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 id="257" r:id="rId7"/>
    <p:sldId id="259"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3256-F71F-BF0D-7646-D798F98E10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B813CE-EC3E-9A0C-0724-9A25F6306E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BF82EC-944B-F5F0-E09F-9B5AF12262D6}"/>
              </a:ext>
            </a:extLst>
          </p:cNvPr>
          <p:cNvSpPr>
            <a:spLocks noGrp="1"/>
          </p:cNvSpPr>
          <p:nvPr>
            <p:ph type="dt" sz="half" idx="10"/>
          </p:nvPr>
        </p:nvSpPr>
        <p:spPr/>
        <p:txBody>
          <a:bodyPr/>
          <a:lstStyle/>
          <a:p>
            <a:fld id="{E8514D4C-A5E3-456C-8D2C-9E08A469BA28}" type="datetimeFigureOut">
              <a:rPr lang="en-US" smtClean="0"/>
              <a:t>7/25/2024</a:t>
            </a:fld>
            <a:endParaRPr lang="en-US"/>
          </a:p>
        </p:txBody>
      </p:sp>
      <p:sp>
        <p:nvSpPr>
          <p:cNvPr id="5" name="Footer Placeholder 4">
            <a:extLst>
              <a:ext uri="{FF2B5EF4-FFF2-40B4-BE49-F238E27FC236}">
                <a16:creationId xmlns:a16="http://schemas.microsoft.com/office/drawing/2014/main" id="{501462B6-FA56-54FE-C49D-19F247FB0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F6490-2CAD-6F26-4975-77218DB8FDBE}"/>
              </a:ext>
            </a:extLst>
          </p:cNvPr>
          <p:cNvSpPr>
            <a:spLocks noGrp="1"/>
          </p:cNvSpPr>
          <p:nvPr>
            <p:ph type="sldNum" sz="quarter" idx="12"/>
          </p:nvPr>
        </p:nvSpPr>
        <p:spPr/>
        <p:txBody>
          <a:bodyPr/>
          <a:lstStyle/>
          <a:p>
            <a:fld id="{9EA9A7A6-4FC3-4864-92C4-D41F9240E9D3}" type="slidenum">
              <a:rPr lang="en-US" smtClean="0"/>
              <a:t>‹#›</a:t>
            </a:fld>
            <a:endParaRPr lang="en-US"/>
          </a:p>
        </p:txBody>
      </p:sp>
    </p:spTree>
    <p:extLst>
      <p:ext uri="{BB962C8B-B14F-4D97-AF65-F5344CB8AC3E}">
        <p14:creationId xmlns:p14="http://schemas.microsoft.com/office/powerpoint/2010/main" val="425880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91AA-E4A1-3527-FA4E-A48CA0B099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ABCE3C-A9D9-E215-8EBD-50A687A69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D8A3A-1C8E-4ECD-EE03-16FA2E01A443}"/>
              </a:ext>
            </a:extLst>
          </p:cNvPr>
          <p:cNvSpPr>
            <a:spLocks noGrp="1"/>
          </p:cNvSpPr>
          <p:nvPr>
            <p:ph type="dt" sz="half" idx="10"/>
          </p:nvPr>
        </p:nvSpPr>
        <p:spPr/>
        <p:txBody>
          <a:bodyPr/>
          <a:lstStyle/>
          <a:p>
            <a:fld id="{E8514D4C-A5E3-456C-8D2C-9E08A469BA28}" type="datetimeFigureOut">
              <a:rPr lang="en-US" smtClean="0"/>
              <a:t>7/25/2024</a:t>
            </a:fld>
            <a:endParaRPr lang="en-US"/>
          </a:p>
        </p:txBody>
      </p:sp>
      <p:sp>
        <p:nvSpPr>
          <p:cNvPr id="5" name="Footer Placeholder 4">
            <a:extLst>
              <a:ext uri="{FF2B5EF4-FFF2-40B4-BE49-F238E27FC236}">
                <a16:creationId xmlns:a16="http://schemas.microsoft.com/office/drawing/2014/main" id="{5110D8D5-8689-20B9-5367-EA40ABBB6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1002B-9F91-06F4-D804-04E258217650}"/>
              </a:ext>
            </a:extLst>
          </p:cNvPr>
          <p:cNvSpPr>
            <a:spLocks noGrp="1"/>
          </p:cNvSpPr>
          <p:nvPr>
            <p:ph type="sldNum" sz="quarter" idx="12"/>
          </p:nvPr>
        </p:nvSpPr>
        <p:spPr/>
        <p:txBody>
          <a:bodyPr/>
          <a:lstStyle/>
          <a:p>
            <a:fld id="{9EA9A7A6-4FC3-4864-92C4-D41F9240E9D3}" type="slidenum">
              <a:rPr lang="en-US" smtClean="0"/>
              <a:t>‹#›</a:t>
            </a:fld>
            <a:endParaRPr lang="en-US"/>
          </a:p>
        </p:txBody>
      </p:sp>
    </p:spTree>
    <p:extLst>
      <p:ext uri="{BB962C8B-B14F-4D97-AF65-F5344CB8AC3E}">
        <p14:creationId xmlns:p14="http://schemas.microsoft.com/office/powerpoint/2010/main" val="3833122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B66FC5-BA94-E64A-0FEA-FDC7301CBD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19FD68-4672-4055-9BC2-D84FB56DD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F2F788-59B5-2919-6A2E-8EDA0F4CFB2C}"/>
              </a:ext>
            </a:extLst>
          </p:cNvPr>
          <p:cNvSpPr>
            <a:spLocks noGrp="1"/>
          </p:cNvSpPr>
          <p:nvPr>
            <p:ph type="dt" sz="half" idx="10"/>
          </p:nvPr>
        </p:nvSpPr>
        <p:spPr/>
        <p:txBody>
          <a:bodyPr/>
          <a:lstStyle/>
          <a:p>
            <a:fld id="{E8514D4C-A5E3-456C-8D2C-9E08A469BA28}" type="datetimeFigureOut">
              <a:rPr lang="en-US" smtClean="0"/>
              <a:t>7/25/2024</a:t>
            </a:fld>
            <a:endParaRPr lang="en-US"/>
          </a:p>
        </p:txBody>
      </p:sp>
      <p:sp>
        <p:nvSpPr>
          <p:cNvPr id="5" name="Footer Placeholder 4">
            <a:extLst>
              <a:ext uri="{FF2B5EF4-FFF2-40B4-BE49-F238E27FC236}">
                <a16:creationId xmlns:a16="http://schemas.microsoft.com/office/drawing/2014/main" id="{9D62B073-AB8F-E7EB-D433-A475F7E95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2FA4C-40C5-DEB7-5B88-354EA27F54B7}"/>
              </a:ext>
            </a:extLst>
          </p:cNvPr>
          <p:cNvSpPr>
            <a:spLocks noGrp="1"/>
          </p:cNvSpPr>
          <p:nvPr>
            <p:ph type="sldNum" sz="quarter" idx="12"/>
          </p:nvPr>
        </p:nvSpPr>
        <p:spPr/>
        <p:txBody>
          <a:bodyPr/>
          <a:lstStyle/>
          <a:p>
            <a:fld id="{9EA9A7A6-4FC3-4864-92C4-D41F9240E9D3}" type="slidenum">
              <a:rPr lang="en-US" smtClean="0"/>
              <a:t>‹#›</a:t>
            </a:fld>
            <a:endParaRPr lang="en-US"/>
          </a:p>
        </p:txBody>
      </p:sp>
    </p:spTree>
    <p:extLst>
      <p:ext uri="{BB962C8B-B14F-4D97-AF65-F5344CB8AC3E}">
        <p14:creationId xmlns:p14="http://schemas.microsoft.com/office/powerpoint/2010/main" val="223202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B14B-3692-31C1-0891-707F31C4C9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02126-6137-DDA9-44A6-8F5CD4BED5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C6A8A-1FFB-DD25-0C68-11207983B5E1}"/>
              </a:ext>
            </a:extLst>
          </p:cNvPr>
          <p:cNvSpPr>
            <a:spLocks noGrp="1"/>
          </p:cNvSpPr>
          <p:nvPr>
            <p:ph type="dt" sz="half" idx="10"/>
          </p:nvPr>
        </p:nvSpPr>
        <p:spPr/>
        <p:txBody>
          <a:bodyPr/>
          <a:lstStyle/>
          <a:p>
            <a:fld id="{E8514D4C-A5E3-456C-8D2C-9E08A469BA28}" type="datetimeFigureOut">
              <a:rPr lang="en-US" smtClean="0"/>
              <a:t>7/25/2024</a:t>
            </a:fld>
            <a:endParaRPr lang="en-US"/>
          </a:p>
        </p:txBody>
      </p:sp>
      <p:sp>
        <p:nvSpPr>
          <p:cNvPr id="5" name="Footer Placeholder 4">
            <a:extLst>
              <a:ext uri="{FF2B5EF4-FFF2-40B4-BE49-F238E27FC236}">
                <a16:creationId xmlns:a16="http://schemas.microsoft.com/office/drawing/2014/main" id="{45E989B9-2295-CF1C-B9C2-9156A1725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CC859-F289-31BE-EC7B-9C4C35ADE58A}"/>
              </a:ext>
            </a:extLst>
          </p:cNvPr>
          <p:cNvSpPr>
            <a:spLocks noGrp="1"/>
          </p:cNvSpPr>
          <p:nvPr>
            <p:ph type="sldNum" sz="quarter" idx="12"/>
          </p:nvPr>
        </p:nvSpPr>
        <p:spPr/>
        <p:txBody>
          <a:bodyPr/>
          <a:lstStyle/>
          <a:p>
            <a:fld id="{9EA9A7A6-4FC3-4864-92C4-D41F9240E9D3}" type="slidenum">
              <a:rPr lang="en-US" smtClean="0"/>
              <a:t>‹#›</a:t>
            </a:fld>
            <a:endParaRPr lang="en-US"/>
          </a:p>
        </p:txBody>
      </p:sp>
    </p:spTree>
    <p:extLst>
      <p:ext uri="{BB962C8B-B14F-4D97-AF65-F5344CB8AC3E}">
        <p14:creationId xmlns:p14="http://schemas.microsoft.com/office/powerpoint/2010/main" val="397521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6C6B-F33D-F839-952F-1B725CA779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9E7A18-4A82-B5D7-4960-8571324EC1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942F20-FF3D-2471-B2CC-6FFB8C59C194}"/>
              </a:ext>
            </a:extLst>
          </p:cNvPr>
          <p:cNvSpPr>
            <a:spLocks noGrp="1"/>
          </p:cNvSpPr>
          <p:nvPr>
            <p:ph type="dt" sz="half" idx="10"/>
          </p:nvPr>
        </p:nvSpPr>
        <p:spPr/>
        <p:txBody>
          <a:bodyPr/>
          <a:lstStyle/>
          <a:p>
            <a:fld id="{E8514D4C-A5E3-456C-8D2C-9E08A469BA28}" type="datetimeFigureOut">
              <a:rPr lang="en-US" smtClean="0"/>
              <a:t>7/25/2024</a:t>
            </a:fld>
            <a:endParaRPr lang="en-US"/>
          </a:p>
        </p:txBody>
      </p:sp>
      <p:sp>
        <p:nvSpPr>
          <p:cNvPr id="5" name="Footer Placeholder 4">
            <a:extLst>
              <a:ext uri="{FF2B5EF4-FFF2-40B4-BE49-F238E27FC236}">
                <a16:creationId xmlns:a16="http://schemas.microsoft.com/office/drawing/2014/main" id="{430ADFDA-DF09-F867-38A8-6D0A52EC5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92183-C07D-5869-7474-6C271207214D}"/>
              </a:ext>
            </a:extLst>
          </p:cNvPr>
          <p:cNvSpPr>
            <a:spLocks noGrp="1"/>
          </p:cNvSpPr>
          <p:nvPr>
            <p:ph type="sldNum" sz="quarter" idx="12"/>
          </p:nvPr>
        </p:nvSpPr>
        <p:spPr/>
        <p:txBody>
          <a:bodyPr/>
          <a:lstStyle/>
          <a:p>
            <a:fld id="{9EA9A7A6-4FC3-4864-92C4-D41F9240E9D3}" type="slidenum">
              <a:rPr lang="en-US" smtClean="0"/>
              <a:t>‹#›</a:t>
            </a:fld>
            <a:endParaRPr lang="en-US"/>
          </a:p>
        </p:txBody>
      </p:sp>
    </p:spTree>
    <p:extLst>
      <p:ext uri="{BB962C8B-B14F-4D97-AF65-F5344CB8AC3E}">
        <p14:creationId xmlns:p14="http://schemas.microsoft.com/office/powerpoint/2010/main" val="295474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EFF9-D8AA-414E-6162-E72645AE8C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E68AA-011D-A1E1-7C5D-2175AED15A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0B8F1-DDC5-7F65-342F-5A7239AC25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311BD7-5029-4B40-FDE3-AE5FA0633569}"/>
              </a:ext>
            </a:extLst>
          </p:cNvPr>
          <p:cNvSpPr>
            <a:spLocks noGrp="1"/>
          </p:cNvSpPr>
          <p:nvPr>
            <p:ph type="dt" sz="half" idx="10"/>
          </p:nvPr>
        </p:nvSpPr>
        <p:spPr/>
        <p:txBody>
          <a:bodyPr/>
          <a:lstStyle/>
          <a:p>
            <a:fld id="{E8514D4C-A5E3-456C-8D2C-9E08A469BA28}" type="datetimeFigureOut">
              <a:rPr lang="en-US" smtClean="0"/>
              <a:t>7/25/2024</a:t>
            </a:fld>
            <a:endParaRPr lang="en-US"/>
          </a:p>
        </p:txBody>
      </p:sp>
      <p:sp>
        <p:nvSpPr>
          <p:cNvPr id="6" name="Footer Placeholder 5">
            <a:extLst>
              <a:ext uri="{FF2B5EF4-FFF2-40B4-BE49-F238E27FC236}">
                <a16:creationId xmlns:a16="http://schemas.microsoft.com/office/drawing/2014/main" id="{4AE808A4-304E-6B7D-D331-26F84EDE9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FD40D-CB6E-824C-31D0-A2D24B5B8E29}"/>
              </a:ext>
            </a:extLst>
          </p:cNvPr>
          <p:cNvSpPr>
            <a:spLocks noGrp="1"/>
          </p:cNvSpPr>
          <p:nvPr>
            <p:ph type="sldNum" sz="quarter" idx="12"/>
          </p:nvPr>
        </p:nvSpPr>
        <p:spPr/>
        <p:txBody>
          <a:bodyPr/>
          <a:lstStyle/>
          <a:p>
            <a:fld id="{9EA9A7A6-4FC3-4864-92C4-D41F9240E9D3}" type="slidenum">
              <a:rPr lang="en-US" smtClean="0"/>
              <a:t>‹#›</a:t>
            </a:fld>
            <a:endParaRPr lang="en-US"/>
          </a:p>
        </p:txBody>
      </p:sp>
    </p:spTree>
    <p:extLst>
      <p:ext uri="{BB962C8B-B14F-4D97-AF65-F5344CB8AC3E}">
        <p14:creationId xmlns:p14="http://schemas.microsoft.com/office/powerpoint/2010/main" val="67049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CCC2-9B99-61BE-1D19-1A641C3800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BE67F4-04AA-7F6E-E8F5-BAB385F7F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5F47F5-3E32-1888-1B99-112CFB4A84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7D8262-E024-5616-FD1C-7C29907E81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DA9F10-2770-8A11-DEC7-1CC6BCAF3D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A53386-329B-7131-FFAB-EC7C2EC606A0}"/>
              </a:ext>
            </a:extLst>
          </p:cNvPr>
          <p:cNvSpPr>
            <a:spLocks noGrp="1"/>
          </p:cNvSpPr>
          <p:nvPr>
            <p:ph type="dt" sz="half" idx="10"/>
          </p:nvPr>
        </p:nvSpPr>
        <p:spPr/>
        <p:txBody>
          <a:bodyPr/>
          <a:lstStyle/>
          <a:p>
            <a:fld id="{E8514D4C-A5E3-456C-8D2C-9E08A469BA28}" type="datetimeFigureOut">
              <a:rPr lang="en-US" smtClean="0"/>
              <a:t>7/25/2024</a:t>
            </a:fld>
            <a:endParaRPr lang="en-US"/>
          </a:p>
        </p:txBody>
      </p:sp>
      <p:sp>
        <p:nvSpPr>
          <p:cNvPr id="8" name="Footer Placeholder 7">
            <a:extLst>
              <a:ext uri="{FF2B5EF4-FFF2-40B4-BE49-F238E27FC236}">
                <a16:creationId xmlns:a16="http://schemas.microsoft.com/office/drawing/2014/main" id="{099C1959-6C27-F974-5E97-BB12D8E693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DDE66-2286-F536-C80E-A2F6E3F1E558}"/>
              </a:ext>
            </a:extLst>
          </p:cNvPr>
          <p:cNvSpPr>
            <a:spLocks noGrp="1"/>
          </p:cNvSpPr>
          <p:nvPr>
            <p:ph type="sldNum" sz="quarter" idx="12"/>
          </p:nvPr>
        </p:nvSpPr>
        <p:spPr/>
        <p:txBody>
          <a:bodyPr/>
          <a:lstStyle/>
          <a:p>
            <a:fld id="{9EA9A7A6-4FC3-4864-92C4-D41F9240E9D3}" type="slidenum">
              <a:rPr lang="en-US" smtClean="0"/>
              <a:t>‹#›</a:t>
            </a:fld>
            <a:endParaRPr lang="en-US"/>
          </a:p>
        </p:txBody>
      </p:sp>
    </p:spTree>
    <p:extLst>
      <p:ext uri="{BB962C8B-B14F-4D97-AF65-F5344CB8AC3E}">
        <p14:creationId xmlns:p14="http://schemas.microsoft.com/office/powerpoint/2010/main" val="395770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C368-7507-3654-7AD7-5360A11FA8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F797D-1EC9-1A47-1748-2E388527C90F}"/>
              </a:ext>
            </a:extLst>
          </p:cNvPr>
          <p:cNvSpPr>
            <a:spLocks noGrp="1"/>
          </p:cNvSpPr>
          <p:nvPr>
            <p:ph type="dt" sz="half" idx="10"/>
          </p:nvPr>
        </p:nvSpPr>
        <p:spPr/>
        <p:txBody>
          <a:bodyPr/>
          <a:lstStyle/>
          <a:p>
            <a:fld id="{E8514D4C-A5E3-456C-8D2C-9E08A469BA28}" type="datetimeFigureOut">
              <a:rPr lang="en-US" smtClean="0"/>
              <a:t>7/25/2024</a:t>
            </a:fld>
            <a:endParaRPr lang="en-US"/>
          </a:p>
        </p:txBody>
      </p:sp>
      <p:sp>
        <p:nvSpPr>
          <p:cNvPr id="4" name="Footer Placeholder 3">
            <a:extLst>
              <a:ext uri="{FF2B5EF4-FFF2-40B4-BE49-F238E27FC236}">
                <a16:creationId xmlns:a16="http://schemas.microsoft.com/office/drawing/2014/main" id="{30626410-6A30-95B7-55BC-2524F33F35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7D17A1-351C-0390-2122-3C40C1164632}"/>
              </a:ext>
            </a:extLst>
          </p:cNvPr>
          <p:cNvSpPr>
            <a:spLocks noGrp="1"/>
          </p:cNvSpPr>
          <p:nvPr>
            <p:ph type="sldNum" sz="quarter" idx="12"/>
          </p:nvPr>
        </p:nvSpPr>
        <p:spPr/>
        <p:txBody>
          <a:bodyPr/>
          <a:lstStyle/>
          <a:p>
            <a:fld id="{9EA9A7A6-4FC3-4864-92C4-D41F9240E9D3}" type="slidenum">
              <a:rPr lang="en-US" smtClean="0"/>
              <a:t>‹#›</a:t>
            </a:fld>
            <a:endParaRPr lang="en-US"/>
          </a:p>
        </p:txBody>
      </p:sp>
    </p:spTree>
    <p:extLst>
      <p:ext uri="{BB962C8B-B14F-4D97-AF65-F5344CB8AC3E}">
        <p14:creationId xmlns:p14="http://schemas.microsoft.com/office/powerpoint/2010/main" val="111677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CB407-981D-AFC6-E282-4225215A4E29}"/>
              </a:ext>
            </a:extLst>
          </p:cNvPr>
          <p:cNvSpPr>
            <a:spLocks noGrp="1"/>
          </p:cNvSpPr>
          <p:nvPr>
            <p:ph type="dt" sz="half" idx="10"/>
          </p:nvPr>
        </p:nvSpPr>
        <p:spPr/>
        <p:txBody>
          <a:bodyPr/>
          <a:lstStyle/>
          <a:p>
            <a:fld id="{E8514D4C-A5E3-456C-8D2C-9E08A469BA28}" type="datetimeFigureOut">
              <a:rPr lang="en-US" smtClean="0"/>
              <a:t>7/25/2024</a:t>
            </a:fld>
            <a:endParaRPr lang="en-US"/>
          </a:p>
        </p:txBody>
      </p:sp>
      <p:sp>
        <p:nvSpPr>
          <p:cNvPr id="3" name="Footer Placeholder 2">
            <a:extLst>
              <a:ext uri="{FF2B5EF4-FFF2-40B4-BE49-F238E27FC236}">
                <a16:creationId xmlns:a16="http://schemas.microsoft.com/office/drawing/2014/main" id="{DB0FEA99-A7A8-F097-011F-46428B209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4409B6-956C-5616-03C4-2AA418814767}"/>
              </a:ext>
            </a:extLst>
          </p:cNvPr>
          <p:cNvSpPr>
            <a:spLocks noGrp="1"/>
          </p:cNvSpPr>
          <p:nvPr>
            <p:ph type="sldNum" sz="quarter" idx="12"/>
          </p:nvPr>
        </p:nvSpPr>
        <p:spPr/>
        <p:txBody>
          <a:bodyPr/>
          <a:lstStyle/>
          <a:p>
            <a:fld id="{9EA9A7A6-4FC3-4864-92C4-D41F9240E9D3}" type="slidenum">
              <a:rPr lang="en-US" smtClean="0"/>
              <a:t>‹#›</a:t>
            </a:fld>
            <a:endParaRPr lang="en-US"/>
          </a:p>
        </p:txBody>
      </p:sp>
    </p:spTree>
    <p:extLst>
      <p:ext uri="{BB962C8B-B14F-4D97-AF65-F5344CB8AC3E}">
        <p14:creationId xmlns:p14="http://schemas.microsoft.com/office/powerpoint/2010/main" val="367658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CC72-65BB-CECC-BFD6-6B406444B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A4440D-DABD-1D5B-0399-5459506795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753C30-8F02-623F-CD88-FFEECCED3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50FCF-ADF1-598C-FD00-483345900435}"/>
              </a:ext>
            </a:extLst>
          </p:cNvPr>
          <p:cNvSpPr>
            <a:spLocks noGrp="1"/>
          </p:cNvSpPr>
          <p:nvPr>
            <p:ph type="dt" sz="half" idx="10"/>
          </p:nvPr>
        </p:nvSpPr>
        <p:spPr/>
        <p:txBody>
          <a:bodyPr/>
          <a:lstStyle/>
          <a:p>
            <a:fld id="{E8514D4C-A5E3-456C-8D2C-9E08A469BA28}" type="datetimeFigureOut">
              <a:rPr lang="en-US" smtClean="0"/>
              <a:t>7/25/2024</a:t>
            </a:fld>
            <a:endParaRPr lang="en-US"/>
          </a:p>
        </p:txBody>
      </p:sp>
      <p:sp>
        <p:nvSpPr>
          <p:cNvPr id="6" name="Footer Placeholder 5">
            <a:extLst>
              <a:ext uri="{FF2B5EF4-FFF2-40B4-BE49-F238E27FC236}">
                <a16:creationId xmlns:a16="http://schemas.microsoft.com/office/drawing/2014/main" id="{0226DF5A-21F8-17DC-1615-6920F6FA9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E63EB-A230-434F-E8A3-25AC1F9CD730}"/>
              </a:ext>
            </a:extLst>
          </p:cNvPr>
          <p:cNvSpPr>
            <a:spLocks noGrp="1"/>
          </p:cNvSpPr>
          <p:nvPr>
            <p:ph type="sldNum" sz="quarter" idx="12"/>
          </p:nvPr>
        </p:nvSpPr>
        <p:spPr/>
        <p:txBody>
          <a:bodyPr/>
          <a:lstStyle/>
          <a:p>
            <a:fld id="{9EA9A7A6-4FC3-4864-92C4-D41F9240E9D3}" type="slidenum">
              <a:rPr lang="en-US" smtClean="0"/>
              <a:t>‹#›</a:t>
            </a:fld>
            <a:endParaRPr lang="en-US"/>
          </a:p>
        </p:txBody>
      </p:sp>
    </p:spTree>
    <p:extLst>
      <p:ext uri="{BB962C8B-B14F-4D97-AF65-F5344CB8AC3E}">
        <p14:creationId xmlns:p14="http://schemas.microsoft.com/office/powerpoint/2010/main" val="3603881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D4EE-0C6B-5579-2C3E-6515C6F23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2357B7-1291-BE9B-B761-7F36FD4D59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0699B6-57E7-1FE0-A62E-9D2394437C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4B4E75-3832-FB1E-9BD8-BD7DA64EEAD2}"/>
              </a:ext>
            </a:extLst>
          </p:cNvPr>
          <p:cNvSpPr>
            <a:spLocks noGrp="1"/>
          </p:cNvSpPr>
          <p:nvPr>
            <p:ph type="dt" sz="half" idx="10"/>
          </p:nvPr>
        </p:nvSpPr>
        <p:spPr/>
        <p:txBody>
          <a:bodyPr/>
          <a:lstStyle/>
          <a:p>
            <a:fld id="{E8514D4C-A5E3-456C-8D2C-9E08A469BA28}" type="datetimeFigureOut">
              <a:rPr lang="en-US" smtClean="0"/>
              <a:t>7/25/2024</a:t>
            </a:fld>
            <a:endParaRPr lang="en-US"/>
          </a:p>
        </p:txBody>
      </p:sp>
      <p:sp>
        <p:nvSpPr>
          <p:cNvPr id="6" name="Footer Placeholder 5">
            <a:extLst>
              <a:ext uri="{FF2B5EF4-FFF2-40B4-BE49-F238E27FC236}">
                <a16:creationId xmlns:a16="http://schemas.microsoft.com/office/drawing/2014/main" id="{A2D97073-9B3F-E514-C2F3-638801C828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02C5DF-0FAB-7937-B75B-D33556248C74}"/>
              </a:ext>
            </a:extLst>
          </p:cNvPr>
          <p:cNvSpPr>
            <a:spLocks noGrp="1"/>
          </p:cNvSpPr>
          <p:nvPr>
            <p:ph type="sldNum" sz="quarter" idx="12"/>
          </p:nvPr>
        </p:nvSpPr>
        <p:spPr/>
        <p:txBody>
          <a:bodyPr/>
          <a:lstStyle/>
          <a:p>
            <a:fld id="{9EA9A7A6-4FC3-4864-92C4-D41F9240E9D3}" type="slidenum">
              <a:rPr lang="en-US" smtClean="0"/>
              <a:t>‹#›</a:t>
            </a:fld>
            <a:endParaRPr lang="en-US"/>
          </a:p>
        </p:txBody>
      </p:sp>
    </p:spTree>
    <p:extLst>
      <p:ext uri="{BB962C8B-B14F-4D97-AF65-F5344CB8AC3E}">
        <p14:creationId xmlns:p14="http://schemas.microsoft.com/office/powerpoint/2010/main" val="453886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EC6B9-468E-43E2-B490-245D29E5A8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7E5501-BE5F-48B0-6A26-D439DD0A4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9A4E44-65F9-DE0E-A358-60471C6CFF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14D4C-A5E3-456C-8D2C-9E08A469BA28}" type="datetimeFigureOut">
              <a:rPr lang="en-US" smtClean="0"/>
              <a:t>7/25/2024</a:t>
            </a:fld>
            <a:endParaRPr lang="en-US"/>
          </a:p>
        </p:txBody>
      </p:sp>
      <p:sp>
        <p:nvSpPr>
          <p:cNvPr id="5" name="Footer Placeholder 4">
            <a:extLst>
              <a:ext uri="{FF2B5EF4-FFF2-40B4-BE49-F238E27FC236}">
                <a16:creationId xmlns:a16="http://schemas.microsoft.com/office/drawing/2014/main" id="{33A6C7BA-9B29-EFC1-A2CB-A34B6ABA7B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171961-F7A2-02A1-8EE6-12FD4103E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9A7A6-4FC3-4864-92C4-D41F9240E9D3}" type="slidenum">
              <a:rPr lang="en-US" smtClean="0"/>
              <a:t>‹#›</a:t>
            </a:fld>
            <a:endParaRPr lang="en-US"/>
          </a:p>
        </p:txBody>
      </p:sp>
    </p:spTree>
    <p:extLst>
      <p:ext uri="{BB962C8B-B14F-4D97-AF65-F5344CB8AC3E}">
        <p14:creationId xmlns:p14="http://schemas.microsoft.com/office/powerpoint/2010/main" val="2557498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an.r-project.org/web/packages/ECOTOXr/readme/README.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07296B-419E-367F-AE64-6E20AD6B18D0}"/>
              </a:ext>
            </a:extLst>
          </p:cNvPr>
          <p:cNvSpPr txBox="1"/>
          <p:nvPr/>
        </p:nvSpPr>
        <p:spPr>
          <a:xfrm>
            <a:off x="2184400" y="202341"/>
            <a:ext cx="8171848" cy="430887"/>
          </a:xfrm>
          <a:prstGeom prst="rect">
            <a:avLst/>
          </a:prstGeom>
          <a:noFill/>
        </p:spPr>
        <p:txBody>
          <a:bodyPr wrap="square" rtlCol="0">
            <a:spAutoFit/>
          </a:bodyPr>
          <a:lstStyle/>
          <a:p>
            <a:r>
              <a:rPr lang="en-US" sz="2200" b="1" dirty="0"/>
              <a:t>ECOTOXr: package for importing ECOTOX and </a:t>
            </a:r>
            <a:r>
              <a:rPr lang="en-US" sz="2200" b="1" dirty="0" err="1"/>
              <a:t>CompTox</a:t>
            </a:r>
            <a:r>
              <a:rPr lang="en-US" sz="2200" b="1" dirty="0"/>
              <a:t> records</a:t>
            </a:r>
          </a:p>
        </p:txBody>
      </p:sp>
      <p:sp>
        <p:nvSpPr>
          <p:cNvPr id="5" name="TextBox 4">
            <a:extLst>
              <a:ext uri="{FF2B5EF4-FFF2-40B4-BE49-F238E27FC236}">
                <a16:creationId xmlns:a16="http://schemas.microsoft.com/office/drawing/2014/main" id="{04413BA6-861D-AE61-FAD7-9A7083F5925F}"/>
              </a:ext>
            </a:extLst>
          </p:cNvPr>
          <p:cNvSpPr txBox="1"/>
          <p:nvPr/>
        </p:nvSpPr>
        <p:spPr>
          <a:xfrm>
            <a:off x="818882" y="727937"/>
            <a:ext cx="10554235" cy="1754326"/>
          </a:xfrm>
          <a:prstGeom prst="rect">
            <a:avLst/>
          </a:prstGeom>
          <a:noFill/>
        </p:spPr>
        <p:txBody>
          <a:bodyPr wrap="square" rtlCol="0">
            <a:spAutoFit/>
          </a:bodyPr>
          <a:lstStyle/>
          <a:p>
            <a:r>
              <a:rPr lang="en-US" dirty="0"/>
              <a:t>ECOTOXr allows users to directly import records from both the USEPA ECOTOX database and the </a:t>
            </a:r>
            <a:r>
              <a:rPr lang="en-US" dirty="0" err="1"/>
              <a:t>CompTox</a:t>
            </a:r>
            <a:r>
              <a:rPr lang="en-US" dirty="0"/>
              <a:t> database into an R script, bypassing the need to download records online. There are several ways users can do this. To connect to ECOTOX, users can either use </a:t>
            </a:r>
            <a:r>
              <a:rPr lang="en-US" dirty="0">
                <a:cs typeface="Calibri"/>
              </a:rPr>
              <a:t>a search function that links to</a:t>
            </a:r>
            <a:r>
              <a:rPr lang="en-US" dirty="0">
                <a:ea typeface="+mn-lt"/>
                <a:cs typeface="+mn-lt"/>
              </a:rPr>
              <a:t> an SQLite database from zip archived tables downloaded from the EPA website, or an experimental web search function that links you to the </a:t>
            </a:r>
            <a:r>
              <a:rPr lang="en-US" dirty="0" err="1">
                <a:ea typeface="+mn-lt"/>
                <a:cs typeface="+mn-lt"/>
              </a:rPr>
              <a:t>ecotox</a:t>
            </a:r>
            <a:r>
              <a:rPr lang="en-US" dirty="0">
                <a:ea typeface="+mn-lt"/>
                <a:cs typeface="+mn-lt"/>
              </a:rPr>
              <a:t> database online. This latter function is imperfect, and as stated in the </a:t>
            </a:r>
            <a:r>
              <a:rPr lang="en-US" dirty="0" err="1">
                <a:ea typeface="+mn-lt"/>
                <a:cs typeface="+mn-lt"/>
              </a:rPr>
              <a:t>cran</a:t>
            </a:r>
            <a:r>
              <a:rPr lang="en-US" dirty="0">
                <a:ea typeface="+mn-lt"/>
                <a:cs typeface="+mn-lt"/>
              </a:rPr>
              <a:t> document, it may not work for some inputs. </a:t>
            </a:r>
            <a:endParaRPr lang="en-US" dirty="0"/>
          </a:p>
        </p:txBody>
      </p:sp>
      <p:sp>
        <p:nvSpPr>
          <p:cNvPr id="7" name="TextBox 6">
            <a:extLst>
              <a:ext uri="{FF2B5EF4-FFF2-40B4-BE49-F238E27FC236}">
                <a16:creationId xmlns:a16="http://schemas.microsoft.com/office/drawing/2014/main" id="{D5EA8450-0774-F095-888A-D43D031EBA65}"/>
              </a:ext>
            </a:extLst>
          </p:cNvPr>
          <p:cNvSpPr txBox="1"/>
          <p:nvPr/>
        </p:nvSpPr>
        <p:spPr>
          <a:xfrm>
            <a:off x="2184400" y="6038549"/>
            <a:ext cx="7581900" cy="646331"/>
          </a:xfrm>
          <a:prstGeom prst="rect">
            <a:avLst/>
          </a:prstGeom>
          <a:noFill/>
        </p:spPr>
        <p:txBody>
          <a:bodyPr wrap="square">
            <a:spAutoFit/>
          </a:bodyPr>
          <a:lstStyle/>
          <a:p>
            <a:r>
              <a:rPr lang="en-US" dirty="0">
                <a:hlinkClick r:id="rId2"/>
              </a:rPr>
              <a:t>https://cran.r-project.org/web/packages/ECOTOXr/readme/README.html</a:t>
            </a:r>
            <a:endParaRPr lang="en-US" dirty="0"/>
          </a:p>
          <a:p>
            <a:endParaRPr lang="en-US" dirty="0"/>
          </a:p>
        </p:txBody>
      </p:sp>
      <p:sp>
        <p:nvSpPr>
          <p:cNvPr id="8" name="TextBox 7">
            <a:extLst>
              <a:ext uri="{FF2B5EF4-FFF2-40B4-BE49-F238E27FC236}">
                <a16:creationId xmlns:a16="http://schemas.microsoft.com/office/drawing/2014/main" id="{F88C142C-6488-93B8-CA22-E95D719D79A8}"/>
              </a:ext>
            </a:extLst>
          </p:cNvPr>
          <p:cNvSpPr txBox="1"/>
          <p:nvPr/>
        </p:nvSpPr>
        <p:spPr>
          <a:xfrm>
            <a:off x="3143250" y="5287880"/>
            <a:ext cx="5664200" cy="646331"/>
          </a:xfrm>
          <a:prstGeom prst="rect">
            <a:avLst/>
          </a:prstGeom>
          <a:noFill/>
        </p:spPr>
        <p:txBody>
          <a:bodyPr wrap="square" rtlCol="0">
            <a:spAutoFit/>
          </a:bodyPr>
          <a:lstStyle/>
          <a:p>
            <a:r>
              <a:rPr lang="en-US" dirty="0"/>
              <a:t>More detailed information can be found here, but the examples are not perfect for large groups of chemicals</a:t>
            </a:r>
          </a:p>
        </p:txBody>
      </p:sp>
      <p:sp>
        <p:nvSpPr>
          <p:cNvPr id="11" name="TextBox 10">
            <a:extLst>
              <a:ext uri="{FF2B5EF4-FFF2-40B4-BE49-F238E27FC236}">
                <a16:creationId xmlns:a16="http://schemas.microsoft.com/office/drawing/2014/main" id="{D1F3B9DD-E0D6-9B6C-1451-E639D438FE5B}"/>
              </a:ext>
            </a:extLst>
          </p:cNvPr>
          <p:cNvSpPr txBox="1"/>
          <p:nvPr/>
        </p:nvSpPr>
        <p:spPr>
          <a:xfrm>
            <a:off x="2927350" y="2960232"/>
            <a:ext cx="6096000" cy="369332"/>
          </a:xfrm>
          <a:prstGeom prst="rect">
            <a:avLst/>
          </a:prstGeom>
          <a:noFill/>
        </p:spPr>
        <p:txBody>
          <a:bodyPr wrap="square">
            <a:spAutoFit/>
          </a:bodyPr>
          <a:lstStyle/>
          <a:p>
            <a:r>
              <a:rPr lang="en-US" dirty="0" err="1"/>
              <a:t>devtools</a:t>
            </a:r>
            <a:r>
              <a:rPr lang="en-US" dirty="0"/>
              <a:t>::</a:t>
            </a:r>
            <a:r>
              <a:rPr lang="en-US" dirty="0" err="1"/>
              <a:t>install_github</a:t>
            </a:r>
            <a:r>
              <a:rPr lang="en-US" dirty="0"/>
              <a:t>('</a:t>
            </a:r>
            <a:r>
              <a:rPr lang="en-US" dirty="0" err="1"/>
              <a:t>pepijn-devries</a:t>
            </a:r>
            <a:r>
              <a:rPr lang="en-US" dirty="0"/>
              <a:t>/ECOTOXr')</a:t>
            </a:r>
          </a:p>
        </p:txBody>
      </p:sp>
      <p:sp>
        <p:nvSpPr>
          <p:cNvPr id="12" name="TextBox 11">
            <a:extLst>
              <a:ext uri="{FF2B5EF4-FFF2-40B4-BE49-F238E27FC236}">
                <a16:creationId xmlns:a16="http://schemas.microsoft.com/office/drawing/2014/main" id="{C7EE8E3D-FAE2-0E3A-80C6-63A8FF99472B}"/>
              </a:ext>
            </a:extLst>
          </p:cNvPr>
          <p:cNvSpPr txBox="1"/>
          <p:nvPr/>
        </p:nvSpPr>
        <p:spPr>
          <a:xfrm>
            <a:off x="311150" y="2518475"/>
            <a:ext cx="5664200" cy="369332"/>
          </a:xfrm>
          <a:prstGeom prst="rect">
            <a:avLst/>
          </a:prstGeom>
          <a:noFill/>
        </p:spPr>
        <p:txBody>
          <a:bodyPr wrap="square" rtlCol="0">
            <a:spAutoFit/>
          </a:bodyPr>
          <a:lstStyle/>
          <a:p>
            <a:r>
              <a:rPr lang="en-US" dirty="0"/>
              <a:t>I recommend getting the latest developer version:</a:t>
            </a:r>
          </a:p>
        </p:txBody>
      </p:sp>
      <p:sp>
        <p:nvSpPr>
          <p:cNvPr id="15" name="TextBox 14">
            <a:extLst>
              <a:ext uri="{FF2B5EF4-FFF2-40B4-BE49-F238E27FC236}">
                <a16:creationId xmlns:a16="http://schemas.microsoft.com/office/drawing/2014/main" id="{7A5FC884-D68F-D269-31EC-213E65085397}"/>
              </a:ext>
            </a:extLst>
          </p:cNvPr>
          <p:cNvSpPr txBox="1"/>
          <p:nvPr/>
        </p:nvSpPr>
        <p:spPr>
          <a:xfrm>
            <a:off x="3047999" y="4253278"/>
            <a:ext cx="6096000" cy="369332"/>
          </a:xfrm>
          <a:prstGeom prst="rect">
            <a:avLst/>
          </a:prstGeom>
          <a:noFill/>
        </p:spPr>
        <p:txBody>
          <a:bodyPr wrap="square">
            <a:spAutoFit/>
          </a:bodyPr>
          <a:lstStyle/>
          <a:p>
            <a:r>
              <a:rPr lang="en-US" dirty="0" err="1"/>
              <a:t>download_ecotox_data</a:t>
            </a:r>
            <a:r>
              <a:rPr lang="en-US" dirty="0"/>
              <a:t>()</a:t>
            </a:r>
          </a:p>
        </p:txBody>
      </p:sp>
      <p:sp>
        <p:nvSpPr>
          <p:cNvPr id="16" name="TextBox 15">
            <a:extLst>
              <a:ext uri="{FF2B5EF4-FFF2-40B4-BE49-F238E27FC236}">
                <a16:creationId xmlns:a16="http://schemas.microsoft.com/office/drawing/2014/main" id="{CF4F551D-DB05-E68A-C41D-83894F9862D9}"/>
              </a:ext>
            </a:extLst>
          </p:cNvPr>
          <p:cNvSpPr txBox="1"/>
          <p:nvPr/>
        </p:nvSpPr>
        <p:spPr>
          <a:xfrm>
            <a:off x="215899" y="3616224"/>
            <a:ext cx="10554234" cy="646331"/>
          </a:xfrm>
          <a:prstGeom prst="rect">
            <a:avLst/>
          </a:prstGeom>
          <a:noFill/>
        </p:spPr>
        <p:txBody>
          <a:bodyPr wrap="square" rtlCol="0">
            <a:spAutoFit/>
          </a:bodyPr>
          <a:lstStyle/>
          <a:p>
            <a:r>
              <a:rPr lang="en-US" dirty="0"/>
              <a:t>To use the more maintained SQL-based search function, you’ll first need to download the associated ASCII file; this will allow you to use the standard ‘search’ function which has more flexibility in the search commands:</a:t>
            </a:r>
          </a:p>
        </p:txBody>
      </p:sp>
      <p:sp>
        <p:nvSpPr>
          <p:cNvPr id="17" name="TextBox 16">
            <a:extLst>
              <a:ext uri="{FF2B5EF4-FFF2-40B4-BE49-F238E27FC236}">
                <a16:creationId xmlns:a16="http://schemas.microsoft.com/office/drawing/2014/main" id="{2760E837-5C58-A80E-87EA-B3FC8FE25D0A}"/>
              </a:ext>
            </a:extLst>
          </p:cNvPr>
          <p:cNvSpPr txBox="1"/>
          <p:nvPr/>
        </p:nvSpPr>
        <p:spPr>
          <a:xfrm>
            <a:off x="5493016" y="4278859"/>
            <a:ext cx="5664200" cy="369332"/>
          </a:xfrm>
          <a:prstGeom prst="rect">
            <a:avLst/>
          </a:prstGeom>
          <a:noFill/>
        </p:spPr>
        <p:txBody>
          <a:bodyPr wrap="square" rtlCol="0">
            <a:spAutoFit/>
          </a:bodyPr>
          <a:lstStyle/>
          <a:p>
            <a:r>
              <a:rPr lang="en-US" dirty="0"/>
              <a:t>This will take a few minutes, but not too long</a:t>
            </a:r>
          </a:p>
        </p:txBody>
      </p:sp>
    </p:spTree>
    <p:extLst>
      <p:ext uri="{BB962C8B-B14F-4D97-AF65-F5344CB8AC3E}">
        <p14:creationId xmlns:p14="http://schemas.microsoft.com/office/powerpoint/2010/main" val="3891353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19430F-CA69-9BCA-3A55-DC2A74777FDE}"/>
              </a:ext>
            </a:extLst>
          </p:cNvPr>
          <p:cNvSpPr txBox="1"/>
          <p:nvPr/>
        </p:nvSpPr>
        <p:spPr>
          <a:xfrm>
            <a:off x="2184400" y="202341"/>
            <a:ext cx="8171848" cy="430887"/>
          </a:xfrm>
          <a:prstGeom prst="rect">
            <a:avLst/>
          </a:prstGeom>
          <a:noFill/>
        </p:spPr>
        <p:txBody>
          <a:bodyPr wrap="square" rtlCol="0">
            <a:spAutoFit/>
          </a:bodyPr>
          <a:lstStyle/>
          <a:p>
            <a:pPr algn="ctr"/>
            <a:r>
              <a:rPr lang="en-US" sz="2200" b="1" dirty="0"/>
              <a:t>ECOTOX records; search functions for groups – SQL-based</a:t>
            </a:r>
          </a:p>
        </p:txBody>
      </p:sp>
      <p:sp>
        <p:nvSpPr>
          <p:cNvPr id="5" name="TextBox 4">
            <a:extLst>
              <a:ext uri="{FF2B5EF4-FFF2-40B4-BE49-F238E27FC236}">
                <a16:creationId xmlns:a16="http://schemas.microsoft.com/office/drawing/2014/main" id="{B4B67368-64DF-A454-4E0F-BEFB753FB38F}"/>
              </a:ext>
            </a:extLst>
          </p:cNvPr>
          <p:cNvSpPr txBox="1"/>
          <p:nvPr/>
        </p:nvSpPr>
        <p:spPr>
          <a:xfrm>
            <a:off x="4692048" y="648203"/>
            <a:ext cx="5664200" cy="369332"/>
          </a:xfrm>
          <a:prstGeom prst="rect">
            <a:avLst/>
          </a:prstGeom>
          <a:noFill/>
        </p:spPr>
        <p:txBody>
          <a:bodyPr wrap="square" rtlCol="0">
            <a:spAutoFit/>
          </a:bodyPr>
          <a:lstStyle/>
          <a:p>
            <a:r>
              <a:rPr lang="en-US" dirty="0"/>
              <a:t>Search function (SQL-based)</a:t>
            </a:r>
          </a:p>
        </p:txBody>
      </p:sp>
      <p:sp>
        <p:nvSpPr>
          <p:cNvPr id="6" name="TextBox 5">
            <a:extLst>
              <a:ext uri="{FF2B5EF4-FFF2-40B4-BE49-F238E27FC236}">
                <a16:creationId xmlns:a16="http://schemas.microsoft.com/office/drawing/2014/main" id="{08D7922F-FF0B-8D66-34E5-28D653E0752E}"/>
              </a:ext>
            </a:extLst>
          </p:cNvPr>
          <p:cNvSpPr txBox="1"/>
          <p:nvPr/>
        </p:nvSpPr>
        <p:spPr>
          <a:xfrm>
            <a:off x="834724" y="1025100"/>
            <a:ext cx="10522552" cy="646331"/>
          </a:xfrm>
          <a:prstGeom prst="rect">
            <a:avLst/>
          </a:prstGeom>
          <a:noFill/>
        </p:spPr>
        <p:txBody>
          <a:bodyPr wrap="square" rtlCol="0">
            <a:spAutoFit/>
          </a:bodyPr>
          <a:lstStyle/>
          <a:p>
            <a:r>
              <a:rPr lang="en-US" dirty="0"/>
              <a:t>The search function allows the user to be more specific about the types of inputs they’re interested in; to examine the different types of inputs we can potentially use, run: </a:t>
            </a:r>
          </a:p>
        </p:txBody>
      </p:sp>
      <p:sp>
        <p:nvSpPr>
          <p:cNvPr id="8" name="TextBox 7">
            <a:extLst>
              <a:ext uri="{FF2B5EF4-FFF2-40B4-BE49-F238E27FC236}">
                <a16:creationId xmlns:a16="http://schemas.microsoft.com/office/drawing/2014/main" id="{39008660-D9C8-0AC4-A15A-6E0C01DD7B28}"/>
              </a:ext>
            </a:extLst>
          </p:cNvPr>
          <p:cNvSpPr txBox="1"/>
          <p:nvPr/>
        </p:nvSpPr>
        <p:spPr>
          <a:xfrm>
            <a:off x="2514600" y="1758360"/>
            <a:ext cx="8309276" cy="646331"/>
          </a:xfrm>
          <a:prstGeom prst="rect">
            <a:avLst/>
          </a:prstGeom>
          <a:noFill/>
        </p:spPr>
        <p:txBody>
          <a:bodyPr wrap="square">
            <a:spAutoFit/>
          </a:bodyPr>
          <a:lstStyle/>
          <a:p>
            <a:r>
              <a:rPr lang="en-US" dirty="0" err="1"/>
              <a:t>list_ecotox_fields</a:t>
            </a:r>
            <a:r>
              <a:rPr lang="en-US" dirty="0"/>
              <a:t>(“default”) #condensed standard list  </a:t>
            </a:r>
          </a:p>
          <a:p>
            <a:r>
              <a:rPr lang="en-US" dirty="0" err="1"/>
              <a:t>list_ecotox_fields</a:t>
            </a:r>
            <a:r>
              <a:rPr lang="en-US" dirty="0"/>
              <a:t>("all") #all possible search queries, organized by groups</a:t>
            </a:r>
          </a:p>
        </p:txBody>
      </p:sp>
      <p:sp>
        <p:nvSpPr>
          <p:cNvPr id="11" name="TextBox 10">
            <a:extLst>
              <a:ext uri="{FF2B5EF4-FFF2-40B4-BE49-F238E27FC236}">
                <a16:creationId xmlns:a16="http://schemas.microsoft.com/office/drawing/2014/main" id="{458A28EF-108D-CEFD-25A2-22C2BEC379CD}"/>
              </a:ext>
            </a:extLst>
          </p:cNvPr>
          <p:cNvSpPr txBox="1"/>
          <p:nvPr/>
        </p:nvSpPr>
        <p:spPr>
          <a:xfrm>
            <a:off x="1773388" y="3144435"/>
            <a:ext cx="9791700" cy="3693319"/>
          </a:xfrm>
          <a:prstGeom prst="rect">
            <a:avLst/>
          </a:prstGeom>
          <a:noFill/>
        </p:spPr>
        <p:txBody>
          <a:bodyPr wrap="square">
            <a:spAutoFit/>
          </a:bodyPr>
          <a:lstStyle/>
          <a:p>
            <a:r>
              <a:rPr lang="en-US" dirty="0" err="1"/>
              <a:t>ecotoxsrch</a:t>
            </a:r>
            <a:r>
              <a:rPr lang="en-US" dirty="0"/>
              <a:t>&lt;-function(x){ </a:t>
            </a:r>
          </a:p>
          <a:p>
            <a:r>
              <a:rPr lang="en-US" dirty="0"/>
              <a:t> search &lt;-   </a:t>
            </a:r>
          </a:p>
          <a:p>
            <a:r>
              <a:rPr lang="en-US" dirty="0"/>
              <a:t>	 list( </a:t>
            </a:r>
          </a:p>
          <a:p>
            <a:r>
              <a:rPr lang="en-US" dirty="0"/>
              <a:t>	        </a:t>
            </a:r>
            <a:r>
              <a:rPr lang="en-US" dirty="0" err="1"/>
              <a:t>latin_name</a:t>
            </a:r>
            <a:r>
              <a:rPr lang="en-US" dirty="0"/>
              <a:t> = list(terms = c("Skeletonema", "Daphnia"),   method = "contains"),      </a:t>
            </a:r>
          </a:p>
          <a:p>
            <a:pPr lvl="3"/>
            <a:r>
              <a:rPr lang="en-US" dirty="0" err="1"/>
              <a:t>chemical_name</a:t>
            </a:r>
            <a:r>
              <a:rPr lang="en-US" dirty="0"/>
              <a:t> = list(terms = x, method = "exact" )</a:t>
            </a:r>
          </a:p>
          <a:p>
            <a:pPr lvl="3"/>
            <a:r>
              <a:rPr lang="en-US" dirty="0"/>
              <a:t>    )    </a:t>
            </a:r>
          </a:p>
          <a:p>
            <a:endParaRPr lang="en-US" dirty="0"/>
          </a:p>
          <a:p>
            <a:r>
              <a:rPr lang="en-US" dirty="0"/>
              <a:t>result &lt;- </a:t>
            </a:r>
            <a:r>
              <a:rPr lang="en-US" dirty="0" err="1"/>
              <a:t>search_ecotox</a:t>
            </a:r>
            <a:r>
              <a:rPr lang="en-US" dirty="0"/>
              <a:t>(search)  </a:t>
            </a:r>
          </a:p>
          <a:p>
            <a:r>
              <a:rPr lang="en-US" dirty="0"/>
              <a:t>print(x)</a:t>
            </a:r>
          </a:p>
          <a:p>
            <a:r>
              <a:rPr lang="en-US" dirty="0"/>
              <a:t>result  </a:t>
            </a:r>
          </a:p>
          <a:p>
            <a:r>
              <a:rPr lang="en-US" dirty="0"/>
              <a:t>}</a:t>
            </a:r>
          </a:p>
          <a:p>
            <a:endParaRPr lang="en-US" dirty="0"/>
          </a:p>
          <a:p>
            <a:r>
              <a:rPr lang="en-US" dirty="0"/>
              <a:t>output&lt;-</a:t>
            </a:r>
            <a:r>
              <a:rPr lang="en-US" dirty="0" err="1"/>
              <a:t>lapply</a:t>
            </a:r>
            <a:r>
              <a:rPr lang="en-US" dirty="0"/>
              <a:t>(</a:t>
            </a:r>
            <a:r>
              <a:rPr lang="en-US" dirty="0" err="1"/>
              <a:t>listnames,ecotoxsrch</a:t>
            </a:r>
            <a:r>
              <a:rPr lang="en-US" dirty="0"/>
              <a:t>)</a:t>
            </a:r>
          </a:p>
        </p:txBody>
      </p:sp>
      <p:sp>
        <p:nvSpPr>
          <p:cNvPr id="12" name="TextBox 11">
            <a:extLst>
              <a:ext uri="{FF2B5EF4-FFF2-40B4-BE49-F238E27FC236}">
                <a16:creationId xmlns:a16="http://schemas.microsoft.com/office/drawing/2014/main" id="{6CAFCAC6-8F22-D201-220B-CB2FB4A87032}"/>
              </a:ext>
            </a:extLst>
          </p:cNvPr>
          <p:cNvSpPr txBox="1"/>
          <p:nvPr/>
        </p:nvSpPr>
        <p:spPr>
          <a:xfrm>
            <a:off x="834724" y="2490539"/>
            <a:ext cx="10655300" cy="646331"/>
          </a:xfrm>
          <a:prstGeom prst="rect">
            <a:avLst/>
          </a:prstGeom>
          <a:noFill/>
        </p:spPr>
        <p:txBody>
          <a:bodyPr wrap="square">
            <a:spAutoFit/>
          </a:bodyPr>
          <a:lstStyle/>
          <a:p>
            <a:r>
              <a:rPr lang="en-US" dirty="0"/>
              <a:t>The following function would allow users to run a function over a list of chemical names, i.e., </a:t>
            </a:r>
            <a:r>
              <a:rPr lang="en-US" dirty="0" err="1"/>
              <a:t>listnames</a:t>
            </a:r>
            <a:r>
              <a:rPr lang="en-US" dirty="0"/>
              <a:t>&lt;-c(“benzene”, “glyphosate”), and return a set of </a:t>
            </a:r>
            <a:r>
              <a:rPr lang="en-US" dirty="0" err="1"/>
              <a:t>dataframes</a:t>
            </a:r>
            <a:r>
              <a:rPr lang="en-US" dirty="0"/>
              <a:t> with standard </a:t>
            </a:r>
            <a:r>
              <a:rPr lang="en-US" dirty="0" err="1"/>
              <a:t>ecotox</a:t>
            </a:r>
            <a:r>
              <a:rPr lang="en-US" dirty="0"/>
              <a:t> variables, albeit renamed </a:t>
            </a:r>
          </a:p>
        </p:txBody>
      </p:sp>
    </p:spTree>
    <p:extLst>
      <p:ext uri="{BB962C8B-B14F-4D97-AF65-F5344CB8AC3E}">
        <p14:creationId xmlns:p14="http://schemas.microsoft.com/office/powerpoint/2010/main" val="359939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19430F-CA69-9BCA-3A55-DC2A74777FDE}"/>
              </a:ext>
            </a:extLst>
          </p:cNvPr>
          <p:cNvSpPr txBox="1"/>
          <p:nvPr/>
        </p:nvSpPr>
        <p:spPr>
          <a:xfrm>
            <a:off x="2184400" y="202341"/>
            <a:ext cx="8171848" cy="430887"/>
          </a:xfrm>
          <a:prstGeom prst="rect">
            <a:avLst/>
          </a:prstGeom>
          <a:noFill/>
        </p:spPr>
        <p:txBody>
          <a:bodyPr wrap="square" rtlCol="0">
            <a:spAutoFit/>
          </a:bodyPr>
          <a:lstStyle/>
          <a:p>
            <a:pPr algn="ctr"/>
            <a:r>
              <a:rPr lang="en-US" sz="2200" b="1" dirty="0"/>
              <a:t>ECOTOX records; search functions for groups – web-based</a:t>
            </a:r>
          </a:p>
        </p:txBody>
      </p:sp>
      <p:sp>
        <p:nvSpPr>
          <p:cNvPr id="3" name="TextBox 2">
            <a:extLst>
              <a:ext uri="{FF2B5EF4-FFF2-40B4-BE49-F238E27FC236}">
                <a16:creationId xmlns:a16="http://schemas.microsoft.com/office/drawing/2014/main" id="{728EE815-D3A8-2FAF-2C75-FECCC04573D4}"/>
              </a:ext>
            </a:extLst>
          </p:cNvPr>
          <p:cNvSpPr txBox="1"/>
          <p:nvPr/>
        </p:nvSpPr>
        <p:spPr>
          <a:xfrm>
            <a:off x="749300" y="2793477"/>
            <a:ext cx="10693400" cy="3416320"/>
          </a:xfrm>
          <a:prstGeom prst="rect">
            <a:avLst/>
          </a:prstGeom>
          <a:noFill/>
        </p:spPr>
        <p:txBody>
          <a:bodyPr wrap="square">
            <a:spAutoFit/>
          </a:bodyPr>
          <a:lstStyle/>
          <a:p>
            <a:r>
              <a:rPr lang="en-US" dirty="0"/>
              <a:t>Users can input basic commands, such as chemical name, species, species group, etc. But the options are nowhere near as comprehensive as the SQL-based search function.</a:t>
            </a:r>
          </a:p>
          <a:p>
            <a:endParaRPr lang="en-US" dirty="0"/>
          </a:p>
          <a:p>
            <a:r>
              <a:rPr lang="en-US" dirty="0"/>
              <a:t>The following code will warn the user they can only show an online preview because the records for benzene in aquatic media is &gt; 10,000. To specify which type of exposure media, the user can specify ‘acquire’ for aquatic or ‘terrestrial for terrestrial. </a:t>
            </a:r>
          </a:p>
          <a:p>
            <a:endParaRPr lang="en-US" dirty="0"/>
          </a:p>
          <a:p>
            <a:r>
              <a:rPr lang="en-US" dirty="0" err="1"/>
              <a:t>search_fields</a:t>
            </a:r>
            <a:r>
              <a:rPr lang="en-US" dirty="0"/>
              <a:t> &lt;-    </a:t>
            </a:r>
            <a:r>
              <a:rPr lang="en-US" dirty="0" err="1"/>
              <a:t>list_ecotox_web_fields</a:t>
            </a:r>
            <a:r>
              <a:rPr lang="en-US" dirty="0"/>
              <a:t>( </a:t>
            </a:r>
          </a:p>
          <a:p>
            <a:r>
              <a:rPr lang="en-US" dirty="0"/>
              <a:t>	  </a:t>
            </a:r>
            <a:r>
              <a:rPr lang="en-US" dirty="0" err="1"/>
              <a:t>txAdvancedChemicalEntries</a:t>
            </a:r>
            <a:r>
              <a:rPr lang="en-US" dirty="0"/>
              <a:t> = "benzene",   </a:t>
            </a:r>
          </a:p>
          <a:p>
            <a:r>
              <a:rPr lang="en-US" dirty="0"/>
              <a:t>	 RBCHEMSEARCHTYPE = "CONTAINS")   </a:t>
            </a:r>
          </a:p>
          <a:p>
            <a:endParaRPr lang="en-US" dirty="0"/>
          </a:p>
          <a:p>
            <a:r>
              <a:rPr lang="en-US" dirty="0"/>
              <a:t> </a:t>
            </a:r>
            <a:r>
              <a:rPr lang="en-US" dirty="0" err="1"/>
              <a:t>search_results</a:t>
            </a:r>
            <a:r>
              <a:rPr lang="en-US" dirty="0"/>
              <a:t> &lt;- </a:t>
            </a:r>
            <a:r>
              <a:rPr lang="en-US" dirty="0" err="1"/>
              <a:t>websearch_ecotox</a:t>
            </a:r>
            <a:r>
              <a:rPr lang="en-US" dirty="0"/>
              <a:t>(</a:t>
            </a:r>
            <a:r>
              <a:rPr lang="en-US" dirty="0" err="1"/>
              <a:t>search_fields</a:t>
            </a:r>
            <a:r>
              <a:rPr lang="en-US" dirty="0"/>
              <a:t>, habitat='</a:t>
            </a:r>
            <a:r>
              <a:rPr lang="en-US" dirty="0" err="1"/>
              <a:t>aquire</a:t>
            </a:r>
            <a:r>
              <a:rPr lang="en-US" dirty="0"/>
              <a:t>')</a:t>
            </a:r>
          </a:p>
        </p:txBody>
      </p:sp>
      <p:sp>
        <p:nvSpPr>
          <p:cNvPr id="6" name="TextBox 5">
            <a:extLst>
              <a:ext uri="{FF2B5EF4-FFF2-40B4-BE49-F238E27FC236}">
                <a16:creationId xmlns:a16="http://schemas.microsoft.com/office/drawing/2014/main" id="{A85C48C1-4502-FF44-F885-93B37A1745D3}"/>
              </a:ext>
            </a:extLst>
          </p:cNvPr>
          <p:cNvSpPr txBox="1"/>
          <p:nvPr/>
        </p:nvSpPr>
        <p:spPr>
          <a:xfrm>
            <a:off x="889000" y="1259038"/>
            <a:ext cx="10972800" cy="923330"/>
          </a:xfrm>
          <a:prstGeom prst="rect">
            <a:avLst/>
          </a:prstGeom>
          <a:noFill/>
        </p:spPr>
        <p:txBody>
          <a:bodyPr wrap="square">
            <a:spAutoFit/>
          </a:bodyPr>
          <a:lstStyle/>
          <a:p>
            <a:r>
              <a:rPr lang="en-US" dirty="0"/>
              <a:t>The </a:t>
            </a:r>
            <a:r>
              <a:rPr lang="en-US" dirty="0" err="1"/>
              <a:t>websearch</a:t>
            </a:r>
            <a:r>
              <a:rPr lang="en-US" dirty="0"/>
              <a:t> function has more limitations attached to it, mainly the same constraint that users cannot download more than 10,000 records, as is true in the online GUI. It also has fewer options in terms of search options, which viewers can see by using: </a:t>
            </a:r>
          </a:p>
        </p:txBody>
      </p:sp>
      <p:sp>
        <p:nvSpPr>
          <p:cNvPr id="8" name="TextBox 7">
            <a:extLst>
              <a:ext uri="{FF2B5EF4-FFF2-40B4-BE49-F238E27FC236}">
                <a16:creationId xmlns:a16="http://schemas.microsoft.com/office/drawing/2014/main" id="{30E1FF78-2467-0043-463B-2438929B5A1B}"/>
              </a:ext>
            </a:extLst>
          </p:cNvPr>
          <p:cNvSpPr txBox="1"/>
          <p:nvPr/>
        </p:nvSpPr>
        <p:spPr>
          <a:xfrm>
            <a:off x="3222324" y="2170964"/>
            <a:ext cx="6096000" cy="369332"/>
          </a:xfrm>
          <a:prstGeom prst="rect">
            <a:avLst/>
          </a:prstGeom>
          <a:noFill/>
        </p:spPr>
        <p:txBody>
          <a:bodyPr wrap="square">
            <a:spAutoFit/>
          </a:bodyPr>
          <a:lstStyle/>
          <a:p>
            <a:r>
              <a:rPr lang="en-US" dirty="0" err="1"/>
              <a:t>list_ecotox_web_fields</a:t>
            </a:r>
            <a:r>
              <a:rPr lang="en-US" dirty="0"/>
              <a:t>()</a:t>
            </a:r>
          </a:p>
        </p:txBody>
      </p:sp>
      <p:sp>
        <p:nvSpPr>
          <p:cNvPr id="9" name="TextBox 8">
            <a:extLst>
              <a:ext uri="{FF2B5EF4-FFF2-40B4-BE49-F238E27FC236}">
                <a16:creationId xmlns:a16="http://schemas.microsoft.com/office/drawing/2014/main" id="{7AC2B400-5BC9-A364-859D-5E31C3F89887}"/>
              </a:ext>
            </a:extLst>
          </p:cNvPr>
          <p:cNvSpPr txBox="1"/>
          <p:nvPr/>
        </p:nvSpPr>
        <p:spPr>
          <a:xfrm>
            <a:off x="4692048" y="648203"/>
            <a:ext cx="5664200" cy="369332"/>
          </a:xfrm>
          <a:prstGeom prst="rect">
            <a:avLst/>
          </a:prstGeom>
          <a:noFill/>
        </p:spPr>
        <p:txBody>
          <a:bodyPr wrap="square" rtlCol="0">
            <a:spAutoFit/>
          </a:bodyPr>
          <a:lstStyle/>
          <a:p>
            <a:r>
              <a:rPr lang="en-US" dirty="0"/>
              <a:t>Search function (web-based)</a:t>
            </a:r>
          </a:p>
        </p:txBody>
      </p:sp>
    </p:spTree>
    <p:extLst>
      <p:ext uri="{BB962C8B-B14F-4D97-AF65-F5344CB8AC3E}">
        <p14:creationId xmlns:p14="http://schemas.microsoft.com/office/powerpoint/2010/main" val="157020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3B4E45-2519-874A-F2D4-F239CD9E76CE}"/>
              </a:ext>
            </a:extLst>
          </p:cNvPr>
          <p:cNvSpPr txBox="1"/>
          <p:nvPr/>
        </p:nvSpPr>
        <p:spPr>
          <a:xfrm>
            <a:off x="302928" y="2466876"/>
            <a:ext cx="11389093" cy="3847207"/>
          </a:xfrm>
          <a:prstGeom prst="rect">
            <a:avLst/>
          </a:prstGeom>
          <a:noFill/>
        </p:spPr>
        <p:txBody>
          <a:bodyPr wrap="square">
            <a:spAutoFit/>
          </a:bodyPr>
          <a:lstStyle/>
          <a:p>
            <a:r>
              <a:rPr lang="en-US" sz="1400" dirty="0" err="1"/>
              <a:t>casrn</a:t>
            </a:r>
            <a:r>
              <a:rPr lang="en-US" sz="1400" dirty="0"/>
              <a:t>&lt;-c(75898,  76051,  76131,  76142,  98088, 151677)</a:t>
            </a:r>
          </a:p>
          <a:p>
            <a:endParaRPr lang="en-US" sz="1400" dirty="0"/>
          </a:p>
          <a:p>
            <a:r>
              <a:rPr lang="en-US" sz="1400" dirty="0"/>
              <a:t>list&lt;-</a:t>
            </a:r>
            <a:r>
              <a:rPr lang="en-US" sz="1400" dirty="0" err="1"/>
              <a:t>as.character</a:t>
            </a:r>
            <a:r>
              <a:rPr lang="en-US" sz="1400" dirty="0"/>
              <a:t>(</a:t>
            </a:r>
            <a:r>
              <a:rPr lang="en-US" sz="1400" dirty="0" err="1"/>
              <a:t>casrn</a:t>
            </a:r>
            <a:r>
              <a:rPr lang="en-US" sz="1400" dirty="0"/>
              <a:t>)) #make character</a:t>
            </a:r>
          </a:p>
          <a:p>
            <a:r>
              <a:rPr lang="en-US" sz="1400" dirty="0"/>
              <a:t>#the following code contains the entire list of chemical properties we want </a:t>
            </a:r>
          </a:p>
          <a:p>
            <a:endParaRPr lang="en-US" sz="1000" dirty="0"/>
          </a:p>
          <a:p>
            <a:r>
              <a:rPr lang="en-US" sz="1000" dirty="0"/>
              <a:t>ci&lt;-</a:t>
            </a:r>
            <a:r>
              <a:rPr lang="en-US" sz="1000" dirty="0" err="1"/>
              <a:t>websearch_comptox</a:t>
            </a:r>
            <a:r>
              <a:rPr lang="en-US" sz="1000" dirty="0"/>
              <a:t>(list, </a:t>
            </a:r>
            <a:r>
              <a:rPr lang="en-US" sz="1000" dirty="0" err="1"/>
              <a:t>inputType</a:t>
            </a:r>
            <a:r>
              <a:rPr lang="en-US" sz="1000" dirty="0"/>
              <a:t> = "IDENTIFIER", </a:t>
            </a:r>
            <a:r>
              <a:rPr lang="en-US" sz="1000" dirty="0" err="1"/>
              <a:t>downloadItems</a:t>
            </a:r>
            <a:r>
              <a:rPr lang="en-US" sz="1000" dirty="0"/>
              <a:t> = c("DTXCID", "CASRN", "INCHIKEY", "IUPAC_NAME", "SMILES",                                                                        "INCHI_STRING", "MS_READY_SMILES", "QSAR_READY_SMILES", "MOLECULAR_FORMULA",                                                                        "AVERAGE_MASS", "MONOISOTOPIC_MASS", "QC_LEVEL", "SAFETY_DATA", "EXPOCAST",                                                                        "DATA_SOURCES", "TOXVAL_DATA", "NUMBER_OF_PUBMED_ARTICLES", "PUBCHEM_DATA_SOURCES",                                                                        "CPDAT_COUNT", "IRIS_LINK", "PPRTV_LINK", "WIKIPEDIA_ARTICLE", "QC_NOTES",                                                                        "ABSTRACT_SHIFTER", "TOXPRINT_FINGERPRINT", "ACTOR_REPORT", "SYNONYM_IDENTIFIER",                                                                        "RELATED_RELATIONSHIP", "ASSOCIATED_TOXCAST_ASSAYS",                                                                         "TOXVAL_DETAILS",                                                                        "CHEMICAL_PROPERTIES_DETAILS", "BIOCONCENTRATION_FACTOR_TEST_PRED",                                                                        "BOILING_POINT_DEGC_TEST_PRED", "48HR_DAPHNIA_LC50_MOL/L_TEST_PRED",                                                                        "DENSITY_G/CM^3_TEST_PRED", "DEVTOX_TEST_PRED",                                                                        "96HR_FATHEAD_MINNOW_MOL/L_TEST_PRED", "FLASH_POINT_DEGC_TEST_PRED",                                                                        "MELTING_POINT_DEGC_TEST_PRED", "AMES_MUTAGENICITY_TEST_PRED",                                                                        "ORAL_RAT_LD50_MOL/KG_TEST_PRED", "SURFACE_TENSION_DYN/CM_TEST_PRED",                                                                        "THERMAL_CONDUCTIVITY_MW/(M*K)_TEST_PRED",                                                                        "TETRAHYMENA_PYRIFORMIS_IGC50_MOL/L_TEST_PRED", "VISCOSITY_CP_CP_TEST_PRED",                                                                                                                                                 "VAPOR_PRESSURE_MMHG_TEST_PRED", "WATER_SOLUBILITY_MOL/L_TEST_PRED",                                                                        "ATMOSPHERIC_HYDROXYLATION_RATE_(AOH)_CM3/MOLECULE*SEC_OPERA_PRED",                                                                        "BIOCONCENTRATION_FACTOR_OPERA_PRED",                                                                        "BIODEGRADATION_HALF_LIFE_DAYS_DAYS_OPERA_PRED", "BOILING_POINT_DEGC_OPERA_PRED",                                                                        "HENRYS_LAW_ATM-M3/MOLE_OPERA_PRED", "OPERA_KM_DAYS_OPERA_PRED",                                                                        "OCTANOL_AIR_PARTITION_COEFF_LOGKOA_OPERA_PRED",                                                                        "SOIL_ADSORPTION_COEFFICIENT_KOC_L/KG_OPERA_PRED",                                                                        "OCTANOL_WATER_PARTITION_LOGP_OPERA_PRED", "MELTING_POINT_DEGC_OPERA_PRED",                                                                                                                                                 "OPERA_PKAA_OPERA_PRED", "OPERA_PKAB_OPERA_PRED", "VAPOR_PRESSURE_MMHG_OPERA_PRED",                                                                        "WATER_SOLUBILITY_MOL/L_OPERA_PRED",                                                                        "EXPOCAST_MEDIAN_EXPOSURE_PREDICTION_MG/KG-BW/DAY", "NHANES",                                                                        "TOXCAST_NUMBER_OF_ASSAYS/TOTAL", "TOXCAST_PERCENT_ACTIVE"))</a:t>
            </a:r>
          </a:p>
          <a:p>
            <a:endParaRPr lang="en-US" sz="1400" dirty="0"/>
          </a:p>
          <a:p>
            <a:r>
              <a:rPr lang="en-US" sz="1400" dirty="0" err="1"/>
              <a:t>chem_df</a:t>
            </a:r>
            <a:r>
              <a:rPr lang="en-US" sz="1400" dirty="0"/>
              <a:t>&lt;-ci[[2]] #extract the </a:t>
            </a:r>
            <a:r>
              <a:rPr lang="en-US" sz="1400" dirty="0" err="1"/>
              <a:t>dataframe</a:t>
            </a:r>
            <a:r>
              <a:rPr lang="en-US" sz="1400" dirty="0"/>
              <a:t> of the properties from the function output</a:t>
            </a:r>
          </a:p>
        </p:txBody>
      </p:sp>
      <p:sp>
        <p:nvSpPr>
          <p:cNvPr id="7" name="TextBox 6">
            <a:extLst>
              <a:ext uri="{FF2B5EF4-FFF2-40B4-BE49-F238E27FC236}">
                <a16:creationId xmlns:a16="http://schemas.microsoft.com/office/drawing/2014/main" id="{F67ED8A5-0CFF-8EC7-566F-BDAC167E4FDC}"/>
              </a:ext>
            </a:extLst>
          </p:cNvPr>
          <p:cNvSpPr txBox="1"/>
          <p:nvPr/>
        </p:nvSpPr>
        <p:spPr>
          <a:xfrm>
            <a:off x="828374" y="949887"/>
            <a:ext cx="11096926" cy="1200329"/>
          </a:xfrm>
          <a:prstGeom prst="rect">
            <a:avLst/>
          </a:prstGeom>
          <a:noFill/>
        </p:spPr>
        <p:txBody>
          <a:bodyPr wrap="square" rtlCol="0">
            <a:spAutoFit/>
          </a:bodyPr>
          <a:lstStyle/>
          <a:p>
            <a:r>
              <a:rPr lang="en-US" dirty="0"/>
              <a:t>The following code shows how you can pull </a:t>
            </a:r>
            <a:r>
              <a:rPr lang="en-US" dirty="0" err="1"/>
              <a:t>CompTox</a:t>
            </a:r>
            <a:r>
              <a:rPr lang="en-US" dirty="0"/>
              <a:t> chemical properties for a group of chemicals with a known CASRN. This </a:t>
            </a:r>
            <a:r>
              <a:rPr lang="en-US" dirty="0" err="1"/>
              <a:t>websearch</a:t>
            </a:r>
            <a:r>
              <a:rPr lang="en-US" dirty="0"/>
              <a:t> function is well maintained and should be relatively quick, even for large groups of chemicals (no more than 5 minutes, generally &lt; 1 minute). You can also use chemical names if preferable, simply put the known chemical names into a list as a character vector and search, using </a:t>
            </a:r>
            <a:r>
              <a:rPr lang="en-US" dirty="0" err="1"/>
              <a:t>inputType</a:t>
            </a:r>
            <a:r>
              <a:rPr lang="en-US" dirty="0"/>
              <a:t> = ‘IDENTIFIER’.</a:t>
            </a:r>
          </a:p>
        </p:txBody>
      </p:sp>
      <p:sp>
        <p:nvSpPr>
          <p:cNvPr id="8" name="TextBox 7">
            <a:extLst>
              <a:ext uri="{FF2B5EF4-FFF2-40B4-BE49-F238E27FC236}">
                <a16:creationId xmlns:a16="http://schemas.microsoft.com/office/drawing/2014/main" id="{11DA5CA8-CC78-1E89-C609-E28A33D2D926}"/>
              </a:ext>
            </a:extLst>
          </p:cNvPr>
          <p:cNvSpPr txBox="1"/>
          <p:nvPr/>
        </p:nvSpPr>
        <p:spPr>
          <a:xfrm>
            <a:off x="2184400" y="202341"/>
            <a:ext cx="8171848" cy="430887"/>
          </a:xfrm>
          <a:prstGeom prst="rect">
            <a:avLst/>
          </a:prstGeom>
          <a:noFill/>
        </p:spPr>
        <p:txBody>
          <a:bodyPr wrap="square" rtlCol="0">
            <a:spAutoFit/>
          </a:bodyPr>
          <a:lstStyle/>
          <a:p>
            <a:pPr algn="ctr"/>
            <a:r>
              <a:rPr lang="en-US" sz="2200" b="1" dirty="0" err="1"/>
              <a:t>CompTox</a:t>
            </a:r>
            <a:r>
              <a:rPr lang="en-US" sz="2200" b="1" dirty="0"/>
              <a:t> records; search functions for groups</a:t>
            </a:r>
          </a:p>
        </p:txBody>
      </p:sp>
    </p:spTree>
    <p:extLst>
      <p:ext uri="{BB962C8B-B14F-4D97-AF65-F5344CB8AC3E}">
        <p14:creationId xmlns:p14="http://schemas.microsoft.com/office/powerpoint/2010/main" val="1333238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29f62856-1543-49d4-a736-4569d363f533"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364AD7AE302F0243A4C3F6F3D057C953" ma:contentTypeVersion="11" ma:contentTypeDescription="Create a new document." ma:contentTypeScope="" ma:versionID="c4087c5026d12e75c035c1af227b5b50">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355fd0f0-2af2-49d1-845e-411d382f95f8" targetNamespace="http://schemas.microsoft.com/office/2006/metadata/properties" ma:root="true" ma:fieldsID="75631218dc548cae3f181c2c0d4fc15c" ns1:_="" ns2:_="" ns3:_="" ns4:_="" ns5:_="">
    <xsd:import namespace="http://schemas.microsoft.com/sharepoint/v3"/>
    <xsd:import namespace="4ffa91fb-a0ff-4ac5-b2db-65c790d184a4"/>
    <xsd:import namespace="http://schemas.microsoft.com/sharepoint.v3"/>
    <xsd:import namespace="http://schemas.microsoft.com/sharepoint/v3/fields"/>
    <xsd:import namespace="355fd0f0-2af2-49d1-845e-411d382f95f8"/>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ObjectDetectorVersions" minOccurs="0"/>
                <xsd:element ref="ns5:lcf76f155ced4ddcb4097134ff3c332f" minOccurs="0"/>
                <xsd:element ref="ns5:MediaServiceGenerationTime" minOccurs="0"/>
                <xsd:element ref="ns5:MediaServiceEventHashCode" minOccurs="0"/>
                <xsd:element ref="ns5:MediaServiceOCR" minOccurs="0"/>
                <xsd:element ref="ns5: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ma:readOnly="false">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fc122f45-32e3-450d-aa48-f97c8265af91}" ma:internalName="TaxCatchAllLabel" ma:readOnly="true" ma:showField="CatchAllDataLabel" ma:web="11f2ef42-978e-4343-8fe1-120128760a03">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fc122f45-32e3-450d-aa48-f97c8265af91}" ma:internalName="TaxCatchAll" ma:showField="CatchAllData" ma:web="11f2ef42-978e-4343-8fe1-120128760a0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fd0f0-2af2-49d1-845e-411d382f95f8"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ObjectDetectorVersions" ma:index="30" nillable="true" ma:displayName="MediaServiceObjectDetectorVersions" ma:hidden="true" ma:indexed="true" ma:internalName="MediaServiceObjectDetectorVersions" ma:readOnly="true">
      <xsd:simpleType>
        <xsd:restriction base="dms:Text"/>
      </xsd:simpleType>
    </xsd:element>
    <xsd:element name="lcf76f155ced4ddcb4097134ff3c332f" ma:index="32" nillable="true" ma:taxonomy="true" ma:internalName="lcf76f155ced4ddcb4097134ff3c332f" ma:taxonomyFieldName="MediaServiceImageTags" ma:displayName="Image Tags" ma:readOnly="false" ma:fieldId="{5cf76f15-5ced-4ddc-b409-7134ff3c332f}" ma:taxonomyMulti="true" ma:sspId="29f62856-1543-49d4-a736-4569d363f533" ma:termSetId="09814cd3-568e-fe90-9814-8d621ff8fb84" ma:anchorId="fba54fb3-c3e1-fe81-a776-ca4b69148c4d" ma:open="true" ma:isKeyword="false">
      <xsd:complexType>
        <xsd:sequence>
          <xsd:element ref="pc:Terms" minOccurs="0" maxOccurs="1"/>
        </xsd:sequence>
      </xsd:complex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element name="MediaServiceSearchProperties" ma:index="36"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2024-07-25T15:01:06+00:00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lcf76f155ced4ddcb4097134ff3c332f xmlns="355fd0f0-2af2-49d1-845e-411d382f95f8">
      <Terms xmlns="http://schemas.microsoft.com/office/infopath/2007/PartnerControls"/>
    </lcf76f155ced4ddcb4097134ff3c332f>
    <EPA_x0020_Contributor xmlns="4ffa91fb-a0ff-4ac5-b2db-65c790d184a4">
      <UserInfo>
        <DisplayName/>
        <AccountId xsi:nil="true"/>
        <AccountType/>
      </UserInfo>
    </EPA_x0020_Contributor>
    <TaxCatchAll xmlns="4ffa91fb-a0ff-4ac5-b2db-65c790d184a4" xsi:nil="true"/>
  </documentManagement>
</p:properties>
</file>

<file path=customXml/itemProps1.xml><?xml version="1.0" encoding="utf-8"?>
<ds:datastoreItem xmlns:ds="http://schemas.openxmlformats.org/officeDocument/2006/customXml" ds:itemID="{3AAE3386-08C8-4266-ABF2-E469F244C2BC}">
  <ds:schemaRefs>
    <ds:schemaRef ds:uri="http://schemas.microsoft.com/sharepoint/v3/contenttype/forms"/>
  </ds:schemaRefs>
</ds:datastoreItem>
</file>

<file path=customXml/itemProps2.xml><?xml version="1.0" encoding="utf-8"?>
<ds:datastoreItem xmlns:ds="http://schemas.openxmlformats.org/officeDocument/2006/customXml" ds:itemID="{FE7153F8-D37D-46D1-8BF1-6326105800A4}">
  <ds:schemaRefs>
    <ds:schemaRef ds:uri="Microsoft.SharePoint.Taxonomy.ContentTypeSync"/>
  </ds:schemaRefs>
</ds:datastoreItem>
</file>

<file path=customXml/itemProps3.xml><?xml version="1.0" encoding="utf-8"?>
<ds:datastoreItem xmlns:ds="http://schemas.openxmlformats.org/officeDocument/2006/customXml" ds:itemID="{BF3C9212-8310-4E6F-8540-1E27145DFA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355fd0f0-2af2-49d1-845e-411d382f95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59558A1-C0EE-4C66-B730-D9C1A099F0E1}">
  <ds:schemaRefs>
    <ds:schemaRef ds:uri="http://purl.org/dc/dcmitype/"/>
    <ds:schemaRef ds:uri="http://schemas.microsoft.com/sharepoint/v3/fields"/>
    <ds:schemaRef ds:uri="http://schemas.openxmlformats.org/package/2006/metadata/core-properties"/>
    <ds:schemaRef ds:uri="http://www.w3.org/XML/1998/namespace"/>
    <ds:schemaRef ds:uri="4ffa91fb-a0ff-4ac5-b2db-65c790d184a4"/>
    <ds:schemaRef ds:uri="http://purl.org/dc/elements/1.1/"/>
    <ds:schemaRef ds:uri="http://schemas.microsoft.com/office/2006/documentManagement/types"/>
    <ds:schemaRef ds:uri="http://schemas.microsoft.com/office/infopath/2007/PartnerControls"/>
    <ds:schemaRef ds:uri="355fd0f0-2af2-49d1-845e-411d382f95f8"/>
    <ds:schemaRef ds:uri="http://purl.org/dc/terms/"/>
    <ds:schemaRef ds:uri="http://schemas.microsoft.com/sharepoint.v3"/>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248</TotalTime>
  <Words>1344</Words>
  <Application>Microsoft Office PowerPoint</Application>
  <PresentationFormat>Widescreen</PresentationFormat>
  <Paragraphs>51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Paulukonis, Elizabeth</dc:creator>
  <cp:lastModifiedBy>Paulukonis, Elizabeth</cp:lastModifiedBy>
  <cp:revision>2</cp:revision>
  <dcterms:created xsi:type="dcterms:W3CDTF">2024-07-25T14:38:30Z</dcterms:created>
  <dcterms:modified xsi:type="dcterms:W3CDTF">2024-07-25T20:43:20Z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0x010100364AD7AE302F0243A4C3F6F3D057C953</vt:lpwstr>
  </property>
  <property fmtid="{D5CDD505-2E9C-101B-9397-08002B2CF9AE}" pid="3" name="TaxKeyword">
    <vt:lpwstr/>
  </property>
  <property fmtid="{D5CDD505-2E9C-101B-9397-08002B2CF9AE}" pid="4" name="MediaServiceImageTags">
    <vt:lpwstr/>
  </property>
  <property fmtid="{D5CDD505-2E9C-101B-9397-08002B2CF9AE}" pid="5" name="e3f09c3df709400db2417a7161762d62">
    <vt:lpwstr/>
  </property>
  <property fmtid="{D5CDD505-2E9C-101B-9397-08002B2CF9AE}" pid="6" name="EPA_x0020_Subject">
    <vt:lpwstr/>
  </property>
  <property fmtid="{D5CDD505-2E9C-101B-9397-08002B2CF9AE}" pid="7" name="Document Type">
    <vt:lpwstr/>
  </property>
  <property fmtid="{D5CDD505-2E9C-101B-9397-08002B2CF9AE}" pid="8" name="EPA Subject">
    <vt:lpwstr/>
  </property>
</Properties>
</file>