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568" r:id="rId2"/>
    <p:sldId id="283" r:id="rId3"/>
    <p:sldId id="1570" r:id="rId4"/>
    <p:sldId id="1554" r:id="rId5"/>
    <p:sldId id="337" r:id="rId6"/>
    <p:sldId id="363" r:id="rId7"/>
    <p:sldId id="341" r:id="rId8"/>
    <p:sldId id="353" r:id="rId9"/>
    <p:sldId id="344" r:id="rId10"/>
    <p:sldId id="364" r:id="rId11"/>
    <p:sldId id="1567" r:id="rId12"/>
    <p:sldId id="1569" r:id="rId13"/>
    <p:sldId id="1557" r:id="rId14"/>
    <p:sldId id="1566" r:id="rId15"/>
    <p:sldId id="287" r:id="rId16"/>
    <p:sldId id="1571" r:id="rId17"/>
    <p:sldId id="330" r:id="rId18"/>
    <p:sldId id="1556" r:id="rId19"/>
    <p:sldId id="345" r:id="rId20"/>
    <p:sldId id="331" r:id="rId21"/>
    <p:sldId id="357" r:id="rId22"/>
    <p:sldId id="346" r:id="rId23"/>
    <p:sldId id="1547" r:id="rId24"/>
    <p:sldId id="296" r:id="rId25"/>
    <p:sldId id="1548" r:id="rId26"/>
    <p:sldId id="1549" r:id="rId27"/>
    <p:sldId id="1553" r:id="rId28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7397" autoAdjust="0"/>
  </p:normalViewPr>
  <p:slideViewPr>
    <p:cSldViewPr snapToObjects="1">
      <p:cViewPr varScale="1">
        <p:scale>
          <a:sx n="96" d="100"/>
          <a:sy n="96" d="100"/>
        </p:scale>
        <p:origin x="19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022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30DCFB9B-D118-424C-9E4B-35CC374F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4A9AE0C4-8780-4D65-914D-F13FF3694FD6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D28FB1-1464-445C-AA5C-17CEE36154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C0150B7-8DF7-4515-AC7F-5B5F13542C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667DAB6-D6C0-4FA6-86A5-07B204D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575BE6D3-BD5A-D448-B726-4BC91998B472}" type="datetime1">
              <a:rPr lang="en-US" altLang="x-none" sz="1400" smtClean="0"/>
              <a:pPr>
                <a:defRPr/>
              </a:pPr>
              <a:t>20/1/2021</a:t>
            </a:fld>
            <a:endParaRPr lang="en-US" altLang="x-none" sz="140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D79C21E-04DF-48A3-9C0A-531F54FC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35451CAA-70A5-4480-9AF8-B8325BA0A7D0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5872A9D-BF9C-4004-BDE2-6DECC0479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F77D5F37-2C52-4E8B-A37E-06D1CDDA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DAF5587-BBB3-45E5-B9A7-A9C50A5D9A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2A2FAEA-3622-415A-AC5A-65A13F8E348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5EB99BC-7727-4E86-A84B-37CA3E6D1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2D3D0F20-EFAB-4B42-9FC5-F2E617D8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Better figure/components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36F4FF1-8096-43D1-B91E-947A23C337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97B4963-C38C-4F56-859D-42806E425EE7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20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F6E1A99-BA96-475B-9428-9380F98480A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BBA2060-D394-41B1-84B2-2AA9923897E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36CBD0-2500-43D4-8BB1-B406514F4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7204A25-05ED-4089-B3E6-406BE285A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82;gde943615e_0_52:notes">
            <a:extLst>
              <a:ext uri="{FF2B5EF4-FFF2-40B4-BE49-F238E27FC236}">
                <a16:creationId xmlns:a16="http://schemas.microsoft.com/office/drawing/2014/main" id="{CF5A3CC0-5C3A-4CB6-B173-5F203769938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17613" y="708025"/>
            <a:ext cx="4721225" cy="3541713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9939" name="Google Shape;83;gde943615e_0_52:notes">
            <a:extLst>
              <a:ext uri="{FF2B5EF4-FFF2-40B4-BE49-F238E27FC236}">
                <a16:creationId xmlns:a16="http://schemas.microsoft.com/office/drawing/2014/main" id="{424C1556-1D87-42E2-89E5-3F7BBB0D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963" y="4486275"/>
            <a:ext cx="5724525" cy="42497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35" tIns="94835" rIns="94835" bIns="94835"/>
          <a:lstStyle/>
          <a:p>
            <a:pPr marL="473075" indent="-328613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You’ve all had to write projects that managed some data before, how did you do it?</a:t>
            </a:r>
          </a:p>
          <a:p>
            <a:pPr marL="947738" lvl="1" indent="-328613">
              <a:spcBef>
                <a:spcPct val="0"/>
              </a:spcBef>
              <a:buSzPts val="1400"/>
              <a:buFontTx/>
              <a:buChar char="○"/>
            </a:pPr>
            <a:r>
              <a:rPr lang="en-US" altLang="en-US">
                <a:latin typeface="Helvetica" panose="020B0604020202020204" pitchFamily="34" charset="0"/>
              </a:rPr>
              <a:t>Other end of the spectrum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94FB8CD-B05C-4F26-BCCD-332A88F305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F9E89321-9C5C-4707-B9E7-EE64D93A567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EF10CA9-8E53-4946-848C-F79CFACA8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19CDB0F-B000-466F-A39A-344812562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1B87D95-A55D-46DF-BC47-CAF5C83FA80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BC8A2DC-335A-45BB-97DE-DC4EABB9B2F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CBE43C4-4F03-481E-B5FD-F1F79DB74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C14DEEB-BD2F-456E-9520-343A2856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F5BFF5C-2639-4DA9-8222-C4B4B2EF2C5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D1A45F85-5B99-490C-91C5-16B63408074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D477EC-BB73-4B11-A890-DC471C560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2B3FAC3-3CDD-48DC-8E2B-F04EAA5CE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0F8CDCD-4C89-406A-BAC3-5DAD422ED9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1E6D144-AF9B-4422-AD12-CE9E14E51C4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B23F51F-962E-4FE9-BBA1-757E9CDF0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4586E7B-8CC1-4143-AB8F-8CCDF76D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7F33C4E-B08C-4AF1-9063-254332C91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9C8BB55-6E96-4B6F-BBA8-D318E4B4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Definitions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 Advantages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 System Architectures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9141BF80-34CD-4ABE-A185-7156AADAD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0C9D7BE-052E-4409-B010-385D5158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Data = bytes + types</a:t>
            </a:r>
          </a:p>
          <a:p>
            <a:r>
              <a:rPr lang="en-US" altLang="en-US">
                <a:latin typeface="Helvetica" panose="020B0604020202020204" pitchFamily="34" charset="0"/>
              </a:rPr>
              <a:t>Information = data + semantics</a:t>
            </a:r>
          </a:p>
          <a:p>
            <a:r>
              <a:rPr lang="en-US" altLang="en-US">
                <a:latin typeface="Helvetica" panose="020B0604020202020204" pitchFamily="34" charset="0"/>
              </a:rPr>
              <a:t>Any random collection of data is not a database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A69D3E6-0343-464E-A8F0-ECE32C1D8D2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65F19E1-81F8-484D-8870-0E353880667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81F919-B031-4010-9C5B-6E1F603B2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948E7C3-C9E4-4393-946B-443B750BD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D1317B6A-9686-49F4-A7FE-BA4927A5D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D11E92B-83ED-410D-B70A-528E67FA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5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5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49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6957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F972-6320-4ED2-BC90-BF9CBE10A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244B-486E-4487-A66E-CDE8FA9B4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  <a:defRPr/>
            </a:lvl1pPr>
          </a:lstStyle>
          <a:p>
            <a:pPr>
              <a:defRPr/>
            </a:pPr>
            <a:fld id="{39B5C80F-0733-47EB-8FC7-C9B224F49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34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1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4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6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8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2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28DBC43C-783B-48FE-AB6D-1FD9E9F0CAF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2C0AE461-9CD7-4505-B7E9-FB080303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937D51E3-BCEF-4665-86E9-DBCC76B2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1B481586-696F-4A44-95EA-8AEF1E633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A99B9C04-C814-432B-9346-6C4ED45BF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D2E1C3EA-B1D4-4673-96CE-294839D2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370762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400" dirty="0"/>
          </a:p>
          <a:p>
            <a:pPr>
              <a:defRPr/>
            </a:pPr>
            <a:r>
              <a:rPr lang="en-US" altLang="x-none" sz="1400" dirty="0">
                <a:solidFill>
                  <a:srgbClr val="790015"/>
                </a:solidFill>
              </a:rPr>
              <a:t>CS1555/2055, </a:t>
            </a:r>
            <a:r>
              <a:rPr lang="en-US" altLang="x-none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x-none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x-none" sz="1400" b="1" dirty="0">
                <a:solidFill>
                  <a:srgbClr val="790015"/>
                </a:solidFill>
              </a:rPr>
              <a:t> Costa </a:t>
            </a:r>
            <a:r>
              <a:rPr lang="en-US" altLang="x-none" sz="1400" dirty="0"/>
              <a:t>–  </a:t>
            </a:r>
            <a:r>
              <a:rPr lang="en-US" altLang="x-none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3C2C1624-90D4-4626-A3A2-EF5F015F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A442630E-ABFE-48B6-90E2-E901057A3A90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583A8AC7-C61D-4227-9E12-5EA066AC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x-none" altLang="x-none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36051396-9A25-405E-AF63-E84A671B035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  <p:sldLayoutId id="2147484899" r:id="rId4"/>
    <p:sldLayoutId id="2147484900" r:id="rId5"/>
    <p:sldLayoutId id="2147484901" r:id="rId6"/>
    <p:sldLayoutId id="2147484902" r:id="rId7"/>
    <p:sldLayoutId id="2147484903" r:id="rId8"/>
    <p:sldLayoutId id="2147484904" r:id="rId9"/>
    <p:sldLayoutId id="2147484905" r:id="rId10"/>
    <p:sldLayoutId id="2147484906" r:id="rId11"/>
    <p:sldLayoutId id="21474849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t.zoom.us/j/91916542069" TargetMode="External"/><Relationship Id="rId2" Type="http://schemas.openxmlformats.org/officeDocument/2006/relationships/hyperlink" Target="https://pitt.zoom.us/j/4813388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tt.zoom.us/j/97780203011" TargetMode="External"/><Relationship Id="rId4" Type="http://schemas.openxmlformats.org/officeDocument/2006/relationships/hyperlink" Target="https://pitt.zoom.us/j/9907671113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AC929A9-68B0-4282-8ABA-68DA1CF23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Coffee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E3B7609-DE23-4EFD-AA2C-966508049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84275"/>
            <a:ext cx="5638800" cy="3235325"/>
          </a:xfrm>
        </p:spPr>
        <p:txBody>
          <a:bodyPr/>
          <a:lstStyle/>
          <a:p>
            <a:r>
              <a:rPr lang="en-US" altLang="en-US"/>
              <a:t>Seeing everyone’s faces creates for a more honest classroom experience.</a:t>
            </a:r>
          </a:p>
          <a:p>
            <a:r>
              <a:rPr lang="en-US" altLang="en-US"/>
              <a:t>Visual Cues for the Instructor(s)</a:t>
            </a:r>
          </a:p>
          <a:p>
            <a:pPr lvl="1"/>
            <a:r>
              <a:rPr lang="en-US" altLang="en-US"/>
              <a:t>The instructor can figure out</a:t>
            </a:r>
            <a:br>
              <a:rPr lang="el-GR" altLang="en-US"/>
            </a:br>
            <a:r>
              <a:rPr lang="en-US" altLang="en-US"/>
              <a:t>if you </a:t>
            </a:r>
            <a:r>
              <a:rPr lang="en-US" altLang="en-US" b="1"/>
              <a:t>understand</a:t>
            </a:r>
            <a:r>
              <a:rPr lang="en-US" altLang="en-US"/>
              <a:t> the material</a:t>
            </a:r>
            <a:br>
              <a:rPr lang="el-GR" altLang="en-US"/>
            </a:br>
            <a:r>
              <a:rPr lang="en-US" altLang="en-US"/>
              <a:t>or </a:t>
            </a:r>
            <a:r>
              <a:rPr lang="en-US" altLang="en-US" b="1"/>
              <a:t>not</a:t>
            </a:r>
            <a:r>
              <a:rPr lang="en-US" altLang="en-US"/>
              <a:t> without asking.</a:t>
            </a:r>
            <a:endParaRPr lang="el-GR" altLang="en-US"/>
          </a:p>
          <a:p>
            <a:r>
              <a:rPr lang="en-US" altLang="en-US"/>
              <a:t>You can also use the chat for questions or concerns.</a:t>
            </a:r>
          </a:p>
        </p:txBody>
      </p:sp>
      <p:pic>
        <p:nvPicPr>
          <p:cNvPr id="5124" name="Picture 6" descr="Camera and coffee Free Photo">
            <a:extLst>
              <a:ext uri="{FF2B5EF4-FFF2-40B4-BE49-F238E27FC236}">
                <a16:creationId xmlns:a16="http://schemas.microsoft.com/office/drawing/2014/main" id="{96F58D6C-23BA-443F-9250-354A270F5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800600"/>
            <a:ext cx="2060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3">
            <a:extLst>
              <a:ext uri="{FF2B5EF4-FFF2-40B4-BE49-F238E27FC236}">
                <a16:creationId xmlns:a16="http://schemas.microsoft.com/office/drawing/2014/main" id="{28FEED38-BEC6-42CE-AC06-1F2D825C2B57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1693863"/>
            <a:ext cx="3040062" cy="1897062"/>
            <a:chOff x="923332" y="2971800"/>
            <a:chExt cx="4591050" cy="2867025"/>
          </a:xfrm>
        </p:grpSpPr>
        <p:pic>
          <p:nvPicPr>
            <p:cNvPr id="5127" name="Picture 8">
              <a:extLst>
                <a:ext uri="{FF2B5EF4-FFF2-40B4-BE49-F238E27FC236}">
                  <a16:creationId xmlns:a16="http://schemas.microsoft.com/office/drawing/2014/main" id="{41F7940B-5ADC-4179-A660-472E50E78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332" y="2971800"/>
              <a:ext cx="4591050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10" descr="No description available.">
              <a:extLst>
                <a:ext uri="{FF2B5EF4-FFF2-40B4-BE49-F238E27FC236}">
                  <a16:creationId xmlns:a16="http://schemas.microsoft.com/office/drawing/2014/main" id="{F00FCF6A-E089-4AE5-B614-FA3323282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9" b="26956"/>
            <a:stretch>
              <a:fillRect/>
            </a:stretch>
          </p:blipFill>
          <p:spPr bwMode="auto">
            <a:xfrm>
              <a:off x="2760598" y="4876800"/>
              <a:ext cx="925577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2D6E8-6165-4581-926E-1CFBD8DD2D10}"/>
              </a:ext>
            </a:extLst>
          </p:cNvPr>
          <p:cNvSpPr txBox="1">
            <a:spLocks/>
          </p:cNvSpPr>
          <p:nvPr/>
        </p:nvSpPr>
        <p:spPr bwMode="auto">
          <a:xfrm>
            <a:off x="228600" y="4606925"/>
            <a:ext cx="63246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Having the camera on will help me to get to know you better.</a:t>
            </a:r>
          </a:p>
          <a:p>
            <a:pPr lvl="1"/>
            <a:r>
              <a:rPr lang="en-US" altLang="en-US"/>
              <a:t>If I recognize you in any coffee shop in any country, I will buy you a coffee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2259AD-6ABF-4650-B598-A55276A00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Recitation Attendance Vs. Scores</a:t>
            </a:r>
          </a:p>
        </p:txBody>
      </p:sp>
      <p:pic>
        <p:nvPicPr>
          <p:cNvPr id="18435" name="Chart 3">
            <a:extLst>
              <a:ext uri="{FF2B5EF4-FFF2-40B4-BE49-F238E27FC236}">
                <a16:creationId xmlns:a16="http://schemas.microsoft.com/office/drawing/2014/main" id="{1676E403-0626-4971-B3D8-0DFC453265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35100"/>
            <a:ext cx="64008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1E8A83C7-019F-4F2B-8485-988DF978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83150"/>
            <a:ext cx="1752600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% Recitations</a:t>
            </a:r>
          </a:p>
        </p:txBody>
      </p:sp>
      <p:sp>
        <p:nvSpPr>
          <p:cNvPr id="18437" name="TextBox 5">
            <a:extLst>
              <a:ext uri="{FF2B5EF4-FFF2-40B4-BE49-F238E27FC236}">
                <a16:creationId xmlns:a16="http://schemas.microsoft.com/office/drawing/2014/main" id="{93EB3884-32CF-483A-9B64-F5CB5A353BC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17501" y="2706687"/>
            <a:ext cx="1776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Total Points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7CA82D6-4378-4515-866F-2B929E7E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Assessments - Grading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719B58-1D67-4C6A-9997-F8104347404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828800"/>
          <a:ext cx="7086600" cy="3132139"/>
        </p:xfrm>
        <a:graphic>
          <a:graphicData uri="http://schemas.openxmlformats.org/drawingml/2006/table">
            <a:tbl>
              <a:tblPr/>
              <a:tblGrid>
                <a:gridCol w="257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Assessment 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Percentage 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Dates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Homeworks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20%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Project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20%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Midterm Exam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25%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/>
                        <a:t>Mar. 10, 2021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Final Exam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25%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TBD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Participation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(Class &amp; Recitations)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10%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algn="l" defTabSz="457200" rtl="0" eaLnBrk="1" latinLnBrk="0" hangingPunct="1">
                        <a:buSzPct val="100000"/>
                        <a:buFont typeface="Wingdings" charset="2"/>
                        <a:defRPr sz="20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algn="l" defTabSz="457200" rtl="0" eaLnBrk="1" latinLnBrk="0" hangingPunct="1">
                        <a:buSzPct val="65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algn="l" defTabSz="457200" rtl="0" eaLnBrk="1" latinLnBrk="0" hangingPunct="1"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5A0668-D601-4AB4-B640-E56FDA66E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Administrative</a:t>
            </a:r>
          </a:p>
        </p:txBody>
      </p:sp>
      <p:sp>
        <p:nvSpPr>
          <p:cNvPr id="296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5F1998-160C-40AE-A608-3CA7FA62C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SzPct val="75000"/>
              <a:buFont typeface="Monotype Sorts" charset="2"/>
              <a:buChar char="o"/>
              <a:defRPr/>
            </a:pPr>
            <a:r>
              <a:rPr lang="en-US" altLang="x-none" sz="2600" dirty="0">
                <a:latin typeface="Tahoma" charset="0"/>
                <a:ea typeface="ＭＳ Ｐゴシック" charset="-128"/>
              </a:rPr>
              <a:t>Web page:    check often!</a:t>
            </a:r>
            <a:br>
              <a:rPr lang="en-US" altLang="x-none" sz="2800" dirty="0">
                <a:latin typeface="Tahoma" charset="0"/>
                <a:ea typeface="ＭＳ Ｐゴシック" charset="-128"/>
              </a:rPr>
            </a:br>
            <a:r>
              <a:rPr lang="en-US" altLang="x-none" sz="2200" dirty="0">
                <a:latin typeface="Tahoma" charset="0"/>
                <a:ea typeface="ＭＳ Ｐゴシック" charset="-128"/>
              </a:rPr>
              <a:t>    </a:t>
            </a:r>
            <a:r>
              <a:rPr lang="en-US" altLang="x-none" sz="2200" dirty="0">
                <a:solidFill>
                  <a:schemeClr val="tx2"/>
                </a:solidFill>
                <a:latin typeface="Tahoma" charset="0"/>
                <a:ea typeface="ＭＳ Ｐゴシック" charset="-128"/>
              </a:rPr>
              <a:t>http://db.cs.pitt.edu/courses/cs1555/current.term</a:t>
            </a:r>
            <a:br>
              <a:rPr lang="en-US" altLang="x-none" sz="2200" dirty="0">
                <a:solidFill>
                  <a:schemeClr val="tx2"/>
                </a:solidFill>
                <a:latin typeface="Tahoma" charset="0"/>
                <a:ea typeface="ＭＳ Ｐゴシック" charset="-128"/>
              </a:rPr>
            </a:br>
            <a:r>
              <a:rPr lang="en-US" altLang="x-none" sz="2200" dirty="0">
                <a:solidFill>
                  <a:schemeClr val="tx2"/>
                </a:solidFill>
                <a:latin typeface="Tahoma" charset="0"/>
                <a:ea typeface="ＭＳ Ｐゴシック" charset="-128"/>
              </a:rPr>
              <a:t>   </a:t>
            </a:r>
            <a:r>
              <a:rPr lang="en-US" altLang="x-none" sz="2200" dirty="0">
                <a:latin typeface="Tahoma" charset="0"/>
                <a:ea typeface="ＭＳ Ｐゴシック" charset="-128"/>
              </a:rPr>
              <a:t> </a:t>
            </a:r>
            <a:r>
              <a:rPr lang="en-US" altLang="x-none" sz="2200" dirty="0">
                <a:solidFill>
                  <a:schemeClr val="tx2"/>
                </a:solidFill>
                <a:latin typeface="Tahoma" charset="0"/>
                <a:ea typeface="ＭＳ Ｐゴシック" charset="-128"/>
              </a:rPr>
              <a:t>http://db.cs.pitt.edu/courses/cs2055/current.term</a:t>
            </a:r>
          </a:p>
          <a:p>
            <a:pPr eaLnBrk="1" hangingPunct="1">
              <a:lnSpc>
                <a:spcPct val="50000"/>
              </a:lnSpc>
              <a:buFont typeface="Wingdings" charset="2"/>
              <a:buNone/>
              <a:defRPr/>
            </a:pPr>
            <a:endParaRPr lang="en-US" altLang="x-none" sz="1400" dirty="0">
              <a:latin typeface="Tahoma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altLang="x-none" sz="2600" dirty="0">
                <a:latin typeface="Tahoma" charset="0"/>
                <a:ea typeface="ＭＳ Ｐゴシック" charset="-128"/>
              </a:rPr>
              <a:t>Class email: </a:t>
            </a:r>
            <a:r>
              <a:rPr lang="en-US" altLang="x-none" sz="2600" b="1" dirty="0">
                <a:solidFill>
                  <a:schemeClr val="tx2"/>
                </a:solidFill>
                <a:latin typeface="Courier New" charset="0"/>
                <a:ea typeface="ＭＳ Ｐゴシック" charset="-128"/>
              </a:rPr>
              <a:t>cs1555-staff@cs.pitt.edu</a:t>
            </a:r>
            <a:endParaRPr lang="en-US" altLang="x-none" sz="2600" dirty="0">
              <a:latin typeface="Tahoma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altLang="x-none" sz="2200" dirty="0">
                <a:latin typeface="Tahoma" charset="0"/>
                <a:ea typeface="ＭＳ Ｐゴシック" charset="-128"/>
              </a:rPr>
              <a:t>For </a:t>
            </a:r>
            <a:r>
              <a:rPr lang="en-US" altLang="x-none" sz="2200" i="1" dirty="0">
                <a:latin typeface="Tahoma" charset="0"/>
                <a:ea typeface="ＭＳ Ｐゴシック" charset="-128"/>
              </a:rPr>
              <a:t>confidential</a:t>
            </a:r>
            <a:r>
              <a:rPr lang="en-US" altLang="x-none" sz="2200" dirty="0">
                <a:latin typeface="Tahoma" charset="0"/>
                <a:ea typeface="ＭＳ Ｐゴシック" charset="-128"/>
              </a:rPr>
              <a:t> matters only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altLang="x-none" sz="2200" dirty="0">
                <a:latin typeface="Tahoma" charset="0"/>
                <a:ea typeface="ＭＳ Ｐゴシック" charset="-128"/>
              </a:rPr>
              <a:t>use keyword </a:t>
            </a:r>
            <a:r>
              <a:rPr lang="en-US" altLang="x-none" sz="2200" b="1" dirty="0">
                <a:solidFill>
                  <a:schemeClr val="tx2"/>
                </a:solidFill>
                <a:latin typeface="Courier New" charset="0"/>
                <a:ea typeface="ＭＳ Ｐゴシック" charset="-128"/>
              </a:rPr>
              <a:t>cs1555</a:t>
            </a:r>
            <a:r>
              <a:rPr lang="en-US" altLang="x-none" sz="2200" dirty="0">
                <a:latin typeface="Tahoma" charset="0"/>
                <a:ea typeface="ＭＳ Ｐゴシック" charset="-128"/>
              </a:rPr>
              <a:t> in all emails to instructor/TA</a:t>
            </a:r>
            <a:br>
              <a:rPr lang="en-US" altLang="x-none" sz="2200" dirty="0">
                <a:latin typeface="Tahoma" charset="0"/>
                <a:ea typeface="ＭＳ Ｐゴシック" charset="-128"/>
              </a:rPr>
            </a:br>
            <a:r>
              <a:rPr lang="en-US" altLang="x-none" sz="2200" dirty="0">
                <a:latin typeface="Tahoma" charset="0"/>
                <a:ea typeface="ＭＳ Ｐゴシック" charset="-128"/>
              </a:rPr>
              <a:t>(as part of the subject line)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x-none" sz="2200" dirty="0">
                <a:latin typeface="Tahoma" charset="0"/>
                <a:ea typeface="ＭＳ Ｐゴシック" charset="-128"/>
              </a:rPr>
              <a:t>it works </a:t>
            </a:r>
            <a:r>
              <a:rPr lang="en-US" altLang="x-none" sz="2200" i="1" dirty="0">
                <a:latin typeface="Tahoma" charset="0"/>
                <a:ea typeface="ＭＳ Ｐゴシック" charset="-128"/>
              </a:rPr>
              <a:t>only</a:t>
            </a:r>
            <a:r>
              <a:rPr lang="en-US" altLang="x-none" sz="2200" dirty="0">
                <a:latin typeface="Tahoma" charset="0"/>
                <a:ea typeface="ＭＳ Ｐゴシック" charset="-128"/>
              </a:rPr>
              <a:t> within </a:t>
            </a:r>
            <a:r>
              <a:rPr lang="en-US" altLang="x-none" sz="2200" dirty="0" err="1">
                <a:latin typeface="Tahoma" charset="0"/>
                <a:ea typeface="ＭＳ Ｐゴシック" charset="-128"/>
              </a:rPr>
              <a:t>pitt.edu</a:t>
            </a:r>
            <a:r>
              <a:rPr lang="en-US" altLang="x-none" sz="2200" dirty="0">
                <a:latin typeface="Tahoma" charset="0"/>
                <a:ea typeface="ＭＳ Ｐゴシック" charset="-128"/>
              </a:rPr>
              <a:t> </a:t>
            </a:r>
          </a:p>
          <a:p>
            <a:pPr eaLnBrk="1" hangingPunct="1">
              <a:spcAft>
                <a:spcPts val="0"/>
              </a:spcAft>
              <a:buFont typeface="Monotype Sorts" charset="2"/>
              <a:buChar char="o"/>
              <a:defRPr/>
            </a:pPr>
            <a:r>
              <a:rPr lang="en-US" altLang="x-none" sz="2600" dirty="0" err="1">
                <a:latin typeface="Tahoma" charset="0"/>
                <a:ea typeface="ＭＳ Ｐゴシック" charset="-128"/>
              </a:rPr>
              <a:t>Campuswire</a:t>
            </a:r>
            <a:r>
              <a:rPr lang="en-US" altLang="x-none" sz="2600" dirty="0">
                <a:latin typeface="Tahoma" charset="0"/>
                <a:ea typeface="ＭＳ Ｐゴシック" charset="-128"/>
              </a:rPr>
              <a:t>: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x-none" sz="2200" dirty="0">
                <a:latin typeface="Tahoma" charset="0"/>
                <a:ea typeface="ＭＳ Ｐゴシック" charset="-128"/>
              </a:rPr>
              <a:t>for all clarifications to lectures, recitations and assignments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Font typeface="Monotype Sorts" charset="2"/>
              <a:buChar char="o"/>
              <a:defRPr/>
            </a:pPr>
            <a:r>
              <a:rPr lang="en-US" altLang="x-none" sz="2600" dirty="0">
                <a:latin typeface="Tahoma" charset="0"/>
                <a:ea typeface="ＭＳ Ｐゴシック" charset="-128"/>
              </a:rPr>
              <a:t>Assignments: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altLang="x-none" sz="2200" dirty="0">
                <a:latin typeface="Tahoma" charset="0"/>
                <a:ea typeface="ＭＳ Ｐゴシック" charset="-128"/>
              </a:rPr>
              <a:t>To be submitted electronically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altLang="x-none" sz="2200" dirty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No </a:t>
            </a:r>
            <a:r>
              <a:rPr lang="en-US" altLang="x-none" sz="2200" dirty="0" err="1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campuswire</a:t>
            </a:r>
            <a:r>
              <a:rPr lang="en-US" altLang="x-none" sz="2200" dirty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 or email clarifications 4 hours prior a deadline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B66DFA2-8C5F-4B35-9951-CB0797C1D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Office Hours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F64F1A-51D1-49E5-BDA6-CCF78D822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02035"/>
              </p:ext>
            </p:extLst>
          </p:nvPr>
        </p:nvGraphicFramePr>
        <p:xfrm>
          <a:off x="304800" y="1447800"/>
          <a:ext cx="8382001" cy="4073526"/>
        </p:xfrm>
        <a:graphic>
          <a:graphicData uri="http://schemas.openxmlformats.org/drawingml/2006/table">
            <a:tbl>
              <a:tblPr/>
              <a:tblGrid>
                <a:gridCol w="150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95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6307">
                <a:tc gridSpan="1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Monday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Tuesday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Wednesday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Thursday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10am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Gordon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1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11am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Rakan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Rakan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12pm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1pm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2pm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Dr. Costa</a:t>
                      </a:r>
                      <a:endParaRPr lang="en-US" sz="1200" b="0" dirty="0"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Dr. Costa</a:t>
                      </a:r>
                      <a:endParaRPr lang="en-US" sz="1200" b="0" dirty="0"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Rakan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3pm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Nasrin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Nasrin</a:t>
                      </a:r>
                      <a:endParaRPr lang="en-US" sz="1200" b="0" dirty="0"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Gordon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Rakan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Rakan</a:t>
                      </a:r>
                      <a:endParaRPr lang="en-US" sz="1200" b="0" dirty="0"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5pm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6pm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Gordon</a:t>
                      </a:r>
                      <a:endParaRPr lang="en-US" sz="1200" b="0">
                        <a:effectLst/>
                      </a:endParaRPr>
                    </a:p>
                    <a:p>
                      <a:pPr algn="ctr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Zoom Link</a:t>
                      </a:r>
                      <a:endParaRPr lang="en-US" sz="1200" b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26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7pm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Gordon</a:t>
                      </a:r>
                      <a:endParaRPr lang="en-US" sz="1200" b="0" dirty="0">
                        <a:effectLst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Zoom 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</a:txBody>
                  <a:tcPr marL="56584" marR="565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D5A6740-B110-4ABA-913C-47D3E3BEA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36013" cy="4876800"/>
          </a:xfrm>
        </p:spPr>
        <p:txBody>
          <a:bodyPr/>
          <a:lstStyle/>
          <a:p>
            <a:r>
              <a:rPr lang="en-US" altLang="en-US" sz="2000"/>
              <a:t>Remember that </a:t>
            </a:r>
            <a:r>
              <a:rPr lang="en-US" altLang="en-US" sz="2000" b="1"/>
              <a:t>everything you post </a:t>
            </a:r>
            <a:r>
              <a:rPr lang="en-US" altLang="en-US" sz="2000"/>
              <a:t>can been seen from everyone.</a:t>
            </a:r>
            <a:r>
              <a:rPr lang="en-US" altLang="en-US" sz="2000" b="1"/>
              <a:t> </a:t>
            </a:r>
          </a:p>
          <a:p>
            <a:r>
              <a:rPr lang="en-US" altLang="en-US" sz="2000"/>
              <a:t>Please do not post any assignment code on Campuswire, even as a private message. Visit office hours for any code related questions.</a:t>
            </a:r>
          </a:p>
          <a:p>
            <a:r>
              <a:rPr lang="en-US" altLang="en-US" sz="2000"/>
              <a:t>Keep posts on Campuswire course-related. </a:t>
            </a:r>
          </a:p>
          <a:p>
            <a:r>
              <a:rPr lang="en-US" altLang="en-US" sz="2000"/>
              <a:t>Please read all questions and responses that are on Campuswire before asking a question. Utilize the excellent Campuswire search facilities.</a:t>
            </a:r>
          </a:p>
          <a:p>
            <a:r>
              <a:rPr lang="en-US" altLang="en-US" sz="2000"/>
              <a:t>Use a meaningful subject heading. </a:t>
            </a:r>
          </a:p>
          <a:p>
            <a:r>
              <a:rPr lang="en-US" altLang="en-US" sz="2000"/>
              <a:t>Make sure your questions/posts are in the appropriate category (e.g., hw0, hw1, hw2, ...). </a:t>
            </a:r>
          </a:p>
          <a:p>
            <a:r>
              <a:rPr lang="en-US" altLang="en-US" sz="2000"/>
              <a:t>Tag your post with all the applicable tags. </a:t>
            </a:r>
          </a:p>
          <a:p>
            <a:r>
              <a:rPr lang="en-US" altLang="en-US" sz="2000"/>
              <a:t>Please don't post things to the group that give no useful information.</a:t>
            </a:r>
          </a:p>
          <a:p>
            <a:r>
              <a:rPr lang="en-US" altLang="en-US" sz="2000"/>
              <a:t>Please keep complaints about the course out of the newsgroup. If you have a concern about anything to do with the course, please talk to the instructor. </a:t>
            </a:r>
          </a:p>
          <a:p>
            <a:r>
              <a:rPr lang="en-US" altLang="en-US" sz="2000" b="1"/>
              <a:t>Please be respectful of your peers and others in your posts.</a:t>
            </a:r>
            <a:endParaRPr lang="en-US" altLang="en-US" sz="2000"/>
          </a:p>
          <a:p>
            <a:endParaRPr lang="en-US" altLang="en-US"/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A70F7CD5-2BF0-4F83-B9B4-AF84D5D71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Campuswire Guidelines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2644301E-22AB-418E-A9AE-373EF690AD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30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Overview of Database Management Systems</a:t>
            </a:r>
          </a:p>
        </p:txBody>
      </p:sp>
      <p:sp>
        <p:nvSpPr>
          <p:cNvPr id="24579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0C0D652-04CB-46EF-AA99-217E1C6BE0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pPr algn="l" eaLnBrk="1" hangingPunct="1"/>
            <a:endParaRPr lang="en-US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12E29DA-185B-4FB8-AA1D-42E426A7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Database ? [Poll]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49D901A-767E-48E7-A4B7-28ACF3E9C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87F244DD-7A88-485D-92C2-6D74450D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8500"/>
            <a:ext cx="78486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98EC13-F479-4423-8885-0ED2DE61C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What is a database?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F29B05-72A2-423C-80E9-7B3CF5FA2C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57300"/>
            <a:ext cx="8534400" cy="24003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A very large, integrated collection of </a:t>
            </a:r>
            <a:r>
              <a:rPr lang="en-US" altLang="en-US" b="1"/>
              <a:t>related</a:t>
            </a:r>
            <a:r>
              <a:rPr lang="en-US" altLang="en-US"/>
              <a:t> data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altLang="en-US"/>
              <a:t>data is raw facts on some aspect of the world</a:t>
            </a:r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altLang="en-US"/>
              <a:t>Models a real-world enterprise (e.g., university)</a:t>
            </a:r>
          </a:p>
          <a:p>
            <a:pPr lvl="1">
              <a:buClr>
                <a:schemeClr val="tx2"/>
              </a:buClr>
            </a:pPr>
            <a:r>
              <a:rPr lang="en-US" altLang="en-US" b="1"/>
              <a:t>Entities</a:t>
            </a:r>
            <a:r>
              <a:rPr lang="en-US" altLang="en-US"/>
              <a:t> (e.g., students, courses)</a:t>
            </a:r>
          </a:p>
          <a:p>
            <a:pPr lvl="1">
              <a:buClr>
                <a:schemeClr val="tx2"/>
              </a:buClr>
            </a:pPr>
            <a:r>
              <a:rPr lang="en-US" altLang="en-US" b="1"/>
              <a:t>Relationships</a:t>
            </a:r>
            <a:r>
              <a:rPr lang="en-US" altLang="en-US"/>
              <a:t> (e.g., Bob took CS 1550)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3A8DB973-F2DE-4D2A-85A3-E472A935E2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2400" y="4378325"/>
          <a:ext cx="3276600" cy="179387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07E6F57A-E358-4F35-A519-6C1A707732FA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657600" y="4378325"/>
          <a:ext cx="2133600" cy="17653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CName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D5DA4EAA-5326-43BC-8BB7-D081D986C84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943600" y="4378325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42" name="Text Box 300">
            <a:extLst>
              <a:ext uri="{FF2B5EF4-FFF2-40B4-BE49-F238E27FC236}">
                <a16:creationId xmlns:a16="http://schemas.microsoft.com/office/drawing/2014/main" id="{9539DA29-A3B9-4A83-A29D-16A60BDFF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13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28743" name="Text Box 301">
            <a:extLst>
              <a:ext uri="{FF2B5EF4-FFF2-40B4-BE49-F238E27FC236}">
                <a16:creationId xmlns:a16="http://schemas.microsoft.com/office/drawing/2014/main" id="{2A9E031D-5470-4C96-88CE-CF93222DF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131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28744" name="Text Box 302">
            <a:extLst>
              <a:ext uri="{FF2B5EF4-FFF2-40B4-BE49-F238E27FC236}">
                <a16:creationId xmlns:a16="http://schemas.microsoft.com/office/drawing/2014/main" id="{C350B880-6A6E-4651-A9BA-9B17830C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13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742" grpId="0"/>
      <p:bldP spid="28743" grpId="0"/>
      <p:bldP spid="287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03727EB5-643C-4FEE-8912-287751603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F59C-12B6-4C37-8B30-06ED8F2D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dirty="0"/>
              <a:t>Bits + </a:t>
            </a:r>
            <a:r>
              <a:rPr lang="en-US" dirty="0">
                <a:latin typeface="+mj-lt"/>
              </a:rPr>
              <a:t>Type</a:t>
            </a:r>
            <a:r>
              <a:rPr lang="en-US" dirty="0"/>
              <a:t> = </a:t>
            </a:r>
            <a:r>
              <a:rPr lang="en-US" i="1" dirty="0"/>
              <a:t>Data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dirty="0"/>
          </a:p>
          <a:p>
            <a:pPr>
              <a:buFont typeface="Monotype Sorts" pitchFamily="2" charset="2"/>
              <a:buChar char="o"/>
              <a:defRPr/>
            </a:pPr>
            <a:r>
              <a:rPr lang="en-US" dirty="0"/>
              <a:t>Data + </a:t>
            </a:r>
            <a:r>
              <a:rPr lang="en-US" dirty="0">
                <a:latin typeface="+mj-lt"/>
              </a:rPr>
              <a:t>Semantics</a:t>
            </a:r>
            <a:r>
              <a:rPr lang="en-US" dirty="0"/>
              <a:t> = </a:t>
            </a:r>
            <a:r>
              <a:rPr lang="en-US" i="1" dirty="0"/>
              <a:t>Information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i="1" dirty="0"/>
          </a:p>
          <a:p>
            <a:pPr>
              <a:buFont typeface="Monotype Sorts" pitchFamily="2" charset="2"/>
              <a:buChar char="o"/>
              <a:defRPr/>
            </a:pPr>
            <a:r>
              <a:rPr lang="en-US" dirty="0"/>
              <a:t>Information +  </a:t>
            </a:r>
            <a:r>
              <a:rPr lang="en-US" dirty="0">
                <a:latin typeface="+mj-lt"/>
              </a:rPr>
              <a:t>Mode</a:t>
            </a:r>
            <a:r>
              <a:rPr lang="en-US" dirty="0"/>
              <a:t>l = </a:t>
            </a:r>
            <a:r>
              <a:rPr lang="en-US" i="1" dirty="0"/>
              <a:t>Knowledge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dirty="0"/>
          </a:p>
          <a:p>
            <a:pPr>
              <a:buFont typeface="Monotype Sorts" pitchFamily="2" charset="2"/>
              <a:buChar char="o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82C4D46-6DC4-41A3-B477-4928FC806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Integrated Data</a:t>
            </a:r>
          </a:p>
        </p:txBody>
      </p:sp>
      <p:sp>
        <p:nvSpPr>
          <p:cNvPr id="430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6ADCD4-4DFE-4615-8C1C-5134A592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charset="0"/>
              <a:buChar char="o"/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All data are stored and manipulated in a </a:t>
            </a:r>
            <a:r>
              <a:rPr lang="en-US" sz="2800" i="1" dirty="0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uniform way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on a secondary storage</a:t>
            </a:r>
          </a:p>
          <a:p>
            <a:pPr marL="0" indent="0" eaLnBrk="1" hangingPunct="1">
              <a:lnSpc>
                <a:spcPct val="120000"/>
              </a:lnSpc>
              <a:buFont typeface="Monotype Sorts" charset="0"/>
              <a:buNone/>
              <a:defRPr/>
            </a:pP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Databases store large amounts of data that cannot fit in main memory.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Data are stored for long and indefinite period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Data are shared across multiple applications</a:t>
            </a:r>
          </a:p>
        </p:txBody>
      </p:sp>
      <p:pic>
        <p:nvPicPr>
          <p:cNvPr id="30724" name="Picture 6">
            <a:extLst>
              <a:ext uri="{FF2B5EF4-FFF2-40B4-BE49-F238E27FC236}">
                <a16:creationId xmlns:a16="http://schemas.microsoft.com/office/drawing/2014/main" id="{3CACD1B3-C083-4F47-A9B5-2E37C416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981200"/>
            <a:ext cx="9302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578A39D-DE7A-4EDA-BECC-B171AFBF5C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447800"/>
            <a:ext cx="7772400" cy="762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3400"/>
              <a:t>Database Management Systems</a:t>
            </a:r>
            <a:endParaRPr lang="en-US" altLang="en-US" sz="2600">
              <a:solidFill>
                <a:schemeClr val="tx1"/>
              </a:solidFill>
            </a:endParaRPr>
          </a:p>
        </p:txBody>
      </p:sp>
      <p:sp>
        <p:nvSpPr>
          <p:cNvPr id="20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A64385-0781-4E84-87C6-AA377C3BC7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38400"/>
            <a:ext cx="70104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Teaching Assistants:</a:t>
            </a:r>
          </a:p>
          <a:p>
            <a:pPr eaLnBrk="1" hangingPunct="1"/>
            <a:r>
              <a:rPr lang="en-US" altLang="en-US" dirty="0" err="1"/>
              <a:t>Rakan</a:t>
            </a:r>
            <a:r>
              <a:rPr lang="en-US" altLang="en-US" dirty="0"/>
              <a:t> A. </a:t>
            </a:r>
            <a:r>
              <a:rPr lang="en-US" altLang="en-US" dirty="0" err="1"/>
              <a:t>Alseghayer</a:t>
            </a:r>
            <a:r>
              <a:rPr lang="en-US" altLang="en-US" dirty="0"/>
              <a:t> </a:t>
            </a:r>
            <a:r>
              <a:rPr lang="en-US" altLang="en-US" sz="2600" dirty="0"/>
              <a:t>(Recitations)</a:t>
            </a:r>
          </a:p>
          <a:p>
            <a:pPr eaLnBrk="1" hangingPunct="1"/>
            <a:r>
              <a:rPr lang="en-US" altLang="en-US" dirty="0" err="1"/>
              <a:t>Narsin</a:t>
            </a:r>
            <a:r>
              <a:rPr lang="en-US" altLang="en-US" dirty="0"/>
              <a:t> </a:t>
            </a:r>
            <a:r>
              <a:rPr lang="en-US" altLang="en-US" dirty="0" err="1"/>
              <a:t>Kalanat</a:t>
            </a:r>
            <a:r>
              <a:rPr lang="en-US" altLang="en-US" dirty="0"/>
              <a:t> </a:t>
            </a:r>
            <a:r>
              <a:rPr lang="en-US" altLang="en-US" sz="2600" dirty="0"/>
              <a:t>(Projects)</a:t>
            </a:r>
          </a:p>
          <a:p>
            <a:pPr eaLnBrk="1" hangingPunct="1"/>
            <a:r>
              <a:rPr lang="en-US" altLang="en-US" sz="2600" dirty="0"/>
              <a:t>Gordon Lu (UTA)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latin typeface="Tahoma" panose="020B0604030504040204" pitchFamily="34" charset="0"/>
              </a:rPr>
              <a:t>Spring 2021 (2214, 21-2)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2ED77A7-5924-4C69-A088-854C19F7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4800"/>
            <a:ext cx="7634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2600">
                <a:solidFill>
                  <a:srgbClr val="280049"/>
                </a:solidFill>
              </a:rPr>
              <a:t>CS1555/2055                       </a:t>
            </a:r>
            <a:r>
              <a:rPr lang="en-US" altLang="en-US" sz="2800">
                <a:solidFill>
                  <a:srgbClr val="3365FB"/>
                </a:solidFill>
                <a:latin typeface="Comic Sans MS" panose="030F0702030302020204" pitchFamily="66" charset="0"/>
              </a:rPr>
              <a:t>Flex@Pitt version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0E226877-F99D-40E2-A5E6-6C0226B37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7800"/>
            <a:ext cx="7429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ECDA401-9C19-4F4B-9707-4AAA9176A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38800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500F9-105A-4DFB-BAB3-C67C04957411}"/>
              </a:ext>
            </a:extLst>
          </p:cNvPr>
          <p:cNvSpPr txBox="1"/>
          <p:nvPr/>
        </p:nvSpPr>
        <p:spPr>
          <a:xfrm>
            <a:off x="7966075" y="4856163"/>
            <a:ext cx="9985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</a:rPr>
              <a:t>Data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1EB54-C7B1-43A9-8802-C8F67975A6EC}"/>
              </a:ext>
            </a:extLst>
          </p:cNvPr>
          <p:cNvSpPr txBox="1"/>
          <p:nvPr/>
        </p:nvSpPr>
        <p:spPr>
          <a:xfrm>
            <a:off x="214312" y="2441031"/>
            <a:ext cx="4357688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004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Instructor: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004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 Constantinos Costa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B0A0B-D99A-487B-BA54-F11C7AABD80E}"/>
              </a:ext>
            </a:extLst>
          </p:cNvPr>
          <p:cNvSpPr txBox="1"/>
          <p:nvPr/>
        </p:nvSpPr>
        <p:spPr>
          <a:xfrm>
            <a:off x="4572000" y="2441031"/>
            <a:ext cx="4357688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004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Co-instructor: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004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Panos K. </a:t>
            </a:r>
            <a:r>
              <a:rPr lang="en-US" altLang="en-US" sz="2600" kern="0" dirty="0">
                <a:solidFill>
                  <a:srgbClr val="280049"/>
                </a:solidFill>
                <a:latin typeface="Helvetica"/>
              </a:rPr>
              <a:t>Chrysanthis</a:t>
            </a: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280049"/>
              </a:solidFill>
              <a:effectLst/>
              <a:uLnTx/>
              <a:uFillTx/>
              <a:latin typeface="Helvetica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02F86B1-198D-4FD7-A62A-A333B69FE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What is a Database Management System?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47D7C2-FC59-4B16-A4E1-913AB6D5A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72513" cy="51054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sz="2600" b="1" i="1"/>
              <a:t>Database Management System (DBMS):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 general purpose software package designed to store and manage databases </a:t>
            </a:r>
            <a:r>
              <a:rPr lang="en-US" altLang="en-US" i="1"/>
              <a:t>conveniently &amp; efficiently</a:t>
            </a:r>
          </a:p>
          <a:p>
            <a:pPr>
              <a:lnSpc>
                <a:spcPct val="140000"/>
              </a:lnSpc>
              <a:buClr>
                <a:schemeClr val="tx2"/>
              </a:buClr>
            </a:pPr>
            <a:r>
              <a:rPr lang="en-US" altLang="en-US" sz="2600" b="1"/>
              <a:t>DBMSs: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Oracle, IBM DB2, SQLServer, MySQL, PostgreSQL …</a:t>
            </a:r>
          </a:p>
          <a:p>
            <a:pPr>
              <a:lnSpc>
                <a:spcPct val="140000"/>
              </a:lnSpc>
              <a:buClr>
                <a:schemeClr val="tx2"/>
              </a:buClr>
            </a:pPr>
            <a:r>
              <a:rPr lang="en-US" altLang="en-US" sz="2600" b="1"/>
              <a:t>Usage:</a:t>
            </a:r>
            <a:r>
              <a:rPr lang="en-US" altLang="en-US" b="1"/>
              <a:t> </a:t>
            </a:r>
            <a:br>
              <a:rPr lang="en-US" altLang="en-US" b="1"/>
            </a:br>
            <a:r>
              <a:rPr lang="en-US" altLang="en-US" b="1">
                <a:solidFill>
                  <a:srgbClr val="0521D0"/>
                </a:solidFill>
              </a:rPr>
              <a:t>Database system </a:t>
            </a:r>
            <a:r>
              <a:rPr lang="en-US" altLang="en-US" b="1"/>
              <a:t>= </a:t>
            </a:r>
            <a:r>
              <a:rPr lang="en-US" altLang="en-US" b="1" i="1">
                <a:solidFill>
                  <a:srgbClr val="6400B6"/>
                </a:solidFill>
              </a:rPr>
              <a:t>DB</a:t>
            </a:r>
            <a:r>
              <a:rPr lang="en-US" altLang="en-US" b="1" i="1"/>
              <a:t> + </a:t>
            </a:r>
            <a:r>
              <a:rPr lang="en-US" altLang="en-US" b="1" i="1">
                <a:solidFill>
                  <a:srgbClr val="FF0000"/>
                </a:solidFill>
              </a:rPr>
              <a:t>DBMS</a:t>
            </a:r>
            <a:r>
              <a:rPr lang="en-US" altLang="en-US" b="1" i="1"/>
              <a:t> + </a:t>
            </a:r>
            <a:r>
              <a:rPr lang="en-US" altLang="en-US" b="1" i="1">
                <a:solidFill>
                  <a:srgbClr val="00877B"/>
                </a:solidFill>
              </a:rPr>
              <a:t>Application Logic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Resource Planning Applications: </a:t>
            </a:r>
          </a:p>
          <a:p>
            <a:pPr lvl="2">
              <a:buClr>
                <a:schemeClr val="tx2"/>
              </a:buClr>
            </a:pPr>
            <a:r>
              <a:rPr lang="en-US" altLang="en-US"/>
              <a:t>PeopleSoft, SAP, …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Web-based Applications: </a:t>
            </a:r>
          </a:p>
          <a:p>
            <a:pPr lvl="2"/>
            <a:r>
              <a:rPr lang="en-US" altLang="en-US"/>
              <a:t>amazon.com, ebay, google, …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4">
            <a:extLst>
              <a:ext uri="{FF2B5EF4-FFF2-40B4-BE49-F238E27FC236}">
                <a16:creationId xmlns:a16="http://schemas.microsoft.com/office/drawing/2014/main" id="{6C4C3EC1-2C59-42AF-B01E-F34B8CC2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54F371D-DE4C-4E04-AAA6-B2B95462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Database Management System (DBMS)</a:t>
            </a:r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2177BEBC-1BEE-4606-A2B3-7704D8FF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0EA4DC76-9519-4C9D-B382-1B4926B1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670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1429AECC-B954-4D42-B614-C0E2BA37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CACBA51A-780C-4AED-BAEB-F7483013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91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34CBEC2E-7476-4433-8415-70693B4F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D2D9D57C-23D8-4E4B-B326-ABC48C681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576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E24D3FA4-1575-40C0-83E3-29C1F886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6576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34827" name="Text Box 20">
            <a:extLst>
              <a:ext uri="{FF2B5EF4-FFF2-40B4-BE49-F238E27FC236}">
                <a16:creationId xmlns:a16="http://schemas.microsoft.com/office/drawing/2014/main" id="{E46E4EBE-0619-498C-A64D-749B1A77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24088"/>
            <a:ext cx="2400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Commands</a:t>
            </a:r>
          </a:p>
        </p:txBody>
      </p:sp>
      <p:cxnSp>
        <p:nvCxnSpPr>
          <p:cNvPr id="34828" name="AutoShape 37">
            <a:extLst>
              <a:ext uri="{FF2B5EF4-FFF2-40B4-BE49-F238E27FC236}">
                <a16:creationId xmlns:a16="http://schemas.microsoft.com/office/drawing/2014/main" id="{55BA357F-CFE1-4660-A008-FCF00381E25F}"/>
              </a:ext>
            </a:extLst>
          </p:cNvPr>
          <p:cNvCxnSpPr>
            <a:cxnSpLocks noChangeShapeType="1"/>
            <a:endCxn id="34827" idx="1"/>
          </p:cNvCxnSpPr>
          <p:nvPr/>
        </p:nvCxnSpPr>
        <p:spPr bwMode="auto">
          <a:xfrm>
            <a:off x="2705100" y="2057400"/>
            <a:ext cx="6858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39">
            <a:extLst>
              <a:ext uri="{FF2B5EF4-FFF2-40B4-BE49-F238E27FC236}">
                <a16:creationId xmlns:a16="http://schemas.microsoft.com/office/drawing/2014/main" id="{2C93F2F2-07F2-4C82-B60D-8771D1E1D10C}"/>
              </a:ext>
            </a:extLst>
          </p:cNvPr>
          <p:cNvCxnSpPr>
            <a:cxnSpLocks noChangeShapeType="1"/>
            <a:stCxn id="243719" idx="2"/>
            <a:endCxn id="34827" idx="3"/>
          </p:cNvCxnSpPr>
          <p:nvPr/>
        </p:nvCxnSpPr>
        <p:spPr bwMode="auto">
          <a:xfrm flipH="1">
            <a:off x="5791200" y="2057400"/>
            <a:ext cx="8382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Line 40">
            <a:extLst>
              <a:ext uri="{FF2B5EF4-FFF2-40B4-BE49-F238E27FC236}">
                <a16:creationId xmlns:a16="http://schemas.microsoft.com/office/drawing/2014/main" id="{7C58FEAF-AFBF-4A9A-AD8D-A3CC19AF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133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831" name="AutoShape 41">
            <a:extLst>
              <a:ext uri="{FF2B5EF4-FFF2-40B4-BE49-F238E27FC236}">
                <a16:creationId xmlns:a16="http://schemas.microsoft.com/office/drawing/2014/main" id="{0CE86A8F-1B49-48F8-B765-DB72F888945E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5433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Line 42">
            <a:extLst>
              <a:ext uri="{FF2B5EF4-FFF2-40B4-BE49-F238E27FC236}">
                <a16:creationId xmlns:a16="http://schemas.microsoft.com/office/drawing/2014/main" id="{8A3D6909-F81C-49FB-86B7-152E2F842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43">
            <a:extLst>
              <a:ext uri="{FF2B5EF4-FFF2-40B4-BE49-F238E27FC236}">
                <a16:creationId xmlns:a16="http://schemas.microsoft.com/office/drawing/2014/main" id="{156C4FBE-A234-4608-A8C6-02A546A4D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44">
            <a:extLst>
              <a:ext uri="{FF2B5EF4-FFF2-40B4-BE49-F238E27FC236}">
                <a16:creationId xmlns:a16="http://schemas.microsoft.com/office/drawing/2014/main" id="{5EB0EA3F-A729-4C75-8817-CC2400800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45">
            <a:extLst>
              <a:ext uri="{FF2B5EF4-FFF2-40B4-BE49-F238E27FC236}">
                <a16:creationId xmlns:a16="http://schemas.microsoft.com/office/drawing/2014/main" id="{EFBBBDDF-C789-42FE-8505-6BC703D2F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46">
            <a:extLst>
              <a:ext uri="{FF2B5EF4-FFF2-40B4-BE49-F238E27FC236}">
                <a16:creationId xmlns:a16="http://schemas.microsoft.com/office/drawing/2014/main" id="{4B9DFB24-47CD-4462-83FC-EF2A95436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47">
            <a:extLst>
              <a:ext uri="{FF2B5EF4-FFF2-40B4-BE49-F238E27FC236}">
                <a16:creationId xmlns:a16="http://schemas.microsoft.com/office/drawing/2014/main" id="{528823D3-B132-4E68-9D2E-45021D52C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838" name="AutoShape 48">
            <a:extLst>
              <a:ext uri="{FF2B5EF4-FFF2-40B4-BE49-F238E27FC236}">
                <a16:creationId xmlns:a16="http://schemas.microsoft.com/office/drawing/2014/main" id="{F595E5F5-2BF4-4252-96F5-CA60ECAA3FE2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4038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49">
            <a:extLst>
              <a:ext uri="{FF2B5EF4-FFF2-40B4-BE49-F238E27FC236}">
                <a16:creationId xmlns:a16="http://schemas.microsoft.com/office/drawing/2014/main" id="{7B2E0DAC-87BF-487A-BC00-0DE17EAF1054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572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943994A-647A-4240-ADED-85EB22C4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22921FE5-111D-4BB4-9BC4-0B4970A0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34842" name="Line 25">
            <a:extLst>
              <a:ext uri="{FF2B5EF4-FFF2-40B4-BE49-F238E27FC236}">
                <a16:creationId xmlns:a16="http://schemas.microsoft.com/office/drawing/2014/main" id="{CB9DC7C0-7668-430F-87F6-66C40415D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2717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6">
            <a:extLst>
              <a:ext uri="{FF2B5EF4-FFF2-40B4-BE49-F238E27FC236}">
                <a16:creationId xmlns:a16="http://schemas.microsoft.com/office/drawing/2014/main" id="{C371E99B-C28B-4F1F-938D-0854C138D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3340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32FEA5A2-6888-41CB-A94F-0FD8D34D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A2A5669D-6F2B-4146-8BFC-E6A8AF31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050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9288EAD-DA48-4A1D-96F1-2CFB40CA2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816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4473A7F-91AE-4E19-93F6-1D850DD9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1119188"/>
            <a:ext cx="1981200" cy="862012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Application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Programmers</a:t>
            </a: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1532B051-93C1-4434-86E2-6B85473D6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254375"/>
            <a:ext cx="1905000" cy="708025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Database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Implementor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34849" name="Object 2">
            <a:extLst>
              <a:ext uri="{FF2B5EF4-FFF2-40B4-BE49-F238E27FC236}">
                <a16:creationId xmlns:a16="http://schemas.microsoft.com/office/drawing/2014/main" id="{CD95F3A9-A5AD-4D07-B48C-9B1A0CB2D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7650" y="1069975"/>
          <a:ext cx="228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0" imgH="0" progId="MS_ClipArt_Gallery.2">
                  <p:embed/>
                </p:oleObj>
              </mc:Choice>
              <mc:Fallback>
                <p:oleObj name="ClipArt" r:id="rId3" imgW="0" imgH="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1069975"/>
                        <a:ext cx="228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3">
            <a:extLst>
              <a:ext uri="{FF2B5EF4-FFF2-40B4-BE49-F238E27FC236}">
                <a16:creationId xmlns:a16="http://schemas.microsoft.com/office/drawing/2014/main" id="{BF692016-8A6A-433B-B322-C122925B3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0" y="1066800"/>
          <a:ext cx="285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886680" imgH="3327840" progId="MS_ClipArt_Gallery.2">
                  <p:embed/>
                </p:oleObj>
              </mc:Choice>
              <mc:Fallback>
                <p:oleObj name="ClipArt" r:id="rId5" imgW="886680" imgH="3327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1066800"/>
                        <a:ext cx="285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18">
            <a:extLst>
              <a:ext uri="{FF2B5EF4-FFF2-40B4-BE49-F238E27FC236}">
                <a16:creationId xmlns:a16="http://schemas.microsoft.com/office/drawing/2014/main" id="{CF1E8F77-5308-4580-85BB-C6BD1F12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19738"/>
            <a:ext cx="1143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Data Files</a:t>
            </a:r>
          </a:p>
        </p:txBody>
      </p:sp>
      <p:sp>
        <p:nvSpPr>
          <p:cNvPr id="34852" name="Text Box 19">
            <a:extLst>
              <a:ext uri="{FF2B5EF4-FFF2-40B4-BE49-F238E27FC236}">
                <a16:creationId xmlns:a16="http://schemas.microsoft.com/office/drawing/2014/main" id="{731144CD-CC5D-4703-9262-68A52009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43538"/>
            <a:ext cx="23622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System Catalog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Index Files</a:t>
            </a:r>
          </a:p>
        </p:txBody>
      </p:sp>
      <p:sp>
        <p:nvSpPr>
          <p:cNvPr id="34853" name="Line 43">
            <a:extLst>
              <a:ext uri="{FF2B5EF4-FFF2-40B4-BE49-F238E27FC236}">
                <a16:creationId xmlns:a16="http://schemas.microsoft.com/office/drawing/2014/main" id="{C848D820-6882-4859-90F3-2C1B3CAE2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46">
            <a:extLst>
              <a:ext uri="{FF2B5EF4-FFF2-40B4-BE49-F238E27FC236}">
                <a16:creationId xmlns:a16="http://schemas.microsoft.com/office/drawing/2014/main" id="{142D2EC8-F10D-4B48-A648-F358CBABF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55" name="Group 44">
            <a:extLst>
              <a:ext uri="{FF2B5EF4-FFF2-40B4-BE49-F238E27FC236}">
                <a16:creationId xmlns:a16="http://schemas.microsoft.com/office/drawing/2014/main" id="{7659ACFD-E718-4B72-AF82-B37E642E76C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595938"/>
            <a:ext cx="1143000" cy="533400"/>
            <a:chOff x="1440" y="3552"/>
            <a:chExt cx="720" cy="336"/>
          </a:xfrm>
        </p:grpSpPr>
        <p:grpSp>
          <p:nvGrpSpPr>
            <p:cNvPr id="34861" name="Group 24">
              <a:extLst>
                <a:ext uri="{FF2B5EF4-FFF2-40B4-BE49-F238E27FC236}">
                  <a16:creationId xmlns:a16="http://schemas.microsoft.com/office/drawing/2014/main" id="{51AA8A25-E923-40B4-B391-D34A67189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552"/>
              <a:ext cx="336" cy="336"/>
              <a:chOff x="1680" y="2304"/>
              <a:chExt cx="1584" cy="1200"/>
            </a:xfrm>
          </p:grpSpPr>
          <p:sp>
            <p:nvSpPr>
              <p:cNvPr id="34867" name="AutoShape 25">
                <a:extLst>
                  <a:ext uri="{FF2B5EF4-FFF2-40B4-BE49-F238E27FC236}">
                    <a16:creationId xmlns:a16="http://schemas.microsoft.com/office/drawing/2014/main" id="{2BDEDCC4-E01E-4EB1-8219-B68B67409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34868" name="Freeform 26">
                <a:extLst>
                  <a:ext uri="{FF2B5EF4-FFF2-40B4-BE49-F238E27FC236}">
                    <a16:creationId xmlns:a16="http://schemas.microsoft.com/office/drawing/2014/main" id="{69B98AFC-67EC-4806-B4D4-5686B8796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9" name="Freeform 27">
                <a:extLst>
                  <a:ext uri="{FF2B5EF4-FFF2-40B4-BE49-F238E27FC236}">
                    <a16:creationId xmlns:a16="http://schemas.microsoft.com/office/drawing/2014/main" id="{72EAB63A-DC48-4F78-BBC4-FA067BF83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70" name="Freeform 28">
                <a:extLst>
                  <a:ext uri="{FF2B5EF4-FFF2-40B4-BE49-F238E27FC236}">
                    <a16:creationId xmlns:a16="http://schemas.microsoft.com/office/drawing/2014/main" id="{24D229FF-194A-4F32-A1B1-6A9A7A38B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  <p:grpSp>
          <p:nvGrpSpPr>
            <p:cNvPr id="34862" name="Group 29">
              <a:extLst>
                <a:ext uri="{FF2B5EF4-FFF2-40B4-BE49-F238E27FC236}">
                  <a16:creationId xmlns:a16="http://schemas.microsoft.com/office/drawing/2014/main" id="{F34EA9B5-AC09-4FF3-97CF-4E15006EB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52"/>
              <a:ext cx="336" cy="336"/>
              <a:chOff x="1680" y="2304"/>
              <a:chExt cx="1584" cy="1200"/>
            </a:xfrm>
          </p:grpSpPr>
          <p:sp>
            <p:nvSpPr>
              <p:cNvPr id="34863" name="AutoShape 30">
                <a:extLst>
                  <a:ext uri="{FF2B5EF4-FFF2-40B4-BE49-F238E27FC236}">
                    <a16:creationId xmlns:a16="http://schemas.microsoft.com/office/drawing/2014/main" id="{51AFE3D0-DD3B-458E-A8F0-DDD1AEC64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34864" name="Freeform 31">
                <a:extLst>
                  <a:ext uri="{FF2B5EF4-FFF2-40B4-BE49-F238E27FC236}">
                    <a16:creationId xmlns:a16="http://schemas.microsoft.com/office/drawing/2014/main" id="{50F1753E-128A-4D9C-9190-6B7C7FDD8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5" name="Freeform 32">
                <a:extLst>
                  <a:ext uri="{FF2B5EF4-FFF2-40B4-BE49-F238E27FC236}">
                    <a16:creationId xmlns:a16="http://schemas.microsoft.com/office/drawing/2014/main" id="{1867416E-6FAB-420E-A5E9-A673E76B7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6" name="Freeform 33">
                <a:extLst>
                  <a:ext uri="{FF2B5EF4-FFF2-40B4-BE49-F238E27FC236}">
                    <a16:creationId xmlns:a16="http://schemas.microsoft.com/office/drawing/2014/main" id="{EBB8FF13-D86F-444B-BC1C-16942A76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0 w 1672"/>
                  <a:gd name="T5" fmla="*/ 3 h 336"/>
                  <a:gd name="T6" fmla="*/ 33 w 1672"/>
                  <a:gd name="T7" fmla="*/ 3 h 336"/>
                  <a:gd name="T8" fmla="*/ 28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</p:grpSp>
      <p:sp>
        <p:nvSpPr>
          <p:cNvPr id="34856" name="Line 53">
            <a:extLst>
              <a:ext uri="{FF2B5EF4-FFF2-40B4-BE49-F238E27FC236}">
                <a16:creationId xmlns:a16="http://schemas.microsoft.com/office/drawing/2014/main" id="{3ECFFEB0-0AEA-45DE-98C8-73FCB0373C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59375"/>
            <a:ext cx="1143000" cy="512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7" name="Line 54">
            <a:extLst>
              <a:ext uri="{FF2B5EF4-FFF2-40B4-BE49-F238E27FC236}">
                <a16:creationId xmlns:a16="http://schemas.microsoft.com/office/drawing/2014/main" id="{F29B3CF8-9891-40CE-A676-844D2FA51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59375"/>
            <a:ext cx="533400" cy="512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8" name="AutoShape 40">
            <a:extLst>
              <a:ext uri="{FF2B5EF4-FFF2-40B4-BE49-F238E27FC236}">
                <a16:creationId xmlns:a16="http://schemas.microsoft.com/office/drawing/2014/main" id="{62074B39-D513-4171-81A3-401F246B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5549900"/>
            <a:ext cx="501650" cy="533400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4859" name="Line 52">
            <a:extLst>
              <a:ext uri="{FF2B5EF4-FFF2-40B4-BE49-F238E27FC236}">
                <a16:creationId xmlns:a16="http://schemas.microsoft.com/office/drawing/2014/main" id="{8E36BF31-DC86-4B17-AF89-125EF289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59375"/>
            <a:ext cx="304800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4D61B61E-2AB7-4144-B5D6-E18FF1B0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5508625"/>
            <a:ext cx="1905000" cy="708025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Database Administrator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36" grpId="0" animBg="1"/>
      <p:bldP spid="44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31A301D-FC2D-4165-A085-FB56DD2DF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Approaches to management of data 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E0765E-6971-45D5-9C19-38FBFF39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sz="3000" u="sng">
                <a:latin typeface="Tahoma" panose="020B0604030504040204" pitchFamily="34" charset="0"/>
              </a:rPr>
              <a:t>File system approach</a:t>
            </a:r>
          </a:p>
          <a:p>
            <a:pPr lvl="1" eaLnBrk="1" hangingPunct="1"/>
            <a:r>
              <a:rPr lang="en-US" altLang="en-US" sz="2600">
                <a:latin typeface="Tahoma" panose="020B0604030504040204" pitchFamily="34" charset="0"/>
              </a:rPr>
              <a:t>Traditional (flat) files +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    C (Java, ...) programs to access them</a:t>
            </a:r>
          </a:p>
          <a:p>
            <a:pPr lvl="1" eaLnBrk="1" hangingPunct="1"/>
            <a:r>
              <a:rPr lang="en-US" altLang="en-US" sz="2600">
                <a:latin typeface="Tahoma" panose="020B0604030504040204" pitchFamily="34" charset="0"/>
              </a:rPr>
              <a:t>E.g., use one (or more) UNIX/DOS files, </a:t>
            </a:r>
            <a:br>
              <a:rPr lang="en-US" altLang="en-US" sz="2600">
                <a:latin typeface="Tahoma" panose="020B0604030504040204" pitchFamily="34" charset="0"/>
              </a:rPr>
            </a:br>
            <a:r>
              <a:rPr lang="en-US" altLang="en-US" sz="2600">
                <a:latin typeface="Tahoma" panose="020B0604030504040204" pitchFamily="34" charset="0"/>
              </a:rPr>
              <a:t>with student records and their courses</a:t>
            </a:r>
          </a:p>
          <a:p>
            <a:pPr lvl="1" eaLnBrk="1" hangingPunct="1"/>
            <a:r>
              <a:rPr lang="en-US" altLang="en-US" sz="2600">
                <a:latin typeface="Tahoma" panose="020B0604030504040204" pitchFamily="34" charset="0"/>
              </a:rPr>
              <a:t>Decide on a layout for the student records, etc.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      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 u="sng">
                <a:latin typeface="Tahoma" panose="020B0604030504040204" pitchFamily="34" charset="0"/>
              </a:rPr>
              <a:t>Database approach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   </a:t>
            </a:r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36868" name="Object 2">
            <a:extLst>
              <a:ext uri="{FF2B5EF4-FFF2-40B4-BE49-F238E27FC236}">
                <a16:creationId xmlns:a16="http://schemas.microsoft.com/office/drawing/2014/main" id="{AEA074F7-B504-46E5-8C56-515CA6E3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314450"/>
          <a:ext cx="16462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0" imgH="0" progId="MS_ClipArt_Gallery.2">
                  <p:embed/>
                </p:oleObj>
              </mc:Choice>
              <mc:Fallback>
                <p:oleObj name="ClipArt" r:id="rId3" imgW="0" imgH="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314450"/>
                        <a:ext cx="16462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393234D3-3269-4E41-8C9C-6BBD06A6E7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 spcFirstLastPara="1" lIns="91425" tIns="91425" rIns="91425" bIns="91425">
            <a:noAutofit/>
          </a:bodyPr>
          <a:lstStyle/>
          <a:p>
            <a:pPr marL="457200" indent="-3683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Monotype Sorts" pitchFamily="2" charset="2"/>
              <a:buChar char="●"/>
              <a:defRPr/>
            </a:pPr>
            <a:r>
              <a:rPr lang="en" dirty="0">
                <a:ea typeface="ＭＳ Ｐゴシック" pitchFamily="40" charset="-128"/>
              </a:rPr>
              <a:t>Write everything to text files!</a:t>
            </a:r>
          </a:p>
          <a:p>
            <a:pPr marL="857250" lvl="1" indent="-3683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Courier New" panose="02070309020205020404" pitchFamily="49" charset="0"/>
              <a:buChar char="o"/>
              <a:defRPr/>
            </a:pPr>
            <a:r>
              <a:rPr lang="en" dirty="0">
                <a:ea typeface="ＭＳ Ｐゴシック" pitchFamily="37" charset="-128"/>
              </a:rPr>
              <a:t>Have your applications directly read/write to these files</a:t>
            </a:r>
          </a:p>
          <a:p>
            <a:pPr marL="457200" indent="-3683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Monotype Sorts" pitchFamily="2" charset="2"/>
              <a:buChar char="●"/>
              <a:defRPr/>
            </a:pPr>
            <a:r>
              <a:rPr lang="en" dirty="0">
                <a:ea typeface="ＭＳ Ｐゴシック" pitchFamily="40" charset="-128"/>
              </a:rPr>
              <a:t>Problems?</a:t>
            </a:r>
            <a:endParaRPr dirty="0">
              <a:ea typeface="ＭＳ Ｐゴシック" pitchFamily="40" charset="-128"/>
            </a:endParaRPr>
          </a:p>
          <a:p>
            <a:pPr marL="97155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" dirty="0">
                <a:ea typeface="ＭＳ Ｐゴシック" pitchFamily="37" charset="-128"/>
              </a:rPr>
              <a:t>Slow!</a:t>
            </a:r>
            <a:endParaRPr dirty="0">
              <a:ea typeface="ＭＳ Ｐゴシック" pitchFamily="37" charset="-128"/>
            </a:endParaRPr>
          </a:p>
          <a:p>
            <a:pPr marL="97155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" dirty="0">
                <a:ea typeface="ＭＳ Ｐゴシック" pitchFamily="37" charset="-128"/>
              </a:rPr>
              <a:t>Have to constantly enforce layout of data</a:t>
            </a:r>
            <a:endParaRPr dirty="0">
              <a:ea typeface="ＭＳ Ｐゴシック" pitchFamily="37" charset="-128"/>
            </a:endParaRPr>
          </a:p>
          <a:p>
            <a:pPr marL="97155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" dirty="0">
                <a:ea typeface="ＭＳ Ｐゴシック" pitchFamily="37" charset="-128"/>
              </a:rPr>
              <a:t>What if multiple instances of your application need to read/write to the same file at the same time?</a:t>
            </a:r>
            <a:endParaRPr dirty="0">
              <a:ea typeface="ＭＳ Ｐゴシック" pitchFamily="37" charset="-128"/>
            </a:endParaRPr>
          </a:p>
          <a:p>
            <a:pPr marL="97155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" dirty="0">
                <a:ea typeface="ＭＳ Ｐゴシック" pitchFamily="37" charset="-128"/>
              </a:rPr>
              <a:t>What if one of them crashes?</a:t>
            </a:r>
            <a:endParaRPr dirty="0">
              <a:ea typeface="ＭＳ Ｐゴシック" pitchFamily="37" charset="-128"/>
            </a:endParaRPr>
          </a:p>
        </p:txBody>
      </p:sp>
      <p:sp>
        <p:nvSpPr>
          <p:cNvPr id="38915" name="Google Shape;86;p15">
            <a:extLst>
              <a:ext uri="{FF2B5EF4-FFF2-40B4-BE49-F238E27FC236}">
                <a16:creationId xmlns:a16="http://schemas.microsoft.com/office/drawing/2014/main" id="{B8F07EEF-0C61-4242-918D-EFE3FBD2A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25" tIns="91425" rIns="91425" bIns="91425"/>
          <a:lstStyle/>
          <a:p>
            <a:r>
              <a:rPr lang="en-US" altLang="en-US"/>
              <a:t>File Approach to Data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48AA08-22C3-4E6C-9FF5-AA576C142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838200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Database Vs. File Systems Approaches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1581DD-C86E-45F6-8D5D-267E6FFA8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800"/>
              <a:t> Abstraction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Reliability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Efficiency/Performance</a:t>
            </a:r>
          </a:p>
        </p:txBody>
      </p:sp>
      <p:pic>
        <p:nvPicPr>
          <p:cNvPr id="15364" name="Picture 4" descr="TN00194_">
            <a:extLst>
              <a:ext uri="{FF2B5EF4-FFF2-40B4-BE49-F238E27FC236}">
                <a16:creationId xmlns:a16="http://schemas.microsoft.com/office/drawing/2014/main" id="{93B22CDE-A6CE-400D-BAA3-039B0190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10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F4A7C7C-B13B-4FE0-AB62-4F2BB9AC7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/>
              <a:t>Performance Requirements</a:t>
            </a:r>
          </a:p>
        </p:txBody>
      </p:sp>
      <p:sp>
        <p:nvSpPr>
          <p:cNvPr id="471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79AC89-6A99-4B0A-A39D-6D15CFD36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Abstraction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Data abstraction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Execution abstraction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endParaRPr lang="en-US" sz="1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Reliability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High availability: recovery time is </a:t>
            </a:r>
            <a:r>
              <a:rPr lang="en-US" i="1" dirty="0">
                <a:ea typeface="ＭＳ Ｐゴシック" pitchFamily="37" charset="-128"/>
              </a:rPr>
              <a:t>short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Trusted/Quality data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endParaRPr lang="en-US" sz="1400" i="1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Efficiency/Performance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High throughput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dirty="0">
                <a:ea typeface="ＭＳ Ｐゴシック" pitchFamily="37" charset="-128"/>
              </a:rPr>
              <a:t>   (Committed transactions per unit time)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Short or bounded response time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Energy Efficiency</a:t>
            </a:r>
          </a:p>
        </p:txBody>
      </p:sp>
      <p:pic>
        <p:nvPicPr>
          <p:cNvPr id="47108" name="Picture 4" descr="TN00194_">
            <a:extLst>
              <a:ext uri="{FF2B5EF4-FFF2-40B4-BE49-F238E27FC236}">
                <a16:creationId xmlns:a16="http://schemas.microsoft.com/office/drawing/2014/main" id="{010AB050-4BA6-4517-9AE2-1549A2DC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672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55CE8DF-9C05-4CD0-8EEC-72D6C57E6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for the Term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1CA5A-F902-488B-987C-9CE3935E3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3276600" cy="512127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6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285750" marR="0" lvl="0" indent="-2857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Relational Model</a:t>
                      </a:r>
                    </a:p>
                  </a:txBody>
                  <a:tcPr marT="45726" marB="4572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DDL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Algebra</a:t>
                      </a:r>
                    </a:p>
                  </a:txBody>
                  <a:tcPr marT="45726" marB="4572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DML &amp; VDL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Control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Integrity Constraints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Programming</a:t>
                      </a:r>
                    </a:p>
                  </a:txBody>
                  <a:tcPr marT="45726" marB="4572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Normalization</a:t>
                      </a:r>
                    </a:p>
                  </a:txBody>
                  <a:tcPr marT="45726" marB="4572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ER Modeling</a:t>
                      </a:r>
                    </a:p>
                  </a:txBody>
                  <a:tcPr marT="45726" marB="4572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Storage</a:t>
                      </a:r>
                      <a:r>
                        <a:rPr lang="en-US" sz="1800" baseline="0" dirty="0"/>
                        <a:t> &amp; Indexing</a:t>
                      </a:r>
                      <a:endParaRPr lang="en-US" sz="1800" dirty="0"/>
                    </a:p>
                  </a:txBody>
                  <a:tcPr marT="45726" marB="4572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Query Processing</a:t>
                      </a:r>
                    </a:p>
                  </a:txBody>
                  <a:tcPr marT="45726" marB="4572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Concurrency</a:t>
                      </a:r>
                      <a:r>
                        <a:rPr lang="en-US" sz="1800" baseline="0" dirty="0"/>
                        <a:t> Control</a:t>
                      </a:r>
                      <a:endParaRPr lang="en-US" sz="1800" dirty="0"/>
                    </a:p>
                  </a:txBody>
                  <a:tcPr marT="45726" marB="4572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Recovery</a:t>
                      </a:r>
                    </a:p>
                  </a:txBody>
                  <a:tcPr marT="45726" marB="4572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255F62-0FD9-4567-A0E1-75A00F26EAC1}"/>
              </a:ext>
            </a:extLst>
          </p:cNvPr>
          <p:cNvSpPr txBox="1"/>
          <p:nvPr/>
        </p:nvSpPr>
        <p:spPr>
          <a:xfrm>
            <a:off x="5440363" y="3270250"/>
            <a:ext cx="2590800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Helvetica" charset="0"/>
                <a:ea typeface="ＭＳ Ｐゴシック" charset="-128"/>
              </a:rPr>
              <a:t>Systems</a:t>
            </a:r>
          </a:p>
        </p:txBody>
      </p:sp>
      <p:sp>
        <p:nvSpPr>
          <p:cNvPr id="43059" name="TextBox 7">
            <a:extLst>
              <a:ext uri="{FF2B5EF4-FFF2-40B4-BE49-F238E27FC236}">
                <a16:creationId xmlns:a16="http://schemas.microsoft.com/office/drawing/2014/main" id="{605C4F56-E85F-469F-8C90-CE580C71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81200"/>
            <a:ext cx="2667000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1D612-9261-41DA-A4BB-2D8E3FC4C4FC}"/>
              </a:ext>
            </a:extLst>
          </p:cNvPr>
          <p:cNvSpPr txBox="1"/>
          <p:nvPr/>
        </p:nvSpPr>
        <p:spPr>
          <a:xfrm>
            <a:off x="5334000" y="4876800"/>
            <a:ext cx="2735263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-128"/>
              </a:rPr>
              <a:t>SQL/Programming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5DC700D-300A-4A6E-886F-1B66E82C1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 for 1</a:t>
            </a:r>
            <a:r>
              <a:rPr lang="en-US" altLang="en-US" baseline="30000"/>
              <a:t>st</a:t>
            </a:r>
            <a:r>
              <a:rPr lang="en-US" altLang="en-US"/>
              <a:t> Recitations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1F88FA0-4465-46B4-84A3-5E45B91C3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Introduction to Relational Model</a:t>
            </a:r>
          </a:p>
          <a:p>
            <a:r>
              <a:rPr lang="en-US" altLang="en-US"/>
              <a:t>Introduction to the used DB Technologies</a:t>
            </a:r>
          </a:p>
          <a:p>
            <a:pPr lvl="1"/>
            <a:r>
              <a:rPr lang="en-US" altLang="en-US"/>
              <a:t>PostgreSQL Server</a:t>
            </a:r>
          </a:p>
          <a:p>
            <a:pPr lvl="1"/>
            <a:r>
              <a:rPr lang="en-US" altLang="en-US"/>
              <a:t>Datagrip IDE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Please “bring your laptops” to do the installation of these software together during recitations.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74C37D3-A0DE-4157-8596-358A91822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CS1555/2055? [Poll]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9A86C72-70FD-4299-BEAC-314AFB1B9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Top reasons to take CS1555/2055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My friends are taking it too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Works with my schedule</a:t>
            </a:r>
            <a:endParaRPr lang="en-US" dirty="0">
              <a:latin typeface="Arial" charset="0"/>
              <a:ea typeface="ＭＳ Ｐゴシック" charset="0"/>
              <a:sym typeface="Wingdings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wanna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know how database systems work</a:t>
            </a: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wanna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do research in database systems </a:t>
            </a: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 want a job in/with database systems &amp; Big Data</a:t>
            </a: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endParaRPr lang="en-US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F16ECE3-79C3-4B0C-A803-CFAD33EFB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Recent Salary Numbers</a:t>
            </a:r>
          </a:p>
        </p:txBody>
      </p:sp>
      <p:sp>
        <p:nvSpPr>
          <p:cNvPr id="8195" name="TextBox 4">
            <a:extLst>
              <a:ext uri="{FF2B5EF4-FFF2-40B4-BE49-F238E27FC236}">
                <a16:creationId xmlns:a16="http://schemas.microsoft.com/office/drawing/2014/main" id="{9E0A5624-9356-4389-B982-A61283383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0913"/>
            <a:ext cx="495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</a:rPr>
              <a:t>[US Department of Labor:</a:t>
            </a:r>
            <a:r>
              <a:rPr lang="en-US" altLang="en-US" sz="1600"/>
              <a:t> Friday, April 10, 2020]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E1865BDA-DD02-4677-B4DA-8A2E7DC6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9225"/>
            <a:ext cx="87630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7274D140-DA12-4DBE-9BD5-50E36898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43000"/>
            <a:ext cx="8763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8849B60-35BD-4EAA-BE78-C8AF1FBD0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Databases everywhere</a:t>
            </a:r>
          </a:p>
        </p:txBody>
      </p:sp>
      <p:pic>
        <p:nvPicPr>
          <p:cNvPr id="9219" name="Picture 17" descr="database database everywhere - X, X Everywhere | Meme Generator">
            <a:extLst>
              <a:ext uri="{FF2B5EF4-FFF2-40B4-BE49-F238E27FC236}">
                <a16:creationId xmlns:a16="http://schemas.microsoft.com/office/drawing/2014/main" id="{97C55065-D10E-4C63-BC33-F3EFE160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"/>
          <a:stretch>
            <a:fillRect/>
          </a:stretch>
        </p:blipFill>
        <p:spPr bwMode="auto">
          <a:xfrm>
            <a:off x="2590800" y="1827213"/>
            <a:ext cx="44100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Companies using SQL">
            <a:extLst>
              <a:ext uri="{FF2B5EF4-FFF2-40B4-BE49-F238E27FC236}">
                <a16:creationId xmlns:a16="http://schemas.microsoft.com/office/drawing/2014/main" id="{3E456BC7-7699-40B0-8C59-58EFB541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9"/>
          <a:stretch>
            <a:fillRect/>
          </a:stretch>
        </p:blipFill>
        <p:spPr bwMode="auto">
          <a:xfrm>
            <a:off x="1290638" y="1739900"/>
            <a:ext cx="70104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F24F43DA-BD16-4C56-8DB4-9F01D3151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66688"/>
            <a:ext cx="8610600" cy="747712"/>
          </a:xfrm>
        </p:spPr>
        <p:txBody>
          <a:bodyPr/>
          <a:lstStyle/>
          <a:p>
            <a:r>
              <a:rPr lang="en-US" altLang="en-US"/>
              <a:t>“Big” Data is an important problem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D38B48E-2781-4807-BEBE-72F3F7708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5346700"/>
            <a:ext cx="7802562" cy="1046163"/>
          </a:xfrm>
        </p:spPr>
        <p:txBody>
          <a:bodyPr/>
          <a:lstStyle/>
          <a:p>
            <a:pPr marL="517525"/>
            <a:r>
              <a:rPr lang="en-US" altLang="en-US"/>
              <a:t>You know Big Data is an </a:t>
            </a:r>
            <a:r>
              <a:rPr lang="en-US" altLang="en-US" i="1"/>
              <a:t>even</a:t>
            </a:r>
            <a:r>
              <a:rPr lang="en-US" altLang="en-US"/>
              <a:t> </a:t>
            </a:r>
            <a:r>
              <a:rPr lang="en-US" altLang="en-US" i="1"/>
              <a:t>more</a:t>
            </a:r>
            <a:r>
              <a:rPr lang="en-US" altLang="en-US"/>
              <a:t> important problem if... It has a Dilbert cartoon!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A4434B4B-E591-4C5A-86A1-F55ED4B3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524000"/>
            <a:ext cx="737552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CB6750-7EF2-4760-8450-AB8DD6850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Focus of the CS1555/2055 course</a:t>
            </a:r>
          </a:p>
        </p:txBody>
      </p:sp>
      <p:sp>
        <p:nvSpPr>
          <p:cNvPr id="307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EF8F26-2BDE-4859-B441-835F9ADDD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00000"/>
              <a:buFont typeface="Wingdings" charset="0"/>
              <a:buChar char="q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CS1555/2055: Application-oriented study of databases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Introduce fundamental concepts of data management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Design and use of a database system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Provide practical experience in applying these concepts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using commercial DBMS</a:t>
            </a: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CS1656: Introduction to Data Science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pitchFamily="37" charset="-128"/>
              </a:rPr>
              <a:t>Different data manipulation &amp; data analysis techniques beyond traditional data management</a:t>
            </a: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en-US" sz="1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CS2550: System-oriented study of databases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Design of database management system</a:t>
            </a:r>
          </a:p>
        </p:txBody>
      </p:sp>
      <p:pic>
        <p:nvPicPr>
          <p:cNvPr id="4" name="Picture 4" descr="AA002733.png">
            <a:extLst>
              <a:ext uri="{FF2B5EF4-FFF2-40B4-BE49-F238E27FC236}">
                <a16:creationId xmlns:a16="http://schemas.microsoft.com/office/drawing/2014/main" id="{5A4E26F0-0E76-44C4-BDCA-B5CFD044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7000"/>
          </a:blip>
          <a:srcRect/>
          <a:stretch>
            <a:fillRect/>
          </a:stretch>
        </p:blipFill>
        <p:spPr bwMode="auto">
          <a:xfrm rot="8808317" flipH="1" flipV="1">
            <a:off x="-173090" y="1518792"/>
            <a:ext cx="1320662" cy="5964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46F8227-AD53-4D80-8D13-5BBD72024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Facts - Lectures</a:t>
            </a:r>
          </a:p>
        </p:txBody>
      </p:sp>
      <p:sp>
        <p:nvSpPr>
          <p:cNvPr id="143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412756-A009-4E2F-85CD-39964B053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When: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Synchronous Remote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Mon &amp; Wed 1:15pm – 2:30pm @ 316 IS Building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</a:pPr>
            <a:r>
              <a:rPr lang="en-US" altLang="en-US" dirty="0"/>
              <a:t>Zoom links are available on Canvas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</a:pPr>
            <a:endParaRPr lang="en-US" altLang="en-US" sz="4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What: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>
                <a:latin typeface="Tahoma" panose="020B0604030504040204" pitchFamily="34" charset="0"/>
              </a:rPr>
              <a:t>Lecture 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>
                <a:latin typeface="Tahoma" panose="020B0604030504040204" pitchFamily="34" charset="0"/>
              </a:rPr>
              <a:t>Fundamentals of Database Systems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br>
              <a:rPr lang="en-US" altLang="en-US" sz="2200" dirty="0">
                <a:latin typeface="Tahoma" panose="020B0604030504040204" pitchFamily="34" charset="0"/>
              </a:rPr>
            </a:br>
            <a:r>
              <a:rPr lang="en-US" altLang="en-US" sz="2200" dirty="0">
                <a:latin typeface="Tahoma" panose="020B0604030504040204" pitchFamily="34" charset="0"/>
              </a:rPr>
              <a:t>R. </a:t>
            </a:r>
            <a:r>
              <a:rPr lang="en-US" altLang="en-US" sz="2200" dirty="0" err="1">
                <a:latin typeface="Tahoma" panose="020B0604030504040204" pitchFamily="34" charset="0"/>
              </a:rPr>
              <a:t>Elmasri</a:t>
            </a:r>
            <a:r>
              <a:rPr lang="en-US" altLang="en-US" sz="2200" dirty="0">
                <a:latin typeface="Tahoma" panose="020B0604030504040204" pitchFamily="34" charset="0"/>
              </a:rPr>
              <a:t> and S. B. </a:t>
            </a:r>
            <a:r>
              <a:rPr lang="en-US" altLang="en-US" sz="2200" dirty="0" err="1">
                <a:latin typeface="Tahoma" panose="020B0604030504040204" pitchFamily="34" charset="0"/>
              </a:rPr>
              <a:t>Navathe</a:t>
            </a:r>
            <a:r>
              <a:rPr lang="en-US" altLang="en-US" sz="2200" dirty="0">
                <a:latin typeface="Tahoma" panose="020B0604030504040204" pitchFamily="34" charset="0"/>
              </a:rPr>
              <a:t>, 7</a:t>
            </a:r>
            <a:r>
              <a:rPr lang="en-US" altLang="en-US" sz="2200" baseline="30000" dirty="0">
                <a:latin typeface="Tahoma" panose="020B0604030504040204" pitchFamily="34" charset="0"/>
              </a:rPr>
              <a:t>th</a:t>
            </a:r>
            <a:r>
              <a:rPr lang="en-US" altLang="en-US" sz="2200" dirty="0">
                <a:latin typeface="Tahoma" panose="020B0604030504040204" pitchFamily="34" charset="0"/>
              </a:rPr>
              <a:t> edition, 2015</a:t>
            </a:r>
          </a:p>
          <a:p>
            <a:pPr lvl="2" eaLnBrk="1" hangingPunct="1">
              <a:lnSpc>
                <a:spcPct val="90000"/>
              </a:lnSpc>
              <a:spcBef>
                <a:spcPts val="975"/>
              </a:spcBef>
            </a:pPr>
            <a:r>
              <a:rPr lang="en-US" altLang="en-US" dirty="0">
                <a:latin typeface="Tahoma" panose="020B0604030504040204" pitchFamily="34" charset="0"/>
              </a:rPr>
              <a:t>Inclusive Access (</a:t>
            </a:r>
            <a:r>
              <a:rPr lang="en-US" altLang="en-US" dirty="0" err="1">
                <a:latin typeface="Tahoma" panose="020B0604030504040204" pitchFamily="34" charset="0"/>
              </a:rPr>
              <a:t>RedShelf</a:t>
            </a:r>
            <a:r>
              <a:rPr lang="en-US" altLang="en-US" dirty="0">
                <a:latin typeface="Tahoma" panose="020B0604030504040204" pitchFamily="34" charset="0"/>
              </a:rPr>
              <a:t>), Opt-out until Feb 05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>
                <a:latin typeface="Tahoma" panose="020B0604030504040204" pitchFamily="34" charset="0"/>
              </a:rPr>
              <a:t>PostgreSQL: The World’s Most Advanced Open Source Relational Database</a:t>
            </a:r>
            <a:r>
              <a:rPr lang="en-US" altLang="en-US" sz="2200" dirty="0">
                <a:latin typeface="Tahoma" panose="020B0604030504040204" pitchFamily="34" charset="0"/>
              </a:rPr>
              <a:t>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7CFCA7B-9AAB-4841-A88E-0CE361FCD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Recitations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252AEC-3F19-44F2-8FB6-435AEB0A8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96313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When &amp; Where</a:t>
            </a:r>
            <a:r>
              <a:rPr lang="en-US" altLang="en-US" sz="2800">
                <a:latin typeface="Tahoma" panose="020B0604030504040204" pitchFamily="34" charset="0"/>
              </a:rPr>
              <a:t>                </a:t>
            </a:r>
            <a:r>
              <a:rPr lang="en-US" altLang="en-US" sz="2600">
                <a:latin typeface="Tahoma" panose="020B0604030504040204" pitchFamily="34" charset="0"/>
              </a:rPr>
              <a:t>(</a:t>
            </a:r>
            <a:r>
              <a:rPr lang="en-US" altLang="en-US" sz="2600">
                <a:solidFill>
                  <a:schemeClr val="tx2"/>
                </a:solidFill>
                <a:latin typeface="Tahoma" panose="020B0604030504040204" pitchFamily="34" charset="0"/>
              </a:rPr>
              <a:t>1st Recitation Jan 22</a:t>
            </a:r>
            <a:r>
              <a:rPr lang="en-US" altLang="en-US" sz="2600">
                <a:latin typeface="Tahoma" panose="020B0604030504040204" pitchFamily="34" charset="0"/>
              </a:rPr>
              <a:t>) </a:t>
            </a:r>
            <a:r>
              <a:rPr lang="en-US" altLang="en-US" sz="2800">
                <a:latin typeface="Tahoma" panose="020B0604030504040204" pitchFamily="34" charset="0"/>
              </a:rPr>
              <a:t> 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Friday, 1:15 pm - 2:05 pm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Friday, 3:25 pm - 4:15 pm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b="1"/>
              <a:t>Recitation Zoom links are available under Recitations</a:t>
            </a: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What: </a:t>
            </a:r>
            <a:r>
              <a:rPr lang="en-US" altLang="en-US" sz="2600" b="1" i="1">
                <a:latin typeface="Tahoma" panose="020B0604030504040204" pitchFamily="34" charset="0"/>
              </a:rPr>
              <a:t>Complements </a:t>
            </a:r>
            <a:r>
              <a:rPr lang="en-US" altLang="en-US" sz="2600" i="1">
                <a:latin typeface="Tahoma" panose="020B0604030504040204" pitchFamily="34" charset="0"/>
              </a:rPr>
              <a:t>&amp; </a:t>
            </a:r>
            <a:r>
              <a:rPr lang="en-US" altLang="en-US" sz="2600" b="1" i="1">
                <a:latin typeface="Tahoma" panose="020B0604030504040204" pitchFamily="34" charset="0"/>
              </a:rPr>
              <a:t>goes beyond the lectures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solve problems &amp; homework,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>
                <a:latin typeface="Tahoma" panose="020B0604030504040204" pitchFamily="34" charset="0"/>
              </a:rPr>
              <a:t>study more Examples,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>
                <a:latin typeface="Tahoma" panose="020B0604030504040204" pitchFamily="34" charset="0"/>
              </a:rPr>
              <a:t>practice with PostgreSQL,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>
                <a:latin typeface="Tahoma" panose="020B0604030504040204" pitchFamily="34" charset="0"/>
              </a:rPr>
              <a:t>it is required… </a:t>
            </a:r>
            <a:r>
              <a:rPr lang="en-US" altLang="en-US" sz="2000">
                <a:latin typeface="Tahoma" panose="020B0604030504040204" pitchFamily="34" charset="0"/>
              </a:rPr>
              <a:t>attendance and participation in lecture and recitation may be used to decide borderline grades.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15870</TotalTime>
  <Pages>23</Pages>
  <Words>1461</Words>
  <Application>Microsoft Office PowerPoint</Application>
  <PresentationFormat>On-screen Show (4:3)</PresentationFormat>
  <Paragraphs>391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Comic Sans MS</vt:lpstr>
      <vt:lpstr>Courier New</vt:lpstr>
      <vt:lpstr>Helvetica</vt:lpstr>
      <vt:lpstr>Monotype Sorts</vt:lpstr>
      <vt:lpstr>Tahoma</vt:lpstr>
      <vt:lpstr>Times New Roman</vt:lpstr>
      <vt:lpstr>Verdana</vt:lpstr>
      <vt:lpstr>Wingdings</vt:lpstr>
      <vt:lpstr>Crafting Recovery Slides</vt:lpstr>
      <vt:lpstr>ClipArt</vt:lpstr>
      <vt:lpstr>The Coffee</vt:lpstr>
      <vt:lpstr>Database Management Systems</vt:lpstr>
      <vt:lpstr>Why CS1555/2055? [Poll]</vt:lpstr>
      <vt:lpstr>Some Recent Salary Numbers</vt:lpstr>
      <vt:lpstr>Databases everywhere</vt:lpstr>
      <vt:lpstr>“Big” Data is an important problem</vt:lpstr>
      <vt:lpstr>Focus of the CS1555/2055 course</vt:lpstr>
      <vt:lpstr>Quick Facts - Lectures</vt:lpstr>
      <vt:lpstr>Recitations</vt:lpstr>
      <vt:lpstr>Recitation Attendance Vs. Scores</vt:lpstr>
      <vt:lpstr>Assessments - Grading</vt:lpstr>
      <vt:lpstr>Administrative</vt:lpstr>
      <vt:lpstr>Office Hours</vt:lpstr>
      <vt:lpstr>Campuswire Guidelines</vt:lpstr>
      <vt:lpstr>Overview of Database Management Systems</vt:lpstr>
      <vt:lpstr>What is a Database ? [Poll]</vt:lpstr>
      <vt:lpstr>What is a database?</vt:lpstr>
      <vt:lpstr>Data vs. Information</vt:lpstr>
      <vt:lpstr>Integrated Data</vt:lpstr>
      <vt:lpstr>What is a Database Management System?</vt:lpstr>
      <vt:lpstr>Database Management System (DBMS)</vt:lpstr>
      <vt:lpstr>Approaches to management of data </vt:lpstr>
      <vt:lpstr>File Approach to Data Management</vt:lpstr>
      <vt:lpstr>Database Vs. File Systems Approaches</vt:lpstr>
      <vt:lpstr>Performance Requirements</vt:lpstr>
      <vt:lpstr>Topics for the Term</vt:lpstr>
      <vt:lpstr>Agenda for 1st Recitations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641</cp:revision>
  <cp:lastPrinted>2017-01-06T04:31:28Z</cp:lastPrinted>
  <dcterms:created xsi:type="dcterms:W3CDTF">2010-01-06T15:53:54Z</dcterms:created>
  <dcterms:modified xsi:type="dcterms:W3CDTF">2021-01-20T20:46:18Z</dcterms:modified>
</cp:coreProperties>
</file>