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558" r:id="rId2"/>
    <p:sldId id="287" r:id="rId3"/>
    <p:sldId id="1549" r:id="rId4"/>
    <p:sldId id="332" r:id="rId5"/>
    <p:sldId id="333" r:id="rId6"/>
    <p:sldId id="335" r:id="rId7"/>
    <p:sldId id="371" r:id="rId8"/>
    <p:sldId id="378" r:id="rId9"/>
    <p:sldId id="336" r:id="rId10"/>
    <p:sldId id="338" r:id="rId11"/>
    <p:sldId id="303" r:id="rId12"/>
    <p:sldId id="339" r:id="rId13"/>
    <p:sldId id="362" r:id="rId14"/>
    <p:sldId id="1554" r:id="rId15"/>
    <p:sldId id="1555" r:id="rId16"/>
    <p:sldId id="1550" r:id="rId17"/>
    <p:sldId id="483" r:id="rId18"/>
    <p:sldId id="1559" r:id="rId19"/>
    <p:sldId id="1557" r:id="rId20"/>
    <p:sldId id="305" r:id="rId21"/>
    <p:sldId id="306" r:id="rId22"/>
    <p:sldId id="307" r:id="rId23"/>
    <p:sldId id="358" r:id="rId24"/>
    <p:sldId id="308" r:id="rId25"/>
    <p:sldId id="340" r:id="rId26"/>
    <p:sldId id="360" r:id="rId27"/>
    <p:sldId id="357" r:id="rId28"/>
    <p:sldId id="310" r:id="rId29"/>
    <p:sldId id="361" r:id="rId30"/>
    <p:sldId id="315" r:id="rId31"/>
    <p:sldId id="314" r:id="rId32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745"/>
  </p:normalViewPr>
  <p:slideViewPr>
    <p:cSldViewPr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39311049-D881-42C0-9371-9434E44C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3CE7860-C56C-47D2-82B8-BC7781C59CDB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4FC39C-37CE-4B0F-83DB-4392E6260A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8F2C972-3794-4E2C-9029-960B938A6D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138B18F-06D4-4D86-9855-B95EDA11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575BE6D3-BD5A-D448-B726-4BC91998B472}" type="datetime1">
              <a:rPr lang="en-US" altLang="x-none" sz="1400" smtClean="0"/>
              <a:pPr>
                <a:defRPr/>
              </a:pPr>
              <a:t>25/1/2021</a:t>
            </a:fld>
            <a:endParaRPr lang="en-US" altLang="x-none" sz="140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45CD92-E14F-4532-867A-C60D87871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C7F018B9-B6BB-4E54-BCCF-3AA607E39546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1587F4C-9538-430F-84C2-18557D4528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B1EED8A-6522-44A6-9C23-D97C0192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>
                <a:latin typeface="Helvetica" panose="020B0604020202020204" pitchFamily="34" charset="0"/>
              </a:rPr>
              <a:t>Definitions</a:t>
            </a:r>
          </a:p>
          <a:p>
            <a:pPr eaLnBrk="1" hangingPunct="1"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>
                <a:latin typeface="Helvetica" panose="020B0604020202020204" pitchFamily="34" charset="0"/>
              </a:rPr>
              <a:t> Advantages</a:t>
            </a:r>
          </a:p>
          <a:p>
            <a:pPr eaLnBrk="1" hangingPunct="1"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>
                <a:latin typeface="Helvetica" panose="020B0604020202020204" pitchFamily="34" charset="0"/>
              </a:rPr>
              <a:t> System Architectures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4F4A7D08-3B84-5548-A93C-A9B95A78C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1F67C7F4-AEA0-CD4D-9464-A42AEDBE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itchFamily="2" charset="0"/>
              </a:rPr>
              <a:t>Better figure/components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73541012-CE29-464F-B763-8898F9D346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6CAB1A4-A7E8-BB44-8135-6D5311BD1921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26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5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DF6E6E5-443C-41AA-AEFE-4E0D0A3D4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CA3D56A-F878-47FA-B151-80580A01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en-US" altLang="en-US" sz="2200">
                <a:latin typeface="Helvetica" panose="020B0604020202020204" pitchFamily="34" charset="0"/>
              </a:rPr>
              <a:t>Sequential access delays grow exponentially with # of transactions</a:t>
            </a:r>
          </a:p>
          <a:p>
            <a:pPr marL="0" lvl="2"/>
            <a:r>
              <a:rPr lang="en-US" altLang="en-US" sz="2200">
                <a:latin typeface="Helvetica" panose="020B0604020202020204" pitchFamily="34" charset="0"/>
              </a:rPr>
              <a:t>Concurrency Control: not to step on each other</a:t>
            </a:r>
            <a:r>
              <a:rPr lang="ja-JP" altLang="en-US" sz="2200">
                <a:latin typeface="Helvetica" panose="020B0604020202020204" pitchFamily="34" charset="0"/>
              </a:rPr>
              <a:t>’</a:t>
            </a:r>
            <a:r>
              <a:rPr lang="en-US" altLang="ja-JP" sz="2200">
                <a:latin typeface="Helvetica" panose="020B0604020202020204" pitchFamily="34" charset="0"/>
              </a:rPr>
              <a:t>s toes</a:t>
            </a:r>
          </a:p>
          <a:p>
            <a:pPr marL="0" lvl="2"/>
            <a:endParaRPr lang="en-US" altLang="en-US" sz="2200">
              <a:latin typeface="Helvetica" panose="020B0604020202020204" pitchFamily="34" charset="0"/>
            </a:endParaRP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4520137C-0D8B-4401-8D6B-47DE19739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9EBA4E70-A510-41BC-B048-F62DD4FF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Say that NoSQL is the bridge between pure SQL and Files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4B2824B-7AFF-426E-871C-FD456F584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ADDAA04-3F23-4818-808B-CB7E3D9E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Schema or Intension</a:t>
            </a:r>
          </a:p>
          <a:p>
            <a:r>
              <a:rPr lang="en-US" altLang="en-US">
                <a:latin typeface="Helvetica" panose="020B0604020202020204" pitchFamily="34" charset="0"/>
              </a:rPr>
              <a:t>State or Extension or Instance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F1C52CC-8354-4A9B-AACB-BB38C2CE9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9C010AE-4750-4FE8-A3E2-C8F1AD84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51DC00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500">
                <a:solidFill>
                  <a:srgbClr val="280049"/>
                </a:solidFill>
                <a:latin typeface="Helvetica" panose="020B0604020202020204" pitchFamily="34" charset="0"/>
              </a:rPr>
              <a:t>Data independence: logical and physical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280049"/>
              </a:buClr>
              <a:buSzPct val="75000"/>
              <a:buFont typeface="Monotype Sorts" pitchFamily="-84" charset="2"/>
              <a:buChar char="o"/>
            </a:pPr>
            <a:r>
              <a:rPr lang="en-US" altLang="en-US" sz="2600" i="1">
                <a:solidFill>
                  <a:srgbClr val="51DC00"/>
                </a:solidFill>
                <a:latin typeface="Helvetica" panose="020B0604020202020204" pitchFamily="34" charset="0"/>
              </a:rPr>
              <a:t>Program-data independence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280049"/>
              </a:buClr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280049"/>
                </a:solidFill>
                <a:latin typeface="Helvetica" panose="020B0604020202020204" pitchFamily="34" charset="0"/>
              </a:rPr>
              <a:t>Consider adding a new field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280049"/>
              </a:buClr>
              <a:buSzPct val="75000"/>
              <a:buFont typeface="Monotype Sorts" pitchFamily="-84" charset="2"/>
              <a:buChar char="o"/>
            </a:pPr>
            <a:r>
              <a:rPr lang="en-US" altLang="en-US" sz="2600" i="1">
                <a:solidFill>
                  <a:srgbClr val="51DC00"/>
                </a:solidFill>
                <a:latin typeface="Helvetica" panose="020B0604020202020204" pitchFamily="34" charset="0"/>
              </a:rPr>
              <a:t>Program-operation independence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280049"/>
              </a:buClr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280049"/>
                </a:solidFill>
                <a:latin typeface="Helvetica" panose="020B0604020202020204" pitchFamily="34" charset="0"/>
              </a:rPr>
              <a:t>User-defined abstract operation</a:t>
            </a:r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06AFA44-E2DA-4815-81BD-AA37CC2E3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1BA264-0EF4-4D87-92D5-D53B046D8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AECCC16-0CE9-4560-97F1-633439A41E5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B4E7E543-2035-4B0B-9DC5-305CF020A3F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EEDF03C-A5E2-46EC-BD10-892FCC329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5F15DD7-4D8B-425A-A376-5CE77031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Oracle allows naming of transactions: SET TRANSACTION READ Name “</a:t>
            </a:r>
            <a:r>
              <a:rPr lang="en-US" altLang="ja-JP">
                <a:latin typeface="Times New Roman" panose="02020603050405020304" pitchFamily="18" charset="0"/>
              </a:rPr>
              <a:t>myTRX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;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DF5F0C88-B873-4735-8757-A8E842ADC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1F84A2D0-5C0E-474D-9829-5DC20EFA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Helvetica" panose="020B0604020202020204" pitchFamily="34" charset="0"/>
              </a:rPr>
              <a:t>Failed transactions are rolled back</a:t>
            </a:r>
            <a:br>
              <a:rPr lang="en-US" altLang="en-US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 (Backup &amp; Recovery)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CB261629-C57C-4541-B3C4-70FC38791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D4AFD461-6ACE-404E-A429-9C24D797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PIR: Private Information Retrieval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65FA478-790B-4D7C-81A3-5F84C9380E5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6212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866BBCD-625B-49C7-872D-0EBB1F609927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24</a:t>
            </a:fld>
            <a:endParaRPr lang="en-US" altLang="en-US"/>
          </a:p>
        </p:txBody>
      </p:sp>
      <p:sp>
        <p:nvSpPr>
          <p:cNvPr id="39939" name="Rectangle 1026">
            <a:extLst>
              <a:ext uri="{FF2B5EF4-FFF2-40B4-BE49-F238E27FC236}">
                <a16:creationId xmlns:a16="http://schemas.microsoft.com/office/drawing/2014/main" id="{EBF0422C-CC7D-4957-9150-56E01BC10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1027">
            <a:extLst>
              <a:ext uri="{FF2B5EF4-FFF2-40B4-BE49-F238E27FC236}">
                <a16:creationId xmlns:a16="http://schemas.microsoft.com/office/drawing/2014/main" id="{860B40E5-D0FB-4EDA-A382-C271F79D7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l-G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22AC732-2D0D-4387-990B-E98D90378B7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6212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642F087B-7139-442E-B1F4-B82A56515882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25</a:t>
            </a:fld>
            <a:endParaRPr lang="en-US" altLang="en-US"/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63E28706-B284-4553-BE12-889AC392B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B3F2AE1C-8E06-4181-B73D-1E29BB01F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l-G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80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7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2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01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1430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36957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9C10-1ED7-444B-9A68-FE4342B1F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9436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891D-6AD6-4BA1-9F41-5AC5E220C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  <a:defRPr/>
            </a:lvl1pPr>
          </a:lstStyle>
          <a:p>
            <a:pPr>
              <a:defRPr/>
            </a:pPr>
            <a:fld id="{7DBEB64D-72A4-4F0D-BD3F-EBEB22EF0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7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01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143000"/>
            <a:ext cx="80010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85A7-AA44-4987-A632-C06CE0E07C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9436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22C08-326D-428C-9875-79100C7F9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  <a:defRPr/>
            </a:lvl1pPr>
          </a:lstStyle>
          <a:p>
            <a:pPr>
              <a:defRPr/>
            </a:pPr>
            <a:fld id="{11F86C63-AC81-4FA9-B37D-55554E75A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2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7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63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9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10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0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5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A6ACB4DC-27B7-4BBD-93F1-F2F03C99237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701553A9-382B-4ADC-9261-C7B42D0B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x-none" altLang="x-none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C159A93-F5A8-4CDE-AF7B-86031C27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x-none" altLang="x-none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8B2B6360-B289-4E34-8412-525B51479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6C1F023-D1C4-4816-9EC7-8FAC81268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B9707283-0803-4EB0-B285-1ADDAF6A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400" dirty="0"/>
          </a:p>
          <a:p>
            <a:pPr>
              <a:defRPr/>
            </a:pPr>
            <a:r>
              <a:rPr lang="en-US" altLang="x-none" sz="1400" dirty="0">
                <a:solidFill>
                  <a:srgbClr val="790015"/>
                </a:solidFill>
              </a:rPr>
              <a:t>CS1555/2055, </a:t>
            </a:r>
            <a:r>
              <a:rPr lang="en-US" altLang="x-none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x-none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x-none" sz="1400" b="1">
                <a:solidFill>
                  <a:srgbClr val="790015"/>
                </a:solidFill>
              </a:rPr>
              <a:t> Costa</a:t>
            </a:r>
            <a:r>
              <a:rPr lang="en-US" altLang="x-none" sz="1400"/>
              <a:t> –  </a:t>
            </a:r>
            <a:r>
              <a:rPr lang="en-US" altLang="x-none" sz="1400" b="1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F7614248-C62B-4D50-87E7-88C11452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11EED904-D04D-40E5-96D4-14080A15DDF7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075E5C-B704-4971-AB4A-13D8D1C05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x-none" altLang="x-none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42B15FD2-D683-4D44-81CF-2C78039D9AB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25" r:id="rId2"/>
    <p:sldLayoutId id="2147485026" r:id="rId3"/>
    <p:sldLayoutId id="2147485027" r:id="rId4"/>
    <p:sldLayoutId id="2147485028" r:id="rId5"/>
    <p:sldLayoutId id="2147485029" r:id="rId6"/>
    <p:sldLayoutId id="2147485030" r:id="rId7"/>
    <p:sldLayoutId id="2147485031" r:id="rId8"/>
    <p:sldLayoutId id="2147485032" r:id="rId9"/>
    <p:sldLayoutId id="2147485033" r:id="rId10"/>
    <p:sldLayoutId id="2147485034" r:id="rId11"/>
    <p:sldLayoutId id="2147485035" r:id="rId12"/>
    <p:sldLayoutId id="214748503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gi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CBDF091-7C8E-48E2-A03B-67D96D72D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Announcements</a:t>
            </a:r>
          </a:p>
        </p:txBody>
      </p:sp>
      <p:sp>
        <p:nvSpPr>
          <p:cNvPr id="6147" name="Content Placeholder 8">
            <a:extLst>
              <a:ext uri="{FF2B5EF4-FFF2-40B4-BE49-F238E27FC236}">
                <a16:creationId xmlns:a16="http://schemas.microsoft.com/office/drawing/2014/main" id="{FFCDFD03-3810-4228-98A0-C051FE8C5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305800" cy="4953000"/>
          </a:xfrm>
        </p:spPr>
        <p:txBody>
          <a:bodyPr/>
          <a:lstStyle/>
          <a:p>
            <a:r>
              <a:rPr lang="en-US" altLang="en-US" sz="2000" dirty="0" err="1"/>
              <a:t>Campuswire</a:t>
            </a:r>
            <a:endParaRPr lang="en-US" altLang="en-US" sz="2000" dirty="0"/>
          </a:p>
          <a:p>
            <a:pPr lvl="1"/>
            <a:r>
              <a:rPr lang="en-US" altLang="en-US" sz="2000" u="sng" dirty="0"/>
              <a:t>30 / 53 joined</a:t>
            </a:r>
          </a:p>
          <a:p>
            <a:r>
              <a:rPr lang="en-US" altLang="en-US" sz="2000" dirty="0"/>
              <a:t>Midterm Exam</a:t>
            </a:r>
          </a:p>
          <a:p>
            <a:pPr lvl="1"/>
            <a:r>
              <a:rPr lang="en-US" altLang="en-US" sz="2000" dirty="0"/>
              <a:t>The Midterm Exam has been scheduled for Mar 15th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8709D-F663-534B-A087-EE20DDEF0295}"/>
              </a:ext>
            </a:extLst>
          </p:cNvPr>
          <p:cNvSpPr txBox="1"/>
          <p:nvPr/>
        </p:nvSpPr>
        <p:spPr>
          <a:xfrm>
            <a:off x="-1277655" y="313150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B692F-A110-4292-9010-BC87DA0E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31507"/>
            <a:ext cx="5677705" cy="242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CFA0862-006E-4EBC-8D6D-B8CEA276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External Schema - Views 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8EC67F9-4052-4416-B3CD-C9571DE97E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001000" cy="51054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Allows data access to be customized and authorized at the user-level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Defined in terms of data model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Consists of a collection of </a:t>
            </a:r>
            <a:r>
              <a:rPr lang="en-US" altLang="en-US" b="1"/>
              <a:t>views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Example: </a:t>
            </a:r>
          </a:p>
          <a:p>
            <a:pPr lvl="2" eaLnBrk="1" hangingPunct="1"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CourseEnroll (</a:t>
            </a:r>
            <a:r>
              <a:rPr lang="en-US" altLang="en-US" i="1"/>
              <a:t>cid</a:t>
            </a:r>
            <a:r>
              <a:rPr lang="en-US" altLang="en-US"/>
              <a:t>: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, </a:t>
            </a:r>
            <a:r>
              <a:rPr lang="en-US" altLang="en-US" i="1"/>
              <a:t>enrollment</a:t>
            </a:r>
            <a:r>
              <a:rPr lang="en-US" altLang="en-US"/>
              <a:t>: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)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Guided by end-user requirements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Views are computed as needed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Multiple </a:t>
            </a:r>
            <a:r>
              <a:rPr lang="en-US" altLang="en-US" u="sng"/>
              <a:t>Views</a:t>
            </a:r>
            <a:r>
              <a:rPr lang="en-US" altLang="en-US"/>
              <a:t> of data allows each user/application to get different perspective of the database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</a:pPr>
            <a:endParaRPr lang="en-US" altLang="en-US"/>
          </a:p>
          <a:p>
            <a:pPr lvl="2" eaLnBrk="1" hangingPunct="1">
              <a:spcBef>
                <a:spcPct val="30000"/>
              </a:spcBef>
              <a:buClr>
                <a:schemeClr val="tx2"/>
              </a:buClr>
            </a:pPr>
            <a:endParaRPr lang="en-US" altLang="en-US" sz="2100"/>
          </a:p>
        </p:txBody>
      </p:sp>
      <p:graphicFrame>
        <p:nvGraphicFramePr>
          <p:cNvPr id="282654" name="Group 30">
            <a:extLst>
              <a:ext uri="{FF2B5EF4-FFF2-40B4-BE49-F238E27FC236}">
                <a16:creationId xmlns:a16="http://schemas.microsoft.com/office/drawing/2014/main" id="{C1CEEBE3-86F2-490A-8650-1D097152011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0" y="1828800"/>
          <a:ext cx="2362200" cy="1463676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Enroll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2550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3551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419F191-AAF4-4670-BC76-4EDF864EA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3-level Architecture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9F8DEE-6AB3-48B5-B041-3BE5EC67A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96313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 u="sng" dirty="0"/>
              <a:t>view level</a:t>
            </a:r>
            <a:r>
              <a:rPr lang="en-US" altLang="en-US" sz="2800" dirty="0"/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 err="1"/>
              <a:t>CSMajors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 err="1"/>
              <a:t>MathMajors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 u="sng" dirty="0"/>
              <a:t>logical level</a:t>
            </a:r>
            <a:r>
              <a:rPr lang="en-US" altLang="en-US" sz="2600" dirty="0"/>
              <a:t>: entire database schema</a:t>
            </a:r>
            <a:r>
              <a:rPr lang="en-US" altLang="en-US" sz="2800" dirty="0"/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Courses (</a:t>
            </a:r>
            <a:r>
              <a:rPr lang="en-US" altLang="en-US" dirty="0" err="1"/>
              <a:t>CourseNo,CourseName,Credits,Dept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Students (</a:t>
            </a:r>
            <a:r>
              <a:rPr lang="en-US" altLang="en-US" dirty="0" err="1"/>
              <a:t>StudentID,Lname,Name,Class,Major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 err="1"/>
              <a:t>GradeReport</a:t>
            </a:r>
            <a:r>
              <a:rPr lang="en-US" altLang="en-US" dirty="0"/>
              <a:t> (</a:t>
            </a:r>
            <a:r>
              <a:rPr lang="en-US" altLang="en-US" dirty="0" err="1"/>
              <a:t>StudentID,CourseNo,Grade,Term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 u="sng" dirty="0"/>
              <a:t>physical level: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how these tables are stored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how many bytes and attribute, etc.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86A73B5-0D76-486A-BED1-65ABFC551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en-US"/>
              <a:t>Execution Abstraction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82D301B6-850C-437B-9660-F1F3DF4FE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i="1"/>
              <a:t>A </a:t>
            </a:r>
            <a:r>
              <a:rPr lang="en-US" altLang="en-US" b="1" i="1"/>
              <a:t>transaction</a:t>
            </a:r>
            <a:r>
              <a:rPr lang="en-US" altLang="en-US" i="1"/>
              <a:t> is a </a:t>
            </a:r>
            <a:r>
              <a:rPr lang="en-US" altLang="en-US" b="1" i="1"/>
              <a:t>logical unit of work</a:t>
            </a:r>
            <a:r>
              <a:rPr lang="en-US" altLang="en-US" i="1"/>
              <a:t> in DBMSs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i="1"/>
              <a:t>It is the execution of a </a:t>
            </a:r>
            <a:r>
              <a:rPr lang="en-US" altLang="en-US" sz="2200" b="1" i="1"/>
              <a:t>program segment</a:t>
            </a:r>
            <a:r>
              <a:rPr lang="en-US" altLang="en-US" sz="2200" i="1"/>
              <a:t> that performs some function or task by accessing shared data (e.g., a db)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logical grouping of query and update requests needed to perform a task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 sz="2200" i="1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deposit, withdraw, transfer money (banking transaction)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reserve a seat on a flight (airline reservation)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print monthly payment checks (business transaction)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update inventory (inventory transaction)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71732EC0-70F8-45EC-B66F-BA493107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3513" cy="838200"/>
          </a:xfrm>
        </p:spPr>
        <p:txBody>
          <a:bodyPr/>
          <a:lstStyle/>
          <a:p>
            <a:r>
              <a:rPr lang="en-US" altLang="en-US"/>
              <a:t>ACID Properties</a:t>
            </a:r>
          </a:p>
        </p:txBody>
      </p:sp>
      <p:sp>
        <p:nvSpPr>
          <p:cNvPr id="435203" name="Rectangle 1027">
            <a:extLst>
              <a:ext uri="{FF2B5EF4-FFF2-40B4-BE49-F238E27FC236}">
                <a16:creationId xmlns:a16="http://schemas.microsoft.com/office/drawing/2014/main" id="{A309189D-B6E7-4716-BE48-74FF6E9F6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A</a:t>
            </a:r>
            <a:r>
              <a:rPr lang="en-US" altLang="en-US" sz="2200">
                <a:solidFill>
                  <a:srgbClr val="790015"/>
                </a:solidFill>
              </a:rPr>
              <a:t>tomicity</a:t>
            </a:r>
            <a:r>
              <a:rPr lang="en-US" altLang="en-US" sz="2200"/>
              <a:t> (alias failure atomicity)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Either all the operations associated with a transaction happen or none of them happens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C</a:t>
            </a:r>
            <a:r>
              <a:rPr lang="en-US" altLang="en-US" sz="2200">
                <a:solidFill>
                  <a:srgbClr val="790015"/>
                </a:solidFill>
              </a:rPr>
              <a:t>onsistency Preservation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A transaction is a correct program segment. It satisfies the integrity constraints on the database at the transaction's boundaries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I</a:t>
            </a:r>
            <a:r>
              <a:rPr lang="en-US" altLang="en-US" sz="2200">
                <a:solidFill>
                  <a:srgbClr val="790015"/>
                </a:solidFill>
              </a:rPr>
              <a:t>solation</a:t>
            </a:r>
            <a:r>
              <a:rPr lang="en-US" altLang="en-US" sz="2200"/>
              <a:t> (alias concurrency atomicity / serializability)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Transactions are independent, the result of the execution of concurrent transactions is the same as if transactions were executed serially, one after the other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D</a:t>
            </a:r>
            <a:r>
              <a:rPr lang="en-US" altLang="en-US" sz="2200">
                <a:solidFill>
                  <a:srgbClr val="790015"/>
                </a:solidFill>
              </a:rPr>
              <a:t>urability </a:t>
            </a:r>
            <a:r>
              <a:rPr lang="en-US" altLang="en-US" sz="2200"/>
              <a:t>(alias persistence / permanence)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The effects of completed transactions become permanent surviving any subsequent failures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88BFC31-1960-4FB6-8501-C8FAB5771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Transfer Money Example</a:t>
            </a:r>
          </a:p>
        </p:txBody>
      </p:sp>
      <p:sp>
        <p:nvSpPr>
          <p:cNvPr id="22531" name="Content Placeholder 9">
            <a:extLst>
              <a:ext uri="{FF2B5EF4-FFF2-40B4-BE49-F238E27FC236}">
                <a16:creationId xmlns:a16="http://schemas.microsoft.com/office/drawing/2014/main" id="{9B2F91A6-AAED-4337-A7A0-438E3A2D2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3657600" cy="4800600"/>
          </a:xfrm>
        </p:spPr>
        <p:txBody>
          <a:bodyPr/>
          <a:lstStyle/>
          <a:p>
            <a:r>
              <a:rPr lang="en-US" altLang="en-US"/>
              <a:t>Two </a:t>
            </a:r>
            <a:r>
              <a:rPr lang="en-US" altLang="en-US" dirty="0"/>
              <a:t>accounts:  </a:t>
            </a:r>
          </a:p>
          <a:p>
            <a:pPr lvl="1"/>
            <a:r>
              <a:rPr lang="en-US" altLang="en-US" dirty="0"/>
              <a:t>A: $100</a:t>
            </a:r>
          </a:p>
          <a:p>
            <a:pPr lvl="1"/>
            <a:r>
              <a:rPr lang="en-US" altLang="en-US" dirty="0"/>
              <a:t>B: $200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Client 1: transfer $6 from A to B</a:t>
            </a:r>
          </a:p>
        </p:txBody>
      </p:sp>
      <p:pic>
        <p:nvPicPr>
          <p:cNvPr id="22532" name="Graphic 5">
            <a:extLst>
              <a:ext uri="{FF2B5EF4-FFF2-40B4-BE49-F238E27FC236}">
                <a16:creationId xmlns:a16="http://schemas.microsoft.com/office/drawing/2014/main" id="{A0B1A0D4-C45B-42E1-9EEE-2FCB9EB1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63638"/>
            <a:ext cx="1122363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Graphic 6">
            <a:extLst>
              <a:ext uri="{FF2B5EF4-FFF2-40B4-BE49-F238E27FC236}">
                <a16:creationId xmlns:a16="http://schemas.microsoft.com/office/drawing/2014/main" id="{A5D2EF11-75EF-4665-92A7-F4E5EC8F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604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BCCCDD3-DAB1-4E0E-8712-F5688FA2424B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2493963"/>
          <a:ext cx="175260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sz="1800" dirty="0"/>
                        <a:t>Client 1</a:t>
                      </a:r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AFE1EB-8FB9-4F5A-BE90-0B38E8A14B3D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2860675"/>
          <a:ext cx="1752600" cy="36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800" b="1" dirty="0"/>
                        <a:t>Read A: $100</a:t>
                      </a:r>
                    </a:p>
                  </a:txBody>
                  <a:tcPr marT="45459" marB="45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4E94B46-FE40-42AE-8263-BE3E7299EA90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3251200"/>
          <a:ext cx="1752600" cy="36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sz="1800" dirty="0"/>
                        <a:t>Write A: $94</a:t>
                      </a:r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04DA0A-7632-459F-BAE9-550117859272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3643313"/>
          <a:ext cx="1752600" cy="3698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51" marB="45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0FDA8D-2580-4B88-BB62-612880E13EAE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4038600"/>
          <a:ext cx="1752600" cy="36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D9B881-63A6-4CA0-A92A-15BC83988E92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4430713"/>
          <a:ext cx="1752600" cy="36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800" dirty="0"/>
                        <a:t>Read B: $200</a:t>
                      </a:r>
                    </a:p>
                  </a:txBody>
                  <a:tcPr marT="45459" marB="45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68AEC5E-2EBC-44FC-A9A3-C391D5044B21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4800600"/>
          <a:ext cx="1752600" cy="36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sz="1800" dirty="0"/>
                        <a:t>Write B: $206</a:t>
                      </a:r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108" name="Picture 4" descr="Boom Png (Isolated-Objects) | Textures for Photoshop">
            <a:extLst>
              <a:ext uri="{FF2B5EF4-FFF2-40B4-BE49-F238E27FC236}">
                <a16:creationId xmlns:a16="http://schemas.microsoft.com/office/drawing/2014/main" id="{345B9FBA-4178-4319-8528-6AF9D8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3533775"/>
            <a:ext cx="18319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EA4774F6-954B-4610-B1A3-434B2450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3513" cy="838200"/>
          </a:xfrm>
        </p:spPr>
        <p:txBody>
          <a:bodyPr/>
          <a:lstStyle/>
          <a:p>
            <a:r>
              <a:rPr lang="en-US" altLang="en-US"/>
              <a:t>ACID Properties</a:t>
            </a:r>
          </a:p>
        </p:txBody>
      </p:sp>
      <p:sp>
        <p:nvSpPr>
          <p:cNvPr id="435203" name="Rectangle 1027">
            <a:extLst>
              <a:ext uri="{FF2B5EF4-FFF2-40B4-BE49-F238E27FC236}">
                <a16:creationId xmlns:a16="http://schemas.microsoft.com/office/drawing/2014/main" id="{D93D1853-88B7-45DE-9D70-38142D7C1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A</a:t>
            </a:r>
            <a:r>
              <a:rPr lang="en-US" altLang="en-US" sz="2200">
                <a:solidFill>
                  <a:srgbClr val="790015"/>
                </a:solidFill>
              </a:rPr>
              <a:t>tomicity</a:t>
            </a:r>
            <a:r>
              <a:rPr lang="en-US" altLang="en-US" sz="2200"/>
              <a:t> (alias failure atomicity)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Either all the operations associated with a transaction happen or none of them happens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C</a:t>
            </a:r>
            <a:r>
              <a:rPr lang="en-US" altLang="en-US" sz="2200">
                <a:solidFill>
                  <a:srgbClr val="790015"/>
                </a:solidFill>
              </a:rPr>
              <a:t>onsistency Preservation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A transaction is a correct program segment. It satisfies the integrity constraints on the database at the transaction's boundaries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I</a:t>
            </a:r>
            <a:r>
              <a:rPr lang="en-US" altLang="en-US" sz="2200">
                <a:solidFill>
                  <a:srgbClr val="790015"/>
                </a:solidFill>
              </a:rPr>
              <a:t>solation</a:t>
            </a:r>
            <a:r>
              <a:rPr lang="en-US" altLang="en-US" sz="2200"/>
              <a:t> (alias concurrency atomicity / serializability)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Transactions are independent, the result of the execution of concurrent transactions is the same as if transactions were executed serially, one after the other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</a:rPr>
              <a:t>D</a:t>
            </a:r>
            <a:r>
              <a:rPr lang="en-US" altLang="en-US" sz="2200">
                <a:solidFill>
                  <a:srgbClr val="790015"/>
                </a:solidFill>
              </a:rPr>
              <a:t>urability </a:t>
            </a:r>
            <a:r>
              <a:rPr lang="en-US" altLang="en-US" sz="2200"/>
              <a:t>(alias persistence / permanence)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The effects of completed transactions become permanent surviving any subsequent failures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5DB7618-408A-4201-8B3D-62CB23C4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Money Example [Poll]</a:t>
            </a:r>
          </a:p>
        </p:txBody>
      </p:sp>
      <p:sp>
        <p:nvSpPr>
          <p:cNvPr id="24579" name="Content Placeholder 9">
            <a:extLst>
              <a:ext uri="{FF2B5EF4-FFF2-40B4-BE49-F238E27FC236}">
                <a16:creationId xmlns:a16="http://schemas.microsoft.com/office/drawing/2014/main" id="{3FA15CB0-E44B-49BC-BDB7-6E10055AF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3657600" cy="4800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dirty="0"/>
              <a:t>Three accounts:  </a:t>
            </a:r>
          </a:p>
          <a:p>
            <a:pPr lvl="1"/>
            <a:r>
              <a:rPr lang="en-US" altLang="en-US" dirty="0"/>
              <a:t>A: $100</a:t>
            </a:r>
          </a:p>
          <a:p>
            <a:pPr lvl="1"/>
            <a:r>
              <a:rPr lang="en-US" altLang="en-US" dirty="0"/>
              <a:t>B: $200</a:t>
            </a:r>
          </a:p>
          <a:p>
            <a:pPr lvl="1"/>
            <a:r>
              <a:rPr lang="en-US" altLang="en-US" dirty="0"/>
              <a:t>C: $300</a:t>
            </a:r>
          </a:p>
          <a:p>
            <a:pPr lvl="1"/>
            <a:endParaRPr lang="en-US" altLang="en-US" dirty="0"/>
          </a:p>
          <a:p>
            <a:pPr>
              <a:buClr>
                <a:schemeClr val="tx2"/>
              </a:buClr>
            </a:pPr>
            <a:r>
              <a:rPr lang="en-US" altLang="en-US" dirty="0"/>
              <a:t>Client 1: transfer $6 from A to B</a:t>
            </a:r>
          </a:p>
          <a:p>
            <a:pPr>
              <a:buClr>
                <a:schemeClr val="tx2"/>
              </a:buClr>
            </a:pPr>
            <a:r>
              <a:rPr lang="en-US" altLang="en-US" dirty="0"/>
              <a:t>Client 2: transfer $4 from C to B </a:t>
            </a:r>
          </a:p>
        </p:txBody>
      </p:sp>
      <p:pic>
        <p:nvPicPr>
          <p:cNvPr id="24580" name="Graphic 5">
            <a:extLst>
              <a:ext uri="{FF2B5EF4-FFF2-40B4-BE49-F238E27FC236}">
                <a16:creationId xmlns:a16="http://schemas.microsoft.com/office/drawing/2014/main" id="{A7D7CEF0-F511-4829-AEC1-CFC2EEF5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160463"/>
            <a:ext cx="1122362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1A1E9E8-8FA3-4929-8BA5-8F4960751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60373"/>
              </p:ext>
            </p:extLst>
          </p:nvPr>
        </p:nvGraphicFramePr>
        <p:xfrm>
          <a:off x="5257800" y="2493963"/>
          <a:ext cx="350520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sz="1800" dirty="0"/>
                        <a:t>Client 1</a:t>
                      </a: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2</a:t>
                      </a:r>
                    </a:p>
                  </a:txBody>
                  <a:tcPr marT="45839" marB="45839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BC6258-936F-4B9A-A92C-34A7AB0450D2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2860675"/>
          <a:ext cx="3505200" cy="36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800" b="1" dirty="0"/>
                        <a:t>Read A: $100</a:t>
                      </a:r>
                    </a:p>
                  </a:txBody>
                  <a:tcPr marT="45459" marB="4545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459" marB="45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DB425D-2670-4531-BC5D-1A02132315DF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3251200"/>
          <a:ext cx="3505200" cy="36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sz="1800" dirty="0"/>
                        <a:t>Write A: $94</a:t>
                      </a: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7F4C1D-F8BC-410B-8CDC-4EAD7821643F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3643313"/>
          <a:ext cx="3505200" cy="3698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51" marB="4565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C: $300</a:t>
                      </a:r>
                    </a:p>
                  </a:txBody>
                  <a:tcPr marT="45651" marB="45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8C0B268-900C-473B-99E0-5ED05E3ED429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4038600"/>
          <a:ext cx="3505200" cy="36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Write C: $296</a:t>
                      </a:r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A22D207-D677-4B29-9660-4DD68FC6633A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4430713"/>
          <a:ext cx="3505200" cy="36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800" dirty="0"/>
                        <a:t>Read B: $200</a:t>
                      </a:r>
                    </a:p>
                  </a:txBody>
                  <a:tcPr marT="45459" marB="4545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459" marB="45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381981-C1AE-49B2-A072-3EC601F00407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4821238"/>
          <a:ext cx="3505200" cy="3667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B: $200</a:t>
                      </a:r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8AAAC4-2847-4F79-83CC-BD63CF83F5A3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5213350"/>
          <a:ext cx="3505200" cy="36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459" marB="4545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Write B: $204</a:t>
                      </a:r>
                    </a:p>
                  </a:txBody>
                  <a:tcPr marT="45459" marB="45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6869A42-79DE-464D-97EC-E4C22836CE3E}"/>
              </a:ext>
            </a:extLst>
          </p:cNvPr>
          <p:cNvGraphicFramePr>
            <a:graphicFrameLocks noGrp="1"/>
          </p:cNvGraphicFramePr>
          <p:nvPr/>
        </p:nvGraphicFramePr>
        <p:xfrm>
          <a:off x="5260975" y="5603875"/>
          <a:ext cx="3505200" cy="36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sz="1800" dirty="0"/>
                        <a:t>Write B: $206</a:t>
                      </a: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raphic 6">
            <a:extLst>
              <a:ext uri="{FF2B5EF4-FFF2-40B4-BE49-F238E27FC236}">
                <a16:creationId xmlns:a16="http://schemas.microsoft.com/office/drawing/2014/main" id="{142C9B52-189A-41FC-AF68-1233B98A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50144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9FC75BD-9E12-4CDE-A5F4-53E605A8A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TRANSACTIONS</a:t>
            </a:r>
          </a:p>
        </p:txBody>
      </p:sp>
      <p:sp>
        <p:nvSpPr>
          <p:cNvPr id="1607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B2D1654-429B-43FC-BE0D-B944B7F2D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3581400" cy="4876800"/>
          </a:xfrm>
        </p:spPr>
        <p:txBody>
          <a:bodyPr/>
          <a:lstStyle/>
          <a:p>
            <a:pPr eaLnBrk="1" hangingPunct="1">
              <a:buFont typeface="Monotype Sorts" charset="0"/>
              <a:buChar char="o"/>
              <a:defRPr/>
            </a:pP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Begin: </a:t>
            </a:r>
          </a:p>
          <a:p>
            <a:pPr marL="514350" lvl="1" indent="-342900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SQL statement should </a:t>
            </a:r>
            <a:r>
              <a:rPr lang="en-US" altLang="en-US" i="1" dirty="0">
                <a:ea typeface="ＭＳ Ｐゴシック" panose="020B0600070205080204" pitchFamily="34" charset="-128"/>
              </a:rPr>
              <a:t>implicitly</a:t>
            </a:r>
            <a:r>
              <a:rPr lang="en-US" altLang="en-US" dirty="0">
                <a:ea typeface="ＭＳ Ｐゴシック" panose="020B0600070205080204" pitchFamily="34" charset="-128"/>
              </a:rPr>
              <a:t> start a transaction, unless one is active. </a:t>
            </a:r>
          </a:p>
          <a:p>
            <a:pPr marL="0" indent="0" eaLnBrk="1" hangingPunct="1">
              <a:buFont typeface="Monotype Sorts" charset="0"/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COMMIT [ WORK ];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or END [ WORK ];</a:t>
            </a:r>
          </a:p>
          <a:p>
            <a:pPr eaLnBrk="1" hangingPunct="1">
              <a:buFont typeface="Monotype Sorts" charset="0"/>
              <a:buChar char="o"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ROLLBACK [ WORK] ;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ROLLBACK default action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Char char="§"/>
              <a:defRPr/>
            </a:pPr>
            <a:endParaRPr lang="en-US" sz="1200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F64F2B7B-E408-45B7-A0F6-81702F207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25538"/>
            <a:ext cx="5103813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7D5E-F271-4741-96E4-25923845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Transfer Money SQL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4E4-94B3-4E4A-9BC8-A27BB48C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441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Client 1</a:t>
            </a:r>
          </a:p>
          <a:p>
            <a:pPr marL="0" indent="0">
              <a:buNone/>
            </a:pPr>
            <a:endParaRPr lang="en-U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ACCOUNT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'A’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ACCOUNT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'B’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E617DC-C8E7-4E82-ABF1-69093377375C}"/>
              </a:ext>
            </a:extLst>
          </p:cNvPr>
          <p:cNvSpPr txBox="1">
            <a:spLocks/>
          </p:cNvSpPr>
          <p:nvPr/>
        </p:nvSpPr>
        <p:spPr bwMode="auto">
          <a:xfrm>
            <a:off x="4953000" y="1295401"/>
            <a:ext cx="4038600" cy="477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4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9pPr>
          </a:lstStyle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Client 2</a:t>
            </a:r>
          </a:p>
          <a:p>
            <a:pPr marL="0" indent="0">
              <a:buFont typeface="Monotype Sorts" pitchFamily="-84" charset="2"/>
              <a:buNone/>
            </a:pPr>
            <a:endParaRPr lang="en-US" sz="1800" b="1" kern="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Monotype Sorts" pitchFamily="-84" charset="2"/>
              <a:buNone/>
            </a:pPr>
            <a:endParaRPr lang="en-US" sz="10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ACCOUNT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endParaRPr lang="en-US" sz="18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'C’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Monotype Sorts" pitchFamily="-84" charset="2"/>
              <a:buNone/>
            </a:pPr>
            <a:endParaRPr lang="en-US" sz="10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ACCOUNT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BALANCE 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endParaRPr lang="en-US" sz="18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'B’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Monotype Sorts" pitchFamily="-84" charset="2"/>
              <a:buNone/>
            </a:pPr>
            <a:endParaRPr lang="en-US" sz="10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8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COMMIT</a:t>
            </a:r>
            <a:r>
              <a:rPr lang="en-US" sz="18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280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169A85D-13B0-488D-805E-33FCA2144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ACID in NoSQL Databases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4A8BC-24BF-42F1-991C-528293FCFB79}"/>
              </a:ext>
            </a:extLst>
          </p:cNvPr>
          <p:cNvSpPr/>
          <p:nvPr/>
        </p:nvSpPr>
        <p:spPr bwMode="auto">
          <a:xfrm>
            <a:off x="990600" y="1143000"/>
            <a:ext cx="7086600" cy="2732088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13" descr="http://rarevinylandcompactdiscs.co.uk/catalogue/images/categories/I-Alphabet-Letter-I.gif">
            <a:extLst>
              <a:ext uri="{FF2B5EF4-FFF2-40B4-BE49-F238E27FC236}">
                <a16:creationId xmlns:a16="http://schemas.microsoft.com/office/drawing/2014/main" id="{1B6BE789-972E-43A5-AC3C-B2A25159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1" r="27448"/>
          <a:stretch>
            <a:fillRect/>
          </a:stretch>
        </p:blipFill>
        <p:spPr bwMode="auto">
          <a:xfrm>
            <a:off x="4410075" y="2605088"/>
            <a:ext cx="6889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http://1.bp.blogspot.com/-fpX_LxKGptc/Tbxwh9Kd89I/AAAAAAAAAyk/2tqc0qw-FeM/s200/letter_c.gif">
            <a:extLst>
              <a:ext uri="{FF2B5EF4-FFF2-40B4-BE49-F238E27FC236}">
                <a16:creationId xmlns:a16="http://schemas.microsoft.com/office/drawing/2014/main" id="{2509D958-D2DE-4519-8F3B-55234366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4"/>
          <a:stretch>
            <a:fillRect/>
          </a:stretch>
        </p:blipFill>
        <p:spPr bwMode="auto">
          <a:xfrm>
            <a:off x="3468688" y="2609850"/>
            <a:ext cx="9763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RogiMarianky\Downloads\1307935598_26.png">
            <a:extLst>
              <a:ext uri="{FF2B5EF4-FFF2-40B4-BE49-F238E27FC236}">
                <a16:creationId xmlns:a16="http://schemas.microsoft.com/office/drawing/2014/main" id="{B11A72E5-C792-4466-ADEA-7FB75016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22563"/>
            <a:ext cx="973138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http://t3.gstatic.com/images?q=tbn:ANd9GcToDfDvMwltwsCQxxfz6Jw3iG440fa7LXo1Cno6L8ZlDcAZLGCn">
            <a:extLst>
              <a:ext uri="{FF2B5EF4-FFF2-40B4-BE49-F238E27FC236}">
                <a16:creationId xmlns:a16="http://schemas.microsoft.com/office/drawing/2014/main" id="{E9F4042A-FC45-4F52-BF2C-E7A3307A7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/>
          <a:stretch>
            <a:fillRect/>
          </a:stretch>
        </p:blipFill>
        <p:spPr bwMode="auto">
          <a:xfrm>
            <a:off x="5065713" y="2625725"/>
            <a:ext cx="1150937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8D1DC8B9-09C7-4928-BE61-4DFD4288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879600"/>
            <a:ext cx="14795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 descr="http://www.socialmusicmedia.com/wp-content/uploads/2011/05/Amazon-Cloud.jpg">
            <a:extLst>
              <a:ext uri="{FF2B5EF4-FFF2-40B4-BE49-F238E27FC236}">
                <a16:creationId xmlns:a16="http://schemas.microsoft.com/office/drawing/2014/main" id="{77B6A617-BE29-404C-B3AE-CD347E94E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0" b="33469"/>
          <a:stretch>
            <a:fillRect/>
          </a:stretch>
        </p:blipFill>
        <p:spPr bwMode="auto">
          <a:xfrm>
            <a:off x="3757613" y="1289050"/>
            <a:ext cx="21320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A94338F2-D500-4787-94A4-73F7CC7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470025"/>
            <a:ext cx="1571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7">
            <a:extLst>
              <a:ext uri="{FF2B5EF4-FFF2-40B4-BE49-F238E27FC236}">
                <a16:creationId xmlns:a16="http://schemas.microsoft.com/office/drawing/2014/main" id="{50D1A148-A549-4CD0-B099-BD6A48E2F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1566863"/>
            <a:ext cx="128111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9" descr="Hammer_3.gif - (5K)">
            <a:extLst>
              <a:ext uri="{FF2B5EF4-FFF2-40B4-BE49-F238E27FC236}">
                <a16:creationId xmlns:a16="http://schemas.microsoft.com/office/drawing/2014/main" id="{6F2F4B9B-465A-426F-ABB2-7D7A699A5E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3513">
            <a:off x="3644900" y="1762125"/>
            <a:ext cx="15525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9905DD-DECA-4F24-BB0A-6491F992FF2E}"/>
              </a:ext>
            </a:extLst>
          </p:cNvPr>
          <p:cNvSpPr txBox="1">
            <a:spLocks/>
          </p:cNvSpPr>
          <p:nvPr/>
        </p:nvSpPr>
        <p:spPr bwMode="auto">
          <a:xfrm>
            <a:off x="304800" y="4038600"/>
            <a:ext cx="8748713" cy="22860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4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9pPr>
          </a:lstStyle>
          <a:p>
            <a:pPr>
              <a:buFont typeface="Monotype Sorts" pitchFamily="2" charset="2"/>
              <a:buChar char="o"/>
              <a:defRPr/>
            </a:pPr>
            <a:r>
              <a:rPr lang="en-US" sz="2200" b="1" kern="0" dirty="0">
                <a:latin typeface="+mj-lt"/>
              </a:rPr>
              <a:t>ACID</a:t>
            </a:r>
            <a:r>
              <a:rPr lang="en-US" sz="2200" kern="0" dirty="0"/>
              <a:t> to </a:t>
            </a:r>
            <a:r>
              <a:rPr lang="en-US" sz="2200" b="1" kern="0" dirty="0" err="1">
                <a:latin typeface="+mj-lt"/>
              </a:rPr>
              <a:t>BaSE</a:t>
            </a:r>
            <a:r>
              <a:rPr lang="en-US" sz="2200" kern="0" dirty="0">
                <a:latin typeface="+mj-lt"/>
              </a:rPr>
              <a:t>: </a:t>
            </a:r>
            <a:r>
              <a:rPr lang="en-US" sz="2000" kern="0" dirty="0"/>
              <a:t>No immediate consistency, data freshness &amp; accuracy</a:t>
            </a:r>
          </a:p>
          <a:p>
            <a:pPr lvl="1">
              <a:spcBef>
                <a:spcPts val="1080"/>
              </a:spcBef>
              <a:defRPr/>
            </a:pPr>
            <a:r>
              <a:rPr lang="en-US" sz="2000" b="1" i="1" u="sng" kern="0" dirty="0"/>
              <a:t>Ba</a:t>
            </a:r>
            <a:r>
              <a:rPr lang="en-US" sz="2000" b="1" i="1" kern="0" dirty="0"/>
              <a:t>sic Availability: </a:t>
            </a:r>
            <a:r>
              <a:rPr lang="en-US" sz="2000" kern="0" dirty="0"/>
              <a:t>The database appears to work most of the time.</a:t>
            </a:r>
          </a:p>
          <a:p>
            <a:pPr lvl="1">
              <a:defRPr/>
            </a:pPr>
            <a:r>
              <a:rPr lang="en-US" sz="2000" b="1" i="1" u="sng" kern="0" dirty="0"/>
              <a:t>S</a:t>
            </a:r>
            <a:r>
              <a:rPr lang="en-US" sz="2000" b="1" i="1" kern="0" dirty="0"/>
              <a:t>oft-state: </a:t>
            </a:r>
            <a:r>
              <a:rPr lang="en-US" sz="2000" kern="0" dirty="0"/>
              <a:t>Stores don’t have to be write-consistent, nor do different 	replicas have to be mutually consistent all the time.</a:t>
            </a:r>
          </a:p>
          <a:p>
            <a:pPr lvl="1">
              <a:defRPr/>
            </a:pPr>
            <a:r>
              <a:rPr lang="en-US" sz="2000" b="1" i="1" u="sng" kern="0" dirty="0"/>
              <a:t>E</a:t>
            </a:r>
            <a:r>
              <a:rPr lang="en-US" sz="2000" b="1" i="1" kern="0" dirty="0"/>
              <a:t>ventual consistency: </a:t>
            </a:r>
            <a:r>
              <a:rPr lang="en-US" sz="2000" kern="0" dirty="0"/>
              <a:t>Stores exhibit consistency at some later 	point (e.g., lazily at read time).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122 0.61944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D3DD2F9F-21F7-48D7-BE74-42972FB29D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30375"/>
            <a:ext cx="7772400" cy="2917825"/>
          </a:xfrm>
        </p:spPr>
        <p:txBody>
          <a:bodyPr/>
          <a:lstStyle/>
          <a:p>
            <a:pPr eaLnBrk="1" hangingPunct="1"/>
            <a:r>
              <a:rPr lang="en-US" altLang="en-US"/>
              <a:t>Overview of Database Management Systems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Part II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AB16BC2-15E5-436A-ACDA-BD0E70558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/>
              <a:t> </a:t>
            </a:r>
            <a:r>
              <a:rPr lang="en-US" altLang="en-US" sz="2800"/>
              <a:t>Abstraction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800"/>
              <a:t>Data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800"/>
              <a:t>Execution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</a:t>
            </a:r>
            <a:r>
              <a:rPr lang="en-US" altLang="en-US" sz="2800" b="1"/>
              <a:t>Reliability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Efficiency/Performance</a:t>
            </a:r>
          </a:p>
        </p:txBody>
      </p:sp>
      <p:pic>
        <p:nvPicPr>
          <p:cNvPr id="15364" name="Picture 4" descr="TN00194_">
            <a:extLst>
              <a:ext uri="{FF2B5EF4-FFF2-40B4-BE49-F238E27FC236}">
                <a16:creationId xmlns:a16="http://schemas.microsoft.com/office/drawing/2014/main" id="{9D33EF35-F972-451F-9063-297C35FB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20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09BA25-4CF5-47C5-95C7-129A1060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6106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Database Vs. File Systems Approaches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DE03BF4-75A0-46A2-BB95-784B561DE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</a:t>
            </a:r>
          </a:p>
        </p:txBody>
      </p:sp>
      <p:sp>
        <p:nvSpPr>
          <p:cNvPr id="327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0D91D3-E07E-4F12-A174-6870B18A1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5105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/>
              <a:t> </a:t>
            </a:r>
            <a:r>
              <a:rPr lang="en-US" altLang="en-US" sz="2500"/>
              <a:t>Enforcing </a:t>
            </a:r>
            <a:r>
              <a:rPr lang="en-US" altLang="en-US" sz="2500" i="1" u="sng"/>
              <a:t>integrity constraints</a:t>
            </a:r>
            <a:endParaRPr lang="en-US" altLang="en-US" sz="2500"/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E.g., data type, relationship between values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Data in DB </a:t>
            </a:r>
            <a:r>
              <a:rPr lang="en-US" altLang="en-US">
                <a:solidFill>
                  <a:srgbClr val="FF0000"/>
                </a:solidFill>
              </a:rPr>
              <a:t>must satisfy </a:t>
            </a:r>
            <a:r>
              <a:rPr lang="en-US" altLang="en-US"/>
              <a:t>the integrity constraints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Transactions are committed </a:t>
            </a:r>
            <a:r>
              <a:rPr lang="en-US" altLang="en-US">
                <a:solidFill>
                  <a:srgbClr val="FF0000"/>
                </a:solidFill>
              </a:rPr>
              <a:t>if they do not violate </a:t>
            </a:r>
            <a:r>
              <a:rPr lang="en-US" altLang="en-US"/>
              <a:t>any integrity constraint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Integrity constraints are stored in the catalog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sz="1200" i="1"/>
          </a:p>
          <a:p>
            <a:pPr eaLnBrk="1" hangingPunct="1">
              <a:buClr>
                <a:schemeClr val="tx2"/>
              </a:buClr>
            </a:pPr>
            <a:r>
              <a:rPr lang="en-US" altLang="en-US" sz="2500"/>
              <a:t>Ensuring </a:t>
            </a:r>
            <a:r>
              <a:rPr lang="en-US" altLang="en-US" sz="2500" i="1" u="sng"/>
              <a:t>data integrity</a:t>
            </a:r>
            <a:r>
              <a:rPr lang="en-US" altLang="en-US" sz="2500"/>
              <a:t> despite failures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Data are not lost when the system or a transaction </a:t>
            </a:r>
            <a:r>
              <a:rPr lang="en-US" altLang="en-US">
                <a:solidFill>
                  <a:srgbClr val="FF0000"/>
                </a:solidFill>
              </a:rPr>
              <a:t>fails</a:t>
            </a:r>
            <a:r>
              <a:rPr lang="en-US" altLang="en-US"/>
              <a:t> for whatever reason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936B188-3EA3-43CF-9948-CAB0FE23F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Reliability…</a:t>
            </a:r>
          </a:p>
        </p:txBody>
      </p:sp>
      <p:sp>
        <p:nvSpPr>
          <p:cNvPr id="23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DE7B249-395A-4872-BACF-AE4641705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96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/>
              <a:t>Ensuring </a:t>
            </a:r>
            <a:r>
              <a:rPr lang="en-US" altLang="en-US" sz="2500" i="1" u="sng" dirty="0"/>
              <a:t>data integrity</a:t>
            </a:r>
            <a:r>
              <a:rPr lang="en-US" altLang="en-US" sz="2500" dirty="0"/>
              <a:t> 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eaLnBrk="1" hangingPunct="1">
              <a:buClr>
                <a:schemeClr val="tx2"/>
              </a:buClr>
            </a:pPr>
            <a:r>
              <a:rPr lang="en-US" altLang="en-US" sz="2500" dirty="0"/>
              <a:t>Security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/>
              <a:t>Encryption &amp; Private Information Retrieval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/>
              <a:t>Authentication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/>
              <a:t>Data Domains, Compartmentalization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Clr>
                <a:schemeClr val="tx2"/>
              </a:buClr>
            </a:pPr>
            <a:r>
              <a:rPr lang="en-US" altLang="en-US" sz="2500" dirty="0"/>
              <a:t>Access control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i="1" dirty="0"/>
              <a:t>Who</a:t>
            </a:r>
            <a:r>
              <a:rPr lang="en-US" altLang="en-US" dirty="0"/>
              <a:t> (user/role), </a:t>
            </a:r>
            <a:r>
              <a:rPr lang="en-US" altLang="en-US" i="1" dirty="0"/>
              <a:t>what</a:t>
            </a:r>
            <a:r>
              <a:rPr lang="en-US" altLang="en-US" dirty="0"/>
              <a:t> (data), </a:t>
            </a:r>
            <a:r>
              <a:rPr lang="en-US" altLang="en-US" i="1" dirty="0"/>
              <a:t>how</a:t>
            </a:r>
            <a:r>
              <a:rPr lang="en-US" altLang="en-US" dirty="0"/>
              <a:t> (operations)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/>
              <a:t>Views and access permissions in the catalog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5413CB5-1937-4B88-9A73-578291030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Database Access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AC34963C-4BDE-4D9F-82B4-9CA53A63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95375"/>
            <a:ext cx="60198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F83D86-BE7A-459F-89C8-FBA81D292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800"/>
              <a:t>Abstraction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800"/>
              <a:t>Data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800"/>
              <a:t>Execution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Reliability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</a:t>
            </a:r>
            <a:r>
              <a:rPr lang="en-US" altLang="en-US" sz="2800" b="1"/>
              <a:t>Efficiency/Performance</a:t>
            </a:r>
          </a:p>
        </p:txBody>
      </p:sp>
      <p:pic>
        <p:nvPicPr>
          <p:cNvPr id="15364" name="Picture 4" descr="TN00194_">
            <a:extLst>
              <a:ext uri="{FF2B5EF4-FFF2-40B4-BE49-F238E27FC236}">
                <a16:creationId xmlns:a16="http://schemas.microsoft.com/office/drawing/2014/main" id="{D59EEB34-7B58-4D97-BCB7-D7BDDDEF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20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F194358-BA7D-4967-A2A4-4E699F58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6106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Database Vs. File Systems Approaches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D94CF6A-CB1A-417B-BB5E-1630F51E5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685800"/>
          </a:xfrm>
        </p:spPr>
        <p:txBody>
          <a:bodyPr/>
          <a:lstStyle/>
          <a:p>
            <a:r>
              <a:rPr lang="en-US" altLang="en-US">
                <a:latin typeface="Lucida Grande" pitchFamily="-84" charset="0"/>
              </a:rPr>
              <a:t> </a:t>
            </a:r>
            <a:r>
              <a:rPr lang="en-US" altLang="en-US"/>
              <a:t>Performance </a:t>
            </a:r>
            <a:r>
              <a:rPr lang="el-GR" altLang="en-US"/>
              <a:t>Problems with Files</a:t>
            </a:r>
            <a:endParaRPr lang="en-US" altLang="en-U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D0D9599E-36DC-4971-AD93-6CA1DF50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524000"/>
            <a:ext cx="3897313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Lucida Grande" pitchFamily="-84" charset="0"/>
              </a:rPr>
              <a:t>Redundancy</a:t>
            </a: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Monotype Sorts" pitchFamily="-84" charset="2"/>
              <a:buNone/>
            </a:pPr>
            <a:r>
              <a:rPr lang="el-GR" altLang="en-US" sz="2200" dirty="0">
                <a:latin typeface="Comic Sans MS" panose="030F0702030302020204" pitchFamily="66" charset="0"/>
              </a:rPr>
              <a:t>    -  </a:t>
            </a:r>
            <a:r>
              <a:rPr lang="el-GR" altLang="en-US" sz="2200" dirty="0" err="1">
                <a:latin typeface="Lucida Grande" pitchFamily="-84" charset="0"/>
              </a:rPr>
              <a:t>waste</a:t>
            </a:r>
            <a:r>
              <a:rPr lang="el-GR" altLang="en-US" sz="2200" dirty="0">
                <a:latin typeface="Lucida Grande" pitchFamily="-84" charset="0"/>
              </a:rPr>
              <a:t> of </a:t>
            </a:r>
            <a:r>
              <a:rPr lang="el-GR" altLang="en-US" sz="2200" dirty="0" err="1">
                <a:latin typeface="Lucida Grande" pitchFamily="-84" charset="0"/>
              </a:rPr>
              <a:t>space</a:t>
            </a:r>
            <a:r>
              <a:rPr lang="en-US" altLang="en-US" sz="22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5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endParaRPr lang="el-GR" altLang="en-US" sz="22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l-GR" altLang="en-US" b="1" dirty="0" err="1">
                <a:latin typeface="Lucida Grande" pitchFamily="-84" charset="0"/>
              </a:rPr>
              <a:t>Waste</a:t>
            </a:r>
            <a:r>
              <a:rPr lang="el-GR" altLang="en-US" b="1" dirty="0">
                <a:latin typeface="Lucida Grande" pitchFamily="-84" charset="0"/>
              </a:rPr>
              <a:t> of </a:t>
            </a:r>
            <a:r>
              <a:rPr lang="el-GR" altLang="en-US" b="1" dirty="0" err="1">
                <a:latin typeface="Lucida Grande" pitchFamily="-84" charset="0"/>
              </a:rPr>
              <a:t>effort</a:t>
            </a: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Monotype Sorts" pitchFamily="-84" charset="2"/>
              <a:buNone/>
            </a:pPr>
            <a:r>
              <a:rPr lang="el-GR" altLang="en-US" sz="2200" dirty="0">
                <a:latin typeface="Comic Sans MS" panose="030F0702030302020204" pitchFamily="66" charset="0"/>
              </a:rPr>
              <a:t>    - </a:t>
            </a:r>
            <a:r>
              <a:rPr lang="el-GR" altLang="en-US" sz="2200" dirty="0" err="1">
                <a:latin typeface="Lucida Grande" pitchFamily="-84" charset="0"/>
              </a:rPr>
              <a:t>Same</a:t>
            </a:r>
            <a:r>
              <a:rPr lang="el-GR" altLang="en-US" sz="2200" dirty="0">
                <a:latin typeface="Lucida Grande" pitchFamily="-84" charset="0"/>
              </a:rPr>
              <a:t> </a:t>
            </a:r>
            <a:r>
              <a:rPr lang="el-GR" altLang="en-US" sz="2200" dirty="0" err="1">
                <a:latin typeface="Lucida Grande" pitchFamily="-84" charset="0"/>
              </a:rPr>
              <a:t>change</a:t>
            </a:r>
            <a:r>
              <a:rPr lang="el-GR" altLang="en-US" sz="2200" dirty="0">
                <a:latin typeface="Lucida Grande" pitchFamily="-84" charset="0"/>
              </a:rPr>
              <a:t> in     </a:t>
            </a:r>
            <a:br>
              <a:rPr lang="el-GR" altLang="en-US" sz="2200" dirty="0">
                <a:latin typeface="Lucida Grande" pitchFamily="-84" charset="0"/>
              </a:rPr>
            </a:br>
            <a:r>
              <a:rPr lang="el-GR" altLang="en-US" sz="2200" dirty="0">
                <a:latin typeface="Lucida Grande" pitchFamily="-84" charset="0"/>
              </a:rPr>
              <a:t>      </a:t>
            </a:r>
            <a:r>
              <a:rPr lang="el-GR" altLang="en-US" sz="2200" dirty="0" err="1">
                <a:latin typeface="Lucida Grande" pitchFamily="-84" charset="0"/>
              </a:rPr>
              <a:t>multiple</a:t>
            </a:r>
            <a:r>
              <a:rPr lang="el-GR" altLang="en-US" sz="2200" dirty="0">
                <a:latin typeface="Lucida Grande" pitchFamily="-84" charset="0"/>
              </a:rPr>
              <a:t> </a:t>
            </a:r>
            <a:r>
              <a:rPr lang="el-GR" altLang="en-US" sz="2200" dirty="0" err="1">
                <a:latin typeface="Lucida Grande" pitchFamily="-84" charset="0"/>
              </a:rPr>
              <a:t>places</a:t>
            </a:r>
            <a:endParaRPr lang="el-GR" altLang="en-US" sz="2200" dirty="0">
              <a:latin typeface="Lucida Grande" pitchFamily="-84" charset="0"/>
            </a:endParaRPr>
          </a:p>
          <a:p>
            <a:pPr>
              <a:lnSpc>
                <a:spcPct val="6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endParaRPr lang="en-US" altLang="en-US" sz="22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Lucida Grande" pitchFamily="-84" charset="0"/>
              </a:rPr>
              <a:t>Need for </a:t>
            </a:r>
            <a:r>
              <a:rPr lang="el-GR" altLang="en-US" b="1" dirty="0" err="1">
                <a:latin typeface="Lucida Grande" pitchFamily="-84" charset="0"/>
              </a:rPr>
              <a:t>coordination</a:t>
            </a:r>
            <a:br>
              <a:rPr lang="en-US" altLang="en-US" b="1" dirty="0">
                <a:latin typeface="Lucida Grande" pitchFamily="-84" charset="0"/>
              </a:rPr>
            </a:br>
            <a:r>
              <a:rPr lang="el-GR" altLang="en-US" sz="2200" dirty="0">
                <a:latin typeface="Comic Sans MS" panose="030F0702030302020204" pitchFamily="66" charset="0"/>
              </a:rPr>
              <a:t>- </a:t>
            </a:r>
            <a:r>
              <a:rPr lang="el-GR" altLang="en-US" sz="2200" dirty="0" err="1">
                <a:latin typeface="Lucida Grande" pitchFamily="-84" charset="0"/>
              </a:rPr>
              <a:t>inconsistent</a:t>
            </a:r>
            <a:r>
              <a:rPr lang="el-GR" altLang="en-US" sz="2200" dirty="0">
                <a:latin typeface="Lucida Grande" pitchFamily="-84" charset="0"/>
              </a:rPr>
              <a:t> </a:t>
            </a:r>
            <a:r>
              <a:rPr lang="el-GR" altLang="en-US" sz="2200" dirty="0" err="1">
                <a:latin typeface="Lucida Grande" pitchFamily="-84" charset="0"/>
              </a:rPr>
              <a:t>data</a:t>
            </a:r>
            <a:br>
              <a:rPr lang="en-US" altLang="en-US" sz="2200" dirty="0">
                <a:latin typeface="Comic Sans MS" panose="030F0702030302020204" pitchFamily="66" charset="0"/>
              </a:rPr>
            </a:br>
            <a:r>
              <a:rPr lang="el-GR" altLang="en-US" sz="2200" dirty="0">
                <a:latin typeface="Comic Sans MS" panose="030F0702030302020204" pitchFamily="66" charset="0"/>
              </a:rPr>
              <a:t>- </a:t>
            </a:r>
            <a:r>
              <a:rPr lang="el-GR" altLang="en-US" sz="2200" dirty="0" err="1">
                <a:latin typeface="Lucida Grande" pitchFamily="-84" charset="0"/>
              </a:rPr>
              <a:t>independent</a:t>
            </a:r>
            <a:r>
              <a:rPr lang="el-GR" altLang="en-US" sz="2200" dirty="0">
                <a:latin typeface="Lucida Grande" pitchFamily="-84" charset="0"/>
              </a:rPr>
              <a:t> </a:t>
            </a:r>
            <a:r>
              <a:rPr lang="el-GR" altLang="en-US" sz="2200" dirty="0" err="1">
                <a:latin typeface="Lucida Grande" pitchFamily="-84" charset="0"/>
              </a:rPr>
              <a:t>updates</a:t>
            </a:r>
            <a:br>
              <a:rPr lang="en-US" altLang="en-US" sz="2200" dirty="0">
                <a:latin typeface="Comic Sans MS" panose="030F0702030302020204" pitchFamily="66" charset="0"/>
              </a:rPr>
            </a:br>
            <a:r>
              <a:rPr lang="el-GR" altLang="en-US" sz="2200" dirty="0">
                <a:latin typeface="Comic Sans MS" panose="030F0702030302020204" pitchFamily="66" charset="0"/>
              </a:rPr>
              <a:t>- </a:t>
            </a:r>
            <a:r>
              <a:rPr lang="el-GR" altLang="en-US" sz="2200" dirty="0" err="1">
                <a:latin typeface="Lucida Grande" pitchFamily="-84" charset="0"/>
              </a:rPr>
              <a:t>E.g</a:t>
            </a:r>
            <a:r>
              <a:rPr lang="el-GR" altLang="en-US" sz="2200" dirty="0">
                <a:latin typeface="Lucida Grande" pitchFamily="-84" charset="0"/>
              </a:rPr>
              <a:t>.</a:t>
            </a:r>
            <a:r>
              <a:rPr lang="el-GR" altLang="en-US" sz="2200" dirty="0">
                <a:latin typeface="Comic Sans MS" panose="030F0702030302020204" pitchFamily="66" charset="0"/>
              </a:rPr>
              <a:t>, </a:t>
            </a:r>
            <a:r>
              <a:rPr lang="en-GB" altLang="en-US" sz="2200" dirty="0">
                <a:latin typeface="Comic Sans MS" panose="030F0702030302020204" pitchFamily="66" charset="0"/>
              </a:rPr>
              <a:t>Jan-19-1974 vs. </a:t>
            </a:r>
            <a:br>
              <a:rPr lang="el-GR" altLang="en-US" sz="2200" dirty="0">
                <a:latin typeface="Comic Sans MS" panose="030F0702030302020204" pitchFamily="66" charset="0"/>
              </a:rPr>
            </a:br>
            <a:r>
              <a:rPr lang="el-GR" altLang="en-US" sz="2200" dirty="0">
                <a:latin typeface="Comic Sans MS" panose="030F0702030302020204" pitchFamily="66" charset="0"/>
              </a:rPr>
              <a:t>             </a:t>
            </a:r>
            <a:r>
              <a:rPr lang="en-US" altLang="en-US" sz="2200" dirty="0">
                <a:latin typeface="Comic Sans MS" panose="030F0702030302020204" pitchFamily="66" charset="0"/>
              </a:rPr>
              <a:t> </a:t>
            </a:r>
            <a:r>
              <a:rPr lang="en-GB" altLang="en-US" sz="2200" dirty="0">
                <a:latin typeface="Comic Sans MS" panose="030F0702030302020204" pitchFamily="66" charset="0"/>
              </a:rPr>
              <a:t>Jan-29-1974</a:t>
            </a:r>
            <a:endParaRPr lang="en-US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8916" name="AutoShape 40">
            <a:extLst>
              <a:ext uri="{FF2B5EF4-FFF2-40B4-BE49-F238E27FC236}">
                <a16:creationId xmlns:a16="http://schemas.microsoft.com/office/drawing/2014/main" id="{469EFD3B-1627-4A92-8E30-3FD537EFCB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1752600"/>
            <a:ext cx="646113" cy="625475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pSp>
        <p:nvGrpSpPr>
          <p:cNvPr id="38917" name="Group 2">
            <a:extLst>
              <a:ext uri="{FF2B5EF4-FFF2-40B4-BE49-F238E27FC236}">
                <a16:creationId xmlns:a16="http://schemas.microsoft.com/office/drawing/2014/main" id="{D1BB90CA-A826-44E7-8CE3-A0149525BA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1524000"/>
            <a:ext cx="2536825" cy="1028700"/>
            <a:chOff x="2895600" y="2590800"/>
            <a:chExt cx="2819400" cy="1143000"/>
          </a:xfrm>
        </p:grpSpPr>
        <p:sp>
          <p:nvSpPr>
            <p:cNvPr id="38935" name="Rectangle 9">
              <a:extLst>
                <a:ext uri="{FF2B5EF4-FFF2-40B4-BE49-F238E27FC236}">
                  <a16:creationId xmlns:a16="http://schemas.microsoft.com/office/drawing/2014/main" id="{3A8DB0A0-1A83-4D1E-AEFB-B2D94A79D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590800"/>
              <a:ext cx="2819400" cy="1143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 Report Program</a:t>
              </a:r>
            </a:p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38936" name="AutoShape 6">
              <a:extLst>
                <a:ext uri="{FF2B5EF4-FFF2-40B4-BE49-F238E27FC236}">
                  <a16:creationId xmlns:a16="http://schemas.microsoft.com/office/drawing/2014/main" id="{9510CCB6-174F-4D63-A401-F8122482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203576"/>
              <a:ext cx="2057400" cy="45402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700">
                  <a:latin typeface="Comic Sans MS" panose="030F0702030302020204" pitchFamily="66" charset="0"/>
                </a:rPr>
                <a:t>Data Description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5DCB4B-2F7B-41A1-8C94-811D6DE06C03}"/>
              </a:ext>
            </a:extLst>
          </p:cNvPr>
          <p:cNvCxnSpPr>
            <a:cxnSpLocks noChangeAspect="1"/>
            <a:stCxn id="38935" idx="3"/>
            <a:endCxn id="38916" idx="2"/>
          </p:cNvCxnSpPr>
          <p:nvPr/>
        </p:nvCxnSpPr>
        <p:spPr bwMode="auto">
          <a:xfrm>
            <a:off x="2994025" y="2038350"/>
            <a:ext cx="957263" cy="26988"/>
          </a:xfrm>
          <a:prstGeom prst="line">
            <a:avLst/>
          </a:prstGeom>
          <a:noFill/>
          <a:ln w="25400">
            <a:solidFill>
              <a:srgbClr val="21003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919" name="TextBox 21">
            <a:extLst>
              <a:ext uri="{FF2B5EF4-FFF2-40B4-BE49-F238E27FC236}">
                <a16:creationId xmlns:a16="http://schemas.microsoft.com/office/drawing/2014/main" id="{F33998A9-4243-402B-83D6-2E0B59E395FE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917950" y="1981200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/>
              <a:t>Files</a:t>
            </a:r>
          </a:p>
        </p:txBody>
      </p:sp>
      <p:sp>
        <p:nvSpPr>
          <p:cNvPr id="38920" name="AutoShape 40">
            <a:extLst>
              <a:ext uri="{FF2B5EF4-FFF2-40B4-BE49-F238E27FC236}">
                <a16:creationId xmlns:a16="http://schemas.microsoft.com/office/drawing/2014/main" id="{0E610F35-ABF4-4C3F-B96D-7B8593466A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3505200"/>
            <a:ext cx="646113" cy="625475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pSp>
        <p:nvGrpSpPr>
          <p:cNvPr id="38921" name="Group 31">
            <a:extLst>
              <a:ext uri="{FF2B5EF4-FFF2-40B4-BE49-F238E27FC236}">
                <a16:creationId xmlns:a16="http://schemas.microsoft.com/office/drawing/2014/main" id="{C736F637-C2C4-4E93-A96B-F9CC4BED99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3276600"/>
            <a:ext cx="2536825" cy="1028700"/>
            <a:chOff x="2895600" y="2590800"/>
            <a:chExt cx="2819400" cy="1143000"/>
          </a:xfrm>
        </p:grpSpPr>
        <p:sp>
          <p:nvSpPr>
            <p:cNvPr id="38933" name="Rectangle 9">
              <a:extLst>
                <a:ext uri="{FF2B5EF4-FFF2-40B4-BE49-F238E27FC236}">
                  <a16:creationId xmlns:a16="http://schemas.microsoft.com/office/drawing/2014/main" id="{FD9DB318-82AC-467F-99DB-AFF659E76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590800"/>
              <a:ext cx="2819400" cy="1143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Accounting Program</a:t>
              </a:r>
            </a:p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38934" name="AutoShape 6">
              <a:extLst>
                <a:ext uri="{FF2B5EF4-FFF2-40B4-BE49-F238E27FC236}">
                  <a16:creationId xmlns:a16="http://schemas.microsoft.com/office/drawing/2014/main" id="{1A528CE1-3C60-4AF1-A79C-83A7C6EB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203576"/>
              <a:ext cx="2057400" cy="45402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700">
                  <a:latin typeface="Comic Sans MS" panose="030F0702030302020204" pitchFamily="66" charset="0"/>
                </a:rPr>
                <a:t>Data Description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5716D4-2751-45F6-A28B-CFDB0C70E51C}"/>
              </a:ext>
            </a:extLst>
          </p:cNvPr>
          <p:cNvCxnSpPr>
            <a:cxnSpLocks noChangeAspect="1"/>
            <a:stCxn id="38933" idx="3"/>
            <a:endCxn id="38920" idx="2"/>
          </p:cNvCxnSpPr>
          <p:nvPr/>
        </p:nvCxnSpPr>
        <p:spPr bwMode="auto">
          <a:xfrm>
            <a:off x="2994025" y="3790950"/>
            <a:ext cx="957263" cy="26988"/>
          </a:xfrm>
          <a:prstGeom prst="line">
            <a:avLst/>
          </a:prstGeom>
          <a:noFill/>
          <a:ln w="25400">
            <a:solidFill>
              <a:srgbClr val="21003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923" name="TextBox 35">
            <a:extLst>
              <a:ext uri="{FF2B5EF4-FFF2-40B4-BE49-F238E27FC236}">
                <a16:creationId xmlns:a16="http://schemas.microsoft.com/office/drawing/2014/main" id="{63BBC086-1B64-4C1B-8987-FF02B8A51B78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302000" y="4267200"/>
            <a:ext cx="203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/>
              <a:t>Students &amp; bills</a:t>
            </a:r>
          </a:p>
        </p:txBody>
      </p:sp>
      <p:sp>
        <p:nvSpPr>
          <p:cNvPr id="38924" name="TextBox 36">
            <a:extLst>
              <a:ext uri="{FF2B5EF4-FFF2-40B4-BE49-F238E27FC236}">
                <a16:creationId xmlns:a16="http://schemas.microsoft.com/office/drawing/2014/main" id="{B2BD524D-173F-4E97-B795-080EE8A91E0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917950" y="3740150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/>
              <a:t>Files</a:t>
            </a:r>
          </a:p>
        </p:txBody>
      </p:sp>
      <p:sp>
        <p:nvSpPr>
          <p:cNvPr id="38925" name="TextBox 37">
            <a:extLst>
              <a:ext uri="{FF2B5EF4-FFF2-40B4-BE49-F238E27FC236}">
                <a16:creationId xmlns:a16="http://schemas.microsoft.com/office/drawing/2014/main" id="{1B3203CF-7BD2-4932-B6B2-3EF7E89B92C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192463" y="2490788"/>
            <a:ext cx="20653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/>
              <a:t>Students &amp; grades</a:t>
            </a:r>
          </a:p>
        </p:txBody>
      </p:sp>
      <p:sp>
        <p:nvSpPr>
          <p:cNvPr id="38926" name="AutoShape 40">
            <a:extLst>
              <a:ext uri="{FF2B5EF4-FFF2-40B4-BE49-F238E27FC236}">
                <a16:creationId xmlns:a16="http://schemas.microsoft.com/office/drawing/2014/main" id="{E9A0630A-40D5-4200-B1AA-F47114A11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5216525"/>
            <a:ext cx="646113" cy="625475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pSp>
        <p:nvGrpSpPr>
          <p:cNvPr id="38927" name="Group 41">
            <a:extLst>
              <a:ext uri="{FF2B5EF4-FFF2-40B4-BE49-F238E27FC236}">
                <a16:creationId xmlns:a16="http://schemas.microsoft.com/office/drawing/2014/main" id="{E873B50A-FB7A-4353-9C17-8604B45F54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4987925"/>
            <a:ext cx="2536825" cy="1028700"/>
            <a:chOff x="2895600" y="2590800"/>
            <a:chExt cx="2819400" cy="1143000"/>
          </a:xfrm>
        </p:grpSpPr>
        <p:sp>
          <p:nvSpPr>
            <p:cNvPr id="38931" name="Rectangle 9">
              <a:extLst>
                <a:ext uri="{FF2B5EF4-FFF2-40B4-BE49-F238E27FC236}">
                  <a16:creationId xmlns:a16="http://schemas.microsoft.com/office/drawing/2014/main" id="{881C7A38-300D-4F3C-962C-736F3CDC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590800"/>
              <a:ext cx="2819400" cy="1143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CSD Program</a:t>
              </a:r>
            </a:p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38932" name="AutoShape 6">
              <a:extLst>
                <a:ext uri="{FF2B5EF4-FFF2-40B4-BE49-F238E27FC236}">
                  <a16:creationId xmlns:a16="http://schemas.microsoft.com/office/drawing/2014/main" id="{6EDF02D3-48CA-4608-AA46-0A066DE4B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203576"/>
              <a:ext cx="2057400" cy="45402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700">
                  <a:latin typeface="Comic Sans MS" panose="030F0702030302020204" pitchFamily="66" charset="0"/>
                </a:rPr>
                <a:t>Data Description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FC5E89-3414-4E62-8174-69E7DC2713B8}"/>
              </a:ext>
            </a:extLst>
          </p:cNvPr>
          <p:cNvCxnSpPr>
            <a:cxnSpLocks noChangeAspect="1"/>
            <a:stCxn id="38931" idx="3"/>
            <a:endCxn id="38926" idx="2"/>
          </p:cNvCxnSpPr>
          <p:nvPr/>
        </p:nvCxnSpPr>
        <p:spPr bwMode="auto">
          <a:xfrm>
            <a:off x="2994025" y="5502275"/>
            <a:ext cx="957263" cy="26988"/>
          </a:xfrm>
          <a:prstGeom prst="line">
            <a:avLst/>
          </a:prstGeom>
          <a:noFill/>
          <a:ln w="25400">
            <a:solidFill>
              <a:srgbClr val="21003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929" name="TextBox 45">
            <a:extLst>
              <a:ext uri="{FF2B5EF4-FFF2-40B4-BE49-F238E27FC236}">
                <a16:creationId xmlns:a16="http://schemas.microsoft.com/office/drawing/2014/main" id="{6056B79F-06A9-4B5C-AC68-A19A03A05DCA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146425" y="5978525"/>
            <a:ext cx="3178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/>
              <a:t>Students, Courses &amp; Faculty</a:t>
            </a:r>
          </a:p>
        </p:txBody>
      </p:sp>
      <p:sp>
        <p:nvSpPr>
          <p:cNvPr id="38930" name="TextBox 46">
            <a:extLst>
              <a:ext uri="{FF2B5EF4-FFF2-40B4-BE49-F238E27FC236}">
                <a16:creationId xmlns:a16="http://schemas.microsoft.com/office/drawing/2014/main" id="{2F24C8C1-EAE9-421F-9A73-B1E89B376AAA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917950" y="5451475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/>
              <a:t>Files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EB77A62-E41A-4DAF-B66E-FAD6F0AE5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685800"/>
          </a:xfrm>
        </p:spPr>
        <p:txBody>
          <a:bodyPr/>
          <a:lstStyle/>
          <a:p>
            <a:r>
              <a:rPr lang="en-US" altLang="en-US">
                <a:latin typeface="Lucida Grande" pitchFamily="-84" charset="0"/>
              </a:rPr>
              <a:t> No </a:t>
            </a:r>
            <a:r>
              <a:rPr lang="en-US" altLang="en-US"/>
              <a:t>Performance </a:t>
            </a:r>
            <a:r>
              <a:rPr lang="el-GR" altLang="en-US"/>
              <a:t>Problems with </a:t>
            </a:r>
            <a:r>
              <a:rPr lang="en-US" altLang="en-US"/>
              <a:t>DBs</a:t>
            </a:r>
          </a:p>
        </p:txBody>
      </p:sp>
      <p:sp>
        <p:nvSpPr>
          <p:cNvPr id="40963" name="AutoShape 40">
            <a:extLst>
              <a:ext uri="{FF2B5EF4-FFF2-40B4-BE49-F238E27FC236}">
                <a16:creationId xmlns:a16="http://schemas.microsoft.com/office/drawing/2014/main" id="{C9E3D205-9812-4627-BF3C-52EF84033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1688" y="2819400"/>
            <a:ext cx="646112" cy="625475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40964" name="Rectangle 9">
            <a:extLst>
              <a:ext uri="{FF2B5EF4-FFF2-40B4-BE49-F238E27FC236}">
                <a16:creationId xmlns:a16="http://schemas.microsoft.com/office/drawing/2014/main" id="{7656EF07-F07A-4FBD-80E5-B570956C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2536825" cy="1028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Report Program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40965" name="AutoShape 6">
            <a:extLst>
              <a:ext uri="{FF2B5EF4-FFF2-40B4-BE49-F238E27FC236}">
                <a16:creationId xmlns:a16="http://schemas.microsoft.com/office/drawing/2014/main" id="{59D60445-CE2B-49C6-8BA2-40F3FAF4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3616325"/>
            <a:ext cx="1851025" cy="4079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>
                <a:latin typeface="Comic Sans MS" panose="030F0702030302020204" pitchFamily="66" charset="0"/>
              </a:rPr>
              <a:t>Data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7950EB-909D-454C-8C89-7CA362FB1A12}"/>
              </a:ext>
            </a:extLst>
          </p:cNvPr>
          <p:cNvCxnSpPr>
            <a:cxnSpLocks noChangeAspect="1"/>
            <a:stCxn id="40964" idx="3"/>
          </p:cNvCxnSpPr>
          <p:nvPr/>
        </p:nvCxnSpPr>
        <p:spPr bwMode="auto">
          <a:xfrm>
            <a:off x="2994025" y="2038350"/>
            <a:ext cx="1577975" cy="1671638"/>
          </a:xfrm>
          <a:prstGeom prst="line">
            <a:avLst/>
          </a:prstGeom>
          <a:noFill/>
          <a:ln w="25400">
            <a:solidFill>
              <a:srgbClr val="21003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967" name="AutoShape 40">
            <a:extLst>
              <a:ext uri="{FF2B5EF4-FFF2-40B4-BE49-F238E27FC236}">
                <a16:creationId xmlns:a16="http://schemas.microsoft.com/office/drawing/2014/main" id="{9D05352F-6A2F-45C2-8D40-911E5346A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1688" y="3505200"/>
            <a:ext cx="646112" cy="625475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40968" name="Rectangle 9">
            <a:extLst>
              <a:ext uri="{FF2B5EF4-FFF2-40B4-BE49-F238E27FC236}">
                <a16:creationId xmlns:a16="http://schemas.microsoft.com/office/drawing/2014/main" id="{63892CD1-8AA5-4BD3-BF9E-C6BD7C3E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2536825" cy="1028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Accounting Program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C994B-96D5-4EEC-883C-9FD6A7047BB4}"/>
              </a:ext>
            </a:extLst>
          </p:cNvPr>
          <p:cNvCxnSpPr>
            <a:cxnSpLocks noChangeAspect="1"/>
            <a:stCxn id="40968" idx="3"/>
            <a:endCxn id="40967" idx="2"/>
          </p:cNvCxnSpPr>
          <p:nvPr/>
        </p:nvCxnSpPr>
        <p:spPr bwMode="auto">
          <a:xfrm>
            <a:off x="2994025" y="3790950"/>
            <a:ext cx="1617663" cy="26988"/>
          </a:xfrm>
          <a:prstGeom prst="line">
            <a:avLst/>
          </a:prstGeom>
          <a:noFill/>
          <a:ln w="25400">
            <a:solidFill>
              <a:srgbClr val="21003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970" name="TextBox 35">
            <a:extLst>
              <a:ext uri="{FF2B5EF4-FFF2-40B4-BE49-F238E27FC236}">
                <a16:creationId xmlns:a16="http://schemas.microsoft.com/office/drawing/2014/main" id="{2B72462F-C573-43F4-86B4-DD2DAF6D1A0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511800" y="4413250"/>
            <a:ext cx="203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/>
              <a:t>Bills</a:t>
            </a:r>
          </a:p>
        </p:txBody>
      </p:sp>
      <p:sp>
        <p:nvSpPr>
          <p:cNvPr id="40971" name="TextBox 37">
            <a:extLst>
              <a:ext uri="{FF2B5EF4-FFF2-40B4-BE49-F238E27FC236}">
                <a16:creationId xmlns:a16="http://schemas.microsoft.com/office/drawing/2014/main" id="{84C54D70-3A57-4729-949F-04B469FDEF89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511800" y="4090988"/>
            <a:ext cx="20653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/>
              <a:t>Students, grades</a:t>
            </a:r>
          </a:p>
        </p:txBody>
      </p:sp>
      <p:sp>
        <p:nvSpPr>
          <p:cNvPr id="40972" name="Rectangle 9">
            <a:extLst>
              <a:ext uri="{FF2B5EF4-FFF2-40B4-BE49-F238E27FC236}">
                <a16:creationId xmlns:a16="http://schemas.microsoft.com/office/drawing/2014/main" id="{17BD08A5-1E5E-4A51-8261-5A62EBDAD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87925"/>
            <a:ext cx="2536825" cy="1028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CSD Program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40973" name="TextBox 45">
            <a:extLst>
              <a:ext uri="{FF2B5EF4-FFF2-40B4-BE49-F238E27FC236}">
                <a16:creationId xmlns:a16="http://schemas.microsoft.com/office/drawing/2014/main" id="{59D1AF14-DB6B-4B9C-AEA0-E7B2AC98BC69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511800" y="4759325"/>
            <a:ext cx="3178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/>
              <a:t>Courses &amp; Faculty</a:t>
            </a:r>
          </a:p>
        </p:txBody>
      </p:sp>
      <p:sp>
        <p:nvSpPr>
          <p:cNvPr id="40974" name="TextBox 12">
            <a:extLst>
              <a:ext uri="{FF2B5EF4-FFF2-40B4-BE49-F238E27FC236}">
                <a16:creationId xmlns:a16="http://schemas.microsoft.com/office/drawing/2014/main" id="{3045A125-52E0-4E07-A6CE-DAE8305F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684588"/>
            <a:ext cx="6302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40975" name="AutoShape 40">
            <a:extLst>
              <a:ext uri="{FF2B5EF4-FFF2-40B4-BE49-F238E27FC236}">
                <a16:creationId xmlns:a16="http://schemas.microsoft.com/office/drawing/2014/main" id="{E636B02A-9F1B-4C82-93FB-303226EDA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1688" y="4191000"/>
            <a:ext cx="646112" cy="625475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936661-38CB-45E1-9841-9CB1D9BB9827}"/>
              </a:ext>
            </a:extLst>
          </p:cNvPr>
          <p:cNvCxnSpPr>
            <a:cxnSpLocks noChangeAspect="1"/>
            <a:stCxn id="40972" idx="3"/>
          </p:cNvCxnSpPr>
          <p:nvPr/>
        </p:nvCxnSpPr>
        <p:spPr bwMode="auto">
          <a:xfrm flipV="1">
            <a:off x="2994025" y="3971925"/>
            <a:ext cx="1577975" cy="1530350"/>
          </a:xfrm>
          <a:prstGeom prst="line">
            <a:avLst/>
          </a:prstGeom>
          <a:noFill/>
          <a:ln w="25400">
            <a:solidFill>
              <a:srgbClr val="21003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977" name="TextBox 21">
            <a:extLst>
              <a:ext uri="{FF2B5EF4-FFF2-40B4-BE49-F238E27FC236}">
                <a16:creationId xmlns:a16="http://schemas.microsoft.com/office/drawing/2014/main" id="{9493730F-3CF8-49DE-80CD-545BC939059A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4603750" y="3048000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/>
              <a:t>Files</a:t>
            </a:r>
          </a:p>
        </p:txBody>
      </p:sp>
      <p:sp>
        <p:nvSpPr>
          <p:cNvPr id="40978" name="TextBox 46">
            <a:extLst>
              <a:ext uri="{FF2B5EF4-FFF2-40B4-BE49-F238E27FC236}">
                <a16:creationId xmlns:a16="http://schemas.microsoft.com/office/drawing/2014/main" id="{B9CF27C0-0FFA-4EA7-BF26-EEF0874719C9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4603750" y="4419600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/>
              <a:t>Files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FD4ACCF-4BB2-469C-A3D7-1316EE3D0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9350"/>
            <a:ext cx="28194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4">
            <a:extLst>
              <a:ext uri="{FF2B5EF4-FFF2-40B4-BE49-F238E27FC236}">
                <a16:creationId xmlns:a16="http://schemas.microsoft.com/office/drawing/2014/main" id="{E04B08C6-C6B0-E34F-BE91-A7B1F703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2FA06A2-DD29-9D4B-8FD4-E209E0AC3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Database Management System (DBMS)</a:t>
            </a:r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E5EA68C9-A160-5D42-B183-EA6C00B9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F38F58F2-4A0C-9948-B7F7-EA137B85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670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382D1E5E-63EA-E149-8F2D-B851469A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7CCC30EF-08D7-A44E-B117-5FDF0E54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91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22329B73-F2F9-1E45-BC83-CFDE04EE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D22746B0-AEB1-0446-922E-15DF4278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576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8F515858-94D6-6D4C-8C16-3C81CFCF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6576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34826" name="Text Box 20">
            <a:extLst>
              <a:ext uri="{FF2B5EF4-FFF2-40B4-BE49-F238E27FC236}">
                <a16:creationId xmlns:a16="http://schemas.microsoft.com/office/drawing/2014/main" id="{DAF2B6E3-7CC6-284F-ADF9-2FAF97FC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24088"/>
            <a:ext cx="2400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SQL Commands</a:t>
            </a:r>
          </a:p>
        </p:txBody>
      </p:sp>
      <p:cxnSp>
        <p:nvCxnSpPr>
          <p:cNvPr id="34827" name="AutoShape 37">
            <a:extLst>
              <a:ext uri="{FF2B5EF4-FFF2-40B4-BE49-F238E27FC236}">
                <a16:creationId xmlns:a16="http://schemas.microsoft.com/office/drawing/2014/main" id="{CCD337A2-4574-FB49-B161-B0F62BD2DD89}"/>
              </a:ext>
            </a:extLst>
          </p:cNvPr>
          <p:cNvCxnSpPr>
            <a:cxnSpLocks noChangeShapeType="1"/>
            <a:endCxn id="34826" idx="1"/>
          </p:cNvCxnSpPr>
          <p:nvPr/>
        </p:nvCxnSpPr>
        <p:spPr bwMode="auto">
          <a:xfrm>
            <a:off x="2705100" y="2057400"/>
            <a:ext cx="6858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39">
            <a:extLst>
              <a:ext uri="{FF2B5EF4-FFF2-40B4-BE49-F238E27FC236}">
                <a16:creationId xmlns:a16="http://schemas.microsoft.com/office/drawing/2014/main" id="{DD0543DD-ADB2-0A45-9DE1-8E9B795B150C}"/>
              </a:ext>
            </a:extLst>
          </p:cNvPr>
          <p:cNvCxnSpPr>
            <a:cxnSpLocks noChangeShapeType="1"/>
            <a:stCxn id="243719" idx="2"/>
            <a:endCxn id="34826" idx="3"/>
          </p:cNvCxnSpPr>
          <p:nvPr/>
        </p:nvCxnSpPr>
        <p:spPr bwMode="auto">
          <a:xfrm flipH="1">
            <a:off x="5791200" y="2057400"/>
            <a:ext cx="8382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Line 40">
            <a:extLst>
              <a:ext uri="{FF2B5EF4-FFF2-40B4-BE49-F238E27FC236}">
                <a16:creationId xmlns:a16="http://schemas.microsoft.com/office/drawing/2014/main" id="{DFB702F5-C8EC-9145-A106-4D46D775F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133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830" name="AutoShape 41">
            <a:extLst>
              <a:ext uri="{FF2B5EF4-FFF2-40B4-BE49-F238E27FC236}">
                <a16:creationId xmlns:a16="http://schemas.microsoft.com/office/drawing/2014/main" id="{B0DBBECE-2B4C-7344-8849-4375E8F06423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5433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Line 42">
            <a:extLst>
              <a:ext uri="{FF2B5EF4-FFF2-40B4-BE49-F238E27FC236}">
                <a16:creationId xmlns:a16="http://schemas.microsoft.com/office/drawing/2014/main" id="{92AFAA6F-11F6-7B4F-9E86-BDE8A84D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43">
            <a:extLst>
              <a:ext uri="{FF2B5EF4-FFF2-40B4-BE49-F238E27FC236}">
                <a16:creationId xmlns:a16="http://schemas.microsoft.com/office/drawing/2014/main" id="{C98BB835-39F1-EB46-A7CC-2A0594218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44">
            <a:extLst>
              <a:ext uri="{FF2B5EF4-FFF2-40B4-BE49-F238E27FC236}">
                <a16:creationId xmlns:a16="http://schemas.microsoft.com/office/drawing/2014/main" id="{469E1AFE-59B8-D04B-AFDF-93DEC9FE3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45">
            <a:extLst>
              <a:ext uri="{FF2B5EF4-FFF2-40B4-BE49-F238E27FC236}">
                <a16:creationId xmlns:a16="http://schemas.microsoft.com/office/drawing/2014/main" id="{8ECCF11E-162E-6D41-8B72-BB8AF0226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46">
            <a:extLst>
              <a:ext uri="{FF2B5EF4-FFF2-40B4-BE49-F238E27FC236}">
                <a16:creationId xmlns:a16="http://schemas.microsoft.com/office/drawing/2014/main" id="{2A224816-096A-E444-8936-44375E9D3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47">
            <a:extLst>
              <a:ext uri="{FF2B5EF4-FFF2-40B4-BE49-F238E27FC236}">
                <a16:creationId xmlns:a16="http://schemas.microsoft.com/office/drawing/2014/main" id="{0929FD85-302B-B342-9390-A959CAAE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837" name="AutoShape 48">
            <a:extLst>
              <a:ext uri="{FF2B5EF4-FFF2-40B4-BE49-F238E27FC236}">
                <a16:creationId xmlns:a16="http://schemas.microsoft.com/office/drawing/2014/main" id="{EC9611B2-A709-A848-9C2C-8479DD07E1BF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4038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49">
            <a:extLst>
              <a:ext uri="{FF2B5EF4-FFF2-40B4-BE49-F238E27FC236}">
                <a16:creationId xmlns:a16="http://schemas.microsoft.com/office/drawing/2014/main" id="{4CE9DD80-4356-3941-8E75-F74E23B1397F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572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DF29855-BB53-AE46-9C30-EA850448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F186D6AA-9760-E94B-83E7-36961421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8D0BF7B6-F213-6C4F-8B6B-DE522221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2717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0A61D19C-7DDC-9445-A383-E6346A352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3340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908492D4-CADB-F74C-96E8-F1FE0C80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02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0501F9F0-C94D-D242-BF32-44D8214F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4050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00D5CA74-D6F6-434E-A9B5-57041D36A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6816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Database</a:t>
            </a:r>
          </a:p>
        </p:txBody>
      </p:sp>
      <p:graphicFrame>
        <p:nvGraphicFramePr>
          <p:cNvPr id="34848" name="Object 2">
            <a:extLst>
              <a:ext uri="{FF2B5EF4-FFF2-40B4-BE49-F238E27FC236}">
                <a16:creationId xmlns:a16="http://schemas.microsoft.com/office/drawing/2014/main" id="{9F2BA84A-13C4-1D4E-9BF2-9C3862D89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7650" y="1069975"/>
          <a:ext cx="228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660400" imgH="3048000" progId="MS_ClipArt_Gallery.2">
                  <p:embed/>
                </p:oleObj>
              </mc:Choice>
              <mc:Fallback>
                <p:oleObj name="ClipArt" r:id="rId3" imgW="660400" imgH="3048000" progId="MS_ClipArt_Gallery.2">
                  <p:embed/>
                  <p:pic>
                    <p:nvPicPr>
                      <p:cNvPr id="34848" name="Object 2">
                        <a:extLst>
                          <a:ext uri="{FF2B5EF4-FFF2-40B4-BE49-F238E27FC236}">
                            <a16:creationId xmlns:a16="http://schemas.microsoft.com/office/drawing/2014/main" id="{9F2BA84A-13C4-1D4E-9BF2-9C3862D89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1069975"/>
                        <a:ext cx="2286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9" name="Object 3">
            <a:extLst>
              <a:ext uri="{FF2B5EF4-FFF2-40B4-BE49-F238E27FC236}">
                <a16:creationId xmlns:a16="http://schemas.microsoft.com/office/drawing/2014/main" id="{201AF250-69B9-F64B-A0BA-5215D80FC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0" y="1066800"/>
          <a:ext cx="285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889000" imgH="3340100" progId="MS_ClipArt_Gallery.2">
                  <p:embed/>
                </p:oleObj>
              </mc:Choice>
              <mc:Fallback>
                <p:oleObj name="ClipArt" r:id="rId5" imgW="889000" imgH="3340100" progId="MS_ClipArt_Gallery.2">
                  <p:embed/>
                  <p:pic>
                    <p:nvPicPr>
                      <p:cNvPr id="34849" name="Object 3">
                        <a:extLst>
                          <a:ext uri="{FF2B5EF4-FFF2-40B4-BE49-F238E27FC236}">
                            <a16:creationId xmlns:a16="http://schemas.microsoft.com/office/drawing/2014/main" id="{201AF250-69B9-F64B-A0BA-5215D80FC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1066800"/>
                        <a:ext cx="2857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Text Box 18">
            <a:extLst>
              <a:ext uri="{FF2B5EF4-FFF2-40B4-BE49-F238E27FC236}">
                <a16:creationId xmlns:a16="http://schemas.microsoft.com/office/drawing/2014/main" id="{E8147AE7-09FA-9E48-A78B-E4739F54F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19738"/>
            <a:ext cx="1143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Data Files</a:t>
            </a:r>
          </a:p>
        </p:txBody>
      </p:sp>
      <p:sp>
        <p:nvSpPr>
          <p:cNvPr id="34851" name="Text Box 19">
            <a:extLst>
              <a:ext uri="{FF2B5EF4-FFF2-40B4-BE49-F238E27FC236}">
                <a16:creationId xmlns:a16="http://schemas.microsoft.com/office/drawing/2014/main" id="{E0D88B9D-08F3-CC49-8F0A-C4C3EAC1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43538"/>
            <a:ext cx="3124200" cy="85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mic Sans MS" panose="030F0902030302020204" pitchFamily="66" charset="0"/>
              </a:rPr>
              <a:t>System Catalog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902030302020204" pitchFamily="66" charset="0"/>
              </a:rPr>
              <a:t>Index Files</a:t>
            </a:r>
          </a:p>
        </p:txBody>
      </p:sp>
      <p:sp>
        <p:nvSpPr>
          <p:cNvPr id="34852" name="Line 43">
            <a:extLst>
              <a:ext uri="{FF2B5EF4-FFF2-40B4-BE49-F238E27FC236}">
                <a16:creationId xmlns:a16="http://schemas.microsoft.com/office/drawing/2014/main" id="{6CBA1A5D-C794-DE44-A660-F52AB5532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49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Line 46">
            <a:extLst>
              <a:ext uri="{FF2B5EF4-FFF2-40B4-BE49-F238E27FC236}">
                <a16:creationId xmlns:a16="http://schemas.microsoft.com/office/drawing/2014/main" id="{4FEEB73B-6715-4041-B10E-3C1282068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49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54" name="Group 44">
            <a:extLst>
              <a:ext uri="{FF2B5EF4-FFF2-40B4-BE49-F238E27FC236}">
                <a16:creationId xmlns:a16="http://schemas.microsoft.com/office/drawing/2014/main" id="{43ECD693-FBC0-E247-A83A-132955862F8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595938"/>
            <a:ext cx="1143000" cy="533400"/>
            <a:chOff x="1440" y="3552"/>
            <a:chExt cx="720" cy="336"/>
          </a:xfrm>
        </p:grpSpPr>
        <p:grpSp>
          <p:nvGrpSpPr>
            <p:cNvPr id="34860" name="Group 24">
              <a:extLst>
                <a:ext uri="{FF2B5EF4-FFF2-40B4-BE49-F238E27FC236}">
                  <a16:creationId xmlns:a16="http://schemas.microsoft.com/office/drawing/2014/main" id="{033B66C7-EF7A-9945-8D3A-CCD9EA696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552"/>
              <a:ext cx="336" cy="336"/>
              <a:chOff x="1680" y="2304"/>
              <a:chExt cx="1584" cy="1200"/>
            </a:xfrm>
          </p:grpSpPr>
          <p:sp>
            <p:nvSpPr>
              <p:cNvPr id="34866" name="AutoShape 25">
                <a:extLst>
                  <a:ext uri="{FF2B5EF4-FFF2-40B4-BE49-F238E27FC236}">
                    <a16:creationId xmlns:a16="http://schemas.microsoft.com/office/drawing/2014/main" id="{33A7759F-5357-5247-8A68-5301B2275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488" cy="1200"/>
              </a:xfrm>
              <a:prstGeom prst="flowChartMagneticDisk">
                <a:avLst/>
              </a:prstGeom>
              <a:solidFill>
                <a:srgbClr val="FFB05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34867" name="Freeform 26">
                <a:extLst>
                  <a:ext uri="{FF2B5EF4-FFF2-40B4-BE49-F238E27FC236}">
                    <a16:creationId xmlns:a16="http://schemas.microsoft.com/office/drawing/2014/main" id="{E9A43CFF-A38A-3B4C-8C03-DC710E3A0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640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2 w 1672"/>
                  <a:gd name="T5" fmla="*/ 3 h 336"/>
                  <a:gd name="T6" fmla="*/ 37 w 1672"/>
                  <a:gd name="T7" fmla="*/ 3 h 336"/>
                  <a:gd name="T8" fmla="*/ 32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8" name="Freeform 27">
                <a:extLst>
                  <a:ext uri="{FF2B5EF4-FFF2-40B4-BE49-F238E27FC236}">
                    <a16:creationId xmlns:a16="http://schemas.microsoft.com/office/drawing/2014/main" id="{52329933-B9A1-E64F-A838-5C54E0D38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832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2 w 1672"/>
                  <a:gd name="T5" fmla="*/ 3 h 336"/>
                  <a:gd name="T6" fmla="*/ 37 w 1672"/>
                  <a:gd name="T7" fmla="*/ 3 h 336"/>
                  <a:gd name="T8" fmla="*/ 32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9" name="Freeform 28">
                <a:extLst>
                  <a:ext uri="{FF2B5EF4-FFF2-40B4-BE49-F238E27FC236}">
                    <a16:creationId xmlns:a16="http://schemas.microsoft.com/office/drawing/2014/main" id="{76A8CF70-FF7A-5048-9B2A-C113CBAF1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24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2 w 1672"/>
                  <a:gd name="T5" fmla="*/ 3 h 336"/>
                  <a:gd name="T6" fmla="*/ 37 w 1672"/>
                  <a:gd name="T7" fmla="*/ 3 h 336"/>
                  <a:gd name="T8" fmla="*/ 32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  <p:grpSp>
          <p:nvGrpSpPr>
            <p:cNvPr id="34861" name="Group 29">
              <a:extLst>
                <a:ext uri="{FF2B5EF4-FFF2-40B4-BE49-F238E27FC236}">
                  <a16:creationId xmlns:a16="http://schemas.microsoft.com/office/drawing/2014/main" id="{341538B8-695B-C94A-98AF-EF9DB916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52"/>
              <a:ext cx="336" cy="336"/>
              <a:chOff x="1680" y="2304"/>
              <a:chExt cx="1584" cy="1200"/>
            </a:xfrm>
          </p:grpSpPr>
          <p:sp>
            <p:nvSpPr>
              <p:cNvPr id="34862" name="AutoShape 30">
                <a:extLst>
                  <a:ext uri="{FF2B5EF4-FFF2-40B4-BE49-F238E27FC236}">
                    <a16:creationId xmlns:a16="http://schemas.microsoft.com/office/drawing/2014/main" id="{0F178328-E167-3C4B-900C-7569BAA83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488" cy="1200"/>
              </a:xfrm>
              <a:prstGeom prst="flowChartMagneticDisk">
                <a:avLst/>
              </a:prstGeom>
              <a:solidFill>
                <a:srgbClr val="FFB05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34863" name="Freeform 31">
                <a:extLst>
                  <a:ext uri="{FF2B5EF4-FFF2-40B4-BE49-F238E27FC236}">
                    <a16:creationId xmlns:a16="http://schemas.microsoft.com/office/drawing/2014/main" id="{A1172C14-32DA-C843-A94C-767F95393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640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2 w 1672"/>
                  <a:gd name="T5" fmla="*/ 3 h 336"/>
                  <a:gd name="T6" fmla="*/ 37 w 1672"/>
                  <a:gd name="T7" fmla="*/ 3 h 336"/>
                  <a:gd name="T8" fmla="*/ 32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4" name="Freeform 32">
                <a:extLst>
                  <a:ext uri="{FF2B5EF4-FFF2-40B4-BE49-F238E27FC236}">
                    <a16:creationId xmlns:a16="http://schemas.microsoft.com/office/drawing/2014/main" id="{2D12023E-C260-534A-94E9-99EE5B665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832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2 w 1672"/>
                  <a:gd name="T5" fmla="*/ 3 h 336"/>
                  <a:gd name="T6" fmla="*/ 37 w 1672"/>
                  <a:gd name="T7" fmla="*/ 3 h 336"/>
                  <a:gd name="T8" fmla="*/ 32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34865" name="Freeform 33">
                <a:extLst>
                  <a:ext uri="{FF2B5EF4-FFF2-40B4-BE49-F238E27FC236}">
                    <a16:creationId xmlns:a16="http://schemas.microsoft.com/office/drawing/2014/main" id="{5EC82C03-B276-AD41-82AC-8EDC64CD1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24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22 w 1672"/>
                  <a:gd name="T5" fmla="*/ 3 h 336"/>
                  <a:gd name="T6" fmla="*/ 37 w 1672"/>
                  <a:gd name="T7" fmla="*/ 3 h 336"/>
                  <a:gd name="T8" fmla="*/ 32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</p:grpSp>
      <p:sp>
        <p:nvSpPr>
          <p:cNvPr id="34855" name="Line 53">
            <a:extLst>
              <a:ext uri="{FF2B5EF4-FFF2-40B4-BE49-F238E27FC236}">
                <a16:creationId xmlns:a16="http://schemas.microsoft.com/office/drawing/2014/main" id="{C2E8F933-76ED-7C46-B3D4-3C38074DA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159375"/>
            <a:ext cx="1143000" cy="512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6" name="Line 54">
            <a:extLst>
              <a:ext uri="{FF2B5EF4-FFF2-40B4-BE49-F238E27FC236}">
                <a16:creationId xmlns:a16="http://schemas.microsoft.com/office/drawing/2014/main" id="{E4ED5773-5DBE-C24B-8433-C5623046A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59375"/>
            <a:ext cx="533400" cy="512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7" name="AutoShape 40">
            <a:extLst>
              <a:ext uri="{FF2B5EF4-FFF2-40B4-BE49-F238E27FC236}">
                <a16:creationId xmlns:a16="http://schemas.microsoft.com/office/drawing/2014/main" id="{D7B07A18-9DE2-E44B-8BB8-5EC4DAEB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5549900"/>
            <a:ext cx="501650" cy="533400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34858" name="Line 52">
            <a:extLst>
              <a:ext uri="{FF2B5EF4-FFF2-40B4-BE49-F238E27FC236}">
                <a16:creationId xmlns:a16="http://schemas.microsoft.com/office/drawing/2014/main" id="{53E10AE5-31E4-B240-A118-442A5C32F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59375"/>
            <a:ext cx="304800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632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C77B003-F408-4E27-8989-512077C4A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and Performance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276D2C3-121A-4C63-8E67-6F660806D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 u="sng"/>
              <a:t>Space efficiency</a:t>
            </a:r>
            <a:r>
              <a:rPr lang="en-US" altLang="en-US" sz="2600"/>
              <a:t>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minimizes data redundancy by storing data only once</a:t>
            </a:r>
          </a:p>
          <a:p>
            <a:pPr eaLnBrk="1" hangingPunct="1">
              <a:lnSpc>
                <a:spcPct val="200000"/>
              </a:lnSpc>
              <a:buClr>
                <a:schemeClr val="tx2"/>
              </a:buClr>
            </a:pPr>
            <a:r>
              <a:rPr lang="en-US" altLang="en-US" sz="2600" u="sng"/>
              <a:t>Time efficiency (response time):</a:t>
            </a:r>
            <a:r>
              <a:rPr lang="en-US" altLang="en-US" sz="2600"/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eliminates the need for multiple updates to keep the replicas consistent and up-to-date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/>
              <a:t>Enhances query performance by means of </a:t>
            </a:r>
            <a:r>
              <a:rPr lang="en-US" altLang="en-US" b="1" i="1">
                <a:solidFill>
                  <a:srgbClr val="0000FF"/>
                </a:solidFill>
              </a:rPr>
              <a:t>optimizations</a:t>
            </a:r>
            <a:r>
              <a:rPr lang="en-US" altLang="en-US"/>
              <a:t> and </a:t>
            </a:r>
            <a:r>
              <a:rPr lang="en-US" altLang="en-US" b="1" i="1">
                <a:solidFill>
                  <a:srgbClr val="0000FF"/>
                </a:solidFill>
              </a:rPr>
              <a:t>access methods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/>
              <a:t>Allows many users (transactions) to access and share the database </a:t>
            </a:r>
            <a:r>
              <a:rPr lang="en-US" altLang="en-US" b="1" i="1">
                <a:solidFill>
                  <a:schemeClr val="tx2"/>
                </a:solidFill>
              </a:rPr>
              <a:t>concurrently</a:t>
            </a:r>
            <a:endParaRPr lang="en-US" altLang="en-US" sz="2100" b="1" i="1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33A6F9F-D609-43A9-BCA6-7FC9EDB28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/>
              <a:t>Performance Requirements</a:t>
            </a:r>
          </a:p>
        </p:txBody>
      </p:sp>
      <p:sp>
        <p:nvSpPr>
          <p:cNvPr id="471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85E36A-AA82-4F10-AE96-9D13B5FED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 Abstraction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Data abstraction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Execution abstraction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endParaRPr lang="en-US" sz="1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 Reliability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High availability: recovery time is </a:t>
            </a:r>
            <a:r>
              <a:rPr lang="en-US" i="1" dirty="0">
                <a:ea typeface="ＭＳ Ｐゴシック" pitchFamily="37" charset="-128"/>
              </a:rPr>
              <a:t>short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Trusted/Quality data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endParaRPr lang="en-US" sz="1400" i="1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Char char="o"/>
              <a:defRPr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 Efficiency/Performance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High throughput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dirty="0">
                <a:ea typeface="ＭＳ Ｐゴシック" pitchFamily="37" charset="-128"/>
              </a:rPr>
              <a:t>   (Committed transactions per unit time)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Short or bounded response time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Energy Efficiency</a:t>
            </a:r>
          </a:p>
        </p:txBody>
      </p:sp>
      <p:pic>
        <p:nvPicPr>
          <p:cNvPr id="47108" name="Picture 4" descr="TN00194_">
            <a:extLst>
              <a:ext uri="{FF2B5EF4-FFF2-40B4-BE49-F238E27FC236}">
                <a16:creationId xmlns:a16="http://schemas.microsoft.com/office/drawing/2014/main" id="{96F41743-2741-4019-84F9-2E428711E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67200"/>
            <a:ext cx="220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983E5A-E00B-430D-8FB2-63EB92989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/>
              <a:t> </a:t>
            </a:r>
            <a:r>
              <a:rPr lang="en-US" altLang="en-US" sz="2800" b="1"/>
              <a:t>Abstraction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Reliability</a:t>
            </a:r>
          </a:p>
          <a:p>
            <a:pPr eaLnBrk="1" hangingPunct="1">
              <a:buClr>
                <a:schemeClr val="tx2"/>
              </a:buClr>
            </a:pPr>
            <a:endParaRPr lang="en-US" altLang="en-US" sz="2800"/>
          </a:p>
          <a:p>
            <a:pPr eaLnBrk="1" hangingPunct="1">
              <a:buClr>
                <a:schemeClr val="tx2"/>
              </a:buClr>
            </a:pPr>
            <a:r>
              <a:rPr lang="en-US" altLang="en-US" sz="2800"/>
              <a:t> Efficiency/Performance</a:t>
            </a:r>
          </a:p>
        </p:txBody>
      </p:sp>
      <p:pic>
        <p:nvPicPr>
          <p:cNvPr id="15364" name="Picture 4" descr="TN00194_">
            <a:extLst>
              <a:ext uri="{FF2B5EF4-FFF2-40B4-BE49-F238E27FC236}">
                <a16:creationId xmlns:a16="http://schemas.microsoft.com/office/drawing/2014/main" id="{9799FBF4-AE27-4EFB-B653-4B617F73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20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10AE268-336B-4552-A17B-EC0BEFE31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6106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Database Vs. File Systems Approaches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33154C8-7B8A-4771-A909-69DD5B87D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an SQL-DBMS is Inappropriate?</a:t>
            </a:r>
          </a:p>
        </p:txBody>
      </p:sp>
      <p:sp>
        <p:nvSpPr>
          <p:cNvPr id="276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903D9CA-897B-4636-936E-B92F51CA0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800"/>
              <a:t> </a:t>
            </a:r>
            <a:r>
              <a:rPr lang="en-US" altLang="en-US" sz="2600"/>
              <a:t>Disadvantages: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Price to buy (DBMS &amp; Hardware)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additional expertise (SQL/DBA)</a:t>
            </a:r>
          </a:p>
          <a:p>
            <a:pPr eaLnBrk="1" hangingPunct="1">
              <a:buClr>
                <a:schemeClr val="tx2"/>
              </a:buClr>
            </a:pPr>
            <a:endParaRPr lang="en-US" altLang="en-US" sz="800"/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en-US" altLang="en-US" sz="2600"/>
              <a:t>Hence, it is </a:t>
            </a:r>
            <a:r>
              <a:rPr lang="en-US" altLang="en-US" sz="2600" b="1" i="1"/>
              <a:t>over-kill </a:t>
            </a:r>
            <a:r>
              <a:rPr lang="en-US" altLang="en-US" sz="2600"/>
              <a:t>when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the database has simple structure and/or its size is small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the application is simple, special purpose and is not expected to change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Concurrent, multiple-user access is not required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Can tolerate failures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Monitor applications, high volume of updates</a:t>
            </a:r>
          </a:p>
          <a:p>
            <a:pPr lvl="1" eaLnBrk="1" hangingPunct="1"/>
            <a:endParaRPr lang="en-US" altLang="en-US">
              <a:latin typeface="Tahoma" panose="020B0604030504040204" pitchFamily="34" charset="0"/>
            </a:endParaRPr>
          </a:p>
          <a:p>
            <a:pPr lvl="1" eaLnBrk="1" hangingPunct="1"/>
            <a:endParaRPr lang="en-US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4A7C84-E348-4DD4-9DB8-B145BCC51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9800">
            <a:off x="7031038" y="1281113"/>
            <a:ext cx="12827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D08498C-09D5-4C20-B7D8-7654191FA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When a DBMS is needed?</a:t>
            </a:r>
          </a:p>
        </p:txBody>
      </p:sp>
      <p:sp>
        <p:nvSpPr>
          <p:cNvPr id="256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03CD359-56C4-4684-88CF-0AD777F67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9530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To integrate efficiently and correctly large volumes of related data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Central control, tuning for better performance, security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Building of large applications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 dirty="0"/>
              <a:t>New applications using a DBMS is estimated 1/6 to ¼ </a:t>
            </a:r>
            <a:br>
              <a:rPr lang="en-US" altLang="en-US" sz="2200" dirty="0"/>
            </a:br>
            <a:r>
              <a:rPr lang="en-US" altLang="en-US" sz="2200" dirty="0"/>
              <a:t>of the time of application using a file system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 dirty="0"/>
              <a:t>Economy of scale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Expandability/Flexibility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Supports evolution without affecting existing applications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Supports sharing and discovering of information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 dirty="0"/>
              <a:t>Data mining, deductive databases, active databases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DBMS ensure true QoS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9C8910-301D-4D28-A9F6-5C946FD9C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Data Abstraction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18639E69-7CBF-4CD3-B303-F8875E11E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949825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Char char="o"/>
              <a:defRPr/>
            </a:pPr>
            <a:r>
              <a:rPr lang="en-US" sz="2500" dirty="0">
                <a:ea typeface="ＭＳ Ｐゴシック" charset="-128"/>
                <a:cs typeface="ＭＳ Ｐゴシック" charset="-128"/>
              </a:rPr>
              <a:t>Data are structured in a way meaningful to applications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charset="2"/>
              <a:buChar char="o"/>
              <a:defRPr/>
            </a:pPr>
            <a:endParaRPr lang="en-US" b="1" dirty="0">
              <a:ea typeface="ＭＳ Ｐゴシック" pitchFamily="40" charset="-128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charset="2"/>
              <a:buChar char="o"/>
              <a:defRPr/>
            </a:pPr>
            <a:r>
              <a:rPr lang="en-US" b="1" dirty="0">
                <a:ea typeface="ＭＳ Ｐゴシック" pitchFamily="40" charset="-128"/>
              </a:rPr>
              <a:t>Data Model: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A collection of high-level data description constructs that hide low-level storage details</a:t>
            </a:r>
            <a:endParaRPr lang="en-US" sz="2500" dirty="0">
              <a:ea typeface="ＭＳ Ｐゴシック" pitchFamily="37" charset="-128"/>
            </a:endParaRPr>
          </a:p>
          <a:p>
            <a:pPr eaLnBrk="1" hangingPunct="1">
              <a:buClr>
                <a:schemeClr val="tx2"/>
              </a:buClr>
              <a:buFont typeface="Monotype Sorts" charset="2"/>
              <a:buChar char="o"/>
              <a:defRPr/>
            </a:pPr>
            <a:endParaRPr lang="en-US" sz="1600" dirty="0">
              <a:ea typeface="ＭＳ Ｐゴシック" pitchFamily="40" charset="-128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charset="2"/>
              <a:buChar char="o"/>
              <a:defRPr/>
            </a:pPr>
            <a:r>
              <a:rPr lang="en-US" b="1" dirty="0">
                <a:ea typeface="ＭＳ Ｐゴシック" pitchFamily="40" charset="-128"/>
              </a:rPr>
              <a:t>The Relational / Object-Relational Model: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Is the most widely used data model today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Main construct is a </a:t>
            </a:r>
            <a:r>
              <a:rPr lang="en-US" b="1" i="1" dirty="0">
                <a:ea typeface="ＭＳ Ｐゴシック" pitchFamily="37" charset="-128"/>
              </a:rPr>
              <a:t>relation</a:t>
            </a:r>
            <a:r>
              <a:rPr lang="en-US" dirty="0">
                <a:ea typeface="ＭＳ Ｐゴシック" pitchFamily="37" charset="-128"/>
              </a:rPr>
              <a:t>: table of records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dirty="0">
                <a:ea typeface="ＭＳ Ｐゴシック" pitchFamily="37" charset="-128"/>
              </a:rPr>
              <a:t>Every relation has a </a:t>
            </a:r>
            <a:r>
              <a:rPr lang="en-US" b="1" i="1" dirty="0">
                <a:ea typeface="ＭＳ Ｐゴシック" pitchFamily="37" charset="-128"/>
              </a:rPr>
              <a:t>schema</a:t>
            </a:r>
            <a:r>
              <a:rPr lang="en-US" dirty="0">
                <a:ea typeface="ＭＳ Ｐゴシック" pitchFamily="37" charset="-128"/>
              </a:rPr>
              <a:t>: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dirty="0">
                <a:ea typeface="ＭＳ Ｐゴシック" pitchFamily="37" charset="-128"/>
              </a:rPr>
              <a:t>Relation name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dirty="0">
                <a:ea typeface="ＭＳ Ｐゴシック" pitchFamily="37" charset="-128"/>
              </a:rPr>
              <a:t>Names of fields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dirty="0">
                <a:ea typeface="ＭＳ Ｐゴシック" pitchFamily="37" charset="-128"/>
              </a:rPr>
              <a:t>Types of fields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457A319-8D2E-48A4-BCA6-47295C5D8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</a:t>
            </a:r>
          </a:p>
        </p:txBody>
      </p:sp>
      <p:graphicFrame>
        <p:nvGraphicFramePr>
          <p:cNvPr id="217126" name="Group 38">
            <a:extLst>
              <a:ext uri="{FF2B5EF4-FFF2-40B4-BE49-F238E27FC236}">
                <a16:creationId xmlns:a16="http://schemas.microsoft.com/office/drawing/2014/main" id="{4D2A0ECD-64E9-415B-A2A1-1396F6C702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0" y="1800225"/>
          <a:ext cx="4462463" cy="2133600"/>
        </p:xfrm>
        <a:graphic>
          <a:graphicData uri="http://schemas.openxmlformats.org/drawingml/2006/table">
            <a:tbl>
              <a:tblPr/>
              <a:tblGrid>
                <a:gridCol w="140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85" name="Rectangle 39">
            <a:extLst>
              <a:ext uri="{FF2B5EF4-FFF2-40B4-BE49-F238E27FC236}">
                <a16:creationId xmlns:a16="http://schemas.microsoft.com/office/drawing/2014/main" id="{2EAD1582-DF18-44C5-B893-8DF7E142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4114800"/>
            <a:ext cx="8001000" cy="243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Schema: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Students (</a:t>
            </a:r>
            <a:r>
              <a:rPr lang="en-US" sz="2600" i="1" dirty="0" err="1">
                <a:latin typeface="Arial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string</a:t>
            </a:r>
            <a:r>
              <a:rPr lang="en-US" sz="2600" b="1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string</a:t>
            </a:r>
            <a:r>
              <a:rPr lang="en-US" sz="2600" b="1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age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2600" b="1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i="1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real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  <a:defRPr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State: 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Actual data at a given point in time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  <a:defRPr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5" name="AutoShape 42">
            <a:extLst>
              <a:ext uri="{FF2B5EF4-FFF2-40B4-BE49-F238E27FC236}">
                <a16:creationId xmlns:a16="http://schemas.microsoft.com/office/drawing/2014/main" id="{C62A8177-1F6B-4D28-A7DF-3FC6EADD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860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1296" name="AutoShape 44">
            <a:extLst>
              <a:ext uri="{FF2B5EF4-FFF2-40B4-BE49-F238E27FC236}">
                <a16:creationId xmlns:a16="http://schemas.microsoft.com/office/drawing/2014/main" id="{FBED6682-30B2-4C54-AB7A-6E247BDC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194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1297" name="AutoShape 45">
            <a:extLst>
              <a:ext uri="{FF2B5EF4-FFF2-40B4-BE49-F238E27FC236}">
                <a16:creationId xmlns:a16="http://schemas.microsoft.com/office/drawing/2014/main" id="{9B9B2C49-52AC-4B5F-9D94-03395D530A2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10400" y="19526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1298" name="AutoShape 49">
            <a:extLst>
              <a:ext uri="{FF2B5EF4-FFF2-40B4-BE49-F238E27FC236}">
                <a16:creationId xmlns:a16="http://schemas.microsoft.com/office/drawing/2014/main" id="{5010D3A5-9AF6-4945-95D0-145D2E7B3487}"/>
              </a:ext>
            </a:extLst>
          </p:cNvPr>
          <p:cNvSpPr>
            <a:spLocks noChangeArrowheads="1"/>
          </p:cNvSpPr>
          <p:nvPr/>
        </p:nvSpPr>
        <p:spPr bwMode="auto">
          <a:xfrm rot="18799900" flipH="1">
            <a:off x="5600700" y="14573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950E92-5B61-4FF1-95FE-B54A0D44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19200"/>
            <a:ext cx="2479675" cy="41275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+mj-lt"/>
                <a:ea typeface="+mn-ea"/>
              </a:rPr>
              <a:t>Attribute or Field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B7EB518-95BD-4B4A-BE5E-38F8AEC1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28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+mj-lt"/>
                <a:ea typeface="+mn-ea"/>
              </a:rPr>
              <a:t>Schema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43A7FDC-B34C-42C2-84F8-275C15B7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1371600" cy="838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Arial" charset="0"/>
                <a:ea typeface="+mn-ea"/>
              </a:rPr>
              <a:t>Record or </a:t>
            </a:r>
            <a:r>
              <a:rPr lang="en-US" sz="2000" b="1" dirty="0" err="1">
                <a:latin typeface="Arial" charset="0"/>
                <a:ea typeface="+mn-ea"/>
              </a:rPr>
              <a:t>Tuple</a:t>
            </a:r>
            <a:endParaRPr lang="en-US" sz="2000" b="1" dirty="0">
              <a:latin typeface="Arial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A72B8-5F3C-974C-AA00-FDC2AB14CA33}"/>
              </a:ext>
            </a:extLst>
          </p:cNvPr>
          <p:cNvSpPr txBox="1"/>
          <p:nvPr/>
        </p:nvSpPr>
        <p:spPr>
          <a:xfrm>
            <a:off x="2362200" y="1288405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ea typeface="ＭＳ Ｐゴシック" charset="0"/>
                <a:cs typeface="ＭＳ Ｐゴシック" charset="0"/>
              </a:rPr>
              <a:t>Students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BCFE750-836F-4444-BA47-795C48111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Database Languages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002FCD-5DF4-4420-A0DD-8BDDD78EC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b="1"/>
              <a:t>Data Definition Language (</a:t>
            </a:r>
            <a:r>
              <a:rPr lang="en-US" altLang="en-US" b="1" i="1">
                <a:solidFill>
                  <a:srgbClr val="CF0E30"/>
                </a:solidFill>
              </a:rPr>
              <a:t>DDL</a:t>
            </a:r>
            <a:r>
              <a:rPr lang="en-US" altLang="en-US" b="1"/>
              <a:t>):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Define schemas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Define </a:t>
            </a:r>
            <a:r>
              <a:rPr lang="en-US" altLang="en-US" b="1"/>
              <a:t>Integrity Constraints</a:t>
            </a:r>
          </a:p>
          <a:p>
            <a:pPr lvl="2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Example: unique </a:t>
            </a:r>
            <a:r>
              <a:rPr lang="en-US" altLang="en-US" i="1"/>
              <a:t>SID</a:t>
            </a:r>
            <a:r>
              <a:rPr lang="en-US" altLang="en-US"/>
              <a:t>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More…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 sz="900"/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altLang="en-US" b="1"/>
              <a:t>Data Manipulation Language (</a:t>
            </a:r>
            <a:r>
              <a:rPr lang="en-US" altLang="en-US" b="1" i="1">
                <a:solidFill>
                  <a:srgbClr val="00877B"/>
                </a:solidFill>
              </a:rPr>
              <a:t>DML</a:t>
            </a:r>
            <a:r>
              <a:rPr lang="en-US" altLang="en-US" b="1"/>
              <a:t>):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To ask questions = </a:t>
            </a:r>
            <a:r>
              <a:rPr lang="en-US" altLang="en-US" b="1" i="1"/>
              <a:t>Query</a:t>
            </a:r>
          </a:p>
          <a:p>
            <a:pPr lvl="2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Example: Which students have GPA &gt; 3.75?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To create and modify data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 sz="900"/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altLang="en-US" b="1" i="1"/>
              <a:t>SQL:</a:t>
            </a:r>
            <a:r>
              <a:rPr lang="en-US" altLang="en-US"/>
              <a:t> Most widely used database language</a:t>
            </a:r>
          </a:p>
          <a:p>
            <a:pPr lvl="3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4A5A8B6-6E00-4C5B-AE34-7E0D597E6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/>
              <a:t>Good DBMS ≠ Good Design!</a:t>
            </a:r>
          </a:p>
        </p:txBody>
      </p:sp>
      <p:sp>
        <p:nvSpPr>
          <p:cNvPr id="14339" name="Rectangle 30">
            <a:extLst>
              <a:ext uri="{FF2B5EF4-FFF2-40B4-BE49-F238E27FC236}">
                <a16:creationId xmlns:a16="http://schemas.microsoft.com/office/drawing/2014/main" id="{0421A8A1-1151-4193-9F64-EBDAF7F7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352800"/>
            <a:ext cx="8001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800">
                <a:latin typeface="Arial" panose="020B0604020202020204" pitchFamily="34" charset="0"/>
              </a:rPr>
              <a:t>Schema: 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600">
                <a:latin typeface="Arial" panose="020B0604020202020204" pitchFamily="34" charset="0"/>
              </a:rPr>
              <a:t>Students (</a:t>
            </a:r>
            <a:r>
              <a:rPr lang="en-US" altLang="en-US" sz="2600" i="1">
                <a:latin typeface="Arial" panose="020B0604020202020204" pitchFamily="34" charset="0"/>
              </a:rPr>
              <a:t>sid: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>
                <a:latin typeface="Courier New" panose="02070309020205020404" pitchFamily="49" charset="0"/>
              </a:rPr>
              <a:t>string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name</a:t>
            </a:r>
            <a:r>
              <a:rPr lang="en-US" altLang="en-US" sz="26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string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600">
                <a:latin typeface="Arial" panose="020B0604020202020204" pitchFamily="34" charset="0"/>
              </a:rPr>
              <a:t>        </a:t>
            </a:r>
            <a:r>
              <a:rPr lang="en-US" altLang="en-US" sz="2600" i="1">
                <a:latin typeface="Arial" panose="020B0604020202020204" pitchFamily="34" charset="0"/>
              </a:rPr>
              <a:t>age</a:t>
            </a:r>
            <a:r>
              <a:rPr lang="en-US" altLang="en-US" sz="26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integer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gpa</a:t>
            </a:r>
            <a:r>
              <a:rPr lang="en-US" altLang="en-US" sz="26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real</a:t>
            </a:r>
            <a:r>
              <a:rPr lang="en-US" altLang="en-US" sz="26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340" name="Rectangle 36">
            <a:extLst>
              <a:ext uri="{FF2B5EF4-FFF2-40B4-BE49-F238E27FC236}">
                <a16:creationId xmlns:a16="http://schemas.microsoft.com/office/drawing/2014/main" id="{D424E2BF-9D2C-42B3-BB27-E140789C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800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600">
                <a:latin typeface="Arial" panose="020B0604020202020204" pitchFamily="34" charset="0"/>
              </a:rPr>
              <a:t>Alternative Schema: </a:t>
            </a:r>
          </a:p>
          <a:p>
            <a:pPr lvl="2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o"/>
            </a:pPr>
            <a:r>
              <a:rPr lang="en-US" altLang="en-US" sz="2300">
                <a:latin typeface="Arial" panose="020B0604020202020204" pitchFamily="34" charset="0"/>
              </a:rPr>
              <a:t>Students (</a:t>
            </a:r>
            <a:r>
              <a:rPr lang="en-US" altLang="en-US" sz="2600" i="1">
                <a:latin typeface="Arial" panose="020B0604020202020204" pitchFamily="34" charset="0"/>
              </a:rPr>
              <a:t>sid</a:t>
            </a:r>
            <a:r>
              <a:rPr lang="en-US" altLang="en-US" sz="23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integer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3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fname</a:t>
            </a:r>
            <a:r>
              <a:rPr lang="en-US" altLang="en-US" sz="23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string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3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lname</a:t>
            </a:r>
            <a:r>
              <a:rPr lang="en-US" altLang="en-US" sz="23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string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3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dob</a:t>
            </a:r>
            <a:r>
              <a:rPr lang="en-US" altLang="en-US" sz="23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date</a:t>
            </a:r>
            <a:r>
              <a:rPr lang="en-US" altLang="en-US" sz="2600" b="1">
                <a:latin typeface="Arial" panose="020B0604020202020204" pitchFamily="34" charset="0"/>
              </a:rPr>
              <a:t>,</a:t>
            </a:r>
            <a:r>
              <a:rPr lang="en-US" altLang="en-US" sz="23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gpa</a:t>
            </a:r>
            <a:r>
              <a:rPr lang="en-US" altLang="en-US" sz="2300">
                <a:latin typeface="Arial" panose="020B0604020202020204" pitchFamily="34" charset="0"/>
              </a:rPr>
              <a:t>: </a:t>
            </a:r>
            <a:r>
              <a:rPr lang="en-US" altLang="en-US" sz="2600">
                <a:latin typeface="Courier New" panose="02070309020205020404" pitchFamily="49" charset="0"/>
              </a:rPr>
              <a:t>real</a:t>
            </a:r>
            <a:r>
              <a:rPr lang="en-US" altLang="en-US" sz="23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341" name="Oval 37">
            <a:extLst>
              <a:ext uri="{FF2B5EF4-FFF2-40B4-BE49-F238E27FC236}">
                <a16:creationId xmlns:a16="http://schemas.microsoft.com/office/drawing/2014/main" id="{E488A7B6-3DB2-4D53-922A-54F855F2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1371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2" name="Oval 38">
            <a:extLst>
              <a:ext uri="{FF2B5EF4-FFF2-40B4-BE49-F238E27FC236}">
                <a16:creationId xmlns:a16="http://schemas.microsoft.com/office/drawing/2014/main" id="{E08115DF-B028-418C-8BA5-B8DFFFA35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1371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3" name="Oval 39">
            <a:extLst>
              <a:ext uri="{FF2B5EF4-FFF2-40B4-BE49-F238E27FC236}">
                <a16:creationId xmlns:a16="http://schemas.microsoft.com/office/drawing/2014/main" id="{1C3D61A5-C92D-4EE4-90C9-7F5F1EF2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6200"/>
            <a:ext cx="10668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4" name="Oval 40">
            <a:extLst>
              <a:ext uri="{FF2B5EF4-FFF2-40B4-BE49-F238E27FC236}">
                <a16:creationId xmlns:a16="http://schemas.microsoft.com/office/drawing/2014/main" id="{85EE26D2-4C69-4231-AD6E-DA421BA9B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7800"/>
            <a:ext cx="1219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5" name="Oval 41">
            <a:extLst>
              <a:ext uri="{FF2B5EF4-FFF2-40B4-BE49-F238E27FC236}">
                <a16:creationId xmlns:a16="http://schemas.microsoft.com/office/drawing/2014/main" id="{62BF23A7-D74B-4411-BAFD-D1758312A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15000"/>
            <a:ext cx="1371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6" name="Oval 42">
            <a:extLst>
              <a:ext uri="{FF2B5EF4-FFF2-40B4-BE49-F238E27FC236}">
                <a16:creationId xmlns:a16="http://schemas.microsoft.com/office/drawing/2014/main" id="{E60ADCD3-630A-4963-B68B-71313CEA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67200"/>
            <a:ext cx="2362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7" name="Oval 43">
            <a:extLst>
              <a:ext uri="{FF2B5EF4-FFF2-40B4-BE49-F238E27FC236}">
                <a16:creationId xmlns:a16="http://schemas.microsoft.com/office/drawing/2014/main" id="{1284B21A-6B9D-4F4C-A7C7-05C79958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1600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48" name="Line 44">
            <a:extLst>
              <a:ext uri="{FF2B5EF4-FFF2-40B4-BE49-F238E27FC236}">
                <a16:creationId xmlns:a16="http://schemas.microsoft.com/office/drawing/2014/main" id="{CADB532A-8A01-48DA-99D1-E4678E3F2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45">
            <a:extLst>
              <a:ext uri="{FF2B5EF4-FFF2-40B4-BE49-F238E27FC236}">
                <a16:creationId xmlns:a16="http://schemas.microsoft.com/office/drawing/2014/main" id="{E33F0095-D8E7-4E9A-A9C4-FD8747FCC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46">
            <a:extLst>
              <a:ext uri="{FF2B5EF4-FFF2-40B4-BE49-F238E27FC236}">
                <a16:creationId xmlns:a16="http://schemas.microsoft.com/office/drawing/2014/main" id="{B597FA25-D97D-45AA-9C00-F3BCD5464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343400"/>
            <a:ext cx="2895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47">
            <a:extLst>
              <a:ext uri="{FF2B5EF4-FFF2-40B4-BE49-F238E27FC236}">
                <a16:creationId xmlns:a16="http://schemas.microsoft.com/office/drawing/2014/main" id="{49069FB0-BEAA-4139-A5B4-BE70B3266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AutoShape 42">
            <a:extLst>
              <a:ext uri="{FF2B5EF4-FFF2-40B4-BE49-F238E27FC236}">
                <a16:creationId xmlns:a16="http://schemas.microsoft.com/office/drawing/2014/main" id="{FDE49EF3-0DA3-4C31-A8E0-C75190A1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05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53" name="AutoShape 44">
            <a:extLst>
              <a:ext uri="{FF2B5EF4-FFF2-40B4-BE49-F238E27FC236}">
                <a16:creationId xmlns:a16="http://schemas.microsoft.com/office/drawing/2014/main" id="{A88E33E9-C45E-4A0F-B2A4-D51BBFD8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54" name="AutoShape 45">
            <a:extLst>
              <a:ext uri="{FF2B5EF4-FFF2-40B4-BE49-F238E27FC236}">
                <a16:creationId xmlns:a16="http://schemas.microsoft.com/office/drawing/2014/main" id="{5CD9051C-5EC5-433C-B5CF-AF4BDF8F1F8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62800" y="137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4355" name="AutoShape 49">
            <a:extLst>
              <a:ext uri="{FF2B5EF4-FFF2-40B4-BE49-F238E27FC236}">
                <a16:creationId xmlns:a16="http://schemas.microsoft.com/office/drawing/2014/main" id="{59439E90-DAC7-461D-9951-C01DF4ECD79F}"/>
              </a:ext>
            </a:extLst>
          </p:cNvPr>
          <p:cNvSpPr>
            <a:spLocks noChangeArrowheads="1"/>
          </p:cNvSpPr>
          <p:nvPr/>
        </p:nvSpPr>
        <p:spPr bwMode="auto">
          <a:xfrm rot="18799900" flipH="1">
            <a:off x="6515100" y="8763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2A20CC0-0B1C-43B2-AC04-7ADDB6055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295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Schema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11FCF8F-C235-466E-B0FA-681EC987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"/>
            <a:ext cx="1371600" cy="838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Attribute or Field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AA4AF3D-CFC4-4A44-B0C4-1AD966D1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1371600" cy="838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Record or Tuple</a:t>
            </a:r>
          </a:p>
        </p:txBody>
      </p:sp>
      <p:graphicFrame>
        <p:nvGraphicFramePr>
          <p:cNvPr id="25" name="Group 38">
            <a:extLst>
              <a:ext uri="{FF2B5EF4-FFF2-40B4-BE49-F238E27FC236}">
                <a16:creationId xmlns:a16="http://schemas.microsoft.com/office/drawing/2014/main" id="{09A7766B-A180-45B4-9679-9B2F66C9264A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219200"/>
          <a:ext cx="4462463" cy="2133600"/>
        </p:xfrm>
        <a:graphic>
          <a:graphicData uri="http://schemas.openxmlformats.org/drawingml/2006/table">
            <a:tbl>
              <a:tblPr/>
              <a:tblGrid>
                <a:gridCol w="140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4E0E4D1-6B47-4000-B175-F81171FAB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 we know the color of the Database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CC5FFC0-C32C-4FED-BB64-641D24CE9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96B3C08E-3E2E-4073-82F2-E14B69E69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8500"/>
            <a:ext cx="78486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CA0AF9-87A0-41C8-8026-32D4F690C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Levels of Data Abstraction in a DBMS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8800161-ED0A-44F3-8615-E09F0460C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dirty="0"/>
              <a:t>The data in a DBMS is described at three levels of abstraction:</a:t>
            </a:r>
          </a:p>
          <a:p>
            <a:pPr marL="571500" indent="-571500"/>
            <a:endParaRPr lang="en-US" altLang="en-US" sz="1500" dirty="0"/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en-US" altLang="en-US" i="1" dirty="0"/>
              <a:t>Conceptual Schema</a:t>
            </a:r>
            <a:br>
              <a:rPr lang="en-US" altLang="en-US" i="1" dirty="0"/>
            </a:br>
            <a:r>
              <a:rPr lang="en-US" altLang="en-US" sz="2000" dirty="0">
                <a:solidFill>
                  <a:srgbClr val="CF0E30"/>
                </a:solidFill>
              </a:rPr>
              <a:t>DDL:</a:t>
            </a:r>
            <a:r>
              <a:rPr lang="en-US" altLang="en-US" sz="2500" dirty="0">
                <a:solidFill>
                  <a:srgbClr val="CF0E30"/>
                </a:solidFill>
              </a:rPr>
              <a:t> </a:t>
            </a:r>
            <a:r>
              <a:rPr lang="en-US" altLang="en-US" sz="1800" dirty="0">
                <a:solidFill>
                  <a:srgbClr val="CF0E30"/>
                </a:solidFill>
              </a:rPr>
              <a:t>data definition language</a:t>
            </a:r>
            <a:endParaRPr lang="en-US" altLang="en-US" i="1" dirty="0">
              <a:solidFill>
                <a:srgbClr val="CF0E30"/>
              </a:solidFill>
            </a:endParaRP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en-US" altLang="en-US" i="1" dirty="0"/>
              <a:t>Physical Schema</a:t>
            </a:r>
            <a:br>
              <a:rPr lang="en-US" altLang="en-US" i="1" dirty="0"/>
            </a:br>
            <a:r>
              <a:rPr lang="en-US" altLang="en-US" sz="1800" dirty="0">
                <a:solidFill>
                  <a:srgbClr val="00877B"/>
                </a:solidFill>
              </a:rPr>
              <a:t>SDL: storage definition language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en-US" altLang="en-US" i="1" dirty="0"/>
              <a:t>External Schema </a:t>
            </a:r>
            <a:r>
              <a:rPr lang="en-US" altLang="en-US" dirty="0">
                <a:solidFill>
                  <a:srgbClr val="0521D0"/>
                </a:solidFill>
              </a:rPr>
              <a:t>(Views)</a:t>
            </a:r>
            <a:br>
              <a:rPr lang="en-US" altLang="en-US" i="1" dirty="0"/>
            </a:br>
            <a:r>
              <a:rPr lang="en-US" altLang="en-US" sz="2000" dirty="0">
                <a:solidFill>
                  <a:srgbClr val="280049"/>
                </a:solidFill>
              </a:rPr>
              <a:t>VDL:</a:t>
            </a:r>
            <a:r>
              <a:rPr lang="en-US" altLang="en-US" sz="2500" dirty="0">
                <a:solidFill>
                  <a:srgbClr val="280049"/>
                </a:solidFill>
              </a:rPr>
              <a:t> </a:t>
            </a:r>
            <a:r>
              <a:rPr lang="en-US" altLang="en-US" sz="1800" dirty="0">
                <a:solidFill>
                  <a:srgbClr val="280049"/>
                </a:solidFill>
              </a:rPr>
              <a:t>view definition language</a:t>
            </a:r>
            <a:endParaRPr lang="en-US" altLang="en-US" i="1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endParaRPr lang="en-US" altLang="en-US" sz="1800" i="1" dirty="0"/>
          </a:p>
          <a:p>
            <a:pPr marL="571500" indent="-571500">
              <a:buClr>
                <a:schemeClr val="tx2"/>
              </a:buClr>
            </a:pPr>
            <a:r>
              <a:rPr lang="en-US" altLang="en-US" dirty="0"/>
              <a:t>Many external schemas </a:t>
            </a:r>
          </a:p>
          <a:p>
            <a:pPr marL="571500" indent="-571500">
              <a:buClr>
                <a:schemeClr val="tx2"/>
              </a:buClr>
            </a:pPr>
            <a:r>
              <a:rPr lang="en-US" altLang="en-US" dirty="0"/>
              <a:t>plus one conceptual </a:t>
            </a:r>
          </a:p>
          <a:p>
            <a:pPr marL="571500" indent="-571500">
              <a:buClr>
                <a:schemeClr val="tx2"/>
              </a:buClr>
            </a:pPr>
            <a:r>
              <a:rPr lang="en-US" altLang="en-US" dirty="0"/>
              <a:t>plus one physical</a:t>
            </a:r>
          </a:p>
          <a:p>
            <a:pPr marL="571500" indent="-571500"/>
            <a:endParaRPr lang="en-US" altLang="en-US" sz="1300" dirty="0"/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C3D31ABB-D56E-4374-93FF-19B72436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990600" cy="83820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DFB5F344-8198-428B-BFC4-80C50B4D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2900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Conceptual 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Schema</a:t>
            </a:r>
          </a:p>
        </p:txBody>
      </p:sp>
      <p:sp>
        <p:nvSpPr>
          <p:cNvPr id="48133" name="AutoShape 6">
            <a:extLst>
              <a:ext uri="{FF2B5EF4-FFF2-40B4-BE49-F238E27FC236}">
                <a16:creationId xmlns:a16="http://schemas.microsoft.com/office/drawing/2014/main" id="{C4A6FF18-3139-4370-BAB8-92C02B97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4196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Physical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dirty="0">
                <a:solidFill>
                  <a:srgbClr val="00877B"/>
                </a:solidFill>
                <a:latin typeface="Arial" charset="0"/>
                <a:ea typeface="ＭＳ Ｐゴシック" charset="0"/>
                <a:cs typeface="ＭＳ Ｐゴシック" charset="0"/>
              </a:rPr>
              <a:t>Schema</a:t>
            </a:r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BBB3938F-48EA-49C0-B862-2859C9D3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Schema 1</a:t>
            </a:r>
          </a:p>
        </p:txBody>
      </p:sp>
      <p:sp>
        <p:nvSpPr>
          <p:cNvPr id="15368" name="AutoShape 8">
            <a:extLst>
              <a:ext uri="{FF2B5EF4-FFF2-40B4-BE49-F238E27FC236}">
                <a16:creationId xmlns:a16="http://schemas.microsoft.com/office/drawing/2014/main" id="{F47DFC82-B169-47C5-BD4D-7118507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098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Schema 2</a:t>
            </a:r>
          </a:p>
        </p:txBody>
      </p:sp>
      <p:sp>
        <p:nvSpPr>
          <p:cNvPr id="15369" name="AutoShape 9">
            <a:extLst>
              <a:ext uri="{FF2B5EF4-FFF2-40B4-BE49-F238E27FC236}">
                <a16:creationId xmlns:a16="http://schemas.microsoft.com/office/drawing/2014/main" id="{AC59B569-C57B-4452-A473-547FEFF2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2098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Schema 3</a:t>
            </a:r>
          </a:p>
        </p:txBody>
      </p:sp>
      <p:cxnSp>
        <p:nvCxnSpPr>
          <p:cNvPr id="15370" name="AutoShape 10">
            <a:extLst>
              <a:ext uri="{FF2B5EF4-FFF2-40B4-BE49-F238E27FC236}">
                <a16:creationId xmlns:a16="http://schemas.microsoft.com/office/drawing/2014/main" id="{361437C6-9B55-42A3-85AE-370CBFF38F6F}"/>
              </a:ext>
            </a:extLst>
          </p:cNvPr>
          <p:cNvCxnSpPr>
            <a:cxnSpLocks noChangeShapeType="1"/>
            <a:stCxn id="15368" idx="2"/>
            <a:endCxn id="15365" idx="0"/>
          </p:cNvCxnSpPr>
          <p:nvPr/>
        </p:nvCxnSpPr>
        <p:spPr bwMode="auto">
          <a:xfrm>
            <a:off x="6972300" y="2971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1">
            <a:extLst>
              <a:ext uri="{FF2B5EF4-FFF2-40B4-BE49-F238E27FC236}">
                <a16:creationId xmlns:a16="http://schemas.microsoft.com/office/drawing/2014/main" id="{27A538EB-9E51-411A-AEB8-72CBF4FDFDCF}"/>
              </a:ext>
            </a:extLst>
          </p:cNvPr>
          <p:cNvCxnSpPr>
            <a:cxnSpLocks noChangeShapeType="1"/>
            <a:stCxn id="15367" idx="2"/>
            <a:endCxn id="15365" idx="0"/>
          </p:cNvCxnSpPr>
          <p:nvPr/>
        </p:nvCxnSpPr>
        <p:spPr bwMode="auto">
          <a:xfrm>
            <a:off x="5600700" y="29718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2">
            <a:extLst>
              <a:ext uri="{FF2B5EF4-FFF2-40B4-BE49-F238E27FC236}">
                <a16:creationId xmlns:a16="http://schemas.microsoft.com/office/drawing/2014/main" id="{5DC9EF70-865A-4E4F-8B3D-9D239F30C48F}"/>
              </a:ext>
            </a:extLst>
          </p:cNvPr>
          <p:cNvCxnSpPr>
            <a:cxnSpLocks noChangeShapeType="1"/>
            <a:stCxn id="15369" idx="2"/>
            <a:endCxn id="15365" idx="0"/>
          </p:cNvCxnSpPr>
          <p:nvPr/>
        </p:nvCxnSpPr>
        <p:spPr bwMode="auto">
          <a:xfrm flipH="1">
            <a:off x="6972300" y="29718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86CC0C0A-7481-4EEC-9D33-A443C5E9EFCF}"/>
              </a:ext>
            </a:extLst>
          </p:cNvPr>
          <p:cNvCxnSpPr>
            <a:cxnSpLocks noChangeShapeType="1"/>
            <a:stCxn id="15365" idx="2"/>
            <a:endCxn id="48133" idx="0"/>
          </p:cNvCxnSpPr>
          <p:nvPr/>
        </p:nvCxnSpPr>
        <p:spPr bwMode="auto">
          <a:xfrm>
            <a:off x="69723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23704388-4F48-4895-B2F5-F0B66ED38846}"/>
              </a:ext>
            </a:extLst>
          </p:cNvPr>
          <p:cNvCxnSpPr>
            <a:cxnSpLocks noChangeShapeType="1"/>
            <a:stCxn id="48133" idx="2"/>
            <a:endCxn id="15364" idx="1"/>
          </p:cNvCxnSpPr>
          <p:nvPr/>
        </p:nvCxnSpPr>
        <p:spPr bwMode="auto">
          <a:xfrm>
            <a:off x="6972300" y="5105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48133" grpId="0" animBg="1"/>
      <p:bldP spid="15367" grpId="0" animBg="1"/>
      <p:bldP spid="15368" grpId="0" animBg="1"/>
      <p:bldP spid="15369" grpId="0" animBg="1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16023</TotalTime>
  <Pages>23</Pages>
  <Words>1719</Words>
  <Application>Microsoft Office PowerPoint</Application>
  <PresentationFormat>On-screen Show (4:3)</PresentationFormat>
  <Paragraphs>392</Paragraphs>
  <Slides>31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Comic Sans MS</vt:lpstr>
      <vt:lpstr>Courier New</vt:lpstr>
      <vt:lpstr>Helvetica</vt:lpstr>
      <vt:lpstr>Lucida Grande</vt:lpstr>
      <vt:lpstr>Monotype Sorts</vt:lpstr>
      <vt:lpstr>Tahoma</vt:lpstr>
      <vt:lpstr>Times New Roman</vt:lpstr>
      <vt:lpstr>Wingdings</vt:lpstr>
      <vt:lpstr>Crafting Recovery Slides</vt:lpstr>
      <vt:lpstr>ClipArt</vt:lpstr>
      <vt:lpstr>Announcements</vt:lpstr>
      <vt:lpstr>Overview of Database Management Systems  Part II</vt:lpstr>
      <vt:lpstr>PowerPoint Presentation</vt:lpstr>
      <vt:lpstr>Data Abstraction</vt:lpstr>
      <vt:lpstr>Example</vt:lpstr>
      <vt:lpstr>Database Languages</vt:lpstr>
      <vt:lpstr>Good DBMS ≠ Good Design!</vt:lpstr>
      <vt:lpstr>Now we know the color of the Database</vt:lpstr>
      <vt:lpstr>Levels of Data Abstraction in a DBMS</vt:lpstr>
      <vt:lpstr>External Schema - Views </vt:lpstr>
      <vt:lpstr>3-level Architecture</vt:lpstr>
      <vt:lpstr>Execution Abstraction</vt:lpstr>
      <vt:lpstr>ACID Properties</vt:lpstr>
      <vt:lpstr>Transfer Money Example</vt:lpstr>
      <vt:lpstr>ACID Properties</vt:lpstr>
      <vt:lpstr>Transfer Money Example [Poll]</vt:lpstr>
      <vt:lpstr>SQL TRANSACTIONS</vt:lpstr>
      <vt:lpstr>Sample Transfer Money SQL code</vt:lpstr>
      <vt:lpstr>ACID in NoSQL Databases</vt:lpstr>
      <vt:lpstr>PowerPoint Presentation</vt:lpstr>
      <vt:lpstr>Reliability</vt:lpstr>
      <vt:lpstr>Reliability…</vt:lpstr>
      <vt:lpstr>Example: Database Access </vt:lpstr>
      <vt:lpstr>PowerPoint Presentation</vt:lpstr>
      <vt:lpstr> Performance Problems with Files</vt:lpstr>
      <vt:lpstr> No Performance Problems with DBs</vt:lpstr>
      <vt:lpstr>Database Management System (DBMS)</vt:lpstr>
      <vt:lpstr>Efficiency and Performance</vt:lpstr>
      <vt:lpstr>Performance Requirements</vt:lpstr>
      <vt:lpstr>When an SQL-DBMS is Inappropriate?</vt:lpstr>
      <vt:lpstr> When a DBMS is needed?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677</cp:revision>
  <cp:lastPrinted>2017-01-06T04:31:28Z</cp:lastPrinted>
  <dcterms:created xsi:type="dcterms:W3CDTF">2010-01-06T15:53:54Z</dcterms:created>
  <dcterms:modified xsi:type="dcterms:W3CDTF">2021-01-25T14:17:20Z</dcterms:modified>
</cp:coreProperties>
</file>