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5" r:id="rId2"/>
    <p:sldId id="302" r:id="rId3"/>
    <p:sldId id="415" r:id="rId4"/>
    <p:sldId id="431" r:id="rId5"/>
    <p:sldId id="355" r:id="rId6"/>
    <p:sldId id="475" r:id="rId7"/>
    <p:sldId id="356" r:id="rId8"/>
    <p:sldId id="357" r:id="rId9"/>
    <p:sldId id="467" r:id="rId10"/>
    <p:sldId id="474" r:id="rId11"/>
    <p:sldId id="425" r:id="rId12"/>
    <p:sldId id="358" r:id="rId13"/>
    <p:sldId id="451" r:id="rId14"/>
    <p:sldId id="455" r:id="rId15"/>
    <p:sldId id="457" r:id="rId16"/>
    <p:sldId id="458" r:id="rId17"/>
    <p:sldId id="466" r:id="rId18"/>
    <p:sldId id="462" r:id="rId19"/>
    <p:sldId id="463" r:id="rId20"/>
    <p:sldId id="461" r:id="rId21"/>
    <p:sldId id="472" r:id="rId22"/>
    <p:sldId id="470" r:id="rId23"/>
    <p:sldId id="422" r:id="rId24"/>
    <p:sldId id="389" r:id="rId25"/>
    <p:sldId id="393" r:id="rId26"/>
    <p:sldId id="433" r:id="rId27"/>
    <p:sldId id="437" r:id="rId28"/>
    <p:sldId id="438" r:id="rId29"/>
    <p:sldId id="439" r:id="rId30"/>
    <p:sldId id="440" r:id="rId31"/>
    <p:sldId id="447" r:id="rId32"/>
    <p:sldId id="435" r:id="rId33"/>
    <p:sldId id="442" r:id="rId34"/>
    <p:sldId id="444" r:id="rId35"/>
    <p:sldId id="434" r:id="rId36"/>
    <p:sldId id="445" r:id="rId37"/>
    <p:sldId id="407" r:id="rId38"/>
    <p:sldId id="408" r:id="rId39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5510"/>
  </p:normalViewPr>
  <p:slideViewPr>
    <p:cSldViewPr snapToObjects="1">
      <p:cViewPr varScale="1">
        <p:scale>
          <a:sx n="94" d="100"/>
          <a:sy n="94" d="100"/>
        </p:scale>
        <p:origin x="20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DEBCA137-1EFC-174F-8C56-02FEE2D3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3FC70E4A-60C7-0941-B487-DE186070B632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8914742-3572-8F4E-AB40-22807CF596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9064F98-7D38-CA47-98E0-25198D68965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F46EB46-DA0E-A74C-9AED-29A7DD99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7DBF2D05-6EE0-6044-AF29-09E4BDD1A765}" type="datetime1">
              <a:rPr lang="en-US" altLang="en-US" sz="1400" smtClean="0"/>
              <a:pPr>
                <a:defRPr/>
              </a:pPr>
              <a:t>19/2/2021</a:t>
            </a:fld>
            <a:endParaRPr lang="en-US" altLang="en-US" sz="1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64A6496-BD8E-2143-AD7E-C466AF77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9EF9F0D7-6EE4-9748-AC0C-E3C6DF48691A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FC33A4FD-1862-DA48-AB8C-E8E097022B0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B10B534-9319-BB49-A12B-E2A3D11E602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323DD56-D6F6-A843-8441-7F6560BAE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5CAA47-1698-F743-88B1-22C9A5248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04F62B26-50D6-FE4C-B659-858282B9C83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C6C6C18-64D7-9647-B7C5-4DCD93A1383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FF3F93A-C2C1-4A4A-93C8-CA98E4C88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902A0F4-F382-8049-ACED-1F1E0BC9C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Extract (Month from Date(2009, 9, 29))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7A0AEEC-4330-744F-9F41-A19F5D4FF14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9B53FD7-F3D8-A24C-B0E4-C38525CDF90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16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9598B6C-9E93-FB40-98DB-D04D31463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99BCC55-2C08-1744-8233-99DE11AC0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Same in Oracle and most DBMSs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415ED4F2-ED87-EF4F-B4F4-784D5E476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DA028C75-645E-EF45-91A4-19E641782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6843C56-BA1A-784D-ADE8-4F3C953872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912847A-699A-C44A-86F3-B115F4881A3E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75057CE-49F9-6644-8C88-9D5E1378F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9C8F2EB-79B6-A140-B0EB-4D470CBAA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 sz="1000" dirty="0">
                <a:latin typeface="Times New Roman" panose="02020603050405020304" pitchFamily="18" charset="0"/>
              </a:rPr>
              <a:t>SECTION II</a:t>
            </a:r>
          </a:p>
          <a:p>
            <a:pPr lvl="1" eaLnBrk="1" hangingPunct="1"/>
            <a:r>
              <a:rPr lang="en-US" altLang="en-US" sz="1000" dirty="0">
                <a:latin typeface="Times New Roman" panose="02020603050405020304" pitchFamily="18" charset="0"/>
              </a:rPr>
              <a:t>p is the precision, or maximum number of digits in the leading field (default is 2 digits)</a:t>
            </a:r>
          </a:p>
          <a:p>
            <a:pPr lvl="1" eaLnBrk="1" hangingPunct="1"/>
            <a:r>
              <a:rPr lang="en-US" altLang="en-US" sz="1000" dirty="0">
                <a:latin typeface="Times New Roman" panose="02020603050405020304" pitchFamily="18" charset="0"/>
              </a:rPr>
              <a:t>fs is the fractional second precision, which is only applicable to DAY/TIME (default is 6 digits)</a:t>
            </a:r>
          </a:p>
          <a:p>
            <a:pPr lvl="1" eaLnBrk="1" hangingPunct="1"/>
            <a:r>
              <a:rPr lang="en-US" altLang="en-US" sz="1000" dirty="0">
                <a:latin typeface="Times New Roman" panose="02020603050405020304" pitchFamily="18" charset="0"/>
              </a:rPr>
              <a:t>In Oracle, default for fractions is 2: </a:t>
            </a:r>
            <a:r>
              <a:rPr lang="en-US" altLang="en-US" sz="1000" dirty="0" err="1">
                <a:latin typeface="Times New Roman" panose="02020603050405020304" pitchFamily="18" charset="0"/>
              </a:rPr>
              <a:t>ff</a:t>
            </a:r>
            <a:r>
              <a:rPr lang="en-US" altLang="en-US" sz="1000" dirty="0">
                <a:latin typeface="Times New Roman" panose="02020603050405020304" pitchFamily="18" charset="0"/>
              </a:rPr>
              <a:t> or</a:t>
            </a:r>
          </a:p>
          <a:p>
            <a:pPr lvl="1" eaLnBrk="1" hangingPunct="1"/>
            <a:r>
              <a:rPr lang="en-US" altLang="en-US" sz="1000" dirty="0">
                <a:latin typeface="Times New Roman" panose="02020603050405020304" pitchFamily="18" charset="0"/>
              </a:rPr>
              <a:t>Interval Day to Second is [</a:t>
            </a:r>
            <a:r>
              <a:rPr lang="en-US" altLang="en-US" sz="1000" dirty="0" err="1">
                <a:latin typeface="Times New Roman" panose="02020603050405020304" pitchFamily="18" charset="0"/>
              </a:rPr>
              <a:t>dd:hh:mm:ss:ff</a:t>
            </a:r>
            <a:r>
              <a:rPr lang="en-US" altLang="en-US" sz="100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/>
            <a:endParaRPr lang="en-US" altLang="en-US" sz="1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1CC167B4-CEDF-7D4A-B12A-25D50C18557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A2D101BB-446D-D44F-9E98-A275EFE4BC7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D55936C-894A-EC4A-BB85-055ED149E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581D3B6-6D70-694D-A690-4DA0D442C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Second (10) = </a:t>
            </a:r>
            <a:r>
              <a:rPr lang="en-US" altLang="en-US" dirty="0" err="1">
                <a:latin typeface="Times New Roman" panose="02020603050405020304" pitchFamily="18" charset="0"/>
              </a:rPr>
              <a:t>ss:ffffffff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B4F698A-39E0-BE4E-BB80-A50DF6A5C93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CCB31549-E631-D448-B5DB-5D55826AAA0C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7CEB80E-EC85-B44B-A6BD-4C1B8F861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0FD3B02-664A-E948-98F7-43B99751A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900">
                <a:latin typeface="Times New Roman" panose="02020603050405020304" pitchFamily="18" charset="0"/>
              </a:rPr>
              <a:t>Datetime - Datetime = Interval of year/month or day/time 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2CA93A5-383C-104C-8C82-1BAF5CEC74A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5600" y="6902450"/>
            <a:ext cx="41576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0" tIns="45500" rIns="91000" bIns="45500"/>
          <a:lstStyle>
            <a:lvl1pPr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69938" indent="-295275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84275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58938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133600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908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30480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5052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9624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6D0346F-A8FA-384F-8C8A-EA4EE121192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4A7BCA4-87C9-4F46-9976-5B46ECE85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6B08B59-1BB6-B44B-B7AF-CBAA7A851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Extract (Month from Date(2009, 9, 29))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3DC001EE-D280-0749-AFFF-5ECB1F92AE3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5600" y="6902450"/>
            <a:ext cx="41576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0" tIns="45500" rIns="91000" bIns="45500"/>
          <a:lstStyle>
            <a:lvl1pPr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69938" indent="-295275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84275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58938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133600" indent="-236538" defTabSz="960438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908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30480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5052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962400" indent="-236538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8CC10DF-77E9-174B-93D7-703B45DCAD6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10E7AC7-C707-1C4F-BF04-CF661C710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D94B8F-5141-A047-ACB0-12E6AEE58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Extract (Month from Date(2009, 9, 29))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13DD7284-F2C9-C64D-88AA-EF20F96990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0EBCF663-CB6A-4444-9AD8-F9AE206D82C4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23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D661790-C9EC-224A-870E-D277B3E4E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2F307C6-C586-884B-AD94-D1216F6EC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Oracle: drop table table_name cascade constraints;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                 all foreign keys that reference the table to be dropped, then drops the table. 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drop table table_name purge;   drop the table for good as opposed to move it to the recycle bin (as of Oracle 10g).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16034FD0-F151-294F-9BDE-DBA3FA9E5C8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640FAAF-C743-2A4E-AA6B-39CF1F3F3BB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517DBEE-D9C3-FF4F-850B-0703CF6B2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06EC6EB-2F1B-5E48-B6D9-7BAFA9388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[SQL99] Supported only by PostgreSQL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F0F8A841-2E10-D240-A69C-67BC0B45464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259E199-F30E-1442-AFF1-17936519619D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67E18CB-0617-8C4B-97FD-7C6A4118D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270E83-3C92-C043-8468-241320EC1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C8DAEF4-309F-5049-B830-70DD5E831AC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6626C62-9A1B-1649-A049-F0385B9CCC0D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67A1BE9-3036-2543-AB69-722761BF7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83BC34A-E8E6-4146-8AF2-C2284B60E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B3790F11-4F18-C646-99DD-47307BAB5C6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ADBC0D2-6F8A-A646-9C56-ED67BA0A868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64771D3-976C-CE42-BA11-F272994C6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FE74FB8-0294-3646-898D-FEB5C933E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In oracle: 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ALTER TABLE SECTION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                        MODIFY Head DEFAULT NULL;</a:t>
            </a:r>
            <a:r>
              <a:rPr lang="en-US" altLang="en-US">
                <a:solidFill>
                  <a:srgbClr val="CF0E30"/>
                </a:solidFill>
                <a:latin typeface="Arial Unicode MS" panose="020B0604020202020204" pitchFamily="34" charset="-128"/>
              </a:rPr>
              <a:t> </a:t>
            </a:r>
            <a:endParaRPr lang="en-US" altLang="en-US">
              <a:solidFill>
                <a:srgbClr val="CF0E30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C9037833-DDD8-5C40-879A-DC0C1E4D998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52435BD6-6A38-2248-B982-92A418A12FD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8C17563-DDA7-9B40-8BBB-2AD423577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C421BBD-9703-6A4F-87E0-E85BD021B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5EED9BCA-3BDB-E740-A2DF-09E9941503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B2C7318-8129-EE4E-8BC6-CAA4F3431AF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7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2F988EA-5607-2345-9C84-BA0E1CB2D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396EA9F-6CFA-074B-A526-57BE1AB9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9DFA1B0-DA76-6241-A981-0C091189B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4323F0E5-EA3C-B943-A4B5-91C4349F7733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5322D41-6D46-F743-BF9B-D321C8103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0A2F4CC-545D-624E-9F2E-989C2D3EC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  <a:p>
            <a:pPr marL="711200" lvl="1" indent="-273050">
              <a:spcBef>
                <a:spcPct val="0"/>
              </a:spcBef>
              <a:buFont typeface="Calibri" panose="020F0502020204030204" pitchFamily="34" charset="0"/>
              <a:buAutoNum type="alphaLcPeriod"/>
            </a:pPr>
            <a:r>
              <a:rPr lang="en-US" altLang="en-US">
                <a:latin typeface="Courier New" panose="02070309020205020404" pitchFamily="49" charset="0"/>
              </a:rPr>
              <a:t>SELECT table_name FROM user_tables;</a:t>
            </a:r>
            <a:endParaRPr lang="en-US" altLang="en-US">
              <a:latin typeface="Times New Roman" panose="02020603050405020304" pitchFamily="18" charset="0"/>
            </a:endParaRPr>
          </a:p>
          <a:p>
            <a:pPr marL="711200" lvl="1" indent="-273050">
              <a:spcBef>
                <a:spcPct val="0"/>
              </a:spcBef>
              <a:buFont typeface="Calibri" panose="020F0502020204030204" pitchFamily="34" charset="0"/>
              <a:buAutoNum type="alphaLcPeriod"/>
            </a:pPr>
            <a:r>
              <a:rPr lang="en-US" altLang="en-US">
                <a:latin typeface="Courier New" panose="02070309020205020404" pitchFamily="49" charset="0"/>
              </a:rPr>
              <a:t>Describe table name;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55E2D13-5465-CC43-A87F-A366654B4A5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05AB149-BFAD-DF48-B334-ED1B337FB73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11225B7-EB7E-2448-9BCB-C6A665598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AD4DAC9-0B51-3D4C-A86B-70230CE76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B82E05B0-9CE2-F94C-9720-D342CEE09F6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EDC1549-7F16-0347-A7DC-F7B1A6A8C9A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47E6D02-9E8D-154D-A191-133B4EF50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22B268E-36F8-A04A-A62D-CEB7493EB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C2C25BF-1847-2C4B-9C54-E0A8A8F4D52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FEC2D0F-73F8-3E49-97DF-C2C5A84441F5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12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DD7CF38-DD9F-9645-B2B1-FC4657B47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D62399F-B559-FD4F-8833-A63DA30B3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In Oracle: drop table table_name cascade constraints;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             all foreign keys that reference the table to be dropped, then drops the table. </a:t>
            </a:r>
          </a:p>
          <a:p>
            <a:pPr eaLnBrk="1" hangingPunct="1"/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drop table table_name purge;   drop the table for good as opposed to move it to the recycle bin (as of Oracle 10g).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CCFBC1D-8229-FC4A-A7D5-5D9F408E79E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81038D3E-9473-0947-BC1E-B7B2FA97EA24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4B68419-BB08-7242-838C-17A272874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E4B9F3-4AFB-A54F-947F-AE81B929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F2473F2-A02F-8D40-9D68-3EE3E3F1F7E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66939E2A-B663-E646-8C97-7016B447E23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5D28474-BEFB-9C47-999F-BA56A98F2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11179AB-74BB-8D47-A1C0-161D46802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E.g., 6:30 am local time in Greece can be represented as 06:30:00+02:00, whereas 6:30 local time on the East coast of the U.S. as 06:30:00-05:00.</a:t>
            </a:r>
          </a:p>
          <a:p>
            <a:pPr eaLnBrk="1" hangingPunct="1"/>
            <a:endParaRPr lang="en-US" altLang="en-US" sz="1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Timestamp: </a:t>
            </a:r>
            <a:r>
              <a:rPr lang="ja-JP" altLang="en-US" sz="1000">
                <a:latin typeface="Times New Roman" panose="02020603050405020304" pitchFamily="18" charset="0"/>
              </a:rPr>
              <a:t>‘</a:t>
            </a:r>
            <a:r>
              <a:rPr lang="en-US" altLang="ja-JP" sz="1000">
                <a:latin typeface="Times New Roman" panose="02020603050405020304" pitchFamily="18" charset="0"/>
              </a:rPr>
              <a:t>yyyy-mm-dd hh:mm:ss [{+/-}hh:mm]     Some vendors allow any punctuation to be used: 98/12/31 11*30*45 or 98.12.31 11+30+45 or 98@12@31 11^30^45</a:t>
            </a:r>
          </a:p>
          <a:p>
            <a:pPr eaLnBrk="1" hangingPunct="1"/>
            <a:endParaRPr lang="en-US" altLang="en-US" sz="1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000">
                <a:latin typeface="Times New Roman" panose="02020603050405020304" pitchFamily="18" charset="0"/>
              </a:rPr>
              <a:t>Oracle &amp; SQL Server have only DATE that is Timestamp and have no TIME type ??</a:t>
            </a:r>
          </a:p>
          <a:p>
            <a:pPr eaLnBrk="1" hangingPunct="1"/>
            <a:endParaRPr lang="en-US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7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01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1430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3695700"/>
            <a:ext cx="8001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B4505D-819E-0645-B3A4-69C2DDDE66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5943600" cy="4762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Mohamed Sharaf, Univ. of Queensland             INFS2200/7903 - Semester 2, 2015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7DB22A5-529E-2649-8267-D871F6A90D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fld id="{36E43983-A715-9149-B61E-A792EC5BF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36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2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3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0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36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9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44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9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9FB208F4-9C29-4D41-B772-D69B52D7C5C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137C619F-B0F3-484C-9ACC-A6E21957A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9209DC87-9F1B-1449-A225-FB6979E2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C7DDF32-EC5B-804D-8E4E-C4D6C5986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F7CD3D8-68E2-BE47-B562-D67DD137B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3D37F88A-B424-694B-A5E1-AC9250BD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3AF49E65-C2A3-5F4A-A89E-C1EB577A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10083FCB-D5F0-064C-82A7-F843D7AEA24A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9FAFB7D0-3226-1D4D-8453-2E930FE3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D020B20F-5194-7A45-937E-8AB14027B53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7B7DD20-7447-744B-BE2C-665C919B44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Structured Query Language</a:t>
            </a:r>
            <a:br>
              <a:rPr lang="en-US" altLang="en-US"/>
            </a:br>
            <a:r>
              <a:rPr lang="en-US" altLang="en-US"/>
              <a:t>SQL - DDL</a:t>
            </a:r>
          </a:p>
        </p:txBody>
      </p:sp>
      <p:sp>
        <p:nvSpPr>
          <p:cNvPr id="51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5DF9CB-142E-D24B-A7DB-C65DA11166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162800" cy="2057400"/>
          </a:xfrm>
        </p:spPr>
        <p:txBody>
          <a:bodyPr/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SQL Overview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SQL Datatypes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lang="en-US" altLang="en-US">
                <a:latin typeface="Tahoma" panose="020B0604030504040204" pitchFamily="34" charset="0"/>
              </a:rPr>
              <a:t> DDL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E5E6D07-4F57-FA48-A790-1C1148026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Datatypes</a:t>
            </a:r>
          </a:p>
        </p:txBody>
      </p:sp>
      <p:sp>
        <p:nvSpPr>
          <p:cNvPr id="174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DBE09B-270C-F54B-90BE-FB67D212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67713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Numeric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/>
              <a:t>Fixed numbers, approximate numbers, formatted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Character Strings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/>
              <a:t>fixed &amp; varying length, CLOBS [SQL99], foreign language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Bit Strings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/>
              <a:t>fixed &amp; varying length, BLOBS [SQL99]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Temporal Data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/>
              <a:t>date, time and timestamp, intervals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FF0000"/>
                </a:solidFill>
              </a:rPr>
              <a:t>NULL</a:t>
            </a:r>
            <a:r>
              <a:rPr lang="en-US" altLang="en-US"/>
              <a:t> value valid for all types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27E2E2-3624-D946-8011-F2F0719C8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Constraints on Attributes</a:t>
            </a:r>
          </a:p>
        </p:txBody>
      </p:sp>
      <p:sp>
        <p:nvSpPr>
          <p:cNvPr id="94210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F422CD-A965-1743-A77D-FA856C325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Constraints: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NOT NULL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DEFAULT value</a:t>
            </a: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without the DEFAULT-clause, the default value is NULL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PRIMARY KEY ( attribute-list )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UNIQUE ( attribute list )</a:t>
            </a:r>
          </a:p>
          <a:p>
            <a:pPr lvl="2" eaLnBrk="1" hangingPunct="1">
              <a:lnSpc>
                <a:spcPct val="120000"/>
              </a:lnSpc>
              <a:buClr>
                <a:schemeClr val="tx2"/>
              </a:buClr>
              <a:defRPr/>
            </a:pPr>
            <a:r>
              <a:rPr lang="en-US" sz="2400" dirty="0">
                <a:latin typeface="Tahoma" charset="0"/>
                <a:ea typeface="ＭＳ Ｐゴシック" charset="0"/>
              </a:rPr>
              <a:t> allows the specification of alternative key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FOREIGN KEY (key) REFERENCES table (key)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Font typeface="Monotype Sorts" charset="0"/>
              <a:buNone/>
              <a:defRPr/>
            </a:pPr>
            <a:endParaRPr lang="en-US" sz="2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F9ED7B6-BD17-CB4C-8A02-E8DE22FBD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Table Schema - Example</a:t>
            </a:r>
          </a:p>
        </p:txBody>
      </p:sp>
      <p:sp>
        <p:nvSpPr>
          <p:cNvPr id="2150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2F72FE-C474-E745-9648-57B7B5EBA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latin typeface="Courier New" panose="02070309020205020404" pitchFamily="49" charset="0"/>
              </a:rPr>
              <a:t>CREATE TABLE </a:t>
            </a:r>
            <a:r>
              <a:rPr lang="en-US" altLang="en-US" sz="2200" dirty="0">
                <a:latin typeface="Arial Narrow" panose="020B0604020202020204" pitchFamily="34" charset="0"/>
              </a:rPr>
              <a:t>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</a:rPr>
              <a:t>        (   </a:t>
            </a:r>
            <a:r>
              <a:rPr lang="en-US" altLang="en-US" sz="2000" i="1" dirty="0">
                <a:latin typeface="Arial Narrow" panose="020B0604020202020204" pitchFamily="34" charset="0"/>
              </a:rPr>
              <a:t>SID</a:t>
            </a:r>
            <a:r>
              <a:rPr lang="en-US" altLang="en-US" sz="2000" dirty="0">
                <a:latin typeface="Arial Narrow" panose="020B0604020202020204" pitchFamily="34" charset="0"/>
              </a:rPr>
              <a:t>       </a:t>
            </a:r>
            <a:r>
              <a:rPr lang="en-US" altLang="en-US" sz="2000" dirty="0">
                <a:latin typeface="Courier New" panose="02070309020205020404" pitchFamily="49" charset="0"/>
              </a:rPr>
              <a:t>INTEGER</a:t>
            </a:r>
            <a:r>
              <a:rPr lang="en-US" altLang="en-US" sz="2000" dirty="0">
                <a:latin typeface="Arial Narrow" panose="020B0604020202020204" pitchFamily="34" charset="0"/>
              </a:rPr>
              <a:t>,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Arial Narrow" panose="020B0604020202020204" pitchFamily="34" charset="0"/>
              </a:rPr>
              <a:t>              </a:t>
            </a:r>
            <a:r>
              <a:rPr lang="en-US" altLang="en-US" sz="2000" i="1" dirty="0">
                <a:latin typeface="Arial Narrow" panose="020B0604020202020204" pitchFamily="34" charset="0"/>
              </a:rPr>
              <a:t>Name</a:t>
            </a:r>
            <a:r>
              <a:rPr lang="en-US" altLang="en-US" sz="2000" dirty="0">
                <a:latin typeface="Arial Narrow" panose="020B0604020202020204" pitchFamily="34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</a:rPr>
              <a:t>VARCHAR(20)</a:t>
            </a:r>
            <a:r>
              <a:rPr lang="en-US" altLang="en-US" sz="2000" dirty="0">
                <a:latin typeface="Arial Narrow" panose="020B0604020202020204" pitchFamily="34" charset="0"/>
              </a:rPr>
              <a:t>,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en-US" sz="2000" dirty="0">
                <a:latin typeface="Arial Narrow" panose="020B0604020202020204" pitchFamily="34" charset="0"/>
              </a:rPr>
              <a:t>              </a:t>
            </a:r>
            <a:r>
              <a:rPr lang="en-US" altLang="en-US" sz="2000" i="1" dirty="0">
                <a:latin typeface="Arial Narrow" panose="020B0604020202020204" pitchFamily="34" charset="0"/>
              </a:rPr>
              <a:t>PSID</a:t>
            </a:r>
            <a:r>
              <a:rPr lang="en-US" altLang="en-US" sz="2000" dirty="0">
                <a:latin typeface="Arial Narrow" panose="020B0604020202020204" pitchFamily="34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INTEGER </a:t>
            </a:r>
            <a:r>
              <a:rPr lang="en-US" altLang="en-US" sz="2000" b="1" dirty="0">
                <a:latin typeface="Courier New" panose="02070309020205020404" pitchFamily="49" charset="0"/>
              </a:rPr>
              <a:t>NOT NULL</a:t>
            </a:r>
            <a:r>
              <a:rPr lang="en-US" altLang="en-US" sz="2000" dirty="0">
                <a:latin typeface="Arial Narrow" panose="020B0604020202020204" pitchFamily="34" charset="0"/>
              </a:rPr>
              <a:t>,   </a:t>
            </a:r>
            <a:r>
              <a:rPr lang="en-US" altLang="en-US" sz="2000" dirty="0">
                <a:solidFill>
                  <a:srgbClr val="FF0000"/>
                </a:solidFill>
                <a:latin typeface="Arial Narrow" panose="020B0604020202020204" pitchFamily="34" charset="0"/>
              </a:rPr>
              <a:t>-- REQUIRED for AK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dirty="0">
                <a:latin typeface="Arial Narrow" panose="020B0604020202020204" pitchFamily="34" charset="0"/>
              </a:rPr>
              <a:t>              </a:t>
            </a:r>
            <a:r>
              <a:rPr lang="en-US" altLang="en-US" sz="2000" i="1" dirty="0">
                <a:latin typeface="Arial Narrow" panose="020B0604020202020204" pitchFamily="34" charset="0"/>
              </a:rPr>
              <a:t>AGE</a:t>
            </a: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INTEGER</a:t>
            </a:r>
            <a:r>
              <a:rPr lang="en-US" altLang="en-US" sz="2000" dirty="0">
                <a:latin typeface="Arial Narrow" panose="020B0604020202020204" pitchFamily="34" charset="0"/>
              </a:rPr>
              <a:t>,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dirty="0">
                <a:latin typeface="Arial Narrow" panose="020B0604020202020204" pitchFamily="34" charset="0"/>
              </a:rPr>
              <a:t>              </a:t>
            </a:r>
            <a:r>
              <a:rPr lang="en-US" altLang="en-US" sz="2000" i="1" dirty="0">
                <a:latin typeface="Arial Narrow" panose="020B0604020202020204" pitchFamily="34" charset="0"/>
              </a:rPr>
              <a:t>GPA</a:t>
            </a:r>
            <a:r>
              <a:rPr lang="en-US" altLang="en-US" sz="2000" dirty="0">
                <a:latin typeface="Arial Narrow" panose="020B0604020202020204" pitchFamily="34" charset="0"/>
              </a:rPr>
              <a:t>      </a:t>
            </a:r>
            <a:r>
              <a:rPr lang="en-US" altLang="en-US" sz="2000" dirty="0">
                <a:latin typeface="Courier New" panose="02070309020205020404" pitchFamily="49" charset="0"/>
              </a:rPr>
              <a:t>REAL</a:t>
            </a:r>
            <a:r>
              <a:rPr lang="en-US" altLang="en-US" sz="2000" dirty="0">
                <a:latin typeface="Arial Narrow" panose="020B0604020202020204" pitchFamily="34" charset="0"/>
              </a:rPr>
              <a:t>,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dirty="0">
                <a:latin typeface="Arial Narrow" panose="020B0604020202020204" pitchFamily="34" charset="0"/>
              </a:rPr>
              <a:t>              </a:t>
            </a:r>
            <a:r>
              <a:rPr lang="en-US" altLang="en-US" sz="2000" i="1" dirty="0">
                <a:latin typeface="Arial Narrow" panose="020B0604020202020204" pitchFamily="34" charset="0"/>
              </a:rPr>
              <a:t>Major     </a:t>
            </a:r>
            <a:r>
              <a:rPr lang="en-US" altLang="en-US" sz="2000" dirty="0">
                <a:latin typeface="Courier New" panose="02070309020205020404" pitchFamily="49" charset="0"/>
              </a:rPr>
              <a:t>CHAR(10),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200" b="1" dirty="0">
                <a:latin typeface="Arial Narrow" panose="020B0604020202020204" pitchFamily="34" charset="0"/>
              </a:rPr>
              <a:t>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CONSTRAINT</a:t>
            </a:r>
            <a:r>
              <a:rPr lang="en-US" altLang="en-US" sz="2000" dirty="0">
                <a:latin typeface="Arial Narrow" panose="020B0604020202020204" pitchFamily="34" charset="0"/>
              </a:rPr>
              <a:t> STUDENT_PK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b="1" dirty="0">
                <a:latin typeface="Arial Narrow" panose="020B0604020202020204" pitchFamily="34" charset="0"/>
              </a:rPr>
              <a:t>       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PRIMARY KEY </a:t>
            </a:r>
            <a:r>
              <a:rPr lang="en-US" altLang="en-US" sz="2000" dirty="0">
                <a:latin typeface="Arial Narrow" panose="020B0604020202020204" pitchFamily="34" charset="0"/>
              </a:rPr>
              <a:t>(</a:t>
            </a:r>
            <a:r>
              <a:rPr lang="en-US" altLang="en-US" sz="2000" i="1" dirty="0">
                <a:latin typeface="Arial Narrow" panose="020B0604020202020204" pitchFamily="34" charset="0"/>
              </a:rPr>
              <a:t>SID</a:t>
            </a:r>
            <a:r>
              <a:rPr lang="en-US" altLang="en-US" sz="2000" dirty="0">
                <a:latin typeface="Arial Narrow" panose="020B0604020202020204" pitchFamily="34" charset="0"/>
              </a:rPr>
              <a:t>),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CONSTRAINT</a:t>
            </a:r>
            <a:r>
              <a:rPr lang="en-US" altLang="en-US" sz="2000" dirty="0">
                <a:latin typeface="Arial Narrow" panose="020B0604020202020204" pitchFamily="34" charset="0"/>
              </a:rPr>
              <a:t> STUDENT_UN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UNIQUE </a:t>
            </a:r>
            <a:r>
              <a:rPr lang="en-US" altLang="en-US" sz="2000" dirty="0">
                <a:latin typeface="Arial Narrow" panose="020B0604020202020204" pitchFamily="34" charset="0"/>
              </a:rPr>
              <a:t>(</a:t>
            </a:r>
            <a:r>
              <a:rPr lang="en-US" altLang="en-US" sz="2000" i="1" dirty="0">
                <a:latin typeface="Arial Narrow" panose="020B0604020202020204" pitchFamily="34" charset="0"/>
              </a:rPr>
              <a:t>PSID</a:t>
            </a:r>
            <a:r>
              <a:rPr lang="en-US" altLang="en-US" sz="2000" dirty="0">
                <a:latin typeface="Arial Narrow" panose="020B0604020202020204" pitchFamily="34" charset="0"/>
              </a:rPr>
              <a:t>),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CONSTRAINT </a:t>
            </a:r>
            <a:r>
              <a:rPr lang="en-US" altLang="en-US" sz="2000" dirty="0">
                <a:latin typeface="Arial Narrow" panose="020B0604020202020204" pitchFamily="34" charset="0"/>
              </a:rPr>
              <a:t>STUDENT_FK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FOREIGN KEY(</a:t>
            </a:r>
            <a:r>
              <a:rPr lang="en-US" altLang="en-US" sz="2000" i="1" dirty="0">
                <a:latin typeface="Arial Narrow" panose="020B0604020202020204" pitchFamily="34" charset="0"/>
              </a:rPr>
              <a:t>Major</a:t>
            </a:r>
            <a:r>
              <a:rPr lang="en-US" altLang="en-US" sz="2000" b="1" dirty="0">
                <a:latin typeface="Courier New" panose="02070309020205020404" pitchFamily="49" charset="0"/>
              </a:rPr>
              <a:t>)REFERENCES </a:t>
            </a:r>
            <a:r>
              <a:rPr lang="en-US" altLang="en-US" sz="2000" dirty="0">
                <a:latin typeface="Arial Narrow" panose="020B0604020202020204" pitchFamily="34" charset="0"/>
              </a:rPr>
              <a:t>Department (</a:t>
            </a:r>
            <a:r>
              <a:rPr lang="en-US" altLang="en-US" sz="2000" dirty="0" err="1">
                <a:latin typeface="Arial Narrow" panose="020B0604020202020204" pitchFamily="34" charset="0"/>
              </a:rPr>
              <a:t>DName</a:t>
            </a:r>
            <a:r>
              <a:rPr lang="en-US" altLang="en-US" sz="2000" dirty="0">
                <a:latin typeface="Arial Narrow" panose="020B0604020202020204" pitchFamily="34" charset="0"/>
              </a:rPr>
              <a:t>)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ON UPDATE CASCADE</a:t>
            </a: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</a:rPr>
              <a:t>ON DELETE NO ACTION </a:t>
            </a:r>
            <a:endParaRPr lang="en-US" altLang="en-US" sz="2200" dirty="0">
              <a:latin typeface="Arial Narrow" panose="020B0604020202020204" pitchFamily="34" charset="0"/>
            </a:endParaRPr>
          </a:p>
          <a:p>
            <a:pPr marL="342900" lvl="1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>
                <a:latin typeface="Arial Narrow" panose="020B0604020202020204" pitchFamily="34" charset="0"/>
              </a:rPr>
              <a:t>         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200" dirty="0">
              <a:latin typeface="Arial Narrow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9B05709-0D46-8848-9A77-20348CF03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Observations on Numeric types</a:t>
            </a:r>
          </a:p>
        </p:txBody>
      </p:sp>
      <p:sp>
        <p:nvSpPr>
          <p:cNvPr id="1597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36D4624-46C7-B348-B585-206F1D2F0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>
                <a:latin typeface="Tahoma" panose="020B0604030504040204" pitchFamily="34" charset="0"/>
              </a:rPr>
              <a:t>They are like the datatype in C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BIGINT for long integer or integer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>
                <a:latin typeface="Tahoma" panose="020B0604030504040204" pitchFamily="34" charset="0"/>
              </a:rPr>
              <a:t>Truncation is towards 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dirty="0">
                <a:latin typeface="Tahoma" panose="020B0604030504040204" pitchFamily="34" charset="0"/>
              </a:rPr>
              <a:t>Rounding is business instead of </a:t>
            </a:r>
            <a:r>
              <a:rPr lang="en-US" altLang="en-US" sz="2600" dirty="0">
                <a:solidFill>
                  <a:schemeClr val="tx2"/>
                </a:solidFill>
                <a:latin typeface="Tahoma" panose="020B0604030504040204" pitchFamily="34" charset="0"/>
              </a:rPr>
              <a:t>Scientific</a:t>
            </a:r>
            <a:r>
              <a:rPr lang="en-US" altLang="en-US" sz="2600" dirty="0">
                <a:latin typeface="Tahoma" panose="020B060403050404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[0..4] </a:t>
            </a: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</a:t>
            </a:r>
            <a:r>
              <a:rPr lang="en-US" altLang="en-US" sz="2200" dirty="0">
                <a:latin typeface="Tahoma" panose="020B0604030504040204" pitchFamily="34" charset="0"/>
              </a:rPr>
              <a:t> 0                                  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</a:rPr>
              <a:t>[0..4]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sym typeface="Symbol" pitchFamily="2" charset="2"/>
              </a:rPr>
              <a:t> 0</a:t>
            </a:r>
            <a:endParaRPr lang="en-US" altLang="en-US" sz="22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[6..9] </a:t>
            </a:r>
            <a:r>
              <a:rPr lang="en-US" altLang="en-US" sz="2200" dirty="0">
                <a:latin typeface="Tahoma" panose="020B0604030504040204" pitchFamily="34" charset="0"/>
                <a:sym typeface="Symbol" pitchFamily="2" charset="2"/>
              </a:rPr>
              <a:t></a:t>
            </a:r>
            <a:r>
              <a:rPr lang="en-US" altLang="en-US" sz="2200" dirty="0">
                <a:latin typeface="Tahoma" panose="020B0604030504040204" pitchFamily="34" charset="0"/>
              </a:rPr>
              <a:t> 1                                  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</a:rPr>
              <a:t>[5..9] </a:t>
            </a:r>
            <a:r>
              <a:rPr lang="en-US" altLang="en-US" sz="2200" dirty="0">
                <a:solidFill>
                  <a:schemeClr val="tx2"/>
                </a:solidFill>
                <a:latin typeface="Tahoma" panose="020B0604030504040204" pitchFamily="34" charset="0"/>
                <a:sym typeface="Symbol" pitchFamily="2" charset="2"/>
              </a:rPr>
              <a:t> 1</a:t>
            </a:r>
            <a:endParaRPr lang="en-US" altLang="en-US" sz="22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Half times of 5 is 0 and half 1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i="1" dirty="0">
                <a:latin typeface="Tahoma" panose="020B0604030504040204" pitchFamily="34" charset="0"/>
              </a:rPr>
              <a:t>Money</a:t>
            </a:r>
            <a:r>
              <a:rPr lang="en-US" altLang="en-US" sz="2600" dirty="0">
                <a:latin typeface="Tahoma" panose="020B0604030504040204" pitchFamily="34" charset="0"/>
              </a:rPr>
              <a:t> or C</a:t>
            </a:r>
            <a:r>
              <a:rPr lang="en-US" altLang="en-US" sz="2600" i="1" dirty="0">
                <a:latin typeface="Tahoma" panose="020B0604030504040204" pitchFamily="34" charset="0"/>
              </a:rPr>
              <a:t>urrency </a:t>
            </a:r>
            <a:r>
              <a:rPr lang="en-US" altLang="en-US" sz="2600" dirty="0">
                <a:latin typeface="Tahoma" panose="020B0604030504040204" pitchFamily="34" charset="0"/>
              </a:rPr>
              <a:t>data are numeric data with a currency sign: $, £, €, 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600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EA02C-96F9-A147-A61E-7C38A060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2108470"/>
            <a:ext cx="1587500" cy="26430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1D6320E-7917-F944-B004-41DECAB7F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Date and Time</a:t>
            </a:r>
          </a:p>
        </p:txBody>
      </p:sp>
      <p:sp>
        <p:nvSpPr>
          <p:cNvPr id="161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E6E3F0-9332-9640-9D8A-D1D0C1DE6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DATE</a:t>
            </a:r>
            <a:r>
              <a:rPr lang="en-US" altLang="en-US">
                <a:latin typeface="Tahoma" panose="020B0604030504040204" pitchFamily="34" charset="0"/>
              </a:rPr>
              <a:t> (10 positions) stores calendar values representing YEAR, MONTH, and DAY: </a:t>
            </a:r>
            <a:r>
              <a:rPr lang="en-US" altLang="en-US" b="1">
                <a:latin typeface="Comic Sans MS" panose="030F0902030302020204" pitchFamily="66" charset="0"/>
              </a:rPr>
              <a:t>YYYY-MM-DD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TIME</a:t>
            </a:r>
            <a:r>
              <a:rPr lang="en-US" altLang="en-US">
                <a:latin typeface="Tahoma" panose="020B0604030504040204" pitchFamily="34" charset="0"/>
              </a:rPr>
              <a:t> defines HOURS, MINUTES, and SECONDS in a twenty-four-hour notation: </a:t>
            </a:r>
            <a:r>
              <a:rPr lang="en-US" altLang="en-US" b="1">
                <a:latin typeface="Comic Sans MS" panose="030F0902030302020204" pitchFamily="66" charset="0"/>
              </a:rPr>
              <a:t>HH:MM:SS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TIME(i)</a:t>
            </a:r>
            <a:r>
              <a:rPr lang="en-US" altLang="en-US">
                <a:latin typeface="Tahoma" panose="020B0604030504040204" pitchFamily="34" charset="0"/>
              </a:rPr>
              <a:t> defines </a:t>
            </a:r>
            <a:r>
              <a:rPr lang="en-US" altLang="en-US" i="1">
                <a:latin typeface="Tahoma" panose="020B0604030504040204" pitchFamily="34" charset="0"/>
              </a:rPr>
              <a:t>i</a:t>
            </a:r>
            <a:r>
              <a:rPr lang="en-US" altLang="en-US">
                <a:latin typeface="Tahoma" panose="020B0604030504040204" pitchFamily="34" charset="0"/>
              </a:rPr>
              <a:t> additional decimal fractions of seconds: </a:t>
            </a:r>
            <a:r>
              <a:rPr lang="en-US" altLang="en-US" b="1">
                <a:latin typeface="Comic Sans MS" panose="030F0902030302020204" pitchFamily="66" charset="0"/>
              </a:rPr>
              <a:t>HH:MM:SS:ddd...d</a:t>
            </a:r>
            <a:endParaRPr lang="en-US" altLang="en-US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TIME WITH TIME ZONE </a:t>
            </a:r>
            <a:r>
              <a:rPr lang="en-US" altLang="en-US">
                <a:latin typeface="Tahoma" panose="020B0604030504040204" pitchFamily="34" charset="0"/>
              </a:rPr>
              <a:t>includes the displacement [+13:00 to -12:59] from standard universal time zone: </a:t>
            </a:r>
            <a:r>
              <a:rPr lang="en-US" altLang="en-US" b="1">
                <a:latin typeface="Comic Sans MS" panose="030F0902030302020204" pitchFamily="66" charset="0"/>
              </a:rPr>
              <a:t>HH:MM:SS</a:t>
            </a:r>
            <a:r>
              <a:rPr lang="en-US" altLang="en-US">
                <a:latin typeface="Comic Sans MS" panose="030F0902030302020204" pitchFamily="66" charset="0"/>
              </a:rPr>
              <a:t>{</a:t>
            </a:r>
            <a:r>
              <a:rPr lang="en-US" altLang="en-US" b="1">
                <a:latin typeface="Comic Sans MS" panose="030F0902030302020204" pitchFamily="66" charset="0"/>
              </a:rPr>
              <a:t>+</a:t>
            </a:r>
            <a:r>
              <a:rPr lang="en-US" altLang="en-US">
                <a:latin typeface="Comic Sans MS" panose="030F0902030302020204" pitchFamily="66" charset="0"/>
              </a:rPr>
              <a:t>/</a:t>
            </a:r>
            <a:r>
              <a:rPr lang="en-US" altLang="en-US" b="1">
                <a:latin typeface="Comic Sans MS" panose="030F0902030302020204" pitchFamily="66" charset="0"/>
              </a:rPr>
              <a:t>-</a:t>
            </a:r>
            <a:r>
              <a:rPr lang="en-US" altLang="en-US">
                <a:latin typeface="Comic Sans MS" panose="030F0902030302020204" pitchFamily="66" charset="0"/>
              </a:rPr>
              <a:t>}</a:t>
            </a:r>
            <a:r>
              <a:rPr lang="en-US" altLang="en-US" b="1">
                <a:latin typeface="Comic Sans MS" panose="030F0902030302020204" pitchFamily="66" charset="0"/>
              </a:rPr>
              <a:t>hh:mm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</a:pPr>
            <a:r>
              <a:rPr lang="en-US" altLang="en-US" sz="2200" i="1">
                <a:latin typeface="Comic Sans MS" panose="030F0902030302020204" pitchFamily="66" charset="0"/>
              </a:rPr>
              <a:t>hh</a:t>
            </a:r>
            <a:r>
              <a:rPr lang="en-US" altLang="en-US" sz="2200">
                <a:latin typeface="Tahoma" panose="020B0604030504040204" pitchFamily="34" charset="0"/>
              </a:rPr>
              <a:t> are the two digits for the TIMEZONE_HOUR and </a:t>
            </a:r>
            <a:r>
              <a:rPr lang="en-US" altLang="en-US" sz="2200" i="1">
                <a:latin typeface="Comic Sans MS" panose="030F0902030302020204" pitchFamily="66" charset="0"/>
              </a:rPr>
              <a:t>mm</a:t>
            </a:r>
            <a:r>
              <a:rPr lang="en-US" altLang="en-US" sz="2200">
                <a:latin typeface="Tahoma" panose="020B0604030504040204" pitchFamily="34" charset="0"/>
              </a:rPr>
              <a:t> the two digits for TIMEZONE_MINUTE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TIMESTAMP</a:t>
            </a:r>
            <a:r>
              <a:rPr lang="en-US" altLang="en-US">
                <a:latin typeface="Tahoma" panose="020B0604030504040204" pitchFamily="34" charset="0"/>
              </a:rPr>
              <a:t> represents a complete date and time with 6 fractions of seconds and optional time zone.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A120058B-E13D-7B49-AFFF-1FC9A18B2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on Dates</a:t>
            </a:r>
          </a:p>
        </p:txBody>
      </p:sp>
      <p:sp>
        <p:nvSpPr>
          <p:cNvPr id="166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CEB3E7-6B33-CC42-A120-D2B16938A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772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Tahoma" panose="020B0604030504040204" pitchFamily="34" charset="0"/>
              </a:rPr>
              <a:t>All systems provide functions under different names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for constructing a date from strings or integers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for extracting out the month, day, or year from a date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for displaying dates in different ways</a:t>
            </a:r>
          </a:p>
          <a:p>
            <a:pPr lvl="1" eaLnBrk="1" hangingPunct="1">
              <a:buClr>
                <a:schemeClr val="tx2"/>
              </a:buClr>
              <a:defRPr/>
            </a:pPr>
            <a:endParaRPr lang="en-US" altLang="en-US" sz="300" dirty="0">
              <a:latin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Tahoma" panose="020B0604030504040204" pitchFamily="34" charset="0"/>
              </a:rPr>
              <a:t>Examples 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CAST(string AS DATE)    </a:t>
            </a:r>
            <a:r>
              <a:rPr lang="en-US" altLang="en-US" sz="2000" dirty="0">
                <a:latin typeface="Tahoma" panose="020B0604030504040204" pitchFamily="34" charset="0"/>
              </a:rPr>
              <a:t>[SQL2: CAST(&lt;value&gt; AS &lt;type&gt;)]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    e.g., CAST(</a:t>
            </a:r>
            <a:r>
              <a:rPr lang="ja-JP" altLang="en-US" sz="2200">
                <a:latin typeface="Tahoma" panose="020B0604030504040204" pitchFamily="34" charset="0"/>
              </a:rPr>
              <a:t>‘</a:t>
            </a:r>
            <a:r>
              <a:rPr lang="en-US" altLang="ja-JP" sz="2200" dirty="0">
                <a:latin typeface="Tahoma" panose="020B0604030504040204" pitchFamily="34" charset="0"/>
              </a:rPr>
              <a:t>2002-02-18' AS DATE)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MAKEDATE (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year, 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month, 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day) or</a:t>
            </a:r>
            <a:br>
              <a:rPr lang="en-US" altLang="en-US" sz="2200" dirty="0">
                <a:latin typeface="Tahoma" panose="020B0604030504040204" pitchFamily="34" charset="0"/>
              </a:rPr>
            </a:br>
            <a:r>
              <a:rPr lang="en-US" altLang="en-US" sz="2200" dirty="0">
                <a:latin typeface="Tahoma" panose="020B0604030504040204" pitchFamily="34" charset="0"/>
              </a:rPr>
              <a:t>DATE (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year, 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month, </a:t>
            </a:r>
            <a:r>
              <a:rPr lang="en-US" altLang="en-US" sz="2200" dirty="0" err="1">
                <a:latin typeface="Tahoma" panose="020B0604030504040204" pitchFamily="34" charset="0"/>
              </a:rPr>
              <a:t>int</a:t>
            </a:r>
            <a:r>
              <a:rPr lang="en-US" altLang="en-US" sz="2200" dirty="0">
                <a:latin typeface="Tahoma" panose="020B0604030504040204" pitchFamily="34" charset="0"/>
              </a:rPr>
              <a:t> day)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    e.g., MAKEDATE(1999, 12, 31)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EXTRACT (MONTH/DAY/YEAR FROM &lt;date&gt;) [SQL3]</a:t>
            </a:r>
          </a:p>
          <a:p>
            <a:pPr marL="457200" lvl="1" indent="0" eaLnBrk="1" hangingPunct="1"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    e.g., EXTRACT (month from DATE(2020, 9, 29))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US" altLang="en-US" sz="2200" dirty="0">
                <a:latin typeface="Tahoma" panose="020B0604030504040204" pitchFamily="34" charset="0"/>
              </a:rPr>
              <a:t>YEAR(&lt;date&gt;), MONTH(&lt;date&gt;), DAY(&lt;date&gt;)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B400A71E-E80E-DA47-8749-95FFB1645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/>
              <a:t>Constructing Date Functions in PSQL</a:t>
            </a:r>
          </a:p>
        </p:txBody>
      </p:sp>
      <p:graphicFrame>
        <p:nvGraphicFramePr>
          <p:cNvPr id="248906" name="Group 74">
            <a:extLst>
              <a:ext uri="{FF2B5EF4-FFF2-40B4-BE49-F238E27FC236}">
                <a16:creationId xmlns:a16="http://schemas.microsoft.com/office/drawing/2014/main" id="{54E8A810-87B7-6846-A146-5C70F3D715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0850" y="1219200"/>
          <a:ext cx="4038600" cy="236537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Functions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Returns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TO_CHAR(d,format)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ＭＳ Ｐゴシック" charset="-128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character-string equivalent of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TO_DATE(s,format)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 corresponding to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TO_TIMESTAMP(s, format)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date corresponding to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s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 based on </a:t>
                      </a:r>
                      <a:r>
                        <a:rPr kumimoji="0" lang="en-US" alt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format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8855" name="Group 23">
            <a:extLst>
              <a:ext uri="{FF2B5EF4-FFF2-40B4-BE49-F238E27FC236}">
                <a16:creationId xmlns:a16="http://schemas.microsoft.com/office/drawing/2014/main" id="{96128A72-5517-C048-A025-453F5A82E83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00600" y="1225550"/>
          <a:ext cx="4114800" cy="494665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Format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Description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Month number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3-letter abbreviation of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MONTH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Fully spelled-out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month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DDD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Number of days in the year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3-letter abbreviation of day of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DAY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Fully spelled-out day of week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Y, YY, YYY, YYYY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Last 1, 2, 3 or 4 digits of year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HH12, HH24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Hours of the day (1-12 or 0-23)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MI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Minutes of hour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Seconds of minute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AM, PM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</a:rPr>
                        <a:t>Display AM or PM depending on 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C305DD-4101-364C-8A03-5C22742F7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418306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200"/>
              <a:t>Examples: 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2000">
                <a:solidFill>
                  <a:schemeClr val="accent1"/>
                </a:solidFill>
              </a:rPr>
              <a:t>TO_DATE(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2011-FEB-18’,</a:t>
            </a:r>
            <a:b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</a:b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                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YYYY-MON-DD’)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TO_DATE(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02182011’ ,</a:t>
            </a:r>
            <a:r>
              <a:rPr lang="en-US" altLang="ja-JP" sz="2000">
                <a:solidFill>
                  <a:schemeClr val="accent1"/>
                </a:solidFill>
              </a:rPr>
              <a:t> </a:t>
            </a:r>
            <a:br>
              <a:rPr lang="en-US" altLang="ja-JP" sz="2000">
                <a:solidFill>
                  <a:schemeClr val="accent1"/>
                </a:solidFill>
              </a:rPr>
            </a:br>
            <a:r>
              <a:rPr lang="en-US" altLang="ja-JP" sz="2000">
                <a:solidFill>
                  <a:schemeClr val="accent1"/>
                </a:solidFill>
              </a:rPr>
              <a:t>                   </a:t>
            </a:r>
            <a:r>
              <a:rPr lang="ja-JP" altLang="en-US" sz="2000">
                <a:solidFill>
                  <a:schemeClr val="accent1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MMDDYYYY’)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</a:rPr>
              <a:t>TO_CHAR(mydate, DY)  </a:t>
            </a: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  <a:t> returns</a:t>
            </a:r>
            <a:b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</a:br>
            <a:r>
              <a:rPr lang="en-US" altLang="ja-JP" sz="2000">
                <a:solidFill>
                  <a:schemeClr val="accent1"/>
                </a:solidFill>
                <a:latin typeface="Tahoma" panose="020B0604030504040204" pitchFamily="34" charset="0"/>
                <a:sym typeface="Wingdings" pitchFamily="2" charset="2"/>
              </a:rPr>
              <a:t>  sun, mon, tue, wed, thu, fri, sat</a:t>
            </a:r>
            <a:endParaRPr lang="en-US" altLang="ja-JP" sz="20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373FEB9-9B49-5940-A3BE-79708520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Spec Ambiguity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5792DFBC-FAA9-C94A-9295-6DAE81413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altLang="ja-JP" dirty="0">
                <a:latin typeface="Tahoma" panose="020B0604030504040204" pitchFamily="34" charset="0"/>
              </a:rPr>
              <a:t>TO_DATE(</a:t>
            </a:r>
            <a:r>
              <a:rPr lang="ja-JP" altLang="en-US" dirty="0">
                <a:latin typeface="Tahoma" panose="020B0604030504040204" pitchFamily="34" charset="0"/>
              </a:rPr>
              <a:t>‘</a:t>
            </a:r>
            <a:r>
              <a:rPr lang="en-US" altLang="ja-JP" dirty="0">
                <a:latin typeface="Tahoma" panose="020B0604030504040204" pitchFamily="34" charset="0"/>
              </a:rPr>
              <a:t>02182011’ ,</a:t>
            </a:r>
            <a:r>
              <a:rPr lang="en-US" altLang="ja-JP" dirty="0"/>
              <a:t> </a:t>
            </a:r>
            <a:r>
              <a:rPr lang="ja-JP" altLang="en-US" dirty="0">
                <a:latin typeface="Tahoma" panose="020B0604030504040204" pitchFamily="34" charset="0"/>
              </a:rPr>
              <a:t>‘</a:t>
            </a:r>
            <a:r>
              <a:rPr lang="en-US" altLang="ja-JP" dirty="0">
                <a:latin typeface="Tahoma" panose="020B0604030504040204" pitchFamily="34" charset="0"/>
              </a:rPr>
              <a:t>MMDDYYYY’)</a:t>
            </a:r>
          </a:p>
          <a:p>
            <a:r>
              <a:rPr lang="en-US" altLang="ja-JP" dirty="0">
                <a:latin typeface="Tahoma" panose="020B0604030504040204" pitchFamily="34" charset="0"/>
              </a:rPr>
              <a:t>It parses to the longest keyword.</a:t>
            </a:r>
          </a:p>
          <a:p>
            <a:r>
              <a:rPr lang="en-US" altLang="ja-JP" dirty="0">
                <a:latin typeface="Tahoma" panose="020B0604030504040204" pitchFamily="34" charset="0"/>
              </a:rPr>
              <a:t>Examples:</a:t>
            </a:r>
          </a:p>
          <a:p>
            <a:pPr lvl="1"/>
            <a:r>
              <a:rPr lang="en-US" altLang="ja-JP" dirty="0">
                <a:latin typeface="Tahoma" panose="020B0604030504040204" pitchFamily="34" charset="0"/>
              </a:rPr>
              <a:t>'DYY' = DY and Y</a:t>
            </a:r>
          </a:p>
          <a:p>
            <a:pPr>
              <a:buNone/>
            </a:pPr>
            <a:r>
              <a:rPr lang="en-US" altLang="ja-JP" dirty="0">
                <a:latin typeface="Tahoma" panose="020B0604030504040204" pitchFamily="34" charset="0"/>
              </a:rPr>
              <a:t>        TO_DATE('WED7', 'DYY') = 01-FEB-17 [? 01-SEP-27]</a:t>
            </a:r>
          </a:p>
          <a:p>
            <a:pPr>
              <a:buFont typeface="Monotype Sorts" pitchFamily="2" charset="2"/>
              <a:buNone/>
            </a:pPr>
            <a:endParaRPr lang="en-US" altLang="ja-JP" sz="800" dirty="0">
              <a:latin typeface="Tahoma" panose="020B0604030504040204" pitchFamily="34" charset="0"/>
            </a:endParaRPr>
          </a:p>
          <a:p>
            <a:pPr lvl="1"/>
            <a:r>
              <a:rPr lang="en-US" altLang="ja-JP" dirty="0">
                <a:latin typeface="Tahoma" panose="020B0604030504040204" pitchFamily="34" charset="0"/>
              </a:rPr>
              <a:t>'DDDYYYY' = DDD and YYYY</a:t>
            </a:r>
          </a:p>
          <a:p>
            <a:pPr lvl="1">
              <a:buFont typeface="Wingdings" pitchFamily="2" charset="2"/>
              <a:buNone/>
            </a:pPr>
            <a:r>
              <a:rPr lang="en-US" altLang="ja-JP" dirty="0">
                <a:latin typeface="Tahoma" panose="020B0604030504040204" pitchFamily="34" charset="0"/>
              </a:rPr>
              <a:t>   TO_DATE('3232017', 'DDDYYYY') = 19-NOV-17</a:t>
            </a:r>
          </a:p>
          <a:p>
            <a:pPr>
              <a:buFont typeface="Monotype Sorts" pitchFamily="2" charset="2"/>
              <a:buNone/>
            </a:pPr>
            <a:endParaRPr lang="en-US" altLang="ja-JP" sz="800" dirty="0">
              <a:latin typeface="Tahoma" panose="020B0604030504040204" pitchFamily="34" charset="0"/>
            </a:endParaRPr>
          </a:p>
          <a:p>
            <a:pPr lvl="1"/>
            <a:r>
              <a:rPr lang="en-US" altLang="ja-JP" dirty="0">
                <a:latin typeface="Tahoma" panose="020B0604030504040204" pitchFamily="34" charset="0"/>
              </a:rPr>
              <a:t>'DYYY' = DY and YY</a:t>
            </a:r>
          </a:p>
          <a:p>
            <a:pPr lvl="1">
              <a:buFont typeface="Wingdings" pitchFamily="2" charset="2"/>
              <a:buNone/>
            </a:pPr>
            <a:r>
              <a:rPr lang="en-US" altLang="ja-JP" dirty="0">
                <a:latin typeface="Tahoma" panose="020B0604030504040204" pitchFamily="34" charset="0"/>
              </a:rPr>
              <a:t>   TO_DATE('WED17', 'DYYY') = 01-FEB-17</a:t>
            </a:r>
          </a:p>
          <a:p>
            <a:pPr lvl="1">
              <a:buFont typeface="Wingdings" pitchFamily="2" charset="2"/>
              <a:buNone/>
            </a:pPr>
            <a:endParaRPr lang="en-US" altLang="ja-JP" sz="1400" dirty="0">
              <a:latin typeface="Tahoma" panose="020B0604030504040204" pitchFamily="34" charset="0"/>
            </a:endParaRPr>
          </a:p>
          <a:p>
            <a:r>
              <a:rPr lang="en-US" altLang="ja-JP" dirty="0">
                <a:latin typeface="Tahoma" panose="020B0604030504040204" pitchFamily="34" charset="0"/>
              </a:rPr>
              <a:t>Note: The resolution of ambiguity is DBMS depended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D3F2AC23-96C7-BD4A-9196-D44D1CC11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Intervals</a:t>
            </a:r>
          </a:p>
        </p:txBody>
      </p:sp>
      <p:sp>
        <p:nvSpPr>
          <p:cNvPr id="3379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892EDF-E57D-074F-BBB6-F51A7EB6F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363" y="1066800"/>
            <a:ext cx="8351837" cy="5334000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dirty="0">
                <a:latin typeface="Tahoma" panose="020B0604030504040204" pitchFamily="34" charset="0"/>
              </a:rPr>
              <a:t>An interval results when two dates are subtracted. E.g., </a:t>
            </a:r>
            <a:r>
              <a:rPr lang="en-US" altLang="en-US" dirty="0" err="1">
                <a:latin typeface="Tahoma" panose="020B0604030504040204" pitchFamily="34" charset="0"/>
              </a:rPr>
              <a:t>AdmitDate</a:t>
            </a:r>
            <a:r>
              <a:rPr lang="en-US" altLang="en-US" dirty="0">
                <a:latin typeface="Tahoma" panose="020B0604030504040204" pitchFamily="34" charset="0"/>
              </a:rPr>
              <a:t> – </a:t>
            </a:r>
            <a:r>
              <a:rPr lang="en-US" altLang="en-US" dirty="0" err="1">
                <a:latin typeface="Tahoma" panose="020B0604030504040204" pitchFamily="34" charset="0"/>
              </a:rPr>
              <a:t>DischargeDate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dirty="0">
                <a:latin typeface="Tahoma" panose="020B0604030504040204" pitchFamily="34" charset="0"/>
              </a:rPr>
              <a:t>Two interval data types: </a:t>
            </a:r>
            <a:r>
              <a:rPr lang="en-US" altLang="en-US" b="1" dirty="0">
                <a:latin typeface="Tahoma" panose="020B0604030504040204" pitchFamily="34" charset="0"/>
              </a:rPr>
              <a:t>Year-Month</a:t>
            </a:r>
            <a:r>
              <a:rPr lang="en-US" altLang="en-US" dirty="0">
                <a:latin typeface="Tahoma" panose="020B0604030504040204" pitchFamily="34" charset="0"/>
              </a:rPr>
              <a:t> &amp; </a:t>
            </a:r>
            <a:r>
              <a:rPr lang="en-US" altLang="en-US" b="1" dirty="0">
                <a:latin typeface="Tahoma" panose="020B0604030504040204" pitchFamily="34" charset="0"/>
              </a:rPr>
              <a:t>Day-Time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dirty="0">
                <a:latin typeface="Tahoma" panose="020B0604030504040204" pitchFamily="34" charset="0"/>
              </a:rPr>
              <a:t>Format: INTERVAL start-field(p) [TO end-field(fs)]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p is the precision (default is 2 digits)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fs is the fractional second precision, which is only applicable to DAY/TIME (default is 6 digits) 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500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Year-Month intervals: 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INTERVAL YEAR, INTERVAL YEAR(p), INTERVAL MONTH, INTERVAL MONTH(p), INTERVAL YEAR TO MONTH, INTERVAL YEAR(p) TO MONTH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INTERVAL YEAR (2) to MONTH could be [0-0, 99-11]</a:t>
            </a:r>
          </a:p>
          <a:p>
            <a:pPr lvl="1" eaLnBrk="1" hangingPunct="1">
              <a:spcAft>
                <a:spcPts val="300"/>
              </a:spcAft>
              <a:buClr>
                <a:schemeClr val="tx2"/>
              </a:buClr>
            </a:pPr>
            <a:r>
              <a:rPr lang="en-US" altLang="en-US" sz="2100" dirty="0">
                <a:latin typeface="Tahoma" panose="020B0604030504040204" pitchFamily="34" charset="0"/>
              </a:rPr>
              <a:t>INTERVAL ’123-04’ YEAR TO MONTH is 123 years, 4 months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A709FD0-B42F-074E-8144-FC09530A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Intervals…</a:t>
            </a:r>
          </a:p>
        </p:txBody>
      </p:sp>
      <p:sp>
        <p:nvSpPr>
          <p:cNvPr id="430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BEBB81D-BB07-A34E-93A4-3C5B1CFA1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</a:rPr>
              <a:t>DAY-TIME intervals: the fields can be a contiguous selection from DAY, HOUR, MINUTE, SECOND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latin typeface="Tahoma" panose="020B0604030504040204" pitchFamily="34" charset="0"/>
              </a:rPr>
              <a:t>E.g.,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INTERVAL DAY TO HOUR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[0:0, 99:23] (</a:t>
            </a:r>
            <a:r>
              <a:rPr lang="en-US" altLang="en-US" sz="2200" dirty="0" err="1">
                <a:latin typeface="Tahoma" panose="020B0604030504040204" pitchFamily="34" charset="0"/>
              </a:rPr>
              <a:t>day:hours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INTERVAL DAY(1) TO HOUR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[0:0, 9:23] (</a:t>
            </a:r>
            <a:r>
              <a:rPr lang="en-US" altLang="en-US" sz="2200" dirty="0" err="1">
                <a:latin typeface="Tahoma" panose="020B0604030504040204" pitchFamily="34" charset="0"/>
              </a:rPr>
              <a:t>days:hours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INTERVAL DAY TO MINUTE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 dirty="0">
                <a:latin typeface="Tahoma" panose="020B0604030504040204" pitchFamily="34" charset="0"/>
              </a:rPr>
              <a:t>[0:0:0, 99:23:59] (</a:t>
            </a:r>
            <a:r>
              <a:rPr lang="en-US" altLang="en-US" sz="2200" dirty="0" err="1">
                <a:latin typeface="Tahoma" panose="020B0604030504040204" pitchFamily="34" charset="0"/>
              </a:rPr>
              <a:t>days:hours:minutes</a:t>
            </a:r>
            <a:r>
              <a:rPr lang="en-US" altLang="en-US" sz="2200" dirty="0">
                <a:latin typeface="Tahoma" panose="020B0604030504040204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22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latin typeface="Tahoma" panose="020B0604030504040204" pitchFamily="34" charset="0"/>
              </a:rPr>
              <a:t>INTERVAL ‘</a:t>
            </a:r>
            <a:r>
              <a:rPr lang="en-US" altLang="en-US" sz="2200" dirty="0"/>
              <a:t>7 6:54:32.123’</a:t>
            </a:r>
            <a:r>
              <a:rPr lang="en-US" altLang="en-US" sz="2200" dirty="0">
                <a:latin typeface="Tahoma" panose="020B0604030504040204" pitchFamily="34" charset="0"/>
              </a:rPr>
              <a:t> DAY TO SECOND(3)</a:t>
            </a:r>
            <a:br>
              <a:rPr lang="en-US" altLang="en-US" sz="2200" dirty="0"/>
            </a:br>
            <a:r>
              <a:rPr lang="en-US" altLang="en-US" sz="2200" dirty="0"/>
              <a:t>       is an interval of 7 days, 6 hours, 54 minutes, 32 seconds</a:t>
            </a:r>
            <a:br>
              <a:rPr lang="en-US" altLang="en-US" sz="2200" dirty="0"/>
            </a:br>
            <a:r>
              <a:rPr lang="en-US" altLang="en-US" sz="2200" dirty="0"/>
              <a:t>       and 123 thousandths of a second</a:t>
            </a:r>
            <a:endParaRPr lang="en-US" altLang="en-US" sz="2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578AFA59-BDBC-4247-AAAD-54A4109F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</a:t>
            </a:r>
          </a:p>
        </p:txBody>
      </p:sp>
      <p:sp>
        <p:nvSpPr>
          <p:cNvPr id="71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2B19D5-C34D-3245-8D4D-72E9F3DB9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105400"/>
          </a:xfrm>
        </p:spPr>
        <p:txBody>
          <a:bodyPr/>
          <a:lstStyle/>
          <a:p>
            <a:pPr eaLnBrk="1" hangingPunct="1">
              <a:spcAft>
                <a:spcPts val="1000"/>
              </a:spcAft>
            </a:pPr>
            <a:r>
              <a:rPr lang="en-US" altLang="en-US" sz="2600"/>
              <a:t>SQL is the query language for the </a:t>
            </a:r>
            <a:r>
              <a:rPr lang="en-US" altLang="en-US" sz="2600" b="1"/>
              <a:t>System R</a:t>
            </a:r>
            <a:r>
              <a:rPr lang="en-US" altLang="en-US" sz="2600"/>
              <a:t> developed at IBM San Jose </a:t>
            </a:r>
            <a:br>
              <a:rPr lang="en-US" altLang="en-US" sz="2600"/>
            </a:br>
            <a:r>
              <a:rPr lang="en-US" altLang="en-US" sz="2600"/>
              <a:t>[Astraham, Gray, Linsday, Selinger,…]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en-US" sz="2600"/>
              <a:t>SQL is the de-facto standard on most RDBMS</a:t>
            </a:r>
          </a:p>
          <a:p>
            <a:pPr eaLnBrk="1" hangingPunct="1"/>
            <a:r>
              <a:rPr lang="en-US" altLang="en-US" sz="2600"/>
              <a:t>Most successful standardization effort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 (ANSI 1986)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SQL1 (ANSI 1989)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SQL2 or SQL92 (ANSI 1992)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SQL3 (ANSI 1999/2000/2003)   -- </a:t>
            </a:r>
            <a:r>
              <a:rPr lang="en-US" altLang="en-US" sz="1800"/>
              <a:t>Core and Packages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 2008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 2013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SQL 2018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91258AD-51CF-514B-8ADF-F3ABDD1AC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Dates</a:t>
            </a:r>
          </a:p>
        </p:txBody>
      </p:sp>
      <p:sp>
        <p:nvSpPr>
          <p:cNvPr id="6349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667601-0902-5742-9BFE-C3800DE96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Tahoma" panose="020B0604030504040204" pitchFamily="34" charset="0"/>
              </a:rPr>
              <a:t>Datetime (+ or -) Interval = Datetime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Tahoma" panose="020B0604030504040204" pitchFamily="34" charset="0"/>
              </a:rPr>
              <a:t>Datetime - Datetime = Interval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Tahoma" panose="020B0604030504040204" pitchFamily="34" charset="0"/>
              </a:rPr>
              <a:t>Interval (* or /) Number = Interval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latin typeface="Tahoma" panose="020B0604030504040204" pitchFamily="34" charset="0"/>
              </a:rPr>
              <a:t>Interval (+ or -) Interval = Interval </a:t>
            </a:r>
          </a:p>
          <a:p>
            <a:pPr eaLnBrk="1" hangingPunct="1"/>
            <a:endParaRPr lang="en-US" altLang="en-US" sz="6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Examples (ANSI SQL):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(CURRENT_DATE + INTERVAL '1' MONTH) 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(CURRENT_DATE  –  INTERVAL </a:t>
            </a:r>
            <a:r>
              <a:rPr lang="ja-JP" altLang="en-US" sz="2000" dirty="0">
                <a:latin typeface="Tahoma" panose="020B0604030504040204" pitchFamily="34" charset="0"/>
              </a:rPr>
              <a:t>‘</a:t>
            </a:r>
            <a:r>
              <a:rPr lang="en-US" altLang="ja-JP" sz="2000" dirty="0">
                <a:latin typeface="Tahoma" panose="020B0604030504040204" pitchFamily="34" charset="0"/>
              </a:rPr>
              <a:t>18' DAY)</a:t>
            </a:r>
          </a:p>
          <a:p>
            <a:pPr lvl="1" eaLnBrk="1" hangingPunct="1">
              <a:lnSpc>
                <a:spcPct val="130000"/>
              </a:lnSpc>
              <a:buClr>
                <a:schemeClr val="tx2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(CURRENT_DATE – </a:t>
            </a:r>
            <a:r>
              <a:rPr lang="en-US" altLang="en-US" sz="2000" dirty="0" err="1">
                <a:latin typeface="Tahoma" panose="020B0604030504040204" pitchFamily="34" charset="0"/>
              </a:rPr>
              <a:t>BirthDate</a:t>
            </a:r>
            <a:r>
              <a:rPr lang="en-US" altLang="en-US" sz="20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>
                <a:latin typeface="Tahoma" panose="020B0604030504040204" pitchFamily="34" charset="0"/>
              </a:rPr>
              <a:t>Examples (PSQL) [a quoted string of numbers with units]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latin typeface="Tahoma" panose="020B0604030504040204" pitchFamily="34" charset="0"/>
              </a:rPr>
              <a:t>'1 year 6 months 2 days'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100" dirty="0">
                <a:latin typeface="Tahoma" panose="020B0604030504040204" pitchFamily="34" charset="0"/>
              </a:rPr>
              <a:t>'23 </a:t>
            </a:r>
            <a:r>
              <a:rPr lang="en-US" altLang="en-US" sz="2100" dirty="0" err="1">
                <a:latin typeface="Tahoma" panose="020B0604030504040204" pitchFamily="34" charset="0"/>
              </a:rPr>
              <a:t>hrs</a:t>
            </a:r>
            <a:r>
              <a:rPr lang="en-US" altLang="en-US" sz="2100" dirty="0">
                <a:latin typeface="Tahoma" panose="020B0604030504040204" pitchFamily="34" charset="0"/>
              </a:rPr>
              <a:t> 38 mins 53 secs'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97E4E43B-FDD4-D34D-B991-E44BE073B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Postgres Functions on Dates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594F0FBF-8B27-6245-A82C-E23F81835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2C1B911-55AF-B547-810A-6C3B2D9E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9"/>
          <a:stretch>
            <a:fillRect/>
          </a:stretch>
        </p:blipFill>
        <p:spPr bwMode="auto">
          <a:xfrm>
            <a:off x="430213" y="1066800"/>
            <a:ext cx="8027987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DCA53BB-7D4C-D644-9E12-29EC5D5AA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Postgres Functions on Dates</a:t>
            </a:r>
          </a:p>
        </p:txBody>
      </p:sp>
      <p:grpSp>
        <p:nvGrpSpPr>
          <p:cNvPr id="41986" name="Group 1">
            <a:extLst>
              <a:ext uri="{FF2B5EF4-FFF2-40B4-BE49-F238E27FC236}">
                <a16:creationId xmlns:a16="http://schemas.microsoft.com/office/drawing/2014/main" id="{514E8CD3-3477-714D-B77F-5ECFD9F23B5B}"/>
              </a:ext>
            </a:extLst>
          </p:cNvPr>
          <p:cNvGrpSpPr>
            <a:grpSpLocks/>
          </p:cNvGrpSpPr>
          <p:nvPr/>
        </p:nvGrpSpPr>
        <p:grpSpPr bwMode="auto">
          <a:xfrm>
            <a:off x="380996" y="1066800"/>
            <a:ext cx="8672517" cy="5341938"/>
            <a:chOff x="617213" y="1421633"/>
            <a:chExt cx="7931417" cy="4377187"/>
          </a:xfrm>
        </p:grpSpPr>
        <p:pic>
          <p:nvPicPr>
            <p:cNvPr id="41987" name="Picture 3">
              <a:extLst>
                <a:ext uri="{FF2B5EF4-FFF2-40B4-BE49-F238E27FC236}">
                  <a16:creationId xmlns:a16="http://schemas.microsoft.com/office/drawing/2014/main" id="{B67080A0-E52E-844A-AA5E-AE4B6FF62B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18" r="1" b="86319"/>
            <a:stretch/>
          </p:blipFill>
          <p:spPr bwMode="auto">
            <a:xfrm>
              <a:off x="617213" y="1421633"/>
              <a:ext cx="7931417" cy="1245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8" name="Picture 3">
              <a:extLst>
                <a:ext uri="{FF2B5EF4-FFF2-40B4-BE49-F238E27FC236}">
                  <a16:creationId xmlns:a16="http://schemas.microsoft.com/office/drawing/2014/main" id="{A913A465-6638-1E42-B72D-CD4C9E2E8D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3" t="61116" b="25362"/>
            <a:stretch/>
          </p:blipFill>
          <p:spPr bwMode="auto">
            <a:xfrm>
              <a:off x="617215" y="4572000"/>
              <a:ext cx="7931414" cy="122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9" name="Picture 3">
              <a:extLst>
                <a:ext uri="{FF2B5EF4-FFF2-40B4-BE49-F238E27FC236}">
                  <a16:creationId xmlns:a16="http://schemas.microsoft.com/office/drawing/2014/main" id="{2DCB110A-20A1-2D43-8070-3D162B5030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3" t="29198" b="49805"/>
            <a:stretch/>
          </p:blipFill>
          <p:spPr bwMode="auto">
            <a:xfrm>
              <a:off x="617214" y="2667000"/>
              <a:ext cx="7931415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53639863-60A8-5243-91B4-B95A42082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Discarding a Table</a:t>
            </a:r>
          </a:p>
        </p:txBody>
      </p:sp>
      <p:sp>
        <p:nvSpPr>
          <p:cNvPr id="501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2A5017-A53A-0141-A3B0-AB53BA615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200" dirty="0">
              <a:latin typeface="Arial Narro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o"/>
              <a:defRPr/>
            </a:pPr>
            <a:r>
              <a:rPr lang="en-US" b="1" dirty="0">
                <a:latin typeface="Comic Sans MS" charset="0"/>
                <a:ea typeface="ＭＳ Ｐゴシック" charset="0"/>
                <a:cs typeface="ＭＳ Ｐゴシック" charset="0"/>
              </a:rPr>
              <a:t>DROP TABLE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&lt;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tbl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-name&gt; [</a:t>
            </a:r>
            <a:r>
              <a:rPr lang="en-US" b="1" dirty="0">
                <a:latin typeface="Comic Sans MS" charset="0"/>
                <a:ea typeface="ＭＳ Ｐゴシック" charset="0"/>
                <a:cs typeface="ＭＳ Ｐゴシック" charset="0"/>
              </a:rPr>
              <a:t>RESTRICT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| </a:t>
            </a:r>
            <a:r>
              <a:rPr lang="en-US" b="1" dirty="0">
                <a:latin typeface="Comic Sans MS" charset="0"/>
                <a:ea typeface="ＭＳ Ｐゴシック" charset="0"/>
                <a:cs typeface="ＭＳ Ｐゴシック" charset="0"/>
              </a:rPr>
              <a:t>CASCADE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];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Restrict: </a:t>
            </a:r>
            <a:r>
              <a:rPr lang="en-US" dirty="0">
                <a:ea typeface="ＭＳ Ｐゴシック" charset="0"/>
              </a:rPr>
              <a:t>removes the table it is not referenced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Cascade</a:t>
            </a:r>
            <a:r>
              <a:rPr lang="en-US" dirty="0">
                <a:ea typeface="ＭＳ Ｐゴシック" charset="0"/>
              </a:rPr>
              <a:t>: removes the table and all references to it</a:t>
            </a:r>
          </a:p>
          <a:p>
            <a:pPr lvl="1" eaLnBrk="1" hangingPunct="1">
              <a:buClr>
                <a:schemeClr val="tx2"/>
              </a:buClr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ea typeface="ＭＳ Ｐゴシック" charset="0"/>
              </a:rPr>
              <a:t>DROP Table </a:t>
            </a:r>
            <a:r>
              <a:rPr lang="en-US" altLang="en-US" dirty="0">
                <a:latin typeface="Arial Narrow" panose="020B0604020202020204" pitchFamily="34" charset="0"/>
              </a:rPr>
              <a:t>STUDENT;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ea typeface="ＭＳ Ｐゴシック" charset="0"/>
              </a:rPr>
              <a:t>DROP Table </a:t>
            </a:r>
            <a:r>
              <a:rPr lang="en-US" altLang="en-US" dirty="0">
                <a:latin typeface="Arial Narrow" panose="020B0604020202020204" pitchFamily="34" charset="0"/>
              </a:rPr>
              <a:t>STUDENT CASCADE;</a:t>
            </a:r>
          </a:p>
          <a:p>
            <a:pPr eaLnBrk="1" hangingPunct="1"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Monotype Sorts" charset="0"/>
              <a:buNone/>
              <a:defRPr/>
            </a:pP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dirty="0">
              <a:latin typeface="Arial Narro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050CEFE-2CAD-4046-B040-15288E02C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Domains</a:t>
            </a:r>
          </a:p>
        </p:txBody>
      </p:sp>
      <p:sp>
        <p:nvSpPr>
          <p:cNvPr id="172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07E150-F7EC-1A47-B125-A11A1BDF6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>
                <a:latin typeface="Tahoma" panose="020B0604030504040204" pitchFamily="34" charset="0"/>
              </a:rPr>
              <a:t>Domain is a schema component for defining datatype macros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Basic datatype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DEFAULT value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CHECK (validity conditions)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>
                <a:latin typeface="Tahoma" panose="020B0604030504040204" pitchFamily="34" charset="0"/>
              </a:rPr>
              <a:t>Examples: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CREATE DOMAIN sectno_dom AS SMALLINT; 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CREATE DOMAIN gpa_dom DECIMAL (3,2) DEFAULT 0.00;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CREATE DOMAIN ssn_dom CHAR(11) </a:t>
            </a:r>
            <a:br>
              <a:rPr lang="en-US" altLang="en-US">
                <a:latin typeface="Arial Narrow" panose="020B0604020202020204" pitchFamily="34" charset="0"/>
              </a:rPr>
            </a:br>
            <a:r>
              <a:rPr lang="en-US" altLang="en-US">
                <a:latin typeface="Arial Narrow" panose="020B0604020202020204" pitchFamily="34" charset="0"/>
              </a:rPr>
              <a:t>      </a:t>
            </a:r>
            <a:r>
              <a:rPr lang="en-US" altLang="en-US" b="1">
                <a:latin typeface="Arial Narrow" panose="020B0604020202020204" pitchFamily="34" charset="0"/>
              </a:rPr>
              <a:t>CONSTRAINT</a:t>
            </a:r>
            <a:r>
              <a:rPr lang="en-US" altLang="en-US">
                <a:latin typeface="Arial Narrow" panose="020B0604020202020204" pitchFamily="34" charset="0"/>
              </a:rPr>
              <a:t> ssn_dom_value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     </a:t>
            </a:r>
            <a:r>
              <a:rPr lang="en-US" altLang="en-US" b="1">
                <a:solidFill>
                  <a:srgbClr val="FF0000"/>
                </a:solidFill>
                <a:latin typeface="Arial Narrow" panose="020B0604020202020204" pitchFamily="34" charset="0"/>
              </a:rPr>
              <a:t>CHECK</a:t>
            </a:r>
            <a:r>
              <a:rPr lang="en-US" altLang="en-US">
                <a:latin typeface="Arial Narrow" panose="020B0604020202020204" pitchFamily="34" charset="0"/>
              </a:rPr>
              <a:t> (</a:t>
            </a:r>
            <a:r>
              <a:rPr lang="en-US" altLang="en-US">
                <a:solidFill>
                  <a:srgbClr val="FF0000"/>
                </a:solidFill>
                <a:latin typeface="Arial Narrow" panose="020B0604020202020204" pitchFamily="34" charset="0"/>
              </a:rPr>
              <a:t>VALUE</a:t>
            </a:r>
            <a:r>
              <a:rPr lang="en-US" altLang="en-US">
                <a:latin typeface="Arial Narrow" panose="020B0604020202020204" pitchFamily="34" charset="0"/>
              </a:rPr>
              <a:t> BETWEEN '000-00-0000' AND '999-99-9999’);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Arial Narrow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72AC05F5-0255-C844-8838-D3BB6689E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a Domain</a:t>
            </a:r>
          </a:p>
        </p:txBody>
      </p:sp>
      <p:sp>
        <p:nvSpPr>
          <p:cNvPr id="1925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83362C-84AB-3A47-8507-57FDDB79F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20113" cy="480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mic Sans MS" panose="030F0902030302020204" pitchFamily="66" charset="0"/>
              </a:rPr>
              <a:t>DROP DOMAIN</a:t>
            </a:r>
            <a:r>
              <a:rPr lang="en-US" altLang="en-US" dirty="0">
                <a:latin typeface="Comic Sans MS" panose="030F0902030302020204" pitchFamily="66" charset="0"/>
              </a:rPr>
              <a:t> &lt;</a:t>
            </a:r>
            <a:r>
              <a:rPr lang="en-US" altLang="en-US" dirty="0" err="1">
                <a:latin typeface="Comic Sans MS" panose="030F0902030302020204" pitchFamily="66" charset="0"/>
              </a:rPr>
              <a:t>dname</a:t>
            </a:r>
            <a:r>
              <a:rPr lang="en-US" altLang="en-US" dirty="0">
                <a:latin typeface="Comic Sans MS" panose="030F0902030302020204" pitchFamily="66" charset="0"/>
              </a:rPr>
              <a:t>&gt; [</a:t>
            </a:r>
            <a:r>
              <a:rPr lang="en-US" altLang="en-US" b="1" dirty="0">
                <a:latin typeface="Comic Sans MS" panose="030F0902030302020204" pitchFamily="66" charset="0"/>
              </a:rPr>
              <a:t>RESTRICT</a:t>
            </a:r>
            <a:r>
              <a:rPr lang="en-US" altLang="en-US" dirty="0">
                <a:latin typeface="Comic Sans MS" panose="030F0902030302020204" pitchFamily="66" charset="0"/>
              </a:rPr>
              <a:t> | </a:t>
            </a:r>
            <a:r>
              <a:rPr lang="en-US" altLang="en-US" b="1" dirty="0">
                <a:latin typeface="Comic Sans MS" panose="030F0902030302020204" pitchFamily="66" charset="0"/>
              </a:rPr>
              <a:t>CASCADE</a:t>
            </a:r>
            <a:r>
              <a:rPr lang="en-US" altLang="en-US" dirty="0">
                <a:latin typeface="Comic Sans MS" panose="030F0902030302020204" pitchFamily="66" charset="0"/>
              </a:rPr>
              <a:t>];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>
                <a:latin typeface="Comic Sans MS" panose="030F0902030302020204" pitchFamily="66" charset="0"/>
              </a:rPr>
              <a:t>Restrict: </a:t>
            </a:r>
            <a:r>
              <a:rPr lang="en-US" altLang="en-US" dirty="0">
                <a:latin typeface="Tahoma" panose="020B0604030504040204" pitchFamily="34" charset="0"/>
              </a:rPr>
              <a:t>removes the domain it is not used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dirty="0">
                <a:latin typeface="Comic Sans MS" panose="030F0902030302020204" pitchFamily="66" charset="0"/>
              </a:rPr>
              <a:t>Cascade</a:t>
            </a:r>
            <a:r>
              <a:rPr lang="en-US" altLang="en-US" dirty="0">
                <a:latin typeface="Tahoma" panose="020B0604030504040204" pitchFamily="34" charset="0"/>
              </a:rPr>
              <a:t>: removes the domain and replaces all its uses to its underlying datatype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Example: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300" b="1" dirty="0">
                <a:latin typeface="Courier New" panose="02070309020205020404" pitchFamily="49" charset="0"/>
              </a:rPr>
              <a:t>CREATE DOMAIN </a:t>
            </a:r>
            <a:r>
              <a:rPr lang="en-US" altLang="en-US" dirty="0" err="1">
                <a:latin typeface="Arial Narrow" panose="020B0604020202020204" pitchFamily="34" charset="0"/>
              </a:rPr>
              <a:t>gender_dom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sz="2300" b="1" dirty="0">
                <a:latin typeface="Courier New" panose="02070309020205020404" pitchFamily="49" charset="0"/>
              </a:rPr>
              <a:t>AS </a:t>
            </a:r>
            <a:r>
              <a:rPr lang="en-US" altLang="en-US" sz="2200" dirty="0">
                <a:latin typeface="Courier New" panose="02070309020205020404" pitchFamily="49" charset="0"/>
              </a:rPr>
              <a:t>CHAR(1)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Arial Narrow" panose="020B0604020202020204" pitchFamily="34" charset="0"/>
              </a:rPr>
              <a:t>             </a:t>
            </a:r>
            <a:r>
              <a:rPr lang="en-US" altLang="en-US" sz="2300" b="1" dirty="0">
                <a:latin typeface="Courier New" panose="02070309020205020404" pitchFamily="49" charset="0"/>
              </a:rPr>
              <a:t>CONSTRAINT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gender_dom_value</a:t>
            </a:r>
            <a:endParaRPr lang="en-US" altLang="en-US" dirty="0">
              <a:latin typeface="Arial Narrow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</a:rPr>
              <a:t>               </a:t>
            </a:r>
            <a:r>
              <a:rPr lang="en-US" altLang="en-US" sz="2300" b="1" dirty="0"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latin typeface="Arial Narrow" panose="020B0604020202020204" pitchFamily="34" charset="0"/>
              </a:rPr>
              <a:t> ((VALUE IN ( 'F', 'f', 'M', 'm' ))); -- OR (VALUE IS NULL)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200" dirty="0">
              <a:latin typeface="Arial Narrow" panose="020B0604020202020204" pitchFamily="34" charset="0"/>
            </a:endParaRPr>
          </a:p>
          <a:p>
            <a:pPr lvl="1" eaLnBrk="1" hangingPunct="1">
              <a:buClr>
                <a:schemeClr val="tx2"/>
              </a:buClr>
            </a:pPr>
            <a:r>
              <a:rPr lang="en-US" altLang="en-US" sz="2300" b="1" dirty="0">
                <a:latin typeface="Courier New" panose="02070309020205020404" pitchFamily="49" charset="0"/>
              </a:rPr>
              <a:t>DROP DOMAIN </a:t>
            </a:r>
            <a:r>
              <a:rPr lang="en-US" altLang="en-US" dirty="0" err="1">
                <a:latin typeface="Arial Narrow" panose="020B0604020202020204" pitchFamily="34" charset="0"/>
              </a:rPr>
              <a:t>gender_dom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sz="2300" b="1" dirty="0">
                <a:latin typeface="Courier New" panose="02070309020205020404" pitchFamily="49" charset="0"/>
              </a:rPr>
              <a:t>CASCADE</a:t>
            </a:r>
            <a:r>
              <a:rPr lang="en-US" altLang="en-US" dirty="0">
                <a:latin typeface="Arial Narrow" panose="020B0604020202020204" pitchFamily="34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  <p:bldP spid="192515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E6CD773-1248-C04E-9959-6700F9FCC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Schema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083F272-F727-EB4D-A102-7E7E1907C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dirty="0">
                <a:latin typeface="Courier New" panose="02070309020205020404" pitchFamily="49" charset="0"/>
              </a:rPr>
              <a:t>CHAR(10),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D2241AA-FB2F-C245-9564-9B1AD66C8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CHECK </a:t>
            </a:r>
            <a:r>
              <a:rPr lang="en-US" altLang="en-US"/>
              <a:t>Constraint and </a:t>
            </a:r>
            <a:r>
              <a:rPr lang="en-US" altLang="en-US">
                <a:latin typeface="Courier New" panose="02070309020205020404" pitchFamily="49" charset="0"/>
              </a:rPr>
              <a:t>DOMAIN 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C4AC52A9-32ED-AF47-9AB1-18ABA760A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DOMAIN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AS 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CHECK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CS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Film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  <a:endParaRPr lang="en-US" altLang="ja-JP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98CF1B5F-BCE2-7843-A64C-80ECDAA8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Example…  Minor &amp;Constraints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E51B8661-5EFF-A049-864D-637BFAABB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DOMAIN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AS 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CHECK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CS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 ,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Film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Minor …</a:t>
            </a:r>
            <a:r>
              <a:rPr lang="en-US" altLang="en-US" dirty="0">
                <a:latin typeface="Arial" panose="020B0604020202020204" pitchFamily="34" charset="0"/>
              </a:rPr>
              <a:t>,	</a:t>
            </a:r>
            <a:r>
              <a:rPr lang="en-US" alt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what constraints are needed for Minor?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24B5F09-3DDB-B846-B6F0-D0B161B5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886200"/>
            <a:ext cx="4495800" cy="10668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Monotype Sorts" pitchFamily="-84" charset="2"/>
              <a:buNone/>
              <a:defRPr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IC1: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Minor IN …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Monotype Sorts" pitchFamily="-84" charset="2"/>
              <a:buNone/>
              <a:defRPr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IC2: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Minor ≠ Major</a:t>
            </a:r>
            <a:r>
              <a:rPr lang="en-US" altLang="en-US" b="1">
                <a:solidFill>
                  <a:srgbClr val="000000"/>
                </a:solidFill>
                <a:latin typeface="Courier" pitchFamily="-84" charset="0"/>
              </a:rPr>
              <a:t>  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74581224-9B7E-4F4D-8436-7492C2859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attribute-based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B9E6CF6-82D5-684D-88D2-BB368C816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DOMAIN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AS 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 CHECK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CS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Film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Minor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  <p:sp>
        <p:nvSpPr>
          <p:cNvPr id="53251" name="Cloud Callout 7">
            <a:extLst>
              <a:ext uri="{FF2B5EF4-FFF2-40B4-BE49-F238E27FC236}">
                <a16:creationId xmlns:a16="http://schemas.microsoft.com/office/drawing/2014/main" id="{C1DCD2C6-2CEA-BE49-B9AA-13C0250A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1981200" cy="1219200"/>
          </a:xfrm>
          <a:prstGeom prst="cloudCallout">
            <a:avLst>
              <a:gd name="adj1" fmla="val -46472"/>
              <a:gd name="adj2" fmla="val 69037"/>
            </a:avLst>
          </a:prstGeom>
          <a:solidFill>
            <a:srgbClr val="A2C1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IC1: attribute-based</a:t>
            </a:r>
          </a:p>
        </p:txBody>
      </p:sp>
      <p:sp>
        <p:nvSpPr>
          <p:cNvPr id="53252" name="TextBox 1">
            <a:extLst>
              <a:ext uri="{FF2B5EF4-FFF2-40B4-BE49-F238E27FC236}">
                <a16:creationId xmlns:a16="http://schemas.microsoft.com/office/drawing/2014/main" id="{86E55410-9C4F-6444-A64C-9BEC74534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75" y="3703638"/>
            <a:ext cx="184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70CA30A6-AC9C-F74D-A9DE-A62FF4FA0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word about Standards</a:t>
            </a:r>
          </a:p>
        </p:txBody>
      </p:sp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2FE9409C-72B9-AB48-B084-8530A3BC24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28" r="-13528"/>
          <a:stretch>
            <a:fillRect/>
          </a:stretch>
        </p:blipFill>
        <p:spPr>
          <a:xfrm>
            <a:off x="76200" y="1411288"/>
            <a:ext cx="8977313" cy="3998912"/>
          </a:xfrm>
        </p:spPr>
      </p:pic>
      <p:sp>
        <p:nvSpPr>
          <p:cNvPr id="8195" name="TextBox 4">
            <a:extLst>
              <a:ext uri="{FF2B5EF4-FFF2-40B4-BE49-F238E27FC236}">
                <a16:creationId xmlns:a16="http://schemas.microsoft.com/office/drawing/2014/main" id="{8A6D57D2-04B6-444F-BF75-67DDDE24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86400"/>
            <a:ext cx="29543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/>
              <a:t>http://xkcd.com/927/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F8AEB652-70DA-8F4D-9CB6-DFB927B53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attribute- and tuple-based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F72B50EC-7A52-CB4F-BFBD-C0036040E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DOMAIN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AS 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CHECK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CS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Film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000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Minor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     </a:t>
            </a:r>
            <a:r>
              <a:rPr lang="en-US" altLang="en-US" b="1" dirty="0">
                <a:solidFill>
                  <a:srgbClr val="CF0E30"/>
                </a:solidFill>
                <a:latin typeface="Courier New" panose="02070309020205020404" pitchFamily="49" charset="0"/>
              </a:rPr>
              <a:t>CHECK (</a:t>
            </a:r>
            <a:r>
              <a:rPr lang="en-US" altLang="en-US" b="1" dirty="0">
                <a:solidFill>
                  <a:srgbClr val="CF0E30"/>
                </a:solidFill>
                <a:latin typeface="Arial" panose="020B0604020202020204" pitchFamily="34" charset="0"/>
              </a:rPr>
              <a:t>Major != Minor)</a:t>
            </a:r>
            <a:r>
              <a:rPr lang="en-US" altLang="en-US" b="1" dirty="0">
                <a:solidFill>
                  <a:srgbClr val="CF0E3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  <p:sp>
        <p:nvSpPr>
          <p:cNvPr id="54275" name="Cloud Callout 11">
            <a:extLst>
              <a:ext uri="{FF2B5EF4-FFF2-40B4-BE49-F238E27FC236}">
                <a16:creationId xmlns:a16="http://schemas.microsoft.com/office/drawing/2014/main" id="{0F17266F-33AC-A549-9446-A74B06C3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1981200" cy="1219200"/>
          </a:xfrm>
          <a:prstGeom prst="cloudCallout">
            <a:avLst>
              <a:gd name="adj1" fmla="val -46472"/>
              <a:gd name="adj2" fmla="val 69037"/>
            </a:avLst>
          </a:prstGeom>
          <a:solidFill>
            <a:srgbClr val="A2C1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IC1: attribute-based</a:t>
            </a:r>
          </a:p>
        </p:txBody>
      </p:sp>
      <p:sp>
        <p:nvSpPr>
          <p:cNvPr id="54276" name="Cloud Callout 12">
            <a:extLst>
              <a:ext uri="{FF2B5EF4-FFF2-40B4-BE49-F238E27FC236}">
                <a16:creationId xmlns:a16="http://schemas.microsoft.com/office/drawing/2014/main" id="{05E58B53-6ED4-0444-A5BD-EE918D82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905000" cy="1371600"/>
          </a:xfrm>
          <a:prstGeom prst="cloudCallout">
            <a:avLst>
              <a:gd name="adj1" fmla="val -76278"/>
              <a:gd name="adj2" fmla="val 72306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IC2: tuple-based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AB547D5B-B5EE-1A41-ACE7-1CA6D0665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attribute- and tuple-based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DA1B521-7616-1643-9898-BE2AA50B5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 DOMAIN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AS 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CHECK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(value IN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CS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Film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00FF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1800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Minor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M_Code_dom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STUDENT_Major_Minor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     </a:t>
            </a:r>
            <a:r>
              <a:rPr lang="en-US" altLang="en-US" b="1" dirty="0">
                <a:solidFill>
                  <a:srgbClr val="CF0E30"/>
                </a:solidFill>
                <a:latin typeface="Courier New" panose="02070309020205020404" pitchFamily="49" charset="0"/>
              </a:rPr>
              <a:t>CHECK (</a:t>
            </a:r>
            <a:r>
              <a:rPr lang="en-US" altLang="en-US" b="1" dirty="0">
                <a:solidFill>
                  <a:srgbClr val="CF0E30"/>
                </a:solidFill>
                <a:latin typeface="Arial" panose="020B0604020202020204" pitchFamily="34" charset="0"/>
              </a:rPr>
              <a:t>Major != Minor)</a:t>
            </a:r>
            <a:r>
              <a:rPr lang="en-US" altLang="en-US" b="1" dirty="0">
                <a:solidFill>
                  <a:srgbClr val="CF0E3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ts val="1300"/>
              </a:spcBef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r>
              <a:rPr lang="en-US" altLang="en-US" dirty="0">
                <a:latin typeface="Courier New" panose="02070309020205020404" pitchFamily="49" charset="0"/>
              </a:rPr>
              <a:t>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  <p:sp>
        <p:nvSpPr>
          <p:cNvPr id="55299" name="Cloud Callout 11">
            <a:extLst>
              <a:ext uri="{FF2B5EF4-FFF2-40B4-BE49-F238E27FC236}">
                <a16:creationId xmlns:a16="http://schemas.microsoft.com/office/drawing/2014/main" id="{1E9F224D-AFC9-C84B-8016-264BEAEA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52800"/>
            <a:ext cx="1981200" cy="1219200"/>
          </a:xfrm>
          <a:prstGeom prst="cloudCallout">
            <a:avLst>
              <a:gd name="adj1" fmla="val -46472"/>
              <a:gd name="adj2" fmla="val 69037"/>
            </a:avLst>
          </a:prstGeom>
          <a:solidFill>
            <a:srgbClr val="A2C1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IC1: attribute-based</a:t>
            </a:r>
          </a:p>
        </p:txBody>
      </p:sp>
      <p:sp>
        <p:nvSpPr>
          <p:cNvPr id="55300" name="Cloud Callout 12">
            <a:extLst>
              <a:ext uri="{FF2B5EF4-FFF2-40B4-BE49-F238E27FC236}">
                <a16:creationId xmlns:a16="http://schemas.microsoft.com/office/drawing/2014/main" id="{9E41110A-C6AE-1447-BD54-F8453871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62400"/>
            <a:ext cx="1905000" cy="1371600"/>
          </a:xfrm>
          <a:prstGeom prst="cloudCallout">
            <a:avLst>
              <a:gd name="adj1" fmla="val -76278"/>
              <a:gd name="adj2" fmla="val 72306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IC2: tuple-based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32622B4-30FD-4140-BD48-63912DA49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CHECK </a:t>
            </a:r>
            <a:r>
              <a:rPr lang="en-US" altLang="en-US"/>
              <a:t>Constraint Major in-line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F4B3272-BDEF-4140-BEFF-62C43D2B4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dirty="0">
                <a:latin typeface="Courier New" panose="02070309020205020404" pitchFamily="49" charset="0"/>
              </a:rPr>
              <a:t>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43BDE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043BDE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i="1" dirty="0">
                <a:solidFill>
                  <a:srgbClr val="043BDE"/>
                </a:solidFill>
                <a:latin typeface="Arial" panose="020B0604020202020204" pitchFamily="34" charset="0"/>
              </a:rPr>
              <a:t>Major</a:t>
            </a:r>
            <a:r>
              <a:rPr lang="en-US" altLang="en-US" dirty="0">
                <a:solidFill>
                  <a:srgbClr val="043BDE"/>
                </a:solidFill>
                <a:latin typeface="Arial" panose="020B0604020202020204" pitchFamily="34" charset="0"/>
              </a:rPr>
              <a:t> IN (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CS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Film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43BDE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0EA18F33-E91C-7E4E-9996-D1A71070F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CHECK </a:t>
            </a:r>
            <a:r>
              <a:rPr lang="en-US" altLang="en-US"/>
              <a:t>Constraint Minor in-line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658BB5AD-FD04-DE4A-9B94-28610ABCB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dirty="0">
                <a:latin typeface="Courier New" panose="02070309020205020404" pitchFamily="49" charset="0"/>
              </a:rPr>
              <a:t>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43BDE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043BDE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i="1" dirty="0">
                <a:solidFill>
                  <a:srgbClr val="043BDE"/>
                </a:solidFill>
                <a:latin typeface="Arial" panose="020B0604020202020204" pitchFamily="34" charset="0"/>
              </a:rPr>
              <a:t>Major</a:t>
            </a:r>
            <a:r>
              <a:rPr lang="en-US" altLang="en-US" dirty="0">
                <a:solidFill>
                  <a:srgbClr val="043BDE"/>
                </a:solidFill>
                <a:latin typeface="Arial" panose="020B0604020202020204" pitchFamily="34" charset="0"/>
              </a:rPr>
              <a:t> IN (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CS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Film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dirty="0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43BDE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     Minor </a:t>
            </a:r>
            <a:r>
              <a:rPr lang="en-US" altLang="en-US" dirty="0">
                <a:latin typeface="Courier New" panose="02070309020205020404" pitchFamily="49" charset="0"/>
              </a:rPr>
              <a:t>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((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Minor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IN (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CS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Film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)   </a:t>
            </a:r>
            <a:b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                       AND (Major != Minor))</a:t>
            </a:r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F3D607F0-68DC-3B45-BC91-5665F6034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 Constraints Separately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AB5B71E2-B1C3-DE48-8833-49DFD3FC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GPA </a:t>
            </a:r>
            <a:r>
              <a:rPr lang="en-US" altLang="en-US" dirty="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dirty="0">
                <a:latin typeface="Courier New" panose="02070309020205020404" pitchFamily="49" charset="0"/>
              </a:rPr>
              <a:t>CHAR(10), </a:t>
            </a:r>
            <a:r>
              <a:rPr lang="en-US" altLang="en-US" dirty="0">
                <a:latin typeface="Arial" panose="020B0604020202020204" pitchFamily="34" charset="0"/>
              </a:rPr>
              <a:t>Minor </a:t>
            </a:r>
            <a:r>
              <a:rPr lang="en-US" altLang="en-US" dirty="0">
                <a:latin typeface="Courier New" panose="02070309020205020404" pitchFamily="49" charset="0"/>
              </a:rPr>
              <a:t>CHAR(10),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(Sid),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STUDENT_Major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b="1" dirty="0">
                <a:solidFill>
                  <a:srgbClr val="043BDE"/>
                </a:solidFill>
                <a:latin typeface="Courier New" panose="02070309020205020404" pitchFamily="49" charset="0"/>
              </a:rPr>
              <a:t>    CHECK</a:t>
            </a:r>
            <a:r>
              <a:rPr lang="en-US" altLang="en-US" dirty="0">
                <a:solidFill>
                  <a:srgbClr val="043BDE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i="1" dirty="0">
                <a:solidFill>
                  <a:srgbClr val="043BDE"/>
                </a:solidFill>
                <a:latin typeface="Arial" panose="020B0604020202020204" pitchFamily="34" charset="0"/>
              </a:rPr>
              <a:t>Major</a:t>
            </a:r>
            <a:r>
              <a:rPr lang="en-US" altLang="en-US" dirty="0">
                <a:solidFill>
                  <a:srgbClr val="043BDE"/>
                </a:solidFill>
                <a:latin typeface="Arial" panose="020B0604020202020204" pitchFamily="34" charset="0"/>
              </a:rPr>
              <a:t> IN (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CS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Film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>
                <a:solidFill>
                  <a:srgbClr val="043BDE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043BDE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043BDE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STUDENT_Minor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Minor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IN (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CS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Film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)),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STUDENT_Major_Minor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b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   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Major != Minor)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1F2AF63-029C-F84D-B3E7-C3F6FE8A9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CHECK</a:t>
            </a:r>
            <a:r>
              <a:rPr lang="en-US" altLang="en-US"/>
              <a:t> Constraint 2 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BA0A68C8-82E0-154D-B206-5C41D8746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CREATE TABLE</a:t>
            </a:r>
            <a:r>
              <a:rPr lang="en-US" altLang="en-US" dirty="0">
                <a:latin typeface="Arial" panose="020B0604020202020204" pitchFamily="34" charset="0"/>
              </a:rPr>
              <a:t> Student (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Sid </a:t>
            </a:r>
            <a:r>
              <a:rPr lang="en-US" altLang="en-US" dirty="0">
                <a:latin typeface="Courier New" panose="02070309020205020404" pitchFamily="49" charset="0"/>
              </a:rPr>
              <a:t>INTEGER, </a:t>
            </a:r>
            <a:r>
              <a:rPr lang="en-US" altLang="en-US" dirty="0">
                <a:latin typeface="Arial" panose="020B0604020202020204" pitchFamily="34" charset="0"/>
              </a:rPr>
              <a:t>Name </a:t>
            </a:r>
            <a:r>
              <a:rPr lang="en-US" altLang="en-US" dirty="0">
                <a:latin typeface="Courier New" panose="02070309020205020404" pitchFamily="49" charset="0"/>
              </a:rPr>
              <a:t>VARCHAR(20), 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Age </a:t>
            </a:r>
            <a:r>
              <a:rPr lang="en-US" altLang="en-US" dirty="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GPA </a:t>
            </a:r>
            <a:r>
              <a:rPr lang="en-US" altLang="en-US" dirty="0">
                <a:latin typeface="Courier New" panose="02070309020205020404" pitchFamily="49" charset="0"/>
              </a:rPr>
              <a:t>REAL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GPA&gt;=0.0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GPA &lt;= 4.0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),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	Major </a:t>
            </a:r>
            <a:r>
              <a:rPr lang="en-US" altLang="en-US" dirty="0">
                <a:latin typeface="Courier New" panose="02070309020205020404" pitchFamily="49" charset="0"/>
              </a:rPr>
              <a:t>CHAR(10)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Major IN (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CS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Film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History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</a:rPr>
              <a:t>))</a:t>
            </a:r>
            <a:r>
              <a:rPr lang="en-US" altLang="ja-JP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CONSTRAINT</a:t>
            </a:r>
            <a:r>
              <a:rPr lang="en-US" altLang="en-US" dirty="0">
                <a:latin typeface="Arial Narrow" panose="020B0604020202020204" pitchFamily="34" charset="0"/>
              </a:rPr>
              <a:t> STUDENT_PK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PRIMARY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  <a:r>
              <a:rPr lang="en-US" altLang="en-US" dirty="0">
                <a:latin typeface="Arial" panose="020B0604020202020204" pitchFamily="34" charset="0"/>
              </a:rPr>
              <a:t>  (Sid));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3A1A1E3B-8E89-6340-9048-04E695047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Management</a:t>
            </a:r>
            <a:endParaRPr lang="en-US" altLang="en-US" sz="2400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16F8CD91-35CD-1E47-8667-34AAA7EA4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876800"/>
            <a:ext cx="8001000" cy="16002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To modify a constraint: 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drop it first then add a new one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7EDCB85-502C-CA4C-B5DE-375A00B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0668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ALTER TABLE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DROP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   CONSTRAINT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STUDENT_Major_Minor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A0879D4-24A5-DD44-A23B-3C424D16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229600" cy="1447800"/>
          </a:xfrm>
          <a:prstGeom prst="foldedCorner">
            <a:avLst>
              <a:gd name="adj" fmla="val 12500"/>
            </a:avLst>
          </a:prstGeom>
          <a:solidFill>
            <a:srgbClr val="FFFDC5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br" rotWithShape="0">
              <a:srgbClr val="808080">
                <a:alpha val="42998"/>
              </a:srgbClr>
            </a:outerShdw>
          </a:effectLst>
        </p:spPr>
        <p:txBody>
          <a:bodyPr wrap="none" tIns="91440" anchor="ctr"/>
          <a:lstStyle/>
          <a:p>
            <a:pPr eaLnBrk="1" hangingPunct="1">
              <a:lnSpc>
                <a:spcPct val="90000"/>
              </a:lnSpc>
              <a:spcBef>
                <a:spcPts val="1176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ALTER TABLE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Student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ADD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   CONSTRAINT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STUDENT_Major_Minor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" charset="0"/>
                <a:ea typeface="ＭＳ Ｐゴシック" charset="0"/>
                <a:cs typeface="Courier" charset="0"/>
              </a:rPr>
              <a:t>CHECK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(Major != Minor)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ＭＳ Ｐゴシック" charset="0"/>
                <a:cs typeface="Courier" charset="0"/>
              </a:rPr>
              <a:t> 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6908B6F-6FCB-974E-978D-A0FF9DF8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Schema Evolution</a:t>
            </a:r>
          </a:p>
        </p:txBody>
      </p:sp>
      <p:sp>
        <p:nvSpPr>
          <p:cNvPr id="1853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410271-C1E8-2C47-B365-B72F6D08C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</a:rPr>
              <a:t>The </a:t>
            </a:r>
            <a:r>
              <a:rPr lang="en-US" altLang="en-US">
                <a:latin typeface="Comic Sans MS" panose="030F0902030302020204" pitchFamily="66" charset="0"/>
              </a:rPr>
              <a:t>ALTER</a:t>
            </a:r>
            <a:r>
              <a:rPr lang="en-US" altLang="en-US">
                <a:latin typeface="Tahoma" panose="020B0604030504040204" pitchFamily="34" charset="0"/>
              </a:rPr>
              <a:t> command allows to alter the domain of an attribute, add and drop an attribute or constraint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mic Sans MS" panose="030F0902030302020204" pitchFamily="66" charset="0"/>
              </a:rPr>
              <a:t>ALTER TABLE</a:t>
            </a:r>
            <a:r>
              <a:rPr lang="en-US" altLang="en-US">
                <a:latin typeface="Arial Unicode MS" panose="020B0604020202020204" pitchFamily="34" charset="-128"/>
              </a:rPr>
              <a:t> &lt;</a:t>
            </a:r>
            <a:r>
              <a:rPr lang="en-US" altLang="en-US">
                <a:latin typeface="Tahoma" panose="020B0604030504040204" pitchFamily="34" charset="0"/>
              </a:rPr>
              <a:t>table-name&gt;</a:t>
            </a:r>
            <a:r>
              <a:rPr lang="en-US" altLang="en-US">
                <a:latin typeface="Arial Unicode MS" panose="020B0604020202020204" pitchFamily="34" charset="-128"/>
              </a:rPr>
              <a:t> </a:t>
            </a:r>
            <a:r>
              <a:rPr lang="en-US" altLang="en-US">
                <a:latin typeface="Comic Sans MS" panose="030F0902030302020204" pitchFamily="66" charset="0"/>
              </a:rPr>
              <a:t>ALTER [COLUMN]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</a:rPr>
              <a:t>Domain change of an attribute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        E.g.,     </a:t>
            </a: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ALTER TABLE Student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Arial Narrow" panose="020B0604020202020204" pitchFamily="34" charset="0"/>
              </a:rPr>
              <a:t>                             ALTER QPA DECIMAL(4,2);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Warning: Type Narrowing is possible as in C/C++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endParaRPr lang="en-US" altLang="en-US" sz="110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</a:rPr>
              <a:t>Set or drop the default value of an attribute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    E.g.1,      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ALTER TABLE SECTION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                       ALTER COLUMN Head DROP DEFAULT;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     E.g.2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,     ALTER TABLE SECTION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                        ALTER Head SET DEFAULT NULL;</a:t>
            </a:r>
            <a:r>
              <a:rPr lang="en-US" altLang="en-US">
                <a:solidFill>
                  <a:srgbClr val="CF0E30"/>
                </a:solidFill>
                <a:latin typeface="Arial Unicode MS" panose="020B0604020202020204" pitchFamily="34" charset="-128"/>
              </a:rPr>
              <a:t> </a:t>
            </a:r>
            <a:endParaRPr lang="en-US" altLang="en-US" sz="2200">
              <a:solidFill>
                <a:srgbClr val="CF0E3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5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3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75358535-E08D-154C-BDE0-E12916006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a Table Schema…</a:t>
            </a:r>
          </a:p>
        </p:txBody>
      </p:sp>
      <p:sp>
        <p:nvSpPr>
          <p:cNvPr id="186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1163344-D0D0-5E48-99B8-9B9F58B1F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mic Sans MS" panose="030F0902030302020204" pitchFamily="66" charset="0"/>
              </a:rPr>
              <a:t>ALTER TABLE</a:t>
            </a:r>
            <a:r>
              <a:rPr lang="en-US" altLang="en-US">
                <a:latin typeface="Tahoma" panose="020B0604030504040204" pitchFamily="34" charset="0"/>
              </a:rPr>
              <a:t> &lt;table-name&gt; </a:t>
            </a:r>
            <a:r>
              <a:rPr lang="en-US" altLang="en-US">
                <a:latin typeface="Comic Sans MS" panose="030F0902030302020204" pitchFamily="66" charset="0"/>
              </a:rPr>
              <a:t>ADD [COLUMN]</a:t>
            </a:r>
            <a:endParaRPr lang="en-US" altLang="en-US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Arial Unicode MS" panose="020B0604020202020204" pitchFamily="34" charset="-128"/>
              </a:rPr>
              <a:t>   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ALTER TABLE LIBRARIAN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ADD Gender gender_dom; 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>
              <a:solidFill>
                <a:schemeClr val="hlink"/>
              </a:solidFill>
              <a:latin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mic Sans MS" panose="030F0902030302020204" pitchFamily="66" charset="0"/>
              </a:rPr>
              <a:t>ALTER TABLE</a:t>
            </a:r>
            <a:r>
              <a:rPr lang="en-US" altLang="en-US">
                <a:latin typeface="Tahoma" panose="020B0604030504040204" pitchFamily="34" charset="0"/>
              </a:rPr>
              <a:t> &lt;tbl-name&gt; </a:t>
            </a:r>
            <a:r>
              <a:rPr lang="en-US" altLang="en-US">
                <a:latin typeface="Comic Sans MS" panose="030F0902030302020204" pitchFamily="66" charset="0"/>
              </a:rPr>
              <a:t>DROP [COLUMN]…</a:t>
            </a:r>
            <a:r>
              <a:rPr lang="en-US" altLang="en-US">
                <a:latin typeface="Tahoma" panose="020B0604030504040204" pitchFamily="34" charset="0"/>
              </a:rPr>
              <a:t> [Option]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</a:rPr>
              <a:t>CASCADE</a:t>
            </a:r>
            <a:r>
              <a:rPr lang="en-US" altLang="en-US">
                <a:latin typeface="Tahoma" panose="020B0604030504040204" pitchFamily="34" charset="0"/>
              </a:rPr>
              <a:t> option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 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ALTER TABLE SECTION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             DROP COLUMN Head CASCADE;</a:t>
            </a:r>
            <a:r>
              <a:rPr lang="en-US" altLang="en-US">
                <a:solidFill>
                  <a:srgbClr val="CF0E30"/>
                </a:solidFill>
                <a:latin typeface="Arial Unicode MS" panose="020B060402020202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</a:rPr>
              <a:t>RESTRICT</a:t>
            </a:r>
            <a:r>
              <a:rPr lang="en-US" altLang="en-US">
                <a:latin typeface="Tahoma" panose="020B0604030504040204" pitchFamily="34" charset="0"/>
              </a:rPr>
              <a:t> option (default)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</a:rPr>
              <a:t>        </a:t>
            </a: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ALTER TABLE SECTION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CF0E30"/>
                </a:solidFill>
                <a:latin typeface="Arial Narrow" panose="020B0604020202020204" pitchFamily="34" charset="0"/>
              </a:rPr>
              <a:t>                     DROP Head RESTRICT;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CE7380CB-6277-8345-9A1B-7C9B89285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Database Languages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AD5AB3D-63ED-7F40-9760-332EF47C2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Arial" panose="020B0604020202020204" pitchFamily="34" charset="0"/>
              </a:rPr>
              <a:t>Data Definition Language (</a:t>
            </a:r>
            <a:r>
              <a:rPr lang="en-US" altLang="en-US" b="1" i="1">
                <a:latin typeface="Arial" panose="020B0604020202020204" pitchFamily="34" charset="0"/>
              </a:rPr>
              <a:t>DDL</a:t>
            </a:r>
            <a:r>
              <a:rPr lang="en-US" altLang="en-US" b="1">
                <a:latin typeface="Arial" panose="020B0604020202020204" pitchFamily="34" charset="0"/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Define schemas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Define </a:t>
            </a:r>
            <a:r>
              <a:rPr lang="en-US" altLang="en-US" b="1">
                <a:latin typeface="Arial" panose="020B0604020202020204" pitchFamily="34" charset="0"/>
              </a:rPr>
              <a:t>Integrity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Example: unique </a:t>
            </a:r>
            <a:r>
              <a:rPr lang="en-US" altLang="en-US" i="1">
                <a:latin typeface="Arial" panose="020B0604020202020204" pitchFamily="34" charset="0"/>
              </a:rPr>
              <a:t>SID</a:t>
            </a:r>
            <a:r>
              <a:rPr lang="en-US" altLang="en-US">
                <a:latin typeface="Arial" panose="020B0604020202020204" pitchFamily="34" charset="0"/>
              </a:rPr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More…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175"/>
              </a:spcBef>
            </a:pPr>
            <a:r>
              <a:rPr lang="en-US" altLang="en-US" b="1">
                <a:latin typeface="Arial" panose="020B0604020202020204" pitchFamily="34" charset="0"/>
              </a:rPr>
              <a:t>Data Manipulation Language (</a:t>
            </a:r>
            <a:r>
              <a:rPr lang="en-US" altLang="en-US" b="1" i="1">
                <a:latin typeface="Arial" panose="020B0604020202020204" pitchFamily="34" charset="0"/>
              </a:rPr>
              <a:t>DML</a:t>
            </a:r>
            <a:r>
              <a:rPr lang="en-US" altLang="en-US" b="1">
                <a:latin typeface="Arial" panose="020B0604020202020204" pitchFamily="34" charset="0"/>
              </a:rPr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To ask questions = </a:t>
            </a:r>
            <a:r>
              <a:rPr lang="en-US" altLang="en-US" b="1" i="1">
                <a:latin typeface="Arial" panose="020B0604020202020204" pitchFamily="34" charset="0"/>
              </a:rPr>
              <a:t>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Example: Which students have GPA &gt; 3.75?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To insert, delete and update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01EA4D6-74BA-664A-9D93-2537AFD0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SQL-DDL COMMANDS</a:t>
            </a:r>
          </a:p>
        </p:txBody>
      </p:sp>
      <p:sp>
        <p:nvSpPr>
          <p:cNvPr id="1699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0421C8-C9DE-5A45-B1EF-6589ABC06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z="2500"/>
              <a:t>For database schemas: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      </a:t>
            </a:r>
            <a:r>
              <a:rPr lang="en-US" altLang="en-US">
                <a:solidFill>
                  <a:srgbClr val="FF0000"/>
                </a:solidFill>
                <a:latin typeface="Comic Sans MS" panose="030F0902030302020204" pitchFamily="66" charset="0"/>
              </a:rPr>
              <a:t>CREATE</a:t>
            </a:r>
            <a:r>
              <a:rPr lang="en-US" altLang="en-US">
                <a:latin typeface="Comic Sans MS" panose="030F0902030302020204" pitchFamily="66" charset="0"/>
              </a:rPr>
              <a:t> SCHEMA, </a:t>
            </a:r>
            <a:r>
              <a:rPr lang="en-US" altLang="en-US">
                <a:solidFill>
                  <a:srgbClr val="FF0000"/>
                </a:solidFill>
                <a:latin typeface="Comic Sans MS" panose="030F0902030302020204" pitchFamily="66" charset="0"/>
              </a:rPr>
              <a:t>DROP</a:t>
            </a:r>
            <a:r>
              <a:rPr lang="en-US" altLang="en-US">
                <a:latin typeface="Comic Sans MS" panose="030F0902030302020204" pitchFamily="66" charset="0"/>
              </a:rPr>
              <a:t> SCHEMA </a:t>
            </a:r>
          </a:p>
          <a:p>
            <a:pPr eaLnBrk="1" hangingPunct="1"/>
            <a:r>
              <a:rPr lang="en-US" altLang="en-US" sz="2500"/>
              <a:t>For tables: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       </a:t>
            </a:r>
            <a:r>
              <a:rPr lang="en-US" altLang="en-US">
                <a:latin typeface="Comic Sans MS" panose="030F0902030302020204" pitchFamily="66" charset="0"/>
              </a:rPr>
              <a:t>CREATE TABLE, DROP TABLE, </a:t>
            </a:r>
            <a:r>
              <a:rPr lang="en-US" altLang="en-US">
                <a:solidFill>
                  <a:srgbClr val="FF0000"/>
                </a:solidFill>
                <a:latin typeface="Comic Sans MS" panose="030F0902030302020204" pitchFamily="66" charset="0"/>
              </a:rPr>
              <a:t>ALTER</a:t>
            </a:r>
            <a:r>
              <a:rPr lang="en-US" altLang="en-US">
                <a:latin typeface="Comic Sans MS" panose="030F0902030302020204" pitchFamily="66" charset="0"/>
              </a:rPr>
              <a:t> TABLE</a:t>
            </a:r>
          </a:p>
          <a:p>
            <a:pPr eaLnBrk="1" hangingPunct="1"/>
            <a:r>
              <a:rPr lang="en-US" altLang="en-US" sz="2500"/>
              <a:t>For domains: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       </a:t>
            </a:r>
            <a:r>
              <a:rPr lang="en-US" altLang="en-US">
                <a:latin typeface="Comic Sans MS" panose="030F0902030302020204" pitchFamily="66" charset="0"/>
              </a:rPr>
              <a:t>CREATE DOMAIN, DROP DOMAIN [SQL99]</a:t>
            </a:r>
          </a:p>
          <a:p>
            <a:pPr eaLnBrk="1" hangingPunct="1"/>
            <a:r>
              <a:rPr lang="en-US" altLang="en-US" sz="2500"/>
              <a:t>For views:</a:t>
            </a:r>
            <a:r>
              <a:rPr lang="en-US" altLang="en-US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       </a:t>
            </a:r>
            <a:r>
              <a:rPr lang="en-US" altLang="en-US">
                <a:latin typeface="Comic Sans MS" panose="030F0902030302020204" pitchFamily="66" charset="0"/>
              </a:rPr>
              <a:t>CREATE VIEW, DROP VIEW </a:t>
            </a:r>
          </a:p>
          <a:p>
            <a:pPr eaLnBrk="1" hangingPunct="1"/>
            <a:r>
              <a:rPr lang="en-US" altLang="en-US" sz="2500"/>
              <a:t>For integrity constraints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altLang="en-US" sz="2800"/>
              <a:t>  </a:t>
            </a:r>
            <a:r>
              <a:rPr lang="en-US" altLang="en-US">
                <a:latin typeface="Comic Sans MS" panose="030F0902030302020204" pitchFamily="66" charset="0"/>
              </a:rPr>
              <a:t>CREATE IC, DROP IC</a:t>
            </a:r>
            <a:r>
              <a:rPr lang="en-US" altLang="en-US" sz="2800"/>
              <a:t>	</a:t>
            </a:r>
            <a:endParaRPr lang="en-US" altLang="en-US" sz="2500"/>
          </a:p>
        </p:txBody>
      </p:sp>
      <p:sp>
        <p:nvSpPr>
          <p:cNvPr id="169988" name="Text Box 4">
            <a:extLst>
              <a:ext uri="{FF2B5EF4-FFF2-40B4-BE49-F238E27FC236}">
                <a16:creationId xmlns:a16="http://schemas.microsoft.com/office/drawing/2014/main" id="{BAC584E4-11FB-454B-B9FF-C8C6F2B05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67400"/>
            <a:ext cx="4391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Pct val="110000"/>
              <a:buFont typeface="Monotype Sorts" pitchFamily="2" charset="2"/>
              <a:buNone/>
            </a:pPr>
            <a:r>
              <a:rPr lang="en-US" altLang="en-US" sz="2200">
                <a:solidFill>
                  <a:srgbClr val="996633"/>
                </a:solidFill>
                <a:latin typeface="Comic Sans MS" panose="030F0902030302020204" pitchFamily="66" charset="0"/>
              </a:rPr>
              <a:t>For Indexes [defunct in SQL2]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EB5E-3BC6-431D-8060-2629884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</a:t>
            </a:r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C150-5585-4914-8C98-A1F3AE7C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48768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CREATE DATABASE &lt;</a:t>
            </a:r>
            <a:r>
              <a:rPr lang="en-US" dirty="0">
                <a:latin typeface="+mj-lt"/>
              </a:rPr>
              <a:t>name&gt;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	        </a:t>
            </a:r>
            <a:r>
              <a:rPr lang="en-US" sz="2000" dirty="0">
                <a:latin typeface="+mj-lt"/>
              </a:rPr>
              <a:t>[ [ WITH ] [ OWNER [=] </a:t>
            </a:r>
            <a:r>
              <a:rPr lang="en-US" sz="2000" dirty="0" err="1">
                <a:latin typeface="+mj-lt"/>
              </a:rPr>
              <a:t>user_name</a:t>
            </a:r>
            <a:r>
              <a:rPr lang="en-US" sz="2000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TEMPLATE [=] template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ENCODING [=] encoding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LC_COLLATE [=] </a:t>
            </a:r>
            <a:r>
              <a:rPr lang="en-US" dirty="0" err="1">
                <a:latin typeface="+mj-lt"/>
              </a:rPr>
              <a:t>lc_collate</a:t>
            </a:r>
            <a:r>
              <a:rPr lang="en-US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LC_CTYPE [=] </a:t>
            </a:r>
            <a:r>
              <a:rPr lang="en-US" dirty="0" err="1">
                <a:latin typeface="+mj-lt"/>
              </a:rPr>
              <a:t>lc_ctype</a:t>
            </a:r>
            <a:r>
              <a:rPr lang="en-US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TABLESPACE [=] </a:t>
            </a:r>
            <a:r>
              <a:rPr lang="en-US" dirty="0" err="1">
                <a:latin typeface="+mj-lt"/>
              </a:rPr>
              <a:t>tablespace_name</a:t>
            </a:r>
            <a:r>
              <a:rPr lang="en-US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ALLOW_CONNECTIONS [=] </a:t>
            </a:r>
            <a:r>
              <a:rPr lang="en-US" dirty="0" err="1">
                <a:latin typeface="+mj-lt"/>
              </a:rPr>
              <a:t>allowconn</a:t>
            </a:r>
            <a:r>
              <a:rPr lang="en-US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CONNECTION LIMIT [=] </a:t>
            </a:r>
            <a:r>
              <a:rPr lang="en-US" dirty="0" err="1">
                <a:latin typeface="+mj-lt"/>
              </a:rPr>
              <a:t>connlimit</a:t>
            </a:r>
            <a:r>
              <a:rPr lang="en-US" dirty="0">
                <a:latin typeface="+mj-lt"/>
              </a:rPr>
              <a:t> ]</a:t>
            </a:r>
          </a:p>
          <a:p>
            <a:pPr marL="1714500" lvl="4" indent="0">
              <a:buNone/>
            </a:pPr>
            <a:r>
              <a:rPr lang="en-US" dirty="0">
                <a:latin typeface="+mj-lt"/>
              </a:rPr>
              <a:t>           [ IS_TEMPLATE [=] </a:t>
            </a:r>
            <a:r>
              <a:rPr lang="en-US" dirty="0" err="1">
                <a:latin typeface="+mj-lt"/>
              </a:rPr>
              <a:t>istemplate</a:t>
            </a:r>
            <a:r>
              <a:rPr lang="en-US" dirty="0">
                <a:latin typeface="+mj-lt"/>
              </a:rPr>
              <a:t> ] ]</a:t>
            </a:r>
          </a:p>
          <a:p>
            <a:pPr marL="1714500" lvl="4" indent="0">
              <a:buNone/>
            </a:pPr>
            <a:endParaRPr lang="en-US" dirty="0">
              <a:latin typeface="+mj-lt"/>
            </a:endParaRPr>
          </a:p>
          <a:p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E.g.,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CREATE DATABASE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cs1555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OWNER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panos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0049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113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FF7F0B41-2562-E542-BB75-5AB6277A1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Database Schema</a:t>
            </a:r>
          </a:p>
        </p:txBody>
      </p:sp>
      <p:sp>
        <p:nvSpPr>
          <p:cNvPr id="1710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378587-391E-0147-94CD-51E3687F7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schema is essentially a namespace: it contains named objects (tables, data types, functions, and operators)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>
              <a:latin typeface="Comic Sans MS" panose="030F09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Comic Sans MS" panose="030F0902030302020204" pitchFamily="66" charset="0"/>
              </a:rPr>
              <a:t>CREATE SCHEMA</a:t>
            </a:r>
            <a:r>
              <a:rPr lang="en-US" altLang="en-US" dirty="0">
                <a:latin typeface="Comic Sans MS" panose="030F0902030302020204" pitchFamily="66" charset="0"/>
              </a:rPr>
              <a:t> &lt;</a:t>
            </a:r>
            <a:r>
              <a:rPr lang="en-US" altLang="en-US" dirty="0" err="1">
                <a:latin typeface="Comic Sans MS" panose="030F0902030302020204" pitchFamily="66" charset="0"/>
              </a:rPr>
              <a:t>sc</a:t>
            </a:r>
            <a:r>
              <a:rPr lang="en-US" altLang="en-US" dirty="0">
                <a:latin typeface="Comic Sans MS" panose="030F0902030302020204" pitchFamily="66" charset="0"/>
              </a:rPr>
              <a:t>-name&gt; </a:t>
            </a:r>
            <a:br>
              <a:rPr lang="en-US" altLang="en-US" dirty="0">
                <a:latin typeface="Comic Sans MS" panose="030F0902030302020204" pitchFamily="66" charset="0"/>
              </a:rPr>
            </a:br>
            <a:r>
              <a:rPr lang="en-US" altLang="en-US" dirty="0">
                <a:latin typeface="Comic Sans MS" panose="030F0902030302020204" pitchFamily="66" charset="0"/>
              </a:rPr>
              <a:t>    </a:t>
            </a:r>
            <a:r>
              <a:rPr lang="en-US" altLang="en-US" b="1" dirty="0">
                <a:latin typeface="Comic Sans MS" panose="030F0902030302020204" pitchFamily="66" charset="0"/>
              </a:rPr>
              <a:t>AUTHORIZATION</a:t>
            </a:r>
            <a:r>
              <a:rPr lang="en-US" altLang="en-US" dirty="0">
                <a:latin typeface="Comic Sans MS" panose="030F0902030302020204" pitchFamily="66" charset="0"/>
              </a:rPr>
              <a:t> &lt;user-identifier&gt;;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E.g. </a:t>
            </a:r>
            <a:r>
              <a:rPr lang="en-US" altLang="en-US" b="1" dirty="0">
                <a:latin typeface="Courier New" panose="02070309020205020404" pitchFamily="49" charset="0"/>
              </a:rPr>
              <a:t>CREATE SCHEMA </a:t>
            </a:r>
            <a:r>
              <a:rPr lang="en-US" altLang="en-US" dirty="0" err="1">
                <a:latin typeface="Arial Narrow" panose="020B0604020202020204" pitchFamily="34" charset="0"/>
              </a:rPr>
              <a:t>micro_db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br>
              <a:rPr lang="en-US" altLang="en-US" dirty="0">
                <a:latin typeface="Arial Narrow" panose="020B0604020202020204" pitchFamily="34" charset="0"/>
              </a:rPr>
            </a:br>
            <a:r>
              <a:rPr lang="en-US" altLang="en-US" dirty="0">
                <a:latin typeface="Arial Narrow" panose="020B0604020202020204" pitchFamily="34" charset="0"/>
              </a:rPr>
              <a:t>         </a:t>
            </a:r>
            <a:r>
              <a:rPr lang="en-US" altLang="en-US" b="1" dirty="0">
                <a:latin typeface="Courier New" panose="02070309020205020404" pitchFamily="49" charset="0"/>
              </a:rPr>
              <a:t>AUTHORIZATION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dirty="0" err="1">
                <a:latin typeface="Arial Narrow" panose="020B0604020202020204" pitchFamily="34" charset="0"/>
              </a:rPr>
              <a:t>panos</a:t>
            </a:r>
            <a:r>
              <a:rPr lang="en-US" altLang="en-US" dirty="0">
                <a:latin typeface="Arial Narrow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latin typeface="Arial Narrow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Comic Sans MS" panose="030F0902030302020204" pitchFamily="66" charset="0"/>
              </a:rPr>
              <a:t>DROP SCHEMA</a:t>
            </a:r>
            <a:r>
              <a:rPr lang="en-US" altLang="en-US" dirty="0">
                <a:latin typeface="Comic Sans MS" panose="030F0902030302020204" pitchFamily="66" charset="0"/>
              </a:rPr>
              <a:t> &lt;</a:t>
            </a:r>
            <a:r>
              <a:rPr lang="en-US" altLang="en-US" dirty="0" err="1">
                <a:latin typeface="Comic Sans MS" panose="030F0902030302020204" pitchFamily="66" charset="0"/>
              </a:rPr>
              <a:t>sc</a:t>
            </a:r>
            <a:r>
              <a:rPr lang="en-US" altLang="en-US" dirty="0">
                <a:latin typeface="Comic Sans MS" panose="030F0902030302020204" pitchFamily="66" charset="0"/>
              </a:rPr>
              <a:t>-name&gt; [</a:t>
            </a:r>
            <a:r>
              <a:rPr lang="en-US" altLang="en-US" b="1" dirty="0">
                <a:latin typeface="Comic Sans MS" panose="030F0902030302020204" pitchFamily="66" charset="0"/>
              </a:rPr>
              <a:t>RESTRICT</a:t>
            </a:r>
            <a:r>
              <a:rPr lang="en-US" altLang="en-US" dirty="0">
                <a:latin typeface="Comic Sans MS" panose="030F0902030302020204" pitchFamily="66" charset="0"/>
              </a:rPr>
              <a:t> | </a:t>
            </a:r>
            <a:r>
              <a:rPr lang="en-US" altLang="en-US" b="1" dirty="0">
                <a:latin typeface="Comic Sans MS" panose="030F0902030302020204" pitchFamily="66" charset="0"/>
              </a:rPr>
              <a:t>CASCADE</a:t>
            </a:r>
            <a:r>
              <a:rPr lang="en-US" altLang="en-US" dirty="0">
                <a:latin typeface="Comic Sans MS" panose="030F0902030302020204" pitchFamily="66" charset="0"/>
              </a:rPr>
              <a:t>];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Comic Sans MS" panose="030F0902030302020204" pitchFamily="66" charset="0"/>
              </a:rPr>
              <a:t>Restrict:</a:t>
            </a:r>
            <a:r>
              <a:rPr lang="en-US" altLang="en-US" sz="2200" dirty="0">
                <a:latin typeface="Comic Sans MS" panose="030F0902030302020204" pitchFamily="66" charset="0"/>
              </a:rPr>
              <a:t> </a:t>
            </a:r>
            <a:r>
              <a:rPr lang="en-US" altLang="en-US" dirty="0"/>
              <a:t>removes the schema if the schema has no any objects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>
                <a:latin typeface="Comic Sans MS" panose="030F0902030302020204" pitchFamily="66" charset="0"/>
              </a:rPr>
              <a:t>Cascade</a:t>
            </a:r>
            <a:r>
              <a:rPr lang="en-US" altLang="en-US" sz="2200" dirty="0"/>
              <a:t>: </a:t>
            </a:r>
            <a:r>
              <a:rPr lang="en-US" altLang="en-US" dirty="0"/>
              <a:t>removes everything, data and definitions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/>
              <a:t>E.g., </a:t>
            </a:r>
            <a:r>
              <a:rPr lang="en-US" altLang="en-US" b="1" dirty="0">
                <a:latin typeface="Courier New" panose="02070309020205020404" pitchFamily="49" charset="0"/>
              </a:rPr>
              <a:t>DROP SCHEMA </a:t>
            </a:r>
            <a:r>
              <a:rPr lang="en-US" altLang="en-US" dirty="0" err="1">
                <a:latin typeface="Arial Narrow" panose="020B0604020202020204" pitchFamily="34" charset="0"/>
              </a:rPr>
              <a:t>micro_db</a:t>
            </a:r>
            <a:r>
              <a:rPr lang="en-US" altLang="en-US" dirty="0">
                <a:latin typeface="Arial Narrow" panose="020B0604020202020204" pitchFamily="34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RESTRICT</a:t>
            </a:r>
            <a:r>
              <a:rPr lang="en-US" altLang="en-US" dirty="0">
                <a:latin typeface="Arial Narrow" panose="020B0604020202020204" pitchFamily="34" charset="0"/>
              </a:rPr>
              <a:t>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9D127BF-F8E0-D84F-AB50-8D0223ECD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Schema and Catalog </a:t>
            </a:r>
          </a:p>
        </p:txBody>
      </p:sp>
      <p:sp>
        <p:nvSpPr>
          <p:cNvPr id="1873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94262D-6CAD-8745-8746-B94A04F32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en-US" dirty="0"/>
              <a:t>SQL2, SQL3 support multiple database schemas </a:t>
            </a:r>
          </a:p>
          <a:p>
            <a:pPr eaLnBrk="1" hangingPunct="1"/>
            <a:r>
              <a:rPr lang="en-US" altLang="en-US" b="1" dirty="0"/>
              <a:t>Catalog</a:t>
            </a:r>
            <a:r>
              <a:rPr lang="en-US" altLang="en-US" dirty="0"/>
              <a:t> contains the definitions of database schemas</a:t>
            </a:r>
          </a:p>
          <a:p>
            <a:pPr eaLnBrk="1" hangingPunct="1"/>
            <a:r>
              <a:rPr lang="en-US" altLang="en-US" dirty="0"/>
              <a:t>INFORMATION_SCHEMA</a:t>
            </a:r>
          </a:p>
          <a:p>
            <a:pPr lvl="1" eaLnBrk="1" hangingPunct="1"/>
            <a:r>
              <a:rPr lang="en-US" altLang="en-US" sz="2200" dirty="0"/>
              <a:t>Schemas and Base relations (tables)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tbl_name</a:t>
            </a:r>
            <a:r>
              <a:rPr lang="en-US" altLang="en-US" dirty="0"/>
              <a:t>, creator, #of_tuples, </a:t>
            </a:r>
            <a:r>
              <a:rPr lang="en-US" altLang="en-US" dirty="0" err="1"/>
              <a:t>tuple_length</a:t>
            </a:r>
            <a:r>
              <a:rPr lang="en-US" altLang="en-US" dirty="0"/>
              <a:t>, #of_attributes…)</a:t>
            </a:r>
          </a:p>
          <a:p>
            <a:pPr lvl="1" eaLnBrk="1" hangingPunct="1"/>
            <a:r>
              <a:rPr lang="en-US" altLang="en-US" sz="2200" dirty="0"/>
              <a:t>Attributes of Relations (columns) 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tbl_name</a:t>
            </a:r>
            <a:r>
              <a:rPr lang="en-US" altLang="en-US" dirty="0"/>
              <a:t>, </a:t>
            </a:r>
            <a:r>
              <a:rPr lang="en-US" altLang="en-US" dirty="0" err="1"/>
              <a:t>atrb_name</a:t>
            </a:r>
            <a:r>
              <a:rPr lang="en-US" altLang="en-US" dirty="0"/>
              <a:t>, type, format, order, </a:t>
            </a:r>
            <a:r>
              <a:rPr lang="en-US" altLang="en-US" dirty="0" err="1"/>
              <a:t>key_no</a:t>
            </a:r>
            <a:r>
              <a:rPr lang="en-US" altLang="en-US" dirty="0"/>
              <a:t>, ...)</a:t>
            </a:r>
          </a:p>
          <a:p>
            <a:pPr lvl="1" eaLnBrk="1" hangingPunct="1"/>
            <a:r>
              <a:rPr lang="en-US" altLang="en-US" sz="2200" dirty="0"/>
              <a:t>Indexes</a:t>
            </a:r>
          </a:p>
          <a:p>
            <a:pPr marL="914400" lvl="2" indent="0" eaLnBrk="1" hangingPunct="1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tbl_name</a:t>
            </a:r>
            <a:r>
              <a:rPr lang="en-US" altLang="en-US" dirty="0"/>
              <a:t>, </a:t>
            </a:r>
            <a:r>
              <a:rPr lang="en-US" altLang="en-US" dirty="0" err="1"/>
              <a:t>index_name</a:t>
            </a:r>
            <a:r>
              <a:rPr lang="en-US" altLang="en-US" dirty="0"/>
              <a:t>, </a:t>
            </a:r>
            <a:r>
              <a:rPr lang="en-US" altLang="en-US" dirty="0" err="1"/>
              <a:t>key_attribute</a:t>
            </a:r>
            <a:r>
              <a:rPr lang="en-US" altLang="en-US" dirty="0"/>
              <a:t>,...)</a:t>
            </a:r>
          </a:p>
          <a:p>
            <a:pPr lvl="1" eaLnBrk="1" hangingPunct="1"/>
            <a:r>
              <a:rPr lang="en-US" altLang="en-US" sz="2200" dirty="0"/>
              <a:t>Authorization</a:t>
            </a:r>
          </a:p>
          <a:p>
            <a:pPr lvl="1" eaLnBrk="1" hangingPunct="1"/>
            <a:r>
              <a:rPr lang="en-US" altLang="en-US" sz="2200" dirty="0"/>
              <a:t>Integrity</a:t>
            </a:r>
          </a:p>
          <a:p>
            <a:pPr eaLnBrk="1" hangingPunct="1"/>
            <a:r>
              <a:rPr lang="en-US" altLang="en-US" dirty="0"/>
              <a:t>Naming of tables: </a:t>
            </a:r>
            <a:r>
              <a:rPr lang="en-US" altLang="en-US" dirty="0" err="1">
                <a:latin typeface="Comic Sans MS" panose="030F0902030302020204" pitchFamily="66" charset="0"/>
              </a:rPr>
              <a:t>Schema_name.Table_name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 eaLnBrk="1" hangingPunct="1"/>
            <a:r>
              <a:rPr lang="en-US" altLang="en-US" dirty="0"/>
              <a:t>Query: </a:t>
            </a:r>
            <a:r>
              <a:rPr lang="en-US" altLang="en-US" dirty="0">
                <a:latin typeface="Comic Sans MS" panose="030F0902030302020204" pitchFamily="66" charset="0"/>
              </a:rPr>
              <a:t>Describe table name; </a:t>
            </a:r>
            <a:r>
              <a:rPr lang="en-US" altLang="en-US" dirty="0"/>
              <a:t>or using </a:t>
            </a:r>
            <a:r>
              <a:rPr lang="en-US" altLang="en-US" dirty="0">
                <a:latin typeface="Comic Sans MS" panose="030F0902030302020204" pitchFamily="66" charset="0"/>
              </a:rPr>
              <a:t>SELECT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8">
            <a:extLst>
              <a:ext uri="{FF2B5EF4-FFF2-40B4-BE49-F238E27FC236}">
                <a16:creationId xmlns:a16="http://schemas.microsoft.com/office/drawing/2014/main" id="{DFE5EF52-7E85-1A40-9D77-5240C941C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Table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454070D-E7D7-F946-A15B-3CEF19C33C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3048000"/>
            <a:ext cx="49530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CREATE TABLE</a:t>
            </a:r>
            <a:r>
              <a:rPr lang="en-US" altLang="en-US">
                <a:latin typeface="Arial" panose="020B0604020202020204" pitchFamily="34" charset="0"/>
              </a:rPr>
              <a:t> Students 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>
                <a:latin typeface="Arial" panose="020B0604020202020204" pitchFamily="34" charset="0"/>
              </a:rPr>
              <a:t>	</a:t>
            </a:r>
            <a:r>
              <a:rPr lang="en-US" altLang="en-US" sz="2000" i="1">
                <a:latin typeface="Arial" panose="020B0604020202020204" pitchFamily="34" charset="0"/>
              </a:rPr>
              <a:t>sid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</a:rPr>
              <a:t>CHAR(20),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	</a:t>
            </a:r>
            <a:r>
              <a:rPr lang="en-US" altLang="en-US" sz="2000" i="1">
                <a:latin typeface="Arial" panose="020B0604020202020204" pitchFamily="34" charset="0"/>
              </a:rPr>
              <a:t>name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CHAR(20),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	</a:t>
            </a:r>
            <a:r>
              <a:rPr lang="en-US" altLang="en-US" sz="2000" i="1">
                <a:latin typeface="Arial" panose="020B0604020202020204" pitchFamily="34" charset="0"/>
              </a:rPr>
              <a:t>psid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	</a:t>
            </a:r>
            <a:r>
              <a:rPr lang="en-US" altLang="en-US" sz="2000" i="1">
                <a:latin typeface="Arial" panose="020B0604020202020204" pitchFamily="34" charset="0"/>
              </a:rPr>
              <a:t>age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INTEGER,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	</a:t>
            </a:r>
            <a:r>
              <a:rPr lang="en-US" altLang="en-US" sz="2000" i="1">
                <a:latin typeface="Arial" panose="020B0604020202020204" pitchFamily="34" charset="0"/>
              </a:rPr>
              <a:t>gpa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REAL,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Constraint </a:t>
            </a:r>
            <a:r>
              <a:rPr lang="en-US" altLang="en-US">
                <a:latin typeface="Arial" panose="020B0604020202020204" pitchFamily="34" charset="0"/>
              </a:rPr>
              <a:t>Student_PK</a:t>
            </a:r>
            <a:r>
              <a:rPr lang="en-US" altLang="en-US" b="1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  PRIMARY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KEY</a:t>
            </a:r>
            <a:r>
              <a:rPr lang="en-US" altLang="en-US" sz="2200" b="1">
                <a:latin typeface="Arial" panose="020B0604020202020204" pitchFamily="34" charset="0"/>
              </a:rPr>
              <a:t> </a:t>
            </a:r>
            <a:r>
              <a:rPr lang="en-US" altLang="en-US" sz="2200">
                <a:latin typeface="Arial" panose="020B0604020202020204" pitchFamily="34" charset="0"/>
              </a:rPr>
              <a:t>(</a:t>
            </a:r>
            <a:r>
              <a:rPr lang="en-US" altLang="en-US" sz="2200" i="1">
                <a:latin typeface="Arial" panose="020B0604020202020204" pitchFamily="34" charset="0"/>
              </a:rPr>
              <a:t>sid</a:t>
            </a:r>
            <a:r>
              <a:rPr lang="en-US" altLang="en-US" sz="2200">
                <a:latin typeface="Arial" panose="020B0604020202020204" pitchFamily="34" charset="0"/>
              </a:rPr>
              <a:t>) </a:t>
            </a:r>
            <a:r>
              <a:rPr lang="en-US" altLang="en-US">
                <a:latin typeface="Arial" panose="020B0604020202020204" pitchFamily="34" charset="0"/>
              </a:rPr>
              <a:t>); 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C940BE5B-4324-F546-8C46-D9F3E9A1A2F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3400" y="1143000"/>
            <a:ext cx="8042275" cy="2400300"/>
          </a:xfrm>
        </p:spPr>
        <p:txBody>
          <a:bodyPr/>
          <a:lstStyle/>
          <a:p>
            <a:r>
              <a:rPr lang="en-US" altLang="en-US" b="1">
                <a:latin typeface="Comic Sans MS" panose="030F0902030302020204" pitchFamily="66" charset="0"/>
              </a:rPr>
              <a:t>CREATE Table </a:t>
            </a:r>
            <a:r>
              <a:rPr lang="en-US" altLang="en-US">
                <a:latin typeface="Comic Sans MS" panose="030F0902030302020204" pitchFamily="66" charset="0"/>
              </a:rPr>
              <a:t>&lt;Table-name&gt; </a:t>
            </a:r>
            <a:r>
              <a:rPr lang="en-US" altLang="en-US" b="1">
                <a:latin typeface="Comic Sans MS" panose="030F0902030302020204" pitchFamily="66" charset="0"/>
              </a:rPr>
              <a:t>(</a:t>
            </a:r>
            <a:r>
              <a:rPr lang="en-US" altLang="en-US">
                <a:latin typeface="Comic Sans MS" panose="030F0902030302020204" pitchFamily="66" charset="0"/>
              </a:rPr>
              <a:t> </a:t>
            </a:r>
            <a:br>
              <a:rPr lang="en-US" altLang="en-US">
                <a:latin typeface="Comic Sans MS" panose="030F0902030302020204" pitchFamily="66" charset="0"/>
              </a:rPr>
            </a:br>
            <a:r>
              <a:rPr lang="en-US" altLang="en-US">
                <a:latin typeface="Comic Sans MS" panose="030F0902030302020204" pitchFamily="66" charset="0"/>
              </a:rPr>
              <a:t>&lt;Attribute-name&gt; &lt;Attribute-Type&gt;, </a:t>
            </a:r>
            <a:r>
              <a:rPr lang="mr-IN" altLang="en-US">
                <a:latin typeface="Comic Sans MS" panose="030F0902030302020204" pitchFamily="66" charset="0"/>
              </a:rPr>
              <a:t>…</a:t>
            </a:r>
            <a:r>
              <a:rPr lang="en-US" altLang="en-US">
                <a:latin typeface="Comic Sans MS" panose="030F0902030302020204" pitchFamily="66" charset="0"/>
              </a:rPr>
              <a:t> </a:t>
            </a:r>
            <a:br>
              <a:rPr lang="en-US" altLang="en-US">
                <a:latin typeface="Comic Sans MS" panose="030F0902030302020204" pitchFamily="66" charset="0"/>
              </a:rPr>
            </a:br>
            <a:r>
              <a:rPr lang="en-US" altLang="en-US" b="1">
                <a:latin typeface="Comic Sans MS" panose="030F0902030302020204" pitchFamily="66" charset="0"/>
              </a:rPr>
              <a:t>Constraint</a:t>
            </a:r>
            <a:r>
              <a:rPr lang="en-US" altLang="en-US">
                <a:latin typeface="Comic Sans MS" panose="030F0902030302020204" pitchFamily="66" charset="0"/>
              </a:rPr>
              <a:t>  &lt;Constraint-name&gt; &lt;Constraint-spec&gt;, </a:t>
            </a:r>
            <a:r>
              <a:rPr lang="mr-IN" altLang="en-US">
                <a:latin typeface="Comic Sans MS" panose="030F0902030302020204" pitchFamily="66" charset="0"/>
              </a:rPr>
              <a:t>…</a:t>
            </a:r>
            <a:r>
              <a:rPr lang="en-US" altLang="en-US">
                <a:latin typeface="Comic Sans MS" panose="030F0902030302020204" pitchFamily="66" charset="0"/>
              </a:rPr>
              <a:t> </a:t>
            </a:r>
            <a:r>
              <a:rPr lang="en-US" altLang="en-US" b="1">
                <a:latin typeface="Comic Sans MS" panose="030F0902030302020204" pitchFamily="66" charset="0"/>
              </a:rPr>
              <a:t>);</a:t>
            </a:r>
            <a:br>
              <a:rPr lang="en-US" altLang="en-US" b="1">
                <a:latin typeface="Comic Sans MS" panose="030F0902030302020204" pitchFamily="66" charset="0"/>
              </a:rPr>
            </a:br>
            <a:endParaRPr lang="en-US" altLang="en-US">
              <a:latin typeface="Comic Sans MS" panose="030F0902030302020204" pitchFamily="66" charset="0"/>
            </a:endParaRPr>
          </a:p>
          <a:p>
            <a:r>
              <a:rPr lang="en-US" altLang="en-US">
                <a:latin typeface="Comic Sans MS" panose="030F0902030302020204" pitchFamily="66" charset="0"/>
              </a:rPr>
              <a:t>E.g., </a:t>
            </a:r>
            <a:endParaRPr lang="en-US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30115</TotalTime>
  <Pages>23</Pages>
  <Words>3353</Words>
  <Application>Microsoft Office PowerPoint</Application>
  <PresentationFormat>On-screen Show (4:3)</PresentationFormat>
  <Paragraphs>489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 Unicode MS</vt:lpstr>
      <vt:lpstr>Arial</vt:lpstr>
      <vt:lpstr>Arial Narrow</vt:lpstr>
      <vt:lpstr>Calibri</vt:lpstr>
      <vt:lpstr>Comic Sans MS</vt:lpstr>
      <vt:lpstr>Courier</vt:lpstr>
      <vt:lpstr>Courier New</vt:lpstr>
      <vt:lpstr>Helvetica</vt:lpstr>
      <vt:lpstr>Monotype Sorts</vt:lpstr>
      <vt:lpstr>Tahoma</vt:lpstr>
      <vt:lpstr>Times New Roman</vt:lpstr>
      <vt:lpstr>Wingdings</vt:lpstr>
      <vt:lpstr>Crafting Recovery Slides</vt:lpstr>
      <vt:lpstr>Structured Query Language SQL - DDL</vt:lpstr>
      <vt:lpstr>SQL</vt:lpstr>
      <vt:lpstr>A word about Standards</vt:lpstr>
      <vt:lpstr>Database Languages</vt:lpstr>
      <vt:lpstr>Basic SQL-DDL COMMANDS</vt:lpstr>
      <vt:lpstr>Create Database</vt:lpstr>
      <vt:lpstr>Create Database Schema</vt:lpstr>
      <vt:lpstr>Schema and Catalog </vt:lpstr>
      <vt:lpstr>Create Table</vt:lpstr>
      <vt:lpstr>SQL Datatypes</vt:lpstr>
      <vt:lpstr>Constraints on Attributes</vt:lpstr>
      <vt:lpstr>Create Table Schema - Example</vt:lpstr>
      <vt:lpstr>Observations on Numeric types</vt:lpstr>
      <vt:lpstr>Date and Time</vt:lpstr>
      <vt:lpstr>Functions on Dates</vt:lpstr>
      <vt:lpstr>Constructing Date Functions in PSQL</vt:lpstr>
      <vt:lpstr>Resolving Spec Ambiguity</vt:lpstr>
      <vt:lpstr>Intervals</vt:lpstr>
      <vt:lpstr>Intervals…</vt:lpstr>
      <vt:lpstr>Operations on Dates</vt:lpstr>
      <vt:lpstr>Postgres Functions on Dates</vt:lpstr>
      <vt:lpstr>Example Postgres Functions on Dates</vt:lpstr>
      <vt:lpstr>Discarding a Table</vt:lpstr>
      <vt:lpstr>Creating Domains</vt:lpstr>
      <vt:lpstr>Removing a Domain</vt:lpstr>
      <vt:lpstr>Example Schema</vt:lpstr>
      <vt:lpstr>CHECK Constraint and DOMAIN </vt:lpstr>
      <vt:lpstr>Example…  Minor &amp;Constraints</vt:lpstr>
      <vt:lpstr>Example: attribute-based</vt:lpstr>
      <vt:lpstr>Example: attribute- and tuple-based</vt:lpstr>
      <vt:lpstr>Example: attribute- and tuple-based</vt:lpstr>
      <vt:lpstr>CHECK Constraint Major in-line</vt:lpstr>
      <vt:lpstr>CHECK Constraint Minor in-line</vt:lpstr>
      <vt:lpstr>Specify Constraints Separately</vt:lpstr>
      <vt:lpstr>CHECK Constraint 2 </vt:lpstr>
      <vt:lpstr>Constraint Management</vt:lpstr>
      <vt:lpstr>Table Schema Evolution</vt:lpstr>
      <vt:lpstr>Modifying a Table Schema…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760</cp:revision>
  <cp:lastPrinted>2020-09-09T23:42:51Z</cp:lastPrinted>
  <dcterms:created xsi:type="dcterms:W3CDTF">2010-01-13T05:11:50Z</dcterms:created>
  <dcterms:modified xsi:type="dcterms:W3CDTF">2021-02-20T07:31:41Z</dcterms:modified>
</cp:coreProperties>
</file>