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474" r:id="rId2"/>
    <p:sldId id="399" r:id="rId3"/>
    <p:sldId id="464" r:id="rId4"/>
    <p:sldId id="400" r:id="rId5"/>
    <p:sldId id="405" r:id="rId6"/>
    <p:sldId id="444" r:id="rId7"/>
    <p:sldId id="466" r:id="rId8"/>
    <p:sldId id="445" r:id="rId9"/>
    <p:sldId id="468" r:id="rId10"/>
    <p:sldId id="408" r:id="rId11"/>
    <p:sldId id="409" r:id="rId12"/>
    <p:sldId id="410" r:id="rId13"/>
    <p:sldId id="449" r:id="rId14"/>
    <p:sldId id="459" r:id="rId15"/>
    <p:sldId id="402" r:id="rId16"/>
    <p:sldId id="403" r:id="rId17"/>
    <p:sldId id="404" r:id="rId18"/>
    <p:sldId id="411" r:id="rId19"/>
    <p:sldId id="462" r:id="rId20"/>
    <p:sldId id="473" r:id="rId21"/>
    <p:sldId id="412" r:id="rId22"/>
    <p:sldId id="469" r:id="rId23"/>
    <p:sldId id="413" r:id="rId24"/>
    <p:sldId id="439" r:id="rId25"/>
    <p:sldId id="415" r:id="rId26"/>
    <p:sldId id="471" r:id="rId27"/>
    <p:sldId id="463" r:id="rId28"/>
    <p:sldId id="470" r:id="rId29"/>
    <p:sldId id="417" r:id="rId30"/>
    <p:sldId id="442" r:id="rId31"/>
    <p:sldId id="418" r:id="rId32"/>
    <p:sldId id="446" r:id="rId33"/>
    <p:sldId id="429" r:id="rId34"/>
    <p:sldId id="460" r:id="rId35"/>
    <p:sldId id="431" r:id="rId36"/>
    <p:sldId id="432" r:id="rId37"/>
    <p:sldId id="433" r:id="rId38"/>
    <p:sldId id="447" r:id="rId39"/>
    <p:sldId id="448" r:id="rId40"/>
    <p:sldId id="434" r:id="rId41"/>
    <p:sldId id="472" r:id="rId42"/>
    <p:sldId id="435" r:id="rId43"/>
    <p:sldId id="436" r:id="rId44"/>
    <p:sldId id="437" r:id="rId45"/>
    <p:sldId id="451" r:id="rId46"/>
    <p:sldId id="456" r:id="rId47"/>
  </p:sldIdLst>
  <p:sldSz cx="9144000" cy="6858000" type="screen4x3"/>
  <p:notesSz cx="9194800" cy="7035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93A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3"/>
    <p:restoredTop sz="82484"/>
  </p:normalViewPr>
  <p:slideViewPr>
    <p:cSldViewPr snapToObjects="1">
      <p:cViewPr varScale="1">
        <p:scale>
          <a:sx n="90" d="100"/>
          <a:sy n="90" d="100"/>
        </p:scale>
        <p:origin x="19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-1384" y="-112"/>
      </p:cViewPr>
      <p:guideLst>
        <p:guide orient="horz" pos="2216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B7A2BC6C-6E57-EB4E-ADCC-C663FDB65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7725CEE6-CEFD-2A4F-842E-CB3A875853E1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23AE258-235E-2042-BFA3-E801332DCB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341688"/>
            <a:ext cx="6743700" cy="3167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72" tIns="45081" rIns="91772" bIns="45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73FF408-82E5-3D45-B45C-9787ACE6424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3213" y="531813"/>
            <a:ext cx="3505200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191A37F-DF4B-BB43-B3A7-02F2B4E2A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6735763"/>
            <a:ext cx="869950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fld id="{7755AC1E-E7D5-1C42-BFAA-36160971F39E}" type="datetime1">
              <a:rPr lang="en-US" altLang="en-US" sz="1400" smtClean="0"/>
              <a:pPr>
                <a:defRPr/>
              </a:pPr>
              <a:t>14/3/2021</a:t>
            </a:fld>
            <a:endParaRPr lang="en-US" altLang="en-US" sz="140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6BFF38E-9637-B543-88A2-8617C65DE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34CF7E17-D0D0-3F46-A5A5-E98A1E775FB8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anose="020B0600070205080204" pitchFamily="34" charset="-128"/>
        <a:cs typeface="ＭＳ Ｐゴシック" pitchFamily="4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63A2879-2154-6B4A-9507-59565DC5218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ACC5127E-FA5A-7145-AE3B-8680477D4F00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59E953E-7D32-F146-9619-7CC0829614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654B2FB-6C4F-8449-AE7D-6C1D76CFB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16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A048E5EF-664B-E848-A1E0-B9373C1D6FC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03E0F51A-EC39-7A4F-B3DC-CB745470F47D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3223E14-1EC5-504B-A701-D3BA7D0FBA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D3C5328-5DFA-1644-981D-DC24D113F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Query tree…   SECTION 1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30A4BFB1-C44A-274D-9C84-0B8543752AD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EAE3C4F7-B00A-5942-9798-88EBBB5A6CD4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332E49EE-37FD-7F4C-A041-AE461959EA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66725F1-78A0-AA47-939B-FBB5EA944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SECTION 2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7FA37849-04FD-5348-9739-EFF9916148C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18C7D5C6-1793-0440-B269-7464ADF3F32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73023EE-EDA3-E540-8949-DEB08320C7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AC55D09-8027-444C-B708-6486D5FBE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2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7C1C2307-5409-4F43-8BA8-DB0822042B1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619FA185-ECC5-5246-BF4A-0E1012DE7385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953F134-3246-7246-B5CC-4A0ADD362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ACE63F3-E1D1-094C-B096-D9D3E6C64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Naming of columns: the convention is the resulting table has the same attribute names as the first relation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18FCA8DA-95D8-5F42-8D1D-41B6CC0FBE9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152821DC-2BF3-9D48-AC9F-A7791DA4A3B1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31DA126-752E-D84E-8DC8-9923F90F69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4A49BE8-DF80-F548-90ED-B7D9128E2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Naming of columns: the convention is the resulting table has the same attribute names as the first relation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55135A77-1B07-D546-B178-99446EB4DEE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AC4C4D30-4D3B-AD41-8694-4E6C6FE4A430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18D8262-FFD3-7F45-86A1-28E13CB81F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B4204C3-61EB-7448-BBB5-020C29BF0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82AE32FE-349D-5C45-B760-84005D32B1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67AEDB37-136F-7240-97BF-CBD7A10F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itchFamily="2" charset="0"/>
              </a:rPr>
              <a:t>LS(SSN,Name,LSNO,SNO,Sname, Head) &lt;- Librarian X Section</a:t>
            </a:r>
          </a:p>
          <a:p>
            <a:r>
              <a:rPr lang="en-US" altLang="en-US">
                <a:latin typeface="Helvetica" pitchFamily="2" charset="0"/>
              </a:rPr>
              <a:t>HL&lt;- </a:t>
            </a:r>
            <a:r>
              <a:rPr lang="el-GR" altLang="en-US">
                <a:latin typeface="Helvetica" pitchFamily="2" charset="0"/>
              </a:rPr>
              <a:t>σ </a:t>
            </a:r>
            <a:r>
              <a:rPr lang="en-US" altLang="en-US" baseline="-25000">
                <a:latin typeface="Helvetica" pitchFamily="2" charset="0"/>
              </a:rPr>
              <a:t>LSNO</a:t>
            </a:r>
            <a:r>
              <a:rPr lang="en-US" altLang="en-US">
                <a:latin typeface="Helvetica" pitchFamily="2" charset="0"/>
              </a:rPr>
              <a:t> </a:t>
            </a:r>
            <a:r>
              <a:rPr lang="en-US" altLang="en-US" baseline="-25000">
                <a:latin typeface="Helvetica" pitchFamily="2" charset="0"/>
              </a:rPr>
              <a:t>=</a:t>
            </a:r>
            <a:r>
              <a:rPr lang="en-US" altLang="en-US">
                <a:latin typeface="Helvetica" pitchFamily="2" charset="0"/>
              </a:rPr>
              <a:t> </a:t>
            </a:r>
            <a:r>
              <a:rPr lang="en-US" altLang="en-US" baseline="-25000">
                <a:latin typeface="Helvetica" pitchFamily="2" charset="0"/>
              </a:rPr>
              <a:t>SNO</a:t>
            </a:r>
            <a:r>
              <a:rPr lang="en-US" altLang="en-US">
                <a:latin typeface="Helvetica" pitchFamily="2" charset="0"/>
              </a:rPr>
              <a:t> </a:t>
            </a:r>
            <a:r>
              <a:rPr lang="en-US" altLang="en-US" baseline="-25000">
                <a:latin typeface="Helvetica" pitchFamily="2" charset="0"/>
              </a:rPr>
              <a:t>AND</a:t>
            </a:r>
            <a:r>
              <a:rPr lang="en-US" altLang="en-US">
                <a:latin typeface="Helvetica" pitchFamily="2" charset="0"/>
              </a:rPr>
              <a:t> </a:t>
            </a:r>
            <a:r>
              <a:rPr lang="en-US" altLang="en-US" baseline="-25000">
                <a:latin typeface="Helvetica" pitchFamily="2" charset="0"/>
              </a:rPr>
              <a:t>SSN</a:t>
            </a:r>
            <a:r>
              <a:rPr lang="en-US" altLang="en-US">
                <a:latin typeface="Helvetica" pitchFamily="2" charset="0"/>
              </a:rPr>
              <a:t> </a:t>
            </a:r>
            <a:r>
              <a:rPr lang="en-US" altLang="en-US" baseline="-25000">
                <a:latin typeface="Helvetica" pitchFamily="2" charset="0"/>
              </a:rPr>
              <a:t>=</a:t>
            </a:r>
            <a:r>
              <a:rPr lang="en-US" altLang="en-US">
                <a:latin typeface="Helvetica" pitchFamily="2" charset="0"/>
              </a:rPr>
              <a:t> </a:t>
            </a:r>
            <a:r>
              <a:rPr lang="en-US" altLang="en-US" baseline="-25000">
                <a:latin typeface="Helvetica" pitchFamily="2" charset="0"/>
              </a:rPr>
              <a:t>Head</a:t>
            </a:r>
            <a:r>
              <a:rPr lang="en-US" altLang="en-US">
                <a:latin typeface="Helvetica" pitchFamily="2" charset="0"/>
              </a:rPr>
              <a:t> (LS)          HL&lt;- </a:t>
            </a:r>
            <a:r>
              <a:rPr lang="el-GR" altLang="en-US">
                <a:latin typeface="Helvetica" pitchFamily="2" charset="0"/>
              </a:rPr>
              <a:t>σ </a:t>
            </a:r>
            <a:r>
              <a:rPr lang="en-US" altLang="en-US" baseline="-25000">
                <a:latin typeface="Helvetica" pitchFamily="2" charset="0"/>
              </a:rPr>
              <a:t>SSN</a:t>
            </a:r>
            <a:r>
              <a:rPr lang="en-US" altLang="en-US">
                <a:latin typeface="Helvetica" pitchFamily="2" charset="0"/>
              </a:rPr>
              <a:t> </a:t>
            </a:r>
            <a:r>
              <a:rPr lang="en-US" altLang="en-US" baseline="-25000">
                <a:latin typeface="Helvetica" pitchFamily="2" charset="0"/>
              </a:rPr>
              <a:t>=</a:t>
            </a:r>
            <a:r>
              <a:rPr lang="en-US" altLang="en-US">
                <a:latin typeface="Helvetica" pitchFamily="2" charset="0"/>
              </a:rPr>
              <a:t> </a:t>
            </a:r>
            <a:r>
              <a:rPr lang="en-US" altLang="en-US" baseline="-25000">
                <a:latin typeface="Helvetica" pitchFamily="2" charset="0"/>
              </a:rPr>
              <a:t>Head</a:t>
            </a:r>
            <a:r>
              <a:rPr lang="en-US" altLang="en-US">
                <a:latin typeface="Helvetica" pitchFamily="2" charset="0"/>
              </a:rPr>
              <a:t> (LS)</a:t>
            </a:r>
          </a:p>
          <a:p>
            <a:endParaRPr lang="en-US" altLang="en-US">
              <a:latin typeface="Helvetica" pitchFamily="2" charset="0"/>
            </a:endParaRPr>
          </a:p>
          <a:p>
            <a:r>
              <a:rPr lang="en-US" altLang="en-US">
                <a:latin typeface="Helvetica" pitchFamily="2" charset="0"/>
              </a:rPr>
              <a:t>RSLT &lt;- </a:t>
            </a:r>
            <a:r>
              <a:rPr lang="el-GR" altLang="en-US">
                <a:latin typeface="Helvetica" pitchFamily="2" charset="0"/>
              </a:rPr>
              <a:t>Π</a:t>
            </a:r>
            <a:r>
              <a:rPr lang="en-US" altLang="en-US" baseline="-25000">
                <a:latin typeface="Helvetica" pitchFamily="2" charset="0"/>
              </a:rPr>
              <a:t>name</a:t>
            </a:r>
            <a:r>
              <a:rPr lang="en-US" altLang="en-US">
                <a:latin typeface="Helvetica" pitchFamily="2" charset="0"/>
              </a:rPr>
              <a:t> (HL)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63A2879-2154-6B4A-9507-59565DC5218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ACC5127E-FA5A-7145-AE3B-8680477D4F00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59E953E-7D32-F146-9619-7CC0829614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654B2FB-6C4F-8449-AE7D-6C1D76CFB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63A2879-2154-6B4A-9507-59565DC5218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ACC5127E-FA5A-7145-AE3B-8680477D4F00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59E953E-7D32-F146-9619-7CC0829614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654B2FB-6C4F-8449-AE7D-6C1D76CFB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6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2D4619F-D081-B447-A001-6341B89605F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89057940-30C0-E747-BADE-7BDB6B30EA8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4DAE68B-4BFE-D54A-AB87-7FE0ADABD8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E1EBB4E-52BE-8940-9528-5F50AD832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70A04C05-8C21-5F45-B831-8C7B5307DE5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5D5622CC-E160-7F44-BE56-788A3C4CB340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8905E5D-F7CE-4045-B6BA-39F59D5587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9F980FF-4E6A-3540-985C-C3E062FD4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1FC3AE27-2AAF-6943-9F2F-CEF6DD56148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91D209EE-FC0B-0A4E-9F55-61D96826AFC4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5E6231A-F9D1-3646-A8D8-F551DDB03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8373928-7E7B-2C4E-ABA4-CF537A54D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A0A93CD7-09FE-F448-B4B5-5A713823605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67559DAB-AD12-244F-ACA2-BD316BE1A469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E671847-2CB7-114A-AF36-67441BD47B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D39D15E-1193-864D-9B17-375EBEB25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A0A93CD7-09FE-F448-B4B5-5A713823605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67559DAB-AD12-244F-ACA2-BD316BE1A469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E671847-2CB7-114A-AF36-67441BD47B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D39D15E-1193-864D-9B17-375EBEB25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59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F21BB34A-1D9E-A84B-A4FB-C8B814994C0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784B9716-E66A-AF48-B840-962DE25D8914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C484136-E98E-0341-A1D0-3AC36D9C2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E50180E-4811-8E4E-939A-CA4EF8DAA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Query tree?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The schema in the slide allows librarians (SSN) that are not working on a section (SNO) to be heads (Head) on the section. </a:t>
            </a:r>
            <a:r>
              <a:rPr lang="en-US" altLang="en-US">
                <a:latin typeface="Times New Roman" panose="02020603050405020304" pitchFamily="18" charset="0"/>
              </a:rPr>
              <a:t>Now, if you make the assumption that the librarian must work on the section to be a Head, it is necessary to use both conditions, otherwise only the Head = SSN is necessary.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F21BB34A-1D9E-A84B-A4FB-C8B814994C0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784B9716-E66A-AF48-B840-962DE25D8914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C484136-E98E-0341-A1D0-3AC36D9C2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E50180E-4811-8E4E-939A-CA4EF8DAA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Query tree?</a:t>
            </a:r>
          </a:p>
        </p:txBody>
      </p:sp>
    </p:spTree>
    <p:extLst>
      <p:ext uri="{BB962C8B-B14F-4D97-AF65-F5344CB8AC3E}">
        <p14:creationId xmlns:p14="http://schemas.microsoft.com/office/powerpoint/2010/main" val="685165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A769511D-150A-214C-961C-493CCA19775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871CFF6F-F69C-4947-BD06-C992FE29F635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8E0475ED-E7DC-784E-8A43-E04AE6691C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EC2CD35-A8D3-FE4F-AD49-6F22DB818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A4E0551B-D1A9-2843-80C3-3FB81B90B2C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3C25CFB-4235-C241-8BCA-431C961496A4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4F90958-9578-2B40-8D07-A3DC94BE7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3C79539-D3FF-FC4D-A8C3-FEC7DEF77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874ED1DB-7BFB-BA42-99AE-C1B49421AE4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EB76CD8F-0B8E-3448-B731-CF909C960DED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C6A7A5D7-D0D8-0145-8ECA-C7D9BF94A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CC0E881-EE14-B646-8027-A7797EC85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69D0793A-24E0-6E48-AC72-D2FBA801780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57D5C290-2072-7242-9C64-028DF8F004A5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24D402D-7DF8-8842-9DAB-88BA5C8A3C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56A99D6-9B90-2947-B970-426786F83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500">
                <a:latin typeface="Times New Roman" panose="02020603050405020304" pitchFamily="18" charset="0"/>
              </a:rPr>
              <a:t>RSLT &lt;- Friends </a:t>
            </a:r>
            <a:r>
              <a:rPr lang="en-US" altLang="en-US" sz="1500">
                <a:latin typeface="Times New Roman" panose="02020603050405020304" pitchFamily="18" charset="0"/>
                <a:sym typeface="Symbol" pitchFamily="2" charset="2"/>
              </a:rPr>
              <a:t> </a:t>
            </a:r>
            <a:r>
              <a:rPr lang="el-GR" altLang="en-US" sz="1500">
                <a:solidFill>
                  <a:schemeClr val="hlink"/>
                </a:solidFill>
                <a:latin typeface="Times New Roman" panose="02020603050405020304" pitchFamily="18" charset="0"/>
                <a:sym typeface="Symbol" pitchFamily="2" charset="2"/>
              </a:rPr>
              <a:t>π</a:t>
            </a:r>
            <a:r>
              <a:rPr lang="en-US" altLang="en-US" sz="1500" baseline="-25000">
                <a:solidFill>
                  <a:schemeClr val="hlink"/>
                </a:solidFill>
                <a:latin typeface="Times New Roman" panose="02020603050405020304" pitchFamily="18" charset="0"/>
                <a:sym typeface="Symbol" pitchFamily="2" charset="2"/>
              </a:rPr>
              <a:t>FN,LN</a:t>
            </a:r>
            <a:r>
              <a:rPr lang="en-US" altLang="en-US" sz="150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l-GR" altLang="en-US" sz="1500">
                <a:latin typeface="Lucida Grande" panose="020B0600040502020204" pitchFamily="34" charset="0"/>
              </a:rPr>
              <a:t>σ</a:t>
            </a:r>
            <a:r>
              <a:rPr lang="en-US" altLang="en-US" sz="1500" baseline="-25000">
                <a:latin typeface="Times New Roman" panose="02020603050405020304" pitchFamily="18" charset="0"/>
              </a:rPr>
              <a:t>Usrename=</a:t>
            </a:r>
            <a:r>
              <a:rPr lang="ja-JP" altLang="en-US" sz="1500" baseline="-25000">
                <a:latin typeface="Times New Roman" panose="02020603050405020304" pitchFamily="18" charset="0"/>
              </a:rPr>
              <a:t>‘</a:t>
            </a:r>
            <a:r>
              <a:rPr lang="en-US" altLang="ja-JP" sz="1500" baseline="-25000">
                <a:latin typeface="Times New Roman" panose="02020603050405020304" pitchFamily="18" charset="0"/>
              </a:rPr>
              <a:t>Susan</a:t>
            </a:r>
            <a:r>
              <a:rPr lang="en-US" altLang="ja-JP" sz="1500">
                <a:latin typeface="Times New Roman" panose="02020603050405020304" pitchFamily="18" charset="0"/>
                <a:sym typeface="Symbol" pitchFamily="2" charset="2"/>
              </a:rPr>
              <a:t>(Friends))</a:t>
            </a:r>
            <a:endParaRPr lang="en-US" altLang="en-US" sz="15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296863D7-DB74-3341-9405-FF879CB7BC6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CB76712B-4EBE-EF43-AE66-B1D42E7712A8}" type="slidenum">
              <a:rPr lang="en-US" altLang="en-US" sz="13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953FF1E9-8C46-B64A-9FDE-F3719B11FE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B47F9B6-4941-894B-BABE-ED26E7B37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4CDBD882-06AA-7449-9437-65AA1D11E3C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CE9B17D2-C9A0-5F4D-8F80-48E366425CDC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FE0C2357-A665-504F-B5A3-FA6C34CFB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6C9F0A6-76C2-3248-B8EC-08CF82EF1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D78FACEF-A90D-C044-93EE-B805A76CB53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FE70130D-9BB9-E54A-A3F0-D16F6A7B43A6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16C3A7A2-366D-404C-A651-D31B212E87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DE15118-2671-2B46-BEB0-E630597FA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15B98AFD-708F-AC40-B136-FDF4C4F3C69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FE2E7ED6-FF3E-2D4D-9C69-B70CC9260DB5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A1E6EC0-9067-6043-BFC7-5A29D9D23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6AB647B-CDCA-8140-ACFB-A9A48FFED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41A6DBEE-5128-3B45-95B6-E045CBEFD61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A2C81B3-8939-344E-89D3-A946968CFFC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DBFDA994-6CD9-7148-91F0-0C1739BB21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777D3FA-0F31-B542-9DAF-32AEC5395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661CA9B9-19A5-E940-A641-4E5575A797D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C46AAE06-C867-964D-B808-8D2A11079DF3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EBCD51C3-B2B9-2C41-9F82-D306A71CF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E4E2A7E-1143-B04D-8943-0961FC726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E63B98E5-3900-5F4D-8EED-86DA7C13DB3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42C8213-2DE4-1A42-AE97-E7E571F58C16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67BFA08-EEAB-A943-AE8F-678FAF4F2A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898C7F71-0BE5-2A40-8673-B51B0F434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F2DF8AE5-48E9-DE45-A45C-E24BC0CB725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CC594D6-2F5B-1C4A-ACF0-5FA6400C2641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E955E5D1-1CDE-CB48-B0BA-5E4CCC902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9D39D3A-EE5D-CF44-982D-32FB477B5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Costas 9/16/2020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7AF98EF8-5567-6041-B7C9-CFBE27D705A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82EFD885-D25C-5E45-A2D2-2C5A341A70CC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B43A0DA5-A8BF-344A-9D36-C80469DB63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4BA400C8-7CB9-1942-8584-53B1908BD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E63B98E5-3900-5F4D-8EED-86DA7C13DB3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42C8213-2DE4-1A42-AE97-E7E571F58C16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67BFA08-EEAB-A943-AE8F-678FAF4F2A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898C7F71-0BE5-2A40-8673-B51B0F434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737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AD1EDB96-CF17-D847-AAE9-0BC12A69BDF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1B8581E5-1FFE-424A-8E43-AC465B3EAC4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EBE16266-61DE-0249-9222-0A241E2E40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CB0D754-C303-7A48-A960-2E493FBAE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3EC83F1C-9624-EF4E-86C6-4B76B1B575D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05FEB1F-C11C-614B-8389-3B39474CB0B3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FE581BD4-480B-1245-9BCF-8F8992410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E0B9832-1D3A-1D4B-8055-46BD28898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SQL is </a:t>
            </a:r>
            <a:r>
              <a:rPr lang="en-US" altLang="zh-TW" u="sng">
                <a:latin typeface="Arial" panose="020B0604020202020204" pitchFamily="34" charset="0"/>
                <a:ea typeface="新細明體" panose="02020500000000000000" pitchFamily="18" charset="-120"/>
              </a:rPr>
              <a:t>based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 on concepts from relational algebra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A0B52A70-0FDF-2643-B5DB-A2EF001444C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67069E05-BB33-7D47-B252-1A6C33E33DC7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5B623E4A-A0ED-A949-BC37-500C417E93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087EE20-9AE7-2747-B449-2F8C7FBEE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0557B67A-9992-0D4F-A274-3E51B15D054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EE46C4A9-B61E-7E47-BA63-C7AD70EA7372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782ACF2F-CBE2-DD46-8BF6-4B4D687A07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082F31D-30F9-5546-9F7B-D409771CA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39A92A8A-2A5D-E548-9050-D9DDC0ECAB3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A3B73543-BFB7-D04C-B065-469FA93598EC}" type="slidenum">
              <a:rPr lang="en-US" altLang="en-US" sz="13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44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2450BC24-30C9-FB49-9AAF-5DC6F980B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BF60BC99-7FA2-4B44-A955-BB272243C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4E2AC5D9-77E7-414C-B87F-47F22760469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F28AB86C-0D37-524F-A1B2-0BEF43CB2690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A5EE09A8-1F17-8B4F-BDEE-D255450826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478718F-0B29-3742-9108-B49956636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6A293EB1-5268-4A41-878C-B3C85323965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A8B3B5E4-0FF9-374C-A2C7-7B9CC501E5C8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574A58B-0519-814E-A2BD-8D13CEFB7A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630852C-761D-3049-BDE3-666D4E09F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6A293EB1-5268-4A41-878C-B3C85323965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A8B3B5E4-0FF9-374C-A2C7-7B9CC501E5C8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574A58B-0519-814E-A2BD-8D13CEFB7A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630852C-761D-3049-BDE3-666D4E09F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086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0AECFB2C-6267-054D-A68A-C7C49D53E87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CDC013A4-DFC4-3E4E-BC6F-6800692D93B7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291A055-FAE3-8C4D-B63D-00CBC4D1F8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81CE79D-0745-154F-BAE8-0C2FDCC38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Include primary key to avoid duplicate elimination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0AECFB2C-6267-054D-A68A-C7C49D53E87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CDC013A4-DFC4-3E4E-BC6F-6800692D93B7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291A055-FAE3-8C4D-B63D-00CBC4D1F8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81CE79D-0745-154F-BAE8-0C2FDCC38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Include primary key to avoid duplicate elimination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9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92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37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262188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638925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886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2FEAC-427D-5F42-AF44-C739397C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4876800" cy="4572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Panos K. Chrysanthis, University of Pittsburgh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F3B17-1A88-9543-B96C-A6598A69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E02B-5A29-C140-846D-0EA5B786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286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372F0A6C-749A-364F-8E10-8545DCAC68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57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910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0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48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560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35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79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592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8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>
            <a:extLst>
              <a:ext uri="{FF2B5EF4-FFF2-40B4-BE49-F238E27FC236}">
                <a16:creationId xmlns:a16="http://schemas.microsoft.com/office/drawing/2014/main" id="{98146C11-3C36-2444-8DEB-D91658EFC70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39800"/>
            <a:ext cx="8737600" cy="127000"/>
            <a:chOff x="0" y="900"/>
            <a:chExt cx="5753" cy="92"/>
          </a:xfrm>
        </p:grpSpPr>
        <p:sp>
          <p:nvSpPr>
            <p:cNvPr id="1033" name="Rectangle 2">
              <a:extLst>
                <a:ext uri="{FF2B5EF4-FFF2-40B4-BE49-F238E27FC236}">
                  <a16:creationId xmlns:a16="http://schemas.microsoft.com/office/drawing/2014/main" id="{41DCD8A3-68AE-AC4C-A9C4-C4AF937AD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5753" cy="53"/>
            </a:xfrm>
            <a:prstGeom prst="rect">
              <a:avLst/>
            </a:prstGeom>
            <a:gradFill rotWithShape="0">
              <a:gsLst>
                <a:gs pos="0">
                  <a:srgbClr val="2951C9"/>
                </a:gs>
                <a:gs pos="50000">
                  <a:srgbClr val="3365FB"/>
                </a:gs>
                <a:gs pos="100000">
                  <a:srgbClr val="2951C9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227342EA-724E-8444-9EDD-B80D72BC3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2"/>
              <a:ext cx="5753" cy="2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1A6F501B-6F00-0944-8CEE-668432987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B2A48DFA-CFD0-494A-A0F1-37BF57799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B9A1382F-3745-0C43-94B3-5CF02DAA4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6215063"/>
            <a:ext cx="7419975" cy="520700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1400" dirty="0">
                <a:solidFill>
                  <a:srgbClr val="790015"/>
                </a:solidFill>
              </a:rPr>
              <a:t>CS1555/2055, </a:t>
            </a:r>
            <a:r>
              <a:rPr lang="en-US" altLang="en-US" sz="1400" b="1" dirty="0">
                <a:solidFill>
                  <a:srgbClr val="790015"/>
                </a:solidFill>
              </a:rPr>
              <a:t>Panos K. Chrysanthis &amp; </a:t>
            </a:r>
            <a:r>
              <a:rPr lang="en-US" altLang="en-US" sz="1400" b="1" dirty="0" err="1">
                <a:solidFill>
                  <a:srgbClr val="790015"/>
                </a:solidFill>
              </a:rPr>
              <a:t>Constantinos</a:t>
            </a:r>
            <a:r>
              <a:rPr lang="en-US" altLang="en-US" sz="1400" b="1" dirty="0">
                <a:solidFill>
                  <a:srgbClr val="790015"/>
                </a:solidFill>
              </a:rPr>
              <a:t> Costa</a:t>
            </a:r>
            <a:r>
              <a:rPr lang="en-US" altLang="en-US" sz="1400" dirty="0"/>
              <a:t> –  </a:t>
            </a:r>
            <a:r>
              <a:rPr lang="en-US" altLang="en-US" sz="1400" b="1" dirty="0">
                <a:solidFill>
                  <a:schemeClr val="accent1"/>
                </a:solidFill>
              </a:rPr>
              <a:t>University of Pittsburgh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311142A6-89E4-8144-A796-4DC686864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6403975"/>
            <a:ext cx="446087" cy="30162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400"/>
              <a:t> </a:t>
            </a:r>
            <a:fld id="{607336C4-4FE8-9B46-9ED2-49875F7B980A}" type="slidenum">
              <a:rPr lang="en-US" altLang="en-US" sz="1400" smtClean="0"/>
              <a:pPr algn="ct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50C3374E-7D54-434E-9214-040B0FD6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6408738"/>
            <a:ext cx="3106738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9A3A59B9-9791-4548-8CDF-D1431E97C25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000" y="6408738"/>
            <a:ext cx="82946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7" r:id="rId1"/>
    <p:sldLayoutId id="2147484688" r:id="rId2"/>
    <p:sldLayoutId id="2147484689" r:id="rId3"/>
    <p:sldLayoutId id="2147484690" r:id="rId4"/>
    <p:sldLayoutId id="2147484691" r:id="rId5"/>
    <p:sldLayoutId id="2147484692" r:id="rId6"/>
    <p:sldLayoutId id="2147484693" r:id="rId7"/>
    <p:sldLayoutId id="2147484694" r:id="rId8"/>
    <p:sldLayoutId id="2147484695" r:id="rId9"/>
    <p:sldLayoutId id="2147484696" r:id="rId10"/>
    <p:sldLayoutId id="2147484697" r:id="rId11"/>
    <p:sldLayoutId id="21474846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anose="020B0600070205080204" pitchFamily="34" charset="-128"/>
          <a:cs typeface="ＭＳ Ｐゴシック" pitchFamily="4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anose="020B0600070205080204" pitchFamily="34" charset="-128"/>
          <a:cs typeface="ＭＳ Ｐゴシック" pitchFamily="4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anose="020B0600070205080204" pitchFamily="34" charset="-128"/>
          <a:cs typeface="ＭＳ Ｐゴシック" pitchFamily="4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anose="020B0600070205080204" pitchFamily="34" charset="-128"/>
          <a:cs typeface="ＭＳ Ｐゴシック" pitchFamily="4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anose="020B0600070205080204" pitchFamily="34" charset="-128"/>
          <a:cs typeface="ＭＳ Ｐゴシック" pitchFamily="4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o"/>
        <a:defRPr sz="24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pitchFamily="4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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E7ADB873-3A2C-464B-A8EE-45FC97CAB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Practice</a:t>
            </a:r>
            <a:endParaRPr lang="en-US" altLang="en-US" b="1" dirty="0"/>
          </a:p>
        </p:txBody>
      </p:sp>
      <p:graphicFrame>
        <p:nvGraphicFramePr>
          <p:cNvPr id="120836" name="Group 4">
            <a:extLst>
              <a:ext uri="{FF2B5EF4-FFF2-40B4-BE49-F238E27FC236}">
                <a16:creationId xmlns:a16="http://schemas.microsoft.com/office/drawing/2014/main" id="{E6B63686-311F-7A4B-AFD4-86728FDC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0835"/>
              </p:ext>
            </p:extLst>
          </p:nvPr>
        </p:nvGraphicFramePr>
        <p:xfrm>
          <a:off x="659274" y="3257624"/>
          <a:ext cx="2133600" cy="306387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0883" name="Text Box 51">
            <a:extLst>
              <a:ext uri="{FF2B5EF4-FFF2-40B4-BE49-F238E27FC236}">
                <a16:creationId xmlns:a16="http://schemas.microsoft.com/office/drawing/2014/main" id="{22A57990-6C86-EA40-8952-1605C96B1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5" y="2745341"/>
            <a:ext cx="1520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 dirty="0">
                <a:latin typeface="Tahoma" panose="020B0604030504040204" pitchFamily="34" charset="0"/>
              </a:rPr>
              <a:t>relation </a:t>
            </a:r>
            <a:r>
              <a:rPr lang="en-US" altLang="en-US" sz="2600" b="1" dirty="0">
                <a:latin typeface="Tahoma" panose="020B0604030504040204" pitchFamily="34" charset="0"/>
              </a:rPr>
              <a:t>r</a:t>
            </a:r>
          </a:p>
        </p:txBody>
      </p:sp>
      <p:graphicFrame>
        <p:nvGraphicFramePr>
          <p:cNvPr id="120884" name="Group 52">
            <a:extLst>
              <a:ext uri="{FF2B5EF4-FFF2-40B4-BE49-F238E27FC236}">
                <a16:creationId xmlns:a16="http://schemas.microsoft.com/office/drawing/2014/main" id="{F99E77AF-0749-7A4B-BB15-33C2AF3E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17551"/>
              </p:ext>
            </p:extLst>
          </p:nvPr>
        </p:nvGraphicFramePr>
        <p:xfrm>
          <a:off x="1726074" y="1245708"/>
          <a:ext cx="1066800" cy="13335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0898" name="Text Box 66">
            <a:extLst>
              <a:ext uri="{FF2B5EF4-FFF2-40B4-BE49-F238E27FC236}">
                <a16:creationId xmlns:a16="http://schemas.microsoft.com/office/drawing/2014/main" id="{249C8468-3970-564B-AA15-81EA97C47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5" y="1081013"/>
            <a:ext cx="15478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 dirty="0">
                <a:latin typeface="Tahoma" panose="020B0604030504040204" pitchFamily="34" charset="0"/>
              </a:rPr>
              <a:t>relation </a:t>
            </a:r>
            <a:r>
              <a:rPr lang="en-US" altLang="en-US" sz="2600" b="1" dirty="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F3385-4BC7-41AA-8F21-5A8DB0D2E0EB}"/>
              </a:ext>
            </a:extLst>
          </p:cNvPr>
          <p:cNvSpPr txBox="1"/>
          <p:nvPr/>
        </p:nvSpPr>
        <p:spPr>
          <a:xfrm>
            <a:off x="3246900" y="1241425"/>
            <a:ext cx="5806614" cy="346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Clr>
                <a:schemeClr val="tx2"/>
              </a:buClr>
            </a:pPr>
            <a:r>
              <a:rPr lang="en-US" altLang="en-US" sz="2600" dirty="0">
                <a:latin typeface="Tahoma" panose="020B0604030504040204" pitchFamily="34" charset="0"/>
              </a:rPr>
              <a:t>Library DB schema:</a:t>
            </a:r>
          </a:p>
          <a:p>
            <a:pPr marL="342900" indent="-342900" eaLnBrk="1" hangingPunct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ahoma" panose="020B0604030504040204" pitchFamily="34" charset="0"/>
              </a:rPr>
              <a:t>LIBRARIAN(Name, </a:t>
            </a:r>
            <a:r>
              <a:rPr lang="en-US" altLang="en-US" sz="2200" u="sng" dirty="0">
                <a:latin typeface="Tahoma" panose="020B0604030504040204" pitchFamily="34" charset="0"/>
              </a:rPr>
              <a:t>SSN</a:t>
            </a:r>
            <a:r>
              <a:rPr lang="en-US" altLang="en-US" sz="2200" dirty="0">
                <a:latin typeface="Tahoma" panose="020B0604030504040204" pitchFamily="34" charset="0"/>
              </a:rPr>
              <a:t>, SNO, </a:t>
            </a:r>
            <a:r>
              <a:rPr lang="en-US" altLang="en-US" sz="2200" dirty="0" err="1">
                <a:latin typeface="Tahoma" panose="020B0604030504040204" pitchFamily="34" charset="0"/>
              </a:rPr>
              <a:t>BirthPlace</a:t>
            </a:r>
            <a:r>
              <a:rPr lang="en-US" altLang="en-US" sz="2200" dirty="0">
                <a:latin typeface="Tahoma" panose="020B0604030504040204" pitchFamily="34" charset="0"/>
              </a:rPr>
              <a:t>)</a:t>
            </a:r>
          </a:p>
          <a:p>
            <a:pPr marL="342900" indent="-342900" eaLnBrk="1" hangingPunct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ahoma" panose="020B0604030504040204" pitchFamily="34" charset="0"/>
              </a:rPr>
              <a:t>SECTION(</a:t>
            </a:r>
            <a:r>
              <a:rPr lang="en-US" altLang="en-US" sz="2200" dirty="0" err="1">
                <a:latin typeface="Tahoma" panose="020B0604030504040204" pitchFamily="34" charset="0"/>
              </a:rPr>
              <a:t>SName</a:t>
            </a:r>
            <a:r>
              <a:rPr lang="en-US" altLang="en-US" sz="2200" dirty="0">
                <a:latin typeface="Tahoma" panose="020B0604030504040204" pitchFamily="34" charset="0"/>
              </a:rPr>
              <a:t>, </a:t>
            </a:r>
            <a:r>
              <a:rPr lang="en-US" altLang="en-US" sz="2200" u="sng" dirty="0">
                <a:latin typeface="Tahoma" panose="020B0604030504040204" pitchFamily="34" charset="0"/>
              </a:rPr>
              <a:t>SNO</a:t>
            </a:r>
            <a:r>
              <a:rPr lang="en-US" altLang="en-US" sz="2200" dirty="0">
                <a:latin typeface="Tahoma" panose="020B0604030504040204" pitchFamily="34" charset="0"/>
              </a:rPr>
              <a:t>, Head)</a:t>
            </a:r>
          </a:p>
          <a:p>
            <a:pPr marL="342900" indent="-342900" eaLnBrk="1" hangingPunct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ahoma" panose="020B0604030504040204" pitchFamily="34" charset="0"/>
              </a:rPr>
              <a:t>OUTREACH(</a:t>
            </a:r>
            <a:r>
              <a:rPr lang="en-US" altLang="en-US" sz="2200" dirty="0" err="1">
                <a:latin typeface="Tahoma" panose="020B0604030504040204" pitchFamily="34" charset="0"/>
              </a:rPr>
              <a:t>Pname</a:t>
            </a:r>
            <a:r>
              <a:rPr lang="en-US" altLang="en-US" sz="2200" dirty="0">
                <a:latin typeface="Tahoma" panose="020B0604030504040204" pitchFamily="34" charset="0"/>
              </a:rPr>
              <a:t>, </a:t>
            </a:r>
            <a:r>
              <a:rPr lang="en-US" altLang="en-US" sz="2200" u="sng" dirty="0">
                <a:latin typeface="Tahoma" panose="020B0604030504040204" pitchFamily="34" charset="0"/>
              </a:rPr>
              <a:t>PNO</a:t>
            </a:r>
            <a:r>
              <a:rPr lang="en-US" altLang="en-US" sz="2200" dirty="0">
                <a:latin typeface="Tahoma" panose="020B0604030504040204" pitchFamily="34" charset="0"/>
              </a:rPr>
              <a:t>, </a:t>
            </a:r>
            <a:r>
              <a:rPr lang="en-US" altLang="en-US" sz="2200" dirty="0" err="1">
                <a:latin typeface="Tahoma" panose="020B0604030504040204" pitchFamily="34" charset="0"/>
              </a:rPr>
              <a:t>SNUM,Location</a:t>
            </a:r>
            <a:r>
              <a:rPr lang="en-US" altLang="en-US" sz="2200" dirty="0">
                <a:latin typeface="Tahoma" panose="020B0604030504040204" pitchFamily="34" charset="0"/>
              </a:rPr>
              <a:t>)</a:t>
            </a:r>
            <a:endParaRPr lang="en-US" altLang="en-US" sz="2200" u="sng" dirty="0">
              <a:latin typeface="Tahoma" panose="020B0604030504040204" pitchFamily="34" charset="0"/>
            </a:endParaRPr>
          </a:p>
          <a:p>
            <a:pPr marL="342900" indent="-342900" eaLnBrk="1" hangingPunct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ahoma" panose="020B0604030504040204" pitchFamily="34" charset="0"/>
              </a:rPr>
              <a:t>WORKSON(</a:t>
            </a:r>
            <a:r>
              <a:rPr lang="en-US" altLang="en-US" sz="2200" u="sng" dirty="0" err="1">
                <a:latin typeface="Tahoma" panose="020B0604030504040204" pitchFamily="34" charset="0"/>
              </a:rPr>
              <a:t>LSSN,PNO</a:t>
            </a:r>
            <a:r>
              <a:rPr lang="en-US" altLang="en-US" sz="2200" dirty="0" err="1">
                <a:latin typeface="Tahoma" panose="020B0604030504040204" pitchFamily="34" charset="0"/>
              </a:rPr>
              <a:t>,Hours</a:t>
            </a:r>
            <a:r>
              <a:rPr lang="en-US" altLang="en-US" sz="2200" dirty="0">
                <a:latin typeface="Tahoma" panose="020B0604030504040204" pitchFamily="34" charset="0"/>
              </a:rPr>
              <a:t>)</a:t>
            </a:r>
          </a:p>
          <a:p>
            <a:pPr lvl="1" eaLnBrk="1" hangingPunct="1">
              <a:buClr>
                <a:schemeClr val="tx2"/>
              </a:buClr>
            </a:pPr>
            <a:endParaRPr lang="en-US" altLang="en-US" sz="1200" dirty="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sz="2300" dirty="0">
                <a:latin typeface="Tahoma" panose="020B0604030504040204" pitchFamily="34" charset="0"/>
              </a:rPr>
              <a:t>Q: For every outreach activity located in PGH,  list its project number,  the responsible section </a:t>
            </a:r>
            <a:br>
              <a:rPr lang="en-US" altLang="en-US" sz="2300" dirty="0">
                <a:latin typeface="Tahoma" panose="020B0604030504040204" pitchFamily="34" charset="0"/>
              </a:rPr>
            </a:br>
            <a:r>
              <a:rPr lang="en-US" altLang="en-US" sz="2300" dirty="0">
                <a:latin typeface="Tahoma" panose="020B0604030504040204" pitchFamily="34" charset="0"/>
              </a:rPr>
              <a:t>name and the name of its head</a:t>
            </a:r>
            <a:r>
              <a:rPr lang="en-US" altLang="en-US" dirty="0">
                <a:latin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530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83" grpId="0" autoUpdateAnimBg="0"/>
      <p:bldP spid="12089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28F688B7-777D-7A41-A5C5-B7D70793C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Algebra Expressions</a:t>
            </a:r>
          </a:p>
        </p:txBody>
      </p:sp>
      <p:sp>
        <p:nvSpPr>
          <p:cNvPr id="136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9DB447A-4AD2-3C49-A874-4E744F2AC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01000" cy="48768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sz="2600" dirty="0">
                <a:latin typeface="Tahoma" panose="020B0604030504040204" pitchFamily="34" charset="0"/>
              </a:rPr>
              <a:t>Query: </a:t>
            </a:r>
            <a:r>
              <a:rPr lang="en-US" altLang="en-US" sz="2600" i="1" dirty="0">
                <a:latin typeface="Tahoma" panose="020B0604030504040204" pitchFamily="34" charset="0"/>
              </a:rPr>
              <a:t>List the QPA of all students (SID) in CSD whose QPA is greater than 3.5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600" dirty="0">
                <a:latin typeface="Tahoma" panose="020B0604030504040204" pitchFamily="34" charset="0"/>
              </a:rPr>
              <a:t>STUDENT 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u="sng" dirty="0">
                <a:latin typeface="Tahoma" panose="020B0604030504040204" pitchFamily="34" charset="0"/>
              </a:rPr>
              <a:t>SID</a:t>
            </a:r>
            <a:r>
              <a:rPr lang="en-US" altLang="en-US" dirty="0">
                <a:latin typeface="Tahoma" panose="020B0604030504040204" pitchFamily="34" charset="0"/>
              </a:rPr>
              <a:t>, FName, </a:t>
            </a:r>
            <a:r>
              <a:rPr lang="en-US" altLang="en-US" dirty="0" err="1">
                <a:latin typeface="Tahoma" panose="020B0604030504040204" pitchFamily="34" charset="0"/>
              </a:rPr>
              <a:t>SName</a:t>
            </a:r>
            <a:r>
              <a:rPr lang="en-US" altLang="en-US" dirty="0">
                <a:latin typeface="Tahoma" panose="020B0604030504040204" pitchFamily="34" charset="0"/>
              </a:rPr>
              <a:t>, Dept, Major, QPA)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600" b="1" dirty="0">
                <a:latin typeface="Tahoma" panose="020B0604030504040204" pitchFamily="34" charset="0"/>
              </a:rPr>
              <a:t>Nesting </a:t>
            </a:r>
            <a:r>
              <a:rPr lang="en-US" altLang="en-US" sz="2600" dirty="0">
                <a:latin typeface="Tahoma" panose="020B0604030504040204" pitchFamily="34" charset="0"/>
              </a:rPr>
              <a:t>the operations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600" dirty="0">
                <a:latin typeface="Tahoma" panose="020B0604030504040204" pitchFamily="34" charset="0"/>
              </a:rPr>
              <a:t>      </a:t>
            </a:r>
            <a:r>
              <a:rPr lang="el-GR" altLang="en-US" sz="2600" dirty="0">
                <a:latin typeface="Tahoma" panose="020B0604030504040204" pitchFamily="34" charset="0"/>
              </a:rPr>
              <a:t>π </a:t>
            </a:r>
            <a:r>
              <a:rPr lang="en-US" altLang="en-US" sz="2600" baseline="-25000" dirty="0">
                <a:latin typeface="Tahoma" panose="020B0604030504040204" pitchFamily="34" charset="0"/>
              </a:rPr>
              <a:t>SID, QPA</a:t>
            </a:r>
            <a:r>
              <a:rPr lang="en-US" altLang="en-US" sz="2600" dirty="0">
                <a:latin typeface="Tahoma" panose="020B0604030504040204" pitchFamily="34" charset="0"/>
              </a:rPr>
              <a:t> (</a:t>
            </a:r>
            <a:r>
              <a:rPr lang="el-GR" altLang="en-US" sz="2600" dirty="0">
                <a:latin typeface="Lucida Grande" panose="020B0600040502020204" pitchFamily="34" charset="0"/>
              </a:rPr>
              <a:t>σ</a:t>
            </a:r>
            <a:r>
              <a:rPr lang="el-GR" altLang="en-US" sz="2600" dirty="0">
                <a:latin typeface="Tahoma" panose="020B0604030504040204" pitchFamily="34" charset="0"/>
              </a:rPr>
              <a:t> </a:t>
            </a:r>
            <a:r>
              <a:rPr lang="en-US" altLang="en-US" sz="2600" baseline="-25000" dirty="0">
                <a:latin typeface="Tahoma" panose="020B0604030504040204" pitchFamily="34" charset="0"/>
              </a:rPr>
              <a:t>Dept =</a:t>
            </a:r>
            <a:r>
              <a:rPr lang="ja-JP" altLang="en-US" sz="2600" baseline="-25000" dirty="0">
                <a:latin typeface="Tahoma" panose="020B0604030504040204" pitchFamily="34" charset="0"/>
              </a:rPr>
              <a:t>‘</a:t>
            </a:r>
            <a:r>
              <a:rPr lang="en-US" altLang="ja-JP" sz="2600" baseline="-25000" dirty="0">
                <a:latin typeface="Tahoma" panose="020B0604030504040204" pitchFamily="34" charset="0"/>
              </a:rPr>
              <a:t>CSD</a:t>
            </a:r>
            <a:r>
              <a:rPr lang="ja-JP" altLang="en-US" sz="2600" baseline="-25000" dirty="0">
                <a:latin typeface="Tahoma" panose="020B0604030504040204" pitchFamily="34" charset="0"/>
              </a:rPr>
              <a:t>’</a:t>
            </a:r>
            <a:r>
              <a:rPr lang="en-US" altLang="ja-JP" sz="2600" baseline="-25000" dirty="0">
                <a:latin typeface="Tahoma" panose="020B0604030504040204" pitchFamily="34" charset="0"/>
              </a:rPr>
              <a:t> </a:t>
            </a:r>
            <a:r>
              <a:rPr lang="en-US" altLang="ja-JP" sz="2600" baseline="-25000" dirty="0">
                <a:latin typeface="Tahoma" panose="020B0604030504040204" pitchFamily="34" charset="0"/>
                <a:sym typeface="Symbol" pitchFamily="2" charset="2"/>
              </a:rPr>
              <a:t> QPA&gt;3.5</a:t>
            </a:r>
            <a:r>
              <a:rPr lang="en-US" altLang="ja-JP" sz="2600" dirty="0">
                <a:latin typeface="Tahoma" panose="020B0604030504040204" pitchFamily="34" charset="0"/>
                <a:sym typeface="Symbol" pitchFamily="2" charset="2"/>
              </a:rPr>
              <a:t> (STUDENT))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600" b="1" dirty="0">
                <a:latin typeface="Tahoma" panose="020B0604030504040204" pitchFamily="34" charset="0"/>
              </a:rPr>
              <a:t>Sequence</a:t>
            </a:r>
            <a:r>
              <a:rPr lang="en-US" altLang="en-US" sz="2600" dirty="0">
                <a:latin typeface="Tahoma" panose="020B0604030504040204" pitchFamily="34" charset="0"/>
              </a:rPr>
              <a:t> of operations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600" dirty="0">
                <a:latin typeface="Tahoma" panose="020B0604030504040204" pitchFamily="34" charset="0"/>
              </a:rPr>
              <a:t>      HS </a:t>
            </a:r>
            <a:r>
              <a:rPr lang="en-US" altLang="en-US" sz="2600" dirty="0">
                <a:latin typeface="Tahoma" panose="020B0604030504040204" pitchFamily="34" charset="0"/>
                <a:sym typeface="Symbol" pitchFamily="2" charset="2"/>
              </a:rPr>
              <a:t> </a:t>
            </a:r>
            <a:r>
              <a:rPr lang="el-GR" altLang="en-US" sz="2600" dirty="0">
                <a:latin typeface="Lucida Grande" panose="020B0600040502020204" pitchFamily="34" charset="0"/>
              </a:rPr>
              <a:t>σ</a:t>
            </a:r>
            <a:r>
              <a:rPr lang="el-GR" altLang="en-US" sz="2600" dirty="0">
                <a:latin typeface="Tahoma" panose="020B0604030504040204" pitchFamily="34" charset="0"/>
              </a:rPr>
              <a:t> </a:t>
            </a:r>
            <a:r>
              <a:rPr lang="en-US" altLang="en-US" sz="2600" baseline="-25000" dirty="0">
                <a:latin typeface="Tahoma" panose="020B0604030504040204" pitchFamily="34" charset="0"/>
              </a:rPr>
              <a:t>Dept =</a:t>
            </a:r>
            <a:r>
              <a:rPr lang="ja-JP" altLang="en-US" sz="2600" baseline="-25000" dirty="0">
                <a:latin typeface="Tahoma" panose="020B0604030504040204" pitchFamily="34" charset="0"/>
              </a:rPr>
              <a:t>‘</a:t>
            </a:r>
            <a:r>
              <a:rPr lang="en-US" altLang="ja-JP" sz="2600" baseline="-25000" dirty="0">
                <a:latin typeface="Tahoma" panose="020B0604030504040204" pitchFamily="34" charset="0"/>
              </a:rPr>
              <a:t>CSD</a:t>
            </a:r>
            <a:r>
              <a:rPr lang="ja-JP" altLang="en-US" sz="2600" baseline="-25000" dirty="0">
                <a:latin typeface="Tahoma" panose="020B0604030504040204" pitchFamily="34" charset="0"/>
              </a:rPr>
              <a:t>’</a:t>
            </a:r>
            <a:r>
              <a:rPr lang="en-US" altLang="ja-JP" sz="2600" baseline="-25000" dirty="0">
                <a:latin typeface="Tahoma" panose="020B0604030504040204" pitchFamily="34" charset="0"/>
              </a:rPr>
              <a:t> </a:t>
            </a:r>
            <a:r>
              <a:rPr lang="en-US" altLang="ja-JP" sz="2600" baseline="-25000" dirty="0">
                <a:latin typeface="Tahoma" panose="020B0604030504040204" pitchFamily="34" charset="0"/>
                <a:sym typeface="Symbol" pitchFamily="2" charset="2"/>
              </a:rPr>
              <a:t> QPA&gt;3.5</a:t>
            </a:r>
            <a:r>
              <a:rPr lang="en-US" altLang="ja-JP" sz="2600" dirty="0">
                <a:latin typeface="Tahoma" panose="020B0604030504040204" pitchFamily="34" charset="0"/>
                <a:sym typeface="Symbol" pitchFamily="2" charset="2"/>
              </a:rPr>
              <a:t> (STUDENT);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600" dirty="0">
                <a:latin typeface="Tahoma" panose="020B0604030504040204" pitchFamily="34" charset="0"/>
              </a:rPr>
              <a:t>      RESULT </a:t>
            </a:r>
            <a:r>
              <a:rPr lang="en-US" altLang="en-US" sz="2600" dirty="0">
                <a:latin typeface="Tahoma" panose="020B0604030504040204" pitchFamily="34" charset="0"/>
                <a:sym typeface="Symbol" pitchFamily="2" charset="2"/>
              </a:rPr>
              <a:t></a:t>
            </a:r>
            <a:r>
              <a:rPr lang="en-US" altLang="en-US" sz="2600" dirty="0">
                <a:latin typeface="Tahoma" panose="020B0604030504040204" pitchFamily="34" charset="0"/>
              </a:rPr>
              <a:t> </a:t>
            </a:r>
            <a:r>
              <a:rPr lang="el-GR" altLang="en-US" sz="2600" dirty="0">
                <a:latin typeface="Tahoma" panose="020B0604030504040204" pitchFamily="34" charset="0"/>
              </a:rPr>
              <a:t>π </a:t>
            </a:r>
            <a:r>
              <a:rPr lang="en-US" altLang="en-US" sz="2600" baseline="-25000" dirty="0">
                <a:latin typeface="Tahoma" panose="020B0604030504040204" pitchFamily="34" charset="0"/>
              </a:rPr>
              <a:t>SID, QPA</a:t>
            </a:r>
            <a:r>
              <a:rPr lang="en-US" altLang="en-US" sz="2600" dirty="0">
                <a:latin typeface="Tahoma" panose="020B0604030504040204" pitchFamily="34" charset="0"/>
              </a:rPr>
              <a:t> (</a:t>
            </a:r>
            <a:r>
              <a:rPr lang="en-US" altLang="en-US" sz="2600">
                <a:latin typeface="Tahoma" panose="020B0604030504040204" pitchFamily="34" charset="0"/>
              </a:rPr>
              <a:t>HS);</a:t>
            </a:r>
            <a:endParaRPr lang="en-US" altLang="en-US" sz="26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600" b="1" dirty="0">
                <a:latin typeface="Tahoma" panose="020B0604030504040204" pitchFamily="34" charset="0"/>
              </a:rPr>
              <a:t>Query tree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000" i="1" dirty="0">
                <a:latin typeface="Tahoma" panose="020B0604030504040204" pitchFamily="34" charset="0"/>
              </a:rPr>
              <a:t>leaf</a:t>
            </a:r>
            <a:r>
              <a:rPr lang="en-US" altLang="en-US" sz="2000" dirty="0">
                <a:latin typeface="Tahoma" panose="020B0604030504040204" pitchFamily="34" charset="0"/>
              </a:rPr>
              <a:t> nodes are relations and</a:t>
            </a:r>
            <a:r>
              <a:rPr lang="en-US" altLang="en-US" sz="2000" i="1" dirty="0">
                <a:latin typeface="Tahoma" panose="020B0604030504040204" pitchFamily="34" charset="0"/>
              </a:rPr>
              <a:t> internal </a:t>
            </a:r>
            <a:r>
              <a:rPr lang="en-US" altLang="en-US" sz="2000" dirty="0">
                <a:latin typeface="Tahoma" panose="020B0604030504040204" pitchFamily="34" charset="0"/>
              </a:rPr>
              <a:t>nodes are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D09339EE-2FDF-E44F-947D-292B61055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Renaming Operator</a:t>
            </a:r>
          </a:p>
        </p:txBody>
      </p:sp>
      <p:sp>
        <p:nvSpPr>
          <p:cNvPr id="1945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32AF684-2241-3043-B931-E59FF7CCF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01000" cy="44958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sz="2800">
                <a:latin typeface="Tahoma" panose="020B0604030504040204" pitchFamily="34" charset="0"/>
              </a:rPr>
              <a:t>Renaming attributes of the result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800">
                <a:latin typeface="Tahoma" panose="020B0604030504040204" pitchFamily="34" charset="0"/>
              </a:rPr>
              <a:t>     RSLT(StudentID, GPA) </a:t>
            </a:r>
            <a:r>
              <a:rPr lang="en-US" altLang="en-US" sz="2800">
                <a:latin typeface="Tahoma" panose="020B0604030504040204" pitchFamily="34" charset="0"/>
                <a:sym typeface="Symbol" pitchFamily="2" charset="2"/>
              </a:rPr>
              <a:t></a:t>
            </a:r>
            <a:r>
              <a:rPr lang="en-US" altLang="en-US" sz="2800">
                <a:latin typeface="Tahoma" panose="020B0604030504040204" pitchFamily="34" charset="0"/>
              </a:rPr>
              <a:t> </a:t>
            </a:r>
            <a:r>
              <a:rPr lang="el-GR" altLang="en-US" sz="2800">
                <a:latin typeface="Tahoma" panose="020B0604030504040204" pitchFamily="34" charset="0"/>
              </a:rPr>
              <a:t>π </a:t>
            </a:r>
            <a:r>
              <a:rPr lang="en-US" altLang="en-US" sz="2800" baseline="-25000">
                <a:latin typeface="Tahoma" panose="020B0604030504040204" pitchFamily="34" charset="0"/>
              </a:rPr>
              <a:t>SID, QPA</a:t>
            </a:r>
            <a:r>
              <a:rPr lang="en-US" altLang="en-US" sz="2800">
                <a:latin typeface="Tahoma" panose="020B0604030504040204" pitchFamily="34" charset="0"/>
              </a:rPr>
              <a:t> (HS)</a:t>
            </a:r>
          </a:p>
          <a:p>
            <a:pPr eaLnBrk="1" hangingPunct="1">
              <a:buClr>
                <a:schemeClr val="tx2"/>
              </a:buClr>
            </a:pPr>
            <a:endParaRPr lang="en-US" altLang="en-US" sz="260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sz="2600">
                <a:latin typeface="Tahoma" panose="020B0604030504040204" pitchFamily="34" charset="0"/>
              </a:rPr>
              <a:t>Change the name of Attributes (in general):</a:t>
            </a:r>
            <a:br>
              <a:rPr lang="en-US" altLang="en-US" sz="2600">
                <a:latin typeface="Tahoma" panose="020B0604030504040204" pitchFamily="34" charset="0"/>
              </a:rPr>
            </a:br>
            <a:r>
              <a:rPr lang="en-US" altLang="en-US" sz="2600">
                <a:latin typeface="Tahoma" panose="020B0604030504040204" pitchFamily="34" charset="0"/>
              </a:rPr>
              <a:t>              </a:t>
            </a:r>
            <a:r>
              <a:rPr lang="en-US" altLang="en-US" sz="2600" b="1">
                <a:latin typeface="Tahoma" panose="020B0604030504040204" pitchFamily="34" charset="0"/>
                <a:sym typeface="Symbol" pitchFamily="2" charset="2"/>
              </a:rPr>
              <a:t>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(a1,a2,a3,..an)(r)</a:t>
            </a:r>
          </a:p>
          <a:p>
            <a:pPr eaLnBrk="1" hangingPunct="1">
              <a:buClr>
                <a:schemeClr val="tx2"/>
              </a:buClr>
            </a:pPr>
            <a:endParaRPr lang="en-US" altLang="en-US" sz="260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Example: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    (</a:t>
            </a:r>
            <a:r>
              <a:rPr lang="en-US" altLang="en-US" sz="2600">
                <a:latin typeface="Tahoma" panose="020B0604030504040204" pitchFamily="34" charset="0"/>
              </a:rPr>
              <a:t>StudentID, GPA) 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(</a:t>
            </a:r>
            <a:br>
              <a:rPr lang="en-US" altLang="en-US" sz="2600">
                <a:latin typeface="Tahoma" panose="020B0604030504040204" pitchFamily="34" charset="0"/>
                <a:sym typeface="Symbol" pitchFamily="2" charset="2"/>
              </a:rPr>
            </a:b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      </a:t>
            </a:r>
            <a:r>
              <a:rPr lang="el-GR" altLang="en-US" sz="2600">
                <a:latin typeface="Tahoma" panose="020B0604030504040204" pitchFamily="34" charset="0"/>
              </a:rPr>
              <a:t>π </a:t>
            </a:r>
            <a:r>
              <a:rPr lang="en-US" altLang="en-US" sz="2600" baseline="-25000">
                <a:latin typeface="Tahoma" panose="020B0604030504040204" pitchFamily="34" charset="0"/>
              </a:rPr>
              <a:t>SID, QPA</a:t>
            </a:r>
            <a:r>
              <a:rPr lang="en-US" altLang="en-US" sz="2600">
                <a:latin typeface="Tahoma" panose="020B0604030504040204" pitchFamily="34" charset="0"/>
              </a:rPr>
              <a:t> (</a:t>
            </a:r>
            <a:r>
              <a:rPr lang="el-GR" altLang="en-US" sz="2600">
                <a:latin typeface="Lucida Grande" panose="020B0600040502020204" pitchFamily="34" charset="0"/>
              </a:rPr>
              <a:t>σ</a:t>
            </a:r>
            <a:r>
              <a:rPr lang="el-GR" altLang="en-US" sz="2600">
                <a:latin typeface="Tahoma" panose="020B0604030504040204" pitchFamily="34" charset="0"/>
              </a:rPr>
              <a:t> </a:t>
            </a:r>
            <a:r>
              <a:rPr lang="en-US" altLang="en-US" sz="2600" baseline="-25000">
                <a:latin typeface="Tahoma" panose="020B0604030504040204" pitchFamily="34" charset="0"/>
              </a:rPr>
              <a:t>Dept =</a:t>
            </a:r>
            <a:r>
              <a:rPr lang="ja-JP" altLang="en-US" sz="2600" baseline="-25000">
                <a:latin typeface="Tahoma" panose="020B0604030504040204" pitchFamily="34" charset="0"/>
              </a:rPr>
              <a:t>‘</a:t>
            </a:r>
            <a:r>
              <a:rPr lang="en-US" altLang="ja-JP" sz="2600" baseline="-25000">
                <a:latin typeface="Tahoma" panose="020B0604030504040204" pitchFamily="34" charset="0"/>
              </a:rPr>
              <a:t>CSD</a:t>
            </a:r>
            <a:r>
              <a:rPr lang="ja-JP" altLang="en-US" sz="2600" baseline="-25000">
                <a:latin typeface="Tahoma" panose="020B0604030504040204" pitchFamily="34" charset="0"/>
              </a:rPr>
              <a:t>’</a:t>
            </a:r>
            <a:r>
              <a:rPr lang="en-US" altLang="ja-JP" sz="2600" baseline="-25000">
                <a:latin typeface="Tahoma" panose="020B0604030504040204" pitchFamily="34" charset="0"/>
              </a:rPr>
              <a:t> </a:t>
            </a:r>
            <a:r>
              <a:rPr lang="en-US" altLang="ja-JP" sz="2600" baseline="-25000">
                <a:latin typeface="Tahoma" panose="020B0604030504040204" pitchFamily="34" charset="0"/>
                <a:sym typeface="Symbol" pitchFamily="2" charset="2"/>
              </a:rPr>
              <a:t> QPA&gt;3.5</a:t>
            </a:r>
            <a:r>
              <a:rPr lang="en-US" altLang="ja-JP" sz="2600">
                <a:latin typeface="Tahoma" panose="020B0604030504040204" pitchFamily="34" charset="0"/>
                <a:sym typeface="Symbol" pitchFamily="2" charset="2"/>
              </a:rPr>
              <a:t> (STUDENT))</a:t>
            </a:r>
            <a:endParaRPr lang="en-US" altLang="en-US" sz="2600">
              <a:latin typeface="Tahoma" panose="020B0604030504040204" pitchFamily="34" charset="0"/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7B31254-F4B7-8349-B9A6-7829FE9BD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</a:t>
            </a:r>
            <a:r>
              <a:rPr lang="el-GR" altLang="en-US"/>
              <a:t>σ </a:t>
            </a:r>
            <a:r>
              <a:rPr lang="en-US" altLang="en-US"/>
              <a:t>and </a:t>
            </a:r>
            <a:r>
              <a:rPr lang="el-GR" altLang="en-US"/>
              <a:t>π</a:t>
            </a:r>
            <a:endParaRPr lang="en-US" altLang="en-US"/>
          </a:p>
        </p:txBody>
      </p:sp>
      <p:sp>
        <p:nvSpPr>
          <p:cNvPr id="174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33D2C2B-426A-7747-A3AD-FBC640D69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l-GR" altLang="en-US" sz="2600">
                <a:latin typeface="Tahoma" panose="020B0604030504040204" pitchFamily="34" charset="0"/>
              </a:rPr>
              <a:t> </a:t>
            </a:r>
            <a:r>
              <a:rPr lang="el-GR" altLang="en-US" sz="2600">
                <a:latin typeface="Lucida Grande" panose="020B0600040502020204" pitchFamily="34" charset="0"/>
              </a:rPr>
              <a:t>σ</a:t>
            </a:r>
            <a:r>
              <a:rPr lang="en-US" altLang="en-US" sz="2600" baseline="-25000">
                <a:latin typeface="Tahoma" panose="020B0604030504040204" pitchFamily="34" charset="0"/>
              </a:rPr>
              <a:t>cond1</a:t>
            </a:r>
            <a:r>
              <a:rPr lang="en-US" altLang="en-US" sz="2600">
                <a:latin typeface="Tahoma" panose="020B0604030504040204" pitchFamily="34" charset="0"/>
              </a:rPr>
              <a:t> (</a:t>
            </a:r>
            <a:r>
              <a:rPr lang="el-GR" altLang="en-US" sz="2600">
                <a:latin typeface="Lucida Grande" panose="020B0600040502020204" pitchFamily="34" charset="0"/>
              </a:rPr>
              <a:t>σ</a:t>
            </a:r>
            <a:r>
              <a:rPr lang="en-US" altLang="en-US" sz="2600" baseline="-25000">
                <a:latin typeface="Tahoma" panose="020B0604030504040204" pitchFamily="34" charset="0"/>
              </a:rPr>
              <a:t>cond2</a:t>
            </a:r>
            <a:r>
              <a:rPr lang="en-US" altLang="en-US" sz="2600">
                <a:latin typeface="Tahoma" panose="020B0604030504040204" pitchFamily="34" charset="0"/>
              </a:rPr>
              <a:t> (R)) = </a:t>
            </a:r>
            <a:r>
              <a:rPr lang="el-GR" altLang="en-US" sz="2600">
                <a:latin typeface="Lucida Grande" panose="020B0600040502020204" pitchFamily="34" charset="0"/>
              </a:rPr>
              <a:t>σ</a:t>
            </a:r>
            <a:r>
              <a:rPr lang="en-US" altLang="en-US" sz="2600" baseline="-25000">
                <a:latin typeface="Tahoma" panose="020B0604030504040204" pitchFamily="34" charset="0"/>
              </a:rPr>
              <a:t>cond2</a:t>
            </a:r>
            <a:r>
              <a:rPr lang="en-US" altLang="en-US" sz="2600">
                <a:latin typeface="Tahoma" panose="020B0604030504040204" pitchFamily="34" charset="0"/>
              </a:rPr>
              <a:t> (</a:t>
            </a:r>
            <a:r>
              <a:rPr lang="el-GR" altLang="en-US" sz="2600">
                <a:latin typeface="Lucida Grande" panose="020B0600040502020204" pitchFamily="34" charset="0"/>
              </a:rPr>
              <a:t>σ</a:t>
            </a:r>
            <a:r>
              <a:rPr lang="en-US" altLang="en-US" sz="2600" baseline="-25000">
                <a:latin typeface="Tahoma" panose="020B0604030504040204" pitchFamily="34" charset="0"/>
              </a:rPr>
              <a:t>cond1</a:t>
            </a:r>
            <a:r>
              <a:rPr lang="en-US" altLang="en-US" sz="2600">
                <a:latin typeface="Tahoma" panose="020B0604030504040204" pitchFamily="34" charset="0"/>
              </a:rPr>
              <a:t> (R)) </a:t>
            </a:r>
          </a:p>
          <a:p>
            <a:pPr eaLnBrk="1" hangingPunct="1">
              <a:lnSpc>
                <a:spcPct val="140000"/>
              </a:lnSpc>
            </a:pPr>
            <a:endParaRPr lang="en-US" altLang="en-US" sz="1200">
              <a:latin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600">
                <a:latin typeface="Tahoma" panose="020B0604030504040204" pitchFamily="34" charset="0"/>
              </a:rPr>
              <a:t> </a:t>
            </a:r>
            <a:r>
              <a:rPr lang="el-GR" altLang="en-US" sz="2600">
                <a:latin typeface="Lucida Grande" panose="020B0600040502020204" pitchFamily="34" charset="0"/>
              </a:rPr>
              <a:t>σ</a:t>
            </a:r>
            <a:r>
              <a:rPr lang="en-US" altLang="en-US" sz="2600" baseline="-25000">
                <a:latin typeface="Tahoma" panose="020B0604030504040204" pitchFamily="34" charset="0"/>
              </a:rPr>
              <a:t>cond1</a:t>
            </a:r>
            <a:r>
              <a:rPr lang="en-US" altLang="en-US" sz="2600">
                <a:latin typeface="Tahoma" panose="020B0604030504040204" pitchFamily="34" charset="0"/>
              </a:rPr>
              <a:t> (</a:t>
            </a:r>
            <a:r>
              <a:rPr lang="el-GR" altLang="en-US" sz="2600">
                <a:latin typeface="Lucida Grande" panose="020B0600040502020204" pitchFamily="34" charset="0"/>
              </a:rPr>
              <a:t>σ</a:t>
            </a:r>
            <a:r>
              <a:rPr lang="en-US" altLang="en-US" sz="2600" baseline="-25000">
                <a:latin typeface="Tahoma" panose="020B0604030504040204" pitchFamily="34" charset="0"/>
              </a:rPr>
              <a:t>cond2</a:t>
            </a:r>
            <a:r>
              <a:rPr lang="en-US" altLang="en-US" sz="2600">
                <a:latin typeface="Tahoma" panose="020B0604030504040204" pitchFamily="34" charset="0"/>
              </a:rPr>
              <a:t> (R)) = </a:t>
            </a:r>
            <a:r>
              <a:rPr lang="el-GR" altLang="en-US" sz="2600">
                <a:latin typeface="Lucida Grande" panose="020B0600040502020204" pitchFamily="34" charset="0"/>
              </a:rPr>
              <a:t>σ</a:t>
            </a:r>
            <a:r>
              <a:rPr lang="en-US" altLang="en-US" sz="2600" baseline="-25000">
                <a:latin typeface="Tahoma" panose="020B0604030504040204" pitchFamily="34" charset="0"/>
              </a:rPr>
              <a:t>cond2</a:t>
            </a:r>
            <a:r>
              <a:rPr lang="en-US" altLang="en-US" sz="2600">
                <a:latin typeface="Tahoma" panose="020B0604030504040204" pitchFamily="34" charset="0"/>
              </a:rPr>
              <a:t> 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 </a:t>
            </a:r>
            <a:r>
              <a:rPr lang="en-US" altLang="en-US" sz="2600" baseline="-25000">
                <a:latin typeface="Tahoma" panose="020B0604030504040204" pitchFamily="34" charset="0"/>
              </a:rPr>
              <a:t>cond1</a:t>
            </a:r>
            <a:r>
              <a:rPr lang="en-US" altLang="en-US" sz="2600">
                <a:latin typeface="Tahoma" panose="020B0604030504040204" pitchFamily="34" charset="0"/>
              </a:rPr>
              <a:t> (R)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                              = </a:t>
            </a:r>
            <a:r>
              <a:rPr lang="el-GR" altLang="en-US" sz="2600">
                <a:latin typeface="Lucida Grande" panose="020B0600040502020204" pitchFamily="34" charset="0"/>
              </a:rPr>
              <a:t>σ</a:t>
            </a:r>
            <a:r>
              <a:rPr lang="en-US" altLang="en-US" sz="2600" baseline="-25000">
                <a:latin typeface="Tahoma" panose="020B0604030504040204" pitchFamily="34" charset="0"/>
              </a:rPr>
              <a:t>cond1</a:t>
            </a:r>
            <a:r>
              <a:rPr lang="en-US" altLang="en-US" sz="2600">
                <a:latin typeface="Tahoma" panose="020B0604030504040204" pitchFamily="34" charset="0"/>
              </a:rPr>
              <a:t> 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 </a:t>
            </a:r>
            <a:r>
              <a:rPr lang="en-US" altLang="en-US" sz="2600" baseline="-25000">
                <a:latin typeface="Tahoma" panose="020B0604030504040204" pitchFamily="34" charset="0"/>
              </a:rPr>
              <a:t>cond2</a:t>
            </a:r>
            <a:r>
              <a:rPr lang="en-US" altLang="en-US" sz="2600">
                <a:latin typeface="Tahoma" panose="020B0604030504040204" pitchFamily="34" charset="0"/>
              </a:rPr>
              <a:t> (R)</a:t>
            </a:r>
          </a:p>
          <a:p>
            <a:pPr eaLnBrk="1" hangingPunct="1"/>
            <a:endParaRPr lang="en-US" altLang="en-US" sz="26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600">
                <a:latin typeface="Tahoma" panose="020B0604030504040204" pitchFamily="34" charset="0"/>
              </a:rPr>
              <a:t> </a:t>
            </a:r>
            <a:r>
              <a:rPr lang="el-GR" altLang="en-US" sz="2600">
                <a:latin typeface="Tahoma" panose="020B0604030504040204" pitchFamily="34" charset="0"/>
              </a:rPr>
              <a:t>π</a:t>
            </a:r>
            <a:r>
              <a:rPr lang="en-US" altLang="en-US" sz="2600" baseline="-25000">
                <a:latin typeface="Tahoma" panose="020B0604030504040204" pitchFamily="34" charset="0"/>
              </a:rPr>
              <a:t>list1</a:t>
            </a:r>
            <a:r>
              <a:rPr lang="en-US" altLang="en-US" sz="2600">
                <a:latin typeface="Tahoma" panose="020B0604030504040204" pitchFamily="34" charset="0"/>
              </a:rPr>
              <a:t> (</a:t>
            </a:r>
            <a:r>
              <a:rPr lang="el-GR" altLang="en-US" sz="2600">
                <a:latin typeface="Tahoma" panose="020B0604030504040204" pitchFamily="34" charset="0"/>
              </a:rPr>
              <a:t>π</a:t>
            </a:r>
            <a:r>
              <a:rPr lang="en-US" altLang="en-US" sz="2600" baseline="-25000">
                <a:latin typeface="Tahoma" panose="020B0604030504040204" pitchFamily="34" charset="0"/>
              </a:rPr>
              <a:t>list2</a:t>
            </a:r>
            <a:r>
              <a:rPr lang="en-US" altLang="en-US" sz="2600">
                <a:latin typeface="Tahoma" panose="020B0604030504040204" pitchFamily="34" charset="0"/>
              </a:rPr>
              <a:t> (R)) = </a:t>
            </a:r>
            <a:r>
              <a:rPr lang="el-GR" altLang="en-US" sz="2600">
                <a:latin typeface="Tahoma" panose="020B0604030504040204" pitchFamily="34" charset="0"/>
              </a:rPr>
              <a:t>π</a:t>
            </a:r>
            <a:r>
              <a:rPr lang="en-US" altLang="en-US" sz="2600" baseline="-25000">
                <a:latin typeface="Tahoma" panose="020B0604030504040204" pitchFamily="34" charset="0"/>
              </a:rPr>
              <a:t>list1</a:t>
            </a:r>
            <a:r>
              <a:rPr lang="en-US" altLang="en-US" sz="2600">
                <a:latin typeface="Tahoma" panose="020B0604030504040204" pitchFamily="34" charset="0"/>
              </a:rPr>
              <a:t> (R)    </a:t>
            </a:r>
            <a:r>
              <a:rPr lang="en-US" altLang="en-US" sz="2600">
                <a:solidFill>
                  <a:srgbClr val="FF3300"/>
                </a:solidFill>
                <a:latin typeface="Tahoma" panose="020B0604030504040204" pitchFamily="34" charset="0"/>
              </a:rPr>
              <a:t>When?</a:t>
            </a:r>
          </a:p>
          <a:p>
            <a:pPr eaLnBrk="1" hangingPunct="1"/>
            <a:endParaRPr lang="en-US" altLang="en-US">
              <a:latin typeface="Tahoma" panose="020B0604030504040204" pitchFamily="34" charset="0"/>
            </a:endParaRPr>
          </a:p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FB7AF-A30A-4743-AA85-9DC0BB66B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4724400"/>
            <a:ext cx="2967037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ED9139EF-4EC8-8F49-B90C-9A235A70E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Efficient / Optimized Queries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1CA824E6-F922-3A43-8D1F-6BABD370A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/>
              <a:t>Reduce cost of computing (a.k.a, </a:t>
            </a:r>
            <a:r>
              <a:rPr lang="en-US" altLang="en-US" i="1"/>
              <a:t>time-complexity </a:t>
            </a:r>
            <a:r>
              <a:rPr lang="en-US" altLang="en-US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Short-circuit (fast computing logical expressions)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Execute faster comparisons first</a:t>
            </a:r>
          </a:p>
          <a:p>
            <a:pPr lvl="1">
              <a:lnSpc>
                <a:spcPct val="130000"/>
              </a:lnSpc>
            </a:pPr>
            <a:endParaRPr lang="en-US" altLang="en-US" sz="1200"/>
          </a:p>
          <a:p>
            <a:pPr>
              <a:lnSpc>
                <a:spcPct val="130000"/>
              </a:lnSpc>
            </a:pPr>
            <a:r>
              <a:rPr lang="en-US" altLang="en-US"/>
              <a:t>Reduce memory needs (a.k.a., </a:t>
            </a:r>
            <a:r>
              <a:rPr lang="en-US" altLang="en-US" i="1"/>
              <a:t>space-complexity</a:t>
            </a:r>
            <a:r>
              <a:rPr lang="en-US" altLang="en-US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Execute Selections with high </a:t>
            </a:r>
            <a:r>
              <a:rPr lang="en-US" altLang="en-US" i="1"/>
              <a:t>selectivity</a:t>
            </a:r>
            <a:r>
              <a:rPr lang="en-US" altLang="en-US"/>
              <a:t> (i.e., with more strict conditions) to reduce the size of intermediate tables.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Execute Projects as early as possible to reduce tuple size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9F56D981-53FB-D748-80BE-4CEA8B320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FFEC-C0D7-C248-96E7-5BDFE4D887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924800" cy="5029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zh-TW" dirty="0">
                <a:latin typeface="Arial" panose="020B0604020202020204" pitchFamily="34" charset="0"/>
              </a:rPr>
              <a:t>Selectivity = The </a:t>
            </a:r>
            <a:r>
              <a:rPr lang="en-US" altLang="zh-TW" b="1" dirty="0">
                <a:solidFill>
                  <a:srgbClr val="000000"/>
                </a:solidFill>
                <a:latin typeface="Arial" panose="020B0604020202020204" pitchFamily="34" charset="0"/>
              </a:rPr>
              <a:t>ratio</a:t>
            </a:r>
            <a:r>
              <a:rPr lang="en-US" altLang="zh-TW" dirty="0">
                <a:latin typeface="Arial" panose="020B0604020202020204" pitchFamily="34" charset="0"/>
              </a:rPr>
              <a:t> of </a:t>
            </a: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</a:rPr>
              <a:t>the</a:t>
            </a:r>
            <a:r>
              <a:rPr lang="en-US" altLang="zh-TW" dirty="0">
                <a:latin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</a:rPr>
              <a:t>number of records that satisfy a condition</a:t>
            </a:r>
            <a:r>
              <a:rPr lang="en-US" altLang="zh-TW" dirty="0">
                <a:latin typeface="Arial" panose="020B0604020202020204" pitchFamily="34" charset="0"/>
              </a:rPr>
              <a:t> to </a:t>
            </a:r>
            <a:r>
              <a:rPr lang="en-US" altLang="zh-TW" dirty="0">
                <a:solidFill>
                  <a:srgbClr val="008000"/>
                </a:solidFill>
                <a:latin typeface="Arial" panose="020B0604020202020204" pitchFamily="34" charset="0"/>
              </a:rPr>
              <a:t>the total number of records</a:t>
            </a:r>
            <a:r>
              <a:rPr lang="en-US" altLang="zh-TW" dirty="0">
                <a:latin typeface="Arial" panose="020B0604020202020204" pitchFamily="34" charset="0"/>
              </a:rPr>
              <a:t> </a:t>
            </a:r>
          </a:p>
          <a:p>
            <a:r>
              <a:rPr lang="en-US" altLang="en-US" dirty="0"/>
              <a:t>Let assume that  Students</a:t>
            </a:r>
          </a:p>
          <a:p>
            <a:pPr lvl="1"/>
            <a:r>
              <a:rPr lang="en-US" altLang="en-US" dirty="0"/>
              <a:t>Female = 55% &amp; Male 45%</a:t>
            </a:r>
          </a:p>
          <a:p>
            <a:pPr lvl="1"/>
            <a:r>
              <a:rPr lang="en-US" altLang="en-US" dirty="0"/>
              <a:t>CS majors = 5% &amp; Non-CS majors = 95%</a:t>
            </a:r>
          </a:p>
          <a:p>
            <a:endParaRPr lang="en-US" altLang="en-US" sz="1200" dirty="0"/>
          </a:p>
          <a:p>
            <a:r>
              <a:rPr lang="en-US" altLang="en-US" dirty="0"/>
              <a:t>Which is more efficient?</a:t>
            </a:r>
            <a:r>
              <a:rPr lang="en-US" altLang="en-US" dirty="0">
                <a:solidFill>
                  <a:srgbClr val="FF0000"/>
                </a:solidFill>
              </a:rPr>
              <a:t> [Poll] 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chemeClr val="tx2"/>
              </a:buClr>
              <a:buFont typeface="+mj-lt"/>
              <a:buAutoNum type="alphaLcPeriod"/>
            </a:pPr>
            <a:r>
              <a:rPr lang="el-GR" altLang="en-US" dirty="0">
                <a:latin typeface="Lucida Grande" panose="020B0600040502020204" pitchFamily="34" charset="0"/>
              </a:rPr>
              <a:t>σ</a:t>
            </a:r>
            <a:r>
              <a:rPr lang="en-US" altLang="en-US" baseline="-25000" dirty="0">
                <a:latin typeface="Tahoma" panose="020B0604030504040204" pitchFamily="34" charset="0"/>
              </a:rPr>
              <a:t> Major= </a:t>
            </a:r>
            <a:r>
              <a:rPr lang="fr-FR" altLang="en-US" baseline="-25000" dirty="0">
                <a:latin typeface="Tahoma" panose="020B0604030504040204" pitchFamily="34" charset="0"/>
              </a:rPr>
              <a:t>’Non-</a:t>
            </a:r>
            <a:r>
              <a:rPr lang="en-US" altLang="en-US" baseline="-25000" dirty="0">
                <a:latin typeface="Tahoma" panose="020B0604030504040204" pitchFamily="34" charset="0"/>
              </a:rPr>
              <a:t>CS</a:t>
            </a:r>
            <a:r>
              <a:rPr lang="fr-FR" altLang="en-US" baseline="-25000" dirty="0">
                <a:latin typeface="Tahoma" panose="020B0604030504040204" pitchFamily="34" charset="0"/>
              </a:rPr>
              <a:t>’</a:t>
            </a:r>
            <a:r>
              <a:rPr lang="en-US" altLang="ja-JP" sz="2800" b="1" baseline="-25000" dirty="0">
                <a:latin typeface="Tahoma" panose="020B0604030504040204" pitchFamily="34" charset="0"/>
              </a:rPr>
              <a:t> </a:t>
            </a:r>
            <a:r>
              <a:rPr lang="en-US" altLang="ja-JP" sz="2800" b="1" baseline="-25000" dirty="0">
                <a:latin typeface="Tahoma" panose="020B0604030504040204" pitchFamily="34" charset="0"/>
                <a:sym typeface="Symbol" pitchFamily="2" charset="2"/>
              </a:rPr>
              <a:t></a:t>
            </a:r>
            <a:r>
              <a:rPr lang="en-US" altLang="ja-JP" baseline="-25000" dirty="0">
                <a:latin typeface="Tahoma" panose="020B0604030504040204" pitchFamily="34" charset="0"/>
                <a:sym typeface="Symbol" pitchFamily="2" charset="2"/>
              </a:rPr>
              <a:t> Gender</a:t>
            </a:r>
            <a:r>
              <a:rPr lang="en-US" altLang="ja-JP" baseline="-25000" dirty="0">
                <a:latin typeface="Tahoma" panose="020B0604030504040204" pitchFamily="34" charset="0"/>
              </a:rPr>
              <a:t> = </a:t>
            </a:r>
            <a:r>
              <a:rPr lang="fr-FR" altLang="en-US" baseline="-25000" dirty="0">
                <a:latin typeface="Tahoma" panose="020B0604030504040204" pitchFamily="34" charset="0"/>
              </a:rPr>
              <a:t>’</a:t>
            </a:r>
            <a:r>
              <a:rPr lang="en-US" altLang="ja-JP" baseline="-25000" dirty="0">
                <a:latin typeface="Tahoma" panose="020B0604030504040204" pitchFamily="34" charset="0"/>
              </a:rPr>
              <a:t>Female</a:t>
            </a:r>
            <a:r>
              <a:rPr lang="fr-FR" altLang="en-US" baseline="-25000" dirty="0">
                <a:latin typeface="Tahoma" panose="020B0604030504040204" pitchFamily="34" charset="0"/>
              </a:rPr>
              <a:t>’</a:t>
            </a:r>
            <a:r>
              <a:rPr lang="en-US" altLang="ja-JP" baseline="-25000" dirty="0">
                <a:latin typeface="Tahoma" panose="020B0604030504040204" pitchFamily="34" charset="0"/>
              </a:rPr>
              <a:t> </a:t>
            </a:r>
            <a:r>
              <a:rPr lang="en-US" altLang="ja-JP" dirty="0">
                <a:latin typeface="Tahoma" panose="020B0604030504040204" pitchFamily="34" charset="0"/>
              </a:rPr>
              <a:t>(STUDENT)</a:t>
            </a:r>
          </a:p>
          <a:p>
            <a:pPr marL="800100" lvl="1" indent="-342900" eaLnBrk="1" hangingPunct="1">
              <a:lnSpc>
                <a:spcPct val="90000"/>
              </a:lnSpc>
              <a:buClr>
                <a:schemeClr val="tx2"/>
              </a:buClr>
              <a:buFont typeface="+mj-lt"/>
              <a:buAutoNum type="alphaLcPeriod"/>
            </a:pPr>
            <a:endParaRPr lang="en-US" altLang="en-US" sz="1600" dirty="0">
              <a:latin typeface="Tahoma" panose="020B0604030504040204" pitchFamily="34" charset="0"/>
            </a:endParaRPr>
          </a:p>
          <a:p>
            <a:pPr marL="914400" lvl="1" indent="-457200" eaLnBrk="1" hangingPunct="1">
              <a:lnSpc>
                <a:spcPct val="90000"/>
              </a:lnSpc>
              <a:buClr>
                <a:schemeClr val="tx2"/>
              </a:buClr>
              <a:buFont typeface="+mj-lt"/>
              <a:buAutoNum type="alphaLcPeriod"/>
            </a:pPr>
            <a:r>
              <a:rPr lang="el-GR" altLang="en-US" dirty="0">
                <a:latin typeface="Lucida Grande" panose="020B0600040502020204" pitchFamily="34" charset="0"/>
              </a:rPr>
              <a:t>σ</a:t>
            </a:r>
            <a:r>
              <a:rPr lang="en-US" altLang="en-US" baseline="-25000" dirty="0">
                <a:latin typeface="Tahoma" panose="020B0604030504040204" pitchFamily="34" charset="0"/>
              </a:rPr>
              <a:t> </a:t>
            </a:r>
            <a:r>
              <a:rPr lang="en-US" altLang="en-US" baseline="-25000" dirty="0">
                <a:latin typeface="Tahoma" panose="020B0604030504040204" pitchFamily="34" charset="0"/>
                <a:sym typeface="Symbol" pitchFamily="2" charset="2"/>
              </a:rPr>
              <a:t>Gender</a:t>
            </a:r>
            <a:r>
              <a:rPr lang="en-US" altLang="en-US" baseline="-25000" dirty="0">
                <a:latin typeface="Tahoma" panose="020B0604030504040204" pitchFamily="34" charset="0"/>
              </a:rPr>
              <a:t> = </a:t>
            </a:r>
            <a:r>
              <a:rPr lang="fr-FR" altLang="en-US" baseline="-25000" dirty="0">
                <a:latin typeface="Tahoma" panose="020B0604030504040204" pitchFamily="34" charset="0"/>
              </a:rPr>
              <a:t>’</a:t>
            </a:r>
            <a:r>
              <a:rPr lang="en-US" altLang="ja-JP" baseline="-25000" dirty="0">
                <a:latin typeface="Tahoma" panose="020B0604030504040204" pitchFamily="34" charset="0"/>
              </a:rPr>
              <a:t>Female</a:t>
            </a:r>
            <a:r>
              <a:rPr lang="fr-FR" altLang="en-US" baseline="-25000" dirty="0">
                <a:latin typeface="Tahoma" panose="020B0604030504040204" pitchFamily="34" charset="0"/>
              </a:rPr>
              <a:t>’</a:t>
            </a:r>
            <a:r>
              <a:rPr lang="en-US" altLang="ja-JP" sz="2800" b="1" baseline="-25000" dirty="0">
                <a:latin typeface="Tahoma" panose="020B0604030504040204" pitchFamily="34" charset="0"/>
              </a:rPr>
              <a:t> </a:t>
            </a:r>
            <a:r>
              <a:rPr lang="en-US" altLang="ja-JP" sz="2800" b="1" baseline="-25000" dirty="0">
                <a:latin typeface="Tahoma" panose="020B0604030504040204" pitchFamily="34" charset="0"/>
                <a:sym typeface="Symbol" pitchFamily="2" charset="2"/>
              </a:rPr>
              <a:t></a:t>
            </a:r>
            <a:r>
              <a:rPr lang="en-US" altLang="ja-JP" baseline="-250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ja-JP" baseline="-25000" dirty="0">
                <a:latin typeface="Tahoma" panose="020B0604030504040204" pitchFamily="34" charset="0"/>
              </a:rPr>
              <a:t>Major= </a:t>
            </a:r>
            <a:r>
              <a:rPr lang="fr-FR" altLang="en-US" baseline="-25000" dirty="0">
                <a:latin typeface="Tahoma" panose="020B0604030504040204" pitchFamily="34" charset="0"/>
              </a:rPr>
              <a:t>’</a:t>
            </a:r>
            <a:r>
              <a:rPr lang="fr-FR" altLang="ja-JP" baseline="-25000" dirty="0">
                <a:latin typeface="Tahoma" panose="020B0604030504040204" pitchFamily="34" charset="0"/>
              </a:rPr>
              <a:t>Non-</a:t>
            </a:r>
            <a:r>
              <a:rPr lang="en-US" altLang="ja-JP" baseline="-25000" dirty="0">
                <a:latin typeface="Tahoma" panose="020B0604030504040204" pitchFamily="34" charset="0"/>
              </a:rPr>
              <a:t>CS</a:t>
            </a:r>
            <a:r>
              <a:rPr lang="fr-FR" altLang="en-US" baseline="-25000" dirty="0">
                <a:latin typeface="Tahoma" panose="020B0604030504040204" pitchFamily="34" charset="0"/>
              </a:rPr>
              <a:t>’</a:t>
            </a:r>
            <a:r>
              <a:rPr lang="en-US" altLang="ja-JP" sz="2800" b="1" baseline="-25000" dirty="0">
                <a:latin typeface="Tahoma" panose="020B0604030504040204" pitchFamily="34" charset="0"/>
              </a:rPr>
              <a:t> </a:t>
            </a:r>
            <a:r>
              <a:rPr lang="en-US" altLang="ja-JP" dirty="0">
                <a:latin typeface="Tahoma" panose="020B0604030504040204" pitchFamily="34" charset="0"/>
              </a:rPr>
              <a:t>(STUDENT)</a:t>
            </a:r>
          </a:p>
          <a:p>
            <a:pPr marL="800100" lvl="1" indent="-342900" eaLnBrk="1" hangingPunct="1">
              <a:lnSpc>
                <a:spcPct val="90000"/>
              </a:lnSpc>
              <a:buClr>
                <a:schemeClr val="tx2"/>
              </a:buClr>
              <a:buFont typeface="+mj-lt"/>
              <a:buAutoNum type="alphaLcPeriod"/>
            </a:pPr>
            <a:endParaRPr lang="en-US" altLang="en-US" sz="1600" dirty="0">
              <a:latin typeface="Tahoma" panose="020B0604030504040204" pitchFamily="34" charset="0"/>
            </a:endParaRPr>
          </a:p>
          <a:p>
            <a:pPr marL="914400" lvl="1" indent="-457200" eaLnBrk="1" hangingPunct="1">
              <a:lnSpc>
                <a:spcPct val="90000"/>
              </a:lnSpc>
              <a:buClr>
                <a:schemeClr val="tx2"/>
              </a:buClr>
              <a:buFont typeface="+mj-lt"/>
              <a:buAutoNum type="alphaLcPeriod"/>
            </a:pPr>
            <a:r>
              <a:rPr lang="el-GR" altLang="en-US" dirty="0">
                <a:latin typeface="Lucida Grande" panose="020B0600040502020204" pitchFamily="34" charset="0"/>
              </a:rPr>
              <a:t>σ</a:t>
            </a:r>
            <a:r>
              <a:rPr lang="en-US" altLang="en-US" baseline="-25000" dirty="0">
                <a:latin typeface="Tahoma" panose="020B0604030504040204" pitchFamily="34" charset="0"/>
              </a:rPr>
              <a:t> Major= </a:t>
            </a:r>
            <a:r>
              <a:rPr lang="fr-FR" altLang="en-US" baseline="-25000" dirty="0">
                <a:latin typeface="Tahoma" panose="020B0604030504040204" pitchFamily="34" charset="0"/>
              </a:rPr>
              <a:t>’</a:t>
            </a:r>
            <a:r>
              <a:rPr lang="en-US" altLang="ja-JP" baseline="-25000" dirty="0">
                <a:latin typeface="Tahoma" panose="020B0604030504040204" pitchFamily="34" charset="0"/>
              </a:rPr>
              <a:t>CS</a:t>
            </a:r>
            <a:r>
              <a:rPr lang="fr-FR" altLang="en-US" baseline="-25000" dirty="0">
                <a:latin typeface="Tahoma" panose="020B0604030504040204" pitchFamily="34" charset="0"/>
              </a:rPr>
              <a:t>’</a:t>
            </a:r>
            <a:r>
              <a:rPr lang="en-US" altLang="ja-JP" sz="2800" b="1" baseline="-25000" dirty="0">
                <a:latin typeface="Tahoma" panose="020B0604030504040204" pitchFamily="34" charset="0"/>
              </a:rPr>
              <a:t> </a:t>
            </a:r>
            <a:r>
              <a:rPr lang="en-US" altLang="ja-JP" sz="2800" b="1" baseline="-25000" dirty="0">
                <a:latin typeface="Tahoma" panose="020B0604030504040204" pitchFamily="34" charset="0"/>
                <a:sym typeface="Symbol" pitchFamily="2" charset="2"/>
              </a:rPr>
              <a:t></a:t>
            </a:r>
            <a:r>
              <a:rPr lang="en-US" altLang="ja-JP" baseline="-25000" dirty="0">
                <a:latin typeface="Tahoma" panose="020B0604030504040204" pitchFamily="34" charset="0"/>
                <a:sym typeface="Symbol" pitchFamily="2" charset="2"/>
              </a:rPr>
              <a:t> Gender</a:t>
            </a:r>
            <a:r>
              <a:rPr lang="en-US" altLang="ja-JP" baseline="-25000" dirty="0">
                <a:latin typeface="Tahoma" panose="020B0604030504040204" pitchFamily="34" charset="0"/>
              </a:rPr>
              <a:t> = </a:t>
            </a:r>
            <a:r>
              <a:rPr lang="fr-FR" altLang="en-US" baseline="-25000" dirty="0">
                <a:latin typeface="Tahoma" panose="020B0604030504040204" pitchFamily="34" charset="0"/>
              </a:rPr>
              <a:t>’</a:t>
            </a:r>
            <a:r>
              <a:rPr lang="en-US" altLang="ja-JP" baseline="-25000" dirty="0">
                <a:latin typeface="Tahoma" panose="020B0604030504040204" pitchFamily="34" charset="0"/>
              </a:rPr>
              <a:t>Female</a:t>
            </a:r>
            <a:r>
              <a:rPr lang="fr-FR" altLang="en-US" baseline="-25000" dirty="0">
                <a:latin typeface="Tahoma" panose="020B0604030504040204" pitchFamily="34" charset="0"/>
              </a:rPr>
              <a:t>’</a:t>
            </a:r>
            <a:r>
              <a:rPr lang="en-US" altLang="ja-JP" baseline="-25000" dirty="0">
                <a:latin typeface="Tahoma" panose="020B0604030504040204" pitchFamily="34" charset="0"/>
              </a:rPr>
              <a:t> </a:t>
            </a:r>
            <a:r>
              <a:rPr lang="en-US" altLang="ja-JP" dirty="0">
                <a:latin typeface="Tahoma" panose="020B0604030504040204" pitchFamily="34" charset="0"/>
              </a:rPr>
              <a:t>(STUDENT)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06D3FE-8E39-7147-9C21-BB8EC3064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077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dirty="0">
                <a:latin typeface="Tahoma" panose="020B0604030504040204" pitchFamily="34" charset="0"/>
              </a:rPr>
              <a:t> r 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 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 r  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 r  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2800" dirty="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5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500" dirty="0">
                <a:solidFill>
                  <a:schemeClr val="accent1"/>
                </a:solidFill>
                <a:latin typeface="Tahoma" panose="020B0604030504040204" pitchFamily="34" charset="0"/>
                <a:sym typeface="Symbol" pitchFamily="2" charset="2"/>
              </a:rPr>
              <a:t>Can we perform , ,  between any two relations?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They need to be </a:t>
            </a:r>
            <a:r>
              <a:rPr lang="en-US" altLang="en-US" i="1" dirty="0">
                <a:latin typeface="Tahoma" panose="020B0604030504040204" pitchFamily="34" charset="0"/>
                <a:sym typeface="Symbol" pitchFamily="2" charset="2"/>
              </a:rPr>
              <a:t>union compatible</a:t>
            </a:r>
            <a:r>
              <a:rPr lang="en-US" altLang="en-US" sz="2100" dirty="0">
                <a:latin typeface="Tahoma" panose="020B0604030504040204" pitchFamily="34" charset="0"/>
                <a:sym typeface="Symbol" pitchFamily="2" charset="2"/>
              </a:rPr>
              <a:t> 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sym typeface="Symbol" pitchFamily="2" charset="2"/>
              </a:rPr>
              <a:t>|R| = |S| and 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sym typeface="Symbol" pitchFamily="2" charset="2"/>
              </a:rPr>
              <a:t>corresponding attributes have same domains 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500" dirty="0">
                <a:latin typeface="Tahoma" panose="020B0604030504040204" pitchFamily="34" charset="0"/>
              </a:rPr>
              <a:t>Properties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Both </a:t>
            </a:r>
            <a:r>
              <a:rPr lang="en-US" altLang="en-US" sz="2200" dirty="0">
                <a:latin typeface="Tahoma" panose="020B0604030504040204" pitchFamily="34" charset="0"/>
                <a:sym typeface="Symbol" pitchFamily="2" charset="2"/>
              </a:rPr>
              <a:t> and  are commutative operations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sym typeface="Symbol" pitchFamily="2" charset="2"/>
              </a:rPr>
              <a:t>Difference is not commutative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EFF237A-41BA-B940-9098-7EEDCEECE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53513" cy="533400"/>
          </a:xfrm>
        </p:spPr>
        <p:txBody>
          <a:bodyPr/>
          <a:lstStyle/>
          <a:p>
            <a:pPr eaLnBrk="1" hangingPunct="1"/>
            <a:r>
              <a:rPr lang="en-US" altLang="en-US"/>
              <a:t>Basic Set Operations</a:t>
            </a:r>
          </a:p>
        </p:txBody>
      </p:sp>
      <p:graphicFrame>
        <p:nvGraphicFramePr>
          <p:cNvPr id="113767" name="Group 103">
            <a:extLst>
              <a:ext uri="{FF2B5EF4-FFF2-40B4-BE49-F238E27FC236}">
                <a16:creationId xmlns:a16="http://schemas.microsoft.com/office/drawing/2014/main" id="{0539F06B-E093-F14D-810C-0355228954A1}"/>
              </a:ext>
            </a:extLst>
          </p:cNvPr>
          <p:cNvGraphicFramePr>
            <a:graphicFrameLocks noGrp="1"/>
          </p:cNvGraphicFramePr>
          <p:nvPr/>
        </p:nvGraphicFramePr>
        <p:xfrm>
          <a:off x="4000500" y="1524000"/>
          <a:ext cx="1600200" cy="19510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25" name="Text Box 78">
            <a:extLst>
              <a:ext uri="{FF2B5EF4-FFF2-40B4-BE49-F238E27FC236}">
                <a16:creationId xmlns:a16="http://schemas.microsoft.com/office/drawing/2014/main" id="{6FA8192A-4A4B-B043-ADF4-F93372A6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990600"/>
            <a:ext cx="1520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r</a:t>
            </a:r>
          </a:p>
        </p:txBody>
      </p:sp>
      <p:graphicFrame>
        <p:nvGraphicFramePr>
          <p:cNvPr id="113768" name="Group 104">
            <a:extLst>
              <a:ext uri="{FF2B5EF4-FFF2-40B4-BE49-F238E27FC236}">
                <a16:creationId xmlns:a16="http://schemas.microsoft.com/office/drawing/2014/main" id="{5689C9B3-398B-EA4B-BEC9-2241517141BD}"/>
              </a:ext>
            </a:extLst>
          </p:cNvPr>
          <p:cNvGraphicFramePr>
            <a:graphicFrameLocks noGrp="1"/>
          </p:cNvGraphicFramePr>
          <p:nvPr/>
        </p:nvGraphicFramePr>
        <p:xfrm>
          <a:off x="6172200" y="1768475"/>
          <a:ext cx="1600200" cy="150812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44" name="Text Box 97">
            <a:extLst>
              <a:ext uri="{FF2B5EF4-FFF2-40B4-BE49-F238E27FC236}">
                <a16:creationId xmlns:a16="http://schemas.microsoft.com/office/drawing/2014/main" id="{F3327693-59F5-6348-AB36-69450B29C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187450"/>
            <a:ext cx="15478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113769" name="Text Box 105">
            <a:extLst>
              <a:ext uri="{FF2B5EF4-FFF2-40B4-BE49-F238E27FC236}">
                <a16:creationId xmlns:a16="http://schemas.microsoft.com/office/drawing/2014/main" id="{E8D4CEEC-9822-6F4D-90D8-F290A0100652}"/>
              </a:ext>
            </a:extLst>
          </p:cNvPr>
          <p:cNvSpPr txBox="1">
            <a:spLocks noChangeArrowheads="1"/>
          </p:cNvSpPr>
          <p:nvPr/>
        </p:nvSpPr>
        <p:spPr bwMode="auto">
          <a:xfrm rot="-1656798">
            <a:off x="6461125" y="5486400"/>
            <a:ext cx="250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Attribute Names?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bldLvl="3" autoUpdateAnimBg="0"/>
      <p:bldP spid="11376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8D0C102-758F-0C40-9DD5-EB22E1EA4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077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ahoma" panose="020B0604030504040204" pitchFamily="34" charset="0"/>
              </a:rPr>
              <a:t> r 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 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 r  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 r  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3365FB"/>
                </a:solidFill>
                <a:latin typeface="Tahoma" panose="020B0604030504040204" pitchFamily="34" charset="0"/>
                <a:sym typeface="Symbol" pitchFamily="2" charset="2"/>
              </a:rPr>
              <a:t> Can we perform , ,  between any two relations?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They need to be </a:t>
            </a:r>
            <a:r>
              <a:rPr lang="en-US" altLang="en-US" i="1" dirty="0">
                <a:latin typeface="Tahoma" panose="020B0604030504040204" pitchFamily="34" charset="0"/>
                <a:sym typeface="Symbol" pitchFamily="2" charset="2"/>
              </a:rPr>
              <a:t>union compatible</a:t>
            </a:r>
            <a:r>
              <a:rPr lang="en-US" altLang="en-US" sz="2100" dirty="0">
                <a:latin typeface="Tahoma" panose="020B0604030504040204" pitchFamily="34" charset="0"/>
                <a:sym typeface="Symbol" pitchFamily="2" charset="2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>
                <a:latin typeface="Tahoma" panose="020B0604030504040204" pitchFamily="34" charset="0"/>
                <a:sym typeface="Symbol" pitchFamily="2" charset="2"/>
              </a:rPr>
              <a:t>|R| = |S| and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>
                <a:latin typeface="Tahoma" panose="020B0604030504040204" pitchFamily="34" charset="0"/>
                <a:sym typeface="Symbol" pitchFamily="2" charset="2"/>
              </a:rPr>
              <a:t>corresponding attributes have same domains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latin typeface="Tahoma" panose="020B0604030504040204" pitchFamily="34" charset="0"/>
              </a:rPr>
              <a:t>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latin typeface="Tahoma" panose="020B0604030504040204" pitchFamily="34" charset="0"/>
              </a:rPr>
              <a:t>Both </a:t>
            </a:r>
            <a:r>
              <a:rPr lang="en-US" altLang="en-US" sz="2200" dirty="0">
                <a:latin typeface="Tahoma" panose="020B0604030504040204" pitchFamily="34" charset="0"/>
                <a:sym typeface="Symbol" pitchFamily="2" charset="2"/>
              </a:rPr>
              <a:t> and  are commutative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latin typeface="Tahoma" panose="020B0604030504040204" pitchFamily="34" charset="0"/>
                <a:sym typeface="Symbol" pitchFamily="2" charset="2"/>
              </a:rPr>
              <a:t>Difference is not commutative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1B71014-E570-7547-87C7-5FDEB8FE8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53513" cy="533400"/>
          </a:xfrm>
        </p:spPr>
        <p:txBody>
          <a:bodyPr/>
          <a:lstStyle/>
          <a:p>
            <a:pPr eaLnBrk="1" hangingPunct="1"/>
            <a:r>
              <a:rPr lang="en-US" altLang="en-US"/>
              <a:t>Basic Set Operations</a:t>
            </a:r>
          </a:p>
        </p:txBody>
      </p:sp>
      <p:graphicFrame>
        <p:nvGraphicFramePr>
          <p:cNvPr id="113767" name="Group 103">
            <a:extLst>
              <a:ext uri="{FF2B5EF4-FFF2-40B4-BE49-F238E27FC236}">
                <a16:creationId xmlns:a16="http://schemas.microsoft.com/office/drawing/2014/main" id="{14FC12F4-1DB4-BA4F-BD4D-8D0B6C6A593B}"/>
              </a:ext>
            </a:extLst>
          </p:cNvPr>
          <p:cNvGraphicFramePr>
            <a:graphicFrameLocks noGrp="1"/>
          </p:cNvGraphicFramePr>
          <p:nvPr/>
        </p:nvGraphicFramePr>
        <p:xfrm>
          <a:off x="4000500" y="1524000"/>
          <a:ext cx="1600200" cy="19510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73" name="Text Box 78">
            <a:extLst>
              <a:ext uri="{FF2B5EF4-FFF2-40B4-BE49-F238E27FC236}">
                <a16:creationId xmlns:a16="http://schemas.microsoft.com/office/drawing/2014/main" id="{2829A11C-7583-9D45-BF98-2020293AF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990600"/>
            <a:ext cx="1520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r</a:t>
            </a:r>
          </a:p>
        </p:txBody>
      </p:sp>
      <p:graphicFrame>
        <p:nvGraphicFramePr>
          <p:cNvPr id="113768" name="Group 104">
            <a:extLst>
              <a:ext uri="{FF2B5EF4-FFF2-40B4-BE49-F238E27FC236}">
                <a16:creationId xmlns:a16="http://schemas.microsoft.com/office/drawing/2014/main" id="{4DFA7CE1-DA43-CB48-8C80-5651D887E005}"/>
              </a:ext>
            </a:extLst>
          </p:cNvPr>
          <p:cNvGraphicFramePr>
            <a:graphicFrameLocks noGrp="1"/>
          </p:cNvGraphicFramePr>
          <p:nvPr/>
        </p:nvGraphicFramePr>
        <p:xfrm>
          <a:off x="6172200" y="1768475"/>
          <a:ext cx="1600200" cy="150812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92" name="Text Box 97">
            <a:extLst>
              <a:ext uri="{FF2B5EF4-FFF2-40B4-BE49-F238E27FC236}">
                <a16:creationId xmlns:a16="http://schemas.microsoft.com/office/drawing/2014/main" id="{D2AA67D7-C175-BC4C-814C-683A7BC1B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187450"/>
            <a:ext cx="15478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27693" name="Text Box 105">
            <a:extLst>
              <a:ext uri="{FF2B5EF4-FFF2-40B4-BE49-F238E27FC236}">
                <a16:creationId xmlns:a16="http://schemas.microsoft.com/office/drawing/2014/main" id="{D75EB6D0-E65C-E247-8369-DF62F4AE1154}"/>
              </a:ext>
            </a:extLst>
          </p:cNvPr>
          <p:cNvSpPr txBox="1">
            <a:spLocks noChangeArrowheads="1"/>
          </p:cNvSpPr>
          <p:nvPr/>
        </p:nvSpPr>
        <p:spPr bwMode="auto">
          <a:xfrm rot="-1656798">
            <a:off x="6461125" y="5486400"/>
            <a:ext cx="250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Attribute Names?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C48AF90-D71A-984B-82E6-D3BA7CF47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>
                <a:latin typeface="Tahoma" panose="020B0604030504040204" pitchFamily="34" charset="0"/>
              </a:rPr>
              <a:t> r x 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2800">
              <a:latin typeface="Tahoma" panose="020B0604030504040204" pitchFamily="34" charset="0"/>
            </a:endParaRPr>
          </a:p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endParaRPr lang="en-US" altLang="en-US" sz="280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600">
                <a:latin typeface="Tahoma" panose="020B0604030504040204" pitchFamily="34" charset="0"/>
              </a:rPr>
              <a:t>Let p(P) = r(R) x s(S) </a:t>
            </a:r>
          </a:p>
          <a:p>
            <a:pPr eaLnBrk="1" hangingPunct="1">
              <a:lnSpc>
                <a:spcPct val="50000"/>
              </a:lnSpc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600">
                <a:solidFill>
                  <a:schemeClr val="tx2"/>
                </a:solidFill>
                <a:latin typeface="Tahoma" panose="020B0604030504040204" pitchFamily="34" charset="0"/>
              </a:rPr>
              <a:t>|P| = ? </a:t>
            </a:r>
            <a:r>
              <a:rPr lang="en-US" altLang="en-US" sz="2600">
                <a:latin typeface="Tahoma" panose="020B0604030504040204" pitchFamily="34" charset="0"/>
              </a:rPr>
              <a:t>and </a:t>
            </a:r>
            <a:r>
              <a:rPr lang="en-US" altLang="en-US" sz="2600">
                <a:solidFill>
                  <a:srgbClr val="CF0E30"/>
                </a:solidFill>
                <a:latin typeface="Tahoma" panose="020B0604030504040204" pitchFamily="34" charset="0"/>
              </a:rPr>
              <a:t>|p| = ?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|P| = |R| + |S| = </a:t>
            </a:r>
            <a:r>
              <a:rPr lang="el-GR" altLang="en-US">
                <a:latin typeface="Lucida Grande" panose="020B0600040502020204" pitchFamily="34" charset="0"/>
              </a:rPr>
              <a:t>α</a:t>
            </a:r>
            <a:r>
              <a:rPr lang="en-US" altLang="en-US" baseline="-25000">
                <a:latin typeface="Arial Narrow" panose="020B0604020202020204" pitchFamily="34" charset="0"/>
              </a:rPr>
              <a:t>r</a:t>
            </a:r>
            <a:r>
              <a:rPr lang="en-US" altLang="en-US">
                <a:latin typeface="Tahoma" panose="020B0604030504040204" pitchFamily="34" charset="0"/>
              </a:rPr>
              <a:t> + </a:t>
            </a:r>
            <a:r>
              <a:rPr lang="el-GR" altLang="en-US">
                <a:latin typeface="Lucida Grande" panose="020B0600040502020204" pitchFamily="34" charset="0"/>
              </a:rPr>
              <a:t>α</a:t>
            </a:r>
            <a:r>
              <a:rPr lang="en-US" altLang="en-US" baseline="-25000">
                <a:latin typeface="Arial Narrow" panose="020B0604020202020204" pitchFamily="34" charset="0"/>
              </a:rPr>
              <a:t>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|p| = |r|</a:t>
            </a:r>
            <a:r>
              <a:rPr lang="en-US" altLang="en-US">
                <a:latin typeface="Tahoma" panose="020B0604030504040204" pitchFamily="34" charset="0"/>
                <a:sym typeface="Symbol" pitchFamily="2" charset="2"/>
              </a:rPr>
              <a:t></a:t>
            </a:r>
            <a:r>
              <a:rPr lang="en-US" altLang="en-US">
                <a:latin typeface="Tahoma" panose="020B0604030504040204" pitchFamily="34" charset="0"/>
              </a:rPr>
              <a:t>|s|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120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600">
                <a:latin typeface="Tahoma" panose="020B0604030504040204" pitchFamily="34" charset="0"/>
              </a:rPr>
              <a:t>Name conflicts are resolved by using the relations names as prefixes: r.A, r.B, S.A, S.B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428DCD7-397E-7B4A-8999-2811498C6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Cartesian Product</a:t>
            </a:r>
          </a:p>
        </p:txBody>
      </p:sp>
      <p:graphicFrame>
        <p:nvGraphicFramePr>
          <p:cNvPr id="114692" name="Group 4">
            <a:extLst>
              <a:ext uri="{FF2B5EF4-FFF2-40B4-BE49-F238E27FC236}">
                <a16:creationId xmlns:a16="http://schemas.microsoft.com/office/drawing/2014/main" id="{230EBAB6-109A-E649-A574-4CE60816935F}"/>
              </a:ext>
            </a:extLst>
          </p:cNvPr>
          <p:cNvGraphicFramePr>
            <a:graphicFrameLocks noGrp="1"/>
          </p:cNvGraphicFramePr>
          <p:nvPr/>
        </p:nvGraphicFramePr>
        <p:xfrm>
          <a:off x="5003800" y="1600200"/>
          <a:ext cx="1600200" cy="19510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21" name="Text Box 22">
            <a:extLst>
              <a:ext uri="{FF2B5EF4-FFF2-40B4-BE49-F238E27FC236}">
                <a16:creationId xmlns:a16="http://schemas.microsoft.com/office/drawing/2014/main" id="{FEF6EFC6-CCA8-2146-A460-0227D53C6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1071563"/>
            <a:ext cx="1520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r</a:t>
            </a:r>
          </a:p>
        </p:txBody>
      </p:sp>
      <p:graphicFrame>
        <p:nvGraphicFramePr>
          <p:cNvPr id="114728" name="Group 40">
            <a:extLst>
              <a:ext uri="{FF2B5EF4-FFF2-40B4-BE49-F238E27FC236}">
                <a16:creationId xmlns:a16="http://schemas.microsoft.com/office/drawing/2014/main" id="{CB027FAD-6FFA-2C41-91E9-91EE8956689A}"/>
              </a:ext>
            </a:extLst>
          </p:cNvPr>
          <p:cNvGraphicFramePr>
            <a:graphicFrameLocks noGrp="1"/>
          </p:cNvGraphicFramePr>
          <p:nvPr/>
        </p:nvGraphicFramePr>
        <p:xfrm>
          <a:off x="7213600" y="1600200"/>
          <a:ext cx="1066800" cy="150812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736" name="Text Box 37">
            <a:extLst>
              <a:ext uri="{FF2B5EF4-FFF2-40B4-BE49-F238E27FC236}">
                <a16:creationId xmlns:a16="http://schemas.microsoft.com/office/drawing/2014/main" id="{249E57FC-E47A-654B-8328-047C1B203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1066800"/>
            <a:ext cx="15478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29737" name="Text Box 41">
            <a:extLst>
              <a:ext uri="{FF2B5EF4-FFF2-40B4-BE49-F238E27FC236}">
                <a16:creationId xmlns:a16="http://schemas.microsoft.com/office/drawing/2014/main" id="{D0BDEBF0-B179-CF4F-B374-9288A95D3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381375"/>
            <a:ext cx="10064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  <a:sym typeface="MT Extra" pitchFamily="2" charset="77"/>
              </a:rPr>
              <a:t></a:t>
            </a:r>
            <a:br>
              <a:rPr lang="en-US" altLang="en-US" sz="2600">
                <a:latin typeface="Tahoma" panose="020B0604030504040204" pitchFamily="34" charset="0"/>
                <a:sym typeface="MT Extra" pitchFamily="2" charset="77"/>
              </a:rPr>
            </a:br>
            <a:r>
              <a:rPr lang="en-US" altLang="en-US" sz="2600">
                <a:latin typeface="Tahoma" panose="020B0604030504040204" pitchFamily="34" charset="0"/>
                <a:sym typeface="MT Extra" pitchFamily="2" charset="77"/>
              </a:rPr>
              <a:t>    </a:t>
            </a:r>
            <a:r>
              <a:rPr lang="el-GR" altLang="en-US" sz="2600">
                <a:latin typeface="Lucida Grande" panose="020B0600040502020204" pitchFamily="34" charset="0"/>
                <a:sym typeface="MT Extra" pitchFamily="2" charset="77"/>
              </a:rPr>
              <a:t>α</a:t>
            </a:r>
            <a:r>
              <a:rPr lang="en-US" altLang="en-US" sz="2600" baseline="-25000">
                <a:latin typeface="Tahoma" panose="020B0604030504040204" pitchFamily="34" charset="0"/>
                <a:sym typeface="MT Extra" pitchFamily="2" charset="77"/>
              </a:rPr>
              <a:t>r</a:t>
            </a:r>
            <a:r>
              <a:rPr lang="en-US" altLang="en-US" sz="2600">
                <a:latin typeface="Tahoma" panose="020B0604030504040204" pitchFamily="34" charset="0"/>
                <a:sym typeface="MT Extra" pitchFamily="2" charset="77"/>
              </a:rPr>
              <a:t> </a:t>
            </a:r>
          </a:p>
        </p:txBody>
      </p:sp>
      <p:sp>
        <p:nvSpPr>
          <p:cNvPr id="29738" name="Text Box 42">
            <a:extLst>
              <a:ext uri="{FF2B5EF4-FFF2-40B4-BE49-F238E27FC236}">
                <a16:creationId xmlns:a16="http://schemas.microsoft.com/office/drawing/2014/main" id="{1EEAE2E6-D52A-8447-B665-2FF70DA82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971800"/>
            <a:ext cx="10255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  <a:sym typeface="MT Extra" pitchFamily="2" charset="77"/>
              </a:rPr>
              <a:t></a:t>
            </a:r>
            <a:br>
              <a:rPr lang="en-US" altLang="en-US" sz="2600">
                <a:latin typeface="Tahoma" panose="020B0604030504040204" pitchFamily="34" charset="0"/>
                <a:sym typeface="MT Extra" pitchFamily="2" charset="77"/>
              </a:rPr>
            </a:br>
            <a:r>
              <a:rPr lang="en-US" altLang="en-US" sz="2600">
                <a:latin typeface="Tahoma" panose="020B0604030504040204" pitchFamily="34" charset="0"/>
                <a:sym typeface="MT Extra" pitchFamily="2" charset="77"/>
              </a:rPr>
              <a:t>    </a:t>
            </a:r>
            <a:r>
              <a:rPr lang="el-GR" altLang="en-US" sz="2600">
                <a:latin typeface="Lucida Grande" panose="020B0600040502020204" pitchFamily="34" charset="0"/>
                <a:sym typeface="MT Extra" pitchFamily="2" charset="77"/>
              </a:rPr>
              <a:t>α</a:t>
            </a:r>
            <a:r>
              <a:rPr lang="en-US" altLang="en-US" sz="2600" baseline="-25000">
                <a:latin typeface="Tahoma" panose="020B0604030504040204" pitchFamily="34" charset="0"/>
                <a:sym typeface="MT Extra" pitchFamily="2" charset="77"/>
              </a:rPr>
              <a:t>s</a:t>
            </a:r>
            <a:r>
              <a:rPr lang="en-US" altLang="en-US" sz="2600">
                <a:latin typeface="Tahoma" panose="020B0604030504040204" pitchFamily="34" charset="0"/>
                <a:sym typeface="MT Extra" pitchFamily="2" charset="7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bldLvl="3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30BFD753-6E0A-E24E-9291-9E0184B64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Query</a:t>
            </a:r>
          </a:p>
        </p:txBody>
      </p:sp>
      <p:sp>
        <p:nvSpPr>
          <p:cNvPr id="29698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18D9767-B26E-E641-9F66-05B3FED47A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924800" cy="46482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 sz="2800">
                <a:latin typeface="Tahoma" panose="020B0604030504040204" pitchFamily="34" charset="0"/>
              </a:rPr>
              <a:t>Library microDB:</a:t>
            </a:r>
          </a:p>
          <a:p>
            <a:pPr>
              <a:buClr>
                <a:schemeClr val="tx2"/>
              </a:buClr>
            </a:pPr>
            <a:endParaRPr lang="en-US" altLang="en-US" sz="2800">
              <a:latin typeface="Tahoma" panose="020B0604030504040204" pitchFamily="34" charset="0"/>
            </a:endParaRPr>
          </a:p>
          <a:p>
            <a:pPr lvl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Librarian (</a:t>
            </a:r>
            <a:r>
              <a:rPr lang="en-US" altLang="en-US" u="sng">
                <a:latin typeface="Tahoma" panose="020B0604030504040204" pitchFamily="34" charset="0"/>
              </a:rPr>
              <a:t>SSN</a:t>
            </a:r>
            <a:r>
              <a:rPr lang="en-US" altLang="en-US">
                <a:latin typeface="Tahoma" panose="020B0604030504040204" pitchFamily="34" charset="0"/>
              </a:rPr>
              <a:t>, Name, SNO)</a:t>
            </a:r>
          </a:p>
          <a:p>
            <a:pPr lvl="1">
              <a:buClr>
                <a:schemeClr val="tx2"/>
              </a:buClr>
            </a:pPr>
            <a:endParaRPr lang="en-US" altLang="en-US">
              <a:latin typeface="Tahoma" panose="020B0604030504040204" pitchFamily="34" charset="0"/>
            </a:endParaRPr>
          </a:p>
          <a:p>
            <a:pPr lvl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Section (</a:t>
            </a:r>
            <a:r>
              <a:rPr lang="en-US" altLang="en-US" u="sng">
                <a:latin typeface="Tahoma" panose="020B0604030504040204" pitchFamily="34" charset="0"/>
              </a:rPr>
              <a:t>SNO</a:t>
            </a:r>
            <a:r>
              <a:rPr lang="en-US" altLang="en-US">
                <a:latin typeface="Tahoma" panose="020B0604030504040204" pitchFamily="34" charset="0"/>
              </a:rPr>
              <a:t>, SName, Head) </a:t>
            </a:r>
          </a:p>
          <a:p>
            <a:pPr lvl="1">
              <a:buClr>
                <a:schemeClr val="tx2"/>
              </a:buClr>
            </a:pPr>
            <a:endParaRPr lang="en-US" altLang="en-US">
              <a:latin typeface="Tahoma" panose="020B0604030504040204" pitchFamily="34" charset="0"/>
            </a:endParaRPr>
          </a:p>
          <a:p>
            <a:pPr lvl="1">
              <a:buClr>
                <a:schemeClr val="tx2"/>
              </a:buClr>
            </a:pPr>
            <a:endParaRPr lang="en-US" altLang="en-US" sz="1200">
              <a:latin typeface="Tahoma" panose="020B0604030504040204" pitchFamily="34" charset="0"/>
            </a:endParaRPr>
          </a:p>
          <a:p>
            <a:pPr>
              <a:buClr>
                <a:schemeClr val="tx2"/>
              </a:buClr>
            </a:pPr>
            <a:r>
              <a:rPr lang="en-US" altLang="en-US" sz="2800" i="1">
                <a:latin typeface="Tahoma" panose="020B0604030504040204" pitchFamily="34" charset="0"/>
              </a:rPr>
              <a:t>List the names of head librarians.</a:t>
            </a:r>
          </a:p>
          <a:p>
            <a:pPr>
              <a:buClr>
                <a:schemeClr val="tx2"/>
              </a:buClr>
            </a:pPr>
            <a:endParaRPr lang="en-US" altLang="en-US" sz="1200" i="1">
              <a:latin typeface="Tahoma" panose="020B0604030504040204" pitchFamily="34" charset="0"/>
            </a:endParaRPr>
          </a:p>
          <a:p>
            <a:pPr>
              <a:buClr>
                <a:schemeClr val="tx2"/>
              </a:buClr>
            </a:pPr>
            <a:r>
              <a:rPr lang="en-US" altLang="en-US" sz="2800">
                <a:latin typeface="Tahoma" panose="020B0604030504040204" pitchFamily="34" charset="0"/>
              </a:rPr>
              <a:t>How?</a:t>
            </a:r>
            <a:r>
              <a:rPr lang="en-US" altLang="en-US" sz="2800"/>
              <a:t> 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41C238-D2E1-9442-8605-C52F1BE8A56A}"/>
              </a:ext>
            </a:extLst>
          </p:cNvPr>
          <p:cNvSpPr txBox="1"/>
          <p:nvPr/>
        </p:nvSpPr>
        <p:spPr>
          <a:xfrm>
            <a:off x="4572000" y="1905000"/>
            <a:ext cx="5127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/>
                </a:solidFill>
              </a:rPr>
              <a:t>FK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483A5-1FD7-D44C-938D-AD80D024EDF9}"/>
              </a:ext>
            </a:extLst>
          </p:cNvPr>
          <p:cNvSpPr txBox="1"/>
          <p:nvPr/>
        </p:nvSpPr>
        <p:spPr>
          <a:xfrm>
            <a:off x="4724400" y="3576638"/>
            <a:ext cx="5127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/>
                </a:solidFill>
              </a:rPr>
              <a:t>FK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67C38B-5A56-A446-8B6F-00FE9C1AA137}"/>
              </a:ext>
            </a:extLst>
          </p:cNvPr>
          <p:cNvCxnSpPr/>
          <p:nvPr/>
        </p:nvCxnSpPr>
        <p:spPr bwMode="auto">
          <a:xfrm flipH="1">
            <a:off x="2971800" y="2667000"/>
            <a:ext cx="1889125" cy="457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E1E733-1EE2-7842-B01E-98FB654FF6F6}"/>
              </a:ext>
            </a:extLst>
          </p:cNvPr>
          <p:cNvCxnSpPr/>
          <p:nvPr/>
        </p:nvCxnSpPr>
        <p:spPr bwMode="auto">
          <a:xfrm flipH="1" flipV="1">
            <a:off x="3200400" y="2667000"/>
            <a:ext cx="1660525" cy="457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027D80-452A-F244-B47C-8D96046B6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62150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PK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79A3E-CCB5-5648-B11A-C9D3C4219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81400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PK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/>
      <p:bldP spid="2" grpId="0"/>
      <p:bldP spid="5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D3AA66FD-6B5B-8340-9071-6E001663A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latin typeface="Tahoma" panose="020B0604030504040204" pitchFamily="34" charset="0"/>
              </a:rPr>
              <a:t>List the names of head librarians</a:t>
            </a:r>
            <a:endParaRPr lang="en-US" altLang="en-US"/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035BCDE5-3953-DA49-909A-724CE18D3E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114800"/>
          </a:xfrm>
        </p:spPr>
        <p:txBody>
          <a:bodyPr/>
          <a:lstStyle/>
          <a:p>
            <a:r>
              <a:rPr lang="en-US" altLang="en-US"/>
              <a:t>L: Librarian, S: Section</a:t>
            </a:r>
          </a:p>
          <a:p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  LS </a:t>
            </a:r>
            <a:r>
              <a:rPr lang="en-US" altLang="en-US">
                <a:latin typeface="Tahoma" panose="020B0604030504040204" pitchFamily="34" charset="0"/>
                <a:sym typeface="Symbol" pitchFamily="2" charset="2"/>
              </a:rPr>
              <a:t></a:t>
            </a:r>
            <a:r>
              <a:rPr lang="en-US" altLang="en-US"/>
              <a:t> Librarian X Section;</a:t>
            </a:r>
          </a:p>
          <a:p>
            <a:pPr lvl="1"/>
            <a:r>
              <a:rPr lang="en-US" altLang="en-US" sz="2200"/>
              <a:t>LS schema: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    (L.SSN,L.Name,L.SNO, S.SNO,S.Sname, S.Head)</a:t>
            </a:r>
          </a:p>
          <a:p>
            <a:pPr lvl="1"/>
            <a:endParaRPr lang="en-US" altLang="en-US" sz="2200"/>
          </a:p>
          <a:p>
            <a:pPr>
              <a:buFont typeface="Monotype Sorts" pitchFamily="2" charset="2"/>
              <a:buNone/>
            </a:pPr>
            <a:r>
              <a:rPr lang="en-US" altLang="en-US"/>
              <a:t>  HL</a:t>
            </a:r>
            <a:r>
              <a:rPr lang="en-US" altLang="en-US">
                <a:latin typeface="Tahoma" panose="020B0604030504040204" pitchFamily="34" charset="0"/>
                <a:sym typeface="Symbol" pitchFamily="2" charset="2"/>
              </a:rPr>
              <a:t> </a:t>
            </a:r>
            <a:r>
              <a:rPr lang="en-US" altLang="en-US"/>
              <a:t> </a:t>
            </a:r>
            <a:r>
              <a:rPr lang="el-GR" altLang="en-US"/>
              <a:t>σ </a:t>
            </a:r>
            <a:r>
              <a:rPr lang="en-US" altLang="en-US" baseline="-25000"/>
              <a:t>L.SSN</a:t>
            </a:r>
            <a:r>
              <a:rPr lang="en-US" altLang="en-US"/>
              <a:t> </a:t>
            </a:r>
            <a:r>
              <a:rPr lang="en-US" altLang="en-US" baseline="-25000"/>
              <a:t>=</a:t>
            </a:r>
            <a:r>
              <a:rPr lang="en-US" altLang="en-US"/>
              <a:t> </a:t>
            </a:r>
            <a:r>
              <a:rPr lang="en-US" altLang="en-US" baseline="-25000"/>
              <a:t>S.Head</a:t>
            </a:r>
            <a:r>
              <a:rPr lang="en-US" altLang="en-US"/>
              <a:t> (LS);</a:t>
            </a: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/>
              <a:t>  RSLT </a:t>
            </a:r>
            <a:r>
              <a:rPr lang="en-US" altLang="en-US">
                <a:latin typeface="Tahoma" panose="020B0604030504040204" pitchFamily="34" charset="0"/>
                <a:sym typeface="Symbol" pitchFamily="2" charset="2"/>
              </a:rPr>
              <a:t></a:t>
            </a:r>
            <a:r>
              <a:rPr lang="en-US" altLang="en-US"/>
              <a:t> </a:t>
            </a:r>
            <a:r>
              <a:rPr lang="el-GR" altLang="en-US"/>
              <a:t>Π</a:t>
            </a:r>
            <a:r>
              <a:rPr lang="en-US" altLang="en-US" baseline="-25000"/>
              <a:t>L.name</a:t>
            </a:r>
            <a:r>
              <a:rPr lang="en-US" altLang="en-US"/>
              <a:t> (HL);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endParaRPr lang="en-US" altLang="en-US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BD5B8A6A-3777-BC41-B1DA-202A1F5135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Formal Query Languages:</a:t>
            </a:r>
            <a:br>
              <a:rPr lang="en-US" altLang="en-US"/>
            </a:br>
            <a:r>
              <a:rPr lang="en-US" altLang="en-US"/>
              <a:t>Relational Algebra</a:t>
            </a:r>
          </a:p>
        </p:txBody>
      </p:sp>
      <p:sp>
        <p:nvSpPr>
          <p:cNvPr id="512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630FCD6-CDDB-4A43-AF16-CDF4674259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276600"/>
            <a:ext cx="7162800" cy="2514600"/>
          </a:xfrm>
        </p:spPr>
        <p:txBody>
          <a:bodyPr/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en-US">
                <a:latin typeface="Tahoma" panose="020B0604030504040204" pitchFamily="34" charset="0"/>
              </a:rPr>
              <a:t> Set Theory Operations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en-US">
                <a:latin typeface="Tahoma" panose="020B0604030504040204" pitchFamily="34" charset="0"/>
              </a:rPr>
              <a:t> Specific Relational Operations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en-US">
                <a:latin typeface="Tahoma" panose="020B0604030504040204" pitchFamily="34" charset="0"/>
              </a:rPr>
              <a:t> Write Queries in Relational Algebra</a:t>
            </a:r>
          </a:p>
        </p:txBody>
      </p:sp>
      <p:pic>
        <p:nvPicPr>
          <p:cNvPr id="5123" name="Picture 1">
            <a:extLst>
              <a:ext uri="{FF2B5EF4-FFF2-40B4-BE49-F238E27FC236}">
                <a16:creationId xmlns:a16="http://schemas.microsoft.com/office/drawing/2014/main" id="{8198470D-D431-1F49-A196-886D00D77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4724400"/>
            <a:ext cx="1524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4E8F-354A-4201-8F25-962104F5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piece of paper </a:t>
            </a:r>
          </a:p>
        </p:txBody>
      </p:sp>
      <p:pic>
        <p:nvPicPr>
          <p:cNvPr id="1026" name="Picture 2" descr="Image result for &quot;get a piece of paper&quot; meme">
            <a:extLst>
              <a:ext uri="{FF2B5EF4-FFF2-40B4-BE49-F238E27FC236}">
                <a16:creationId xmlns:a16="http://schemas.microsoft.com/office/drawing/2014/main" id="{75A2C7DC-42B5-4D58-83F0-B741A69E7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1828800"/>
            <a:ext cx="33909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75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9A61D04-AE12-E548-898A-2E0E22A04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5181600" cy="3841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r</a:t>
            </a:r>
            <a:r>
              <a:rPr lang="en-US" altLang="en-US" sz="3600" b="1" dirty="0">
                <a:latin typeface="Tahoma" panose="020B0604030504040204" pitchFamily="34" charset="0"/>
                <a:sym typeface="Symbol" pitchFamily="2" charset="2"/>
              </a:rPr>
              <a:t> ⋈ </a:t>
            </a:r>
            <a:r>
              <a:rPr lang="en-US" altLang="en-US" sz="2800" baseline="-25000" dirty="0" err="1">
                <a:latin typeface="Tahoma" panose="020B0604030504040204" pitchFamily="34" charset="0"/>
                <a:sym typeface="Symbol" pitchFamily="2" charset="2"/>
              </a:rPr>
              <a:t>r.Ai</a:t>
            </a:r>
            <a:r>
              <a:rPr lang="en-US" altLang="en-US" sz="2800" baseline="-25000" dirty="0">
                <a:latin typeface="Tahoma" panose="020B0604030504040204" pitchFamily="34" charset="0"/>
                <a:sym typeface="Symbol" pitchFamily="2" charset="2"/>
              </a:rPr>
              <a:t> = </a:t>
            </a:r>
            <a:r>
              <a:rPr lang="en-US" altLang="en-US" sz="2800" baseline="-25000" dirty="0" err="1">
                <a:latin typeface="Tahoma" panose="020B0604030504040204" pitchFamily="34" charset="0"/>
                <a:sym typeface="Symbol" pitchFamily="2" charset="2"/>
              </a:rPr>
              <a:t>s.Aj</a:t>
            </a:r>
            <a:r>
              <a:rPr lang="el-GR" altLang="en-US" sz="2800" baseline="-250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s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=-join is a macro of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       </a:t>
            </a:r>
            <a:r>
              <a:rPr lang="el-GR" altLang="en-US" dirty="0">
                <a:latin typeface="Lucida Grande" panose="020B0600040502020204" pitchFamily="34" charset="0"/>
                <a:sym typeface="Symbol" pitchFamily="2" charset="2"/>
              </a:rPr>
              <a:t>σ</a:t>
            </a: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baseline="-25000" dirty="0" err="1">
                <a:latin typeface="Tahoma" panose="020B0604030504040204" pitchFamily="34" charset="0"/>
                <a:sym typeface="Symbol" pitchFamily="2" charset="2"/>
              </a:rPr>
              <a:t>r.Ai</a:t>
            </a:r>
            <a:r>
              <a:rPr lang="en-US" altLang="en-US" baseline="-250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baseline="-25000" dirty="0">
                <a:latin typeface="Lucida Grande" panose="020B0600040502020204" pitchFamily="34" charset="0"/>
                <a:sym typeface="Symbol" pitchFamily="2" charset="2"/>
              </a:rPr>
              <a:t>=</a:t>
            </a:r>
            <a:r>
              <a:rPr lang="en-US" altLang="en-US" baseline="-250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baseline="-25000" dirty="0" err="1">
                <a:latin typeface="Tahoma" panose="020B0604030504040204" pitchFamily="34" charset="0"/>
                <a:sym typeface="Symbol" pitchFamily="2" charset="2"/>
              </a:rPr>
              <a:t>s.Aj</a:t>
            </a:r>
            <a:r>
              <a:rPr lang="el-GR" altLang="en-US" baseline="-250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(r x s)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1400" dirty="0">
                <a:latin typeface="Tahoma" panose="020B0604030504040204" pitchFamily="34" charset="0"/>
                <a:sym typeface="Symbol" pitchFamily="2" charset="2"/>
              </a:rPr>
              <a:t>     </a:t>
            </a:r>
            <a:endParaRPr lang="el-GR" altLang="en-US" sz="1400" dirty="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el-GR" altLang="en-US" sz="28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=</a:t>
            </a:r>
            <a:r>
              <a:rPr lang="el-GR" altLang="en-US" sz="2800" dirty="0">
                <a:latin typeface="Tahoma" panose="020B0604030504040204" pitchFamily="34" charset="0"/>
                <a:sym typeface="Symbol" pitchFamily="2" charset="2"/>
              </a:rPr>
              <a:t>-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join of r(R) and s(S):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        r </a:t>
            </a:r>
            <a:r>
              <a:rPr lang="en-US" altLang="en-US" sz="3600" b="1" dirty="0">
                <a:solidFill>
                  <a:srgbClr val="280049"/>
                </a:solidFill>
                <a:latin typeface="Tahoma" panose="020B0604030504040204" pitchFamily="34" charset="0"/>
                <a:sym typeface="Symbol" pitchFamily="2" charset="2"/>
              </a:rPr>
              <a:t>⋈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800" baseline="-25000" dirty="0" err="1">
                <a:latin typeface="Tahoma" panose="020B0604030504040204" pitchFamily="34" charset="0"/>
                <a:sym typeface="Symbol" pitchFamily="2" charset="2"/>
              </a:rPr>
              <a:t>r.B</a:t>
            </a:r>
            <a:r>
              <a:rPr lang="en-US" altLang="en-US" sz="2800" baseline="-25000" dirty="0">
                <a:latin typeface="Tahoma" panose="020B0604030504040204" pitchFamily="34" charset="0"/>
                <a:sym typeface="Symbol" pitchFamily="2" charset="2"/>
              </a:rPr>
              <a:t> =  </a:t>
            </a:r>
            <a:r>
              <a:rPr lang="en-US" altLang="en-US" sz="2800" baseline="-25000" dirty="0" err="1">
                <a:latin typeface="Tahoma" panose="020B0604030504040204" pitchFamily="34" charset="0"/>
                <a:sym typeface="Symbol" pitchFamily="2" charset="2"/>
              </a:rPr>
              <a:t>s.D</a:t>
            </a:r>
            <a:r>
              <a:rPr lang="el-GR" altLang="en-US" sz="2800" baseline="-250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s = ?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E7ADB873-3A2C-464B-A8EE-45FC97CAB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Equi-Join</a:t>
            </a:r>
          </a:p>
        </p:txBody>
      </p:sp>
      <p:graphicFrame>
        <p:nvGraphicFramePr>
          <p:cNvPr id="120836" name="Group 4">
            <a:extLst>
              <a:ext uri="{FF2B5EF4-FFF2-40B4-BE49-F238E27FC236}">
                <a16:creationId xmlns:a16="http://schemas.microsoft.com/office/drawing/2014/main" id="{E6B63686-311F-7A4B-AFD4-86728FDCF0DD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3213100"/>
          <a:ext cx="2133600" cy="306387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0883" name="Text Box 51">
            <a:extLst>
              <a:ext uri="{FF2B5EF4-FFF2-40B4-BE49-F238E27FC236}">
                <a16:creationId xmlns:a16="http://schemas.microsoft.com/office/drawing/2014/main" id="{22A57990-6C86-EA40-8952-1605C96B1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2743200"/>
            <a:ext cx="1520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r</a:t>
            </a:r>
          </a:p>
        </p:txBody>
      </p:sp>
      <p:graphicFrame>
        <p:nvGraphicFramePr>
          <p:cNvPr id="120884" name="Group 52">
            <a:extLst>
              <a:ext uri="{FF2B5EF4-FFF2-40B4-BE49-F238E27FC236}">
                <a16:creationId xmlns:a16="http://schemas.microsoft.com/office/drawing/2014/main" id="{F99E77AF-0749-7A4B-BB15-33C2AF3E1C12}"/>
              </a:ext>
            </a:extLst>
          </p:cNvPr>
          <p:cNvGraphicFramePr>
            <a:graphicFrameLocks noGrp="1"/>
          </p:cNvGraphicFramePr>
          <p:nvPr/>
        </p:nvGraphicFramePr>
        <p:xfrm>
          <a:off x="4929188" y="4984750"/>
          <a:ext cx="1066800" cy="13335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0898" name="Text Box 66">
            <a:extLst>
              <a:ext uri="{FF2B5EF4-FFF2-40B4-BE49-F238E27FC236}">
                <a16:creationId xmlns:a16="http://schemas.microsoft.com/office/drawing/2014/main" id="{249C8468-3970-564B-AA15-81EA97C47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4495800"/>
            <a:ext cx="15478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s</a:t>
            </a:r>
          </a:p>
        </p:txBody>
      </p:sp>
      <p:pic>
        <p:nvPicPr>
          <p:cNvPr id="34877" name="Picture 1">
            <a:extLst>
              <a:ext uri="{FF2B5EF4-FFF2-40B4-BE49-F238E27FC236}">
                <a16:creationId xmlns:a16="http://schemas.microsoft.com/office/drawing/2014/main" id="{2F2DDAA0-DE01-CD4F-ACCE-CDB89CADB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76200"/>
            <a:ext cx="11604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uild="p" bldLvl="3" autoUpdateAnimBg="0"/>
      <p:bldP spid="120883" grpId="0" autoUpdateAnimBg="0"/>
      <p:bldP spid="12089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5102050-80D9-4959-91A0-D120F1773BF4}"/>
              </a:ext>
            </a:extLst>
          </p:cNvPr>
          <p:cNvSpPr/>
          <p:nvPr/>
        </p:nvSpPr>
        <p:spPr bwMode="auto">
          <a:xfrm>
            <a:off x="3180907" y="4995910"/>
            <a:ext cx="1066800" cy="412944"/>
          </a:xfrm>
          <a:prstGeom prst="rect">
            <a:avLst/>
          </a:prstGeom>
          <a:solidFill>
            <a:srgbClr val="F893A5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487" tIns="44450" rIns="90487" bIns="4445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37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7" charset="0"/>
            </a:endParaRP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E7ADB873-3A2C-464B-A8EE-45FC97CAB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Equi-Join</a:t>
            </a:r>
          </a:p>
        </p:txBody>
      </p:sp>
      <p:graphicFrame>
        <p:nvGraphicFramePr>
          <p:cNvPr id="120836" name="Group 4">
            <a:extLst>
              <a:ext uri="{FF2B5EF4-FFF2-40B4-BE49-F238E27FC236}">
                <a16:creationId xmlns:a16="http://schemas.microsoft.com/office/drawing/2014/main" id="{E6B63686-311F-7A4B-AFD4-86728FDC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02955"/>
              </p:ext>
            </p:extLst>
          </p:nvPr>
        </p:nvGraphicFramePr>
        <p:xfrm>
          <a:off x="609600" y="2787855"/>
          <a:ext cx="2133600" cy="306387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0883" name="Text Box 51">
            <a:extLst>
              <a:ext uri="{FF2B5EF4-FFF2-40B4-BE49-F238E27FC236}">
                <a16:creationId xmlns:a16="http://schemas.microsoft.com/office/drawing/2014/main" id="{22A57990-6C86-EA40-8952-1605C96B1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2317955"/>
            <a:ext cx="1520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 dirty="0">
                <a:latin typeface="Tahoma" panose="020B0604030504040204" pitchFamily="34" charset="0"/>
              </a:rPr>
              <a:t>relation </a:t>
            </a:r>
            <a:r>
              <a:rPr lang="en-US" altLang="en-US" sz="2600" b="1" dirty="0">
                <a:latin typeface="Tahoma" panose="020B0604030504040204" pitchFamily="34" charset="0"/>
              </a:rPr>
              <a:t>r</a:t>
            </a:r>
          </a:p>
        </p:txBody>
      </p:sp>
      <p:graphicFrame>
        <p:nvGraphicFramePr>
          <p:cNvPr id="120884" name="Group 52">
            <a:extLst>
              <a:ext uri="{FF2B5EF4-FFF2-40B4-BE49-F238E27FC236}">
                <a16:creationId xmlns:a16="http://schemas.microsoft.com/office/drawing/2014/main" id="{F99E77AF-0749-7A4B-BB15-33C2AF3E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71371"/>
              </p:ext>
            </p:extLst>
          </p:nvPr>
        </p:nvGraphicFramePr>
        <p:xfrm>
          <a:off x="3200400" y="4527550"/>
          <a:ext cx="1066800" cy="13335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0898" name="Text Box 66">
            <a:extLst>
              <a:ext uri="{FF2B5EF4-FFF2-40B4-BE49-F238E27FC236}">
                <a16:creationId xmlns:a16="http://schemas.microsoft.com/office/drawing/2014/main" id="{249C8468-3970-564B-AA15-81EA97C47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4038600"/>
            <a:ext cx="15478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 dirty="0">
                <a:latin typeface="Tahoma" panose="020B0604030504040204" pitchFamily="34" charset="0"/>
              </a:rPr>
              <a:t>relation </a:t>
            </a:r>
            <a:r>
              <a:rPr lang="en-US" altLang="en-US" sz="2600" b="1" dirty="0">
                <a:latin typeface="Tahoma" panose="020B0604030504040204" pitchFamily="34" charset="0"/>
              </a:rPr>
              <a:t>s</a:t>
            </a:r>
          </a:p>
        </p:txBody>
      </p:sp>
      <p:pic>
        <p:nvPicPr>
          <p:cNvPr id="34877" name="Picture 1">
            <a:extLst>
              <a:ext uri="{FF2B5EF4-FFF2-40B4-BE49-F238E27FC236}">
                <a16:creationId xmlns:a16="http://schemas.microsoft.com/office/drawing/2014/main" id="{2F2DDAA0-DE01-CD4F-ACCE-CDB89CADB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76200"/>
            <a:ext cx="11604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21392B-AE0C-4F96-BBAC-D3019884C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34392"/>
              </p:ext>
            </p:extLst>
          </p:nvPr>
        </p:nvGraphicFramePr>
        <p:xfrm>
          <a:off x="4760358" y="2137869"/>
          <a:ext cx="4125912" cy="564482"/>
        </p:xfrm>
        <a:graphic>
          <a:graphicData uri="http://schemas.openxmlformats.org/drawingml/2006/table">
            <a:tbl>
              <a:tblPr/>
              <a:tblGrid>
                <a:gridCol w="687652">
                  <a:extLst>
                    <a:ext uri="{9D8B030D-6E8A-4147-A177-3AD203B41FA5}">
                      <a16:colId xmlns:a16="http://schemas.microsoft.com/office/drawing/2014/main" val="50150571"/>
                    </a:ext>
                  </a:extLst>
                </a:gridCol>
                <a:gridCol w="687652">
                  <a:extLst>
                    <a:ext uri="{9D8B030D-6E8A-4147-A177-3AD203B41FA5}">
                      <a16:colId xmlns:a16="http://schemas.microsoft.com/office/drawing/2014/main" val="849535537"/>
                    </a:ext>
                  </a:extLst>
                </a:gridCol>
                <a:gridCol w="687652">
                  <a:extLst>
                    <a:ext uri="{9D8B030D-6E8A-4147-A177-3AD203B41FA5}">
                      <a16:colId xmlns:a16="http://schemas.microsoft.com/office/drawing/2014/main" val="2009934064"/>
                    </a:ext>
                  </a:extLst>
                </a:gridCol>
                <a:gridCol w="687652">
                  <a:extLst>
                    <a:ext uri="{9D8B030D-6E8A-4147-A177-3AD203B41FA5}">
                      <a16:colId xmlns:a16="http://schemas.microsoft.com/office/drawing/2014/main" val="99032118"/>
                    </a:ext>
                  </a:extLst>
                </a:gridCol>
                <a:gridCol w="687652">
                  <a:extLst>
                    <a:ext uri="{9D8B030D-6E8A-4147-A177-3AD203B41FA5}">
                      <a16:colId xmlns:a16="http://schemas.microsoft.com/office/drawing/2014/main" val="4245059340"/>
                    </a:ext>
                  </a:extLst>
                </a:gridCol>
                <a:gridCol w="687652">
                  <a:extLst>
                    <a:ext uri="{9D8B030D-6E8A-4147-A177-3AD203B41FA5}">
                      <a16:colId xmlns:a16="http://schemas.microsoft.com/office/drawing/2014/main" val="3149370949"/>
                    </a:ext>
                  </a:extLst>
                </a:gridCol>
              </a:tblGrid>
              <a:tr h="5644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r.A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r.B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r.C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r.D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s.C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s.D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2900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8AE618-F2F3-4833-A7BB-411DC699143A}"/>
              </a:ext>
            </a:extLst>
          </p:cNvPr>
          <p:cNvSpPr txBox="1"/>
          <p:nvPr/>
        </p:nvSpPr>
        <p:spPr>
          <a:xfrm>
            <a:off x="4566684" y="1254642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ahoma" panose="020B0604030504040204" pitchFamily="34" charset="0"/>
                <a:sym typeface="Symbol" pitchFamily="2" charset="2"/>
              </a:rPr>
              <a:t> r </a:t>
            </a:r>
            <a:r>
              <a:rPr lang="en-US" altLang="en-US" sz="3200" b="1" dirty="0">
                <a:solidFill>
                  <a:srgbClr val="280049"/>
                </a:solidFill>
                <a:latin typeface="Tahoma" panose="020B0604030504040204" pitchFamily="34" charset="0"/>
                <a:sym typeface="Symbol" pitchFamily="2" charset="2"/>
              </a:rPr>
              <a:t>⋈</a:t>
            </a:r>
            <a:r>
              <a:rPr lang="en-US" altLang="en-US" sz="24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400" baseline="-25000" dirty="0" err="1">
                <a:latin typeface="Tahoma" panose="020B0604030504040204" pitchFamily="34" charset="0"/>
                <a:sym typeface="Symbol" pitchFamily="2" charset="2"/>
              </a:rPr>
              <a:t>r.B</a:t>
            </a:r>
            <a:r>
              <a:rPr lang="en-US" altLang="en-US" sz="2400" baseline="-25000" dirty="0">
                <a:latin typeface="Tahoma" panose="020B0604030504040204" pitchFamily="34" charset="0"/>
                <a:sym typeface="Symbol" pitchFamily="2" charset="2"/>
              </a:rPr>
              <a:t> =  </a:t>
            </a:r>
            <a:r>
              <a:rPr lang="en-US" altLang="en-US" sz="2400" baseline="-25000" dirty="0" err="1">
                <a:latin typeface="Tahoma" panose="020B0604030504040204" pitchFamily="34" charset="0"/>
                <a:sym typeface="Symbol" pitchFamily="2" charset="2"/>
              </a:rPr>
              <a:t>s.D</a:t>
            </a:r>
            <a:r>
              <a:rPr lang="el-GR" altLang="en-US" sz="2400" baseline="-250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400" dirty="0">
                <a:latin typeface="Tahoma" panose="020B0604030504040204" pitchFamily="34" charset="0"/>
                <a:sym typeface="Symbol" pitchFamily="2" charset="2"/>
              </a:rPr>
              <a:t>s =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D570DA-E82B-4AB9-9030-D17BB5979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19563"/>
              </p:ext>
            </p:extLst>
          </p:nvPr>
        </p:nvGraphicFramePr>
        <p:xfrm>
          <a:off x="4760358" y="2717342"/>
          <a:ext cx="4125912" cy="517859"/>
        </p:xfrm>
        <a:graphic>
          <a:graphicData uri="http://schemas.openxmlformats.org/drawingml/2006/table">
            <a:tbl>
              <a:tblPr/>
              <a:tblGrid>
                <a:gridCol w="687652">
                  <a:extLst>
                    <a:ext uri="{9D8B030D-6E8A-4147-A177-3AD203B41FA5}">
                      <a16:colId xmlns:a16="http://schemas.microsoft.com/office/drawing/2014/main" val="1803045653"/>
                    </a:ext>
                  </a:extLst>
                </a:gridCol>
                <a:gridCol w="687652">
                  <a:extLst>
                    <a:ext uri="{9D8B030D-6E8A-4147-A177-3AD203B41FA5}">
                      <a16:colId xmlns:a16="http://schemas.microsoft.com/office/drawing/2014/main" val="1422131748"/>
                    </a:ext>
                  </a:extLst>
                </a:gridCol>
                <a:gridCol w="687652">
                  <a:extLst>
                    <a:ext uri="{9D8B030D-6E8A-4147-A177-3AD203B41FA5}">
                      <a16:colId xmlns:a16="http://schemas.microsoft.com/office/drawing/2014/main" val="1493716289"/>
                    </a:ext>
                  </a:extLst>
                </a:gridCol>
                <a:gridCol w="687652">
                  <a:extLst>
                    <a:ext uri="{9D8B030D-6E8A-4147-A177-3AD203B41FA5}">
                      <a16:colId xmlns:a16="http://schemas.microsoft.com/office/drawing/2014/main" val="3695098726"/>
                    </a:ext>
                  </a:extLst>
                </a:gridCol>
                <a:gridCol w="687652">
                  <a:extLst>
                    <a:ext uri="{9D8B030D-6E8A-4147-A177-3AD203B41FA5}">
                      <a16:colId xmlns:a16="http://schemas.microsoft.com/office/drawing/2014/main" val="2604915475"/>
                    </a:ext>
                  </a:extLst>
                </a:gridCol>
                <a:gridCol w="687652">
                  <a:extLst>
                    <a:ext uri="{9D8B030D-6E8A-4147-A177-3AD203B41FA5}">
                      <a16:colId xmlns:a16="http://schemas.microsoft.com/office/drawing/2014/main" val="259045647"/>
                    </a:ext>
                  </a:extLst>
                </a:gridCol>
              </a:tblGrid>
              <a:tr h="517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662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A56A7D-BB97-4F9B-87C6-2845CC9F4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23889"/>
              </p:ext>
            </p:extLst>
          </p:nvPr>
        </p:nvGraphicFramePr>
        <p:xfrm>
          <a:off x="4760360" y="3250205"/>
          <a:ext cx="4125912" cy="517859"/>
        </p:xfrm>
        <a:graphic>
          <a:graphicData uri="http://schemas.openxmlformats.org/drawingml/2006/table">
            <a:tbl>
              <a:tblPr/>
              <a:tblGrid>
                <a:gridCol w="687652">
                  <a:extLst>
                    <a:ext uri="{9D8B030D-6E8A-4147-A177-3AD203B41FA5}">
                      <a16:colId xmlns:a16="http://schemas.microsoft.com/office/drawing/2014/main" val="2662793220"/>
                    </a:ext>
                  </a:extLst>
                </a:gridCol>
                <a:gridCol w="687652">
                  <a:extLst>
                    <a:ext uri="{9D8B030D-6E8A-4147-A177-3AD203B41FA5}">
                      <a16:colId xmlns:a16="http://schemas.microsoft.com/office/drawing/2014/main" val="3086572965"/>
                    </a:ext>
                  </a:extLst>
                </a:gridCol>
                <a:gridCol w="687652">
                  <a:extLst>
                    <a:ext uri="{9D8B030D-6E8A-4147-A177-3AD203B41FA5}">
                      <a16:colId xmlns:a16="http://schemas.microsoft.com/office/drawing/2014/main" val="1562128579"/>
                    </a:ext>
                  </a:extLst>
                </a:gridCol>
                <a:gridCol w="687652">
                  <a:extLst>
                    <a:ext uri="{9D8B030D-6E8A-4147-A177-3AD203B41FA5}">
                      <a16:colId xmlns:a16="http://schemas.microsoft.com/office/drawing/2014/main" val="313143703"/>
                    </a:ext>
                  </a:extLst>
                </a:gridCol>
                <a:gridCol w="687652">
                  <a:extLst>
                    <a:ext uri="{9D8B030D-6E8A-4147-A177-3AD203B41FA5}">
                      <a16:colId xmlns:a16="http://schemas.microsoft.com/office/drawing/2014/main" val="215300102"/>
                    </a:ext>
                  </a:extLst>
                </a:gridCol>
                <a:gridCol w="687652">
                  <a:extLst>
                    <a:ext uri="{9D8B030D-6E8A-4147-A177-3AD203B41FA5}">
                      <a16:colId xmlns:a16="http://schemas.microsoft.com/office/drawing/2014/main" val="1868916062"/>
                    </a:ext>
                  </a:extLst>
                </a:gridCol>
              </a:tblGrid>
              <a:tr h="517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70877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F102DE-7E3D-47D2-9C93-5EC626109646}"/>
              </a:ext>
            </a:extLst>
          </p:cNvPr>
          <p:cNvSpPr/>
          <p:nvPr/>
        </p:nvSpPr>
        <p:spPr bwMode="auto">
          <a:xfrm>
            <a:off x="3200400" y="4997257"/>
            <a:ext cx="1066800" cy="412944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487" tIns="44450" rIns="90487" bIns="4445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37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7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AFAB67-3566-425C-8389-555279074B2D}"/>
              </a:ext>
            </a:extLst>
          </p:cNvPr>
          <p:cNvSpPr/>
          <p:nvPr/>
        </p:nvSpPr>
        <p:spPr bwMode="auto">
          <a:xfrm>
            <a:off x="609600" y="3716990"/>
            <a:ext cx="2133600" cy="412944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487" tIns="44450" rIns="90487" bIns="4445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37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7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B033-BA4E-4B37-8D8E-E1C8BE5A8B52}"/>
              </a:ext>
            </a:extLst>
          </p:cNvPr>
          <p:cNvSpPr/>
          <p:nvPr/>
        </p:nvSpPr>
        <p:spPr bwMode="auto">
          <a:xfrm>
            <a:off x="609600" y="5410201"/>
            <a:ext cx="2133600" cy="412944"/>
          </a:xfrm>
          <a:prstGeom prst="rect">
            <a:avLst/>
          </a:prstGeom>
          <a:solidFill>
            <a:srgbClr val="F893A5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487" tIns="44450" rIns="90487" bIns="4445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37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7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B091B4-E1F6-45D5-8CD0-BED5ADA6A142}"/>
              </a:ext>
            </a:extLst>
          </p:cNvPr>
          <p:cNvSpPr/>
          <p:nvPr/>
        </p:nvSpPr>
        <p:spPr bwMode="auto">
          <a:xfrm>
            <a:off x="1257300" y="3751118"/>
            <a:ext cx="346364" cy="346364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4450" rIns="90487" bIns="4445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37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7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DE0AA5-1F91-4399-AD6B-38BB4B414EA8}"/>
              </a:ext>
            </a:extLst>
          </p:cNvPr>
          <p:cNvSpPr/>
          <p:nvPr/>
        </p:nvSpPr>
        <p:spPr bwMode="auto">
          <a:xfrm>
            <a:off x="1236518" y="5465134"/>
            <a:ext cx="346364" cy="346364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4450" rIns="90487" bIns="4445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37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7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9BA23C-F680-43C9-925D-231F20242449}"/>
              </a:ext>
            </a:extLst>
          </p:cNvPr>
          <p:cNvSpPr/>
          <p:nvPr/>
        </p:nvSpPr>
        <p:spPr bwMode="auto">
          <a:xfrm>
            <a:off x="3810000" y="5029200"/>
            <a:ext cx="346364" cy="346364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4450" rIns="90487" bIns="4445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37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7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9C9FD2-0DBB-4F0D-9A2E-D26499016E61}"/>
              </a:ext>
            </a:extLst>
          </p:cNvPr>
          <p:cNvSpPr/>
          <p:nvPr/>
        </p:nvSpPr>
        <p:spPr bwMode="auto">
          <a:xfrm>
            <a:off x="4760358" y="2711197"/>
            <a:ext cx="4125910" cy="533399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487" tIns="44450" rIns="90487" bIns="4445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37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7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56BD4A-8DDD-4B39-919F-7ED828281BBD}"/>
              </a:ext>
            </a:extLst>
          </p:cNvPr>
          <p:cNvSpPr/>
          <p:nvPr/>
        </p:nvSpPr>
        <p:spPr bwMode="auto">
          <a:xfrm>
            <a:off x="4760360" y="3244596"/>
            <a:ext cx="4125910" cy="533398"/>
          </a:xfrm>
          <a:prstGeom prst="rect">
            <a:avLst/>
          </a:prstGeom>
          <a:solidFill>
            <a:srgbClr val="F893A5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487" tIns="44450" rIns="90487" bIns="4445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37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7" charset="0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A4BA635-0FED-B947-9FE9-9449A77510BE}"/>
              </a:ext>
            </a:extLst>
          </p:cNvPr>
          <p:cNvSpPr/>
          <p:nvPr/>
        </p:nvSpPr>
        <p:spPr bwMode="auto">
          <a:xfrm>
            <a:off x="95695" y="3352800"/>
            <a:ext cx="437705" cy="21179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4450" rIns="90487" bIns="4445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37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7" charset="0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39A25055-9310-AB4B-B6EC-2DE6C387869D}"/>
              </a:ext>
            </a:extLst>
          </p:cNvPr>
          <p:cNvSpPr/>
          <p:nvPr/>
        </p:nvSpPr>
        <p:spPr bwMode="auto">
          <a:xfrm>
            <a:off x="95695" y="3750610"/>
            <a:ext cx="437705" cy="21179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4450" rIns="90487" bIns="4445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37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7" charset="0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340FE0A-5853-CA4B-9C7D-F05FAB6C64EC}"/>
              </a:ext>
            </a:extLst>
          </p:cNvPr>
          <p:cNvSpPr/>
          <p:nvPr/>
        </p:nvSpPr>
        <p:spPr bwMode="auto">
          <a:xfrm>
            <a:off x="95695" y="4207810"/>
            <a:ext cx="437705" cy="21179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4450" rIns="90487" bIns="4445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37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7" charset="0"/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82BBD2A-7E64-934A-BADE-E282BC3A1E29}"/>
              </a:ext>
            </a:extLst>
          </p:cNvPr>
          <p:cNvSpPr/>
          <p:nvPr/>
        </p:nvSpPr>
        <p:spPr bwMode="auto">
          <a:xfrm>
            <a:off x="95695" y="4665010"/>
            <a:ext cx="437705" cy="21179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4450" rIns="90487" bIns="4445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37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7" charset="0"/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B306E10-C4DA-3841-8AB9-3D018959088C}"/>
              </a:ext>
            </a:extLst>
          </p:cNvPr>
          <p:cNvSpPr/>
          <p:nvPr/>
        </p:nvSpPr>
        <p:spPr bwMode="auto">
          <a:xfrm>
            <a:off x="76200" y="5046010"/>
            <a:ext cx="437705" cy="21179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4450" rIns="90487" bIns="4445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37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7" charset="0"/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74ED3BC-92A7-3C42-ABD4-C7B6027D1BF7}"/>
              </a:ext>
            </a:extLst>
          </p:cNvPr>
          <p:cNvSpPr/>
          <p:nvPr/>
        </p:nvSpPr>
        <p:spPr bwMode="auto">
          <a:xfrm>
            <a:off x="76200" y="5503210"/>
            <a:ext cx="437705" cy="21179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7" tIns="44450" rIns="90487" bIns="4445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37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61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0883" grpId="0" autoUpdateAnimBg="0"/>
      <p:bldP spid="120898" grpId="0" autoUpdateAnimBg="0"/>
      <p:bldP spid="12" grpId="0"/>
      <p:bldP spid="8" grpId="0" animBg="1"/>
      <p:bldP spid="8" grpId="1" animBg="1"/>
      <p:bldP spid="9" grpId="0" animBg="1"/>
      <p:bldP spid="10" grpId="0" animBg="1"/>
      <p:bldP spid="13" grpId="0" animBg="1"/>
      <p:bldP spid="14" grpId="0" animBg="1"/>
      <p:bldP spid="15" grpId="0" animBg="1"/>
      <p:bldP spid="27" grpId="0" animBg="1"/>
      <p:bldP spid="16" grpId="0" animBg="1"/>
      <p:bldP spid="2" grpId="0" animBg="1"/>
      <p:bldP spid="22" grpId="0" animBg="1"/>
      <p:bldP spid="22" grpId="1" animBg="1"/>
      <p:bldP spid="23" grpId="1" animBg="1"/>
      <p:bldP spid="25" grpId="0" animBg="1"/>
      <p:bldP spid="26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0B98E50-DB9F-314D-B3FB-E220F51A3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81100"/>
            <a:ext cx="4800600" cy="50673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Clr>
                <a:schemeClr val="tx2"/>
              </a:buClr>
            </a:pPr>
            <a:r>
              <a:rPr lang="el-GR" altLang="en-US" sz="2600">
                <a:latin typeface="Lucida Grande" panose="020B0600040502020204" pitchFamily="34" charset="0"/>
              </a:rPr>
              <a:t>Θ</a:t>
            </a:r>
            <a:r>
              <a:rPr lang="el-GR" altLang="en-US" sz="2600">
                <a:latin typeface="Tahoma" panose="020B0604030504040204" pitchFamily="34" charset="0"/>
              </a:rPr>
              <a:t> = </a:t>
            </a:r>
            <a:r>
              <a:rPr lang="en-US" altLang="en-US" sz="2600">
                <a:latin typeface="Tahoma" panose="020B0604030504040204" pitchFamily="34" charset="0"/>
              </a:rPr>
              <a:t>{</a:t>
            </a:r>
            <a:r>
              <a:rPr lang="en-US" altLang="en-US" sz="2600" b="1">
                <a:latin typeface="Tahoma" panose="020B0604030504040204" pitchFamily="34" charset="0"/>
              </a:rPr>
              <a:t>=,&lt;, </a:t>
            </a:r>
            <a:r>
              <a:rPr lang="en-US" altLang="en-US" sz="2600" b="1">
                <a:latin typeface="Tahoma" panose="020B0604030504040204" pitchFamily="34" charset="0"/>
                <a:sym typeface="Symbol" pitchFamily="2" charset="2"/>
              </a:rPr>
              <a:t>,</a:t>
            </a:r>
            <a:r>
              <a:rPr lang="en-US" altLang="en-US" sz="2600" b="1">
                <a:latin typeface="Tahoma" panose="020B0604030504040204" pitchFamily="34" charset="0"/>
              </a:rPr>
              <a:t> &gt;,</a:t>
            </a:r>
            <a:r>
              <a:rPr lang="en-US" altLang="en-US" sz="2600" b="1">
                <a:latin typeface="Tahoma" panose="020B0604030504040204" pitchFamily="34" charset="0"/>
                <a:sym typeface="Symbol" pitchFamily="2" charset="2"/>
              </a:rPr>
              <a:t> , 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}</a:t>
            </a:r>
          </a:p>
          <a:p>
            <a:pPr eaLnBrk="1" hangingPunct="1">
              <a:lnSpc>
                <a:spcPct val="140000"/>
              </a:lnSpc>
              <a:buClr>
                <a:schemeClr val="tx2"/>
              </a:buClr>
            </a:pPr>
            <a:endParaRPr lang="el-GR" altLang="en-US" sz="120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140000"/>
              </a:lnSpc>
              <a:buClr>
                <a:schemeClr val="tx2"/>
              </a:buClr>
            </a:pPr>
            <a:r>
              <a:rPr lang="el-GR" altLang="en-US" sz="2600">
                <a:latin typeface="Lucida Grande" panose="020B0600040502020204" pitchFamily="34" charset="0"/>
                <a:sym typeface="Symbol" pitchFamily="2" charset="2"/>
              </a:rPr>
              <a:t>Θ</a:t>
            </a:r>
            <a:r>
              <a:rPr lang="el-GR" altLang="en-US" sz="2600">
                <a:latin typeface="Tahoma" panose="020B0604030504040204" pitchFamily="34" charset="0"/>
                <a:sym typeface="Symbol" pitchFamily="2" charset="2"/>
              </a:rPr>
              <a:t>-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join of r(R) and s(S) </a:t>
            </a:r>
            <a:br>
              <a:rPr lang="en-US" altLang="en-US" sz="2600">
                <a:latin typeface="Tahoma" panose="020B0604030504040204" pitchFamily="34" charset="0"/>
                <a:sym typeface="Symbol" pitchFamily="2" charset="2"/>
              </a:rPr>
            </a:b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on attributes r.A</a:t>
            </a:r>
            <a:r>
              <a:rPr lang="en-US" altLang="en-US" sz="2600" baseline="-25000">
                <a:latin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 and s.A</a:t>
            </a:r>
            <a:r>
              <a:rPr lang="en-US" altLang="en-US" sz="2600" baseline="-25000">
                <a:latin typeface="Tahoma" panose="020B0604030504040204" pitchFamily="34" charset="0"/>
                <a:sym typeface="Symbol" pitchFamily="2" charset="2"/>
              </a:rPr>
              <a:t>j</a:t>
            </a:r>
          </a:p>
          <a:p>
            <a:pPr eaLnBrk="1" hangingPunct="1"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              r </a:t>
            </a:r>
            <a:r>
              <a:rPr lang="en-US" altLang="en-US" sz="3600" b="1">
                <a:solidFill>
                  <a:srgbClr val="280049"/>
                </a:solidFill>
                <a:latin typeface="Tahoma" panose="020B0604030504040204" pitchFamily="34" charset="0"/>
                <a:sym typeface="Symbol" pitchFamily="2" charset="2"/>
              </a:rPr>
              <a:t>⋈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600" baseline="-25000">
                <a:latin typeface="Tahoma" panose="020B0604030504040204" pitchFamily="34" charset="0"/>
                <a:sym typeface="Symbol" pitchFamily="2" charset="2"/>
              </a:rPr>
              <a:t>r.Ai </a:t>
            </a:r>
            <a:r>
              <a:rPr lang="el-GR" altLang="en-US" sz="2600" b="1" i="1" baseline="-25000">
                <a:latin typeface="Lucida Grande" panose="020B0600040502020204" pitchFamily="34" charset="0"/>
                <a:sym typeface="Symbol" pitchFamily="2" charset="2"/>
              </a:rPr>
              <a:t>θ</a:t>
            </a:r>
            <a:r>
              <a:rPr lang="en-US" altLang="en-US" sz="2600" baseline="-25000">
                <a:latin typeface="Tahoma" panose="020B0604030504040204" pitchFamily="34" charset="0"/>
                <a:sym typeface="Symbol" pitchFamily="2" charset="2"/>
              </a:rPr>
              <a:t> s.Aj</a:t>
            </a:r>
            <a:r>
              <a:rPr lang="el-GR" altLang="en-US" sz="2600" baseline="-2500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s</a:t>
            </a:r>
          </a:p>
          <a:p>
            <a:pPr eaLnBrk="1" hangingPunct="1">
              <a:lnSpc>
                <a:spcPct val="14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           = </a:t>
            </a:r>
            <a:r>
              <a:rPr lang="el-GR" altLang="en-US" sz="2600">
                <a:latin typeface="Lucida Grande" panose="020B0600040502020204" pitchFamily="34" charset="0"/>
                <a:sym typeface="Symbol" pitchFamily="2" charset="2"/>
              </a:rPr>
              <a:t>σ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600" baseline="-25000">
                <a:latin typeface="Tahoma" panose="020B0604030504040204" pitchFamily="34" charset="0"/>
                <a:sym typeface="Symbol" pitchFamily="2" charset="2"/>
              </a:rPr>
              <a:t>r.Ai </a:t>
            </a:r>
            <a:r>
              <a:rPr lang="el-GR" altLang="en-US" sz="2600" b="1" i="1" baseline="-25000">
                <a:latin typeface="Lucida Grande" panose="020B0600040502020204" pitchFamily="34" charset="0"/>
                <a:sym typeface="Symbol" pitchFamily="2" charset="2"/>
              </a:rPr>
              <a:t>θ</a:t>
            </a:r>
            <a:r>
              <a:rPr lang="en-US" altLang="en-US" sz="2600" baseline="-25000">
                <a:latin typeface="Tahoma" panose="020B0604030504040204" pitchFamily="34" charset="0"/>
                <a:sym typeface="Symbol" pitchFamily="2" charset="2"/>
              </a:rPr>
              <a:t> s.Aj</a:t>
            </a:r>
            <a:r>
              <a:rPr lang="el-GR" altLang="en-US" sz="2600" baseline="-2500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(r x s)</a:t>
            </a:r>
            <a:endParaRPr lang="el-GR" altLang="en-US" sz="260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buClr>
                <a:schemeClr val="tx2"/>
              </a:buClr>
            </a:pPr>
            <a:endParaRPr lang="el-GR" altLang="en-US" sz="260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buClr>
                <a:schemeClr val="tx2"/>
              </a:buClr>
            </a:pPr>
            <a:r>
              <a:rPr lang="el-GR" altLang="en-US" sz="260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</a:t>
            </a:r>
            <a:r>
              <a:rPr lang="el-GR" altLang="en-US" sz="2600">
                <a:latin typeface="Tahoma" panose="020B0604030504040204" pitchFamily="34" charset="0"/>
                <a:sym typeface="Symbol" pitchFamily="2" charset="2"/>
              </a:rPr>
              <a:t>-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join of r(R) and s(S):</a:t>
            </a:r>
          </a:p>
          <a:p>
            <a:pPr eaLnBrk="1" hangingPunct="1"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           r </a:t>
            </a:r>
            <a:r>
              <a:rPr lang="en-US" altLang="en-US" sz="3600" b="1">
                <a:solidFill>
                  <a:srgbClr val="280049"/>
                </a:solidFill>
                <a:latin typeface="Tahoma" panose="020B0604030504040204" pitchFamily="34" charset="0"/>
                <a:sym typeface="Symbol" pitchFamily="2" charset="2"/>
              </a:rPr>
              <a:t>⋈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600" baseline="-25000">
                <a:latin typeface="Tahoma" panose="020B0604030504040204" pitchFamily="34" charset="0"/>
                <a:sym typeface="Symbol" pitchFamily="2" charset="2"/>
              </a:rPr>
              <a:t>r.B   s.D</a:t>
            </a:r>
            <a:r>
              <a:rPr lang="el-GR" altLang="en-US" sz="2600" baseline="-2500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s = ?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FDDE963-4ACA-8D4A-8128-D4A8F7EAE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n-US"/>
              <a:t>Θ</a:t>
            </a:r>
            <a:r>
              <a:rPr lang="en-US" altLang="en-US"/>
              <a:t>-Join</a:t>
            </a:r>
          </a:p>
        </p:txBody>
      </p:sp>
      <p:graphicFrame>
        <p:nvGraphicFramePr>
          <p:cNvPr id="119910" name="Group 102">
            <a:extLst>
              <a:ext uri="{FF2B5EF4-FFF2-40B4-BE49-F238E27FC236}">
                <a16:creationId xmlns:a16="http://schemas.microsoft.com/office/drawing/2014/main" id="{9421787F-6705-9A4A-8D7B-6921C1C6E1C4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1431925"/>
          <a:ext cx="2133600" cy="306387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9834" name="Text Box 26">
            <a:extLst>
              <a:ext uri="{FF2B5EF4-FFF2-40B4-BE49-F238E27FC236}">
                <a16:creationId xmlns:a16="http://schemas.microsoft.com/office/drawing/2014/main" id="{2A4FE934-329C-FF49-8391-FB29838BA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958850"/>
            <a:ext cx="1520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r</a:t>
            </a:r>
          </a:p>
        </p:txBody>
      </p:sp>
      <p:graphicFrame>
        <p:nvGraphicFramePr>
          <p:cNvPr id="119913" name="Group 105">
            <a:extLst>
              <a:ext uri="{FF2B5EF4-FFF2-40B4-BE49-F238E27FC236}">
                <a16:creationId xmlns:a16="http://schemas.microsoft.com/office/drawing/2014/main" id="{A5B7EE52-F835-B84B-8F75-BE9C8EF3560F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5029200"/>
          <a:ext cx="1066800" cy="13335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9898" name="Text Box 90">
            <a:extLst>
              <a:ext uri="{FF2B5EF4-FFF2-40B4-BE49-F238E27FC236}">
                <a16:creationId xmlns:a16="http://schemas.microsoft.com/office/drawing/2014/main" id="{AEF0B215-928E-E841-93B2-DB7301623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540250"/>
            <a:ext cx="15478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uiExpand="1" build="p" bldLvl="3" autoUpdateAnimBg="0"/>
      <p:bldP spid="119834" grpId="0" autoUpdateAnimBg="0"/>
      <p:bldP spid="11989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C0C5F7-5639-CE48-AF2B-57AB4BCBD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0"/>
            <a:ext cx="449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</a:t>
            </a:r>
            <a:r>
              <a:rPr lang="el-GR" altLang="en-US" dirty="0">
                <a:latin typeface="Tahoma" panose="020B0604030504040204" pitchFamily="34" charset="0"/>
                <a:sym typeface="Symbol" pitchFamily="2" charset="2"/>
              </a:rPr>
              <a:t>-</a:t>
            </a: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join of r(R) and s(S):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           r </a:t>
            </a:r>
            <a:r>
              <a:rPr lang="en-US" altLang="en-US" sz="3600" b="1" dirty="0">
                <a:solidFill>
                  <a:srgbClr val="280049"/>
                </a:solidFill>
                <a:latin typeface="Tahoma" panose="020B0604030504040204" pitchFamily="34" charset="0"/>
                <a:sym typeface="Symbol" pitchFamily="2" charset="2"/>
              </a:rPr>
              <a:t>⋈</a:t>
            </a: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baseline="-25000" dirty="0" err="1">
                <a:latin typeface="Tahoma" panose="020B0604030504040204" pitchFamily="34" charset="0"/>
                <a:sym typeface="Symbol" pitchFamily="2" charset="2"/>
              </a:rPr>
              <a:t>r.B</a:t>
            </a:r>
            <a:r>
              <a:rPr lang="en-US" altLang="en-US" baseline="-25000" dirty="0">
                <a:latin typeface="Tahoma" panose="020B0604030504040204" pitchFamily="34" charset="0"/>
                <a:sym typeface="Symbol" pitchFamily="2" charset="2"/>
              </a:rPr>
              <a:t>   </a:t>
            </a:r>
            <a:r>
              <a:rPr lang="en-US" altLang="en-US" baseline="-25000" dirty="0" err="1">
                <a:latin typeface="Tahoma" panose="020B0604030504040204" pitchFamily="34" charset="0"/>
                <a:sym typeface="Symbol" pitchFamily="2" charset="2"/>
              </a:rPr>
              <a:t>s.D</a:t>
            </a:r>
            <a:r>
              <a:rPr lang="el-GR" altLang="en-US" baseline="-250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s =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>
              <a:latin typeface="Tahoma" panose="020B0604030504040204" pitchFamily="34" charset="0"/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 r </a:t>
            </a:r>
            <a:r>
              <a:rPr lang="en-US" altLang="en-US" sz="3200" b="1" dirty="0">
                <a:solidFill>
                  <a:srgbClr val="280049"/>
                </a:solidFill>
                <a:latin typeface="Tahoma" panose="020B0604030504040204" pitchFamily="34" charset="0"/>
                <a:sym typeface="Symbol" pitchFamily="2" charset="2"/>
              </a:rPr>
              <a:t>⋈</a:t>
            </a:r>
            <a:r>
              <a:rPr lang="el-GR" altLang="en-US" baseline="-250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s 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= r </a:t>
            </a:r>
            <a:r>
              <a:rPr lang="en-US" altLang="en-US" sz="2800" b="1" dirty="0">
                <a:latin typeface="Tahoma" panose="020B0604030504040204" pitchFamily="34" charset="0"/>
                <a:sym typeface="Symbol" pitchFamily="2" charset="2"/>
              </a:rPr>
              <a:t>x</a:t>
            </a:r>
            <a:r>
              <a:rPr lang="el-GR" altLang="en-US" sz="2800" baseline="-250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s, </a:t>
            </a:r>
            <a:r>
              <a:rPr lang="el-GR" altLang="en-US" sz="2800" dirty="0">
                <a:latin typeface="Comic Sans MS" panose="030F0902030302020204" pitchFamily="66" charset="0"/>
              </a:rPr>
              <a:t>Θ</a:t>
            </a:r>
            <a:r>
              <a:rPr lang="en-US" altLang="en-US" sz="2800" dirty="0">
                <a:latin typeface="Comic Sans MS" panose="030F0902030302020204" pitchFamily="66" charset="0"/>
              </a:rPr>
              <a:t> = </a:t>
            </a:r>
            <a:r>
              <a:rPr lang="en-US" altLang="en-US" sz="2800" i="1" dirty="0">
                <a:latin typeface="Lucida Grande" panose="020B0600040502020204" pitchFamily="34" charset="0"/>
                <a:sym typeface="Symbol" pitchFamily="2" charset="2"/>
              </a:rPr>
              <a:t>Φ</a:t>
            </a:r>
            <a:endParaRPr lang="en-US" altLang="en-US" sz="2800" dirty="0">
              <a:latin typeface="Tahoma" panose="020B0604030504040204" pitchFamily="34" charset="0"/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q"/>
            </a:pPr>
            <a:endParaRPr lang="en-US" altLang="en-US" sz="2800" i="1" dirty="0">
              <a:latin typeface="Lucida Grande" panose="020B060004050202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</a:pPr>
            <a:endParaRPr lang="en-US" altLang="en-US" dirty="0">
              <a:latin typeface="Tahoma" panose="020B0604030504040204" pitchFamily="34" charset="0"/>
              <a:sym typeface="Symbol" pitchFamily="2" charset="2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E45D8DF-D65D-3C47-9764-6A4C3C293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</a:t>
            </a:r>
            <a:r>
              <a:rPr lang="el-GR" altLang="en-US"/>
              <a:t>Θ</a:t>
            </a:r>
            <a:r>
              <a:rPr lang="en-US" altLang="en-US">
                <a:latin typeface="Tahoma" panose="020B0604030504040204" pitchFamily="34" charset="0"/>
              </a:rPr>
              <a:t>-Join</a:t>
            </a:r>
          </a:p>
        </p:txBody>
      </p:sp>
      <p:graphicFrame>
        <p:nvGraphicFramePr>
          <p:cNvPr id="9" name="Group 152">
            <a:extLst>
              <a:ext uri="{FF2B5EF4-FFF2-40B4-BE49-F238E27FC236}">
                <a16:creationId xmlns:a16="http://schemas.microsoft.com/office/drawing/2014/main" id="{CE3E9B3C-4FCD-604E-8CC4-1EA8898C10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933256"/>
              </p:ext>
            </p:extLst>
          </p:nvPr>
        </p:nvGraphicFramePr>
        <p:xfrm>
          <a:off x="914400" y="2590800"/>
          <a:ext cx="4229100" cy="447281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7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r.A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r.B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r.C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r.D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s.C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s.D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80049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102">
            <a:extLst>
              <a:ext uri="{FF2B5EF4-FFF2-40B4-BE49-F238E27FC236}">
                <a16:creationId xmlns:a16="http://schemas.microsoft.com/office/drawing/2014/main" id="{ACFAA0CA-3171-A740-8BF2-B111F6C1E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30674"/>
              </p:ext>
            </p:extLst>
          </p:nvPr>
        </p:nvGraphicFramePr>
        <p:xfrm>
          <a:off x="6324600" y="1431925"/>
          <a:ext cx="2133600" cy="306387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 Box 26">
            <a:extLst>
              <a:ext uri="{FF2B5EF4-FFF2-40B4-BE49-F238E27FC236}">
                <a16:creationId xmlns:a16="http://schemas.microsoft.com/office/drawing/2014/main" id="{F5348D46-BE83-D14C-B254-12B0A4AF4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958850"/>
            <a:ext cx="1520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r</a:t>
            </a:r>
          </a:p>
        </p:txBody>
      </p:sp>
      <p:graphicFrame>
        <p:nvGraphicFramePr>
          <p:cNvPr id="13" name="Group 105">
            <a:extLst>
              <a:ext uri="{FF2B5EF4-FFF2-40B4-BE49-F238E27FC236}">
                <a16:creationId xmlns:a16="http://schemas.microsoft.com/office/drawing/2014/main" id="{E056E57C-F406-604B-97D9-CFC991A3A3EA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5029200"/>
          <a:ext cx="1066800" cy="13335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 Box 90">
            <a:extLst>
              <a:ext uri="{FF2B5EF4-FFF2-40B4-BE49-F238E27FC236}">
                <a16:creationId xmlns:a16="http://schemas.microsoft.com/office/drawing/2014/main" id="{83107686-17AE-A548-B97E-12ED69CB9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540250"/>
            <a:ext cx="15478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F04B6D-8364-49FD-BA4E-8DB936A8F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88271"/>
              </p:ext>
            </p:extLst>
          </p:nvPr>
        </p:nvGraphicFramePr>
        <p:xfrm>
          <a:off x="914400" y="3038081"/>
          <a:ext cx="4229100" cy="42664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359833611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94887274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63223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07451653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882989727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43070752"/>
                    </a:ext>
                  </a:extLst>
                </a:gridCol>
              </a:tblGrid>
              <a:tr h="426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26026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2DC241-166D-4BDE-9808-A2B4E7EA3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36248"/>
              </p:ext>
            </p:extLst>
          </p:nvPr>
        </p:nvGraphicFramePr>
        <p:xfrm>
          <a:off x="914400" y="3470316"/>
          <a:ext cx="4229100" cy="42664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71014355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121866667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44613072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53717307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2267791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323413775"/>
                    </a:ext>
                  </a:extLst>
                </a:gridCol>
              </a:tblGrid>
              <a:tr h="426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09713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2FA087-A959-456D-8C93-F965427DE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97461"/>
              </p:ext>
            </p:extLst>
          </p:nvPr>
        </p:nvGraphicFramePr>
        <p:xfrm>
          <a:off x="914400" y="3896956"/>
          <a:ext cx="4229100" cy="42664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355339731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30502318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3699599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000788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7462242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928035521"/>
                    </a:ext>
                  </a:extLst>
                </a:gridCol>
              </a:tblGrid>
              <a:tr h="426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667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9580B4-7A5C-8049-A82C-210A313BFA09}"/>
              </a:ext>
            </a:extLst>
          </p:cNvPr>
          <p:cNvSpPr txBox="1"/>
          <p:nvPr/>
        </p:nvSpPr>
        <p:spPr>
          <a:xfrm>
            <a:off x="6858000" y="3653135"/>
            <a:ext cx="533400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 9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7CAD181-C48D-634D-B019-387F574CC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831504"/>
              </p:ext>
            </p:extLst>
          </p:nvPr>
        </p:nvGraphicFramePr>
        <p:xfrm>
          <a:off x="914400" y="4332603"/>
          <a:ext cx="4229100" cy="42664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355339731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30502318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3699599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000788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7462242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928035521"/>
                    </a:ext>
                  </a:extLst>
                </a:gridCol>
              </a:tblGrid>
              <a:tr h="426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667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4CEB262-CE91-8B49-816A-2310CD9C4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92969"/>
              </p:ext>
            </p:extLst>
          </p:nvPr>
        </p:nvGraphicFramePr>
        <p:xfrm>
          <a:off x="914400" y="4748793"/>
          <a:ext cx="4229100" cy="42664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355339731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30502318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3699599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000788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7462242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928035521"/>
                    </a:ext>
                  </a:extLst>
                </a:gridCol>
              </a:tblGrid>
              <a:tr h="426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667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3" autoUpdateAnimBg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E0AECE5-923C-EB40-A863-140E97FE7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6248400" cy="5067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dirty="0" err="1">
                <a:latin typeface="Tahoma" panose="020B0604030504040204" pitchFamily="34" charset="0"/>
              </a:rPr>
              <a:t>Equi</a:t>
            </a:r>
            <a:r>
              <a:rPr lang="en-US" altLang="en-US" sz="2800" dirty="0">
                <a:latin typeface="Tahoma" panose="020B0604030504040204" pitchFamily="34" charset="0"/>
              </a:rPr>
              <a:t>-join without duplicate columns</a:t>
            </a:r>
            <a:endParaRPr lang="el-GR" altLang="en-US" sz="2800" dirty="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                       r </a:t>
            </a:r>
            <a:r>
              <a:rPr lang="en-US" altLang="en-US" sz="2800" baseline="-25000" dirty="0">
                <a:latin typeface="Comic Sans MS" panose="030F0902030302020204" pitchFamily="66" charset="0"/>
                <a:sym typeface="Symbol" pitchFamily="2" charset="2"/>
              </a:rPr>
              <a:t>P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 s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endParaRPr lang="en-US" altLang="en-US" sz="1400" dirty="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dirty="0">
                <a:latin typeface="Comic Sans MS" panose="030F0902030302020204" pitchFamily="66" charset="0"/>
                <a:sym typeface="Symbol" pitchFamily="2" charset="2"/>
              </a:rPr>
              <a:t>P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=list of attributes: </a:t>
            </a:r>
            <a:r>
              <a:rPr lang="en-US" altLang="en-US" sz="2800" dirty="0">
                <a:latin typeface="Comic Sans MS" panose="030F0902030302020204" pitchFamily="66" charset="0"/>
                <a:sym typeface="Symbol" pitchFamily="2" charset="2"/>
              </a:rPr>
              <a:t>P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=R  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dirty="0" err="1">
                <a:latin typeface="Tahoma" panose="020B0604030504040204" pitchFamily="34" charset="0"/>
                <a:sym typeface="Symbol" pitchFamily="2" charset="2"/>
              </a:rPr>
              <a:t>rs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 =</a:t>
            </a:r>
            <a:r>
              <a:rPr lang="el-GR" altLang="en-US" sz="2800" dirty="0">
                <a:latin typeface="Tahoma" panose="020B0604030504040204" pitchFamily="34" charset="0"/>
                <a:sym typeface="Symbol" pitchFamily="2" charset="2"/>
              </a:rPr>
              <a:t>π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800" baseline="-25000" dirty="0">
                <a:latin typeface="Tahoma" panose="020B0604030504040204" pitchFamily="34" charset="0"/>
                <a:sym typeface="Symbol" pitchFamily="2" charset="2"/>
              </a:rPr>
              <a:t>RS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 (r </a:t>
            </a:r>
            <a:r>
              <a:rPr lang="en-US" altLang="en-US" sz="3600" b="1" dirty="0">
                <a:solidFill>
                  <a:srgbClr val="280049"/>
                </a:solidFill>
                <a:latin typeface="Tahoma" panose="020B0604030504040204" pitchFamily="34" charset="0"/>
                <a:sym typeface="Symbol" pitchFamily="2" charset="2"/>
              </a:rPr>
              <a:t>⋈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800" baseline="-25000" dirty="0" err="1">
                <a:latin typeface="Tahoma" panose="020B0604030504040204" pitchFamily="34" charset="0"/>
                <a:sym typeface="Symbol" pitchFamily="2" charset="2"/>
              </a:rPr>
              <a:t>r.</a:t>
            </a:r>
            <a:r>
              <a:rPr lang="en-US" altLang="en-US" sz="2800" baseline="-25000" dirty="0" err="1">
                <a:latin typeface="Comic Sans MS" panose="030F0902030302020204" pitchFamily="66" charset="0"/>
                <a:sym typeface="Symbol" pitchFamily="2" charset="2"/>
              </a:rPr>
              <a:t>P</a:t>
            </a:r>
            <a:r>
              <a:rPr lang="en-US" altLang="en-US" sz="2800" baseline="-25000" dirty="0">
                <a:latin typeface="Tahoma" panose="020B0604030504040204" pitchFamily="34" charset="0"/>
                <a:sym typeface="Symbol" pitchFamily="2" charset="2"/>
              </a:rPr>
              <a:t> =  </a:t>
            </a:r>
            <a:r>
              <a:rPr lang="en-US" altLang="en-US" sz="2800" baseline="-25000" dirty="0" err="1">
                <a:latin typeface="Tahoma" panose="020B0604030504040204" pitchFamily="34" charset="0"/>
                <a:sym typeface="Symbol" pitchFamily="2" charset="2"/>
              </a:rPr>
              <a:t>s.</a:t>
            </a:r>
            <a:r>
              <a:rPr lang="en-US" altLang="en-US" sz="2800" baseline="-25000" dirty="0" err="1">
                <a:latin typeface="Comic Sans MS" panose="030F0902030302020204" pitchFamily="66" charset="0"/>
                <a:sym typeface="Symbol" pitchFamily="2" charset="2"/>
              </a:rPr>
              <a:t>P</a:t>
            </a:r>
            <a:r>
              <a:rPr lang="el-GR" altLang="en-US" sz="2800" baseline="-250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s)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pitchFamily="2" charset="2"/>
              <a:buNone/>
            </a:pPr>
            <a:endParaRPr lang="en-US" altLang="en-US" sz="1800" dirty="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dirty="0" err="1">
                <a:latin typeface="Tahoma" panose="020B0604030504040204" pitchFamily="34" charset="0"/>
                <a:sym typeface="Symbol" pitchFamily="2" charset="2"/>
              </a:rPr>
              <a:t>rs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 = ?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Schema: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None/>
            </a:pPr>
            <a:endParaRPr lang="en-US" altLang="en-US" sz="2000" dirty="0">
              <a:latin typeface="Tahoma" panose="020B0604030504040204" pitchFamily="34" charset="0"/>
              <a:sym typeface="Symbol" pitchFamily="2" charset="2"/>
            </a:endParaRP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E69FF0D9-1BF3-9949-876E-8C305E796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Natural-Join</a:t>
            </a:r>
          </a:p>
        </p:txBody>
      </p:sp>
      <p:sp>
        <p:nvSpPr>
          <p:cNvPr id="8" name="Rectangle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1777661-27A5-F744-BBB4-08A5846CA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76800"/>
            <a:ext cx="6248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Note other notations &amp; meanings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r </a:t>
            </a:r>
            <a:r>
              <a:rPr lang="en-US" altLang="en-US" sz="3600" b="1" dirty="0">
                <a:solidFill>
                  <a:srgbClr val="280049"/>
                </a:solidFill>
                <a:latin typeface="Tahoma" panose="020B0604030504040204" pitchFamily="34" charset="0"/>
                <a:sym typeface="Symbol" pitchFamily="2" charset="2"/>
              </a:rPr>
              <a:t>⋈</a:t>
            </a:r>
            <a:r>
              <a:rPr lang="el-GR" altLang="en-US" sz="2800" baseline="-250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s = r </a:t>
            </a:r>
            <a:r>
              <a:rPr lang="en-US" altLang="en-US" sz="2800" b="1" dirty="0">
                <a:latin typeface="Tahoma" panose="020B0604030504040204" pitchFamily="34" charset="0"/>
                <a:sym typeface="Symbol" pitchFamily="2" charset="2"/>
              </a:rPr>
              <a:t>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 s,  R  S ≠ </a:t>
            </a:r>
            <a:r>
              <a:rPr lang="en-US" altLang="en-US" sz="2800" i="1" dirty="0" err="1">
                <a:latin typeface="Lucida Grande" panose="020B0600040502020204" pitchFamily="34" charset="0"/>
                <a:sym typeface="Symbol" pitchFamily="2" charset="2"/>
              </a:rPr>
              <a:t>Φ</a:t>
            </a:r>
            <a:endParaRPr lang="en-US" altLang="en-US" sz="2800" dirty="0">
              <a:latin typeface="Tahoma" panose="020B0604030504040204" pitchFamily="34" charset="0"/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r </a:t>
            </a:r>
            <a:r>
              <a:rPr lang="en-US" altLang="en-US" sz="2800" b="1" dirty="0">
                <a:latin typeface="Tahoma" panose="020B0604030504040204" pitchFamily="34" charset="0"/>
                <a:sym typeface="Symbol" pitchFamily="2" charset="2"/>
              </a:rPr>
              <a:t>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 s = r </a:t>
            </a:r>
            <a:r>
              <a:rPr lang="en-US" altLang="en-US" sz="2800" b="1" dirty="0">
                <a:latin typeface="Tahoma" panose="020B0604030504040204" pitchFamily="34" charset="0"/>
                <a:sym typeface="Symbol" pitchFamily="2" charset="2"/>
              </a:rPr>
              <a:t>x</a:t>
            </a:r>
            <a:r>
              <a:rPr lang="el-GR" altLang="en-US" sz="2800" baseline="-250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s,   R  S = </a:t>
            </a:r>
            <a:r>
              <a:rPr lang="en-US" altLang="en-US" sz="2800" i="1" dirty="0" err="1">
                <a:latin typeface="Lucida Grande" panose="020B0600040502020204" pitchFamily="34" charset="0"/>
                <a:sym typeface="Symbol" pitchFamily="2" charset="2"/>
              </a:rPr>
              <a:t>Φ</a:t>
            </a:r>
            <a:endParaRPr lang="en-US" altLang="en-US" sz="2800" i="1" dirty="0">
              <a:latin typeface="Lucida Grande" panose="020B0600040502020204" pitchFamily="34" charset="0"/>
              <a:sym typeface="Symbol" pitchFamily="2" charset="2"/>
            </a:endParaRPr>
          </a:p>
        </p:txBody>
      </p:sp>
      <p:graphicFrame>
        <p:nvGraphicFramePr>
          <p:cNvPr id="9" name="Group 102">
            <a:extLst>
              <a:ext uri="{FF2B5EF4-FFF2-40B4-BE49-F238E27FC236}">
                <a16:creationId xmlns:a16="http://schemas.microsoft.com/office/drawing/2014/main" id="{E961D840-CE53-A04B-A619-36D27A3926F5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1431925"/>
          <a:ext cx="2133600" cy="306387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 Box 26">
            <a:extLst>
              <a:ext uri="{FF2B5EF4-FFF2-40B4-BE49-F238E27FC236}">
                <a16:creationId xmlns:a16="http://schemas.microsoft.com/office/drawing/2014/main" id="{E4A05370-73C7-0446-B659-D8B2B279F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958850"/>
            <a:ext cx="1520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r</a:t>
            </a:r>
          </a:p>
        </p:txBody>
      </p:sp>
      <p:graphicFrame>
        <p:nvGraphicFramePr>
          <p:cNvPr id="11" name="Group 105">
            <a:extLst>
              <a:ext uri="{FF2B5EF4-FFF2-40B4-BE49-F238E27FC236}">
                <a16:creationId xmlns:a16="http://schemas.microsoft.com/office/drawing/2014/main" id="{ABF8844F-67E0-764C-9307-777A78443F17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5029200"/>
          <a:ext cx="1585914" cy="1333500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 Box 90">
            <a:extLst>
              <a:ext uri="{FF2B5EF4-FFF2-40B4-BE49-F238E27FC236}">
                <a16:creationId xmlns:a16="http://schemas.microsoft.com/office/drawing/2014/main" id="{684F2549-B35C-8B49-B5E2-0B21F3073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540250"/>
            <a:ext cx="15478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s</a:t>
            </a:r>
          </a:p>
        </p:txBody>
      </p:sp>
      <p:graphicFrame>
        <p:nvGraphicFramePr>
          <p:cNvPr id="13" name="Group 102">
            <a:extLst>
              <a:ext uri="{FF2B5EF4-FFF2-40B4-BE49-F238E27FC236}">
                <a16:creationId xmlns:a16="http://schemas.microsoft.com/office/drawing/2014/main" id="{BFFC3414-0785-CB4B-808F-4EDA535D4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27569"/>
              </p:ext>
            </p:extLst>
          </p:nvPr>
        </p:nvGraphicFramePr>
        <p:xfrm>
          <a:off x="2971800" y="4075112"/>
          <a:ext cx="2133600" cy="465138"/>
        </p:xfrm>
        <a:graphic>
          <a:graphicData uri="http://schemas.openxmlformats.org/drawingml/2006/table">
            <a:tbl>
              <a:tblPr/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4040631063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3" autoUpdateAnimBg="0"/>
      <p:bldP spid="8" grpId="0" build="p" bldLvl="3" autoUpdateAnimBg="0"/>
      <p:bldP spid="10" grpId="0" autoUpdateAnimBg="0"/>
      <p:bldP spid="1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E0AECE5-923C-EB40-A863-140E97FE7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6248400" cy="5067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pitchFamily="2" charset="2"/>
              <a:buNone/>
            </a:pPr>
            <a:endParaRPr lang="en-US" altLang="en-US" sz="1800" dirty="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dirty="0" err="1">
                <a:latin typeface="Tahoma" panose="020B0604030504040204" pitchFamily="34" charset="0"/>
                <a:sym typeface="Symbol" pitchFamily="2" charset="2"/>
              </a:rPr>
              <a:t>rs</a:t>
            </a:r>
            <a:r>
              <a:rPr lang="en-US" altLang="en-US" sz="2800" dirty="0">
                <a:latin typeface="Tahoma" panose="020B0604030504040204" pitchFamily="34" charset="0"/>
                <a:sym typeface="Symbol" pitchFamily="2" charset="2"/>
              </a:rPr>
              <a:t> =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2000" dirty="0">
              <a:latin typeface="Tahoma" panose="020B0604030504040204" pitchFamily="34" charset="0"/>
              <a:sym typeface="Symbol" pitchFamily="2" charset="2"/>
            </a:endParaRP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E69FF0D9-1BF3-9949-876E-8C305E796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Natural-Join</a:t>
            </a:r>
          </a:p>
        </p:txBody>
      </p:sp>
      <p:graphicFrame>
        <p:nvGraphicFramePr>
          <p:cNvPr id="9" name="Group 102">
            <a:extLst>
              <a:ext uri="{FF2B5EF4-FFF2-40B4-BE49-F238E27FC236}">
                <a16:creationId xmlns:a16="http://schemas.microsoft.com/office/drawing/2014/main" id="{E961D840-CE53-A04B-A619-36D27A392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38010"/>
              </p:ext>
            </p:extLst>
          </p:nvPr>
        </p:nvGraphicFramePr>
        <p:xfrm>
          <a:off x="6096000" y="1431925"/>
          <a:ext cx="2133600" cy="306387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 Box 26">
            <a:extLst>
              <a:ext uri="{FF2B5EF4-FFF2-40B4-BE49-F238E27FC236}">
                <a16:creationId xmlns:a16="http://schemas.microsoft.com/office/drawing/2014/main" id="{E4A05370-73C7-0446-B659-D8B2B279F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958850"/>
            <a:ext cx="1520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r</a:t>
            </a:r>
          </a:p>
        </p:txBody>
      </p:sp>
      <p:graphicFrame>
        <p:nvGraphicFramePr>
          <p:cNvPr id="11" name="Group 105">
            <a:extLst>
              <a:ext uri="{FF2B5EF4-FFF2-40B4-BE49-F238E27FC236}">
                <a16:creationId xmlns:a16="http://schemas.microsoft.com/office/drawing/2014/main" id="{ABF8844F-67E0-764C-9307-777A78443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99414"/>
              </p:ext>
            </p:extLst>
          </p:nvPr>
        </p:nvGraphicFramePr>
        <p:xfrm>
          <a:off x="6400800" y="5029200"/>
          <a:ext cx="1585914" cy="1333500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 Box 90">
            <a:extLst>
              <a:ext uri="{FF2B5EF4-FFF2-40B4-BE49-F238E27FC236}">
                <a16:creationId xmlns:a16="http://schemas.microsoft.com/office/drawing/2014/main" id="{684F2549-B35C-8B49-B5E2-0B21F3073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540250"/>
            <a:ext cx="15478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s</a:t>
            </a:r>
          </a:p>
        </p:txBody>
      </p:sp>
      <p:graphicFrame>
        <p:nvGraphicFramePr>
          <p:cNvPr id="13" name="Group 102">
            <a:extLst>
              <a:ext uri="{FF2B5EF4-FFF2-40B4-BE49-F238E27FC236}">
                <a16:creationId xmlns:a16="http://schemas.microsoft.com/office/drawing/2014/main" id="{BFFC3414-0785-CB4B-808F-4EDA535D4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694534"/>
              </p:ext>
            </p:extLst>
          </p:nvPr>
        </p:nvGraphicFramePr>
        <p:xfrm>
          <a:off x="2362200" y="2312193"/>
          <a:ext cx="2133600" cy="465138"/>
        </p:xfrm>
        <a:graphic>
          <a:graphicData uri="http://schemas.openxmlformats.org/drawingml/2006/table">
            <a:tbl>
              <a:tblPr/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4040631063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71">
            <a:extLst>
              <a:ext uri="{FF2B5EF4-FFF2-40B4-BE49-F238E27FC236}">
                <a16:creationId xmlns:a16="http://schemas.microsoft.com/office/drawing/2014/main" id="{385B1843-8985-9F47-B7E3-511A1ED98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05000"/>
            <a:ext cx="9906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graphicFrame>
        <p:nvGraphicFramePr>
          <p:cNvPr id="15" name="Group 102">
            <a:extLst>
              <a:ext uri="{FF2B5EF4-FFF2-40B4-BE49-F238E27FC236}">
                <a16:creationId xmlns:a16="http://schemas.microsoft.com/office/drawing/2014/main" id="{59BD7203-968C-C54A-870E-AA8F3BAB4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74347"/>
              </p:ext>
            </p:extLst>
          </p:nvPr>
        </p:nvGraphicFramePr>
        <p:xfrm>
          <a:off x="2362200" y="2811462"/>
          <a:ext cx="2133600" cy="465138"/>
        </p:xfrm>
        <a:graphic>
          <a:graphicData uri="http://schemas.openxmlformats.org/drawingml/2006/table">
            <a:tbl>
              <a:tblPr/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4040631063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71">
            <a:extLst>
              <a:ext uri="{FF2B5EF4-FFF2-40B4-BE49-F238E27FC236}">
                <a16:creationId xmlns:a16="http://schemas.microsoft.com/office/drawing/2014/main" id="{EEAAC5A7-711F-2748-966D-DF9A214D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362200"/>
            <a:ext cx="990600" cy="381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graphicFrame>
        <p:nvGraphicFramePr>
          <p:cNvPr id="21" name="Group 102">
            <a:extLst>
              <a:ext uri="{FF2B5EF4-FFF2-40B4-BE49-F238E27FC236}">
                <a16:creationId xmlns:a16="http://schemas.microsoft.com/office/drawing/2014/main" id="{8F04122A-0E50-9C41-B443-ED00F98E6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55712"/>
              </p:ext>
            </p:extLst>
          </p:nvPr>
        </p:nvGraphicFramePr>
        <p:xfrm>
          <a:off x="2362200" y="3276600"/>
          <a:ext cx="2133600" cy="465138"/>
        </p:xfrm>
        <a:graphic>
          <a:graphicData uri="http://schemas.openxmlformats.org/drawingml/2006/table">
            <a:tbl>
              <a:tblPr/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4040631063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02">
            <a:extLst>
              <a:ext uri="{FF2B5EF4-FFF2-40B4-BE49-F238E27FC236}">
                <a16:creationId xmlns:a16="http://schemas.microsoft.com/office/drawing/2014/main" id="{7B354D36-52F5-AF49-B8FE-E1793523F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25800"/>
              </p:ext>
            </p:extLst>
          </p:nvPr>
        </p:nvGraphicFramePr>
        <p:xfrm>
          <a:off x="2362200" y="3725862"/>
          <a:ext cx="2133600" cy="465138"/>
        </p:xfrm>
        <a:graphic>
          <a:graphicData uri="http://schemas.openxmlformats.org/drawingml/2006/table">
            <a:tbl>
              <a:tblPr/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4040631063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2">
            <a:extLst>
              <a:ext uri="{FF2B5EF4-FFF2-40B4-BE49-F238E27FC236}">
                <a16:creationId xmlns:a16="http://schemas.microsoft.com/office/drawing/2014/main" id="{453B962F-9B73-2246-9DBC-24D78B402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97756"/>
              </p:ext>
            </p:extLst>
          </p:nvPr>
        </p:nvGraphicFramePr>
        <p:xfrm>
          <a:off x="2362200" y="4183062"/>
          <a:ext cx="2133600" cy="465138"/>
        </p:xfrm>
        <a:graphic>
          <a:graphicData uri="http://schemas.openxmlformats.org/drawingml/2006/table">
            <a:tbl>
              <a:tblPr/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4040631063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102">
            <a:extLst>
              <a:ext uri="{FF2B5EF4-FFF2-40B4-BE49-F238E27FC236}">
                <a16:creationId xmlns:a16="http://schemas.microsoft.com/office/drawing/2014/main" id="{2D921DE9-44C3-9E4F-926A-FEAF76A2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41192"/>
              </p:ext>
            </p:extLst>
          </p:nvPr>
        </p:nvGraphicFramePr>
        <p:xfrm>
          <a:off x="2362200" y="4640262"/>
          <a:ext cx="2133600" cy="465138"/>
        </p:xfrm>
        <a:graphic>
          <a:graphicData uri="http://schemas.openxmlformats.org/drawingml/2006/table">
            <a:tbl>
              <a:tblPr/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4040631063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ectangle 71">
            <a:extLst>
              <a:ext uri="{FF2B5EF4-FFF2-40B4-BE49-F238E27FC236}">
                <a16:creationId xmlns:a16="http://schemas.microsoft.com/office/drawing/2014/main" id="{35FA238E-130F-49B7-84A3-7B302EC16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2190" y="5486400"/>
            <a:ext cx="9906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27" name="Rectangle 71">
            <a:extLst>
              <a:ext uri="{FF2B5EF4-FFF2-40B4-BE49-F238E27FC236}">
                <a16:creationId xmlns:a16="http://schemas.microsoft.com/office/drawing/2014/main" id="{AD2C0E10-9DB6-4CD0-BCC2-0ABD8057D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2190" y="5919677"/>
            <a:ext cx="990600" cy="381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28" name="Rectangle 71">
            <a:extLst>
              <a:ext uri="{FF2B5EF4-FFF2-40B4-BE49-F238E27FC236}">
                <a16:creationId xmlns:a16="http://schemas.microsoft.com/office/drawing/2014/main" id="{4A5648F0-2F5C-4C4F-A3C9-4C933C0DE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803525"/>
            <a:ext cx="990600" cy="38100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29" name="Rectangle 71">
            <a:extLst>
              <a:ext uri="{FF2B5EF4-FFF2-40B4-BE49-F238E27FC236}">
                <a16:creationId xmlns:a16="http://schemas.microsoft.com/office/drawing/2014/main" id="{C12F4677-2B35-481C-B027-181407F31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68663"/>
            <a:ext cx="990600" cy="381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30" name="Rectangle 71">
            <a:extLst>
              <a:ext uri="{FF2B5EF4-FFF2-40B4-BE49-F238E27FC236}">
                <a16:creationId xmlns:a16="http://schemas.microsoft.com/office/drawing/2014/main" id="{214228E3-602A-4FC0-ABC7-C13416B62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657600"/>
            <a:ext cx="9906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31" name="Rectangle 71">
            <a:extLst>
              <a:ext uri="{FF2B5EF4-FFF2-40B4-BE49-F238E27FC236}">
                <a16:creationId xmlns:a16="http://schemas.microsoft.com/office/drawing/2014/main" id="{CF9704BB-54B5-4FF9-AF45-458C83546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074227"/>
            <a:ext cx="9906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B8CD-BA36-41D6-AC07-CE66CAC25FCF}"/>
              </a:ext>
            </a:extLst>
          </p:cNvPr>
          <p:cNvSpPr txBox="1"/>
          <p:nvPr/>
        </p:nvSpPr>
        <p:spPr>
          <a:xfrm>
            <a:off x="8268586" y="275206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588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4" grpId="1" animBg="1"/>
      <p:bldP spid="18" grpId="0" animBg="1" autoUpdateAnimBg="0"/>
      <p:bldP spid="18" grpId="1" animBg="1"/>
      <p:bldP spid="26" grpId="0" animBg="1" autoUpdateAnimBg="0"/>
      <p:bldP spid="26" grpId="1" animBg="1"/>
      <p:bldP spid="26" grpId="2" animBg="1"/>
      <p:bldP spid="26" grpId="3" animBg="1"/>
      <p:bldP spid="26" grpId="4" animBg="1"/>
      <p:bldP spid="27" grpId="0" animBg="1" autoUpdateAnimBg="0"/>
      <p:bldP spid="27" grpId="1" animBg="1"/>
      <p:bldP spid="27" grpId="2" animBg="1"/>
      <p:bldP spid="27" grpId="3" animBg="1"/>
      <p:bldP spid="27" grpId="4" animBg="1"/>
      <p:bldP spid="27" grpId="5" animBg="1"/>
      <p:bldP spid="28" grpId="0" animBg="1" autoUpdateAnimBg="0"/>
      <p:bldP spid="28" grpId="1" animBg="1"/>
      <p:bldP spid="29" grpId="0" animBg="1" autoUpdateAnimBg="0"/>
      <p:bldP spid="29" grpId="1" animBg="1"/>
      <p:bldP spid="30" grpId="0" animBg="1" autoUpdateAnimBg="0"/>
      <p:bldP spid="31" grpId="0" animBg="1" autoUpdateAnimBg="0"/>
      <p:bldP spid="2" grpId="0"/>
      <p:bldP spid="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2E20E74F-B9E3-AB42-BD91-4DFD0FA0B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 from Library DB</a:t>
            </a:r>
          </a:p>
        </p:txBody>
      </p:sp>
      <p:sp>
        <p:nvSpPr>
          <p:cNvPr id="4096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9CEF149-FE77-1A4E-B86C-08098176E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96962"/>
            <a:ext cx="8153400" cy="5227638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sz="2600" dirty="0">
                <a:latin typeface="Tahoma" panose="020B0604030504040204" pitchFamily="34" charset="0"/>
              </a:rPr>
              <a:t>Library DB schema:</a:t>
            </a:r>
          </a:p>
          <a:p>
            <a:pPr lvl="1" eaLnBrk="1" hangingPunct="1">
              <a:lnSpc>
                <a:spcPct val="14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LIBRARIAN(Name, </a:t>
            </a:r>
            <a:r>
              <a:rPr lang="en-US" altLang="en-US" sz="2200" u="sng" dirty="0">
                <a:latin typeface="Tahoma" panose="020B0604030504040204" pitchFamily="34" charset="0"/>
              </a:rPr>
              <a:t>SSN</a:t>
            </a:r>
            <a:r>
              <a:rPr lang="en-US" altLang="en-US" sz="2200" dirty="0">
                <a:latin typeface="Tahoma" panose="020B0604030504040204" pitchFamily="34" charset="0"/>
              </a:rPr>
              <a:t>, SNO, </a:t>
            </a:r>
            <a:r>
              <a:rPr lang="en-US" altLang="en-US" sz="2200" dirty="0" err="1">
                <a:latin typeface="Tahoma" panose="020B0604030504040204" pitchFamily="34" charset="0"/>
              </a:rPr>
              <a:t>BirthPlace</a:t>
            </a:r>
            <a:r>
              <a:rPr lang="en-US" altLang="en-US" sz="2200" dirty="0">
                <a:latin typeface="Tahoma" panose="020B0604030504040204" pitchFamily="34" charset="0"/>
              </a:rPr>
              <a:t>)</a:t>
            </a:r>
          </a:p>
          <a:p>
            <a:pPr lvl="1" eaLnBrk="1" hangingPunct="1">
              <a:lnSpc>
                <a:spcPct val="14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SECTION(</a:t>
            </a:r>
            <a:r>
              <a:rPr lang="en-US" altLang="en-US" sz="2200" dirty="0" err="1">
                <a:latin typeface="Tahoma" panose="020B0604030504040204" pitchFamily="34" charset="0"/>
              </a:rPr>
              <a:t>SName</a:t>
            </a:r>
            <a:r>
              <a:rPr lang="en-US" altLang="en-US" sz="2200" dirty="0">
                <a:latin typeface="Tahoma" panose="020B0604030504040204" pitchFamily="34" charset="0"/>
              </a:rPr>
              <a:t>, </a:t>
            </a:r>
            <a:r>
              <a:rPr lang="en-US" altLang="en-US" sz="2200" u="sng" dirty="0">
                <a:latin typeface="Tahoma" panose="020B0604030504040204" pitchFamily="34" charset="0"/>
              </a:rPr>
              <a:t>SNO</a:t>
            </a:r>
            <a:r>
              <a:rPr lang="en-US" altLang="en-US" sz="2200" dirty="0">
                <a:latin typeface="Tahoma" panose="020B0604030504040204" pitchFamily="34" charset="0"/>
              </a:rPr>
              <a:t>, Head)</a:t>
            </a:r>
          </a:p>
          <a:p>
            <a:pPr lvl="1" eaLnBrk="1" hangingPunct="1">
              <a:lnSpc>
                <a:spcPct val="14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OUTREACH(</a:t>
            </a:r>
            <a:r>
              <a:rPr lang="en-US" altLang="en-US" sz="2200" dirty="0" err="1">
                <a:latin typeface="Tahoma" panose="020B0604030504040204" pitchFamily="34" charset="0"/>
              </a:rPr>
              <a:t>Pname</a:t>
            </a:r>
            <a:r>
              <a:rPr lang="en-US" altLang="en-US" sz="2200" dirty="0">
                <a:latin typeface="Tahoma" panose="020B0604030504040204" pitchFamily="34" charset="0"/>
              </a:rPr>
              <a:t>, </a:t>
            </a:r>
            <a:r>
              <a:rPr lang="en-US" altLang="en-US" sz="2200" u="sng" dirty="0">
                <a:latin typeface="Tahoma" panose="020B0604030504040204" pitchFamily="34" charset="0"/>
              </a:rPr>
              <a:t>PNO</a:t>
            </a:r>
            <a:r>
              <a:rPr lang="en-US" altLang="en-US" sz="2200" dirty="0">
                <a:latin typeface="Tahoma" panose="020B0604030504040204" pitchFamily="34" charset="0"/>
              </a:rPr>
              <a:t>, SNUM, Location)</a:t>
            </a:r>
            <a:endParaRPr lang="en-US" altLang="en-US" sz="2200" u="sng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4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WORKSON(</a:t>
            </a:r>
            <a:r>
              <a:rPr lang="en-US" altLang="en-US" sz="2200" u="sng" dirty="0" err="1">
                <a:latin typeface="Tahoma" panose="020B0604030504040204" pitchFamily="34" charset="0"/>
              </a:rPr>
              <a:t>LSSN,PNO</a:t>
            </a:r>
            <a:r>
              <a:rPr lang="en-US" altLang="en-US" sz="2200" dirty="0" err="1">
                <a:latin typeface="Tahoma" panose="020B0604030504040204" pitchFamily="34" charset="0"/>
              </a:rPr>
              <a:t>,Hours</a:t>
            </a:r>
            <a:r>
              <a:rPr lang="en-US" altLang="en-US" sz="2200" dirty="0">
                <a:latin typeface="Tahoma" panose="020B0604030504040204" pitchFamily="34" charset="0"/>
              </a:rPr>
              <a:t>)</a:t>
            </a:r>
          </a:p>
          <a:p>
            <a:pPr lvl="1" eaLnBrk="1" hangingPunct="1">
              <a:buClr>
                <a:schemeClr val="tx2"/>
              </a:buClr>
            </a:pPr>
            <a:endParaRPr lang="en-US" altLang="en-US" sz="1200" dirty="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sz="2300" dirty="0">
                <a:latin typeface="Tahoma" panose="020B0604030504040204" pitchFamily="34" charset="0"/>
              </a:rPr>
              <a:t>Q: For every outreach </a:t>
            </a:r>
            <a:br>
              <a:rPr lang="en-US" altLang="en-US" sz="2300" dirty="0">
                <a:latin typeface="Tahoma" panose="020B0604030504040204" pitchFamily="34" charset="0"/>
              </a:rPr>
            </a:br>
            <a:r>
              <a:rPr lang="en-US" altLang="en-US" sz="2300" dirty="0">
                <a:latin typeface="Tahoma" panose="020B0604030504040204" pitchFamily="34" charset="0"/>
              </a:rPr>
              <a:t>activity located in PGH, </a:t>
            </a:r>
            <a:br>
              <a:rPr lang="en-US" altLang="en-US" sz="2300" dirty="0">
                <a:latin typeface="Tahoma" panose="020B0604030504040204" pitchFamily="34" charset="0"/>
              </a:rPr>
            </a:br>
            <a:r>
              <a:rPr lang="en-US" altLang="en-US" sz="2300" dirty="0">
                <a:latin typeface="Tahoma" panose="020B0604030504040204" pitchFamily="34" charset="0"/>
              </a:rPr>
              <a:t>list its project number, </a:t>
            </a:r>
            <a:br>
              <a:rPr lang="en-US" altLang="en-US" sz="2300" dirty="0">
                <a:latin typeface="Tahoma" panose="020B0604030504040204" pitchFamily="34" charset="0"/>
              </a:rPr>
            </a:br>
            <a:r>
              <a:rPr lang="en-US" altLang="en-US" sz="2300" dirty="0">
                <a:latin typeface="Tahoma" panose="020B0604030504040204" pitchFamily="34" charset="0"/>
              </a:rPr>
              <a:t>the responsible section </a:t>
            </a:r>
            <a:br>
              <a:rPr lang="en-US" altLang="en-US" sz="2300" dirty="0">
                <a:latin typeface="Tahoma" panose="020B0604030504040204" pitchFamily="34" charset="0"/>
              </a:rPr>
            </a:br>
            <a:r>
              <a:rPr lang="en-US" altLang="en-US" sz="2300" dirty="0">
                <a:latin typeface="Tahoma" panose="020B0604030504040204" pitchFamily="34" charset="0"/>
              </a:rPr>
              <a:t>name and the name of</a:t>
            </a:r>
            <a:br>
              <a:rPr lang="en-US" altLang="en-US" sz="2300" dirty="0">
                <a:latin typeface="Tahoma" panose="020B0604030504040204" pitchFamily="34" charset="0"/>
              </a:rPr>
            </a:br>
            <a:r>
              <a:rPr lang="en-US" altLang="en-US" sz="2300" dirty="0">
                <a:latin typeface="Tahoma" panose="020B0604030504040204" pitchFamily="34" charset="0"/>
              </a:rPr>
              <a:t>its head</a:t>
            </a:r>
            <a:r>
              <a:rPr lang="en-US" altLang="en-US" dirty="0">
                <a:latin typeface="Tahoma" panose="020B0604030504040204" pitchFamily="34" charset="0"/>
              </a:rPr>
              <a:t>.</a:t>
            </a:r>
          </a:p>
          <a:p>
            <a:pPr eaLnBrk="1" hangingPunct="1">
              <a:buClr>
                <a:schemeClr val="tx2"/>
              </a:buClr>
            </a:pPr>
            <a:endParaRPr lang="en-US" altLang="en-US" sz="1200" dirty="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D59EA6-1BAA-AE46-A55F-779CEFD4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05100"/>
            <a:ext cx="1371600" cy="457200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FC1731-62D8-DE41-9B67-FF7FCFF17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705100"/>
            <a:ext cx="914400" cy="45720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8D6056-C037-604D-9126-93D17F326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71700"/>
            <a:ext cx="1371600" cy="45720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ED3567-4AA1-FF4B-8BA1-901E53E70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638300"/>
            <a:ext cx="1371600" cy="45720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059E12-C6BE-6042-B0D6-984B2C240CCA}"/>
              </a:ext>
            </a:extLst>
          </p:cNvPr>
          <p:cNvCxnSpPr>
            <a:cxnSpLocks/>
          </p:cNvCxnSpPr>
          <p:nvPr/>
        </p:nvCxnSpPr>
        <p:spPr bwMode="auto">
          <a:xfrm flipH="1">
            <a:off x="3657600" y="2019300"/>
            <a:ext cx="685800" cy="22860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29F821-DDFC-CC42-A4DA-73F256CCE11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57600" y="2019300"/>
            <a:ext cx="685800" cy="24765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AF0831-B4BB-BB4A-AF02-D2083B6942C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10000" y="2552700"/>
            <a:ext cx="685800" cy="24765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595356-01D0-5C41-B04B-32027C51892A}"/>
              </a:ext>
            </a:extLst>
          </p:cNvPr>
          <p:cNvCxnSpPr/>
          <p:nvPr/>
        </p:nvCxnSpPr>
        <p:spPr bwMode="auto">
          <a:xfrm flipV="1">
            <a:off x="2743200" y="2019300"/>
            <a:ext cx="914400" cy="129540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70E24F-0B76-B049-9F9E-04A57D56A081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000" y="3105150"/>
            <a:ext cx="419100" cy="24765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1">
            <a:extLst>
              <a:ext uri="{FF2B5EF4-FFF2-40B4-BE49-F238E27FC236}">
                <a16:creationId xmlns:a16="http://schemas.microsoft.com/office/drawing/2014/main" id="{FC2C3EF7-3595-B84C-A177-E6CBD20BD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86200"/>
            <a:ext cx="5020356" cy="246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</a:rPr>
              <a:t>PP </a:t>
            </a: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 </a:t>
            </a:r>
            <a:r>
              <a:rPr lang="el-GR" altLang="en-US" dirty="0">
                <a:solidFill>
                  <a:srgbClr val="043BDE"/>
                </a:solidFill>
                <a:latin typeface="Lucida Grande" panose="020B0600040502020204" pitchFamily="34" charset="0"/>
              </a:rPr>
              <a:t>σ</a:t>
            </a:r>
            <a:r>
              <a:rPr lang="en-US" altLang="en-US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Location =</a:t>
            </a:r>
            <a:r>
              <a:rPr lang="ja-JP" altLang="en-US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ja-JP" baseline="-25000" dirty="0" err="1">
                <a:solidFill>
                  <a:srgbClr val="043BDE"/>
                </a:solidFill>
                <a:latin typeface="Times New Roman" panose="02020603050405020304" pitchFamily="18" charset="0"/>
              </a:rPr>
              <a:t>Pgh</a:t>
            </a:r>
            <a:r>
              <a:rPr lang="en-US" altLang="ja-JP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ja-JP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ja-JP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OUTREACH</a:t>
            </a:r>
            <a:r>
              <a:rPr lang="en-US" altLang="ja-JP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);</a:t>
            </a:r>
          </a:p>
          <a:p>
            <a:pPr eaLnBrk="1" hangingPunct="1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</a:rPr>
              <a:t>SPP</a:t>
            </a: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 </a:t>
            </a: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</a:rPr>
              <a:t>PP</a:t>
            </a: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⋈ </a:t>
            </a:r>
            <a:r>
              <a:rPr lang="en-US" altLang="en-US" baseline="-25000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SNUM = SNO </a:t>
            </a: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SECTION;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HSPP</a:t>
            </a:r>
            <a:r>
              <a:rPr lang="en-US" altLang="en-US" sz="2800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US" sz="2800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 </a:t>
            </a: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S</a:t>
            </a: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</a:rPr>
              <a:t>PP</a:t>
            </a: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</a:rPr>
            </a:b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⋈ </a:t>
            </a:r>
            <a:r>
              <a:rPr lang="en-US" altLang="en-US" baseline="-25000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SNO =</a:t>
            </a: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US" baseline="-25000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SNO</a:t>
            </a: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∧ Head=SSN</a:t>
            </a: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LIBRARIAN;</a:t>
            </a:r>
            <a:endParaRPr lang="en-US" altLang="en-US" dirty="0">
              <a:solidFill>
                <a:srgbClr val="043BDE"/>
              </a:solidFill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RSLT </a:t>
            </a: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 </a:t>
            </a:r>
            <a:r>
              <a:rPr lang="el-GR" altLang="en-US" sz="2800" dirty="0">
                <a:solidFill>
                  <a:srgbClr val="043BDE"/>
                </a:solidFill>
                <a:latin typeface="Lucida Grande" panose="020B0600040502020204" pitchFamily="34" charset="0"/>
              </a:rPr>
              <a:t>π</a:t>
            </a:r>
            <a:r>
              <a:rPr lang="el-GR" altLang="en-US" dirty="0">
                <a:solidFill>
                  <a:srgbClr val="043BDE"/>
                </a:solidFill>
                <a:latin typeface="Lucida Grande" panose="020B0600040502020204" pitchFamily="34" charset="0"/>
              </a:rPr>
              <a:t> </a:t>
            </a:r>
            <a:r>
              <a:rPr lang="en-US" altLang="en-US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PNO, </a:t>
            </a:r>
            <a:r>
              <a:rPr lang="en-US" altLang="en-US" baseline="-25000" dirty="0" err="1">
                <a:solidFill>
                  <a:srgbClr val="043BDE"/>
                </a:solidFill>
                <a:latin typeface="Times New Roman" panose="02020603050405020304" pitchFamily="18" charset="0"/>
              </a:rPr>
              <a:t>Sname</a:t>
            </a:r>
            <a:r>
              <a:rPr lang="en-US" altLang="en-US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, Name</a:t>
            </a:r>
            <a:r>
              <a:rPr lang="en-US" altLang="ja-JP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(HSPP);</a:t>
            </a:r>
            <a:endParaRPr lang="en-US" altLang="en-US" dirty="0">
              <a:solidFill>
                <a:srgbClr val="043BDE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2E20E74F-B9E3-AB42-BD91-4DFD0FA0B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Alternative Inefficient Solution </a:t>
            </a:r>
          </a:p>
        </p:txBody>
      </p:sp>
      <p:sp>
        <p:nvSpPr>
          <p:cNvPr id="4096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9CEF149-FE77-1A4E-B86C-08098176E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96962"/>
            <a:ext cx="8153400" cy="5227638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sz="2600" dirty="0">
                <a:latin typeface="Tahoma" panose="020B0604030504040204" pitchFamily="34" charset="0"/>
              </a:rPr>
              <a:t>Library DB schema:</a:t>
            </a:r>
          </a:p>
          <a:p>
            <a:pPr lvl="1" eaLnBrk="1" hangingPunct="1">
              <a:lnSpc>
                <a:spcPct val="14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LIBRARIAN(Name, </a:t>
            </a:r>
            <a:r>
              <a:rPr lang="en-US" altLang="en-US" sz="2200" u="sng" dirty="0">
                <a:latin typeface="Tahoma" panose="020B0604030504040204" pitchFamily="34" charset="0"/>
              </a:rPr>
              <a:t>SSN</a:t>
            </a:r>
            <a:r>
              <a:rPr lang="en-US" altLang="en-US" sz="2200" dirty="0">
                <a:latin typeface="Tahoma" panose="020B0604030504040204" pitchFamily="34" charset="0"/>
              </a:rPr>
              <a:t>, SNO, </a:t>
            </a:r>
            <a:r>
              <a:rPr lang="en-US" altLang="en-US" sz="2200" dirty="0" err="1">
                <a:latin typeface="Tahoma" panose="020B0604030504040204" pitchFamily="34" charset="0"/>
              </a:rPr>
              <a:t>BirthPlace</a:t>
            </a:r>
            <a:r>
              <a:rPr lang="en-US" altLang="en-US" sz="2200" dirty="0">
                <a:latin typeface="Tahoma" panose="020B0604030504040204" pitchFamily="34" charset="0"/>
              </a:rPr>
              <a:t>)</a:t>
            </a:r>
          </a:p>
          <a:p>
            <a:pPr lvl="1" eaLnBrk="1" hangingPunct="1">
              <a:lnSpc>
                <a:spcPct val="14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SECTION(</a:t>
            </a:r>
            <a:r>
              <a:rPr lang="en-US" altLang="en-US" sz="2200" dirty="0" err="1">
                <a:latin typeface="Tahoma" panose="020B0604030504040204" pitchFamily="34" charset="0"/>
              </a:rPr>
              <a:t>SName</a:t>
            </a:r>
            <a:r>
              <a:rPr lang="en-US" altLang="en-US" sz="2200" dirty="0">
                <a:latin typeface="Tahoma" panose="020B0604030504040204" pitchFamily="34" charset="0"/>
              </a:rPr>
              <a:t>, </a:t>
            </a:r>
            <a:r>
              <a:rPr lang="en-US" altLang="en-US" sz="2200" u="sng" dirty="0">
                <a:latin typeface="Tahoma" panose="020B0604030504040204" pitchFamily="34" charset="0"/>
              </a:rPr>
              <a:t>SNO</a:t>
            </a:r>
            <a:r>
              <a:rPr lang="en-US" altLang="en-US" sz="2200" dirty="0">
                <a:latin typeface="Tahoma" panose="020B0604030504040204" pitchFamily="34" charset="0"/>
              </a:rPr>
              <a:t>, Head)</a:t>
            </a:r>
          </a:p>
          <a:p>
            <a:pPr lvl="1" eaLnBrk="1" hangingPunct="1">
              <a:lnSpc>
                <a:spcPct val="14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OUTREACH(</a:t>
            </a:r>
            <a:r>
              <a:rPr lang="en-US" altLang="en-US" sz="2200" dirty="0" err="1">
                <a:latin typeface="Tahoma" panose="020B0604030504040204" pitchFamily="34" charset="0"/>
              </a:rPr>
              <a:t>Pname</a:t>
            </a:r>
            <a:r>
              <a:rPr lang="en-US" altLang="en-US" sz="2200" dirty="0">
                <a:latin typeface="Tahoma" panose="020B0604030504040204" pitchFamily="34" charset="0"/>
              </a:rPr>
              <a:t>, </a:t>
            </a:r>
            <a:r>
              <a:rPr lang="en-US" altLang="en-US" sz="2200" u="sng" dirty="0">
                <a:latin typeface="Tahoma" panose="020B0604030504040204" pitchFamily="34" charset="0"/>
              </a:rPr>
              <a:t>PNO</a:t>
            </a:r>
            <a:r>
              <a:rPr lang="en-US" altLang="en-US" sz="2200" dirty="0">
                <a:latin typeface="Tahoma" panose="020B0604030504040204" pitchFamily="34" charset="0"/>
              </a:rPr>
              <a:t>, SNUM, Location)</a:t>
            </a:r>
            <a:endParaRPr lang="en-US" altLang="en-US" sz="2200" u="sng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4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WORKSON(</a:t>
            </a:r>
            <a:r>
              <a:rPr lang="en-US" altLang="en-US" sz="2200" u="sng" dirty="0" err="1">
                <a:latin typeface="Tahoma" panose="020B0604030504040204" pitchFamily="34" charset="0"/>
              </a:rPr>
              <a:t>LSSN,PNO</a:t>
            </a:r>
            <a:r>
              <a:rPr lang="en-US" altLang="en-US" sz="2200" dirty="0" err="1">
                <a:latin typeface="Tahoma" panose="020B0604030504040204" pitchFamily="34" charset="0"/>
              </a:rPr>
              <a:t>,Hours</a:t>
            </a:r>
            <a:r>
              <a:rPr lang="en-US" altLang="en-US" sz="2200" dirty="0">
                <a:latin typeface="Tahoma" panose="020B0604030504040204" pitchFamily="34" charset="0"/>
              </a:rPr>
              <a:t>)</a:t>
            </a:r>
          </a:p>
          <a:p>
            <a:pPr lvl="1" eaLnBrk="1" hangingPunct="1">
              <a:buClr>
                <a:schemeClr val="tx2"/>
              </a:buClr>
            </a:pPr>
            <a:endParaRPr lang="en-US" altLang="en-US" sz="1200" dirty="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sz="2300" dirty="0">
                <a:latin typeface="Tahoma" panose="020B0604030504040204" pitchFamily="34" charset="0"/>
              </a:rPr>
              <a:t>Q: For every outreach </a:t>
            </a:r>
            <a:br>
              <a:rPr lang="en-US" altLang="en-US" sz="2300" dirty="0">
                <a:latin typeface="Tahoma" panose="020B0604030504040204" pitchFamily="34" charset="0"/>
              </a:rPr>
            </a:br>
            <a:r>
              <a:rPr lang="en-US" altLang="en-US" sz="2300" dirty="0">
                <a:latin typeface="Tahoma" panose="020B0604030504040204" pitchFamily="34" charset="0"/>
              </a:rPr>
              <a:t>activity located in PGH, </a:t>
            </a:r>
            <a:br>
              <a:rPr lang="en-US" altLang="en-US" sz="2300" dirty="0">
                <a:latin typeface="Tahoma" panose="020B0604030504040204" pitchFamily="34" charset="0"/>
              </a:rPr>
            </a:br>
            <a:r>
              <a:rPr lang="en-US" altLang="en-US" sz="2300" dirty="0">
                <a:latin typeface="Tahoma" panose="020B0604030504040204" pitchFamily="34" charset="0"/>
              </a:rPr>
              <a:t>list its project number, </a:t>
            </a:r>
            <a:br>
              <a:rPr lang="en-US" altLang="en-US" sz="2300" dirty="0">
                <a:latin typeface="Tahoma" panose="020B0604030504040204" pitchFamily="34" charset="0"/>
              </a:rPr>
            </a:br>
            <a:r>
              <a:rPr lang="en-US" altLang="en-US" sz="2300" dirty="0">
                <a:latin typeface="Tahoma" panose="020B0604030504040204" pitchFamily="34" charset="0"/>
              </a:rPr>
              <a:t>the responsible section </a:t>
            </a:r>
            <a:br>
              <a:rPr lang="en-US" altLang="en-US" sz="2300" dirty="0">
                <a:latin typeface="Tahoma" panose="020B0604030504040204" pitchFamily="34" charset="0"/>
              </a:rPr>
            </a:br>
            <a:r>
              <a:rPr lang="en-US" altLang="en-US" sz="2300" dirty="0">
                <a:latin typeface="Tahoma" panose="020B0604030504040204" pitchFamily="34" charset="0"/>
              </a:rPr>
              <a:t>name and the name of</a:t>
            </a:r>
            <a:br>
              <a:rPr lang="en-US" altLang="en-US" sz="2300" dirty="0">
                <a:latin typeface="Tahoma" panose="020B0604030504040204" pitchFamily="34" charset="0"/>
              </a:rPr>
            </a:br>
            <a:r>
              <a:rPr lang="en-US" altLang="en-US" sz="2300" dirty="0">
                <a:latin typeface="Tahoma" panose="020B0604030504040204" pitchFamily="34" charset="0"/>
              </a:rPr>
              <a:t>its head</a:t>
            </a:r>
            <a:r>
              <a:rPr lang="en-US" altLang="en-US" dirty="0">
                <a:latin typeface="Tahoma" panose="020B0604030504040204" pitchFamily="34" charset="0"/>
              </a:rPr>
              <a:t>.</a:t>
            </a:r>
          </a:p>
          <a:p>
            <a:pPr eaLnBrk="1" hangingPunct="1">
              <a:buClr>
                <a:schemeClr val="tx2"/>
              </a:buClr>
            </a:pPr>
            <a:endParaRPr lang="en-US" altLang="en-US" sz="1200" dirty="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D59EA6-1BAA-AE46-A55F-779CEFD4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05100"/>
            <a:ext cx="1371600" cy="457200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FC1731-62D8-DE41-9B67-FF7FCFF17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705100"/>
            <a:ext cx="914400" cy="45720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8D6056-C037-604D-9126-93D17F326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71700"/>
            <a:ext cx="1371600" cy="45720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ED3567-4AA1-FF4B-8BA1-901E53E70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638300"/>
            <a:ext cx="1371600" cy="45720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059E12-C6BE-6042-B0D6-984B2C240CCA}"/>
              </a:ext>
            </a:extLst>
          </p:cNvPr>
          <p:cNvCxnSpPr>
            <a:cxnSpLocks/>
          </p:cNvCxnSpPr>
          <p:nvPr/>
        </p:nvCxnSpPr>
        <p:spPr bwMode="auto">
          <a:xfrm flipH="1">
            <a:off x="3657600" y="2019300"/>
            <a:ext cx="685800" cy="22860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29F821-DDFC-CC42-A4DA-73F256CCE11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57600" y="2019300"/>
            <a:ext cx="685800" cy="24765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AF0831-B4BB-BB4A-AF02-D2083B6942C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10000" y="2552700"/>
            <a:ext cx="685800" cy="24765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595356-01D0-5C41-B04B-32027C51892A}"/>
              </a:ext>
            </a:extLst>
          </p:cNvPr>
          <p:cNvCxnSpPr/>
          <p:nvPr/>
        </p:nvCxnSpPr>
        <p:spPr bwMode="auto">
          <a:xfrm flipV="1">
            <a:off x="2743200" y="2019300"/>
            <a:ext cx="914400" cy="129540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70E24F-0B76-B049-9F9E-04A57D56A081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000" y="3105150"/>
            <a:ext cx="419100" cy="24765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1">
            <a:extLst>
              <a:ext uri="{FF2B5EF4-FFF2-40B4-BE49-F238E27FC236}">
                <a16:creationId xmlns:a16="http://schemas.microsoft.com/office/drawing/2014/main" id="{FC2C3EF7-3595-B84C-A177-E6CBD20BD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5020356" cy="25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None/>
            </a:pP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LS</a:t>
            </a:r>
            <a:r>
              <a:rPr lang="en-US" altLang="en-US" sz="2800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US" sz="2800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 </a:t>
            </a: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S</a:t>
            </a: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</a:rPr>
              <a:t>ECTION *</a:t>
            </a: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LIBRARIAN;</a:t>
            </a:r>
            <a:endParaRPr lang="en-US" altLang="en-US" dirty="0">
              <a:solidFill>
                <a:srgbClr val="043BDE"/>
              </a:solidFill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buNone/>
            </a:pP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</a:rPr>
              <a:t>OLS</a:t>
            </a:r>
            <a:r>
              <a:rPr lang="en-US" altLang="en-US" sz="2800" dirty="0">
                <a:solidFill>
                  <a:srgbClr val="043BDE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800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</a:t>
            </a:r>
            <a:r>
              <a:rPr lang="en-US" altLang="en-US" sz="2800" dirty="0">
                <a:solidFill>
                  <a:srgbClr val="043BDE"/>
                </a:solidFill>
                <a:latin typeface="Tahoma" panose="020B0604030504040204" pitchFamily="34" charset="0"/>
              </a:rPr>
              <a:t> </a:t>
            </a: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</a:rPr>
              <a:t>OUTREACH</a:t>
            </a:r>
            <a:r>
              <a:rPr lang="en-US" altLang="en-US" sz="2800" dirty="0">
                <a:solidFill>
                  <a:srgbClr val="043BDE"/>
                </a:solidFill>
                <a:latin typeface="Tahoma" panose="020B0604030504040204" pitchFamily="34" charset="0"/>
              </a:rPr>
              <a:t> </a:t>
            </a: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⋈ </a:t>
            </a:r>
            <a:r>
              <a:rPr lang="en-US" altLang="en-US" baseline="-25000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SNUM = SNO </a:t>
            </a: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LS;</a:t>
            </a:r>
            <a:endParaRPr lang="en-US" altLang="en-US" dirty="0">
              <a:solidFill>
                <a:srgbClr val="043BDE"/>
              </a:solidFill>
              <a:latin typeface="Tahoma" panose="020B0604030504040204" pitchFamily="34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</a:rPr>
              <a:t>POLS </a:t>
            </a: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 </a:t>
            </a:r>
            <a:r>
              <a:rPr lang="el-GR" altLang="en-US" dirty="0">
                <a:solidFill>
                  <a:srgbClr val="043BDE"/>
                </a:solidFill>
                <a:latin typeface="Lucida Grande" panose="020B0600040502020204" pitchFamily="34" charset="0"/>
              </a:rPr>
              <a:t>σ</a:t>
            </a:r>
            <a:r>
              <a:rPr lang="en-US" altLang="en-US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Location =</a:t>
            </a:r>
            <a:r>
              <a:rPr lang="ja-JP" altLang="en-US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ja-JP" baseline="-25000" dirty="0" err="1">
                <a:solidFill>
                  <a:srgbClr val="043BDE"/>
                </a:solidFill>
                <a:latin typeface="Times New Roman" panose="02020603050405020304" pitchFamily="18" charset="0"/>
              </a:rPr>
              <a:t>Pgh</a:t>
            </a:r>
            <a:r>
              <a:rPr lang="en-US" altLang="ja-JP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ja-JP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ja-JP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OLS</a:t>
            </a:r>
            <a:r>
              <a:rPr lang="en-US" altLang="ja-JP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);</a:t>
            </a:r>
          </a:p>
          <a:p>
            <a:pPr eaLnBrk="1" hangingPunct="1">
              <a:buNone/>
            </a:pP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PHL</a:t>
            </a:r>
            <a:r>
              <a:rPr lang="en-US" altLang="en-US" sz="2800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US" sz="2800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 </a:t>
            </a:r>
            <a:r>
              <a:rPr lang="el-GR" altLang="en-US" sz="2800" dirty="0">
                <a:solidFill>
                  <a:srgbClr val="043BDE"/>
                </a:solidFill>
                <a:latin typeface="Lucida Grande" panose="020B0600040502020204" pitchFamily="34" charset="0"/>
              </a:rPr>
              <a:t>σ </a:t>
            </a:r>
            <a:r>
              <a:rPr lang="en-US" altLang="en-US" sz="2800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Head=SSN</a:t>
            </a: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(POLS);</a:t>
            </a:r>
            <a:endParaRPr lang="en-US" altLang="en-US" dirty="0">
              <a:solidFill>
                <a:srgbClr val="043BDE"/>
              </a:solidFill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RSLT </a:t>
            </a: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 </a:t>
            </a:r>
            <a:r>
              <a:rPr lang="el-GR" altLang="en-US" sz="2800" dirty="0">
                <a:solidFill>
                  <a:srgbClr val="043BDE"/>
                </a:solidFill>
                <a:latin typeface="Lucida Grande" panose="020B0600040502020204" pitchFamily="34" charset="0"/>
              </a:rPr>
              <a:t>π</a:t>
            </a:r>
            <a:r>
              <a:rPr lang="el-GR" altLang="en-US" dirty="0">
                <a:solidFill>
                  <a:srgbClr val="043BDE"/>
                </a:solidFill>
                <a:latin typeface="Lucida Grande" panose="020B0600040502020204" pitchFamily="34" charset="0"/>
              </a:rPr>
              <a:t> </a:t>
            </a:r>
            <a:r>
              <a:rPr lang="en-US" altLang="en-US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PNO, </a:t>
            </a:r>
            <a:r>
              <a:rPr lang="en-US" altLang="en-US" baseline="-25000" dirty="0" err="1">
                <a:solidFill>
                  <a:srgbClr val="043BDE"/>
                </a:solidFill>
                <a:latin typeface="Times New Roman" panose="02020603050405020304" pitchFamily="18" charset="0"/>
              </a:rPr>
              <a:t>Sname</a:t>
            </a:r>
            <a:r>
              <a:rPr lang="en-US" altLang="en-US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, Name</a:t>
            </a:r>
            <a:r>
              <a:rPr lang="en-US" altLang="ja-JP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(PHL);</a:t>
            </a:r>
            <a:endParaRPr lang="en-US" altLang="en-US" dirty="0">
              <a:solidFill>
                <a:srgbClr val="043BD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C6D10-CD5D-E741-ADC9-2C609BDAC0A6}"/>
              </a:ext>
            </a:extLst>
          </p:cNvPr>
          <p:cNvSpPr txBox="1"/>
          <p:nvPr/>
        </p:nvSpPr>
        <p:spPr>
          <a:xfrm>
            <a:off x="7290893" y="1505902"/>
            <a:ext cx="116730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7902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2FB13088-01B3-4140-92D1-1BA5E0DE2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</a:t>
            </a:r>
          </a:p>
        </p:txBody>
      </p:sp>
      <p:sp>
        <p:nvSpPr>
          <p:cNvPr id="4505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D7C74EB-9135-B14A-A1DB-0C4FE28F2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038600" cy="4572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600" dirty="0">
                <a:latin typeface="Tahoma" panose="020B0604030504040204" pitchFamily="34" charset="0"/>
              </a:rPr>
              <a:t>Let r(R) and s(S) be relations such as S</a:t>
            </a:r>
            <a:r>
              <a:rPr lang="en-US" altLang="en-US" sz="2600" dirty="0">
                <a:latin typeface="Tahoma" panose="020B0604030504040204" pitchFamily="34" charset="0"/>
                <a:sym typeface="Symbol" pitchFamily="2" charset="2"/>
              </a:rPr>
              <a:t>R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endParaRPr lang="en-US" altLang="en-US" sz="2600" dirty="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600" dirty="0">
                <a:latin typeface="Tahoma" panose="020B0604030504040204" pitchFamily="34" charset="0"/>
                <a:sym typeface="Symbol" pitchFamily="2" charset="2"/>
              </a:rPr>
              <a:t>The division of r by s, denoted by </a:t>
            </a:r>
            <a:r>
              <a:rPr lang="en-US" altLang="en-US" sz="2600" dirty="0" err="1">
                <a:latin typeface="Tahoma" panose="020B0604030504040204" pitchFamily="34" charset="0"/>
                <a:sym typeface="Symbol" pitchFamily="2" charset="2"/>
              </a:rPr>
              <a:t>rs</a:t>
            </a:r>
            <a:r>
              <a:rPr lang="en-US" altLang="en-US" sz="2600" dirty="0">
                <a:latin typeface="Tahoma" panose="020B0604030504040204" pitchFamily="34" charset="0"/>
                <a:sym typeface="Symbol" pitchFamily="2" charset="2"/>
              </a:rPr>
              <a:t>, 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is relation whose schema is Q=R-S and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endParaRPr lang="en-US" altLang="en-US" sz="600" dirty="0">
              <a:latin typeface="Tahoma" panose="020B0604030504040204" pitchFamily="34" charset="0"/>
              <a:sym typeface="Symbol" pitchFamily="2" charset="2"/>
            </a:endParaRP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 includes all t such as</a:t>
            </a:r>
            <a:br>
              <a:rPr lang="en-US" altLang="en-US" dirty="0">
                <a:latin typeface="Tahoma" panose="020B0604030504040204" pitchFamily="34" charset="0"/>
                <a:sym typeface="Symbol" pitchFamily="2" charset="2"/>
              </a:rPr>
            </a:b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 t</a:t>
            </a:r>
            <a:r>
              <a:rPr lang="en-US" altLang="en-US" baseline="-25000" dirty="0">
                <a:latin typeface="Tahoma" panose="020B0604030504040204" pitchFamily="34" charset="0"/>
                <a:sym typeface="Symbol" pitchFamily="2" charset="2"/>
              </a:rPr>
              <a:t>r</a:t>
            </a: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[Q] = t and t</a:t>
            </a:r>
            <a:r>
              <a:rPr lang="en-US" altLang="en-US" baseline="-25000" dirty="0">
                <a:latin typeface="Tahoma" panose="020B0604030504040204" pitchFamily="34" charset="0"/>
                <a:sym typeface="Symbol" pitchFamily="2" charset="2"/>
              </a:rPr>
              <a:t>r</a:t>
            </a: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[S] = t </a:t>
            </a:r>
          </a:p>
        </p:txBody>
      </p:sp>
      <p:graphicFrame>
        <p:nvGraphicFramePr>
          <p:cNvPr id="122962" name="Group 82">
            <a:extLst>
              <a:ext uri="{FF2B5EF4-FFF2-40B4-BE49-F238E27FC236}">
                <a16:creationId xmlns:a16="http://schemas.microsoft.com/office/drawing/2014/main" id="{0219E7D2-EF91-BD47-9B9A-E386B2DF3F81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2755900"/>
          <a:ext cx="2133600" cy="220980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091" name="Text Box 52">
            <a:extLst>
              <a:ext uri="{FF2B5EF4-FFF2-40B4-BE49-F238E27FC236}">
                <a16:creationId xmlns:a16="http://schemas.microsoft.com/office/drawing/2014/main" id="{63EB5680-AC7C-294D-9BAB-FEF0C5969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286000"/>
            <a:ext cx="1520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r</a:t>
            </a:r>
          </a:p>
        </p:txBody>
      </p:sp>
      <p:graphicFrame>
        <p:nvGraphicFramePr>
          <p:cNvPr id="122933" name="Group 53">
            <a:extLst>
              <a:ext uri="{FF2B5EF4-FFF2-40B4-BE49-F238E27FC236}">
                <a16:creationId xmlns:a16="http://schemas.microsoft.com/office/drawing/2014/main" id="{79470A8D-5B4E-4E41-8B58-D7E1F09197D6}"/>
              </a:ext>
            </a:extLst>
          </p:cNvPr>
          <p:cNvGraphicFramePr>
            <a:graphicFrameLocks noGrp="1"/>
          </p:cNvGraphicFramePr>
          <p:nvPr/>
        </p:nvGraphicFramePr>
        <p:xfrm>
          <a:off x="7518400" y="2774950"/>
          <a:ext cx="1066800" cy="13335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106" name="Text Box 67">
            <a:extLst>
              <a:ext uri="{FF2B5EF4-FFF2-40B4-BE49-F238E27FC236}">
                <a16:creationId xmlns:a16="http://schemas.microsoft.com/office/drawing/2014/main" id="{27A02E1D-E2BE-A143-9275-0E0CFE5EB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2286000"/>
            <a:ext cx="15478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122951" name="Rectangle 71">
            <a:extLst>
              <a:ext uri="{FF2B5EF4-FFF2-40B4-BE49-F238E27FC236}">
                <a16:creationId xmlns:a16="http://schemas.microsoft.com/office/drawing/2014/main" id="{C2DE048F-847A-A14F-A216-1EDF3498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725863"/>
            <a:ext cx="9906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122953" name="Rectangle 73">
            <a:extLst>
              <a:ext uri="{FF2B5EF4-FFF2-40B4-BE49-F238E27FC236}">
                <a16:creationId xmlns:a16="http://schemas.microsoft.com/office/drawing/2014/main" id="{2AE1233F-11BA-DD45-94FE-E00034A17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14800"/>
            <a:ext cx="9906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122954" name="Rectangle 74">
            <a:extLst>
              <a:ext uri="{FF2B5EF4-FFF2-40B4-BE49-F238E27FC236}">
                <a16:creationId xmlns:a16="http://schemas.microsoft.com/office/drawing/2014/main" id="{101BA2C8-F710-E94D-B556-4CAD61AF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68663"/>
            <a:ext cx="990600" cy="38100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2955" name="Rectangle 75">
            <a:extLst>
              <a:ext uri="{FF2B5EF4-FFF2-40B4-BE49-F238E27FC236}">
                <a16:creationId xmlns:a16="http://schemas.microsoft.com/office/drawing/2014/main" id="{329F9018-8C4A-C244-BFEB-13909D585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76600"/>
            <a:ext cx="990600" cy="38100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2957" name="Rectangle 77">
            <a:extLst>
              <a:ext uri="{FF2B5EF4-FFF2-40B4-BE49-F238E27FC236}">
                <a16:creationId xmlns:a16="http://schemas.microsoft.com/office/drawing/2014/main" id="{BB2D8F84-4353-DB44-9907-0A278ED8D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72000"/>
            <a:ext cx="990600" cy="38100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2958" name="Rectangle 78">
            <a:extLst>
              <a:ext uri="{FF2B5EF4-FFF2-40B4-BE49-F238E27FC236}">
                <a16:creationId xmlns:a16="http://schemas.microsoft.com/office/drawing/2014/main" id="{4AA5AA14-D2F5-AC47-979A-247672ACE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76600"/>
            <a:ext cx="990600" cy="381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2959" name="Rectangle 79">
            <a:extLst>
              <a:ext uri="{FF2B5EF4-FFF2-40B4-BE49-F238E27FC236}">
                <a16:creationId xmlns:a16="http://schemas.microsoft.com/office/drawing/2014/main" id="{35733CCC-FFAC-8C4F-AB68-1494ABF10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990600" cy="381000"/>
          </a:xfrm>
          <a:prstGeom prst="rect">
            <a:avLst/>
          </a:prstGeom>
          <a:noFill/>
          <a:ln w="2857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2960" name="Rectangle 80">
            <a:extLst>
              <a:ext uri="{FF2B5EF4-FFF2-40B4-BE49-F238E27FC236}">
                <a16:creationId xmlns:a16="http://schemas.microsoft.com/office/drawing/2014/main" id="{1F743A4B-C807-E142-9FD5-37580E1BA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14800"/>
            <a:ext cx="990600" cy="381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2961" name="Rectangle 81">
            <a:extLst>
              <a:ext uri="{FF2B5EF4-FFF2-40B4-BE49-F238E27FC236}">
                <a16:creationId xmlns:a16="http://schemas.microsoft.com/office/drawing/2014/main" id="{22872B5A-7632-5A4E-AED8-4DF69AF44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572000"/>
            <a:ext cx="990600" cy="381000"/>
          </a:xfrm>
          <a:prstGeom prst="rect">
            <a:avLst/>
          </a:prstGeom>
          <a:noFill/>
          <a:ln w="2857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2963" name="Rectangle 83">
            <a:extLst>
              <a:ext uri="{FF2B5EF4-FFF2-40B4-BE49-F238E27FC236}">
                <a16:creationId xmlns:a16="http://schemas.microsoft.com/office/drawing/2014/main" id="{D8F12E52-A354-3340-B849-530187165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9906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graphicFrame>
        <p:nvGraphicFramePr>
          <p:cNvPr id="122964" name="Group 84">
            <a:extLst>
              <a:ext uri="{FF2B5EF4-FFF2-40B4-BE49-F238E27FC236}">
                <a16:creationId xmlns:a16="http://schemas.microsoft.com/office/drawing/2014/main" id="{8FE5E486-737F-E340-A2C3-553A6D02B41C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4992688"/>
          <a:ext cx="1066800" cy="13335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2978" name="Text Box 98">
            <a:extLst>
              <a:ext uri="{FF2B5EF4-FFF2-40B4-BE49-F238E27FC236}">
                <a16:creationId xmlns:a16="http://schemas.microsoft.com/office/drawing/2014/main" id="{2864E1C4-B3D6-4540-BCF5-BE88F3B04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3838" y="4519613"/>
            <a:ext cx="6143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500">
                <a:latin typeface="Tahoma" panose="020B0604030504040204" pitchFamily="34" charset="0"/>
                <a:sym typeface="Symbol" pitchFamily="2" charset="2"/>
              </a:rPr>
              <a:t>rs</a:t>
            </a:r>
          </a:p>
        </p:txBody>
      </p:sp>
      <p:sp>
        <p:nvSpPr>
          <p:cNvPr id="122979" name="Rectangle 99">
            <a:extLst>
              <a:ext uri="{FF2B5EF4-FFF2-40B4-BE49-F238E27FC236}">
                <a16:creationId xmlns:a16="http://schemas.microsoft.com/office/drawing/2014/main" id="{4112755F-E13C-764C-925A-6E10569EC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0" y="5943600"/>
            <a:ext cx="990600" cy="381000"/>
          </a:xfrm>
          <a:prstGeom prst="rect">
            <a:avLst/>
          </a:prstGeom>
          <a:noFill/>
          <a:ln w="2857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122980" name="Rectangle 100">
            <a:extLst>
              <a:ext uri="{FF2B5EF4-FFF2-40B4-BE49-F238E27FC236}">
                <a16:creationId xmlns:a16="http://schemas.microsoft.com/office/drawing/2014/main" id="{F7050F6B-A975-F748-97C8-290CB7BC5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0" y="5486400"/>
            <a:ext cx="990600" cy="381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23" name="Division 22">
            <a:extLst>
              <a:ext uri="{FF2B5EF4-FFF2-40B4-BE49-F238E27FC236}">
                <a16:creationId xmlns:a16="http://schemas.microsoft.com/office/drawing/2014/main" id="{ACF3D7DF-182C-8249-A005-9E945638B55E}"/>
              </a:ext>
            </a:extLst>
          </p:cNvPr>
          <p:cNvSpPr/>
          <p:nvPr/>
        </p:nvSpPr>
        <p:spPr bwMode="auto">
          <a:xfrm>
            <a:off x="8229600" y="342900"/>
            <a:ext cx="533400" cy="533400"/>
          </a:xfrm>
          <a:prstGeom prst="mathDivide">
            <a:avLst>
              <a:gd name="adj1" fmla="val 23520"/>
              <a:gd name="adj2" fmla="val 5880"/>
              <a:gd name="adj3" fmla="val 12493"/>
            </a:avLst>
          </a:prstGeom>
          <a:solidFill>
            <a:srgbClr val="280049"/>
          </a:solidFill>
          <a:ln w="12700" cap="flat" cmpd="sng" algn="ctr">
            <a:solidFill>
              <a:srgbClr val="28004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487" tIns="44450" rIns="90487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37" charset="2"/>
              <a:buNone/>
              <a:defRPr/>
            </a:pPr>
            <a:endParaRPr lang="en-US">
              <a:latin typeface="Helvetica" pitchFamily="37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1" grpId="0" animBg="1" autoUpdateAnimBg="0"/>
      <p:bldP spid="122953" grpId="0" animBg="1" autoUpdateAnimBg="0"/>
      <p:bldP spid="122954" grpId="0" animBg="1"/>
      <p:bldP spid="122955" grpId="0" animBg="1"/>
      <p:bldP spid="122957" grpId="0" animBg="1"/>
      <p:bldP spid="122958" grpId="0" animBg="1"/>
      <p:bldP spid="122959" grpId="0" animBg="1"/>
      <p:bldP spid="122960" grpId="0" animBg="1"/>
      <p:bldP spid="122961" grpId="0" animBg="1"/>
      <p:bldP spid="122963" grpId="0" animBg="1" autoUpdateAnimBg="0"/>
      <p:bldP spid="122978" grpId="0" autoUpdateAnimBg="0"/>
      <p:bldP spid="122979" grpId="0" animBg="1" autoUpdateAnimBg="0"/>
      <p:bldP spid="1229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2">
            <a:extLst>
              <a:ext uri="{FF2B5EF4-FFF2-40B4-BE49-F238E27FC236}">
                <a16:creationId xmlns:a16="http://schemas.microsoft.com/office/drawing/2014/main" id="{01ED0E2A-00E6-8340-84F5-E6EE87115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1866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</a:rPr>
              <a:t>Execution plan</a:t>
            </a:r>
          </a:p>
        </p:txBody>
      </p:sp>
      <p:sp>
        <p:nvSpPr>
          <p:cNvPr id="7170" name="Rectangle 6">
            <a:extLst>
              <a:ext uri="{FF2B5EF4-FFF2-40B4-BE49-F238E27FC236}">
                <a16:creationId xmlns:a16="http://schemas.microsoft.com/office/drawing/2014/main" id="{982453D0-FB1E-A04A-B6D9-6CC5E6B54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Steps in Processing a Query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DC4E888D-1D19-B84E-965E-6D0D17918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00200"/>
            <a:ext cx="3124200" cy="609600"/>
          </a:xfrm>
          <a:prstGeom prst="rect">
            <a:avLst/>
          </a:prstGeom>
          <a:solidFill>
            <a:srgbClr val="FFBE7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Scan, Parse, Validate</a:t>
            </a:r>
          </a:p>
        </p:txBody>
      </p:sp>
      <p:sp>
        <p:nvSpPr>
          <p:cNvPr id="18438" name="Rectangle 8">
            <a:extLst>
              <a:ext uri="{FF2B5EF4-FFF2-40B4-BE49-F238E27FC236}">
                <a16:creationId xmlns:a16="http://schemas.microsoft.com/office/drawing/2014/main" id="{FCF44AFB-50D7-114C-AFEF-894137461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43200"/>
            <a:ext cx="3124200" cy="609600"/>
          </a:xfrm>
          <a:prstGeom prst="rect">
            <a:avLst/>
          </a:prstGeom>
          <a:solidFill>
            <a:srgbClr val="FFBE7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Query Optimizer</a:t>
            </a:r>
          </a:p>
        </p:txBody>
      </p:sp>
      <p:sp>
        <p:nvSpPr>
          <p:cNvPr id="18439" name="Rectangle 9">
            <a:extLst>
              <a:ext uri="{FF2B5EF4-FFF2-40B4-BE49-F238E27FC236}">
                <a16:creationId xmlns:a16="http://schemas.microsoft.com/office/drawing/2014/main" id="{D5912454-00EA-0843-AD7B-6DDBF36AF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86200"/>
            <a:ext cx="3124200" cy="609600"/>
          </a:xfrm>
          <a:prstGeom prst="rect">
            <a:avLst/>
          </a:prstGeom>
          <a:solidFill>
            <a:srgbClr val="FFBE7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Query Code Generator</a:t>
            </a:r>
          </a:p>
        </p:txBody>
      </p:sp>
      <p:sp>
        <p:nvSpPr>
          <p:cNvPr id="18440" name="Rectangle 10">
            <a:extLst>
              <a:ext uri="{FF2B5EF4-FFF2-40B4-BE49-F238E27FC236}">
                <a16:creationId xmlns:a16="http://schemas.microsoft.com/office/drawing/2014/main" id="{BE10D35F-CB43-BF44-BBBA-59E37EEB2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3124200" cy="609600"/>
          </a:xfrm>
          <a:prstGeom prst="rect">
            <a:avLst/>
          </a:prstGeom>
          <a:solidFill>
            <a:srgbClr val="FFBE7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Runtime DB Processor</a:t>
            </a:r>
          </a:p>
        </p:txBody>
      </p:sp>
      <p:sp>
        <p:nvSpPr>
          <p:cNvPr id="18441" name="Line 11">
            <a:extLst>
              <a:ext uri="{FF2B5EF4-FFF2-40B4-BE49-F238E27FC236}">
                <a16:creationId xmlns:a16="http://schemas.microsoft.com/office/drawing/2014/main" id="{6D496014-7C4B-244C-8EFC-B3E4B99DA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endParaRPr lang="en-US" sz="2000">
              <a:latin typeface="+mj-lt"/>
              <a:ea typeface="+mn-ea"/>
            </a:endParaRPr>
          </a:p>
        </p:txBody>
      </p:sp>
      <p:sp>
        <p:nvSpPr>
          <p:cNvPr id="18442" name="Line 12">
            <a:extLst>
              <a:ext uri="{FF2B5EF4-FFF2-40B4-BE49-F238E27FC236}">
                <a16:creationId xmlns:a16="http://schemas.microsoft.com/office/drawing/2014/main" id="{837646C7-FEC7-5B45-9A1A-CAAF814A0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495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endParaRPr lang="en-US" sz="2000">
              <a:latin typeface="+mj-lt"/>
              <a:ea typeface="+mn-ea"/>
            </a:endParaRPr>
          </a:p>
        </p:txBody>
      </p:sp>
      <p:sp>
        <p:nvSpPr>
          <p:cNvPr id="18443" name="Line 13">
            <a:extLst>
              <a:ext uri="{FF2B5EF4-FFF2-40B4-BE49-F238E27FC236}">
                <a16:creationId xmlns:a16="http://schemas.microsoft.com/office/drawing/2014/main" id="{501787E7-B823-CE45-9FB5-88B7F0A82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endParaRPr lang="en-US" sz="2000">
              <a:latin typeface="+mj-lt"/>
              <a:ea typeface="+mn-ea"/>
            </a:endParaRPr>
          </a:p>
        </p:txBody>
      </p:sp>
      <p:sp>
        <p:nvSpPr>
          <p:cNvPr id="18444" name="Line 14">
            <a:extLst>
              <a:ext uri="{FF2B5EF4-FFF2-40B4-BE49-F238E27FC236}">
                <a16:creationId xmlns:a16="http://schemas.microsoft.com/office/drawing/2014/main" id="{65D44B5B-EF31-D241-BA04-61B03DA60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6388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endParaRPr lang="en-US" sz="2000">
              <a:latin typeface="+mj-lt"/>
              <a:ea typeface="+mn-ea"/>
            </a:endParaRPr>
          </a:p>
        </p:txBody>
      </p:sp>
      <p:sp>
        <p:nvSpPr>
          <p:cNvPr id="18445" name="Line 15">
            <a:extLst>
              <a:ext uri="{FF2B5EF4-FFF2-40B4-BE49-F238E27FC236}">
                <a16:creationId xmlns:a16="http://schemas.microsoft.com/office/drawing/2014/main" id="{B0D3A0CE-268D-D242-80BC-F986227AE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066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endParaRPr lang="en-US" sz="2000">
              <a:latin typeface="+mj-lt"/>
              <a:ea typeface="+mn-ea"/>
            </a:endParaRPr>
          </a:p>
        </p:txBody>
      </p:sp>
      <p:sp>
        <p:nvSpPr>
          <p:cNvPr id="7180" name="Text Box 16">
            <a:extLst>
              <a:ext uri="{FF2B5EF4-FFF2-40B4-BE49-F238E27FC236}">
                <a16:creationId xmlns:a16="http://schemas.microsoft.com/office/drawing/2014/main" id="{E3483FA1-EB00-2F4C-926E-45B0F9BAF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588" y="4572000"/>
            <a:ext cx="2765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</a:rPr>
              <a:t>Code to execute query</a:t>
            </a:r>
          </a:p>
        </p:txBody>
      </p:sp>
      <p:sp>
        <p:nvSpPr>
          <p:cNvPr id="7181" name="Text Box 17">
            <a:extLst>
              <a:ext uri="{FF2B5EF4-FFF2-40B4-BE49-F238E27FC236}">
                <a16:creationId xmlns:a16="http://schemas.microsoft.com/office/drawing/2014/main" id="{2B98A48F-AE56-B849-8F62-894529A5F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2286000"/>
            <a:ext cx="3198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</a:rPr>
              <a:t>Intermediate form of query</a:t>
            </a:r>
          </a:p>
        </p:txBody>
      </p:sp>
      <p:sp>
        <p:nvSpPr>
          <p:cNvPr id="7182" name="Text Box 18">
            <a:extLst>
              <a:ext uri="{FF2B5EF4-FFF2-40B4-BE49-F238E27FC236}">
                <a16:creationId xmlns:a16="http://schemas.microsoft.com/office/drawing/2014/main" id="{2AAA6146-4CB2-DE48-B42D-04222EA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788" y="1066800"/>
            <a:ext cx="188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</a:rPr>
              <a:t>SQL statement</a:t>
            </a:r>
          </a:p>
        </p:txBody>
      </p:sp>
      <p:sp>
        <p:nvSpPr>
          <p:cNvPr id="7183" name="Text Box 19">
            <a:extLst>
              <a:ext uri="{FF2B5EF4-FFF2-40B4-BE49-F238E27FC236}">
                <a16:creationId xmlns:a16="http://schemas.microsoft.com/office/drawing/2014/main" id="{5F245454-14CA-144C-A2A8-195F90220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5759450"/>
            <a:ext cx="2968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</a:rPr>
              <a:t>Results of running query</a:t>
            </a:r>
          </a:p>
        </p:txBody>
      </p:sp>
      <p:pic>
        <p:nvPicPr>
          <p:cNvPr id="7184" name="Picture 21">
            <a:extLst>
              <a:ext uri="{FF2B5EF4-FFF2-40B4-BE49-F238E27FC236}">
                <a16:creationId xmlns:a16="http://schemas.microsoft.com/office/drawing/2014/main" id="{A75F317E-3E8F-C247-B990-FE2E54E04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287655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17">
            <a:extLst>
              <a:ext uri="{FF2B5EF4-FFF2-40B4-BE49-F238E27FC236}">
                <a16:creationId xmlns:a16="http://schemas.microsoft.com/office/drawing/2014/main" id="{375B9185-D41B-3449-A367-E68622E94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286000"/>
            <a:ext cx="3198813" cy="4000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Intermediate form of query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C4189A5A-97D4-3F4F-B19A-5052B9A85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Division With Remainder</a:t>
            </a:r>
          </a:p>
        </p:txBody>
      </p:sp>
      <p:sp>
        <p:nvSpPr>
          <p:cNvPr id="4710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9833F01-44F6-BD40-AA1F-D1240AA64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038600" cy="4572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600">
                <a:latin typeface="Tahoma" panose="020B0604030504040204" pitchFamily="34" charset="0"/>
              </a:rPr>
              <a:t>Let r(R) and s(S) be relations such as S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R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endParaRPr lang="en-US" altLang="en-US" sz="260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rs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  <a:sym typeface="Symbol" pitchFamily="2" charset="2"/>
              </a:rPr>
              <a:t>is relation whose schema is Q=R-S 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endParaRPr lang="en-US" altLang="en-US" sz="1200">
              <a:latin typeface="Tahoma" panose="020B0604030504040204" pitchFamily="34" charset="0"/>
              <a:sym typeface="Symbol" pitchFamily="2" charset="2"/>
            </a:endParaRP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  <a:sym typeface="Symbol" pitchFamily="2" charset="2"/>
              </a:rPr>
              <a:t> includes all t such as</a:t>
            </a:r>
            <a:br>
              <a:rPr lang="en-US" altLang="en-US">
                <a:latin typeface="Tahoma" panose="020B0604030504040204" pitchFamily="34" charset="0"/>
                <a:sym typeface="Symbol" pitchFamily="2" charset="2"/>
              </a:rPr>
            </a:br>
            <a:r>
              <a:rPr lang="en-US" altLang="en-US">
                <a:latin typeface="Tahoma" panose="020B0604030504040204" pitchFamily="34" charset="0"/>
                <a:sym typeface="Symbol" pitchFamily="2" charset="2"/>
              </a:rPr>
              <a:t> t</a:t>
            </a:r>
            <a:r>
              <a:rPr lang="en-US" altLang="en-US" baseline="-25000">
                <a:latin typeface="Tahoma" panose="020B0604030504040204" pitchFamily="34" charset="0"/>
                <a:sym typeface="Symbol" pitchFamily="2" charset="2"/>
              </a:rPr>
              <a:t>r</a:t>
            </a:r>
            <a:r>
              <a:rPr lang="en-US" altLang="en-US">
                <a:latin typeface="Tahoma" panose="020B0604030504040204" pitchFamily="34" charset="0"/>
                <a:sym typeface="Symbol" pitchFamily="2" charset="2"/>
              </a:rPr>
              <a:t>[Q] = t and t</a:t>
            </a:r>
            <a:r>
              <a:rPr lang="en-US" altLang="en-US" baseline="-25000">
                <a:latin typeface="Tahoma" panose="020B0604030504040204" pitchFamily="34" charset="0"/>
                <a:sym typeface="Symbol" pitchFamily="2" charset="2"/>
              </a:rPr>
              <a:t>r</a:t>
            </a:r>
            <a:r>
              <a:rPr lang="en-US" altLang="en-US">
                <a:latin typeface="Tahoma" panose="020B0604030504040204" pitchFamily="34" charset="0"/>
                <a:sym typeface="Symbol" pitchFamily="2" charset="2"/>
              </a:rPr>
              <a:t>[S] = t </a:t>
            </a:r>
          </a:p>
        </p:txBody>
      </p:sp>
      <p:graphicFrame>
        <p:nvGraphicFramePr>
          <p:cNvPr id="122962" name="Group 82">
            <a:extLst>
              <a:ext uri="{FF2B5EF4-FFF2-40B4-BE49-F238E27FC236}">
                <a16:creationId xmlns:a16="http://schemas.microsoft.com/office/drawing/2014/main" id="{D4646A96-4F8E-7549-A592-3B3FC2EE9DE2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2755900"/>
          <a:ext cx="2133600" cy="3071815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49" name="Text Box 52">
            <a:extLst>
              <a:ext uri="{FF2B5EF4-FFF2-40B4-BE49-F238E27FC236}">
                <a16:creationId xmlns:a16="http://schemas.microsoft.com/office/drawing/2014/main" id="{D7C24B3C-0CB9-7941-9675-F8A6D77A0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286000"/>
            <a:ext cx="1520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r</a:t>
            </a:r>
          </a:p>
        </p:txBody>
      </p:sp>
      <p:graphicFrame>
        <p:nvGraphicFramePr>
          <p:cNvPr id="122933" name="Group 53">
            <a:extLst>
              <a:ext uri="{FF2B5EF4-FFF2-40B4-BE49-F238E27FC236}">
                <a16:creationId xmlns:a16="http://schemas.microsoft.com/office/drawing/2014/main" id="{3835210C-F648-B14B-98C6-9FDE5B76CE1D}"/>
              </a:ext>
            </a:extLst>
          </p:cNvPr>
          <p:cNvGraphicFramePr>
            <a:graphicFrameLocks noGrp="1"/>
          </p:cNvGraphicFramePr>
          <p:nvPr/>
        </p:nvGraphicFramePr>
        <p:xfrm>
          <a:off x="7518400" y="2774950"/>
          <a:ext cx="1066800" cy="13335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64" name="Text Box 67">
            <a:extLst>
              <a:ext uri="{FF2B5EF4-FFF2-40B4-BE49-F238E27FC236}">
                <a16:creationId xmlns:a16="http://schemas.microsoft.com/office/drawing/2014/main" id="{B6D254CC-EB65-8B4F-8EFB-901D240B9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2286000"/>
            <a:ext cx="15478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122951" name="Rectangle 71">
            <a:extLst>
              <a:ext uri="{FF2B5EF4-FFF2-40B4-BE49-F238E27FC236}">
                <a16:creationId xmlns:a16="http://schemas.microsoft.com/office/drawing/2014/main" id="{7EBA5A9B-40B5-C947-B963-99EFC369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725863"/>
            <a:ext cx="9906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122953" name="Rectangle 73">
            <a:extLst>
              <a:ext uri="{FF2B5EF4-FFF2-40B4-BE49-F238E27FC236}">
                <a16:creationId xmlns:a16="http://schemas.microsoft.com/office/drawing/2014/main" id="{AC8D5BE7-A598-274D-9045-2BEF19D5D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72000"/>
            <a:ext cx="9906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122954" name="Rectangle 74">
            <a:extLst>
              <a:ext uri="{FF2B5EF4-FFF2-40B4-BE49-F238E27FC236}">
                <a16:creationId xmlns:a16="http://schemas.microsoft.com/office/drawing/2014/main" id="{A8FD13CC-6BE2-434E-B17A-91B7EE28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68663"/>
            <a:ext cx="990600" cy="38100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2955" name="Rectangle 75">
            <a:extLst>
              <a:ext uri="{FF2B5EF4-FFF2-40B4-BE49-F238E27FC236}">
                <a16:creationId xmlns:a16="http://schemas.microsoft.com/office/drawing/2014/main" id="{D950E4D8-4008-D148-9A9B-33C3D62B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76600"/>
            <a:ext cx="990600" cy="38100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2956" name="Rectangle 76">
            <a:extLst>
              <a:ext uri="{FF2B5EF4-FFF2-40B4-BE49-F238E27FC236}">
                <a16:creationId xmlns:a16="http://schemas.microsoft.com/office/drawing/2014/main" id="{0D06B7A8-8EDD-0340-83CE-8F53CA9D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410200"/>
            <a:ext cx="990600" cy="38100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2957" name="Rectangle 77">
            <a:extLst>
              <a:ext uri="{FF2B5EF4-FFF2-40B4-BE49-F238E27FC236}">
                <a16:creationId xmlns:a16="http://schemas.microsoft.com/office/drawing/2014/main" id="{6FFBF6CA-6D3D-A648-A8B8-513BE4E6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029200"/>
            <a:ext cx="990600" cy="38100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2958" name="Rectangle 78">
            <a:extLst>
              <a:ext uri="{FF2B5EF4-FFF2-40B4-BE49-F238E27FC236}">
                <a16:creationId xmlns:a16="http://schemas.microsoft.com/office/drawing/2014/main" id="{0BFECED8-88DA-B141-A944-0A909EFBA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76600"/>
            <a:ext cx="990600" cy="381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2959" name="Rectangle 79">
            <a:extLst>
              <a:ext uri="{FF2B5EF4-FFF2-40B4-BE49-F238E27FC236}">
                <a16:creationId xmlns:a16="http://schemas.microsoft.com/office/drawing/2014/main" id="{FA5123F0-4C4F-7540-A600-D295A2C0F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14800"/>
            <a:ext cx="990600" cy="381000"/>
          </a:xfrm>
          <a:prstGeom prst="rect">
            <a:avLst/>
          </a:prstGeom>
          <a:noFill/>
          <a:ln w="2857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2960" name="Rectangle 80">
            <a:extLst>
              <a:ext uri="{FF2B5EF4-FFF2-40B4-BE49-F238E27FC236}">
                <a16:creationId xmlns:a16="http://schemas.microsoft.com/office/drawing/2014/main" id="{23A980FA-59B1-8E41-971C-D508D2EDE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572000"/>
            <a:ext cx="990600" cy="381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2961" name="Rectangle 81">
            <a:extLst>
              <a:ext uri="{FF2B5EF4-FFF2-40B4-BE49-F238E27FC236}">
                <a16:creationId xmlns:a16="http://schemas.microsoft.com/office/drawing/2014/main" id="{0BD8107E-6242-A94D-BD3B-2C15AE02F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10200"/>
            <a:ext cx="990600" cy="381000"/>
          </a:xfrm>
          <a:prstGeom prst="rect">
            <a:avLst/>
          </a:prstGeom>
          <a:noFill/>
          <a:ln w="2857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2963" name="Rectangle 83">
            <a:extLst>
              <a:ext uri="{FF2B5EF4-FFF2-40B4-BE49-F238E27FC236}">
                <a16:creationId xmlns:a16="http://schemas.microsoft.com/office/drawing/2014/main" id="{C9CA59E4-8416-9042-861D-91BD8FEDA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14800"/>
            <a:ext cx="9906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graphicFrame>
        <p:nvGraphicFramePr>
          <p:cNvPr id="122964" name="Group 84">
            <a:extLst>
              <a:ext uri="{FF2B5EF4-FFF2-40B4-BE49-F238E27FC236}">
                <a16:creationId xmlns:a16="http://schemas.microsoft.com/office/drawing/2014/main" id="{57929FFF-D0ED-4741-84F4-0AC54D3BE993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4992688"/>
          <a:ext cx="1066800" cy="13335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2978" name="Text Box 98">
            <a:extLst>
              <a:ext uri="{FF2B5EF4-FFF2-40B4-BE49-F238E27FC236}">
                <a16:creationId xmlns:a16="http://schemas.microsoft.com/office/drawing/2014/main" id="{7BCB0575-14B8-8447-98A4-4C22CAE10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3838" y="4519613"/>
            <a:ext cx="6143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500">
                <a:latin typeface="Tahoma" panose="020B0604030504040204" pitchFamily="34" charset="0"/>
                <a:sym typeface="Symbol" pitchFamily="2" charset="2"/>
              </a:rPr>
              <a:t>rs</a:t>
            </a:r>
          </a:p>
        </p:txBody>
      </p:sp>
      <p:sp>
        <p:nvSpPr>
          <p:cNvPr id="122979" name="Rectangle 99">
            <a:extLst>
              <a:ext uri="{FF2B5EF4-FFF2-40B4-BE49-F238E27FC236}">
                <a16:creationId xmlns:a16="http://schemas.microsoft.com/office/drawing/2014/main" id="{89B0EA6C-563A-8F4C-B218-0B95A9B2C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0" y="5943600"/>
            <a:ext cx="990600" cy="381000"/>
          </a:xfrm>
          <a:prstGeom prst="rect">
            <a:avLst/>
          </a:prstGeom>
          <a:noFill/>
          <a:ln w="2857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122980" name="Rectangle 100">
            <a:extLst>
              <a:ext uri="{FF2B5EF4-FFF2-40B4-BE49-F238E27FC236}">
                <a16:creationId xmlns:a16="http://schemas.microsoft.com/office/drawing/2014/main" id="{6D72EF66-A861-334E-9F7B-8898DF6F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0" y="5486400"/>
            <a:ext cx="990600" cy="381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23" name="Division 22">
            <a:extLst>
              <a:ext uri="{FF2B5EF4-FFF2-40B4-BE49-F238E27FC236}">
                <a16:creationId xmlns:a16="http://schemas.microsoft.com/office/drawing/2014/main" id="{157EA779-1072-9940-BDCB-AB0A83E9DE63}"/>
              </a:ext>
            </a:extLst>
          </p:cNvPr>
          <p:cNvSpPr/>
          <p:nvPr/>
        </p:nvSpPr>
        <p:spPr bwMode="auto">
          <a:xfrm>
            <a:off x="8229600" y="342900"/>
            <a:ext cx="533400" cy="533400"/>
          </a:xfrm>
          <a:prstGeom prst="mathDivide">
            <a:avLst>
              <a:gd name="adj1" fmla="val 23520"/>
              <a:gd name="adj2" fmla="val 5880"/>
              <a:gd name="adj3" fmla="val 12493"/>
            </a:avLst>
          </a:prstGeom>
          <a:solidFill>
            <a:srgbClr val="280049"/>
          </a:solidFill>
          <a:ln w="12700" cap="flat" cmpd="sng" algn="ctr">
            <a:solidFill>
              <a:srgbClr val="28004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487" tIns="44450" rIns="90487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37" charset="2"/>
              <a:buNone/>
              <a:defRPr/>
            </a:pPr>
            <a:endParaRPr lang="en-US">
              <a:latin typeface="Helvetica" pitchFamily="37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2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2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2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1" grpId="0" animBg="1" autoUpdateAnimBg="0"/>
      <p:bldP spid="122953" grpId="0" animBg="1" autoUpdateAnimBg="0"/>
      <p:bldP spid="122954" grpId="0" animBg="1"/>
      <p:bldP spid="122955" grpId="0" animBg="1"/>
      <p:bldP spid="122956" grpId="0" animBg="1"/>
      <p:bldP spid="122957" grpId="0" animBg="1"/>
      <p:bldP spid="122958" grpId="0" animBg="1"/>
      <p:bldP spid="122959" grpId="0" animBg="1"/>
      <p:bldP spid="122960" grpId="0" animBg="1"/>
      <p:bldP spid="122961" grpId="0" animBg="1"/>
      <p:bldP spid="122963" grpId="0" animBg="1" autoUpdateAnimBg="0"/>
      <p:bldP spid="122978" grpId="0" autoUpdateAnimBg="0"/>
      <p:bldP spid="122979" grpId="0" animBg="1" autoUpdateAnimBg="0"/>
      <p:bldP spid="12298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254C60B5-0F1A-FC40-B5E9-4081F31BB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 Usage</a:t>
            </a:r>
          </a:p>
        </p:txBody>
      </p:sp>
      <p:graphicFrame>
        <p:nvGraphicFramePr>
          <p:cNvPr id="125023" name="Group 95">
            <a:extLst>
              <a:ext uri="{FF2B5EF4-FFF2-40B4-BE49-F238E27FC236}">
                <a16:creationId xmlns:a16="http://schemas.microsoft.com/office/drawing/2014/main" id="{B48A2B51-561C-F24B-ABB8-16C041909299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2701925"/>
          <a:ext cx="2514600" cy="3071814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DP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EE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EE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196" name="Text Box 46">
            <a:extLst>
              <a:ext uri="{FF2B5EF4-FFF2-40B4-BE49-F238E27FC236}">
                <a16:creationId xmlns:a16="http://schemas.microsoft.com/office/drawing/2014/main" id="{98256B84-E7E5-6841-9411-8BC83E0F9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2209800"/>
            <a:ext cx="15319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 b="1">
                <a:latin typeface="Tahoma" panose="020B0604030504040204" pitchFamily="34" charset="0"/>
              </a:rPr>
              <a:t>ENROLL</a:t>
            </a:r>
          </a:p>
        </p:txBody>
      </p:sp>
      <p:graphicFrame>
        <p:nvGraphicFramePr>
          <p:cNvPr id="124975" name="Group 47">
            <a:extLst>
              <a:ext uri="{FF2B5EF4-FFF2-40B4-BE49-F238E27FC236}">
                <a16:creationId xmlns:a16="http://schemas.microsoft.com/office/drawing/2014/main" id="{F81E92BD-5E1B-1A4C-9BA9-86F4F85A24E7}"/>
              </a:ext>
            </a:extLst>
          </p:cNvPr>
          <p:cNvGraphicFramePr>
            <a:graphicFrameLocks noGrp="1"/>
          </p:cNvGraphicFramePr>
          <p:nvPr/>
        </p:nvGraphicFramePr>
        <p:xfrm>
          <a:off x="7596188" y="2701925"/>
          <a:ext cx="1319212" cy="1333500"/>
        </p:xfrm>
        <a:graphic>
          <a:graphicData uri="http://schemas.openxmlformats.org/drawingml/2006/table">
            <a:tbl>
              <a:tblPr/>
              <a:tblGrid>
                <a:gridCol w="659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DP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No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EE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211" name="Text Box 61">
            <a:extLst>
              <a:ext uri="{FF2B5EF4-FFF2-40B4-BE49-F238E27FC236}">
                <a16:creationId xmlns:a16="http://schemas.microsoft.com/office/drawing/2014/main" id="{7CAF2AF5-93B6-3244-BC29-FCE9A067A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588" y="2209800"/>
            <a:ext cx="124936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 b="1">
                <a:latin typeface="Tahoma" panose="020B0604030504040204" pitchFamily="34" charset="0"/>
              </a:rPr>
              <a:t>CLASS</a:t>
            </a:r>
          </a:p>
        </p:txBody>
      </p:sp>
      <p:sp>
        <p:nvSpPr>
          <p:cNvPr id="124990" name="Rectangle 62">
            <a:extLst>
              <a:ext uri="{FF2B5EF4-FFF2-40B4-BE49-F238E27FC236}">
                <a16:creationId xmlns:a16="http://schemas.microsoft.com/office/drawing/2014/main" id="{4D2395E7-16B0-B64C-9655-5A027E133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88" y="3652838"/>
            <a:ext cx="11430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124991" name="Rectangle 63">
            <a:extLst>
              <a:ext uri="{FF2B5EF4-FFF2-40B4-BE49-F238E27FC236}">
                <a16:creationId xmlns:a16="http://schemas.microsoft.com/office/drawing/2014/main" id="{57C2317A-DF94-EF46-B444-450D26E42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95800"/>
            <a:ext cx="11430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124992" name="Rectangle 64">
            <a:extLst>
              <a:ext uri="{FF2B5EF4-FFF2-40B4-BE49-F238E27FC236}">
                <a16:creationId xmlns:a16="http://schemas.microsoft.com/office/drawing/2014/main" id="{3F275ADC-A17E-8C49-992B-463DEEA9B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195638"/>
            <a:ext cx="1143000" cy="38100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4993" name="Rectangle 65">
            <a:extLst>
              <a:ext uri="{FF2B5EF4-FFF2-40B4-BE49-F238E27FC236}">
                <a16:creationId xmlns:a16="http://schemas.microsoft.com/office/drawing/2014/main" id="{A9E47750-E9BB-4E4D-BEDC-8FF958FBB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00400"/>
            <a:ext cx="1143000" cy="38100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4994" name="Rectangle 66">
            <a:extLst>
              <a:ext uri="{FF2B5EF4-FFF2-40B4-BE49-F238E27FC236}">
                <a16:creationId xmlns:a16="http://schemas.microsoft.com/office/drawing/2014/main" id="{F51D678C-0B9D-2D47-A3CD-BB6F8F82F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373688"/>
            <a:ext cx="1143000" cy="38100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4995" name="Rectangle 67">
            <a:extLst>
              <a:ext uri="{FF2B5EF4-FFF2-40B4-BE49-F238E27FC236}">
                <a16:creationId xmlns:a16="http://schemas.microsoft.com/office/drawing/2014/main" id="{8D1F3396-F739-354A-AF90-6E2874935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2688"/>
            <a:ext cx="1143000" cy="38100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4996" name="Rectangle 68">
            <a:extLst>
              <a:ext uri="{FF2B5EF4-FFF2-40B4-BE49-F238E27FC236}">
                <a16:creationId xmlns:a16="http://schemas.microsoft.com/office/drawing/2014/main" id="{3498951B-7D32-AC42-97CC-067202026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00400"/>
            <a:ext cx="1143000" cy="3492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4997" name="Rectangle 69">
            <a:extLst>
              <a:ext uri="{FF2B5EF4-FFF2-40B4-BE49-F238E27FC236}">
                <a16:creationId xmlns:a16="http://schemas.microsoft.com/office/drawing/2014/main" id="{149431A7-6962-ED4F-8FAB-03E952773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17975"/>
            <a:ext cx="1143000" cy="361950"/>
          </a:xfrm>
          <a:prstGeom prst="rect">
            <a:avLst/>
          </a:prstGeom>
          <a:noFill/>
          <a:ln w="2857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4998" name="Rectangle 70">
            <a:extLst>
              <a:ext uri="{FF2B5EF4-FFF2-40B4-BE49-F238E27FC236}">
                <a16:creationId xmlns:a16="http://schemas.microsoft.com/office/drawing/2014/main" id="{1805BB12-5379-B441-9BFE-1D6111677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35488"/>
            <a:ext cx="1143000" cy="381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4999" name="Rectangle 71">
            <a:extLst>
              <a:ext uri="{FF2B5EF4-FFF2-40B4-BE49-F238E27FC236}">
                <a16:creationId xmlns:a16="http://schemas.microsoft.com/office/drawing/2014/main" id="{EEA44D2B-6AA4-AC43-8507-93A0D1D52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73688"/>
            <a:ext cx="1143000" cy="417512"/>
          </a:xfrm>
          <a:prstGeom prst="rect">
            <a:avLst/>
          </a:prstGeom>
          <a:noFill/>
          <a:ln w="2857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5000" name="Rectangle 72">
            <a:extLst>
              <a:ext uri="{FF2B5EF4-FFF2-40B4-BE49-F238E27FC236}">
                <a16:creationId xmlns:a16="http://schemas.microsoft.com/office/drawing/2014/main" id="{87D164B4-58CE-2D49-BA0B-0E588DC1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78288"/>
            <a:ext cx="1143000" cy="40163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graphicFrame>
        <p:nvGraphicFramePr>
          <p:cNvPr id="125001" name="Group 73">
            <a:extLst>
              <a:ext uri="{FF2B5EF4-FFF2-40B4-BE49-F238E27FC236}">
                <a16:creationId xmlns:a16="http://schemas.microsoft.com/office/drawing/2014/main" id="{08075D5A-C866-BB44-AA28-A18204BAB918}"/>
              </a:ext>
            </a:extLst>
          </p:cNvPr>
          <p:cNvGraphicFramePr>
            <a:graphicFrameLocks noGrp="1"/>
          </p:cNvGraphicFramePr>
          <p:nvPr/>
        </p:nvGraphicFramePr>
        <p:xfrm>
          <a:off x="2108200" y="2701925"/>
          <a:ext cx="1433514" cy="1333500"/>
        </p:xfrm>
        <a:graphic>
          <a:graphicData uri="http://schemas.openxmlformats.org/drawingml/2006/table">
            <a:tbl>
              <a:tblPr/>
              <a:tblGrid>
                <a:gridCol w="71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5015" name="Text Box 87">
            <a:extLst>
              <a:ext uri="{FF2B5EF4-FFF2-40B4-BE49-F238E27FC236}">
                <a16:creationId xmlns:a16="http://schemas.microsoft.com/office/drawing/2014/main" id="{DDB8570B-CC12-BF4A-B436-E9F8E2FA4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09800"/>
            <a:ext cx="31829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500" b="1">
                <a:latin typeface="Tahoma" panose="020B0604030504040204" pitchFamily="34" charset="0"/>
                <a:sym typeface="Symbol" pitchFamily="2" charset="2"/>
              </a:rPr>
              <a:t>Q=ENROLLCLASS</a:t>
            </a:r>
          </a:p>
        </p:txBody>
      </p:sp>
      <p:sp>
        <p:nvSpPr>
          <p:cNvPr id="125016" name="Rectangle 88">
            <a:extLst>
              <a:ext uri="{FF2B5EF4-FFF2-40B4-BE49-F238E27FC236}">
                <a16:creationId xmlns:a16="http://schemas.microsoft.com/office/drawing/2014/main" id="{E88D966F-47DB-C04D-920F-9544C3333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1192213" cy="381000"/>
          </a:xfrm>
          <a:prstGeom prst="rect">
            <a:avLst/>
          </a:prstGeom>
          <a:noFill/>
          <a:ln w="2857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125017" name="Rectangle 89">
            <a:extLst>
              <a:ext uri="{FF2B5EF4-FFF2-40B4-BE49-F238E27FC236}">
                <a16:creationId xmlns:a16="http://schemas.microsoft.com/office/drawing/2014/main" id="{C82E712E-10D9-544B-950B-35F83EF71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00400"/>
            <a:ext cx="1192213" cy="381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25025" name="Rectangle 9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D6F2DBC-2857-0740-888C-4753067F0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90000"/>
              <a:buFont typeface="Wingdings" pitchFamily="2" charset="2"/>
              <a:buChar char="q"/>
            </a:pPr>
            <a:r>
              <a:rPr lang="en-US" altLang="en-US" sz="2600"/>
              <a:t>Query: </a:t>
            </a:r>
            <a:r>
              <a:rPr lang="ja-JP" altLang="en-US" sz="2600"/>
              <a:t>“</a:t>
            </a:r>
            <a:r>
              <a:rPr lang="en-US" altLang="ja-JP" sz="2600"/>
              <a:t>Retrieve the names of students who took </a:t>
            </a:r>
            <a:r>
              <a:rPr lang="en-US" altLang="ja-JP" sz="2600" i="1">
                <a:solidFill>
                  <a:srgbClr val="FF3300"/>
                </a:solidFill>
              </a:rPr>
              <a:t>all</a:t>
            </a:r>
            <a:r>
              <a:rPr lang="en-US" altLang="ja-JP" sz="2600"/>
              <a:t> the classes that John took.</a:t>
            </a:r>
            <a:r>
              <a:rPr lang="ja-JP" altLang="en-US" sz="2600"/>
              <a:t>”</a:t>
            </a:r>
            <a:endParaRPr lang="en-US" altLang="en-US" sz="2600"/>
          </a:p>
        </p:txBody>
      </p:sp>
      <p:sp>
        <p:nvSpPr>
          <p:cNvPr id="125026" name="Rectangle 9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20713BE-7323-E04D-83E1-A12B735BD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181600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/>
              <a:t>Note: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/>
              <a:t>Division can be expressed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/>
              <a:t>using </a:t>
            </a:r>
            <a:r>
              <a:rPr lang="el-GR" altLang="en-US"/>
              <a:t>π,</a:t>
            </a:r>
            <a:r>
              <a:rPr lang="en-US" altLang="en-US"/>
              <a:t> x and – operations:  </a:t>
            </a:r>
            <a:r>
              <a:rPr lang="en-US" altLang="en-US" sz="2500">
                <a:solidFill>
                  <a:schemeClr val="accent1"/>
                </a:solidFill>
                <a:sym typeface="Symbol" pitchFamily="2" charset="2"/>
              </a:rPr>
              <a:t>rs= </a:t>
            </a:r>
            <a:r>
              <a:rPr lang="el-GR" altLang="en-US" sz="2500">
                <a:solidFill>
                  <a:schemeClr val="accent1"/>
                </a:solidFill>
                <a:sym typeface="Symbol" pitchFamily="2" charset="2"/>
              </a:rPr>
              <a:t>π</a:t>
            </a:r>
            <a:r>
              <a:rPr lang="en-US" altLang="en-US" sz="2500" baseline="-25000">
                <a:solidFill>
                  <a:schemeClr val="accent1"/>
                </a:solidFill>
                <a:sym typeface="Symbol" pitchFamily="2" charset="2"/>
              </a:rPr>
              <a:t>Q</a:t>
            </a:r>
            <a:r>
              <a:rPr lang="en-US" altLang="en-US" sz="2500">
                <a:solidFill>
                  <a:schemeClr val="accent1"/>
                </a:solidFill>
                <a:sym typeface="Symbol" pitchFamily="2" charset="2"/>
              </a:rPr>
              <a:t>(r) </a:t>
            </a:r>
            <a:r>
              <a:rPr lang="en-US" altLang="en-US">
                <a:solidFill>
                  <a:schemeClr val="accent1"/>
                </a:solidFill>
              </a:rPr>
              <a:t>– </a:t>
            </a:r>
            <a:r>
              <a:rPr lang="el-GR" altLang="en-US" sz="2500">
                <a:solidFill>
                  <a:schemeClr val="accent1"/>
                </a:solidFill>
                <a:sym typeface="Symbol" pitchFamily="2" charset="2"/>
              </a:rPr>
              <a:t>π</a:t>
            </a:r>
            <a:r>
              <a:rPr lang="en-US" altLang="en-US" sz="2500" baseline="-25000">
                <a:solidFill>
                  <a:schemeClr val="accent1"/>
                </a:solidFill>
                <a:sym typeface="Symbol" pitchFamily="2" charset="2"/>
              </a:rPr>
              <a:t>Q</a:t>
            </a:r>
            <a:r>
              <a:rPr lang="en-US" altLang="en-US" sz="2500">
                <a:solidFill>
                  <a:schemeClr val="accent1"/>
                </a:solidFill>
                <a:sym typeface="Symbol" pitchFamily="2" charset="2"/>
              </a:rPr>
              <a:t>((</a:t>
            </a:r>
            <a:r>
              <a:rPr lang="el-GR" altLang="en-US" sz="2500">
                <a:solidFill>
                  <a:schemeClr val="accent1"/>
                </a:solidFill>
                <a:sym typeface="Symbol" pitchFamily="2" charset="2"/>
              </a:rPr>
              <a:t>π</a:t>
            </a:r>
            <a:r>
              <a:rPr lang="en-US" altLang="en-US" sz="2500" baseline="-25000">
                <a:solidFill>
                  <a:schemeClr val="accent1"/>
                </a:solidFill>
                <a:sym typeface="Symbol" pitchFamily="2" charset="2"/>
              </a:rPr>
              <a:t>Q</a:t>
            </a:r>
            <a:r>
              <a:rPr lang="en-US" altLang="en-US" sz="2500">
                <a:solidFill>
                  <a:schemeClr val="accent1"/>
                </a:solidFill>
                <a:sym typeface="Symbol" pitchFamily="2" charset="2"/>
              </a:rPr>
              <a:t>(r) x s) </a:t>
            </a:r>
            <a:r>
              <a:rPr lang="en-US" altLang="en-US">
                <a:solidFill>
                  <a:schemeClr val="accent1"/>
                </a:solidFill>
              </a:rPr>
              <a:t>–</a:t>
            </a:r>
            <a:r>
              <a:rPr lang="en-US" altLang="en-US" sz="2500">
                <a:solidFill>
                  <a:schemeClr val="accent1"/>
                </a:solidFill>
                <a:sym typeface="Symbol" pitchFamily="2" charset="2"/>
              </a:rPr>
              <a:t> r) </a:t>
            </a:r>
            <a:r>
              <a:rPr lang="en-US" altLang="en-US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4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2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5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5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90" grpId="0" animBg="1" autoUpdateAnimBg="0"/>
      <p:bldP spid="124991" grpId="0" animBg="1" autoUpdateAnimBg="0"/>
      <p:bldP spid="124992" grpId="0" animBg="1"/>
      <p:bldP spid="124993" grpId="0" animBg="1"/>
      <p:bldP spid="124994" grpId="0" animBg="1"/>
      <p:bldP spid="124995" grpId="0" animBg="1"/>
      <p:bldP spid="124996" grpId="0" animBg="1"/>
      <p:bldP spid="124997" grpId="0" animBg="1"/>
      <p:bldP spid="124998" grpId="0" animBg="1"/>
      <p:bldP spid="124999" grpId="0" animBg="1"/>
      <p:bldP spid="125000" grpId="0" animBg="1" autoUpdateAnimBg="0"/>
      <p:bldP spid="125015" grpId="0" autoUpdateAnimBg="0"/>
      <p:bldP spid="125016" grpId="0" animBg="1" autoUpdateAnimBg="0"/>
      <p:bldP spid="125017" grpId="0" animBg="1"/>
      <p:bldP spid="125025" grpId="0" autoUpdateAnimBg="0"/>
      <p:bldP spid="12502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49EF5F88-4EDC-3843-A837-71DC2710A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Division Usage: Review Example</a:t>
            </a:r>
          </a:p>
        </p:txBody>
      </p:sp>
      <p:graphicFrame>
        <p:nvGraphicFramePr>
          <p:cNvPr id="125023" name="Group 95">
            <a:extLst>
              <a:ext uri="{FF2B5EF4-FFF2-40B4-BE49-F238E27FC236}">
                <a16:creationId xmlns:a16="http://schemas.microsoft.com/office/drawing/2014/main" id="{390A30AD-73D0-7044-BBBE-877B8F8E2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62272"/>
              </p:ext>
            </p:extLst>
          </p:nvPr>
        </p:nvGraphicFramePr>
        <p:xfrm>
          <a:off x="5049986" y="2372784"/>
          <a:ext cx="3840954" cy="3647016"/>
        </p:xfrm>
        <a:graphic>
          <a:graphicData uri="http://schemas.openxmlformats.org/drawingml/2006/table">
            <a:tbl>
              <a:tblPr/>
              <a:tblGrid>
                <a:gridCol w="128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Username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FNFriend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LNFriend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Susan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Alex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Mark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Alex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Kirk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Mary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Shi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Alex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Susan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Mary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Shi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Lory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Kirk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Chia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Kirk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Alex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3292" name="Text Box 46">
            <a:extLst>
              <a:ext uri="{FF2B5EF4-FFF2-40B4-BE49-F238E27FC236}">
                <a16:creationId xmlns:a16="http://schemas.microsoft.com/office/drawing/2014/main" id="{2347523A-F8AB-B741-BF8A-CD861FECE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946275"/>
            <a:ext cx="27035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 dirty="0">
                <a:latin typeface="Tahoma" panose="020B0604030504040204" pitchFamily="34" charset="0"/>
              </a:rPr>
              <a:t>Relation </a:t>
            </a:r>
            <a:r>
              <a:rPr lang="en-US" altLang="en-US" sz="2600" b="1" dirty="0">
                <a:latin typeface="Tahoma" panose="020B0604030504040204" pitchFamily="34" charset="0"/>
              </a:rPr>
              <a:t>Friends</a:t>
            </a:r>
          </a:p>
        </p:txBody>
      </p:sp>
      <p:sp>
        <p:nvSpPr>
          <p:cNvPr id="53293" name="Rectangle 9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68D92F9-B92F-5548-B842-FE44A4502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01" y="1295400"/>
            <a:ext cx="861709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dirty="0"/>
              <a:t>Query: </a:t>
            </a:r>
            <a:r>
              <a:rPr lang="ja-JP" altLang="en-US" dirty="0"/>
              <a:t>“</a:t>
            </a:r>
            <a:r>
              <a:rPr lang="en-US" altLang="ja-JP" dirty="0"/>
              <a:t>List the usernames of people who have in common  </a:t>
            </a:r>
            <a:r>
              <a:rPr lang="en-US" altLang="ja-JP" i="1" dirty="0">
                <a:solidFill>
                  <a:srgbClr val="FF3300"/>
                </a:solidFill>
              </a:rPr>
              <a:t>all</a:t>
            </a:r>
            <a:r>
              <a:rPr lang="en-US" altLang="ja-JP" dirty="0"/>
              <a:t> Susan</a:t>
            </a:r>
            <a:r>
              <a:rPr lang="ja-JP" altLang="en-US" dirty="0"/>
              <a:t>’</a:t>
            </a:r>
            <a:r>
              <a:rPr lang="en-US" altLang="ja-JP" dirty="0"/>
              <a:t>s  friends  on Facebook.</a:t>
            </a:r>
            <a:r>
              <a:rPr lang="ja-JP" altLang="en-US" dirty="0"/>
              <a:t>”</a:t>
            </a:r>
            <a:endParaRPr lang="en-US" altLang="en-US" dirty="0"/>
          </a:p>
        </p:txBody>
      </p:sp>
      <p:sp>
        <p:nvSpPr>
          <p:cNvPr id="53294" name="TextBox 1">
            <a:extLst>
              <a:ext uri="{FF2B5EF4-FFF2-40B4-BE49-F238E27FC236}">
                <a16:creationId xmlns:a16="http://schemas.microsoft.com/office/drawing/2014/main" id="{E0996F35-D016-4648-A1FD-A7D1C1C4A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99" y="2192337"/>
            <a:ext cx="4343400" cy="342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</a:rPr>
              <a:t>SF </a:t>
            </a: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 </a:t>
            </a:r>
            <a:r>
              <a:rPr lang="el-GR" altLang="en-US" dirty="0">
                <a:solidFill>
                  <a:srgbClr val="043BDE"/>
                </a:solidFill>
                <a:latin typeface="Lucida Grande" panose="020B0600040502020204" pitchFamily="34" charset="0"/>
              </a:rPr>
              <a:t>σ</a:t>
            </a:r>
            <a:r>
              <a:rPr lang="en-US" altLang="en-US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Username =</a:t>
            </a:r>
            <a:r>
              <a:rPr lang="ja-JP" altLang="en-US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ja-JP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Susan’</a:t>
            </a:r>
            <a:r>
              <a:rPr lang="en-US" altLang="ja-JP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(Friends)</a:t>
            </a:r>
          </a:p>
          <a:p>
            <a:pPr eaLnBrk="1" hangingPunct="1">
              <a:lnSpc>
                <a:spcPct val="110000"/>
              </a:lnSpc>
              <a:buFont typeface="Monotype Sorts" pitchFamily="2" charset="2"/>
              <a:buNone/>
            </a:pPr>
            <a:endParaRPr lang="en-US" altLang="ja-JP" sz="1200" dirty="0">
              <a:solidFill>
                <a:srgbClr val="043BDE"/>
              </a:solidFill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lnSpc>
                <a:spcPct val="110000"/>
              </a:lnSpc>
              <a:buFont typeface="Monotype Sorts" pitchFamily="2" charset="2"/>
              <a:buNone/>
            </a:pPr>
            <a:endParaRPr lang="en-US" altLang="ja-JP" sz="1200" dirty="0">
              <a:solidFill>
                <a:srgbClr val="043BDE"/>
              </a:solidFill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lnSpc>
                <a:spcPct val="110000"/>
              </a:lnSpc>
              <a:buFont typeface="Monotype Sorts" pitchFamily="2" charset="2"/>
              <a:buNone/>
            </a:pPr>
            <a:endParaRPr lang="en-US" altLang="ja-JP" sz="1200" dirty="0">
              <a:solidFill>
                <a:srgbClr val="043BDE"/>
              </a:solidFill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lnSpc>
                <a:spcPct val="110000"/>
              </a:lnSpc>
              <a:buFont typeface="Monotype Sorts" pitchFamily="2" charset="2"/>
              <a:buNone/>
            </a:pPr>
            <a:endParaRPr lang="en-US" altLang="ja-JP" sz="1200" dirty="0">
              <a:solidFill>
                <a:srgbClr val="043BDE"/>
              </a:solidFill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</a:rPr>
              <a:t> SSF </a:t>
            </a: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 </a:t>
            </a: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</a:rPr>
              <a:t>Friends </a:t>
            </a: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 </a:t>
            </a:r>
            <a:r>
              <a:rPr lang="el-GR" altLang="en-US" sz="2800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π</a:t>
            </a:r>
            <a:r>
              <a:rPr lang="en-US" altLang="en-US" baseline="-25000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FN,LN </a:t>
            </a: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(SF)</a:t>
            </a:r>
          </a:p>
          <a:p>
            <a:pPr eaLnBrk="1" hangingPunct="1">
              <a:lnSpc>
                <a:spcPct val="110000"/>
              </a:lnSpc>
              <a:buFont typeface="Monotype Sorts" pitchFamily="2" charset="2"/>
              <a:buNone/>
            </a:pPr>
            <a:endParaRPr lang="en-US" altLang="en-US" dirty="0">
              <a:solidFill>
                <a:srgbClr val="043BDE"/>
              </a:solidFill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lnSpc>
                <a:spcPct val="110000"/>
              </a:lnSpc>
              <a:buFont typeface="Monotype Sorts" pitchFamily="2" charset="2"/>
              <a:buNone/>
            </a:pPr>
            <a:endParaRPr lang="en-US" altLang="en-US" sz="1200" dirty="0">
              <a:solidFill>
                <a:srgbClr val="043BDE"/>
              </a:solidFill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lnSpc>
                <a:spcPct val="110000"/>
              </a:lnSpc>
              <a:buFont typeface="Monotype Sorts" pitchFamily="2" charset="2"/>
              <a:buNone/>
            </a:pPr>
            <a:endParaRPr lang="en-US" altLang="en-US" sz="1200" dirty="0">
              <a:solidFill>
                <a:srgbClr val="043BDE"/>
              </a:solidFill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RSLT </a:t>
            </a:r>
            <a:r>
              <a:rPr lang="en-US" altLang="en-US" dirty="0">
                <a:solidFill>
                  <a:srgbClr val="043BDE"/>
                </a:solidFill>
                <a:latin typeface="Tahoma" panose="020B0604030504040204" pitchFamily="34" charset="0"/>
                <a:sym typeface="Symbol" pitchFamily="2" charset="2"/>
              </a:rPr>
              <a:t> </a:t>
            </a:r>
            <a:r>
              <a:rPr lang="el-GR" altLang="en-US" dirty="0">
                <a:solidFill>
                  <a:srgbClr val="043BDE"/>
                </a:solidFill>
                <a:latin typeface="Lucida Grande" panose="020B0600040502020204" pitchFamily="34" charset="0"/>
              </a:rPr>
              <a:t>σ</a:t>
            </a:r>
            <a:r>
              <a:rPr lang="en-US" altLang="en-US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Username ≠</a:t>
            </a:r>
            <a:r>
              <a:rPr lang="ja-JP" altLang="en-US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ja-JP" baseline="-25000" dirty="0">
                <a:solidFill>
                  <a:srgbClr val="043BDE"/>
                </a:solidFill>
                <a:latin typeface="Times New Roman" panose="02020603050405020304" pitchFamily="18" charset="0"/>
              </a:rPr>
              <a:t>Susan’</a:t>
            </a:r>
            <a:r>
              <a:rPr lang="en-US" altLang="ja-JP" dirty="0">
                <a:solidFill>
                  <a:srgbClr val="043BDE"/>
                </a:solidFill>
                <a:latin typeface="Times New Roman" panose="02020603050405020304" pitchFamily="18" charset="0"/>
                <a:sym typeface="Symbol" pitchFamily="2" charset="2"/>
              </a:rPr>
              <a:t>(SSF)</a:t>
            </a:r>
            <a:endParaRPr lang="en-US" altLang="en-US" dirty="0">
              <a:solidFill>
                <a:srgbClr val="043BD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Group 95">
            <a:extLst>
              <a:ext uri="{FF2B5EF4-FFF2-40B4-BE49-F238E27FC236}">
                <a16:creationId xmlns:a16="http://schemas.microsoft.com/office/drawing/2014/main" id="{DE0AB87B-6576-4828-BA63-89139C72D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99620"/>
              </p:ext>
            </p:extLst>
          </p:nvPr>
        </p:nvGraphicFramePr>
        <p:xfrm>
          <a:off x="2781300" y="4183568"/>
          <a:ext cx="2019300" cy="914424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FNFriend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LNFriend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Alex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Mary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95">
            <a:extLst>
              <a:ext uri="{FF2B5EF4-FFF2-40B4-BE49-F238E27FC236}">
                <a16:creationId xmlns:a16="http://schemas.microsoft.com/office/drawing/2014/main" id="{D470B1DC-E504-4567-B2B5-6F6C580A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66434"/>
              </p:ext>
            </p:extLst>
          </p:nvPr>
        </p:nvGraphicFramePr>
        <p:xfrm>
          <a:off x="990600" y="2691441"/>
          <a:ext cx="3124200" cy="91442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Username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FNFriend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LNFriend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Susan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Alex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Susan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Mary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D40951-7D01-49C4-8C19-2F69AA301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16375"/>
              </p:ext>
            </p:extLst>
          </p:nvPr>
        </p:nvGraphicFramePr>
        <p:xfrm>
          <a:off x="161056" y="4196292"/>
          <a:ext cx="1041400" cy="91442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961956109"/>
                    </a:ext>
                  </a:extLst>
                </a:gridCol>
              </a:tblGrid>
              <a:tr h="29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Username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16671"/>
                  </a:ext>
                </a:extLst>
              </a:tr>
              <a:tr h="23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Susan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959536"/>
                  </a:ext>
                </a:extLst>
              </a:tr>
              <a:tr h="23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Kirk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75132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234169-D4D0-4F5E-AD1B-DE7D9785EC0B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9800" y="3429000"/>
            <a:ext cx="2840186" cy="7672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A96F28-A73C-4332-8267-11C241FCE6FF}"/>
              </a:ext>
            </a:extLst>
          </p:cNvPr>
          <p:cNvSpPr txBox="1"/>
          <p:nvPr/>
        </p:nvSpPr>
        <p:spPr>
          <a:xfrm>
            <a:off x="1409699" y="4312330"/>
            <a:ext cx="13843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Tahoma" panose="020B0604030504040204" pitchFamily="34" charset="0"/>
              </a:rPr>
              <a:t>Friends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BDE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Symbol" pitchFamily="2" charset="2"/>
              </a:rPr>
              <a:t> </a:t>
            </a:r>
            <a:endParaRPr lang="en-US" sz="18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D208F03-3780-4015-9DDB-D03261DC9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52638"/>
              </p:ext>
            </p:extLst>
          </p:nvPr>
        </p:nvGraphicFramePr>
        <p:xfrm>
          <a:off x="186455" y="5626456"/>
          <a:ext cx="1041400" cy="60961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961956109"/>
                    </a:ext>
                  </a:extLst>
                </a:gridCol>
              </a:tblGrid>
              <a:tr h="29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Username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16671"/>
                  </a:ext>
                </a:extLst>
              </a:tr>
              <a:tr h="23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Kirk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95953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C93313B8-A768-014C-9D71-5A574FA78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Extended Relational Operations</a:t>
            </a:r>
          </a:p>
        </p:txBody>
      </p:sp>
      <p:sp>
        <p:nvSpPr>
          <p:cNvPr id="4608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5ED2D69-108D-514B-B51D-79D8F34A0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sz="2600" dirty="0">
                <a:latin typeface="Tahoma" charset="0"/>
                <a:ea typeface="ＭＳ Ｐゴシック" charset="0"/>
                <a:cs typeface="ＭＳ Ｐゴシック" charset="0"/>
              </a:rPr>
              <a:t>Extended set and Relational operations: 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Outer Union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Outer Joins</a:t>
            </a:r>
          </a:p>
          <a:p>
            <a:pPr marL="457200" lvl="1" indent="0" eaLnBrk="1" hangingPunct="1">
              <a:buClr>
                <a:schemeClr val="tx2"/>
              </a:buClr>
              <a:buFont typeface="Wingdings" charset="0"/>
              <a:buNone/>
              <a:defRPr/>
            </a:pPr>
            <a:endParaRPr lang="en-US" sz="1600" dirty="0">
              <a:latin typeface="Tahoma" charset="0"/>
              <a:ea typeface="ＭＳ Ｐゴシック" charset="0"/>
            </a:endParaRPr>
          </a:p>
          <a:p>
            <a:pPr eaLnBrk="1" hangingPunct="1"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sz="2600" dirty="0">
                <a:latin typeface="Tahoma" charset="0"/>
                <a:ea typeface="ＭＳ Ｐゴシック" charset="0"/>
                <a:cs typeface="ＭＳ Ｐゴシック" charset="0"/>
              </a:rPr>
              <a:t>Aggregate operations: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MAX, MIN, AVG, SUM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Count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Subset: grouping</a:t>
            </a:r>
          </a:p>
          <a:p>
            <a:pPr eaLnBrk="1" hangingPunct="1">
              <a:buClr>
                <a:schemeClr val="tx2"/>
              </a:buClr>
              <a:buFont typeface="Monotype Sorts" charset="0"/>
              <a:buChar char="o"/>
              <a:defRPr/>
            </a:pPr>
            <a:endParaRPr lang="en-US" sz="16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sz="2600" dirty="0">
                <a:latin typeface="Tahoma" charset="0"/>
                <a:ea typeface="ＭＳ Ｐゴシック" charset="0"/>
                <a:cs typeface="ＭＳ Ｐゴシック" charset="0"/>
              </a:rPr>
              <a:t> Arithmetic operations and other functions: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endParaRPr lang="en-US" sz="2600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6928EA7-189C-7846-BD35-7DD6CFF3C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2424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>
                <a:latin typeface="Tahoma" panose="020B0604030504040204" pitchFamily="34" charset="0"/>
              </a:rPr>
              <a:t> it is defined on partially union compatible relations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>
                <a:latin typeface="Tahoma" panose="020B0604030504040204" pitchFamily="34" charset="0"/>
              </a:rPr>
              <a:t>Non union-compatible attributes are kept in r </a:t>
            </a:r>
            <a:r>
              <a:rPr lang="en-US" altLang="en-US" sz="2300">
                <a:latin typeface="Tahoma" panose="020B0604030504040204" pitchFamily="34" charset="0"/>
                <a:sym typeface="Symbol" pitchFamily="2" charset="2"/>
              </a:rPr>
              <a:t>* s</a:t>
            </a:r>
            <a:endParaRPr lang="en-US" altLang="en-US" sz="2300"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>
                <a:latin typeface="Tahoma" panose="020B0604030504040204" pitchFamily="34" charset="0"/>
              </a:rPr>
              <a:t>Non union-compatible attributes without value are set to NULL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>
                <a:latin typeface="Tahoma" panose="020B0604030504040204" pitchFamily="34" charset="0"/>
              </a:rPr>
              <a:t>Tuples are “matched” over common named attributes like in natural join  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3F69FD68-56E6-8944-BEA6-2D63181C3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Outer Union</a:t>
            </a:r>
          </a:p>
        </p:txBody>
      </p:sp>
      <p:sp>
        <p:nvSpPr>
          <p:cNvPr id="12800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6A3A1FE-00EE-0642-8DAD-705774AE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9436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dirty="0"/>
              <a:t> </a:t>
            </a:r>
            <a:r>
              <a:rPr lang="en-US" altLang="en-US" sz="2200" dirty="0"/>
              <a:t>what about outer intersection or outer difference?</a:t>
            </a:r>
          </a:p>
        </p:txBody>
      </p:sp>
      <p:graphicFrame>
        <p:nvGraphicFramePr>
          <p:cNvPr id="128123" name="Group 123">
            <a:extLst>
              <a:ext uri="{FF2B5EF4-FFF2-40B4-BE49-F238E27FC236}">
                <a16:creationId xmlns:a16="http://schemas.microsoft.com/office/drawing/2014/main" id="{946D143A-835C-FF4E-BB5E-6C747EF207B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4114800"/>
          <a:ext cx="1981200" cy="1792287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MJ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027" name="Text Box 27">
            <a:extLst>
              <a:ext uri="{FF2B5EF4-FFF2-40B4-BE49-F238E27FC236}">
                <a16:creationId xmlns:a16="http://schemas.microsoft.com/office/drawing/2014/main" id="{F5CFF583-476E-8C4C-B12A-EAF6B1C33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1316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>
                <a:latin typeface="Tahoma" panose="020B0604030504040204" pitchFamily="34" charset="0"/>
              </a:rPr>
              <a:t>relation </a:t>
            </a:r>
            <a:r>
              <a:rPr lang="en-US" altLang="en-US" sz="2200" b="1">
                <a:latin typeface="Tahoma" panose="020B0604030504040204" pitchFamily="34" charset="0"/>
              </a:rPr>
              <a:t>r</a:t>
            </a:r>
          </a:p>
        </p:txBody>
      </p:sp>
      <p:graphicFrame>
        <p:nvGraphicFramePr>
          <p:cNvPr id="128122" name="Group 122">
            <a:extLst>
              <a:ext uri="{FF2B5EF4-FFF2-40B4-BE49-F238E27FC236}">
                <a16:creationId xmlns:a16="http://schemas.microsoft.com/office/drawing/2014/main" id="{1AE248B2-BA7F-9642-B1A8-BDD8E72B2488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4140200"/>
          <a:ext cx="2057400" cy="136525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sr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8050" name="Text Box 50">
            <a:extLst>
              <a:ext uri="{FF2B5EF4-FFF2-40B4-BE49-F238E27FC236}">
                <a16:creationId xmlns:a16="http://schemas.microsoft.com/office/drawing/2014/main" id="{1741FFA5-720B-8F4B-9A31-641AB2BBE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3683000"/>
            <a:ext cx="13382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>
                <a:latin typeface="Tahoma" panose="020B0604030504040204" pitchFamily="34" charset="0"/>
              </a:rPr>
              <a:t>relation </a:t>
            </a:r>
            <a:r>
              <a:rPr lang="en-US" altLang="en-US" sz="2200" b="1">
                <a:latin typeface="Tahoma" panose="020B0604030504040204" pitchFamily="34" charset="0"/>
              </a:rPr>
              <a:t>s</a:t>
            </a:r>
          </a:p>
        </p:txBody>
      </p:sp>
      <p:graphicFrame>
        <p:nvGraphicFramePr>
          <p:cNvPr id="128129" name="Group 129">
            <a:extLst>
              <a:ext uri="{FF2B5EF4-FFF2-40B4-BE49-F238E27FC236}">
                <a16:creationId xmlns:a16="http://schemas.microsoft.com/office/drawing/2014/main" id="{E7DE920E-0074-7940-871C-6503C92604D9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3567113"/>
          <a:ext cx="3124200" cy="2376486"/>
        </p:xfrm>
        <a:graphic>
          <a:graphicData uri="http://schemas.openxmlformats.org/drawingml/2006/table">
            <a:tbl>
              <a:tblPr/>
              <a:tblGrid>
                <a:gridCol w="66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LN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MJ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400B6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CL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sr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8073" name="Text Box 73">
            <a:extLst>
              <a:ext uri="{FF2B5EF4-FFF2-40B4-BE49-F238E27FC236}">
                <a16:creationId xmlns:a16="http://schemas.microsoft.com/office/drawing/2014/main" id="{B0686E2B-047B-314A-8DC7-FA3C614F9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3109913"/>
            <a:ext cx="958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>
                <a:solidFill>
                  <a:srgbClr val="280049"/>
                </a:solidFill>
                <a:latin typeface="Tahoma" panose="020B0604030504040204" pitchFamily="34" charset="0"/>
              </a:rPr>
              <a:t>r </a:t>
            </a:r>
            <a:r>
              <a:rPr lang="en-US" altLang="en-US" sz="2200">
                <a:solidFill>
                  <a:srgbClr val="280049"/>
                </a:solidFill>
                <a:latin typeface="Tahoma" panose="020B0604030504040204" pitchFamily="34" charset="0"/>
                <a:sym typeface="Symbol" pitchFamily="2" charset="2"/>
              </a:rPr>
              <a:t>*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 bldLvl="2" autoUpdateAnimBg="0"/>
      <p:bldP spid="128004" grpId="0" autoUpdateAnimBg="0"/>
      <p:bldP spid="128027" grpId="0" autoUpdateAnimBg="0"/>
      <p:bldP spid="128050" grpId="0" autoUpdateAnimBg="0"/>
      <p:bldP spid="12807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1D7F9A82-7532-C944-BEA6-6734DD5C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Outer Join</a:t>
            </a:r>
          </a:p>
        </p:txBody>
      </p:sp>
      <p:sp>
        <p:nvSpPr>
          <p:cNvPr id="5939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24DED5B-FD5A-9548-A6A9-83218F196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>
                <a:latin typeface="Tahoma" panose="020B0604030504040204" pitchFamily="34" charset="0"/>
              </a:rPr>
              <a:t>Join selects only tuples satisfying the join-condition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 i="1">
                <a:latin typeface="Tahoma" panose="020B0604030504040204" pitchFamily="34" charset="0"/>
              </a:rPr>
              <a:t>Outer Join</a:t>
            </a:r>
            <a:r>
              <a:rPr lang="en-US" altLang="en-US">
                <a:latin typeface="Tahoma" panose="020B0604030504040204" pitchFamily="34" charset="0"/>
              </a:rPr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latin typeface="Tahoma" panose="020B0604030504040204" pitchFamily="34" charset="0"/>
              </a:rPr>
              <a:t>Left outer join (r</a:t>
            </a:r>
            <a:r>
              <a:rPr lang="en-US" altLang="en-US">
                <a:latin typeface="Tahoma" panose="020B0604030504040204" pitchFamily="34" charset="0"/>
                <a:sym typeface="OCR-A" pitchFamily="49" charset="2"/>
              </a:rPr>
              <a:t>     s) keeps every tuple in the left relation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</a:rPr>
              <a:t>Right outer join (r     </a:t>
            </a:r>
            <a:r>
              <a:rPr lang="en-US" altLang="en-US">
                <a:latin typeface="Tahoma" panose="020B0604030504040204" pitchFamily="34" charset="0"/>
                <a:sym typeface="OCR-A" pitchFamily="49" charset="2"/>
              </a:rPr>
              <a:t>s) keeps every tuple in the right relation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latin typeface="Tahoma" panose="020B0604030504040204" pitchFamily="34" charset="0"/>
              </a:rPr>
              <a:t>Full outer join (r</a:t>
            </a:r>
            <a:r>
              <a:rPr lang="en-US" altLang="en-US">
                <a:latin typeface="Tahoma" panose="020B0604030504040204" pitchFamily="34" charset="0"/>
                <a:sym typeface="Symbol" pitchFamily="2" charset="2"/>
              </a:rPr>
              <a:t>    </a:t>
            </a:r>
            <a:r>
              <a:rPr lang="en-US" altLang="en-US">
                <a:latin typeface="Tahoma" panose="020B0604030504040204" pitchFamily="34" charset="0"/>
                <a:sym typeface="OCR-A" pitchFamily="49" charset="2"/>
              </a:rPr>
              <a:t>  s) keeps every tuple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latin typeface="Tahoma" panose="020B0604030504040204" pitchFamily="34" charset="0"/>
                <a:sym typeface="OCR-A" pitchFamily="49" charset="2"/>
              </a:rPr>
              <a:t>Attributes of tuples with no matching tuples are set to NULL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latin typeface="Tahoma" panose="020B0604030504040204" pitchFamily="34" charset="0"/>
                <a:sym typeface="OCR-A" pitchFamily="49" charset="2"/>
              </a:rPr>
              <a:t>With out a join-condition they behave like natural join</a:t>
            </a:r>
          </a:p>
        </p:txBody>
      </p:sp>
      <p:grpSp>
        <p:nvGrpSpPr>
          <p:cNvPr id="59395" name="Group 58">
            <a:extLst>
              <a:ext uri="{FF2B5EF4-FFF2-40B4-BE49-F238E27FC236}">
                <a16:creationId xmlns:a16="http://schemas.microsoft.com/office/drawing/2014/main" id="{6B40FEE2-3F30-734D-96AE-4369398493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36950" y="2430463"/>
            <a:ext cx="331788" cy="225425"/>
            <a:chOff x="2971800" y="2438400"/>
            <a:chExt cx="2590800" cy="1752600"/>
          </a:xfrm>
        </p:grpSpPr>
        <p:grpSp>
          <p:nvGrpSpPr>
            <p:cNvPr id="59420" name="Group 59">
              <a:extLst>
                <a:ext uri="{FF2B5EF4-FFF2-40B4-BE49-F238E27FC236}">
                  <a16:creationId xmlns:a16="http://schemas.microsoft.com/office/drawing/2014/main" id="{EBB2A247-A0BF-C147-9D38-955BF4814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2438400"/>
              <a:ext cx="2590800" cy="1752600"/>
              <a:chOff x="2971800" y="2438400"/>
              <a:chExt cx="2590800" cy="1752600"/>
            </a:xfrm>
          </p:grpSpPr>
          <p:grpSp>
            <p:nvGrpSpPr>
              <p:cNvPr id="59423" name="Group 9">
                <a:extLst>
                  <a:ext uri="{FF2B5EF4-FFF2-40B4-BE49-F238E27FC236}">
                    <a16:creationId xmlns:a16="http://schemas.microsoft.com/office/drawing/2014/main" id="{16F794F2-E87D-2244-9859-8054394D6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5200" y="2438400"/>
                <a:ext cx="2057400" cy="1752600"/>
                <a:chOff x="498" y="2928"/>
                <a:chExt cx="270" cy="144"/>
              </a:xfrm>
            </p:grpSpPr>
            <p:sp>
              <p:nvSpPr>
                <p:cNvPr id="59426" name="Line 10">
                  <a:extLst>
                    <a:ext uri="{FF2B5EF4-FFF2-40B4-BE49-F238E27FC236}">
                      <a16:creationId xmlns:a16="http://schemas.microsoft.com/office/drawing/2014/main" id="{FF55CFF0-9D7B-AE43-BD1E-ECDEC7BFFF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2928"/>
                  <a:ext cx="240" cy="14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27" name="Line 11">
                  <a:extLst>
                    <a:ext uri="{FF2B5EF4-FFF2-40B4-BE49-F238E27FC236}">
                      <a16:creationId xmlns:a16="http://schemas.microsoft.com/office/drawing/2014/main" id="{DF0D5795-CDF5-7A49-AEB6-17B4F354CC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8" y="2928"/>
                  <a:ext cx="240" cy="14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68" name="AutoShape 13">
                  <a:extLst>
                    <a:ext uri="{FF2B5EF4-FFF2-40B4-BE49-F238E27FC236}">
                      <a16:creationId xmlns:a16="http://schemas.microsoft.com/office/drawing/2014/main" id="{845520CE-0718-9E48-A554-DB31516A8FD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98" y="2928"/>
                  <a:ext cx="0" cy="144"/>
                </a:xfrm>
                <a:prstGeom prst="straightConnector1">
                  <a:avLst/>
                </a:prstGeom>
                <a:ln w="22225"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FDCFB8C-F26B-664E-8264-A0DE3EFFAF5D}"/>
                  </a:ext>
                </a:extLst>
              </p:cNvPr>
              <p:cNvCxnSpPr/>
              <p:nvPr/>
            </p:nvCxnSpPr>
            <p:spPr bwMode="auto">
              <a:xfrm>
                <a:off x="2971800" y="4191000"/>
                <a:ext cx="533039" cy="0"/>
              </a:xfrm>
              <a:prstGeom prst="line">
                <a:avLst/>
              </a:prstGeom>
              <a:noFill/>
              <a:ln w="222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D74DA1C-3259-1B4B-8531-8F3E885C89BA}"/>
                  </a:ext>
                </a:extLst>
              </p:cNvPr>
              <p:cNvCxnSpPr/>
              <p:nvPr/>
            </p:nvCxnSpPr>
            <p:spPr bwMode="auto">
              <a:xfrm>
                <a:off x="2971800" y="2438400"/>
                <a:ext cx="533039" cy="0"/>
              </a:xfrm>
              <a:prstGeom prst="line">
                <a:avLst/>
              </a:prstGeom>
              <a:noFill/>
              <a:ln w="222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1" name="AutoShape 13">
              <a:extLst>
                <a:ext uri="{FF2B5EF4-FFF2-40B4-BE49-F238E27FC236}">
                  <a16:creationId xmlns:a16="http://schemas.microsoft.com/office/drawing/2014/main" id="{AA52E2E5-B2F3-D54E-96A8-EABCE18E7B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27969" y="2438400"/>
              <a:ext cx="0" cy="1752600"/>
            </a:xfrm>
            <a:prstGeom prst="straightConnector1">
              <a:avLst/>
            </a:prstGeom>
            <a:ln w="22225"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422" name="AutoShape 12">
              <a:extLst>
                <a:ext uri="{FF2B5EF4-FFF2-40B4-BE49-F238E27FC236}">
                  <a16:creationId xmlns:a16="http://schemas.microsoft.com/office/drawing/2014/main" id="{3E0D4375-A46C-DF49-9EBF-930564B120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62600" y="2438400"/>
              <a:ext cx="0" cy="175260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6" name="Group 68">
            <a:extLst>
              <a:ext uri="{FF2B5EF4-FFF2-40B4-BE49-F238E27FC236}">
                <a16:creationId xmlns:a16="http://schemas.microsoft.com/office/drawing/2014/main" id="{36F1D116-1ACF-6E48-960C-03DC4391C5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65550" y="3352800"/>
            <a:ext cx="331788" cy="225425"/>
            <a:chOff x="3733800" y="2438400"/>
            <a:chExt cx="2590800" cy="1752600"/>
          </a:xfrm>
        </p:grpSpPr>
        <p:grpSp>
          <p:nvGrpSpPr>
            <p:cNvPr id="59411" name="Group 69">
              <a:extLst>
                <a:ext uri="{FF2B5EF4-FFF2-40B4-BE49-F238E27FC236}">
                  <a16:creationId xmlns:a16="http://schemas.microsoft.com/office/drawing/2014/main" id="{7363FEDC-256C-6E40-9414-EBAF4B3AF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800" y="2438400"/>
              <a:ext cx="2590800" cy="1752600"/>
              <a:chOff x="3733800" y="2438400"/>
              <a:chExt cx="2590800" cy="1752600"/>
            </a:xfrm>
          </p:grpSpPr>
          <p:grpSp>
            <p:nvGrpSpPr>
              <p:cNvPr id="59414" name="Group 9">
                <a:extLst>
                  <a:ext uri="{FF2B5EF4-FFF2-40B4-BE49-F238E27FC236}">
                    <a16:creationId xmlns:a16="http://schemas.microsoft.com/office/drawing/2014/main" id="{575ADD3C-5EF3-7846-9A8B-1072CF1A0E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3800" y="2438400"/>
                <a:ext cx="2057400" cy="1752600"/>
                <a:chOff x="528" y="2928"/>
                <a:chExt cx="270" cy="144"/>
              </a:xfrm>
            </p:grpSpPr>
            <p:sp>
              <p:nvSpPr>
                <p:cNvPr id="59417" name="Line 10">
                  <a:extLst>
                    <a:ext uri="{FF2B5EF4-FFF2-40B4-BE49-F238E27FC236}">
                      <a16:creationId xmlns:a16="http://schemas.microsoft.com/office/drawing/2014/main" id="{D837FF0B-8A92-9B4D-A75D-1A9C621ED6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2928"/>
                  <a:ext cx="240" cy="14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18" name="Line 11">
                  <a:extLst>
                    <a:ext uri="{FF2B5EF4-FFF2-40B4-BE49-F238E27FC236}">
                      <a16:creationId xmlns:a16="http://schemas.microsoft.com/office/drawing/2014/main" id="{F4D64893-5BE1-D144-A665-4B9A7DF8CE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8" y="2928"/>
                  <a:ext cx="240" cy="14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59419" name="AutoShape 12">
                  <a:extLst>
                    <a:ext uri="{FF2B5EF4-FFF2-40B4-BE49-F238E27FC236}">
                      <a16:creationId xmlns:a16="http://schemas.microsoft.com/office/drawing/2014/main" id="{539BCF63-03D1-204B-AC57-1BD96770790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798" y="2928"/>
                  <a:ext cx="0" cy="144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6867CB7-AB2A-4749-8945-DF7981A92831}"/>
                  </a:ext>
                </a:extLst>
              </p:cNvPr>
              <p:cNvCxnSpPr/>
              <p:nvPr/>
            </p:nvCxnSpPr>
            <p:spPr bwMode="auto">
              <a:xfrm>
                <a:off x="5791561" y="4191000"/>
                <a:ext cx="533039" cy="0"/>
              </a:xfrm>
              <a:prstGeom prst="line">
                <a:avLst/>
              </a:prstGeom>
              <a:noFill/>
              <a:ln w="222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013C8DF-1885-C544-8EDD-ED1F05E85331}"/>
                  </a:ext>
                </a:extLst>
              </p:cNvPr>
              <p:cNvCxnSpPr/>
              <p:nvPr/>
            </p:nvCxnSpPr>
            <p:spPr bwMode="auto">
              <a:xfrm>
                <a:off x="5791561" y="2438400"/>
                <a:ext cx="533039" cy="0"/>
              </a:xfrm>
              <a:prstGeom prst="line">
                <a:avLst/>
              </a:prstGeom>
              <a:noFill/>
              <a:ln w="222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1" name="AutoShape 13">
              <a:extLst>
                <a:ext uri="{FF2B5EF4-FFF2-40B4-BE49-F238E27FC236}">
                  <a16:creationId xmlns:a16="http://schemas.microsoft.com/office/drawing/2014/main" id="{4BB1A58E-3DB8-E142-8AB5-A8ACEB5291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3800" y="2438400"/>
              <a:ext cx="0" cy="1752600"/>
            </a:xfrm>
            <a:prstGeom prst="straightConnector1">
              <a:avLst/>
            </a:prstGeom>
            <a:ln w="22225"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413" name="AutoShape 12">
              <a:extLst>
                <a:ext uri="{FF2B5EF4-FFF2-40B4-BE49-F238E27FC236}">
                  <a16:creationId xmlns:a16="http://schemas.microsoft.com/office/drawing/2014/main" id="{1424D449-D6B9-3642-AF57-7789D46489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62600" y="2438400"/>
              <a:ext cx="0" cy="175260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7" name="Group 78">
            <a:extLst>
              <a:ext uri="{FF2B5EF4-FFF2-40B4-BE49-F238E27FC236}">
                <a16:creationId xmlns:a16="http://schemas.microsoft.com/office/drawing/2014/main" id="{5C6AE18C-62BB-0F4B-B04D-EACAB95A8F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05200" y="4191000"/>
            <a:ext cx="430213" cy="225425"/>
            <a:chOff x="2971800" y="2438400"/>
            <a:chExt cx="3352800" cy="1752600"/>
          </a:xfrm>
        </p:grpSpPr>
        <p:grpSp>
          <p:nvGrpSpPr>
            <p:cNvPr id="59398" name="Group 79">
              <a:extLst>
                <a:ext uri="{FF2B5EF4-FFF2-40B4-BE49-F238E27FC236}">
                  <a16:creationId xmlns:a16="http://schemas.microsoft.com/office/drawing/2014/main" id="{D6D22571-1ED9-E54E-9F24-82F317F29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2438400"/>
              <a:ext cx="3352800" cy="1752600"/>
              <a:chOff x="2971800" y="2438400"/>
              <a:chExt cx="3352800" cy="1752600"/>
            </a:xfrm>
          </p:grpSpPr>
          <p:grpSp>
            <p:nvGrpSpPr>
              <p:cNvPr id="59401" name="Group 82">
                <a:extLst>
                  <a:ext uri="{FF2B5EF4-FFF2-40B4-BE49-F238E27FC236}">
                    <a16:creationId xmlns:a16="http://schemas.microsoft.com/office/drawing/2014/main" id="{C343D669-AE0F-D447-86CC-340A3EF106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1800" y="2438400"/>
                <a:ext cx="2819400" cy="1752600"/>
                <a:chOff x="2971800" y="2438400"/>
                <a:chExt cx="2819400" cy="1752600"/>
              </a:xfrm>
            </p:grpSpPr>
            <p:grpSp>
              <p:nvGrpSpPr>
                <p:cNvPr id="59404" name="Group 9">
                  <a:extLst>
                    <a:ext uri="{FF2B5EF4-FFF2-40B4-BE49-F238E27FC236}">
                      <a16:creationId xmlns:a16="http://schemas.microsoft.com/office/drawing/2014/main" id="{3057469A-7C10-074F-A35C-90105DE21E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05200" y="2438400"/>
                  <a:ext cx="2286000" cy="1752600"/>
                  <a:chOff x="498" y="2928"/>
                  <a:chExt cx="300" cy="144"/>
                </a:xfrm>
              </p:grpSpPr>
              <p:sp>
                <p:nvSpPr>
                  <p:cNvPr id="59407" name="Line 10">
                    <a:extLst>
                      <a:ext uri="{FF2B5EF4-FFF2-40B4-BE49-F238E27FC236}">
                        <a16:creationId xmlns:a16="http://schemas.microsoft.com/office/drawing/2014/main" id="{77E6440F-7BCF-854B-BB84-60E98E58E2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2928"/>
                    <a:ext cx="240" cy="144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08" name="Line 11">
                    <a:extLst>
                      <a:ext uri="{FF2B5EF4-FFF2-40B4-BE49-F238E27FC236}">
                        <a16:creationId xmlns:a16="http://schemas.microsoft.com/office/drawing/2014/main" id="{7758B6A0-3852-DE41-BF9B-6F1B03A409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8" y="2928"/>
                    <a:ext cx="240" cy="144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59409" name="AutoShape 12">
                    <a:extLst>
                      <a:ext uri="{FF2B5EF4-FFF2-40B4-BE49-F238E27FC236}">
                        <a16:creationId xmlns:a16="http://schemas.microsoft.com/office/drawing/2014/main" id="{5ED60A51-4D26-7C45-8529-F93C3D3A341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98" y="2928"/>
                    <a:ext cx="0" cy="144"/>
                  </a:xfrm>
                  <a:prstGeom prst="straightConnector1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2" name="AutoShape 13">
                    <a:extLst>
                      <a:ext uri="{FF2B5EF4-FFF2-40B4-BE49-F238E27FC236}">
                        <a16:creationId xmlns:a16="http://schemas.microsoft.com/office/drawing/2014/main" id="{A59F1A36-7A5A-BC4B-B38E-A6D1BEEDA7E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98" y="2928"/>
                    <a:ext cx="0" cy="144"/>
                  </a:xfrm>
                  <a:prstGeom prst="straightConnector1">
                    <a:avLst/>
                  </a:prstGeom>
                  <a:ln w="22225"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AF3DD9D-65C3-B247-A9E7-57DED804178D}"/>
                    </a:ext>
                  </a:extLst>
                </p:cNvPr>
                <p:cNvCxnSpPr/>
                <p:nvPr/>
              </p:nvCxnSpPr>
              <p:spPr bwMode="auto">
                <a:xfrm>
                  <a:off x="2971800" y="4191000"/>
                  <a:ext cx="531997" cy="0"/>
                </a:xfrm>
                <a:prstGeom prst="line">
                  <a:avLst/>
                </a:prstGeom>
                <a:noFill/>
                <a:ln w="22225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B4757B81-D441-CE43-B83A-A35F57835849}"/>
                    </a:ext>
                  </a:extLst>
                </p:cNvPr>
                <p:cNvCxnSpPr/>
                <p:nvPr/>
              </p:nvCxnSpPr>
              <p:spPr bwMode="auto">
                <a:xfrm>
                  <a:off x="2971800" y="2438400"/>
                  <a:ext cx="531997" cy="0"/>
                </a:xfrm>
                <a:prstGeom prst="line">
                  <a:avLst/>
                </a:prstGeom>
                <a:noFill/>
                <a:ln w="22225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5B2C4E3-6E18-4841-965F-CE5DD3D60D9D}"/>
                  </a:ext>
                </a:extLst>
              </p:cNvPr>
              <p:cNvCxnSpPr/>
              <p:nvPr/>
            </p:nvCxnSpPr>
            <p:spPr bwMode="auto">
              <a:xfrm>
                <a:off x="5792603" y="4191000"/>
                <a:ext cx="531997" cy="0"/>
              </a:xfrm>
              <a:prstGeom prst="line">
                <a:avLst/>
              </a:prstGeom>
              <a:noFill/>
              <a:ln w="222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EBFE493-6695-8E4C-845A-835EFE34FA7A}"/>
                  </a:ext>
                </a:extLst>
              </p:cNvPr>
              <p:cNvCxnSpPr/>
              <p:nvPr/>
            </p:nvCxnSpPr>
            <p:spPr bwMode="auto">
              <a:xfrm>
                <a:off x="5792603" y="2438400"/>
                <a:ext cx="531997" cy="0"/>
              </a:xfrm>
              <a:prstGeom prst="line">
                <a:avLst/>
              </a:prstGeom>
              <a:noFill/>
              <a:ln w="222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81" name="AutoShape 13">
              <a:extLst>
                <a:ext uri="{FF2B5EF4-FFF2-40B4-BE49-F238E27FC236}">
                  <a16:creationId xmlns:a16="http://schemas.microsoft.com/office/drawing/2014/main" id="{04D00E12-62DA-8543-8F66-8531190D76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8860" y="2438400"/>
              <a:ext cx="0" cy="1752600"/>
            </a:xfrm>
            <a:prstGeom prst="straightConnector1">
              <a:avLst/>
            </a:prstGeom>
            <a:ln w="22225"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400" name="AutoShape 12">
              <a:extLst>
                <a:ext uri="{FF2B5EF4-FFF2-40B4-BE49-F238E27FC236}">
                  <a16:creationId xmlns:a16="http://schemas.microsoft.com/office/drawing/2014/main" id="{F86BA993-41A5-3C40-A5C2-6ED19D648B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62600" y="2438400"/>
              <a:ext cx="0" cy="175260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4700B60C-CD2C-CB4B-9CAD-236BD9559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Outer Join (“natural”) </a:t>
            </a:r>
          </a:p>
        </p:txBody>
      </p:sp>
      <p:graphicFrame>
        <p:nvGraphicFramePr>
          <p:cNvPr id="130053" name="Group 5">
            <a:extLst>
              <a:ext uri="{FF2B5EF4-FFF2-40B4-BE49-F238E27FC236}">
                <a16:creationId xmlns:a16="http://schemas.microsoft.com/office/drawing/2014/main" id="{6D46E2F4-FED8-2B4E-9116-A06D2B33EC0B}"/>
              </a:ext>
            </a:extLst>
          </p:cNvPr>
          <p:cNvGraphicFramePr>
            <a:graphicFrameLocks noGrp="1"/>
          </p:cNvGraphicFramePr>
          <p:nvPr/>
        </p:nvGraphicFramePr>
        <p:xfrm>
          <a:off x="4305300" y="1484313"/>
          <a:ext cx="2095500" cy="1792287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MJ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64" name="Text Box 27">
            <a:extLst>
              <a:ext uri="{FF2B5EF4-FFF2-40B4-BE49-F238E27FC236}">
                <a16:creationId xmlns:a16="http://schemas.microsoft.com/office/drawing/2014/main" id="{EA34F24A-EE0A-0D41-8A3C-79DFED16A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46163"/>
            <a:ext cx="1316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>
                <a:latin typeface="Tahoma" panose="020B0604030504040204" pitchFamily="34" charset="0"/>
              </a:rPr>
              <a:t>relation </a:t>
            </a:r>
            <a:r>
              <a:rPr lang="en-US" altLang="en-US" sz="2200" b="1">
                <a:latin typeface="Tahoma" panose="020B0604030504040204" pitchFamily="34" charset="0"/>
              </a:rPr>
              <a:t>r</a:t>
            </a:r>
          </a:p>
        </p:txBody>
      </p:sp>
      <p:graphicFrame>
        <p:nvGraphicFramePr>
          <p:cNvPr id="130076" name="Group 28">
            <a:extLst>
              <a:ext uri="{FF2B5EF4-FFF2-40B4-BE49-F238E27FC236}">
                <a16:creationId xmlns:a16="http://schemas.microsoft.com/office/drawing/2014/main" id="{48F5FCA4-D7EA-514C-A42C-1036DD03B188}"/>
              </a:ext>
            </a:extLst>
          </p:cNvPr>
          <p:cNvGraphicFramePr>
            <a:graphicFrameLocks noGrp="1"/>
          </p:cNvGraphicFramePr>
          <p:nvPr/>
        </p:nvGraphicFramePr>
        <p:xfrm>
          <a:off x="6743700" y="1524000"/>
          <a:ext cx="2095500" cy="1365251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sr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83" name="Text Box 46">
            <a:extLst>
              <a:ext uri="{FF2B5EF4-FFF2-40B4-BE49-F238E27FC236}">
                <a16:creationId xmlns:a16="http://schemas.microsoft.com/office/drawing/2014/main" id="{D60E9601-9E02-514F-AA80-3DE0D1501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8" y="1071563"/>
            <a:ext cx="13382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>
                <a:latin typeface="Tahoma" panose="020B0604030504040204" pitchFamily="34" charset="0"/>
              </a:rPr>
              <a:t>relation </a:t>
            </a:r>
            <a:r>
              <a:rPr lang="en-US" altLang="en-US" sz="2200" b="1">
                <a:latin typeface="Tahoma" panose="020B0604030504040204" pitchFamily="34" charset="0"/>
              </a:rPr>
              <a:t>s</a:t>
            </a:r>
          </a:p>
        </p:txBody>
      </p:sp>
      <p:graphicFrame>
        <p:nvGraphicFramePr>
          <p:cNvPr id="130203" name="Group 155">
            <a:extLst>
              <a:ext uri="{FF2B5EF4-FFF2-40B4-BE49-F238E27FC236}">
                <a16:creationId xmlns:a16="http://schemas.microsoft.com/office/drawing/2014/main" id="{C088D06F-6829-AE47-A01C-A3CFC7F16A5D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125913"/>
          <a:ext cx="3124200" cy="2171701"/>
        </p:xfrm>
        <a:graphic>
          <a:graphicData uri="http://schemas.openxmlformats.org/drawingml/2006/table">
            <a:tbl>
              <a:tblPr/>
              <a:tblGrid>
                <a:gridCol w="66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LN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MJ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CL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sr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0202" name="Group 154">
            <a:extLst>
              <a:ext uri="{FF2B5EF4-FFF2-40B4-BE49-F238E27FC236}">
                <a16:creationId xmlns:a16="http://schemas.microsoft.com/office/drawing/2014/main" id="{E82CFC08-B12B-A147-9B1E-195F07DCD05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292350"/>
          <a:ext cx="3024188" cy="1746250"/>
        </p:xfrm>
        <a:graphic>
          <a:graphicData uri="http://schemas.openxmlformats.org/drawingml/2006/table">
            <a:tbl>
              <a:tblPr/>
              <a:tblGrid>
                <a:gridCol w="64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3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LN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MJ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CL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sr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0238" name="Group 190">
            <a:extLst>
              <a:ext uri="{FF2B5EF4-FFF2-40B4-BE49-F238E27FC236}">
                <a16:creationId xmlns:a16="http://schemas.microsoft.com/office/drawing/2014/main" id="{414D747B-D8C5-F442-89E6-0CF679ABB1D3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4876800"/>
          <a:ext cx="3048000" cy="1319212"/>
        </p:xfrm>
        <a:graphic>
          <a:graphicData uri="http://schemas.openxmlformats.org/drawingml/2006/table">
            <a:tbl>
              <a:tblPr/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LN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MJ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0049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CL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sr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077D6C4-843E-4643-AF64-6F832D4B627A}"/>
              </a:ext>
            </a:extLst>
          </p:cNvPr>
          <p:cNvGrpSpPr>
            <a:grpSpLocks/>
          </p:cNvGrpSpPr>
          <p:nvPr/>
        </p:nvGrpSpPr>
        <p:grpSpPr bwMode="auto">
          <a:xfrm>
            <a:off x="1814513" y="1730375"/>
            <a:ext cx="852487" cy="403225"/>
            <a:chOff x="1813932" y="1730926"/>
            <a:chExt cx="853068" cy="402674"/>
          </a:xfrm>
        </p:grpSpPr>
        <p:sp>
          <p:nvSpPr>
            <p:cNvPr id="61593" name="Text Box 119">
              <a:extLst>
                <a:ext uri="{FF2B5EF4-FFF2-40B4-BE49-F238E27FC236}">
                  <a16:creationId xmlns:a16="http://schemas.microsoft.com/office/drawing/2014/main" id="{ECCE6594-62F6-8C47-9167-D2083FE59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932" y="1730926"/>
              <a:ext cx="853068" cy="40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2200">
                  <a:latin typeface="Tahoma" panose="020B0604030504040204" pitchFamily="34" charset="0"/>
                </a:rPr>
                <a:t>r     </a:t>
              </a:r>
              <a:r>
                <a:rPr lang="en-US" altLang="en-US" sz="2200">
                  <a:latin typeface="Tahoma" panose="020B0604030504040204" pitchFamily="34" charset="0"/>
                  <a:sym typeface="OCR-A" pitchFamily="49" charset="2"/>
                </a:rPr>
                <a:t>s</a:t>
              </a:r>
            </a:p>
          </p:txBody>
        </p:sp>
        <p:grpSp>
          <p:nvGrpSpPr>
            <p:cNvPr id="61594" name="Group 12">
              <a:extLst>
                <a:ext uri="{FF2B5EF4-FFF2-40B4-BE49-F238E27FC236}">
                  <a16:creationId xmlns:a16="http://schemas.microsoft.com/office/drawing/2014/main" id="{3529C46F-9B47-C241-B298-B9426EE7727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37609" y="1835150"/>
              <a:ext cx="332269" cy="224771"/>
              <a:chOff x="2971800" y="2438400"/>
              <a:chExt cx="2590800" cy="1752600"/>
            </a:xfrm>
          </p:grpSpPr>
          <p:grpSp>
            <p:nvGrpSpPr>
              <p:cNvPr id="61595" name="Group 13">
                <a:extLst>
                  <a:ext uri="{FF2B5EF4-FFF2-40B4-BE49-F238E27FC236}">
                    <a16:creationId xmlns:a16="http://schemas.microsoft.com/office/drawing/2014/main" id="{42CC80DD-AB8E-1F4E-9DE5-0454AB0E3C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1800" y="2438400"/>
                <a:ext cx="2590800" cy="1752600"/>
                <a:chOff x="2971800" y="2438400"/>
                <a:chExt cx="2590800" cy="1752600"/>
              </a:xfrm>
            </p:grpSpPr>
            <p:grpSp>
              <p:nvGrpSpPr>
                <p:cNvPr id="61598" name="Group 9">
                  <a:extLst>
                    <a:ext uri="{FF2B5EF4-FFF2-40B4-BE49-F238E27FC236}">
                      <a16:creationId xmlns:a16="http://schemas.microsoft.com/office/drawing/2014/main" id="{AF6A1C53-9987-6B4B-A791-56FCDF2651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05200" y="2438400"/>
                  <a:ext cx="2057400" cy="1752600"/>
                  <a:chOff x="498" y="2928"/>
                  <a:chExt cx="270" cy="144"/>
                </a:xfrm>
              </p:grpSpPr>
              <p:sp>
                <p:nvSpPr>
                  <p:cNvPr id="61601" name="Line 10">
                    <a:extLst>
                      <a:ext uri="{FF2B5EF4-FFF2-40B4-BE49-F238E27FC236}">
                        <a16:creationId xmlns:a16="http://schemas.microsoft.com/office/drawing/2014/main" id="{477D7FDA-0BAB-2047-9067-F3F4904133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2928"/>
                    <a:ext cx="240" cy="144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02" name="Line 11">
                    <a:extLst>
                      <a:ext uri="{FF2B5EF4-FFF2-40B4-BE49-F238E27FC236}">
                        <a16:creationId xmlns:a16="http://schemas.microsoft.com/office/drawing/2014/main" id="{499F7019-0EDF-4E43-9B31-5F964C032A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8" y="2928"/>
                    <a:ext cx="240" cy="144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22" name="AutoShape 13">
                    <a:extLst>
                      <a:ext uri="{FF2B5EF4-FFF2-40B4-BE49-F238E27FC236}">
                        <a16:creationId xmlns:a16="http://schemas.microsoft.com/office/drawing/2014/main" id="{BDAE5B95-F0E8-1944-A5AB-9C16FFE33241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98" y="2928"/>
                    <a:ext cx="0" cy="144"/>
                  </a:xfrm>
                  <a:prstGeom prst="straightConnector1">
                    <a:avLst/>
                  </a:prstGeom>
                  <a:ln w="22225"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2E8341E-E23B-A547-8C0B-8B4E816DFB1D}"/>
                    </a:ext>
                  </a:extLst>
                </p:cNvPr>
                <p:cNvCxnSpPr/>
                <p:nvPr/>
              </p:nvCxnSpPr>
              <p:spPr bwMode="auto">
                <a:xfrm>
                  <a:off x="2974234" y="4196871"/>
                  <a:ext cx="532629" cy="0"/>
                </a:xfrm>
                <a:prstGeom prst="line">
                  <a:avLst/>
                </a:prstGeom>
                <a:noFill/>
                <a:ln w="22225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856D7FC-D3CA-7F4F-B9B5-DC70D70D9A9C}"/>
                    </a:ext>
                  </a:extLst>
                </p:cNvPr>
                <p:cNvCxnSpPr/>
                <p:nvPr/>
              </p:nvCxnSpPr>
              <p:spPr bwMode="auto">
                <a:xfrm>
                  <a:off x="2974234" y="2441577"/>
                  <a:ext cx="532629" cy="0"/>
                </a:xfrm>
                <a:prstGeom prst="line">
                  <a:avLst/>
                </a:prstGeom>
                <a:noFill/>
                <a:ln w="22225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5" name="AutoShape 13">
                <a:extLst>
                  <a:ext uri="{FF2B5EF4-FFF2-40B4-BE49-F238E27FC236}">
                    <a16:creationId xmlns:a16="http://schemas.microsoft.com/office/drawing/2014/main" id="{2D9D9DFF-0300-6E45-964D-BA18178852B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729823" y="2441577"/>
                <a:ext cx="0" cy="1755294"/>
              </a:xfrm>
              <a:prstGeom prst="straightConnector1">
                <a:avLst/>
              </a:prstGeom>
              <a:ln w="22225"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597" name="AutoShape 12">
                <a:extLst>
                  <a:ext uri="{FF2B5EF4-FFF2-40B4-BE49-F238E27FC236}">
                    <a16:creationId xmlns:a16="http://schemas.microsoft.com/office/drawing/2014/main" id="{A35FB67D-5C71-4C40-864B-022D767BD0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562600" y="2438400"/>
                <a:ext cx="0" cy="175260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69A41A-2654-AB43-BE52-DA6CDF00C10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373563"/>
            <a:ext cx="852488" cy="403225"/>
            <a:chOff x="1905000" y="4373563"/>
            <a:chExt cx="853068" cy="402674"/>
          </a:xfrm>
        </p:grpSpPr>
        <p:sp>
          <p:nvSpPr>
            <p:cNvPr id="61583" name="Text Box 188">
              <a:extLst>
                <a:ext uri="{FF2B5EF4-FFF2-40B4-BE49-F238E27FC236}">
                  <a16:creationId xmlns:a16="http://schemas.microsoft.com/office/drawing/2014/main" id="{82DB9F28-388A-2E45-84B1-B18573262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373563"/>
              <a:ext cx="853068" cy="40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2200">
                  <a:latin typeface="Tahoma" panose="020B0604030504040204" pitchFamily="34" charset="0"/>
                  <a:sym typeface="OCR-A" pitchFamily="49" charset="2"/>
                </a:rPr>
                <a:t>r     s</a:t>
              </a:r>
            </a:p>
          </p:txBody>
        </p:sp>
        <p:grpSp>
          <p:nvGrpSpPr>
            <p:cNvPr id="61584" name="Group 23">
              <a:extLst>
                <a:ext uri="{FF2B5EF4-FFF2-40B4-BE49-F238E27FC236}">
                  <a16:creationId xmlns:a16="http://schemas.microsoft.com/office/drawing/2014/main" id="{2E7DDB94-F5C2-F448-9386-53DC580A8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269" y="4495800"/>
              <a:ext cx="332269" cy="224771"/>
              <a:chOff x="3733800" y="2438400"/>
              <a:chExt cx="2590800" cy="1752600"/>
            </a:xfrm>
          </p:grpSpPr>
          <p:grpSp>
            <p:nvGrpSpPr>
              <p:cNvPr id="61587" name="Group 9">
                <a:extLst>
                  <a:ext uri="{FF2B5EF4-FFF2-40B4-BE49-F238E27FC236}">
                    <a16:creationId xmlns:a16="http://schemas.microsoft.com/office/drawing/2014/main" id="{3061F6AE-8D7B-3346-8F4F-FF326CBEC8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3800" y="2438400"/>
                <a:ext cx="2057400" cy="1752600"/>
                <a:chOff x="528" y="2928"/>
                <a:chExt cx="270" cy="144"/>
              </a:xfrm>
            </p:grpSpPr>
            <p:sp>
              <p:nvSpPr>
                <p:cNvPr id="61590" name="Line 10">
                  <a:extLst>
                    <a:ext uri="{FF2B5EF4-FFF2-40B4-BE49-F238E27FC236}">
                      <a16:creationId xmlns:a16="http://schemas.microsoft.com/office/drawing/2014/main" id="{2970E728-8BEA-1A45-B03B-76623245BD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2928"/>
                  <a:ext cx="240" cy="14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91" name="Line 11">
                  <a:extLst>
                    <a:ext uri="{FF2B5EF4-FFF2-40B4-BE49-F238E27FC236}">
                      <a16:creationId xmlns:a16="http://schemas.microsoft.com/office/drawing/2014/main" id="{AA873D2E-A7A7-4743-9AB3-2797762C36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8" y="2928"/>
                  <a:ext cx="240" cy="14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61592" name="AutoShape 12">
                  <a:extLst>
                    <a:ext uri="{FF2B5EF4-FFF2-40B4-BE49-F238E27FC236}">
                      <a16:creationId xmlns:a16="http://schemas.microsoft.com/office/drawing/2014/main" id="{C65E0936-2CAD-394E-980A-92A3F4F17EC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798" y="2928"/>
                  <a:ext cx="0" cy="144"/>
                </a:xfrm>
                <a:prstGeom prst="straightConnector1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43FEC20-513D-EE47-B681-6D1B90BA4932}"/>
                  </a:ext>
                </a:extLst>
              </p:cNvPr>
              <p:cNvCxnSpPr/>
              <p:nvPr/>
            </p:nvCxnSpPr>
            <p:spPr bwMode="auto">
              <a:xfrm>
                <a:off x="5792931" y="4192394"/>
                <a:ext cx="532621" cy="0"/>
              </a:xfrm>
              <a:prstGeom prst="line">
                <a:avLst/>
              </a:prstGeom>
              <a:noFill/>
              <a:ln w="222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5B31754-F36E-B84A-91AD-626B0AC6B864}"/>
                  </a:ext>
                </a:extLst>
              </p:cNvPr>
              <p:cNvCxnSpPr/>
              <p:nvPr/>
            </p:nvCxnSpPr>
            <p:spPr bwMode="auto">
              <a:xfrm>
                <a:off x="5792931" y="2437100"/>
                <a:ext cx="532621" cy="0"/>
              </a:xfrm>
              <a:prstGeom prst="line">
                <a:avLst/>
              </a:prstGeom>
              <a:noFill/>
              <a:ln w="222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5" name="AutoShape 13">
              <a:extLst>
                <a:ext uri="{FF2B5EF4-FFF2-40B4-BE49-F238E27FC236}">
                  <a16:creationId xmlns:a16="http://schemas.microsoft.com/office/drawing/2014/main" id="{B7BFE1CC-4B0E-6341-BCEA-358708DA09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6648" y="4495633"/>
              <a:ext cx="0" cy="225117"/>
            </a:xfrm>
            <a:prstGeom prst="straightConnector1">
              <a:avLst/>
            </a:prstGeom>
            <a:ln w="22225"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586" name="AutoShape 12">
              <a:extLst>
                <a:ext uri="{FF2B5EF4-FFF2-40B4-BE49-F238E27FC236}">
                  <a16:creationId xmlns:a16="http://schemas.microsoft.com/office/drawing/2014/main" id="{C9F1F245-A2F0-B94F-AD4D-DACB9F23CC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10812" y="4495800"/>
              <a:ext cx="0" cy="224771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23DFC-8621-5C44-A922-DF7F5CB06469}"/>
              </a:ext>
            </a:extLst>
          </p:cNvPr>
          <p:cNvGrpSpPr>
            <a:grpSpLocks/>
          </p:cNvGrpSpPr>
          <p:nvPr/>
        </p:nvGrpSpPr>
        <p:grpSpPr bwMode="auto">
          <a:xfrm>
            <a:off x="6375400" y="3635375"/>
            <a:ext cx="939800" cy="403225"/>
            <a:chOff x="5965111" y="3559726"/>
            <a:chExt cx="941233" cy="402674"/>
          </a:xfrm>
        </p:grpSpPr>
        <p:sp>
          <p:nvSpPr>
            <p:cNvPr id="61568" name="Text Box 84">
              <a:extLst>
                <a:ext uri="{FF2B5EF4-FFF2-40B4-BE49-F238E27FC236}">
                  <a16:creationId xmlns:a16="http://schemas.microsoft.com/office/drawing/2014/main" id="{451C6CB1-03C2-2444-A19F-6F8272C09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5111" y="3559726"/>
              <a:ext cx="941233" cy="40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2200">
                  <a:latin typeface="Tahoma" panose="020B0604030504040204" pitchFamily="34" charset="0"/>
                  <a:sym typeface="OCR-A" pitchFamily="49" charset="2"/>
                </a:rPr>
                <a:t>r      s</a:t>
              </a:r>
            </a:p>
          </p:txBody>
        </p:sp>
        <p:grpSp>
          <p:nvGrpSpPr>
            <p:cNvPr id="61569" name="Group 32">
              <a:extLst>
                <a:ext uri="{FF2B5EF4-FFF2-40B4-BE49-F238E27FC236}">
                  <a16:creationId xmlns:a16="http://schemas.microsoft.com/office/drawing/2014/main" id="{3BDF3BF6-8FFB-634A-B1A8-3732E0F01E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99397" y="3657600"/>
              <a:ext cx="430003" cy="224771"/>
              <a:chOff x="2971800" y="2438400"/>
              <a:chExt cx="3352800" cy="1752600"/>
            </a:xfrm>
          </p:grpSpPr>
          <p:grpSp>
            <p:nvGrpSpPr>
              <p:cNvPr id="61570" name="Group 33">
                <a:extLst>
                  <a:ext uri="{FF2B5EF4-FFF2-40B4-BE49-F238E27FC236}">
                    <a16:creationId xmlns:a16="http://schemas.microsoft.com/office/drawing/2014/main" id="{01FF8553-A1FB-8D44-8A65-D4A1B359DB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1800" y="2438400"/>
                <a:ext cx="3352800" cy="1752600"/>
                <a:chOff x="2971800" y="2438400"/>
                <a:chExt cx="3352800" cy="1752600"/>
              </a:xfrm>
            </p:grpSpPr>
            <p:grpSp>
              <p:nvGrpSpPr>
                <p:cNvPr id="61573" name="Group 36">
                  <a:extLst>
                    <a:ext uri="{FF2B5EF4-FFF2-40B4-BE49-F238E27FC236}">
                      <a16:creationId xmlns:a16="http://schemas.microsoft.com/office/drawing/2014/main" id="{E55EBA3C-913A-A043-92FF-E6D64AC947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1800" y="2438400"/>
                  <a:ext cx="2819400" cy="1752600"/>
                  <a:chOff x="2971800" y="2438400"/>
                  <a:chExt cx="2819400" cy="1752600"/>
                </a:xfrm>
              </p:grpSpPr>
              <p:grpSp>
                <p:nvGrpSpPr>
                  <p:cNvPr id="61576" name="Group 9">
                    <a:extLst>
                      <a:ext uri="{FF2B5EF4-FFF2-40B4-BE49-F238E27FC236}">
                        <a16:creationId xmlns:a16="http://schemas.microsoft.com/office/drawing/2014/main" id="{758351E2-6E2C-A345-BA0F-B5D529D9642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05200" y="2438400"/>
                    <a:ext cx="2286000" cy="1752600"/>
                    <a:chOff x="498" y="2928"/>
                    <a:chExt cx="300" cy="144"/>
                  </a:xfrm>
                </p:grpSpPr>
                <p:sp>
                  <p:nvSpPr>
                    <p:cNvPr id="61579" name="Line 10">
                      <a:extLst>
                        <a:ext uri="{FF2B5EF4-FFF2-40B4-BE49-F238E27FC236}">
                          <a16:creationId xmlns:a16="http://schemas.microsoft.com/office/drawing/2014/main" id="{E639EF33-B397-CF46-942D-D14C045E5BE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8" y="2928"/>
                      <a:ext cx="240" cy="144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580" name="Line 11">
                      <a:extLst>
                        <a:ext uri="{FF2B5EF4-FFF2-40B4-BE49-F238E27FC236}">
                          <a16:creationId xmlns:a16="http://schemas.microsoft.com/office/drawing/2014/main" id="{A60904C9-9B85-2640-A20A-5A36D7B9CB9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28" y="2928"/>
                      <a:ext cx="240" cy="144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61581" name="AutoShape 12">
                      <a:extLst>
                        <a:ext uri="{FF2B5EF4-FFF2-40B4-BE49-F238E27FC236}">
                          <a16:creationId xmlns:a16="http://schemas.microsoft.com/office/drawing/2014/main" id="{8ABAE1B7-1906-8A4F-864B-6196DA48AC63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98" y="2928"/>
                      <a:ext cx="0" cy="144"/>
                    </a:xfrm>
                    <a:prstGeom prst="straightConnector1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6" name="AutoShape 13">
                      <a:extLst>
                        <a:ext uri="{FF2B5EF4-FFF2-40B4-BE49-F238E27FC236}">
                          <a16:creationId xmlns:a16="http://schemas.microsoft.com/office/drawing/2014/main" id="{08F69070-6D01-4E40-BF5E-69CA1A6BCD89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96" y="2928"/>
                      <a:ext cx="0" cy="144"/>
                    </a:xfrm>
                    <a:prstGeom prst="straightConnector1">
                      <a:avLst/>
                    </a:prstGeom>
                    <a:ln w="22225">
                      <a:headEnd/>
                      <a:tailEnd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92FC9325-C307-814F-AC64-E69C410F467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967380" y="4196941"/>
                    <a:ext cx="533061" cy="0"/>
                  </a:xfrm>
                  <a:prstGeom prst="line">
                    <a:avLst/>
                  </a:prstGeom>
                  <a:noFill/>
                  <a:ln w="22225" cap="flat" cmpd="sng" algn="ctr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21A73D21-EAA9-3A46-B611-231A0FD1C52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967380" y="2441647"/>
                    <a:ext cx="533061" cy="0"/>
                  </a:xfrm>
                  <a:prstGeom prst="line">
                    <a:avLst/>
                  </a:prstGeom>
                  <a:noFill/>
                  <a:ln w="22225" cap="flat" cmpd="sng" algn="ctr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AE6C4AB-1DC9-6148-929D-911C3CA87FA7}"/>
                    </a:ext>
                  </a:extLst>
                </p:cNvPr>
                <p:cNvCxnSpPr/>
                <p:nvPr/>
              </p:nvCxnSpPr>
              <p:spPr bwMode="auto">
                <a:xfrm>
                  <a:off x="5793866" y="4196941"/>
                  <a:ext cx="533061" cy="0"/>
                </a:xfrm>
                <a:prstGeom prst="line">
                  <a:avLst/>
                </a:prstGeom>
                <a:noFill/>
                <a:ln w="22225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F428AAB-7B2D-084F-8621-6D5F6F365C77}"/>
                    </a:ext>
                  </a:extLst>
                </p:cNvPr>
                <p:cNvCxnSpPr/>
                <p:nvPr/>
              </p:nvCxnSpPr>
              <p:spPr bwMode="auto">
                <a:xfrm>
                  <a:off x="5793866" y="2441647"/>
                  <a:ext cx="533061" cy="0"/>
                </a:xfrm>
                <a:prstGeom prst="line">
                  <a:avLst/>
                </a:prstGeom>
                <a:noFill/>
                <a:ln w="22225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5" name="AutoShape 13">
                <a:extLst>
                  <a:ext uri="{FF2B5EF4-FFF2-40B4-BE49-F238E27FC236}">
                    <a16:creationId xmlns:a16="http://schemas.microsoft.com/office/drawing/2014/main" id="{C605AD47-025C-8741-BFC8-C2FEC7B024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735986" y="2441647"/>
                <a:ext cx="0" cy="1755294"/>
              </a:xfrm>
              <a:prstGeom prst="straightConnector1">
                <a:avLst/>
              </a:prstGeom>
              <a:ln w="22225"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572" name="AutoShape 12">
                <a:extLst>
                  <a:ext uri="{FF2B5EF4-FFF2-40B4-BE49-F238E27FC236}">
                    <a16:creationId xmlns:a16="http://schemas.microsoft.com/office/drawing/2014/main" id="{B99197BC-57A5-4E4F-8758-7D47B576DC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562600" y="2438400"/>
                <a:ext cx="0" cy="175260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E44DBF39-FAB2-CE4E-B4EE-4572D8304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Aggregate Functions</a:t>
            </a:r>
          </a:p>
        </p:txBody>
      </p:sp>
      <p:sp>
        <p:nvSpPr>
          <p:cNvPr id="1320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947987-BE91-CB43-9881-D84170B00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Mathematical and Statistical aggregate functions on collections of values</a:t>
            </a:r>
          </a:p>
          <a:p>
            <a:pPr marL="990600" lvl="1" indent="-533400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SUM, MAXIMUM, MINIMUM, AVERAGE</a:t>
            </a:r>
          </a:p>
          <a:p>
            <a:pPr marL="990600" lvl="1" indent="-533400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COUNT number of tuples (cardinality)</a:t>
            </a:r>
          </a:p>
          <a:p>
            <a:pPr marL="609600" indent="-609600"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800">
                <a:latin typeface="Tahoma" panose="020B0604030504040204" pitchFamily="34" charset="0"/>
              </a:rPr>
              <a:t>              </a:t>
            </a:r>
            <a:r>
              <a:rPr lang="en-US" altLang="en-US" sz="2800">
                <a:latin typeface="Lucida Blackletter" pitchFamily="2" charset="77"/>
              </a:rPr>
              <a:t> F</a:t>
            </a:r>
            <a:r>
              <a:rPr lang="en-US" altLang="en-US" sz="2800">
                <a:latin typeface="Lucida Handwriting" panose="03010101010101010101" pitchFamily="66" charset="77"/>
              </a:rPr>
              <a:t> </a:t>
            </a:r>
            <a:r>
              <a:rPr lang="en-US" altLang="en-US" sz="2800" baseline="-25000">
                <a:latin typeface="Lucida Handwriting" panose="03010101010101010101" pitchFamily="66" charset="77"/>
              </a:rPr>
              <a:t>&lt;</a:t>
            </a:r>
            <a:r>
              <a:rPr lang="en-US" altLang="en-US" sz="2800" baseline="-25000">
                <a:solidFill>
                  <a:srgbClr val="FF3300"/>
                </a:solidFill>
                <a:latin typeface="Lucida Handwriting" panose="03010101010101010101" pitchFamily="66" charset="77"/>
              </a:rPr>
              <a:t>function list</a:t>
            </a:r>
            <a:r>
              <a:rPr lang="en-US" altLang="en-US" sz="2800" baseline="-25000">
                <a:latin typeface="Lucida Handwriting" panose="03010101010101010101" pitchFamily="66" charset="77"/>
              </a:rPr>
              <a:t>&gt;</a:t>
            </a:r>
            <a:r>
              <a:rPr lang="en-US" altLang="en-US" sz="2800">
                <a:latin typeface="Lucida Handwriting" panose="03010101010101010101" pitchFamily="66" charset="77"/>
              </a:rPr>
              <a:t> (&lt;relation&gt;)</a:t>
            </a:r>
          </a:p>
          <a:p>
            <a:pPr marL="609600" indent="-609600" eaLnBrk="1" hangingPunct="1">
              <a:buClr>
                <a:schemeClr val="tx2"/>
              </a:buClr>
              <a:buFont typeface="Wingdings" pitchFamily="2" charset="2"/>
              <a:buNone/>
            </a:pPr>
            <a:endParaRPr lang="en-US" altLang="en-US" sz="1200">
              <a:latin typeface="Lucida Handwriting" panose="03010101010101010101" pitchFamily="66" charset="77"/>
            </a:endParaRPr>
          </a:p>
          <a:p>
            <a:pPr marL="990600" lvl="1" indent="-533400" eaLnBrk="1" hangingPunct="1">
              <a:buClr>
                <a:schemeClr val="tx2"/>
              </a:buClr>
            </a:pPr>
            <a:r>
              <a:rPr lang="en-US" altLang="en-US">
                <a:latin typeface="Lucida Handwriting" panose="03010101010101010101" pitchFamily="66" charset="77"/>
              </a:rPr>
              <a:t>Function list</a:t>
            </a:r>
            <a:r>
              <a:rPr lang="en-US" altLang="en-US">
                <a:latin typeface="Tahoma" panose="020B0604030504040204" pitchFamily="34" charset="0"/>
              </a:rPr>
              <a:t> is a list of pairs 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         (&lt; </a:t>
            </a:r>
            <a:r>
              <a:rPr lang="en-US" altLang="en-US">
                <a:latin typeface="Lucida Handwriting" panose="03010101010101010101" pitchFamily="66" charset="77"/>
              </a:rPr>
              <a:t>function, attribute </a:t>
            </a:r>
            <a:r>
              <a:rPr lang="en-US" altLang="en-US">
                <a:latin typeface="Tahoma" panose="020B0604030504040204" pitchFamily="34" charset="0"/>
              </a:rPr>
              <a:t>&gt;)</a:t>
            </a:r>
          </a:p>
          <a:p>
            <a:pPr marL="990600" lvl="1" indent="-533400" eaLnBrk="1" hangingPunct="1">
              <a:buClr>
                <a:schemeClr val="tx2"/>
              </a:buClr>
            </a:pPr>
            <a:endParaRPr lang="en-US" altLang="en-US">
              <a:latin typeface="Tahoma" panose="020B0604030504040204" pitchFamily="34" charset="0"/>
            </a:endParaRPr>
          </a:p>
          <a:p>
            <a:pPr marL="609600" indent="-609600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E.g.,</a:t>
            </a:r>
            <a:r>
              <a:rPr lang="en-US" altLang="en-US">
                <a:latin typeface="Lucida Handwriting" panose="03010101010101010101" pitchFamily="66" charset="77"/>
              </a:rPr>
              <a:t>  </a:t>
            </a:r>
            <a:r>
              <a:rPr lang="en-US" altLang="en-US" sz="2800">
                <a:latin typeface="Lucida Handwriting" panose="03010101010101010101" pitchFamily="66" charset="77"/>
              </a:rPr>
              <a:t> </a:t>
            </a:r>
            <a:r>
              <a:rPr lang="en-US" altLang="en-US" sz="2800">
                <a:latin typeface="Lucida Blackletter" pitchFamily="2" charset="77"/>
              </a:rPr>
              <a:t>F</a:t>
            </a:r>
            <a:r>
              <a:rPr lang="en-US" altLang="en-US">
                <a:latin typeface="Lucida Handwriting" panose="03010101010101010101" pitchFamily="66" charset="77"/>
              </a:rPr>
              <a:t> </a:t>
            </a:r>
            <a:r>
              <a:rPr lang="en-US" altLang="en-US" sz="2800" baseline="-25000">
                <a:latin typeface="Lucida Handwriting" panose="03010101010101010101" pitchFamily="66" charset="77"/>
              </a:rPr>
              <a:t>count SID, AVERAGE GPA</a:t>
            </a:r>
            <a:r>
              <a:rPr lang="en-US" altLang="en-US">
                <a:latin typeface="Lucida Handwriting" panose="03010101010101010101" pitchFamily="66" charset="77"/>
              </a:rPr>
              <a:t> (STUDENT)</a:t>
            </a:r>
          </a:p>
          <a:p>
            <a:pPr marL="990600" lvl="1" indent="-533400" eaLnBrk="1" hangingPunct="1">
              <a:buClr>
                <a:schemeClr val="tx2"/>
              </a:buClr>
            </a:pPr>
            <a:endParaRPr lang="en-US" altLang="en-US">
              <a:latin typeface="Lucida Handwriting" panose="03010101010101010101" pitchFamily="66" charset="7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7DA06FCC-C5D4-9D40-89DD-994178ED4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Aggregate Functions: Example</a:t>
            </a:r>
          </a:p>
        </p:txBody>
      </p:sp>
      <p:sp>
        <p:nvSpPr>
          <p:cNvPr id="1320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10C131B-CE25-2843-9B1A-9F5B74161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dirty="0">
                <a:solidFill>
                  <a:srgbClr val="043BDE"/>
                </a:solidFill>
                <a:latin typeface="Tahoma" charset="0"/>
                <a:ea typeface="ＭＳ Ｐゴシック" charset="0"/>
                <a:cs typeface="ＭＳ Ｐゴシック" charset="0"/>
              </a:rPr>
              <a:t>RSLT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ahoma" charset="0"/>
                <a:ea typeface="ＭＳ Ｐゴシック" pitchFamily="40" charset="-128"/>
                <a:sym typeface="Symbol" charset="0"/>
              </a:rPr>
              <a:t> </a:t>
            </a:r>
            <a:r>
              <a:rPr lang="en-US" sz="2800" dirty="0">
                <a:latin typeface="Lucida Blackletter" charset="0"/>
                <a:ea typeface="ＭＳ Ｐゴシック" charset="0"/>
                <a:cs typeface="Lucida Blackletter" charset="0"/>
              </a:rPr>
              <a:t>F</a:t>
            </a:r>
            <a:r>
              <a:rPr lang="en-US" dirty="0">
                <a:latin typeface="Lucida Handwriting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aseline="-25000" dirty="0">
                <a:latin typeface="Lucida Handwriting" charset="0"/>
                <a:ea typeface="ＭＳ Ｐゴシック" charset="0"/>
                <a:cs typeface="ＭＳ Ｐゴシック" charset="0"/>
              </a:rPr>
              <a:t>count SID, AVERAGE GPA</a:t>
            </a:r>
            <a:r>
              <a:rPr lang="en-US" dirty="0">
                <a:latin typeface="Lucida Handwriting" charset="0"/>
                <a:ea typeface="ＭＳ Ｐゴシック" charset="0"/>
                <a:cs typeface="ＭＳ Ｐゴシック" charset="0"/>
              </a:rPr>
              <a:t> (STUDENT)</a:t>
            </a:r>
          </a:p>
          <a:p>
            <a:pPr marL="457200" lvl="1" indent="0" eaLnBrk="1" hangingPunct="1">
              <a:buClr>
                <a:schemeClr val="tx2"/>
              </a:buClr>
              <a:buFont typeface="Wingdings" charset="0"/>
              <a:buNone/>
              <a:defRPr/>
            </a:pPr>
            <a:endParaRPr lang="en-US" dirty="0">
              <a:latin typeface="Lucida Handwriting" charset="0"/>
              <a:ea typeface="ＭＳ Ｐゴシック" charset="0"/>
            </a:endParaRPr>
          </a:p>
        </p:txBody>
      </p:sp>
      <p:graphicFrame>
        <p:nvGraphicFramePr>
          <p:cNvPr id="4" name="Group 337">
            <a:extLst>
              <a:ext uri="{FF2B5EF4-FFF2-40B4-BE49-F238E27FC236}">
                <a16:creationId xmlns:a16="http://schemas.microsoft.com/office/drawing/2014/main" id="{0342D589-797E-544F-A888-89FFCC89976B}"/>
              </a:ext>
            </a:extLst>
          </p:cNvPr>
          <p:cNvGraphicFramePr>
            <a:graphicFrameLocks/>
          </p:cNvGraphicFramePr>
          <p:nvPr/>
        </p:nvGraphicFramePr>
        <p:xfrm>
          <a:off x="685800" y="3505200"/>
          <a:ext cx="3276600" cy="179387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Susan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3.65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Bill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566" name="Text Box 300">
            <a:extLst>
              <a:ext uri="{FF2B5EF4-FFF2-40B4-BE49-F238E27FC236}">
                <a16:creationId xmlns:a16="http://schemas.microsoft.com/office/drawing/2014/main" id="{B46899B8-4D06-7046-BE6B-CE57E732D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95600"/>
            <a:ext cx="1828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Student</a:t>
            </a:r>
          </a:p>
        </p:txBody>
      </p:sp>
      <p:graphicFrame>
        <p:nvGraphicFramePr>
          <p:cNvPr id="6" name="Group 337">
            <a:extLst>
              <a:ext uri="{FF2B5EF4-FFF2-40B4-BE49-F238E27FC236}">
                <a16:creationId xmlns:a16="http://schemas.microsoft.com/office/drawing/2014/main" id="{FF0EF7E4-8684-A346-9906-43CA1E65A4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192059"/>
              </p:ext>
            </p:extLst>
          </p:nvPr>
        </p:nvGraphicFramePr>
        <p:xfrm>
          <a:off x="5105400" y="3505200"/>
          <a:ext cx="3505200" cy="47625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Count_SID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AVERAGE_GPA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458" name="Text Box 300">
            <a:extLst>
              <a:ext uri="{FF2B5EF4-FFF2-40B4-BE49-F238E27FC236}">
                <a16:creationId xmlns:a16="http://schemas.microsoft.com/office/drawing/2014/main" id="{BAFD4B6E-15E0-A943-A9CF-81C91BFCB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95600"/>
            <a:ext cx="1828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RSLT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A7312D-3E1E-4E55-BA99-CBEFD3CA0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11760"/>
              </p:ext>
            </p:extLst>
          </p:nvPr>
        </p:nvGraphicFramePr>
        <p:xfrm>
          <a:off x="5105400" y="3962400"/>
          <a:ext cx="3505200" cy="47625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302461042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995319817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3.72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5097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DC9DD70-D901-ED46-9EE9-937A0861A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Q: </a:t>
            </a:r>
            <a:r>
              <a:rPr lang="en-US" altLang="en-US" i="1">
                <a:latin typeface="Tahoma" panose="020B0604030504040204" pitchFamily="34" charset="0"/>
              </a:rPr>
              <a:t>Find the students with the highest GPA.</a:t>
            </a:r>
          </a:p>
          <a:p>
            <a:pPr eaLnBrk="1" hangingPunct="1">
              <a:lnSpc>
                <a:spcPct val="130000"/>
              </a:lnSpc>
              <a:spcBef>
                <a:spcPts val="1175"/>
              </a:spcBef>
              <a:buClr>
                <a:schemeClr val="tx2"/>
              </a:buClr>
            </a:pPr>
            <a:r>
              <a:rPr lang="en-US" altLang="en-US" b="1"/>
              <a:t>Student</a:t>
            </a:r>
            <a:r>
              <a:rPr lang="en-US" altLang="en-US"/>
              <a:t> (SID, Name, Age, GPA)</a:t>
            </a:r>
          </a:p>
          <a:p>
            <a:pPr eaLnBrk="1" hangingPunct="1">
              <a:lnSpc>
                <a:spcPct val="130000"/>
              </a:lnSpc>
              <a:spcBef>
                <a:spcPts val="1175"/>
              </a:spcBef>
              <a:buClr>
                <a:schemeClr val="tx2"/>
              </a:buClr>
            </a:pPr>
            <a:endParaRPr lang="en-US" altLang="en-US" sz="2600">
              <a:latin typeface="Lucida Blackletter" pitchFamily="2" charset="77"/>
            </a:endParaRPr>
          </a:p>
          <a:p>
            <a:pPr eaLnBrk="1" hangingPunct="1">
              <a:lnSpc>
                <a:spcPct val="130000"/>
              </a:lnSpc>
              <a:spcBef>
                <a:spcPts val="1175"/>
              </a:spcBef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A:   </a:t>
            </a:r>
            <a:r>
              <a:rPr lang="en-US" altLang="en-US" sz="2600">
                <a:latin typeface="Lucida Blackletter" pitchFamily="2" charset="77"/>
              </a:rPr>
              <a:t>  </a:t>
            </a:r>
          </a:p>
          <a:p>
            <a:pPr eaLnBrk="1" hangingPunct="1">
              <a:lnSpc>
                <a:spcPct val="130000"/>
              </a:lnSpc>
              <a:spcBef>
                <a:spcPts val="1175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600">
                <a:latin typeface="Lucida Blackletter" pitchFamily="2" charset="77"/>
              </a:rPr>
              <a:t>            </a:t>
            </a:r>
            <a:r>
              <a:rPr lang="en-US" altLang="en-US" sz="2600"/>
              <a:t>MG</a:t>
            </a:r>
            <a:r>
              <a:rPr lang="en-US" altLang="en-US" sz="2600">
                <a:latin typeface="Lucida Blackletter" pitchFamily="2" charset="77"/>
              </a:rPr>
              <a:t>(</a:t>
            </a:r>
            <a:r>
              <a:rPr lang="en-US" altLang="en-US" sz="2600"/>
              <a:t>MGPA) </a:t>
            </a:r>
            <a:r>
              <a:rPr lang="en-US" altLang="en-US" sz="2800">
                <a:solidFill>
                  <a:srgbClr val="280049"/>
                </a:solidFill>
                <a:latin typeface="Tahoma" panose="020B0604030504040204" pitchFamily="34" charset="0"/>
                <a:sym typeface="Symbol" pitchFamily="2" charset="2"/>
              </a:rPr>
              <a:t></a:t>
            </a:r>
            <a:r>
              <a:rPr lang="en-US" altLang="en-US" sz="2600"/>
              <a:t> </a:t>
            </a:r>
            <a:r>
              <a:rPr lang="en-US" altLang="en-US" sz="2600" baseline="-25000"/>
              <a:t> </a:t>
            </a:r>
            <a:r>
              <a:rPr lang="en-US" altLang="en-US" sz="2600">
                <a:latin typeface="Lucida Blackletter" pitchFamily="2" charset="77"/>
              </a:rPr>
              <a:t>F</a:t>
            </a:r>
            <a:r>
              <a:rPr lang="en-US" altLang="en-US" sz="2800" baseline="-25000">
                <a:latin typeface="Lucida Handwriting" panose="03010101010101010101" pitchFamily="66" charset="77"/>
              </a:rPr>
              <a:t>MAX </a:t>
            </a:r>
            <a:r>
              <a:rPr lang="en-US" altLang="en-US" sz="2800" baseline="-25000"/>
              <a:t>GPA</a:t>
            </a:r>
            <a:r>
              <a:rPr lang="en-US" altLang="en-US" sz="2600">
                <a:latin typeface="Lucida Handwriting" panose="03010101010101010101" pitchFamily="66" charset="77"/>
              </a:rPr>
              <a:t> </a:t>
            </a:r>
            <a:r>
              <a:rPr lang="en-US" altLang="en-US" sz="2600"/>
              <a:t>(Student);</a:t>
            </a:r>
          </a:p>
          <a:p>
            <a:pPr eaLnBrk="1" hangingPunct="1">
              <a:lnSpc>
                <a:spcPct val="130000"/>
              </a:lnSpc>
              <a:spcBef>
                <a:spcPts val="1175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800">
                <a:solidFill>
                  <a:srgbClr val="043BDE"/>
                </a:solidFill>
                <a:latin typeface="Tahoma" panose="020B0604030504040204" pitchFamily="34" charset="0"/>
              </a:rPr>
              <a:t>          </a:t>
            </a:r>
            <a:r>
              <a:rPr lang="en-US" altLang="en-US" sz="2600">
                <a:solidFill>
                  <a:srgbClr val="280049"/>
                </a:solidFill>
                <a:latin typeface="Tahoma" panose="020B0604030504040204" pitchFamily="34" charset="0"/>
              </a:rPr>
              <a:t>RSLT</a:t>
            </a:r>
            <a:r>
              <a:rPr lang="en-US" altLang="en-US" sz="2600">
                <a:latin typeface="Tahoma" panose="020B0604030504040204" pitchFamily="34" charset="0"/>
              </a:rPr>
              <a:t> 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 MG </a:t>
            </a:r>
            <a:r>
              <a:rPr lang="en-US" altLang="en-US" sz="3200" b="1">
                <a:solidFill>
                  <a:srgbClr val="FF0000"/>
                </a:solidFill>
                <a:latin typeface="Tahoma" panose="020B0604030504040204" pitchFamily="34" charset="0"/>
                <a:sym typeface="Symbol" pitchFamily="2" charset="2"/>
              </a:rPr>
              <a:t>⋈ </a:t>
            </a:r>
            <a:r>
              <a:rPr lang="en-US" altLang="en-US" sz="2800" baseline="-25000">
                <a:solidFill>
                  <a:srgbClr val="FF0000"/>
                </a:solidFill>
                <a:latin typeface="Tahoma" panose="020B0604030504040204" pitchFamily="34" charset="0"/>
                <a:sym typeface="Symbol" pitchFamily="2" charset="2"/>
              </a:rPr>
              <a:t>MGPA = GPA</a:t>
            </a:r>
            <a:r>
              <a:rPr lang="el-GR" altLang="en-US" sz="2800" baseline="-25000">
                <a:solidFill>
                  <a:srgbClr val="FF0000"/>
                </a:solidFill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en-US" sz="2600">
                <a:latin typeface="Tahoma" panose="020B0604030504040204" pitchFamily="34" charset="0"/>
                <a:sym typeface="Symbol" pitchFamily="2" charset="2"/>
              </a:rPr>
              <a:t>(</a:t>
            </a:r>
            <a:r>
              <a:rPr lang="en-US" altLang="en-US" sz="2600"/>
              <a:t>Student);</a:t>
            </a:r>
          </a:p>
          <a:p>
            <a:pPr eaLnBrk="1" hangingPunct="1">
              <a:lnSpc>
                <a:spcPct val="130000"/>
              </a:lnSpc>
              <a:spcBef>
                <a:spcPts val="1175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600"/>
              <a:t>             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endParaRPr lang="en-US" altLang="en-US" sz="2200">
              <a:latin typeface="Lucida Handwriting" panose="03010101010101010101" pitchFamily="66" charset="77"/>
            </a:endParaRPr>
          </a:p>
          <a:p>
            <a:pPr eaLnBrk="1" hangingPunct="1">
              <a:buClr>
                <a:schemeClr val="tx2"/>
              </a:buClr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67586" name="Rectangle 4">
            <a:extLst>
              <a:ext uri="{FF2B5EF4-FFF2-40B4-BE49-F238E27FC236}">
                <a16:creationId xmlns:a16="http://schemas.microsoft.com/office/drawing/2014/main" id="{D33A2E14-E9C9-1E45-9B17-0F9AAA83C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Example of Aggregation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069CC645-9377-6C45-BBA5-862BAEFD3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Relational Algebra</a:t>
            </a:r>
          </a:p>
        </p:txBody>
      </p:sp>
      <p:sp>
        <p:nvSpPr>
          <p:cNvPr id="921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D709F66-D252-5345-91EE-D1655A387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2578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sz="2500">
                <a:latin typeface="Tahoma" panose="020B0604030504040204" pitchFamily="34" charset="0"/>
              </a:rPr>
              <a:t>Operations on entire relations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Operands are (constant or variable) relations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Result is a relation</a:t>
            </a:r>
          </a:p>
          <a:p>
            <a:pPr eaLnBrk="1" hangingPunct="1">
              <a:buClr>
                <a:schemeClr val="tx2"/>
              </a:buClr>
            </a:pPr>
            <a:endParaRPr lang="en-US" altLang="en-US" sz="80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sz="2500">
                <a:latin typeface="Tahoma" panose="020B0604030504040204" pitchFamily="34" charset="0"/>
              </a:rPr>
              <a:t>Set theory operations:</a:t>
            </a:r>
            <a:r>
              <a:rPr lang="en-US" altLang="en-US" sz="2800">
                <a:latin typeface="Tahoma" panose="020B0604030504040204" pitchFamily="34" charset="0"/>
              </a:rPr>
              <a:t> 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Union, Intersection, Difference and Cartesian Product (product for short)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 sz="2500">
                <a:latin typeface="Tahoma" panose="020B0604030504040204" pitchFamily="34" charset="0"/>
              </a:rPr>
              <a:t>Specific relational operations: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Selection, Projection, Join and Division</a:t>
            </a:r>
            <a:endParaRPr lang="en-US" altLang="en-US" sz="120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Complete set of relational algebra operations: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Select, project, product, union and difference</a:t>
            </a:r>
          </a:p>
          <a:p>
            <a:pPr eaLnBrk="1" hangingPunct="1">
              <a:buClr>
                <a:schemeClr val="tx2"/>
              </a:buClr>
            </a:pPr>
            <a:endParaRPr lang="en-US" altLang="en-US" sz="80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SQL is </a:t>
            </a:r>
            <a:r>
              <a:rPr lang="en-US" altLang="zh-TW" u="sng">
                <a:latin typeface="Arial" panose="020B0604020202020204" pitchFamily="34" charset="0"/>
                <a:ea typeface="新細明體" panose="02020500000000000000" pitchFamily="18" charset="-120"/>
              </a:rPr>
              <a:t>based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 on concepts from relational algebra</a:t>
            </a:r>
          </a:p>
          <a:p>
            <a:pPr eaLnBrk="1" hangingPunct="1">
              <a:buClr>
                <a:schemeClr val="tx2"/>
              </a:buClr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" name="Plus 1">
            <a:extLst>
              <a:ext uri="{FF2B5EF4-FFF2-40B4-BE49-F238E27FC236}">
                <a16:creationId xmlns:a16="http://schemas.microsoft.com/office/drawing/2014/main" id="{BE299501-AEAE-DB41-AB62-A85A4F0365A2}"/>
              </a:ext>
            </a:extLst>
          </p:cNvPr>
          <p:cNvSpPr/>
          <p:nvPr/>
        </p:nvSpPr>
        <p:spPr bwMode="auto">
          <a:xfrm>
            <a:off x="7010400" y="342900"/>
            <a:ext cx="533400" cy="533400"/>
          </a:xfrm>
          <a:prstGeom prst="mathPlus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487" tIns="44450" rIns="90487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37" charset="2"/>
              <a:buNone/>
              <a:defRPr/>
            </a:pPr>
            <a:endParaRPr lang="en-US">
              <a:latin typeface="Helvetica" pitchFamily="37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Minus 3">
            <a:extLst>
              <a:ext uri="{FF2B5EF4-FFF2-40B4-BE49-F238E27FC236}">
                <a16:creationId xmlns:a16="http://schemas.microsoft.com/office/drawing/2014/main" id="{CA3B4ECA-D4C7-5444-94E7-0AA5EC6A9A65}"/>
              </a:ext>
            </a:extLst>
          </p:cNvPr>
          <p:cNvSpPr/>
          <p:nvPr/>
        </p:nvSpPr>
        <p:spPr bwMode="auto">
          <a:xfrm>
            <a:off x="6629400" y="322263"/>
            <a:ext cx="381000" cy="574675"/>
          </a:xfrm>
          <a:prstGeom prst="mathMinus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487" tIns="44450" rIns="90487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37" charset="2"/>
              <a:buNone/>
              <a:defRPr/>
            </a:pPr>
            <a:endParaRPr lang="en-US">
              <a:latin typeface="Helvetica" pitchFamily="37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415B0473-D321-DA44-AC8B-9FF4B09C74A3}"/>
              </a:ext>
            </a:extLst>
          </p:cNvPr>
          <p:cNvSpPr/>
          <p:nvPr/>
        </p:nvSpPr>
        <p:spPr bwMode="auto">
          <a:xfrm>
            <a:off x="7543800" y="322263"/>
            <a:ext cx="381000" cy="574675"/>
          </a:xfrm>
          <a:prstGeom prst="mathMultiply">
            <a:avLst/>
          </a:prstGeom>
          <a:solidFill>
            <a:srgbClr val="280049"/>
          </a:solidFill>
          <a:ln w="12700" cap="flat" cmpd="sng" algn="ctr">
            <a:solidFill>
              <a:srgbClr val="28004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487" tIns="44450" rIns="90487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37" charset="2"/>
              <a:buNone/>
              <a:defRPr/>
            </a:pPr>
            <a:endParaRPr lang="en-US">
              <a:latin typeface="Helvetica" pitchFamily="37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Division 5">
            <a:extLst>
              <a:ext uri="{FF2B5EF4-FFF2-40B4-BE49-F238E27FC236}">
                <a16:creationId xmlns:a16="http://schemas.microsoft.com/office/drawing/2014/main" id="{F67334C4-67BF-704A-8D42-8320B63DA6B9}"/>
              </a:ext>
            </a:extLst>
          </p:cNvPr>
          <p:cNvSpPr/>
          <p:nvPr/>
        </p:nvSpPr>
        <p:spPr bwMode="auto">
          <a:xfrm>
            <a:off x="7924800" y="342900"/>
            <a:ext cx="533400" cy="533400"/>
          </a:xfrm>
          <a:prstGeom prst="mathDivide">
            <a:avLst>
              <a:gd name="adj1" fmla="val 23520"/>
              <a:gd name="adj2" fmla="val 5880"/>
              <a:gd name="adj3" fmla="val 12493"/>
            </a:avLst>
          </a:prstGeom>
          <a:solidFill>
            <a:srgbClr val="280049"/>
          </a:solidFill>
          <a:ln w="12700" cap="flat" cmpd="sng" algn="ctr">
            <a:solidFill>
              <a:srgbClr val="28004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487" tIns="44450" rIns="90487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37" charset="2"/>
              <a:buNone/>
              <a:defRPr/>
            </a:pPr>
            <a:endParaRPr lang="en-US">
              <a:latin typeface="Helvetica" pitchFamily="37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68A53E9-BCBF-0B47-BA9D-0679A1489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072064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i="1" dirty="0">
                <a:latin typeface="Tahoma" panose="020B0604030504040204" pitchFamily="34" charset="0"/>
              </a:rPr>
              <a:t>Grouping</a:t>
            </a:r>
            <a:r>
              <a:rPr lang="en-US" altLang="en-US" dirty="0">
                <a:latin typeface="Tahoma" panose="020B0604030504040204" pitchFamily="34" charset="0"/>
              </a:rPr>
              <a:t> the tuple in a relation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800" baseline="-25000" dirty="0">
                <a:solidFill>
                  <a:srgbClr val="FF3300"/>
                </a:solidFill>
                <a:latin typeface="Lucida Handwriting" panose="03010101010101010101" pitchFamily="66" charset="77"/>
              </a:rPr>
              <a:t> &lt;grouping attributes&gt;</a:t>
            </a:r>
            <a:r>
              <a:rPr lang="en-US" altLang="en-US" sz="2600" dirty="0">
                <a:latin typeface="Lucida Handwriting" panose="03010101010101010101" pitchFamily="66" charset="77"/>
              </a:rPr>
              <a:t> </a:t>
            </a:r>
            <a:r>
              <a:rPr lang="en-US" altLang="en-US" sz="2600" dirty="0">
                <a:latin typeface="Lucida Blackletter" pitchFamily="2" charset="77"/>
              </a:rPr>
              <a:t>F</a:t>
            </a:r>
            <a:r>
              <a:rPr lang="en-US" altLang="en-US" sz="2800" baseline="-25000" dirty="0">
                <a:latin typeface="Lucida Handwriting" panose="03010101010101010101" pitchFamily="66" charset="77"/>
              </a:rPr>
              <a:t>&lt;function list&gt;</a:t>
            </a:r>
            <a:r>
              <a:rPr lang="en-US" altLang="en-US" sz="2600" dirty="0">
                <a:latin typeface="Lucida Handwriting" panose="03010101010101010101" pitchFamily="66" charset="77"/>
              </a:rPr>
              <a:t> (&lt;relation&gt;)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endParaRPr lang="en-US" altLang="en-US" sz="2200" dirty="0">
              <a:latin typeface="Lucida Handwriting" panose="03010101010101010101" pitchFamily="66" charset="77"/>
            </a:endParaRPr>
          </a:p>
          <a:p>
            <a:pPr lvl="1" eaLnBrk="1" hangingPunct="1"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</a:rPr>
              <a:t>Tuples are grouped based  on the values of</a:t>
            </a:r>
            <a:r>
              <a:rPr lang="en-US" altLang="en-US" dirty="0">
                <a:latin typeface="Lucida Handwriting" panose="03010101010101010101" pitchFamily="66" charset="77"/>
              </a:rPr>
              <a:t> grouping attributes</a:t>
            </a:r>
          </a:p>
          <a:p>
            <a:pPr lvl="1" eaLnBrk="1" hangingPunct="1">
              <a:buClr>
                <a:schemeClr val="tx2"/>
              </a:buClr>
            </a:pPr>
            <a:endParaRPr lang="en-US" altLang="en-US" dirty="0">
              <a:latin typeface="Lucida Handwriting" panose="03010101010101010101" pitchFamily="66" charset="77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w"/>
            </a:pPr>
            <a:r>
              <a:rPr lang="en-US" altLang="en-US" dirty="0">
                <a:latin typeface="Tahoma" panose="020B0604030504040204" pitchFamily="34" charset="0"/>
              </a:rPr>
              <a:t>E.g.,</a:t>
            </a:r>
            <a:r>
              <a:rPr lang="en-US" altLang="en-US" sz="2800" dirty="0">
                <a:latin typeface="Lucida Handwriting" panose="03010101010101010101" pitchFamily="66" charset="77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Q1: </a:t>
            </a:r>
            <a:r>
              <a:rPr lang="en-US" altLang="en-US" sz="2800" baseline="-25000" dirty="0">
                <a:latin typeface="Lucida Handwriting" panose="03010101010101010101" pitchFamily="66" charset="77"/>
              </a:rPr>
              <a:t>major</a:t>
            </a:r>
            <a:r>
              <a:rPr lang="en-US" altLang="en-US" sz="2800" dirty="0">
                <a:latin typeface="Lucida Handwriting" panose="03010101010101010101" pitchFamily="66" charset="77"/>
              </a:rPr>
              <a:t> </a:t>
            </a:r>
            <a:r>
              <a:rPr lang="en-US" altLang="en-US" sz="2600" dirty="0">
                <a:latin typeface="Lucida Blackletter" pitchFamily="2" charset="77"/>
              </a:rPr>
              <a:t>F</a:t>
            </a:r>
            <a:r>
              <a:rPr lang="en-US" altLang="en-US" dirty="0">
                <a:latin typeface="Lucida Handwriting" panose="03010101010101010101" pitchFamily="66" charset="77"/>
              </a:rPr>
              <a:t> </a:t>
            </a:r>
            <a:r>
              <a:rPr lang="en-US" altLang="en-US" sz="2800" baseline="-25000" dirty="0">
                <a:latin typeface="Lucida Handwriting" panose="03010101010101010101" pitchFamily="66" charset="77"/>
              </a:rPr>
              <a:t>count SID, AVERAGE GPA</a:t>
            </a:r>
            <a:r>
              <a:rPr lang="en-US" altLang="en-US" dirty="0">
                <a:latin typeface="Lucida Handwriting" panose="03010101010101010101" pitchFamily="66" charset="77"/>
              </a:rPr>
              <a:t> (STUDENT)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w"/>
            </a:pPr>
            <a:endParaRPr lang="en-US" altLang="en-US" sz="2800" dirty="0">
              <a:latin typeface="Lucida Handwriting" panose="03010101010101010101" pitchFamily="66" charset="77"/>
            </a:endParaRPr>
          </a:p>
          <a:p>
            <a:pPr eaLnBrk="1" hangingPunct="1">
              <a:buClr>
                <a:schemeClr val="tx2"/>
              </a:buClr>
            </a:pPr>
            <a:endParaRPr lang="en-US" altLang="en-US" sz="2200" dirty="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</a:rPr>
              <a:t>Q2:  </a:t>
            </a:r>
            <a:r>
              <a:rPr lang="en-US" altLang="en-US" baseline="-25000" dirty="0">
                <a:latin typeface="Lucida Handwriting" panose="03010101010101010101" pitchFamily="66" charset="77"/>
              </a:rPr>
              <a:t>class, major</a:t>
            </a:r>
            <a:r>
              <a:rPr lang="en-US" altLang="en-US" dirty="0">
                <a:latin typeface="Lucida Handwriting" panose="03010101010101010101" pitchFamily="66" charset="77"/>
              </a:rPr>
              <a:t> </a:t>
            </a:r>
            <a:r>
              <a:rPr lang="en-US" altLang="en-US" dirty="0">
                <a:latin typeface="Lucida Blackletter" pitchFamily="2" charset="77"/>
              </a:rPr>
              <a:t>F</a:t>
            </a:r>
            <a:r>
              <a:rPr lang="en-US" altLang="en-US" dirty="0">
                <a:latin typeface="Lucida Handwriting" panose="03010101010101010101" pitchFamily="66" charset="77"/>
              </a:rPr>
              <a:t> </a:t>
            </a:r>
            <a:r>
              <a:rPr lang="en-US" altLang="en-US" baseline="-25000" dirty="0">
                <a:latin typeface="Lucida Handwriting" panose="03010101010101010101" pitchFamily="66" charset="77"/>
              </a:rPr>
              <a:t>count SID, AVERAGE GPA</a:t>
            </a:r>
            <a:r>
              <a:rPr lang="en-US" altLang="en-US" dirty="0">
                <a:latin typeface="Lucida Handwriting" panose="03010101010101010101" pitchFamily="66" charset="77"/>
              </a:rPr>
              <a:t> (STUDENT) ?</a:t>
            </a:r>
          </a:p>
          <a:p>
            <a:pPr eaLnBrk="1" hangingPunct="1">
              <a:buClr>
                <a:schemeClr val="tx2"/>
              </a:buClr>
            </a:pP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69634" name="Rectangle 4">
            <a:extLst>
              <a:ext uri="{FF2B5EF4-FFF2-40B4-BE49-F238E27FC236}">
                <a16:creationId xmlns:a16="http://schemas.microsoft.com/office/drawing/2014/main" id="{77F5BE26-3A9D-3F46-A4E4-C8AE72CC4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Grouping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B4499D-F669-E64D-9BDC-CE83E03C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8524"/>
              </p:ext>
            </p:extLst>
          </p:nvPr>
        </p:nvGraphicFramePr>
        <p:xfrm>
          <a:off x="1295400" y="4572000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Count_SID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99" marB="45799" horzOverflow="overflow">
                    <a:lnL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AVERAGE_GPA</a:t>
                      </a:r>
                    </a:p>
                  </a:txBody>
                  <a:tcPr marT="45799" marB="45799" horzOverflow="overflow">
                    <a:lnL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CE9651-C7C9-0A46-B19F-079293C8D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89761"/>
              </p:ext>
            </p:extLst>
          </p:nvPr>
        </p:nvGraphicFramePr>
        <p:xfrm>
          <a:off x="914400" y="5867400"/>
          <a:ext cx="73914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4087236378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class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Count_SID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99" marB="45799" horzOverflow="overflow">
                    <a:lnL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AVERAGE_GPA</a:t>
                      </a:r>
                    </a:p>
                  </a:txBody>
                  <a:tcPr marT="45799" marB="45799" horzOverflow="overflow">
                    <a:lnL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00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7DA06FCC-C5D4-9D40-89DD-994178ED4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Grouping - Example</a:t>
            </a:r>
          </a:p>
        </p:txBody>
      </p:sp>
      <p:sp>
        <p:nvSpPr>
          <p:cNvPr id="1320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10C131B-CE25-2843-9B1A-9F5B74161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9448800" cy="48006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kern="1200" dirty="0">
                <a:solidFill>
                  <a:srgbClr val="0000FF"/>
                </a:solidFill>
                <a:latin typeface="Arial" panose="020B0604020202020204" pitchFamily="34" charset="0"/>
                <a:cs typeface="+mn-cs"/>
              </a:rPr>
              <a:t>RSLT </a:t>
            </a:r>
            <a:r>
              <a:rPr lang="en-US" kern="1200" dirty="0">
                <a:solidFill>
                  <a:srgbClr val="0000FF"/>
                </a:solidFill>
                <a:latin typeface="Arial" panose="020B0604020202020204" pitchFamily="34" charset="0"/>
                <a:cs typeface="+mn-cs"/>
                <a:sym typeface="Symbol" charset="0"/>
              </a:rPr>
              <a:t></a:t>
            </a:r>
            <a:r>
              <a:rPr lang="en-US" altLang="en-US" sz="2800" baseline="-25000" dirty="0">
                <a:latin typeface="Lucida Handwriting" panose="03010101010101010101" pitchFamily="66" charset="77"/>
              </a:rPr>
              <a:t>class, major</a:t>
            </a:r>
            <a:r>
              <a:rPr lang="en-US" altLang="en-US" sz="2800" dirty="0">
                <a:latin typeface="Lucida Handwriting" panose="03010101010101010101" pitchFamily="66" charset="77"/>
              </a:rPr>
              <a:t> </a:t>
            </a:r>
            <a:r>
              <a:rPr lang="en-US" altLang="en-US" sz="2800" dirty="0">
                <a:latin typeface="Lucida Blackletter" pitchFamily="2" charset="77"/>
              </a:rPr>
              <a:t>F</a:t>
            </a:r>
            <a:r>
              <a:rPr lang="en-US" altLang="en-US" sz="2800" dirty="0">
                <a:latin typeface="Lucida Handwriting" panose="03010101010101010101" pitchFamily="66" charset="77"/>
              </a:rPr>
              <a:t> </a:t>
            </a:r>
            <a:r>
              <a:rPr lang="en-US" altLang="en-US" sz="2800" baseline="-25000" dirty="0">
                <a:latin typeface="Lucida Handwriting" panose="03010101010101010101" pitchFamily="66" charset="77"/>
              </a:rPr>
              <a:t>count SID, AVERAGE GPA </a:t>
            </a:r>
            <a:r>
              <a:rPr lang="en-US" altLang="en-US" sz="2000" dirty="0">
                <a:latin typeface="Lucida Handwriting" panose="03010101010101010101" pitchFamily="66" charset="77"/>
              </a:rPr>
              <a:t>(STUDENT) </a:t>
            </a:r>
            <a:endParaRPr lang="en-US" dirty="0">
              <a:latin typeface="Lucida Handwriting" charset="0"/>
              <a:ea typeface="ＭＳ Ｐゴシック" charset="0"/>
            </a:endParaRPr>
          </a:p>
        </p:txBody>
      </p:sp>
      <p:graphicFrame>
        <p:nvGraphicFramePr>
          <p:cNvPr id="4" name="Group 337">
            <a:extLst>
              <a:ext uri="{FF2B5EF4-FFF2-40B4-BE49-F238E27FC236}">
                <a16:creationId xmlns:a16="http://schemas.microsoft.com/office/drawing/2014/main" id="{0342D589-797E-544F-A888-89FFCC8997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405034"/>
              </p:ext>
            </p:extLst>
          </p:nvPr>
        </p:nvGraphicFramePr>
        <p:xfrm>
          <a:off x="3785191" y="2112585"/>
          <a:ext cx="4800600" cy="2159598"/>
        </p:xfrm>
        <a:graphic>
          <a:graphicData uri="http://schemas.openxmlformats.org/drawingml/2006/table">
            <a:tbl>
              <a:tblPr/>
              <a:tblGrid>
                <a:gridCol w="1023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285">
                  <a:extLst>
                    <a:ext uri="{9D8B030D-6E8A-4147-A177-3AD203B41FA5}">
                      <a16:colId xmlns:a16="http://schemas.microsoft.com/office/drawing/2014/main" val="205307950"/>
                    </a:ext>
                  </a:extLst>
                </a:gridCol>
                <a:gridCol w="838157">
                  <a:extLst>
                    <a:ext uri="{9D8B030D-6E8A-4147-A177-3AD203B41FA5}">
                      <a16:colId xmlns:a16="http://schemas.microsoft.com/office/drawing/2014/main" val="21338407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class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Susan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3.65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Bill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Xiao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3.73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783221"/>
                  </a:ext>
                </a:extLst>
              </a:tr>
            </a:tbl>
          </a:graphicData>
        </a:graphic>
      </p:graphicFrame>
      <p:sp>
        <p:nvSpPr>
          <p:cNvPr id="65566" name="Text Box 300">
            <a:extLst>
              <a:ext uri="{FF2B5EF4-FFF2-40B4-BE49-F238E27FC236}">
                <a16:creationId xmlns:a16="http://schemas.microsoft.com/office/drawing/2014/main" id="{B46899B8-4D06-7046-BE6B-CE57E732D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399" y="2082109"/>
            <a:ext cx="1828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00FF"/>
                </a:solidFill>
                <a:latin typeface="Arial" panose="020B0604020202020204" pitchFamily="34" charset="0"/>
              </a:rPr>
              <a:t>Student</a:t>
            </a:r>
          </a:p>
        </p:txBody>
      </p:sp>
      <p:graphicFrame>
        <p:nvGraphicFramePr>
          <p:cNvPr id="6" name="Group 337">
            <a:extLst>
              <a:ext uri="{FF2B5EF4-FFF2-40B4-BE49-F238E27FC236}">
                <a16:creationId xmlns:a16="http://schemas.microsoft.com/office/drawing/2014/main" id="{FF0EF7E4-8684-A346-9906-43CA1E65A4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546014"/>
              </p:ext>
            </p:extLst>
          </p:nvPr>
        </p:nvGraphicFramePr>
        <p:xfrm>
          <a:off x="3311599" y="4722806"/>
          <a:ext cx="5264004" cy="365762"/>
        </p:xfrm>
        <a:graphic>
          <a:graphicData uri="http://schemas.openxmlformats.org/drawingml/2006/table">
            <a:tbl>
              <a:tblPr/>
              <a:tblGrid>
                <a:gridCol w="920603">
                  <a:extLst>
                    <a:ext uri="{9D8B030D-6E8A-4147-A177-3AD203B41FA5}">
                      <a16:colId xmlns:a16="http://schemas.microsoft.com/office/drawing/2014/main" val="21080882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507612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class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Count_SID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AVERAGE_GPA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458" name="Text Box 300">
            <a:extLst>
              <a:ext uri="{FF2B5EF4-FFF2-40B4-BE49-F238E27FC236}">
                <a16:creationId xmlns:a16="http://schemas.microsoft.com/office/drawing/2014/main" id="{BAFD4B6E-15E0-A943-A9CF-81C91BFCB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2" y="4673593"/>
            <a:ext cx="1828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00FF"/>
                </a:solidFill>
                <a:latin typeface="Arial" panose="020B0604020202020204" pitchFamily="34" charset="0"/>
              </a:rPr>
              <a:t>RSLT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A7312D-3E1E-4E55-BA99-CBEFD3CA0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97836"/>
              </p:ext>
            </p:extLst>
          </p:nvPr>
        </p:nvGraphicFramePr>
        <p:xfrm>
          <a:off x="3312486" y="5054593"/>
          <a:ext cx="5269319" cy="365762"/>
        </p:xfrm>
        <a:graphic>
          <a:graphicData uri="http://schemas.openxmlformats.org/drawingml/2006/table">
            <a:tbl>
              <a:tblPr/>
              <a:tblGrid>
                <a:gridCol w="915323">
                  <a:extLst>
                    <a:ext uri="{9D8B030D-6E8A-4147-A177-3AD203B41FA5}">
                      <a16:colId xmlns:a16="http://schemas.microsoft.com/office/drawing/2014/main" val="3926366121"/>
                    </a:ext>
                  </a:extLst>
                </a:gridCol>
                <a:gridCol w="915323">
                  <a:extLst>
                    <a:ext uri="{9D8B030D-6E8A-4147-A177-3AD203B41FA5}">
                      <a16:colId xmlns:a16="http://schemas.microsoft.com/office/drawing/2014/main" val="1122438530"/>
                    </a:ext>
                  </a:extLst>
                </a:gridCol>
                <a:gridCol w="1525539">
                  <a:extLst>
                    <a:ext uri="{9D8B030D-6E8A-4147-A177-3AD203B41FA5}">
                      <a16:colId xmlns:a16="http://schemas.microsoft.com/office/drawing/2014/main" val="3024610425"/>
                    </a:ext>
                  </a:extLst>
                </a:gridCol>
                <a:gridCol w="1913134">
                  <a:extLst>
                    <a:ext uri="{9D8B030D-6E8A-4147-A177-3AD203B41FA5}">
                      <a16:colId xmlns:a16="http://schemas.microsoft.com/office/drawing/2014/main" val="299531981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3.75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5097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10826E-D176-4958-9D07-AC77A94C9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87510"/>
              </p:ext>
            </p:extLst>
          </p:nvPr>
        </p:nvGraphicFramePr>
        <p:xfrm>
          <a:off x="3312486" y="5450831"/>
          <a:ext cx="5269319" cy="365762"/>
        </p:xfrm>
        <a:graphic>
          <a:graphicData uri="http://schemas.openxmlformats.org/drawingml/2006/table">
            <a:tbl>
              <a:tblPr/>
              <a:tblGrid>
                <a:gridCol w="915323">
                  <a:extLst>
                    <a:ext uri="{9D8B030D-6E8A-4147-A177-3AD203B41FA5}">
                      <a16:colId xmlns:a16="http://schemas.microsoft.com/office/drawing/2014/main" val="3926366121"/>
                    </a:ext>
                  </a:extLst>
                </a:gridCol>
                <a:gridCol w="915323">
                  <a:extLst>
                    <a:ext uri="{9D8B030D-6E8A-4147-A177-3AD203B41FA5}">
                      <a16:colId xmlns:a16="http://schemas.microsoft.com/office/drawing/2014/main" val="1122438530"/>
                    </a:ext>
                  </a:extLst>
                </a:gridCol>
                <a:gridCol w="1525539">
                  <a:extLst>
                    <a:ext uri="{9D8B030D-6E8A-4147-A177-3AD203B41FA5}">
                      <a16:colId xmlns:a16="http://schemas.microsoft.com/office/drawing/2014/main" val="3024610425"/>
                    </a:ext>
                  </a:extLst>
                </a:gridCol>
                <a:gridCol w="1913134">
                  <a:extLst>
                    <a:ext uri="{9D8B030D-6E8A-4147-A177-3AD203B41FA5}">
                      <a16:colId xmlns:a16="http://schemas.microsoft.com/office/drawing/2014/main" val="2995319817"/>
                    </a:ext>
                  </a:extLst>
                </a:gridCol>
              </a:tblGrid>
              <a:tr h="326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Jr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3.65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5097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DD8221-0A03-4737-99DC-968D97AC1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43816"/>
              </p:ext>
            </p:extLst>
          </p:nvPr>
        </p:nvGraphicFramePr>
        <p:xfrm>
          <a:off x="3306284" y="5831831"/>
          <a:ext cx="5269319" cy="365762"/>
        </p:xfrm>
        <a:graphic>
          <a:graphicData uri="http://schemas.openxmlformats.org/drawingml/2006/table">
            <a:tbl>
              <a:tblPr/>
              <a:tblGrid>
                <a:gridCol w="915323">
                  <a:extLst>
                    <a:ext uri="{9D8B030D-6E8A-4147-A177-3AD203B41FA5}">
                      <a16:colId xmlns:a16="http://schemas.microsoft.com/office/drawing/2014/main" val="3926366121"/>
                    </a:ext>
                  </a:extLst>
                </a:gridCol>
                <a:gridCol w="915323">
                  <a:extLst>
                    <a:ext uri="{9D8B030D-6E8A-4147-A177-3AD203B41FA5}">
                      <a16:colId xmlns:a16="http://schemas.microsoft.com/office/drawing/2014/main" val="1122438530"/>
                    </a:ext>
                  </a:extLst>
                </a:gridCol>
                <a:gridCol w="1525539">
                  <a:extLst>
                    <a:ext uri="{9D8B030D-6E8A-4147-A177-3AD203B41FA5}">
                      <a16:colId xmlns:a16="http://schemas.microsoft.com/office/drawing/2014/main" val="3024610425"/>
                    </a:ext>
                  </a:extLst>
                </a:gridCol>
                <a:gridCol w="1913134">
                  <a:extLst>
                    <a:ext uri="{9D8B030D-6E8A-4147-A177-3AD203B41FA5}">
                      <a16:colId xmlns:a16="http://schemas.microsoft.com/office/drawing/2014/main" val="2995319817"/>
                    </a:ext>
                  </a:extLst>
                </a:gridCol>
              </a:tblGrid>
              <a:tr h="326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Jr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3.73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50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94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6442601D-591D-CF4F-B406-8A6AE18CF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closure</a:t>
            </a:r>
          </a:p>
        </p:txBody>
      </p:sp>
      <p:sp>
        <p:nvSpPr>
          <p:cNvPr id="5632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9FA2D7-BD81-9D46-A701-8C4A10FC8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Clr>
                <a:schemeClr val="tx2"/>
              </a:buClr>
            </a:pPr>
            <a:r>
              <a:rPr lang="en-US" altLang="en-US" sz="2500">
                <a:latin typeface="Comic Sans MS" panose="030F0902030302020204" pitchFamily="66" charset="0"/>
              </a:rPr>
              <a:t>It is applied to a recursive relationship between tuples of the same relation</a:t>
            </a:r>
          </a:p>
          <a:p>
            <a:pPr eaLnBrk="1" hangingPunct="1">
              <a:spcAft>
                <a:spcPts val="600"/>
              </a:spcAft>
              <a:buClr>
                <a:schemeClr val="tx2"/>
              </a:buClr>
            </a:pPr>
            <a:r>
              <a:rPr lang="en-US" altLang="en-US" sz="2500">
                <a:latin typeface="Comic Sans MS" panose="030F0902030302020204" pitchFamily="66" charset="0"/>
              </a:rPr>
              <a:t>E.g., find all the ancestors or descendants</a:t>
            </a:r>
          </a:p>
          <a:p>
            <a:pPr eaLnBrk="1" hangingPunct="1">
              <a:spcAft>
                <a:spcPts val="600"/>
              </a:spcAft>
              <a:buClr>
                <a:schemeClr val="tx2"/>
              </a:buClr>
            </a:pPr>
            <a:r>
              <a:rPr lang="en-US" altLang="en-US" sz="2500">
                <a:latin typeface="Comic Sans MS" panose="030F0902030302020204" pitchFamily="66" charset="0"/>
              </a:rPr>
              <a:t>How do we express it?</a:t>
            </a:r>
          </a:p>
          <a:p>
            <a:pPr eaLnBrk="1" hangingPunct="1">
              <a:spcAft>
                <a:spcPts val="600"/>
              </a:spcAft>
              <a:buClr>
                <a:schemeClr val="tx2"/>
              </a:buClr>
            </a:pPr>
            <a:r>
              <a:rPr lang="en-US" altLang="en-US" sz="2500">
                <a:latin typeface="Comic Sans MS" panose="030F0902030302020204" pitchFamily="66" charset="0"/>
              </a:rPr>
              <a:t>What about the join operation?</a:t>
            </a:r>
          </a:p>
          <a:p>
            <a:pPr eaLnBrk="1" hangingPunct="1">
              <a:spcAft>
                <a:spcPts val="600"/>
              </a:spcAft>
              <a:buClr>
                <a:schemeClr val="tx2"/>
              </a:buClr>
            </a:pPr>
            <a:endParaRPr lang="en-US" altLang="en-US" sz="2500">
              <a:latin typeface="Comic Sans MS" panose="030F0902030302020204" pitchFamily="66" charset="0"/>
            </a:endParaRPr>
          </a:p>
          <a:p>
            <a:pPr eaLnBrk="1" hangingPunct="1">
              <a:spcAft>
                <a:spcPts val="600"/>
              </a:spcAft>
              <a:buClr>
                <a:schemeClr val="tx2"/>
              </a:buClr>
            </a:pPr>
            <a:r>
              <a:rPr lang="en-US" altLang="en-US" sz="2500">
                <a:latin typeface="Comic Sans MS" panose="030F0902030302020204" pitchFamily="66" charset="0"/>
              </a:rPr>
              <a:t>Need control statements…iteration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4A269AAA-BABC-0C49-B76B-0D8887104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Queries in Relational Algebra</a:t>
            </a:r>
          </a:p>
        </p:txBody>
      </p:sp>
      <p:sp>
        <p:nvSpPr>
          <p:cNvPr id="7782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CF7643C-6C5C-5240-A043-E62969695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sz="2600">
                <a:latin typeface="Tahoma" panose="020B0604030504040204" pitchFamily="34" charset="0"/>
              </a:rPr>
              <a:t>Deletion: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</a:rPr>
              <a:t>r </a:t>
            </a:r>
            <a:r>
              <a:rPr lang="en-US" altLang="en-US">
                <a:latin typeface="Tahoma" panose="020B0604030504040204" pitchFamily="34" charset="0"/>
                <a:sym typeface="Symbol" pitchFamily="2" charset="2"/>
              </a:rPr>
              <a:t> r  </a:t>
            </a:r>
            <a:r>
              <a:rPr lang="en-US" altLang="en-US" i="1">
                <a:latin typeface="Tahoma" panose="020B0604030504040204" pitchFamily="34" charset="0"/>
                <a:sym typeface="Symbol" pitchFamily="2" charset="2"/>
              </a:rPr>
              <a:t>Relational_Expression</a:t>
            </a:r>
          </a:p>
          <a:p>
            <a:pPr lvl="1" eaLnBrk="1" hangingPunct="1"/>
            <a:r>
              <a:rPr lang="en-US" altLang="en-US" sz="2200">
                <a:latin typeface="Tahoma" panose="020B0604030504040204" pitchFamily="34" charset="0"/>
                <a:sym typeface="Symbol" pitchFamily="2" charset="2"/>
              </a:rPr>
              <a:t>STUDENT  STUDENT  </a:t>
            </a:r>
            <a:r>
              <a:rPr lang="en-US" altLang="en-US" sz="2200">
                <a:latin typeface="Tahoma" panose="020B0604030504040204" pitchFamily="34" charset="0"/>
              </a:rPr>
              <a:t>(</a:t>
            </a:r>
            <a:r>
              <a:rPr lang="el-GR" altLang="en-US" sz="2200">
                <a:latin typeface="Lucida Grande" panose="020B0600040502020204" pitchFamily="34" charset="0"/>
              </a:rPr>
              <a:t>σ</a:t>
            </a:r>
            <a:r>
              <a:rPr lang="el-GR" altLang="en-US" sz="2200">
                <a:latin typeface="Tahoma" panose="020B0604030504040204" pitchFamily="34" charset="0"/>
              </a:rPr>
              <a:t> </a:t>
            </a:r>
            <a:r>
              <a:rPr lang="en-US" altLang="en-US" sz="2200" baseline="-25000">
                <a:latin typeface="Tahoma" panose="020B0604030504040204" pitchFamily="34" charset="0"/>
              </a:rPr>
              <a:t>Dept =</a:t>
            </a:r>
            <a:r>
              <a:rPr lang="ja-JP" altLang="en-US" sz="2200" baseline="-25000">
                <a:latin typeface="Tahoma" panose="020B0604030504040204" pitchFamily="34" charset="0"/>
              </a:rPr>
              <a:t>‘</a:t>
            </a:r>
            <a:r>
              <a:rPr lang="en-US" altLang="ja-JP" sz="2200" baseline="-25000">
                <a:latin typeface="Tahoma" panose="020B0604030504040204" pitchFamily="34" charset="0"/>
              </a:rPr>
              <a:t>CSD</a:t>
            </a:r>
            <a:r>
              <a:rPr lang="ja-JP" altLang="en-US" sz="2200" baseline="-25000">
                <a:latin typeface="Tahoma" panose="020B0604030504040204" pitchFamily="34" charset="0"/>
              </a:rPr>
              <a:t>’</a:t>
            </a:r>
            <a:r>
              <a:rPr lang="en-US" altLang="ja-JP" sz="2200" baseline="-25000">
                <a:latin typeface="Tahoma" panose="020B0604030504040204" pitchFamily="34" charset="0"/>
              </a:rPr>
              <a:t> </a:t>
            </a:r>
            <a:r>
              <a:rPr lang="en-US" altLang="ja-JP" sz="2200" b="1" baseline="-25000">
                <a:latin typeface="Tahoma" panose="020B0604030504040204" pitchFamily="34" charset="0"/>
                <a:sym typeface="Symbol" pitchFamily="2" charset="2"/>
              </a:rPr>
              <a:t></a:t>
            </a:r>
            <a:r>
              <a:rPr lang="en-US" altLang="ja-JP" sz="2200" baseline="-25000">
                <a:latin typeface="Tahoma" panose="020B0604030504040204" pitchFamily="34" charset="0"/>
                <a:sym typeface="Symbol" pitchFamily="2" charset="2"/>
              </a:rPr>
              <a:t> QPA&lt;2.5</a:t>
            </a:r>
            <a:r>
              <a:rPr lang="en-US" altLang="ja-JP" sz="2200">
                <a:latin typeface="Tahoma" panose="020B0604030504040204" pitchFamily="34" charset="0"/>
                <a:sym typeface="Symbol" pitchFamily="2" charset="2"/>
              </a:rPr>
              <a:t> (STUDENT))</a:t>
            </a:r>
          </a:p>
          <a:p>
            <a:pPr lvl="1" eaLnBrk="1" hangingPunct="1"/>
            <a:endParaRPr lang="en-US" altLang="en-US" sz="16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600">
                <a:latin typeface="Tahoma" panose="020B0604030504040204" pitchFamily="34" charset="0"/>
              </a:rPr>
              <a:t>Insertion:</a:t>
            </a:r>
          </a:p>
          <a:p>
            <a:pPr lvl="1" eaLnBrk="1" hangingPunct="1"/>
            <a:r>
              <a:rPr lang="en-US" altLang="en-US" sz="2600">
                <a:latin typeface="Tahoma" panose="020B060403050404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</a:rPr>
              <a:t>r </a:t>
            </a:r>
            <a:r>
              <a:rPr lang="en-US" altLang="en-US">
                <a:latin typeface="Tahoma" panose="020B0604030504040204" pitchFamily="34" charset="0"/>
                <a:sym typeface="Symbol" pitchFamily="2" charset="2"/>
              </a:rPr>
              <a:t> r  </a:t>
            </a:r>
            <a:r>
              <a:rPr lang="en-US" altLang="en-US" i="1">
                <a:latin typeface="Tahoma" panose="020B0604030504040204" pitchFamily="34" charset="0"/>
                <a:sym typeface="Symbol" pitchFamily="2" charset="2"/>
              </a:rPr>
              <a:t>Relational_Expression</a:t>
            </a:r>
          </a:p>
          <a:p>
            <a:pPr lvl="1" eaLnBrk="1" hangingPunct="1"/>
            <a:r>
              <a:rPr lang="en-US" altLang="en-US" sz="2200">
                <a:latin typeface="Tahoma" panose="020B0604030504040204" pitchFamily="34" charset="0"/>
                <a:sym typeface="Symbol" pitchFamily="2" charset="2"/>
              </a:rPr>
              <a:t>STUDENT  STUDENT  {(365, `</a:t>
            </a:r>
            <a:r>
              <a:rPr lang="en-US" altLang="ja-JP" sz="2200">
                <a:latin typeface="Tahoma" panose="020B0604030504040204" pitchFamily="34" charset="0"/>
                <a:sym typeface="Symbol" pitchFamily="2" charset="2"/>
              </a:rPr>
              <a:t>Smith’, `John’)}</a:t>
            </a:r>
          </a:p>
          <a:p>
            <a:pPr lvl="1" eaLnBrk="1" hangingPunct="1"/>
            <a:endParaRPr lang="en-US" altLang="en-US" sz="16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600">
                <a:latin typeface="Tahoma" panose="020B0604030504040204" pitchFamily="34" charset="0"/>
              </a:rPr>
              <a:t>Updating: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</a:rPr>
              <a:t>r </a:t>
            </a:r>
            <a:r>
              <a:rPr lang="en-US" altLang="en-US">
                <a:latin typeface="Tahoma" panose="020B0604030504040204" pitchFamily="34" charset="0"/>
                <a:sym typeface="Symbol" pitchFamily="2" charset="2"/>
              </a:rPr>
              <a:t> </a:t>
            </a:r>
            <a:r>
              <a:rPr lang="el-GR" altLang="en-US">
                <a:latin typeface="Tahoma" panose="020B0604030504040204" pitchFamily="34" charset="0"/>
              </a:rPr>
              <a:t>π</a:t>
            </a: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 baseline="-25000">
                <a:latin typeface="Tahoma" panose="020B0604030504040204" pitchFamily="34" charset="0"/>
                <a:sym typeface="Symbol" pitchFamily="2" charset="2"/>
              </a:rPr>
              <a:t>attributes-to-be-updated</a:t>
            </a:r>
            <a:r>
              <a:rPr lang="en-US" altLang="en-US" baseline="-25000">
                <a:latin typeface="Tahoma" panose="020B060403050404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</a:rPr>
              <a:t>(r)</a:t>
            </a:r>
          </a:p>
          <a:p>
            <a:pPr lvl="1" eaLnBrk="1" hangingPunct="1"/>
            <a:r>
              <a:rPr lang="en-US" altLang="en-US" sz="2200">
                <a:latin typeface="Tahoma" panose="020B0604030504040204" pitchFamily="34" charset="0"/>
                <a:sym typeface="Symbol" pitchFamily="2" charset="2"/>
              </a:rPr>
              <a:t>STUDENT  </a:t>
            </a:r>
            <a:r>
              <a:rPr lang="el-GR" altLang="en-US">
                <a:latin typeface="Tahoma" panose="020B0604030504040204" pitchFamily="34" charset="0"/>
              </a:rPr>
              <a:t>π </a:t>
            </a:r>
            <a:r>
              <a:rPr lang="en-US" altLang="en-US" sz="2200" baseline="-25000">
                <a:latin typeface="Tahoma" panose="020B0604030504040204" pitchFamily="34" charset="0"/>
              </a:rPr>
              <a:t>Dept =</a:t>
            </a:r>
            <a:r>
              <a:rPr lang="ja-JP" altLang="en-US" sz="2200" baseline="-25000">
                <a:latin typeface="Tahoma" panose="020B0604030504040204" pitchFamily="34" charset="0"/>
              </a:rPr>
              <a:t>‘</a:t>
            </a:r>
            <a:r>
              <a:rPr lang="en-US" altLang="ja-JP" sz="2200" baseline="-25000">
                <a:latin typeface="Tahoma" panose="020B0604030504040204" pitchFamily="34" charset="0"/>
              </a:rPr>
              <a:t>CSD</a:t>
            </a:r>
            <a:r>
              <a:rPr lang="ja-JP" altLang="en-US" sz="2200" baseline="-25000">
                <a:latin typeface="Tahoma" panose="020B0604030504040204" pitchFamily="34" charset="0"/>
              </a:rPr>
              <a:t>’</a:t>
            </a:r>
            <a:r>
              <a:rPr lang="en-US" altLang="ja-JP" sz="2200" baseline="-25000">
                <a:latin typeface="Tahoma" panose="020B0604030504040204" pitchFamily="34" charset="0"/>
              </a:rPr>
              <a:t>  </a:t>
            </a:r>
            <a:r>
              <a:rPr lang="en-US" altLang="ja-JP" sz="2200">
                <a:latin typeface="Tahoma" panose="020B0604030504040204" pitchFamily="34" charset="0"/>
              </a:rPr>
              <a:t>(</a:t>
            </a:r>
            <a:r>
              <a:rPr lang="el-GR" altLang="ja-JP" sz="2200">
                <a:latin typeface="Lucida Grande" panose="020B0600040502020204" pitchFamily="34" charset="0"/>
              </a:rPr>
              <a:t>σ</a:t>
            </a:r>
            <a:r>
              <a:rPr lang="el-GR" altLang="ja-JP" sz="2200">
                <a:latin typeface="Tahoma" panose="020B0604030504040204" pitchFamily="34" charset="0"/>
              </a:rPr>
              <a:t> </a:t>
            </a:r>
            <a:r>
              <a:rPr lang="en-US" altLang="ja-JP" sz="2200" baseline="-25000">
                <a:latin typeface="Tahoma" panose="020B0604030504040204" pitchFamily="34" charset="0"/>
              </a:rPr>
              <a:t>Dept =</a:t>
            </a:r>
            <a:r>
              <a:rPr lang="ja-JP" altLang="en-US" sz="2200" baseline="-25000">
                <a:latin typeface="Tahoma" panose="020B0604030504040204" pitchFamily="34" charset="0"/>
              </a:rPr>
              <a:t>‘</a:t>
            </a:r>
            <a:r>
              <a:rPr lang="en-US" altLang="ja-JP" sz="2200" baseline="-25000">
                <a:latin typeface="Tahoma" panose="020B0604030504040204" pitchFamily="34" charset="0"/>
              </a:rPr>
              <a:t>CS</a:t>
            </a:r>
            <a:r>
              <a:rPr lang="ja-JP" altLang="en-US" sz="2200" baseline="-25000">
                <a:latin typeface="Tahoma" panose="020B0604030504040204" pitchFamily="34" charset="0"/>
              </a:rPr>
              <a:t>’</a:t>
            </a:r>
            <a:r>
              <a:rPr lang="en-US" altLang="ja-JP" sz="2200" baseline="-25000">
                <a:latin typeface="Tahoma" panose="020B0604030504040204" pitchFamily="34" charset="0"/>
              </a:rPr>
              <a:t>  </a:t>
            </a:r>
            <a:r>
              <a:rPr lang="en-US" altLang="ja-JP" sz="2200">
                <a:latin typeface="Tahoma" panose="020B0604030504040204" pitchFamily="34" charset="0"/>
                <a:sym typeface="Symbol" pitchFamily="2" charset="2"/>
              </a:rPr>
              <a:t>(STUDENT))</a:t>
            </a:r>
            <a:endParaRPr lang="en-US" altLang="ja-JP">
              <a:latin typeface="Tahoma" panose="020B0604030504040204" pitchFamily="34" charset="0"/>
            </a:endParaRPr>
          </a:p>
          <a:p>
            <a:pPr lvl="1" eaLnBrk="1" hangingPunct="1"/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6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CC2E1CD4-5AE8-8043-AC41-3007FD1CA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</a:t>
            </a:r>
          </a:p>
        </p:txBody>
      </p:sp>
      <p:sp>
        <p:nvSpPr>
          <p:cNvPr id="1351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6B1EB65-837F-1447-BE35-C081B062B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51816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The relational algebra is </a:t>
            </a:r>
            <a:r>
              <a:rPr lang="en-US" altLang="en-US" b="1" i="1">
                <a:latin typeface="Tahoma" panose="020B0604030504040204" pitchFamily="34" charset="0"/>
              </a:rPr>
              <a:t>procedural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The queries in relational algebra specify </a:t>
            </a:r>
            <a:r>
              <a:rPr lang="en-US" altLang="en-US" b="1" i="1">
                <a:latin typeface="Tahoma" panose="020B0604030504040204" pitchFamily="34" charset="0"/>
              </a:rPr>
              <a:t>how</a:t>
            </a:r>
            <a:r>
              <a:rPr lang="en-US" altLang="en-US">
                <a:latin typeface="Tahoma" panose="020B0604030504040204" pitchFamily="34" charset="0"/>
              </a:rPr>
              <a:t> to produce a result, BUT…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The</a:t>
            </a:r>
            <a:r>
              <a:rPr lang="en-US" altLang="en-US" b="1" i="1">
                <a:latin typeface="Tahoma" panose="020B0604030504040204" pitchFamily="34" charset="0"/>
              </a:rPr>
              <a:t> how</a:t>
            </a:r>
            <a:r>
              <a:rPr lang="en-US" altLang="en-US">
                <a:latin typeface="Tahoma" panose="020B0604030504040204" pitchFamily="34" charset="0"/>
              </a:rPr>
              <a:t> should be the responsibility of the system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User queries should be </a:t>
            </a:r>
            <a:r>
              <a:rPr lang="en-US" altLang="en-US" b="1" i="1">
                <a:solidFill>
                  <a:srgbClr val="FF0000"/>
                </a:solidFill>
                <a:latin typeface="Tahoma" panose="020B0604030504040204" pitchFamily="34" charset="0"/>
              </a:rPr>
              <a:t>declarative</a:t>
            </a:r>
            <a:r>
              <a:rPr lang="en-US" altLang="en-US">
                <a:latin typeface="Tahoma" panose="020B0604030504040204" pitchFamily="34" charset="0"/>
              </a:rPr>
              <a:t> specifying what is to be retrieved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</a:rPr>
              <a:t>Textual query languages (SQL, QUEL)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</a:rPr>
              <a:t>Graphical query languages (QBE)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</a:rPr>
              <a:t>Visual iconic languages (QBI)</a:t>
            </a:r>
          </a:p>
          <a:p>
            <a:pPr lvl="1" eaLnBrk="1" hangingPunct="1">
              <a:buClr>
                <a:schemeClr val="tx2"/>
              </a:buClr>
            </a:pPr>
            <a:endParaRPr lang="en-US" altLang="en-US" sz="120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Other formal query languages: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</a:rPr>
              <a:t>Relational tuple calculus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</a:rPr>
              <a:t>Relational domain calculus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2">
            <a:extLst>
              <a:ext uri="{FF2B5EF4-FFF2-40B4-BE49-F238E27FC236}">
                <a16:creationId xmlns:a16="http://schemas.microsoft.com/office/drawing/2014/main" id="{90FEDB60-A6BE-C847-BA19-61C4ED6CB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1866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</a:rPr>
              <a:t>Execution plan</a:t>
            </a:r>
          </a:p>
        </p:txBody>
      </p:sp>
      <p:sp>
        <p:nvSpPr>
          <p:cNvPr id="77826" name="Rectangle 6">
            <a:extLst>
              <a:ext uri="{FF2B5EF4-FFF2-40B4-BE49-F238E27FC236}">
                <a16:creationId xmlns:a16="http://schemas.microsoft.com/office/drawing/2014/main" id="{670132EF-0D37-A64B-8975-1FE3F8B77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Steps in Processing a Query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EB0A996E-46F1-A444-80B8-9534F89D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00200"/>
            <a:ext cx="3124200" cy="609600"/>
          </a:xfrm>
          <a:prstGeom prst="rect">
            <a:avLst/>
          </a:prstGeom>
          <a:solidFill>
            <a:srgbClr val="FFBE7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Scan, Parse, Validate</a:t>
            </a:r>
          </a:p>
        </p:txBody>
      </p:sp>
      <p:sp>
        <p:nvSpPr>
          <p:cNvPr id="18438" name="Rectangle 8">
            <a:extLst>
              <a:ext uri="{FF2B5EF4-FFF2-40B4-BE49-F238E27FC236}">
                <a16:creationId xmlns:a16="http://schemas.microsoft.com/office/drawing/2014/main" id="{8325435C-C140-8C4D-A2C6-738777D9B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43200"/>
            <a:ext cx="3124200" cy="609600"/>
          </a:xfrm>
          <a:prstGeom prst="rect">
            <a:avLst/>
          </a:prstGeom>
          <a:solidFill>
            <a:srgbClr val="FFBE7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Query Optimizer</a:t>
            </a:r>
          </a:p>
        </p:txBody>
      </p:sp>
      <p:sp>
        <p:nvSpPr>
          <p:cNvPr id="18439" name="Rectangle 9">
            <a:extLst>
              <a:ext uri="{FF2B5EF4-FFF2-40B4-BE49-F238E27FC236}">
                <a16:creationId xmlns:a16="http://schemas.microsoft.com/office/drawing/2014/main" id="{71DDF95E-8304-5A43-9B55-C8DAA3E54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86200"/>
            <a:ext cx="3124200" cy="609600"/>
          </a:xfrm>
          <a:prstGeom prst="rect">
            <a:avLst/>
          </a:prstGeom>
          <a:solidFill>
            <a:srgbClr val="FFBE7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Query Code Generator</a:t>
            </a:r>
          </a:p>
        </p:txBody>
      </p:sp>
      <p:sp>
        <p:nvSpPr>
          <p:cNvPr id="18440" name="Rectangle 10">
            <a:extLst>
              <a:ext uri="{FF2B5EF4-FFF2-40B4-BE49-F238E27FC236}">
                <a16:creationId xmlns:a16="http://schemas.microsoft.com/office/drawing/2014/main" id="{0733C2FA-C680-E847-9D49-01B25FDC3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3124200" cy="609600"/>
          </a:xfrm>
          <a:prstGeom prst="rect">
            <a:avLst/>
          </a:prstGeom>
          <a:solidFill>
            <a:srgbClr val="FFBE7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Runtime DB Processor</a:t>
            </a:r>
          </a:p>
        </p:txBody>
      </p:sp>
      <p:sp>
        <p:nvSpPr>
          <p:cNvPr id="18441" name="Line 11">
            <a:extLst>
              <a:ext uri="{FF2B5EF4-FFF2-40B4-BE49-F238E27FC236}">
                <a16:creationId xmlns:a16="http://schemas.microsoft.com/office/drawing/2014/main" id="{5BB5392F-9E9F-A345-915B-80709CC68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endParaRPr lang="en-US" sz="2000">
              <a:latin typeface="+mj-lt"/>
              <a:ea typeface="+mn-ea"/>
            </a:endParaRPr>
          </a:p>
        </p:txBody>
      </p:sp>
      <p:sp>
        <p:nvSpPr>
          <p:cNvPr id="18442" name="Line 12">
            <a:extLst>
              <a:ext uri="{FF2B5EF4-FFF2-40B4-BE49-F238E27FC236}">
                <a16:creationId xmlns:a16="http://schemas.microsoft.com/office/drawing/2014/main" id="{E1562BB0-8BD8-6E45-9651-5D1326FF7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495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endParaRPr lang="en-US" sz="2000">
              <a:latin typeface="+mj-lt"/>
              <a:ea typeface="+mn-ea"/>
            </a:endParaRPr>
          </a:p>
        </p:txBody>
      </p:sp>
      <p:sp>
        <p:nvSpPr>
          <p:cNvPr id="18443" name="Line 13">
            <a:extLst>
              <a:ext uri="{FF2B5EF4-FFF2-40B4-BE49-F238E27FC236}">
                <a16:creationId xmlns:a16="http://schemas.microsoft.com/office/drawing/2014/main" id="{FFC9E203-A06B-784C-A2D6-39992C4D5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endParaRPr lang="en-US" sz="2000">
              <a:latin typeface="+mj-lt"/>
              <a:ea typeface="+mn-ea"/>
            </a:endParaRPr>
          </a:p>
        </p:txBody>
      </p:sp>
      <p:sp>
        <p:nvSpPr>
          <p:cNvPr id="18444" name="Line 14">
            <a:extLst>
              <a:ext uri="{FF2B5EF4-FFF2-40B4-BE49-F238E27FC236}">
                <a16:creationId xmlns:a16="http://schemas.microsoft.com/office/drawing/2014/main" id="{F7CE199C-8484-E44B-B1F2-25DC03E65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6388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endParaRPr lang="en-US" sz="2000">
              <a:latin typeface="+mj-lt"/>
              <a:ea typeface="+mn-ea"/>
            </a:endParaRPr>
          </a:p>
        </p:txBody>
      </p:sp>
      <p:sp>
        <p:nvSpPr>
          <p:cNvPr id="18445" name="Line 15">
            <a:extLst>
              <a:ext uri="{FF2B5EF4-FFF2-40B4-BE49-F238E27FC236}">
                <a16:creationId xmlns:a16="http://schemas.microsoft.com/office/drawing/2014/main" id="{ED476D5E-CF27-8E45-B737-F19D9EDE1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066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endParaRPr lang="en-US" sz="2000">
              <a:latin typeface="+mj-lt"/>
              <a:ea typeface="+mn-ea"/>
            </a:endParaRPr>
          </a:p>
        </p:txBody>
      </p:sp>
      <p:sp>
        <p:nvSpPr>
          <p:cNvPr id="77836" name="Text Box 16">
            <a:extLst>
              <a:ext uri="{FF2B5EF4-FFF2-40B4-BE49-F238E27FC236}">
                <a16:creationId xmlns:a16="http://schemas.microsoft.com/office/drawing/2014/main" id="{33D1E734-7E7D-D941-99DC-032DB4F59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588" y="4572000"/>
            <a:ext cx="2765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</a:rPr>
              <a:t>Code to execute query</a:t>
            </a:r>
          </a:p>
        </p:txBody>
      </p:sp>
      <p:sp>
        <p:nvSpPr>
          <p:cNvPr id="77837" name="Text Box 17">
            <a:extLst>
              <a:ext uri="{FF2B5EF4-FFF2-40B4-BE49-F238E27FC236}">
                <a16:creationId xmlns:a16="http://schemas.microsoft.com/office/drawing/2014/main" id="{A7BAA86C-4843-744D-A707-EA4323998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2286000"/>
            <a:ext cx="3198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</a:rPr>
              <a:t>Intermediate form of query</a:t>
            </a:r>
          </a:p>
        </p:txBody>
      </p:sp>
      <p:sp>
        <p:nvSpPr>
          <p:cNvPr id="77838" name="Text Box 18">
            <a:extLst>
              <a:ext uri="{FF2B5EF4-FFF2-40B4-BE49-F238E27FC236}">
                <a16:creationId xmlns:a16="http://schemas.microsoft.com/office/drawing/2014/main" id="{F2735D98-4B62-5C4A-9C49-B1B8C388D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788" y="1066800"/>
            <a:ext cx="188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</a:rPr>
              <a:t>SQL statement</a:t>
            </a:r>
          </a:p>
        </p:txBody>
      </p:sp>
      <p:sp>
        <p:nvSpPr>
          <p:cNvPr id="77839" name="Text Box 19">
            <a:extLst>
              <a:ext uri="{FF2B5EF4-FFF2-40B4-BE49-F238E27FC236}">
                <a16:creationId xmlns:a16="http://schemas.microsoft.com/office/drawing/2014/main" id="{F04D844A-C196-F042-807D-E1345795A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5759450"/>
            <a:ext cx="2968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</a:rPr>
              <a:t>Results of running query</a:t>
            </a:r>
          </a:p>
        </p:txBody>
      </p:sp>
      <p:pic>
        <p:nvPicPr>
          <p:cNvPr id="77840" name="Picture 21">
            <a:extLst>
              <a:ext uri="{FF2B5EF4-FFF2-40B4-BE49-F238E27FC236}">
                <a16:creationId xmlns:a16="http://schemas.microsoft.com/office/drawing/2014/main" id="{9AFF1032-DC07-494A-BE83-0DB562041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287655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17">
            <a:extLst>
              <a:ext uri="{FF2B5EF4-FFF2-40B4-BE49-F238E27FC236}">
                <a16:creationId xmlns:a16="http://schemas.microsoft.com/office/drawing/2014/main" id="{4BEC219C-EED6-EF44-BB6D-901B4AA32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286000"/>
            <a:ext cx="3198813" cy="4000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9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Intermediate form of query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>
            <a:extLst>
              <a:ext uri="{FF2B5EF4-FFF2-40B4-BE49-F238E27FC236}">
                <a16:creationId xmlns:a16="http://schemas.microsoft.com/office/drawing/2014/main" id="{A20A38BB-E03D-EC4B-9141-14F54FC38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02A4-F2F7-D247-A423-242FF5A3D3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Comic Sans MS" panose="030F0902030302020204" pitchFamily="66" charset="0"/>
              <a:buAutoNum type="arabicPeriod"/>
            </a:pPr>
            <a:r>
              <a:rPr lang="en-US" altLang="en-US"/>
              <a:t>Does every schema have to have a primary key?</a:t>
            </a:r>
          </a:p>
          <a:p>
            <a:pPr marL="457200" indent="-457200">
              <a:lnSpc>
                <a:spcPct val="120000"/>
              </a:lnSpc>
              <a:buFont typeface="Comic Sans MS" panose="030F0902030302020204" pitchFamily="66" charset="0"/>
              <a:buAutoNum type="arabicPeriod"/>
            </a:pPr>
            <a:r>
              <a:rPr lang="en-US" altLang="en-US"/>
              <a:t>Is there more than one way to express a query in relational algebra ?</a:t>
            </a:r>
          </a:p>
          <a:p>
            <a:pPr marL="457200" indent="-457200">
              <a:lnSpc>
                <a:spcPct val="120000"/>
              </a:lnSpc>
              <a:buFont typeface="Comic Sans MS" panose="030F0902030302020204" pitchFamily="66" charset="0"/>
              <a:buAutoNum type="arabicPeriod"/>
            </a:pPr>
            <a:r>
              <a:rPr lang="en-US" altLang="en-US"/>
              <a:t>List the course_no and grade for all the courses that were taken by Mary</a:t>
            </a:r>
          </a:p>
          <a:p>
            <a:pPr marL="457200" indent="-457200">
              <a:buFont typeface="Monotype Sorts" pitchFamily="2" charset="2"/>
              <a:buNone/>
            </a:pPr>
            <a:endParaRPr lang="en-US" altLang="en-US"/>
          </a:p>
          <a:p>
            <a:pPr marL="457200" indent="-457200">
              <a:buFont typeface="Monotype Sorts" pitchFamily="2" charset="2"/>
              <a:buNone/>
            </a:pPr>
            <a:r>
              <a:rPr lang="el-GR" altLang="en-US"/>
              <a:t>Π</a:t>
            </a:r>
            <a:r>
              <a:rPr lang="en-US" altLang="en-US" baseline="-25000"/>
              <a:t>Course_No, Grade </a:t>
            </a:r>
            <a:r>
              <a:rPr lang="en-US" altLang="en-US"/>
              <a:t>(</a:t>
            </a:r>
            <a:r>
              <a:rPr lang="el-GR" altLang="en-US"/>
              <a:t>σ</a:t>
            </a:r>
            <a:r>
              <a:rPr lang="en-US" altLang="en-US"/>
              <a:t> </a:t>
            </a:r>
            <a:r>
              <a:rPr lang="en-US" altLang="en-US" baseline="-25000"/>
              <a:t>Name = ‘Mary’ </a:t>
            </a:r>
            <a:r>
              <a:rPr lang="en-US" altLang="en-US"/>
              <a:t>(Courses_taken * Student))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B503CEF-337B-2146-A04A-82E6ABAB4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</a:t>
            </a:r>
          </a:p>
        </p:txBody>
      </p:sp>
      <p:sp>
        <p:nvSpPr>
          <p:cNvPr id="10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09F8B6A-014B-D94B-A897-EE462832D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</a:rPr>
              <a:t>Unary operator </a:t>
            </a:r>
            <a:r>
              <a:rPr lang="en-US" altLang="en-US" u="sng" dirty="0">
                <a:latin typeface="Tahoma" panose="020B0604030504040204" pitchFamily="34" charset="0"/>
              </a:rPr>
              <a:t>Select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l-GR" altLang="en-US" b="1" dirty="0">
                <a:latin typeface="Lucida Grande" panose="020B0600040502020204" pitchFamily="34" charset="0"/>
              </a:rPr>
              <a:t>σ</a:t>
            </a:r>
            <a:r>
              <a:rPr lang="en-US" altLang="en-US" dirty="0">
                <a:latin typeface="Tahoma" panose="020B0604030504040204" pitchFamily="34" charset="0"/>
              </a:rPr>
              <a:t>:</a:t>
            </a:r>
          </a:p>
          <a:p>
            <a:pPr eaLnBrk="1" hangingPunct="1">
              <a:lnSpc>
                <a:spcPct val="70000"/>
              </a:lnSpc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</a:t>
            </a: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                    </a:t>
            </a:r>
            <a:r>
              <a:rPr lang="el-GR" altLang="en-US" b="1" dirty="0">
                <a:latin typeface="Lucida Grande" panose="020B0600040502020204" pitchFamily="34" charset="0"/>
              </a:rPr>
              <a:t>σ</a:t>
            </a:r>
            <a:r>
              <a:rPr lang="en-US" altLang="en-US" b="1" baseline="-25000" dirty="0">
                <a:latin typeface="Tahoma" panose="020B0604030504040204" pitchFamily="34" charset="0"/>
              </a:rPr>
              <a:t>selection-condition </a:t>
            </a:r>
            <a:r>
              <a:rPr lang="en-US" altLang="en-US" b="1" dirty="0">
                <a:latin typeface="Tahoma" panose="020B0604030504040204" pitchFamily="34" charset="0"/>
              </a:rPr>
              <a:t>(r)</a:t>
            </a:r>
          </a:p>
          <a:p>
            <a:pPr eaLnBrk="1" hangingPunct="1">
              <a:lnSpc>
                <a:spcPct val="70000"/>
              </a:lnSpc>
              <a:buClr>
                <a:schemeClr val="tx2"/>
              </a:buClr>
              <a:buFont typeface="Monotype Sorts" pitchFamily="2" charset="2"/>
              <a:buNone/>
            </a:pPr>
            <a:endParaRPr lang="en-US" altLang="en-US" b="1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endParaRPr lang="en-US" altLang="en-US" sz="12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</a:rPr>
              <a:t>E.g., </a:t>
            </a:r>
            <a:r>
              <a:rPr lang="el-GR" altLang="en-US" dirty="0">
                <a:latin typeface="Lucida Grande" panose="020B0600040502020204" pitchFamily="34" charset="0"/>
              </a:rPr>
              <a:t>σ</a:t>
            </a:r>
            <a:r>
              <a:rPr lang="en-US" altLang="en-US" baseline="-25000" dirty="0">
                <a:latin typeface="Tahoma" panose="020B0604030504040204" pitchFamily="34" charset="0"/>
              </a:rPr>
              <a:t>Name= </a:t>
            </a:r>
            <a:r>
              <a:rPr lang="fr-FR" altLang="en-US" baseline="-25000" dirty="0">
                <a:latin typeface="Tahoma" panose="020B0604030504040204" pitchFamily="34" charset="0"/>
              </a:rPr>
              <a:t>’</a:t>
            </a:r>
            <a:r>
              <a:rPr lang="en-US" altLang="ja-JP" baseline="-25000" dirty="0">
                <a:latin typeface="Tahoma" panose="020B0604030504040204" pitchFamily="34" charset="0"/>
              </a:rPr>
              <a:t>John</a:t>
            </a:r>
            <a:r>
              <a:rPr lang="fr-FR" altLang="en-US" baseline="-25000" dirty="0">
                <a:latin typeface="Tahoma" panose="020B0604030504040204" pitchFamily="34" charset="0"/>
              </a:rPr>
              <a:t>’</a:t>
            </a:r>
            <a:r>
              <a:rPr lang="en-US" altLang="ja-JP" sz="2800" b="1" baseline="-25000" dirty="0">
                <a:latin typeface="Tahoma" panose="020B0604030504040204" pitchFamily="34" charset="0"/>
              </a:rPr>
              <a:t> </a:t>
            </a:r>
            <a:r>
              <a:rPr lang="en-US" altLang="ja-JP" sz="2800" b="1" baseline="-25000" dirty="0">
                <a:latin typeface="Tahoma" panose="020B0604030504040204" pitchFamily="34" charset="0"/>
                <a:sym typeface="Symbol" pitchFamily="2" charset="2"/>
              </a:rPr>
              <a:t></a:t>
            </a:r>
            <a:r>
              <a:rPr lang="en-US" altLang="ja-JP" baseline="-25000" dirty="0">
                <a:latin typeface="Tahoma" panose="020B0604030504040204" pitchFamily="34" charset="0"/>
                <a:sym typeface="Symbol" pitchFamily="2" charset="2"/>
              </a:rPr>
              <a:t> </a:t>
            </a:r>
            <a:r>
              <a:rPr lang="en-US" altLang="ja-JP" baseline="-25000" dirty="0">
                <a:latin typeface="Tahoma" panose="020B0604030504040204" pitchFamily="34" charset="0"/>
              </a:rPr>
              <a:t>Name = </a:t>
            </a:r>
            <a:r>
              <a:rPr lang="fr-FR" altLang="en-US" baseline="-25000" dirty="0">
                <a:latin typeface="Tahoma" panose="020B0604030504040204" pitchFamily="34" charset="0"/>
              </a:rPr>
              <a:t>’</a:t>
            </a:r>
            <a:r>
              <a:rPr lang="en-US" altLang="ja-JP" baseline="-25000" dirty="0">
                <a:latin typeface="Tahoma" panose="020B0604030504040204" pitchFamily="34" charset="0"/>
              </a:rPr>
              <a:t>Susan</a:t>
            </a:r>
            <a:r>
              <a:rPr lang="fr-FR" altLang="en-US" baseline="-25000" dirty="0">
                <a:latin typeface="Tahoma" panose="020B0604030504040204" pitchFamily="34" charset="0"/>
              </a:rPr>
              <a:t>’</a:t>
            </a:r>
            <a:r>
              <a:rPr lang="en-US" altLang="ja-JP" baseline="-25000" dirty="0">
                <a:latin typeface="Tahoma" panose="020B0604030504040204" pitchFamily="34" charset="0"/>
              </a:rPr>
              <a:t> </a:t>
            </a:r>
            <a:r>
              <a:rPr lang="en-US" altLang="ja-JP" dirty="0">
                <a:latin typeface="Tahoma" panose="020B0604030504040204" pitchFamily="34" charset="0"/>
              </a:rPr>
              <a:t>(STUDENT)</a:t>
            </a:r>
          </a:p>
          <a:p>
            <a:pPr eaLnBrk="1" hangingPunct="1">
              <a:lnSpc>
                <a:spcPct val="50000"/>
              </a:lnSpc>
              <a:buClr>
                <a:schemeClr val="tx2"/>
              </a:buClr>
            </a:pPr>
            <a:endParaRPr lang="en-US" altLang="en-US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100" dirty="0">
                <a:latin typeface="Tahoma" panose="020B0604030504040204" pitchFamily="34" charset="0"/>
              </a:rPr>
              <a:t>result = {t | </a:t>
            </a:r>
            <a:r>
              <a:rPr lang="en-US" altLang="en-US" sz="2100" dirty="0" err="1">
                <a:latin typeface="Tahoma" panose="020B0604030504040204" pitchFamily="34" charset="0"/>
              </a:rPr>
              <a:t>t</a:t>
            </a:r>
            <a:r>
              <a:rPr lang="en-US" altLang="en-US" sz="1600" dirty="0" err="1">
                <a:latin typeface="Tahoma" panose="020B0604030504040204" pitchFamily="34" charset="0"/>
                <a:sym typeface="Symbol" pitchFamily="2" charset="2"/>
              </a:rPr>
              <a:t></a:t>
            </a:r>
            <a:r>
              <a:rPr lang="en-US" altLang="en-US" sz="2100" dirty="0" err="1">
                <a:latin typeface="Tahoma" panose="020B0604030504040204" pitchFamily="34" charset="0"/>
              </a:rPr>
              <a:t>r</a:t>
            </a:r>
            <a:r>
              <a:rPr lang="en-US" altLang="en-US" sz="2100" dirty="0">
                <a:latin typeface="Tahoma" panose="020B0604030504040204" pitchFamily="34" charset="0"/>
              </a:rPr>
              <a:t> and (t[Name] = </a:t>
            </a:r>
            <a:r>
              <a:rPr lang="en-US" altLang="ja-JP" sz="2000" dirty="0">
                <a:latin typeface="Tahoma" panose="020B0604030504040204" pitchFamily="34" charset="0"/>
              </a:rPr>
              <a:t>’</a:t>
            </a:r>
            <a:r>
              <a:rPr lang="en-US" altLang="ja-JP" sz="2100" dirty="0">
                <a:latin typeface="Tahoma" panose="020B0604030504040204" pitchFamily="34" charset="0"/>
              </a:rPr>
              <a:t>John</a:t>
            </a:r>
            <a:r>
              <a:rPr lang="en-US" altLang="ja-JP" sz="2000" dirty="0">
                <a:latin typeface="Tahoma" panose="020B0604030504040204" pitchFamily="34" charset="0"/>
              </a:rPr>
              <a:t>’</a:t>
            </a:r>
            <a:r>
              <a:rPr lang="en-US" altLang="ja-JP" sz="2100" dirty="0">
                <a:latin typeface="Tahoma" panose="020B0604030504040204" pitchFamily="34" charset="0"/>
              </a:rPr>
              <a:t> or t[Name] = </a:t>
            </a:r>
            <a:r>
              <a:rPr lang="en-US" altLang="ja-JP" sz="2000" dirty="0">
                <a:latin typeface="Tahoma" panose="020B0604030504040204" pitchFamily="34" charset="0"/>
              </a:rPr>
              <a:t>’</a:t>
            </a:r>
            <a:r>
              <a:rPr lang="en-US" altLang="ja-JP" sz="2100" dirty="0">
                <a:latin typeface="Tahoma" panose="020B0604030504040204" pitchFamily="34" charset="0"/>
              </a:rPr>
              <a:t>Susan</a:t>
            </a:r>
            <a:r>
              <a:rPr lang="en-US" altLang="ja-JP" sz="2000" dirty="0">
                <a:latin typeface="Tahoma" panose="020B0604030504040204" pitchFamily="34" charset="0"/>
              </a:rPr>
              <a:t>’</a:t>
            </a:r>
            <a:r>
              <a:rPr lang="en-US" altLang="ja-JP" sz="2100" dirty="0">
                <a:latin typeface="Tahoma" panose="020B0604030504040204" pitchFamily="34" charset="0"/>
              </a:rPr>
              <a:t>)}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endParaRPr lang="en-US" altLang="en-US" sz="2100" dirty="0">
              <a:latin typeface="Tahoma" panose="020B0604030504040204" pitchFamily="34" charset="0"/>
            </a:endParaRPr>
          </a:p>
          <a:p>
            <a:pPr lvl="1" algn="r"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endParaRPr lang="en-US" altLang="en-US" sz="12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i="1" dirty="0">
                <a:latin typeface="Tahoma" panose="020B0604030504040204" pitchFamily="34" charset="0"/>
              </a:rPr>
              <a:t>Selection condition</a:t>
            </a:r>
            <a:r>
              <a:rPr lang="en-US" altLang="en-US" dirty="0">
                <a:latin typeface="Tahoma" panose="020B0604030504040204" pitchFamily="34" charset="0"/>
              </a:rPr>
              <a:t> any logical expression on attributes of </a:t>
            </a:r>
            <a:r>
              <a:rPr lang="en-US" altLang="en-US" b="1" dirty="0">
                <a:latin typeface="Tahoma" panose="020B0604030504040204" pitchFamily="34" charset="0"/>
              </a:rPr>
              <a:t>r</a:t>
            </a:r>
            <a:r>
              <a:rPr lang="en-US" altLang="en-US" dirty="0">
                <a:latin typeface="Tahoma" panose="020B0604030504040204" pitchFamily="34" charset="0"/>
              </a:rPr>
              <a:t> involving any applicable comparison operator </a:t>
            </a: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          {</a:t>
            </a:r>
            <a:r>
              <a:rPr lang="en-US" altLang="en-US" b="1" dirty="0">
                <a:latin typeface="Tahoma" panose="020B0604030504040204" pitchFamily="34" charset="0"/>
              </a:rPr>
              <a:t>=,&lt;, </a:t>
            </a:r>
            <a:r>
              <a:rPr lang="en-US" altLang="en-US" b="1" dirty="0">
                <a:latin typeface="Tahoma" panose="020B0604030504040204" pitchFamily="34" charset="0"/>
                <a:sym typeface="Symbol" pitchFamily="2" charset="2"/>
              </a:rPr>
              <a:t>,</a:t>
            </a:r>
            <a:r>
              <a:rPr lang="en-US" altLang="en-US" b="1" dirty="0">
                <a:latin typeface="Tahoma" panose="020B0604030504040204" pitchFamily="34" charset="0"/>
              </a:rPr>
              <a:t> &gt;,</a:t>
            </a:r>
            <a:r>
              <a:rPr lang="en-US" altLang="en-US" b="1" dirty="0">
                <a:latin typeface="Tahoma" panose="020B0604030504040204" pitchFamily="34" charset="0"/>
                <a:sym typeface="Symbol" pitchFamily="2" charset="2"/>
              </a:rPr>
              <a:t> , </a:t>
            </a: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1200" dirty="0">
              <a:latin typeface="Tahoma" panose="020B0604030504040204" pitchFamily="34" charset="0"/>
              <a:sym typeface="Symbol" pitchFamily="2" charset="2"/>
            </a:endParaRP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9FA16440-67B4-E247-9A2F-4705E989C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863" y="214313"/>
            <a:ext cx="6683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1C1A6144-D386-D543-B384-A0F8FA1DC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Selection</a:t>
            </a:r>
          </a:p>
        </p:txBody>
      </p:sp>
      <p:sp>
        <p:nvSpPr>
          <p:cNvPr id="10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4DAE13C-5491-5647-A8EA-275A8AA47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1200" dirty="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200000"/>
              </a:lnSpc>
              <a:buClr>
                <a:schemeClr val="tx2"/>
              </a:buClr>
            </a:pPr>
            <a:r>
              <a:rPr lang="el-GR" altLang="en-US" sz="2600" dirty="0">
                <a:latin typeface="Lucida Grande" panose="020B0600040502020204" pitchFamily="34" charset="0"/>
              </a:rPr>
              <a:t>σ</a:t>
            </a:r>
            <a:r>
              <a:rPr lang="en-US" altLang="en-US" sz="2600" dirty="0">
                <a:latin typeface="Tahoma" panose="020B0604030504040204" pitchFamily="34" charset="0"/>
              </a:rPr>
              <a:t> </a:t>
            </a:r>
            <a:r>
              <a:rPr lang="en-US" altLang="en-US" sz="2600" baseline="-25000" dirty="0">
                <a:latin typeface="Tahoma" panose="020B0604030504040204" pitchFamily="34" charset="0"/>
              </a:rPr>
              <a:t>Name=’Bob’ </a:t>
            </a:r>
            <a:r>
              <a:rPr lang="en-US" altLang="en-US" sz="2600" b="1" baseline="-25000" dirty="0">
                <a:latin typeface="Tahoma" panose="020B0604030504040204" pitchFamily="34" charset="0"/>
                <a:sym typeface="Symbol" pitchFamily="2" charset="2"/>
              </a:rPr>
              <a:t></a:t>
            </a:r>
            <a:r>
              <a:rPr lang="en-US" altLang="en-US" sz="2600" baseline="-25000" dirty="0">
                <a:latin typeface="Tahoma" panose="020B0604030504040204" pitchFamily="34" charset="0"/>
                <a:sym typeface="Symbol" pitchFamily="2" charset="2"/>
              </a:rPr>
              <a:t>  Major</a:t>
            </a:r>
            <a:r>
              <a:rPr lang="en-US" altLang="en-US" sz="2600" baseline="-25000" dirty="0">
                <a:latin typeface="Tahoma" panose="020B0604030504040204" pitchFamily="34" charset="0"/>
              </a:rPr>
              <a:t> = ’Math’ </a:t>
            </a:r>
            <a:r>
              <a:rPr lang="en-US" altLang="en-US" sz="2600" dirty="0">
                <a:latin typeface="Tahoma" panose="020B0604030504040204" pitchFamily="34" charset="0"/>
              </a:rPr>
              <a:t>(S) = ?  </a:t>
            </a:r>
          </a:p>
          <a:p>
            <a:pPr eaLnBrk="1" hangingPunct="1">
              <a:lnSpc>
                <a:spcPct val="200000"/>
              </a:lnSpc>
              <a:buClr>
                <a:schemeClr val="tx2"/>
              </a:buClr>
            </a:pPr>
            <a:r>
              <a:rPr lang="el-GR" altLang="en-US" sz="2600" dirty="0">
                <a:latin typeface="Lucida Grande" panose="020B0600040502020204" pitchFamily="34" charset="0"/>
              </a:rPr>
              <a:t>σ</a:t>
            </a:r>
            <a:r>
              <a:rPr lang="en-US" altLang="en-US" sz="2600" dirty="0">
                <a:latin typeface="Tahoma" panose="020B0604030504040204" pitchFamily="34" charset="0"/>
              </a:rPr>
              <a:t> </a:t>
            </a:r>
            <a:r>
              <a:rPr lang="en-US" altLang="en-US" sz="2600" baseline="-25000" dirty="0">
                <a:latin typeface="Tahoma" panose="020B0604030504040204" pitchFamily="34" charset="0"/>
              </a:rPr>
              <a:t>Name=’Bob’ </a:t>
            </a:r>
            <a:r>
              <a:rPr lang="en-US" altLang="en-US" sz="2600" b="1" baseline="-25000" dirty="0">
                <a:latin typeface="Tahoma" panose="020B0604030504040204" pitchFamily="34" charset="0"/>
                <a:sym typeface="Symbol" pitchFamily="2" charset="2"/>
              </a:rPr>
              <a:t></a:t>
            </a:r>
            <a:r>
              <a:rPr lang="en-US" altLang="en-US" sz="2600" baseline="-25000" dirty="0">
                <a:latin typeface="Tahoma" panose="020B0604030504040204" pitchFamily="34" charset="0"/>
                <a:sym typeface="Symbol" pitchFamily="2" charset="2"/>
              </a:rPr>
              <a:t>  Major</a:t>
            </a:r>
            <a:r>
              <a:rPr lang="en-US" altLang="en-US" sz="2600" baseline="-25000" dirty="0">
                <a:latin typeface="Tahoma" panose="020B0604030504040204" pitchFamily="34" charset="0"/>
              </a:rPr>
              <a:t> = ’Math’ </a:t>
            </a:r>
            <a:r>
              <a:rPr lang="en-US" altLang="en-US" sz="2600" dirty="0">
                <a:latin typeface="Tahoma" panose="020B0604030504040204" pitchFamily="34" charset="0"/>
              </a:rPr>
              <a:t>(S) = ? </a:t>
            </a:r>
          </a:p>
          <a:p>
            <a:pPr eaLnBrk="1" hangingPunct="1">
              <a:lnSpc>
                <a:spcPct val="200000"/>
              </a:lnSpc>
              <a:buClr>
                <a:schemeClr val="tx2"/>
              </a:buClr>
            </a:pPr>
            <a:r>
              <a:rPr lang="en-US" altLang="en-US" sz="2600" dirty="0">
                <a:latin typeface="Tahoma" panose="020B0604030504040204" pitchFamily="34" charset="0"/>
              </a:rPr>
              <a:t>How can I get a copy of S?</a:t>
            </a:r>
          </a:p>
          <a:p>
            <a:pPr eaLnBrk="1" hangingPunct="1">
              <a:lnSpc>
                <a:spcPct val="200000"/>
              </a:lnSpc>
              <a:buClr>
                <a:schemeClr val="tx2"/>
              </a:buClr>
            </a:pPr>
            <a:r>
              <a:rPr lang="en-US" altLang="en-US" sz="2600" dirty="0">
                <a:latin typeface="Tahoma" panose="020B0604030504040204" pitchFamily="34" charset="0"/>
              </a:rPr>
              <a:t>How can I get an empty copy of S?</a:t>
            </a:r>
          </a:p>
        </p:txBody>
      </p:sp>
      <p:graphicFrame>
        <p:nvGraphicFramePr>
          <p:cNvPr id="1053" name="Group 29">
            <a:extLst>
              <a:ext uri="{FF2B5EF4-FFF2-40B4-BE49-F238E27FC236}">
                <a16:creationId xmlns:a16="http://schemas.microsoft.com/office/drawing/2014/main" id="{AD1E89B5-811E-D740-B5C6-9D5D994A4AE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2163763"/>
          <a:ext cx="2971800" cy="195103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Ann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CoE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Math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6" name="Text Box 22">
            <a:extLst>
              <a:ext uri="{FF2B5EF4-FFF2-40B4-BE49-F238E27FC236}">
                <a16:creationId xmlns:a16="http://schemas.microsoft.com/office/drawing/2014/main" id="{3696D39C-6511-EB4F-927F-DBD86A7E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1600200"/>
            <a:ext cx="16827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S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DCD1B322-3676-46AC-B3F8-3FFD7BEB8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863" y="214313"/>
            <a:ext cx="6683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3" autoUpdateAnimBg="0"/>
      <p:bldP spid="10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1C1A6144-D386-D543-B384-A0F8FA1DC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of Selection</a:t>
            </a:r>
          </a:p>
        </p:txBody>
      </p:sp>
      <p:sp>
        <p:nvSpPr>
          <p:cNvPr id="10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4DAE13C-5491-5647-A8EA-275A8AA47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r>
              <a:rPr lang="en-US" altLang="en-US" sz="2600" dirty="0">
                <a:latin typeface="Tahoma" panose="020B0604030504040204" pitchFamily="34" charset="0"/>
              </a:rPr>
              <a:t>How can I get a copy of S?</a:t>
            </a:r>
          </a:p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r>
              <a:rPr lang="el-GR" altLang="en-US" sz="2600" dirty="0">
                <a:latin typeface="Lucida Grande" panose="020B0600040502020204" pitchFamily="34" charset="0"/>
              </a:rPr>
              <a:t>σ</a:t>
            </a:r>
            <a:r>
              <a:rPr lang="en-US" altLang="en-US" sz="2600" dirty="0">
                <a:latin typeface="Tahoma" panose="020B0604030504040204" pitchFamily="34" charset="0"/>
              </a:rPr>
              <a:t> </a:t>
            </a:r>
            <a:r>
              <a:rPr lang="en-US" altLang="en-US" sz="2600" baseline="-25000" dirty="0">
                <a:latin typeface="Tahoma" panose="020B0604030504040204" pitchFamily="34" charset="0"/>
              </a:rPr>
              <a:t>true </a:t>
            </a:r>
            <a:r>
              <a:rPr lang="en-US" altLang="en-US" sz="2600" dirty="0">
                <a:latin typeface="Tahoma" panose="020B0604030504040204" pitchFamily="34" charset="0"/>
              </a:rPr>
              <a:t>(S) = </a:t>
            </a:r>
          </a:p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endParaRPr lang="en-US" altLang="en-US" sz="26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endParaRPr lang="en-US" altLang="en-US" sz="26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endParaRPr lang="en-US" altLang="en-US" sz="16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r>
              <a:rPr lang="en-US" altLang="en-US" sz="2600" dirty="0">
                <a:latin typeface="Tahoma" panose="020B0604030504040204" pitchFamily="34" charset="0"/>
              </a:rPr>
              <a:t>How can I get an empty copy of S?</a:t>
            </a:r>
          </a:p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r>
              <a:rPr lang="el-GR" altLang="en-US" sz="2600" dirty="0">
                <a:latin typeface="Lucida Grande" panose="020B0600040502020204" pitchFamily="34" charset="0"/>
              </a:rPr>
              <a:t>σ</a:t>
            </a:r>
            <a:r>
              <a:rPr lang="en-US" altLang="en-US" sz="2600" dirty="0">
                <a:latin typeface="Tahoma" panose="020B0604030504040204" pitchFamily="34" charset="0"/>
              </a:rPr>
              <a:t> </a:t>
            </a:r>
            <a:r>
              <a:rPr lang="en-US" altLang="en-US" sz="2600" baseline="-25000" dirty="0">
                <a:latin typeface="Tahoma" panose="020B0604030504040204" pitchFamily="34" charset="0"/>
              </a:rPr>
              <a:t>false </a:t>
            </a:r>
            <a:r>
              <a:rPr lang="en-US" altLang="en-US" sz="2600" dirty="0">
                <a:latin typeface="Tahoma" panose="020B0604030504040204" pitchFamily="34" charset="0"/>
              </a:rPr>
              <a:t>(S) = </a:t>
            </a:r>
          </a:p>
          <a:p>
            <a:pPr marL="0" indent="0" eaLnBrk="1" hangingPunct="1">
              <a:lnSpc>
                <a:spcPct val="200000"/>
              </a:lnSpc>
              <a:buClr>
                <a:schemeClr val="tx2"/>
              </a:buClr>
              <a:buNone/>
            </a:pPr>
            <a:endParaRPr lang="en-US" altLang="en-US" sz="2600" dirty="0">
              <a:latin typeface="Tahoma" panose="020B0604030504040204" pitchFamily="34" charset="0"/>
            </a:endParaRPr>
          </a:p>
        </p:txBody>
      </p:sp>
      <p:graphicFrame>
        <p:nvGraphicFramePr>
          <p:cNvPr id="1053" name="Group 29">
            <a:extLst>
              <a:ext uri="{FF2B5EF4-FFF2-40B4-BE49-F238E27FC236}">
                <a16:creationId xmlns:a16="http://schemas.microsoft.com/office/drawing/2014/main" id="{AD1E89B5-811E-D740-B5C6-9D5D994A4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81218"/>
              </p:ext>
            </p:extLst>
          </p:nvPr>
        </p:nvGraphicFramePr>
        <p:xfrm>
          <a:off x="3429000" y="2209800"/>
          <a:ext cx="2971800" cy="195103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Ann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CoE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Math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6" name="Text Box 22">
            <a:extLst>
              <a:ext uri="{FF2B5EF4-FFF2-40B4-BE49-F238E27FC236}">
                <a16:creationId xmlns:a16="http://schemas.microsoft.com/office/drawing/2014/main" id="{3696D39C-6511-EB4F-927F-DBD86A7E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241" y="2959102"/>
            <a:ext cx="1154483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 b="1" dirty="0">
                <a:latin typeface="Tahoma" panose="020B0604030504040204" pitchFamily="34" charset="0"/>
              </a:rPr>
              <a:t>RSLT:</a:t>
            </a:r>
          </a:p>
        </p:txBody>
      </p:sp>
      <p:graphicFrame>
        <p:nvGraphicFramePr>
          <p:cNvPr id="6" name="Group 29">
            <a:extLst>
              <a:ext uri="{FF2B5EF4-FFF2-40B4-BE49-F238E27FC236}">
                <a16:creationId xmlns:a16="http://schemas.microsoft.com/office/drawing/2014/main" id="{C568C1E6-64FF-46F2-B3F0-643DFF587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757389"/>
              </p:ext>
            </p:extLst>
          </p:nvPr>
        </p:nvGraphicFramePr>
        <p:xfrm>
          <a:off x="3429000" y="5429808"/>
          <a:ext cx="2971800" cy="487759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2">
            <a:extLst>
              <a:ext uri="{FF2B5EF4-FFF2-40B4-BE49-F238E27FC236}">
                <a16:creationId xmlns:a16="http://schemas.microsoft.com/office/drawing/2014/main" id="{9A88C0A7-34F1-4E83-A36A-BEA4210F2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240" y="5906934"/>
            <a:ext cx="1154483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 b="1" dirty="0">
                <a:latin typeface="Tahoma" panose="020B0604030504040204" pitchFamily="34" charset="0"/>
              </a:rPr>
              <a:t>RSLT: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086C878B-110A-478F-85DB-C60E2A755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863" y="214313"/>
            <a:ext cx="6683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21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uiExpand="1" build="p" bldLvl="3" autoUpdateAnimBg="0"/>
      <p:bldP spid="1046" grpId="0" uiExpand="1" autoUpdateAnimBg="0"/>
      <p:bldP spid="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D5FF43A5-E44A-6845-8C55-D10878395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Projection</a:t>
            </a:r>
          </a:p>
        </p:txBody>
      </p:sp>
      <p:sp>
        <p:nvSpPr>
          <p:cNvPr id="1167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486FB77-5CF7-A94B-ACD0-88A062F657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5562600" cy="4648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</a:rPr>
              <a:t>Unary operator </a:t>
            </a:r>
            <a:r>
              <a:rPr lang="en-US" altLang="en-US" u="sng" dirty="0">
                <a:latin typeface="Tahoma" panose="020B0604030504040204" pitchFamily="34" charset="0"/>
              </a:rPr>
              <a:t>Project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l-GR" altLang="en-US" sz="2600" dirty="0">
                <a:latin typeface="Tahoma" panose="020B0604030504040204" pitchFamily="34" charset="0"/>
              </a:rPr>
              <a:t>π</a:t>
            </a:r>
            <a:r>
              <a:rPr lang="en-US" altLang="en-US" dirty="0">
                <a:latin typeface="Tahoma" panose="020B0604030504040204" pitchFamily="34" charset="0"/>
              </a:rPr>
              <a:t>:</a:t>
            </a: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sz="2200" dirty="0">
                <a:latin typeface="Tahoma" panose="020B0604030504040204" pitchFamily="34" charset="0"/>
              </a:rPr>
              <a:t>                 </a:t>
            </a:r>
            <a:r>
              <a:rPr lang="el-GR" altLang="en-US" sz="2200" dirty="0">
                <a:latin typeface="Tahoma" panose="020B0604030504040204" pitchFamily="34" charset="0"/>
              </a:rPr>
              <a:t>       </a:t>
            </a:r>
            <a:r>
              <a:rPr lang="el-GR" altLang="en-US" sz="2200" b="1" dirty="0">
                <a:latin typeface="Tahoma" panose="020B0604030504040204" pitchFamily="34" charset="0"/>
              </a:rPr>
              <a:t>  </a:t>
            </a:r>
            <a:r>
              <a:rPr lang="en-US" altLang="en-US" sz="2200" b="1" dirty="0">
                <a:latin typeface="Tahoma" panose="020B0604030504040204" pitchFamily="34" charset="0"/>
              </a:rPr>
              <a:t> </a:t>
            </a:r>
            <a:r>
              <a:rPr lang="el-GR" altLang="en-US" sz="2600" b="1" dirty="0">
                <a:latin typeface="Tahoma" panose="020B0604030504040204" pitchFamily="34" charset="0"/>
              </a:rPr>
              <a:t>π</a:t>
            </a:r>
            <a:r>
              <a:rPr lang="en-US" altLang="en-US" b="1" baseline="-25000" dirty="0">
                <a:latin typeface="Tahoma" panose="020B0604030504040204" pitchFamily="34" charset="0"/>
              </a:rPr>
              <a:t>attribute-list </a:t>
            </a:r>
            <a:r>
              <a:rPr lang="en-US" altLang="en-US" b="1" dirty="0">
                <a:latin typeface="Tahoma" panose="020B0604030504040204" pitchFamily="34" charset="0"/>
              </a:rPr>
              <a:t>(r)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</a:rPr>
              <a:t>Attribute-list </a:t>
            </a: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 R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endParaRPr lang="en-US" altLang="en-US" sz="2200" dirty="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</a:rPr>
              <a:t>E.g., </a:t>
            </a:r>
            <a:r>
              <a:rPr lang="el-GR" altLang="en-US" dirty="0">
                <a:latin typeface="Tahoma" panose="020B0604030504040204" pitchFamily="34" charset="0"/>
              </a:rPr>
              <a:t>π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baseline="-25000" dirty="0">
                <a:latin typeface="Tahoma" panose="020B0604030504040204" pitchFamily="34" charset="0"/>
                <a:sym typeface="Symbol" pitchFamily="2" charset="2"/>
              </a:rPr>
              <a:t>Name, Major</a:t>
            </a:r>
            <a:r>
              <a:rPr lang="en-US" altLang="en-US" baseline="-25000" dirty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(STUDENT)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100" dirty="0">
                <a:latin typeface="Tahoma" panose="020B0604030504040204" pitchFamily="34" charset="0"/>
              </a:rPr>
              <a:t>result = {t | </a:t>
            </a:r>
            <a:r>
              <a:rPr lang="en-US" altLang="en-US" sz="2100" dirty="0" err="1">
                <a:latin typeface="Tahoma" panose="020B0604030504040204" pitchFamily="34" charset="0"/>
              </a:rPr>
              <a:t>t</a:t>
            </a:r>
            <a:r>
              <a:rPr lang="en-US" altLang="en-US" sz="1600" dirty="0" err="1">
                <a:latin typeface="Tahoma" panose="020B0604030504040204" pitchFamily="34" charset="0"/>
                <a:sym typeface="Symbol" pitchFamily="2" charset="2"/>
              </a:rPr>
              <a:t></a:t>
            </a:r>
            <a:r>
              <a:rPr lang="en-US" altLang="en-US" sz="2100" dirty="0" err="1">
                <a:latin typeface="Tahoma" panose="020B0604030504040204" pitchFamily="34" charset="0"/>
              </a:rPr>
              <a:t>r</a:t>
            </a:r>
            <a:r>
              <a:rPr lang="en-US" altLang="en-US" sz="2100" dirty="0">
                <a:latin typeface="Tahoma" panose="020B0604030504040204" pitchFamily="34" charset="0"/>
              </a:rPr>
              <a:t> and t[Name</a:t>
            </a:r>
            <a:r>
              <a:rPr lang="el-GR" altLang="en-US" sz="2100" dirty="0">
                <a:latin typeface="Tahoma" panose="020B0604030504040204" pitchFamily="34" charset="0"/>
              </a:rPr>
              <a:t>, </a:t>
            </a:r>
            <a:r>
              <a:rPr lang="el-GR" altLang="en-US" sz="2100" dirty="0">
                <a:latin typeface="Lucida Grande" panose="020B0600040502020204" pitchFamily="34" charset="0"/>
              </a:rPr>
              <a:t>Μ</a:t>
            </a:r>
            <a:r>
              <a:rPr lang="en-US" altLang="en-US" sz="2100" dirty="0" err="1">
                <a:latin typeface="Tahoma" panose="020B0604030504040204" pitchFamily="34" charset="0"/>
              </a:rPr>
              <a:t>ajor</a:t>
            </a:r>
            <a:r>
              <a:rPr lang="en-US" altLang="en-US" sz="2100" dirty="0">
                <a:latin typeface="Tahoma" panose="020B0604030504040204" pitchFamily="34" charset="0"/>
              </a:rPr>
              <a:t>]}</a:t>
            </a:r>
          </a:p>
          <a:p>
            <a:pPr lvl="1" algn="r" eaLnBrk="1" hangingPunct="1">
              <a:buClr>
                <a:schemeClr val="tx2"/>
              </a:buClr>
              <a:buFont typeface="Wingdings" pitchFamily="2" charset="2"/>
              <a:buNone/>
            </a:pPr>
            <a:endParaRPr lang="en-US" altLang="en-US" sz="2200" dirty="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What about </a:t>
            </a:r>
            <a:r>
              <a:rPr lang="el-GR" altLang="en-US" dirty="0">
                <a:latin typeface="Tahoma" panose="020B0604030504040204" pitchFamily="34" charset="0"/>
              </a:rPr>
              <a:t>π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baseline="-25000" dirty="0">
                <a:latin typeface="Tahoma" panose="020B0604030504040204" pitchFamily="34" charset="0"/>
              </a:rPr>
              <a:t>SID, Major </a:t>
            </a:r>
            <a:r>
              <a:rPr lang="en-US" altLang="en-US" dirty="0">
                <a:latin typeface="Tahoma" panose="020B0604030504040204" pitchFamily="34" charset="0"/>
              </a:rPr>
              <a:t>(S) = ?  </a:t>
            </a:r>
          </a:p>
          <a:p>
            <a:pPr eaLnBrk="1" hangingPunct="1">
              <a:buClr>
                <a:schemeClr val="tx2"/>
              </a:buClr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sym typeface="Symbol" pitchFamily="2" charset="2"/>
              </a:rPr>
              <a:t>What about </a:t>
            </a:r>
            <a:r>
              <a:rPr lang="el-GR" altLang="en-US" dirty="0">
                <a:latin typeface="Tahoma" panose="020B0604030504040204" pitchFamily="34" charset="0"/>
              </a:rPr>
              <a:t>π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baseline="-25000" dirty="0">
                <a:latin typeface="Tahoma" panose="020B0604030504040204" pitchFamily="34" charset="0"/>
              </a:rPr>
              <a:t>Name, Major </a:t>
            </a:r>
            <a:r>
              <a:rPr lang="en-US" altLang="en-US" dirty="0">
                <a:latin typeface="Tahoma" panose="020B0604030504040204" pitchFamily="34" charset="0"/>
              </a:rPr>
              <a:t>(S) = ?  </a:t>
            </a:r>
          </a:p>
          <a:p>
            <a:pPr eaLnBrk="1" hangingPunct="1">
              <a:buClr>
                <a:schemeClr val="tx2"/>
              </a:buClr>
            </a:pPr>
            <a:endParaRPr lang="en-US" altLang="en-US" dirty="0">
              <a:latin typeface="Tahoma" panose="020B0604030504040204" pitchFamily="34" charset="0"/>
            </a:endParaRPr>
          </a:p>
        </p:txBody>
      </p:sp>
      <p:pic>
        <p:nvPicPr>
          <p:cNvPr id="15373" name="Picture 1">
            <a:extLst>
              <a:ext uri="{FF2B5EF4-FFF2-40B4-BE49-F238E27FC236}">
                <a16:creationId xmlns:a16="http://schemas.microsoft.com/office/drawing/2014/main" id="{E2EB36CB-284E-4E41-B8B4-FA0557D3A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142875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29">
            <a:extLst>
              <a:ext uri="{FF2B5EF4-FFF2-40B4-BE49-F238E27FC236}">
                <a16:creationId xmlns:a16="http://schemas.microsoft.com/office/drawing/2014/main" id="{30231B5A-EBE5-5647-80EB-C4B3CF0B584E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535363"/>
          <a:ext cx="2971800" cy="195103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Ann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CoE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Math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Box 22">
            <a:extLst>
              <a:ext uri="{FF2B5EF4-FFF2-40B4-BE49-F238E27FC236}">
                <a16:creationId xmlns:a16="http://schemas.microsoft.com/office/drawing/2014/main" id="{928CA400-12B9-3F4A-8541-780BA395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2970213"/>
            <a:ext cx="16827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Relation </a:t>
            </a:r>
            <a:r>
              <a:rPr lang="en-US" altLang="en-US" sz="2600" b="1">
                <a:latin typeface="Tahoma" panose="020B0604030504040204" pitchFamily="34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bldLvl="3" autoUpdateAnimBg="0"/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D5FF43A5-E44A-6845-8C55-D10878395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Projection</a:t>
            </a:r>
          </a:p>
        </p:txBody>
      </p:sp>
      <p:sp>
        <p:nvSpPr>
          <p:cNvPr id="1167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486FB77-5CF7-A94B-ACD0-88A062F657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1066800"/>
            <a:ext cx="5029200" cy="506095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l-GR" altLang="en-US" sz="2800" dirty="0">
                <a:latin typeface="Tahoma" panose="020B0604030504040204" pitchFamily="34" charset="0"/>
              </a:rPr>
              <a:t>π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baseline="-25000" dirty="0">
                <a:latin typeface="Tahoma" panose="020B0604030504040204" pitchFamily="34" charset="0"/>
              </a:rPr>
              <a:t>SID, Major </a:t>
            </a:r>
            <a:r>
              <a:rPr lang="en-US" altLang="en-US" dirty="0">
                <a:latin typeface="Tahoma" panose="020B0604030504040204" pitchFamily="34" charset="0"/>
              </a:rPr>
              <a:t>(S) = ?  </a:t>
            </a:r>
          </a:p>
          <a:p>
            <a:pPr eaLnBrk="1" hangingPunct="1">
              <a:buClr>
                <a:schemeClr val="tx2"/>
              </a:buClr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l-GR" altLang="en-US" sz="2800" dirty="0">
                <a:latin typeface="Tahoma" panose="020B0604030504040204" pitchFamily="34" charset="0"/>
              </a:rPr>
              <a:t>π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baseline="-25000" dirty="0">
                <a:latin typeface="Tahoma" panose="020B0604030504040204" pitchFamily="34" charset="0"/>
              </a:rPr>
              <a:t>Name, Major </a:t>
            </a:r>
            <a:r>
              <a:rPr lang="en-US" altLang="en-US" dirty="0">
                <a:latin typeface="Tahoma" panose="020B0604030504040204" pitchFamily="34" charset="0"/>
              </a:rPr>
              <a:t>(S) = ?  </a:t>
            </a:r>
          </a:p>
          <a:p>
            <a:pPr eaLnBrk="1" hangingPunct="1">
              <a:buClr>
                <a:schemeClr val="tx2"/>
              </a:buClr>
            </a:pPr>
            <a:endParaRPr lang="en-US" altLang="en-US" dirty="0">
              <a:latin typeface="Tahoma" panose="020B0604030504040204" pitchFamily="34" charset="0"/>
            </a:endParaRPr>
          </a:p>
        </p:txBody>
      </p:sp>
      <p:graphicFrame>
        <p:nvGraphicFramePr>
          <p:cNvPr id="116789" name="Group 53">
            <a:extLst>
              <a:ext uri="{FF2B5EF4-FFF2-40B4-BE49-F238E27FC236}">
                <a16:creationId xmlns:a16="http://schemas.microsoft.com/office/drawing/2014/main" id="{5EF46824-ADF8-C348-91C9-2C35856C30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0168521"/>
              </p:ext>
            </p:extLst>
          </p:nvPr>
        </p:nvGraphicFramePr>
        <p:xfrm>
          <a:off x="609600" y="3843669"/>
          <a:ext cx="2971800" cy="4572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F0E3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T="45564" marB="455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F0E3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F0E3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373" name="Picture 1">
            <a:extLst>
              <a:ext uri="{FF2B5EF4-FFF2-40B4-BE49-F238E27FC236}">
                <a16:creationId xmlns:a16="http://schemas.microsoft.com/office/drawing/2014/main" id="{E2EB36CB-284E-4E41-B8B4-FA0557D3A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142875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29">
            <a:extLst>
              <a:ext uri="{FF2B5EF4-FFF2-40B4-BE49-F238E27FC236}">
                <a16:creationId xmlns:a16="http://schemas.microsoft.com/office/drawing/2014/main" id="{30231B5A-EBE5-5647-80EB-C4B3CF0B5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58308"/>
              </p:ext>
            </p:extLst>
          </p:nvPr>
        </p:nvGraphicFramePr>
        <p:xfrm>
          <a:off x="609600" y="1752600"/>
          <a:ext cx="2971800" cy="195103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Ann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CoE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Math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Box 22">
            <a:extLst>
              <a:ext uri="{FF2B5EF4-FFF2-40B4-BE49-F238E27FC236}">
                <a16:creationId xmlns:a16="http://schemas.microsoft.com/office/drawing/2014/main" id="{928CA400-12B9-3F4A-8541-780BA395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1187450"/>
            <a:ext cx="16827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 dirty="0">
                <a:latin typeface="Tahoma" panose="020B0604030504040204" pitchFamily="34" charset="0"/>
              </a:rPr>
              <a:t>Relation </a:t>
            </a:r>
            <a:r>
              <a:rPr lang="en-US" altLang="en-US" sz="2600" b="1" dirty="0">
                <a:latin typeface="Tahoma" panose="020B0604030504040204" pitchFamily="34" charset="0"/>
              </a:rPr>
              <a:t>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EC7615-D688-4154-9452-6B234DDED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75570"/>
              </p:ext>
            </p:extLst>
          </p:nvPr>
        </p:nvGraphicFramePr>
        <p:xfrm>
          <a:off x="6026852" y="1706564"/>
          <a:ext cx="1981200" cy="195103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3880080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538164273"/>
                    </a:ext>
                  </a:extLst>
                </a:gridCol>
              </a:tblGrid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397127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832615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CoE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561912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Math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54312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E3ABC7-A941-4B75-88B1-CDA3BF448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06268"/>
              </p:ext>
            </p:extLst>
          </p:nvPr>
        </p:nvGraphicFramePr>
        <p:xfrm>
          <a:off x="6043651" y="4373564"/>
          <a:ext cx="1981200" cy="195103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427780955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44964096"/>
                    </a:ext>
                  </a:extLst>
                </a:gridCol>
              </a:tblGrid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062065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338313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Ann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CoE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60279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Math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911307"/>
                  </a:ext>
                </a:extLst>
              </a:tr>
            </a:tbl>
          </a:graphicData>
        </a:graphic>
      </p:graphicFrame>
      <p:sp>
        <p:nvSpPr>
          <p:cNvPr id="10" name="Text Box 22">
            <a:extLst>
              <a:ext uri="{FF2B5EF4-FFF2-40B4-BE49-F238E27FC236}">
                <a16:creationId xmlns:a16="http://schemas.microsoft.com/office/drawing/2014/main" id="{B1956748-C820-4961-BCF0-0690939B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52600"/>
            <a:ext cx="10807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RSLT:</a:t>
            </a: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8E51DC01-CF71-4887-9C14-BAA203DEE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424368"/>
            <a:ext cx="10807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RSLT:</a:t>
            </a:r>
          </a:p>
        </p:txBody>
      </p:sp>
    </p:spTree>
    <p:extLst>
      <p:ext uri="{BB962C8B-B14F-4D97-AF65-F5344CB8AC3E}">
        <p14:creationId xmlns:p14="http://schemas.microsoft.com/office/powerpoint/2010/main" val="216130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uiExpand="1" build="p" bldLvl="3" autoUpdateAnimBg="0"/>
      <p:bldP spid="9" grpId="0" autoUpdateAnimBg="0"/>
      <p:bldP spid="10" grpId="0"/>
      <p:bldP spid="11" grpId="0"/>
    </p:bldLst>
  </p:timing>
</p:sld>
</file>

<file path=ppt/theme/theme1.xml><?xml version="1.0" encoding="utf-8"?>
<a:theme xmlns:a="http://schemas.openxmlformats.org/drawingml/2006/main" name="Crafting Recovery Slides">
  <a:themeElements>
    <a:clrScheme name="">
      <a:dk1>
        <a:srgbClr val="280049"/>
      </a:dk1>
      <a:lt1>
        <a:srgbClr val="FFFFFF"/>
      </a:lt1>
      <a:dk2>
        <a:srgbClr val="CF0E30"/>
      </a:dk2>
      <a:lt2>
        <a:srgbClr val="CECECE"/>
      </a:lt2>
      <a:accent1>
        <a:srgbClr val="3365FB"/>
      </a:accent1>
      <a:accent2>
        <a:srgbClr val="009688"/>
      </a:accent2>
      <a:accent3>
        <a:srgbClr val="FFFFFF"/>
      </a:accent3>
      <a:accent4>
        <a:srgbClr val="21003D"/>
      </a:accent4>
      <a:accent5>
        <a:srgbClr val="ADB8FD"/>
      </a:accent5>
      <a:accent6>
        <a:srgbClr val="00877B"/>
      </a:accent6>
      <a:hlink>
        <a:srgbClr val="51DC00"/>
      </a:hlink>
      <a:folHlink>
        <a:srgbClr val="DADADA"/>
      </a:folHlink>
    </a:clrScheme>
    <a:fontScheme name="Crafting Recovery Slides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lnDef>
  </a:objectDefaults>
  <a:extraClrSchemeLst>
    <a:extraClrScheme>
      <a:clrScheme name="Crafting Recovery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fting Recovery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Smack:Users:Cris:Crafting Recovery Slides</Template>
  <TotalTime>27308</TotalTime>
  <Pages>23</Pages>
  <Words>3808</Words>
  <Application>Microsoft Office PowerPoint</Application>
  <PresentationFormat>On-screen Show (4:3)</PresentationFormat>
  <Paragraphs>1309</Paragraphs>
  <Slides>46</Slides>
  <Notes>42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Arial Narrow</vt:lpstr>
      <vt:lpstr>Comic Sans MS</vt:lpstr>
      <vt:lpstr>Helvetica</vt:lpstr>
      <vt:lpstr>Lucida Blackletter</vt:lpstr>
      <vt:lpstr>Lucida Grande</vt:lpstr>
      <vt:lpstr>Lucida Handwriting</vt:lpstr>
      <vt:lpstr>Monotype Sorts</vt:lpstr>
      <vt:lpstr>Tahoma</vt:lpstr>
      <vt:lpstr>Times New Roman</vt:lpstr>
      <vt:lpstr>Wingdings</vt:lpstr>
      <vt:lpstr>Crafting Recovery Slides</vt:lpstr>
      <vt:lpstr>Practice</vt:lpstr>
      <vt:lpstr>Formal Query Languages: Relational Algebra</vt:lpstr>
      <vt:lpstr>Steps in Processing a Query</vt:lpstr>
      <vt:lpstr>Relational Algebra</vt:lpstr>
      <vt:lpstr>Selection</vt:lpstr>
      <vt:lpstr>Example of Selection</vt:lpstr>
      <vt:lpstr>Example of Selection</vt:lpstr>
      <vt:lpstr>Projection</vt:lpstr>
      <vt:lpstr>Example of Projection</vt:lpstr>
      <vt:lpstr>Relational Algebra Expressions</vt:lpstr>
      <vt:lpstr>Renaming Operator</vt:lpstr>
      <vt:lpstr>Properties of σ and π</vt:lpstr>
      <vt:lpstr>Efficient / Optimized Queries</vt:lpstr>
      <vt:lpstr>Selectivity</vt:lpstr>
      <vt:lpstr>Basic Set Operations</vt:lpstr>
      <vt:lpstr>Basic Set Operations</vt:lpstr>
      <vt:lpstr>Cartesian Product</vt:lpstr>
      <vt:lpstr>Common Query</vt:lpstr>
      <vt:lpstr>List the names of head librarians</vt:lpstr>
      <vt:lpstr>Get a piece of paper </vt:lpstr>
      <vt:lpstr>Equi-Join</vt:lpstr>
      <vt:lpstr>Equi-Join</vt:lpstr>
      <vt:lpstr>Θ-Join</vt:lpstr>
      <vt:lpstr>Example of Θ-Join</vt:lpstr>
      <vt:lpstr>Natural-Join</vt:lpstr>
      <vt:lpstr>Natural-Join</vt:lpstr>
      <vt:lpstr>Examples from Library DB</vt:lpstr>
      <vt:lpstr>Alternative Inefficient Solution </vt:lpstr>
      <vt:lpstr>Division</vt:lpstr>
      <vt:lpstr> Division With Remainder</vt:lpstr>
      <vt:lpstr>Division Usage</vt:lpstr>
      <vt:lpstr>Division Usage: Review Example</vt:lpstr>
      <vt:lpstr>Extended Relational Operations</vt:lpstr>
      <vt:lpstr>Outer Union</vt:lpstr>
      <vt:lpstr>Outer Join</vt:lpstr>
      <vt:lpstr>Outer Join (“natural”) </vt:lpstr>
      <vt:lpstr>Aggregate Functions</vt:lpstr>
      <vt:lpstr>Aggregate Functions: Example</vt:lpstr>
      <vt:lpstr>Example of Aggregation Query</vt:lpstr>
      <vt:lpstr>Grouping</vt:lpstr>
      <vt:lpstr>Grouping - Example</vt:lpstr>
      <vt:lpstr>Recursive closure</vt:lpstr>
      <vt:lpstr>Write Queries in Relational Algebra</vt:lpstr>
      <vt:lpstr>Discussion</vt:lpstr>
      <vt:lpstr>Steps in Processing a Query</vt:lpstr>
      <vt:lpstr>Review Questions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 Consistent and Current Data “Off the Air”</dc:title>
  <dc:subject>Delegation: Efficiently Rewriting History</dc:subject>
  <dc:creator>Computer Science</dc:creator>
  <cp:keywords>delegation recovery icde</cp:keywords>
  <dc:description/>
  <cp:lastModifiedBy>Costantinos Costa</cp:lastModifiedBy>
  <cp:revision>782</cp:revision>
  <cp:lastPrinted>2019-09-19T01:56:05Z</cp:lastPrinted>
  <dcterms:created xsi:type="dcterms:W3CDTF">2010-01-13T05:11:50Z</dcterms:created>
  <dcterms:modified xsi:type="dcterms:W3CDTF">2021-03-14T20:43:46Z</dcterms:modified>
</cp:coreProperties>
</file>