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05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52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19" r:id="rId25"/>
    <p:sldId id="448" r:id="rId26"/>
    <p:sldId id="449" r:id="rId27"/>
    <p:sldId id="450" r:id="rId28"/>
    <p:sldId id="377" r:id="rId29"/>
    <p:sldId id="453" r:id="rId30"/>
    <p:sldId id="451" r:id="rId31"/>
    <p:sldId id="423" r:id="rId32"/>
    <p:sldId id="402" r:id="rId33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0081"/>
    <a:srgbClr val="000000"/>
    <a:srgbClr val="A2C1FE"/>
    <a:srgbClr val="618FFD"/>
    <a:srgbClr val="037C03"/>
    <a:srgbClr val="790015"/>
    <a:srgbClr val="E3FEBC"/>
    <a:srgbClr val="FFB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586"/>
  </p:normalViewPr>
  <p:slideViewPr>
    <p:cSldViewPr snapToObjects="1">
      <p:cViewPr varScale="1">
        <p:scale>
          <a:sx n="104" d="100"/>
          <a:sy n="104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1D94B37D-552F-4647-BB68-44A1933F4539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AE41C92D-1E08-E440-A540-D0223039B824}" type="datetime1">
              <a:rPr lang="en-US" altLang="en-US" sz="1400" smtClean="0"/>
              <a:pPr>
                <a:defRPr/>
              </a:pPr>
              <a:t>1/3/2021</a:t>
            </a:fld>
            <a:endParaRPr lang="en-US" altLang="en-US" sz="1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08CA15D-8D45-314D-853A-7FCD18D8A8B3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40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ea typeface="ＭＳ Ｐゴシック" charset="-128"/>
              </a:rPr>
              <a:t>If there is time say something about view hierarchies and with cascade check option.</a:t>
            </a:r>
          </a:p>
          <a:p>
            <a:pPr eaLnBrk="1" hangingPunct="1"/>
            <a:r>
              <a:rPr lang="en-US" altLang="en-US">
                <a:latin typeface="Times New Roman" charset="0"/>
                <a:ea typeface="ＭＳ Ｐゴシック" charset="-128"/>
              </a:rPr>
              <a:t>With local check option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26">
            <a:extLst>
              <a:ext uri="{FF2B5EF4-FFF2-40B4-BE49-F238E27FC236}">
                <a16:creationId xmlns:a16="http://schemas.microsoft.com/office/drawing/2014/main" id="{079ED75F-A703-B34A-9BFC-3C2CF3DF2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1027">
            <a:extLst>
              <a:ext uri="{FF2B5EF4-FFF2-40B4-BE49-F238E27FC236}">
                <a16:creationId xmlns:a16="http://schemas.microsoft.com/office/drawing/2014/main" id="{C7C64173-319D-064C-A0F0-7A6134201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682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charset="0"/>
                <a:ea typeface="ＭＳ Ｐゴシック" charset="-128"/>
              </a:rPr>
              <a:t>Session</a:t>
            </a:r>
            <a:r>
              <a:rPr lang="en-US" altLang="en-US">
                <a:latin typeface="Times New Roman" charset="0"/>
                <a:ea typeface="ＭＳ Ｐゴシック" charset="-128"/>
              </a:rPr>
              <a:t> is a connection. Explain SQL*PLUS as agent that connects and starts a session. Session may include multiple transactions.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MySQL allows to DROP a temporary table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8183C88D-7F01-E84A-B589-3A79EE16AF54}" type="slidenum">
              <a:rPr lang="en-US" altLang="en-US" sz="1200">
                <a:latin typeface="Tahoma" charset="0"/>
              </a:rPr>
              <a:pPr eaLnBrk="1" hangingPunct="1"/>
              <a:t>32</a:t>
            </a:fld>
            <a:endParaRPr lang="en-US" altLang="en-US" sz="120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charset="0"/>
                <a:ea typeface="ＭＳ Ｐゴシック" charset="-128"/>
              </a:rPr>
              <a:t>Trace a transaction…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98A2F3F-0F1A-9E4C-AB79-0343EFAA23F0}" type="slidenum">
              <a:rPr lang="en-US" altLang="en-US" sz="1300">
                <a:latin typeface="Arial" charset="0"/>
              </a:rPr>
              <a:pPr/>
              <a:t>2</a:t>
            </a:fld>
            <a:endParaRPr lang="en-US" altLang="en-US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48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ea typeface="ＭＳ Ｐゴシック" charset="-128"/>
              </a:rPr>
              <a:t>If there is time say something about view hierarchies and with cascade check option.</a:t>
            </a:r>
          </a:p>
          <a:p>
            <a:pPr eaLnBrk="1" hangingPunct="1"/>
            <a:r>
              <a:rPr lang="en-US" altLang="en-US">
                <a:latin typeface="Times New Roman" charset="0"/>
                <a:ea typeface="ＭＳ Ｐゴシック" charset="-128"/>
              </a:rPr>
              <a:t>With local check option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/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/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315912" y="6215086"/>
            <a:ext cx="7405687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 err="1">
                <a:solidFill>
                  <a:srgbClr val="790015"/>
                </a:solidFill>
              </a:rPr>
              <a:t>Panos</a:t>
            </a:r>
            <a:r>
              <a:rPr lang="en-US" altLang="en-US" sz="1400" b="1" dirty="0">
                <a:solidFill>
                  <a:srgbClr val="790015"/>
                </a:solidFill>
              </a:rPr>
              <a:t> K. </a:t>
            </a:r>
            <a:r>
              <a:rPr lang="en-US" altLang="en-US" sz="1400" b="1" dirty="0" err="1">
                <a:solidFill>
                  <a:srgbClr val="790015"/>
                </a:solidFill>
              </a:rPr>
              <a:t>Chrysanthis</a:t>
            </a:r>
            <a:r>
              <a:rPr lang="el-GR" altLang="en-US" sz="1400" b="1" dirty="0">
                <a:solidFill>
                  <a:srgbClr val="790015"/>
                </a:solidFill>
              </a:rPr>
              <a:t>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586FBBC3-7DFB-7F4A-B86E-8049D8F17302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/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40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charset="2"/>
        <a:buChar char="o"/>
        <a:defRPr sz="24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pitchFamily="3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3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charset="2"/>
        <a:buChar char=""/>
        <a:defRPr sz="2000">
          <a:solidFill>
            <a:schemeClr val="tx1"/>
          </a:solidFill>
          <a:latin typeface="+mn-lt"/>
          <a:ea typeface="ＭＳ Ｐゴシック" pitchFamily="3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charset="0"/>
                <a:ea typeface="ＭＳ Ｐゴシック" charset="-128"/>
              </a:rPr>
              <a:t>SQL Views  </a:t>
            </a:r>
          </a:p>
        </p:txBody>
      </p:sp>
      <p:sp>
        <p:nvSpPr>
          <p:cNvPr id="40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76600"/>
            <a:ext cx="7162800" cy="2057400"/>
          </a:xfrm>
        </p:spPr>
        <p:txBody>
          <a:bodyPr/>
          <a:lstStyle/>
          <a:p>
            <a:pPr eaLnBrk="1" hangingPunct="1">
              <a:buFont typeface="Wingdings" charset="2"/>
              <a:buBlip>
                <a:blip r:embed="rId3"/>
              </a:buBlip>
            </a:pPr>
            <a:r>
              <a:rPr lang="en-US" altLang="en-US">
                <a:latin typeface="Tahoma" charset="0"/>
                <a:ea typeface="ＭＳ Ｐゴシック" charset="-128"/>
              </a:rPr>
              <a:t> Views</a:t>
            </a:r>
          </a:p>
          <a:p>
            <a:pPr eaLnBrk="1" hangingPunct="1">
              <a:buFont typeface="Wingdings" charset="2"/>
              <a:buBlip>
                <a:blip r:embed="rId3"/>
              </a:buBlip>
            </a:pPr>
            <a:r>
              <a:rPr lang="en-US" altLang="en-US">
                <a:latin typeface="Tahoma" charset="0"/>
                <a:ea typeface="ＭＳ Ｐゴシック" charset="-128"/>
              </a:rPr>
              <a:t> Materialized views</a:t>
            </a:r>
          </a:p>
          <a:p>
            <a:pPr eaLnBrk="1" hangingPunct="1">
              <a:buFont typeface="Wingdings" charset="2"/>
              <a:buBlip>
                <a:blip r:embed="rId3"/>
              </a:buBlip>
            </a:pPr>
            <a:r>
              <a:rPr lang="en-US" altLang="en-US">
                <a:latin typeface="Tahoma" charset="0"/>
                <a:ea typeface="ＭＳ Ｐゴシック" charset="-128"/>
              </a:rPr>
              <a:t> Temporary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View Updatability</a:t>
            </a:r>
          </a:p>
        </p:txBody>
      </p:sp>
      <p:sp>
        <p:nvSpPr>
          <p:cNvPr id="17410" name="AutoShape 4"/>
          <p:cNvSpPr>
            <a:spLocks noChangeArrowheads="1"/>
          </p:cNvSpPr>
          <p:nvPr/>
        </p:nvSpPr>
        <p:spPr bwMode="auto">
          <a:xfrm>
            <a:off x="4876800" y="4800600"/>
            <a:ext cx="990600" cy="83820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100">
                <a:latin typeface="Arial" charset="0"/>
              </a:rPr>
              <a:t>Disk</a:t>
            </a:r>
          </a:p>
        </p:txBody>
      </p:sp>
      <p:sp>
        <p:nvSpPr>
          <p:cNvPr id="17411" name="AutoShape 5"/>
          <p:cNvSpPr>
            <a:spLocks noChangeArrowheads="1"/>
          </p:cNvSpPr>
          <p:nvPr/>
        </p:nvSpPr>
        <p:spPr bwMode="auto">
          <a:xfrm>
            <a:off x="4648200" y="297180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Conceptual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4686300" y="3962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Physical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3352800" y="17526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1</a:t>
            </a:r>
          </a:p>
        </p:txBody>
      </p:sp>
      <p:sp>
        <p:nvSpPr>
          <p:cNvPr id="17414" name="AutoShape 8"/>
          <p:cNvSpPr>
            <a:spLocks noChangeArrowheads="1"/>
          </p:cNvSpPr>
          <p:nvPr/>
        </p:nvSpPr>
        <p:spPr bwMode="auto">
          <a:xfrm>
            <a:off x="4724400" y="17526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2</a:t>
            </a:r>
          </a:p>
        </p:txBody>
      </p:sp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6096000" y="17526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3</a:t>
            </a:r>
          </a:p>
        </p:txBody>
      </p:sp>
      <p:cxnSp>
        <p:nvCxnSpPr>
          <p:cNvPr id="17416" name="AutoShape 10"/>
          <p:cNvCxnSpPr>
            <a:cxnSpLocks noChangeShapeType="1"/>
            <a:stCxn id="17414" idx="2"/>
            <a:endCxn id="17411" idx="0"/>
          </p:cNvCxnSpPr>
          <p:nvPr/>
        </p:nvCxnSpPr>
        <p:spPr bwMode="auto">
          <a:xfrm rot="5400000">
            <a:off x="5143501" y="27432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1"/>
          <p:cNvCxnSpPr>
            <a:cxnSpLocks noChangeShapeType="1"/>
            <a:stCxn id="17413" idx="2"/>
            <a:endCxn id="17411" idx="0"/>
          </p:cNvCxnSpPr>
          <p:nvPr/>
        </p:nvCxnSpPr>
        <p:spPr bwMode="auto">
          <a:xfrm rot="16200000" flipH="1">
            <a:off x="4457700" y="2057400"/>
            <a:ext cx="457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2"/>
          <p:cNvCxnSpPr>
            <a:cxnSpLocks noChangeShapeType="1"/>
            <a:stCxn id="17415" idx="2"/>
            <a:endCxn id="17411" idx="0"/>
          </p:cNvCxnSpPr>
          <p:nvPr/>
        </p:nvCxnSpPr>
        <p:spPr bwMode="auto">
          <a:xfrm rot="5400000">
            <a:off x="5829300" y="2057400"/>
            <a:ext cx="457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3"/>
          <p:cNvCxnSpPr>
            <a:cxnSpLocks noChangeShapeType="1"/>
            <a:stCxn id="17411" idx="2"/>
            <a:endCxn id="17412" idx="0"/>
          </p:cNvCxnSpPr>
          <p:nvPr/>
        </p:nvCxnSpPr>
        <p:spPr bwMode="auto">
          <a:xfrm rot="5400000">
            <a:off x="5219701" y="3810000"/>
            <a:ext cx="304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4"/>
          <p:cNvCxnSpPr>
            <a:cxnSpLocks noChangeShapeType="1"/>
            <a:stCxn id="17412" idx="2"/>
            <a:endCxn id="17410" idx="1"/>
          </p:cNvCxnSpPr>
          <p:nvPr/>
        </p:nvCxnSpPr>
        <p:spPr bwMode="auto">
          <a:xfrm>
            <a:off x="5372100" y="4648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24"/>
          <p:cNvSpPr txBox="1">
            <a:spLocks noChangeArrowheads="1"/>
          </p:cNvSpPr>
          <p:nvPr/>
        </p:nvSpPr>
        <p:spPr bwMode="auto">
          <a:xfrm>
            <a:off x="762000" y="11430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>
                <a:solidFill>
                  <a:srgbClr val="0000FF"/>
                </a:solidFill>
                <a:latin typeface="Arial" charset="0"/>
              </a:rPr>
              <a:t>Modifications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>
                <a:solidFill>
                  <a:srgbClr val="0000FF"/>
                </a:solidFill>
                <a:latin typeface="Arial" charset="0"/>
              </a:rPr>
              <a:t>(insert, delete, update)</a:t>
            </a: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4114800" y="2586038"/>
            <a:ext cx="381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100" b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7423" name="TextBox 27"/>
          <p:cNvSpPr txBox="1">
            <a:spLocks noChangeArrowheads="1"/>
          </p:cNvSpPr>
          <p:nvPr/>
        </p:nvSpPr>
        <p:spPr bwMode="auto">
          <a:xfrm>
            <a:off x="6248400" y="2586038"/>
            <a:ext cx="381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100" b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7424" name="TextBox 28"/>
          <p:cNvSpPr txBox="1">
            <a:spLocks noChangeArrowheads="1"/>
          </p:cNvSpPr>
          <p:nvPr/>
        </p:nvSpPr>
        <p:spPr bwMode="auto">
          <a:xfrm>
            <a:off x="5029200" y="2514600"/>
            <a:ext cx="3810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100" b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cxnSp>
        <p:nvCxnSpPr>
          <p:cNvPr id="17425" name="Straight Arrow Connector 23"/>
          <p:cNvCxnSpPr>
            <a:cxnSpLocks noChangeShapeType="1"/>
          </p:cNvCxnSpPr>
          <p:nvPr/>
        </p:nvCxnSpPr>
        <p:spPr bwMode="auto">
          <a:xfrm>
            <a:off x="3505200" y="1238250"/>
            <a:ext cx="609600" cy="5143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Straight Arrow Connector 29"/>
          <p:cNvCxnSpPr>
            <a:cxnSpLocks noChangeShapeType="1"/>
          </p:cNvCxnSpPr>
          <p:nvPr/>
        </p:nvCxnSpPr>
        <p:spPr bwMode="auto">
          <a:xfrm>
            <a:off x="4800600" y="1219200"/>
            <a:ext cx="609600" cy="5143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Straight Arrow Connector 30"/>
          <p:cNvCxnSpPr>
            <a:cxnSpLocks noChangeShapeType="1"/>
          </p:cNvCxnSpPr>
          <p:nvPr/>
        </p:nvCxnSpPr>
        <p:spPr bwMode="auto">
          <a:xfrm>
            <a:off x="6172200" y="1219200"/>
            <a:ext cx="609600" cy="5143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3400" y="3962400"/>
            <a:ext cx="41910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q"/>
              <a:defRPr/>
            </a:pPr>
            <a:r>
              <a:rPr lang="en-US" dirty="0">
                <a:latin typeface="+mj-lt"/>
              </a:rPr>
              <a:t>Updates to a view could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be complex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q"/>
              <a:defRPr/>
            </a:pPr>
            <a:r>
              <a:rPr lang="en-US" dirty="0">
                <a:latin typeface="+mj-lt"/>
              </a:rPr>
              <a:t>need to map onto updates on the defining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 1 [Poll]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52400" y="4419600"/>
            <a:ext cx="4495800" cy="18288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tIns="137160" bIns="0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Courier" charset="0"/>
                <a:ea typeface="ＭＳ Ｐゴシック" charset="0"/>
                <a:cs typeface="Courier" charset="0"/>
              </a:rPr>
              <a:t>CREATE VIEW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HStudents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AS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SELECT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sid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FROM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WHERE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&gt; 3.5; 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876800" y="2590800"/>
            <a:ext cx="4038600" cy="16764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dirty="0">
                <a:latin typeface="Courier" charset="0"/>
              </a:rPr>
              <a:t>UPDATE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</a:rPr>
              <a:t>HStudents</a:t>
            </a:r>
            <a:endParaRPr lang="en-US" alt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dirty="0">
                <a:latin typeface="Courier" charset="0"/>
              </a:rPr>
              <a:t>SET </a:t>
            </a:r>
            <a:r>
              <a:rPr lang="en-US" altLang="en-US" dirty="0" err="1">
                <a:latin typeface="Arial" charset="0"/>
              </a:rPr>
              <a:t>gpa</a:t>
            </a:r>
            <a:r>
              <a:rPr lang="en-US" altLang="en-US" dirty="0">
                <a:latin typeface="Arial" charset="0"/>
              </a:rPr>
              <a:t>= 4.0 </a:t>
            </a:r>
            <a:endParaRPr lang="en-US" altLang="en-US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dirty="0">
                <a:latin typeface="Courier" charset="0"/>
              </a:rPr>
              <a:t>WHERE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sid</a:t>
            </a:r>
            <a:r>
              <a:rPr lang="en-US" altLang="en-US" dirty="0">
                <a:latin typeface="Arial" charset="0"/>
              </a:rPr>
              <a:t>=546007; </a:t>
            </a:r>
          </a:p>
        </p:txBody>
      </p:sp>
      <p:sp>
        <p:nvSpPr>
          <p:cNvPr id="29700" name="TextBox 10"/>
          <p:cNvSpPr txBox="1">
            <a:spLocks noChangeArrowheads="1"/>
          </p:cNvSpPr>
          <p:nvPr/>
        </p:nvSpPr>
        <p:spPr bwMode="auto">
          <a:xfrm>
            <a:off x="4800600" y="2057400"/>
            <a:ext cx="289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latin typeface="Arial" charset="0"/>
              </a:rPr>
              <a:t>Updating a view: 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136525" y="1600200"/>
          <a:ext cx="4511675" cy="190500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93" name="TextBox 12"/>
          <p:cNvSpPr txBox="1">
            <a:spLocks noChangeArrowheads="1"/>
          </p:cNvSpPr>
          <p:nvPr/>
        </p:nvSpPr>
        <p:spPr bwMode="auto">
          <a:xfrm>
            <a:off x="228600" y="1138238"/>
            <a:ext cx="2438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i="1" dirty="0">
                <a:latin typeface="+mj-lt"/>
              </a:rPr>
              <a:t>Student</a:t>
            </a:r>
            <a:endParaRPr lang="en-US" dirty="0">
              <a:latin typeface="+mj-lt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696200" y="2820988"/>
            <a:ext cx="88582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9600" dirty="0">
                <a:solidFill>
                  <a:srgbClr val="008000"/>
                </a:solidFill>
                <a:latin typeface="Zapf Dingbats" charset="0"/>
              </a:rPr>
              <a:t>✓</a:t>
            </a:r>
            <a:endParaRPr lang="en-US" alt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70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 2 [Poll]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04800" y="4419600"/>
            <a:ext cx="4495800" cy="16764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tIns="91440" bIns="0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Courier" charset="0"/>
                <a:ea typeface="ＭＳ Ｐゴシック" charset="0"/>
                <a:cs typeface="Courier" charset="0"/>
              </a:rPr>
              <a:t>CREATE VIEW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HStudents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AS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SELECT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FROM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WHERE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&gt; 3.0; 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953000" y="2590800"/>
            <a:ext cx="3962400" cy="16764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INSERT INTO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solidFill>
                  <a:srgbClr val="FF0000"/>
                </a:solidFill>
                <a:latin typeface="Arial" charset="0"/>
              </a:rPr>
              <a:t>	HStudents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	VALUES </a:t>
            </a:r>
            <a:r>
              <a:rPr lang="en-US" altLang="en-US">
                <a:latin typeface="Arial" charset="0"/>
              </a:rPr>
              <a:t>(Jane, 4.0); </a:t>
            </a:r>
            <a:endParaRPr lang="en-US" altLang="en-US">
              <a:latin typeface="Courier" charset="0"/>
            </a:endParaRPr>
          </a:p>
        </p:txBody>
      </p: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4800600" y="2057400"/>
            <a:ext cx="3076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latin typeface="Arial" charset="0"/>
              </a:rPr>
              <a:t>Updating a view: 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14325" y="1143000"/>
            <a:ext cx="243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i="1" dirty="0">
                <a:latin typeface="+mj-lt"/>
              </a:rPr>
              <a:t>Student</a:t>
            </a:r>
            <a:endParaRPr lang="en-US" dirty="0">
              <a:latin typeface="+mj-lt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77175" y="3505200"/>
            <a:ext cx="1114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9600">
                <a:solidFill>
                  <a:srgbClr val="FF0000"/>
                </a:solidFill>
                <a:latin typeface="Zapf Dingbats" charset="0"/>
              </a:rPr>
              <a:t>✗</a:t>
            </a:r>
            <a:endParaRPr lang="en-US" altLang="en-US" sz="96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916488"/>
            <a:ext cx="312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solidFill>
                  <a:srgbClr val="0000FF"/>
                </a:solidFill>
                <a:latin typeface="Arial" charset="0"/>
              </a:rPr>
              <a:t>What is Jane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 SID?!</a:t>
            </a:r>
            <a:endParaRPr lang="en-US" altLang="en-US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288925" y="1676400"/>
          <a:ext cx="4511675" cy="190500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 3 [Poll]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04800" y="4419600"/>
            <a:ext cx="4495800" cy="16764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tIns="91440" bIns="0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Courier" charset="0"/>
                <a:ea typeface="ＭＳ Ｐゴシック" charset="0"/>
                <a:cs typeface="Courier" charset="0"/>
              </a:rPr>
              <a:t>CREATE VIEW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HStudents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AS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SELECT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FROM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WHERE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&gt; 3.0; 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953000" y="2590800"/>
            <a:ext cx="3962400" cy="16764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dirty="0">
                <a:latin typeface="Courier" charset="0"/>
              </a:rPr>
              <a:t>UPDATE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</a:rPr>
              <a:t>HStudents</a:t>
            </a:r>
            <a:endParaRPr lang="en-US" alt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dirty="0">
                <a:latin typeface="Courier" charset="0"/>
              </a:rPr>
              <a:t>SET </a:t>
            </a:r>
            <a:r>
              <a:rPr lang="en-US" altLang="en-US" dirty="0" err="1">
                <a:latin typeface="Arial" charset="0"/>
              </a:rPr>
              <a:t>gpa</a:t>
            </a:r>
            <a:r>
              <a:rPr lang="en-US" altLang="en-US" dirty="0">
                <a:latin typeface="Arial" charset="0"/>
              </a:rPr>
              <a:t>= 4.0 </a:t>
            </a:r>
            <a:endParaRPr lang="en-US" altLang="en-US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dirty="0">
                <a:latin typeface="Courier" charset="0"/>
              </a:rPr>
              <a:t>WHERE</a:t>
            </a:r>
            <a:r>
              <a:rPr lang="en-US" altLang="en-US" dirty="0">
                <a:latin typeface="Arial" charset="0"/>
              </a:rPr>
              <a:t> name=‘Peter’; </a:t>
            </a:r>
          </a:p>
        </p:txBody>
      </p: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4800600" y="2057400"/>
            <a:ext cx="3076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latin typeface="Arial" charset="0"/>
              </a:rPr>
              <a:t>Updating a view: 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14325" y="1143000"/>
            <a:ext cx="243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i="1" dirty="0">
                <a:latin typeface="+mj-lt"/>
              </a:rPr>
              <a:t>Student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916488"/>
            <a:ext cx="31242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How many updates will succeed?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288925" y="1676400"/>
          <a:ext cx="4511675" cy="190500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5159E13-F743-435F-BA62-4248F677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3124200"/>
            <a:ext cx="10667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9600" dirty="0">
                <a:solidFill>
                  <a:srgbClr val="008000"/>
                </a:solidFill>
                <a:latin typeface="Zapf Dingbats" charset="0"/>
              </a:rPr>
              <a:t>✓</a:t>
            </a:r>
            <a:endParaRPr lang="en-US" altLang="en-US" sz="9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 4 [Poll]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257800" y="2286000"/>
            <a:ext cx="3581400" cy="15240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UPDATE </a:t>
            </a:r>
            <a:r>
              <a:rPr lang="en-US" altLang="en-US">
                <a:solidFill>
                  <a:srgbClr val="FF0000"/>
                </a:solidFill>
                <a:latin typeface="Arial" charset="0"/>
              </a:rPr>
              <a:t>Majors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SET </a:t>
            </a:r>
            <a:r>
              <a:rPr lang="en-US" altLang="en-US">
                <a:latin typeface="Arial" charset="0"/>
              </a:rPr>
              <a:t>agpa= 3.6 </a:t>
            </a:r>
            <a:endParaRPr lang="en-US" altLang="en-US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WHERE</a:t>
            </a:r>
            <a:r>
              <a:rPr lang="en-US" altLang="en-US">
                <a:latin typeface="Arial" charset="0"/>
              </a:rPr>
              <a:t> major=‘CS’;</a:t>
            </a:r>
          </a:p>
        </p:txBody>
      </p:sp>
      <p:sp>
        <p:nvSpPr>
          <p:cNvPr id="22531" name="TextBox 10"/>
          <p:cNvSpPr txBox="1">
            <a:spLocks noChangeArrowheads="1"/>
          </p:cNvSpPr>
          <p:nvPr/>
        </p:nvSpPr>
        <p:spPr bwMode="auto">
          <a:xfrm>
            <a:off x="5100638" y="1638300"/>
            <a:ext cx="29765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latin typeface="Arial" charset="0"/>
              </a:rPr>
              <a:t>Updating a view:</a:t>
            </a:r>
          </a:p>
        </p:txBody>
      </p:sp>
      <p:sp>
        <p:nvSpPr>
          <p:cNvPr id="49156" name="TextBox 12"/>
          <p:cNvSpPr txBox="1">
            <a:spLocks noChangeArrowheads="1"/>
          </p:cNvSpPr>
          <p:nvPr/>
        </p:nvSpPr>
        <p:spPr bwMode="auto">
          <a:xfrm>
            <a:off x="431800" y="1101725"/>
            <a:ext cx="243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i="1" dirty="0">
                <a:latin typeface="+mj-lt"/>
              </a:rPr>
              <a:t>Student</a:t>
            </a:r>
            <a:endParaRPr lang="en-US" dirty="0">
              <a:latin typeface="+mj-lt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76200" y="4191000"/>
            <a:ext cx="5638800" cy="19050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tIns="91440" bIns="0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CREATE VIEW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Majors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(major,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agpa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AS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SELECT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major, </a:t>
            </a:r>
            <a:r>
              <a:rPr lang="en-US" b="1" dirty="0" err="1">
                <a:latin typeface="Courier" charset="0"/>
                <a:ea typeface="ＭＳ Ｐゴシック" charset="0"/>
                <a:cs typeface="Courier" charset="0"/>
              </a:rPr>
              <a:t>avg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gpa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FROM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ＭＳ Ｐゴシック" charset="0"/>
                <a:cs typeface="Courier" charset="0"/>
              </a:rPr>
              <a:t>GROUP BY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Major;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877175" y="2971800"/>
            <a:ext cx="1114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9600">
                <a:solidFill>
                  <a:srgbClr val="FF0000"/>
                </a:solidFill>
                <a:latin typeface="Zapf Dingbats" charset="0"/>
              </a:rPr>
              <a:t>✗</a:t>
            </a:r>
            <a:endParaRPr lang="en-US" altLang="en-US" sz="96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72200" y="4724400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solidFill>
                  <a:srgbClr val="0000FF"/>
                </a:solidFill>
                <a:latin typeface="Arial" charset="0"/>
              </a:rPr>
              <a:t>Infinite possibilities of values!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228600" y="1600200"/>
          <a:ext cx="4511675" cy="190500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View Updateability 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4953000"/>
          </a:xfrm>
        </p:spPr>
        <p:txBody>
          <a:bodyPr/>
          <a:lstStyle/>
          <a:p>
            <a:pPr eaLnBrk="1" hangingPunct="1">
              <a:spcAft>
                <a:spcPts val="11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In general, a view is called </a:t>
            </a:r>
            <a:r>
              <a:rPr lang="en-US" altLang="en-US" b="1">
                <a:latin typeface="Arial" charset="0"/>
                <a:ea typeface="ＭＳ Ｐゴシック" charset="-128"/>
              </a:rPr>
              <a:t>updateable </a:t>
            </a:r>
            <a:r>
              <a:rPr lang="en-US" altLang="en-US">
                <a:latin typeface="Arial" charset="0"/>
                <a:ea typeface="ＭＳ Ｐゴシック" charset="-128"/>
              </a:rPr>
              <a:t>if: </a:t>
            </a:r>
          </a:p>
          <a:p>
            <a:pPr eaLnBrk="1" hangingPunct="1">
              <a:spcAft>
                <a:spcPts val="1100"/>
              </a:spcAft>
              <a:buFont typeface="Wingdings" charset="2"/>
              <a:buNone/>
            </a:pPr>
            <a:r>
              <a:rPr lang="en-US" altLang="en-US">
                <a:latin typeface="Arial" charset="0"/>
                <a:ea typeface="ＭＳ Ｐゴシック" charset="-128"/>
              </a:rPr>
              <a:t>    all updates on the view can be </a:t>
            </a:r>
            <a:r>
              <a:rPr lang="en-US" altLang="en-US" u="sng">
                <a:solidFill>
                  <a:srgbClr val="FF0000"/>
                </a:solidFill>
                <a:latin typeface="Arial" charset="0"/>
                <a:ea typeface="ＭＳ Ｐゴシック" charset="-128"/>
              </a:rPr>
              <a:t>unambiguously</a:t>
            </a:r>
            <a:r>
              <a:rPr lang="en-US" altLang="en-US">
                <a:latin typeface="Arial" charset="0"/>
                <a:ea typeface="ＭＳ Ｐゴシック" charset="-128"/>
              </a:rPr>
              <a:t> translated back to tuples in the base tables</a:t>
            </a:r>
          </a:p>
          <a:p>
            <a:pPr eaLnBrk="1" hangingPunct="1">
              <a:spcAft>
                <a:spcPts val="11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 view update is </a:t>
            </a:r>
            <a:r>
              <a:rPr lang="en-US" altLang="en-US" b="1">
                <a:latin typeface="Arial" charset="0"/>
                <a:ea typeface="ＭＳ Ｐゴシック" charset="-128"/>
              </a:rPr>
              <a:t>unambiguous </a:t>
            </a:r>
            <a:r>
              <a:rPr lang="en-US" altLang="en-US">
                <a:latin typeface="Arial" charset="0"/>
                <a:ea typeface="ＭＳ Ｐゴシック" charset="-128"/>
              </a:rPr>
              <a:t>if: </a:t>
            </a:r>
          </a:p>
          <a:p>
            <a:pPr eaLnBrk="1" hangingPunct="1">
              <a:spcAft>
                <a:spcPts val="1100"/>
              </a:spcAft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</a:t>
            </a:r>
            <a:r>
              <a:rPr lang="en-US" altLang="en-US" u="sng">
                <a:solidFill>
                  <a:srgbClr val="FF0000"/>
                </a:solidFill>
                <a:latin typeface="Arial" charset="0"/>
                <a:ea typeface="ＭＳ Ｐゴシック" charset="-128"/>
              </a:rPr>
              <a:t>Only one</a:t>
            </a:r>
            <a:r>
              <a:rPr lang="en-US" altLang="en-US">
                <a:latin typeface="Arial" charset="0"/>
                <a:ea typeface="ＭＳ Ｐゴシック" charset="-128"/>
              </a:rPr>
              <a:t> update on the base tables can accomplish the desired update effect on the view</a:t>
            </a:r>
          </a:p>
          <a:p>
            <a:pPr eaLnBrk="1" hangingPunct="1">
              <a:spcAft>
                <a:spcPts val="11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In general, a view is </a:t>
            </a:r>
            <a:r>
              <a:rPr lang="en-US" altLang="en-US" b="1">
                <a:latin typeface="Arial" charset="0"/>
                <a:ea typeface="ＭＳ Ｐゴシック" charset="-128"/>
              </a:rPr>
              <a:t>not updateable</a:t>
            </a:r>
            <a:r>
              <a:rPr lang="en-US" altLang="en-US">
                <a:latin typeface="Arial" charset="0"/>
                <a:ea typeface="ＭＳ Ｐゴシック" charset="-128"/>
              </a:rPr>
              <a:t> if: </a:t>
            </a:r>
          </a:p>
          <a:p>
            <a:pPr eaLnBrk="1" hangingPunct="1">
              <a:spcAft>
                <a:spcPts val="1100"/>
              </a:spcAft>
              <a:buFont typeface="Wingdings" charset="2"/>
              <a:buNone/>
            </a:pPr>
            <a:r>
              <a:rPr lang="en-US" altLang="en-US">
                <a:latin typeface="Arial" charset="0"/>
                <a:ea typeface="ＭＳ Ｐゴシック" charset="-128"/>
              </a:rPr>
              <a:t>    an update on a view can be mapped to </a:t>
            </a:r>
            <a:r>
              <a:rPr lang="en-US" altLang="en-US" u="sng">
                <a:solidFill>
                  <a:srgbClr val="FF0000"/>
                </a:solidFill>
                <a:latin typeface="Arial" charset="0"/>
                <a:ea typeface="ＭＳ Ｐゴシック" charset="-128"/>
              </a:rPr>
              <a:t>more</a:t>
            </a:r>
            <a:r>
              <a:rPr lang="en-US" altLang="en-US">
                <a:latin typeface="Arial" charset="0"/>
                <a:ea typeface="ＭＳ Ｐゴシック" charset="-128"/>
              </a:rPr>
              <a:t> than one possible update on the base tables</a:t>
            </a:r>
          </a:p>
          <a:p>
            <a:pPr lvl="1" eaLnBrk="1" hangingPunct="1">
              <a:spcAft>
                <a:spcPts val="1100"/>
              </a:spcAft>
              <a:buFont typeface="Wingdings" charset="2"/>
              <a:buNone/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  <p:pic>
        <p:nvPicPr>
          <p:cNvPr id="2457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0"/>
            <a:ext cx="15636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charset="-128"/>
              </a:rPr>
              <a:t>SQL Standard for View Updateability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77263" cy="4648200"/>
          </a:xfrm>
        </p:spPr>
        <p:txBody>
          <a:bodyPr/>
          <a:lstStyle/>
          <a:p>
            <a:pPr marL="514350" indent="-514350" eaLnBrk="1" hangingPunct="1">
              <a:spcAft>
                <a:spcPts val="350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</a:rPr>
              <a:t>A view with a single defining table is </a:t>
            </a:r>
            <a:r>
              <a:rPr lang="en-US" altLang="en-US" u="sng" dirty="0">
                <a:latin typeface="Arial" charset="0"/>
                <a:ea typeface="ＭＳ Ｐゴシック" charset="-128"/>
              </a:rPr>
              <a:t>updatable</a:t>
            </a:r>
            <a:r>
              <a:rPr lang="en-US" altLang="en-US" dirty="0">
                <a:latin typeface="Arial" charset="0"/>
                <a:ea typeface="ＭＳ Ｐゴシック" charset="-128"/>
              </a:rPr>
              <a:t> if the view attributes contain the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ea typeface="ＭＳ Ｐゴシック" charset="-128"/>
              </a:rPr>
              <a:t>primary key</a:t>
            </a:r>
            <a:r>
              <a:rPr lang="en-US" altLang="en-US" dirty="0">
                <a:latin typeface="Arial" charset="0"/>
                <a:ea typeface="ＭＳ Ｐゴシック" charset="-128"/>
              </a:rPr>
              <a:t> </a:t>
            </a:r>
          </a:p>
          <a:p>
            <a:pPr marL="514350" indent="-514350" eaLnBrk="1" hangingPunct="1">
              <a:spcAft>
                <a:spcPts val="350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</a:rPr>
              <a:t>Views defined using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aggregate </a:t>
            </a:r>
            <a:r>
              <a:rPr lang="en-US" altLang="en-US" dirty="0">
                <a:latin typeface="Arial" charset="0"/>
                <a:ea typeface="ＭＳ Ｐゴシック" charset="-128"/>
              </a:rPr>
              <a:t>functions are </a:t>
            </a:r>
            <a:r>
              <a:rPr lang="en-US" altLang="en-US" u="sng" dirty="0">
                <a:latin typeface="Arial" charset="0"/>
                <a:ea typeface="ＭＳ Ｐゴシック" charset="-128"/>
              </a:rPr>
              <a:t>not updatable</a:t>
            </a:r>
            <a:endParaRPr lang="en-US" altLang="en-US" dirty="0">
              <a:latin typeface="Arial" charset="0"/>
              <a:ea typeface="ＭＳ Ｐゴシック" charset="-128"/>
            </a:endParaRPr>
          </a:p>
          <a:p>
            <a:pPr marL="514350" indent="-514350" eaLnBrk="1" hangingPunct="1">
              <a:spcAft>
                <a:spcPts val="3500"/>
              </a:spcAft>
              <a:buFont typeface="Arial" charset="0"/>
              <a:buAutoNum type="arabicPeriod"/>
            </a:pPr>
            <a:r>
              <a:rPr lang="en-US" altLang="en-US" dirty="0">
                <a:latin typeface="Arial" charset="0"/>
                <a:ea typeface="ＭＳ Ｐゴシック" charset="-128"/>
              </a:rPr>
              <a:t>Views defined on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multiple tables</a:t>
            </a:r>
            <a:r>
              <a:rPr lang="en-US" altLang="en-US" dirty="0">
                <a:latin typeface="Arial" charset="0"/>
                <a:ea typeface="ＭＳ Ｐゴシック" charset="-128"/>
              </a:rPr>
              <a:t> using joins are generally </a:t>
            </a:r>
            <a:r>
              <a:rPr lang="en-US" altLang="en-US" u="sng" dirty="0">
                <a:latin typeface="Arial" charset="0"/>
                <a:ea typeface="ＭＳ Ｐゴシック" charset="-128"/>
              </a:rPr>
              <a:t>not updatable</a:t>
            </a:r>
            <a:r>
              <a:rPr lang="en-US" altLang="en-US" dirty="0">
                <a:latin typeface="Arial" charset="0"/>
                <a:ea typeface="ＭＳ Ｐゴシック" charset="-128"/>
              </a:rPr>
              <a:t> </a:t>
            </a:r>
          </a:p>
          <a:p>
            <a:pPr marL="984250" lvl="1" indent="-514350" eaLnBrk="1" hangingPunct="1">
              <a:spcAft>
                <a:spcPts val="3500"/>
              </a:spcAft>
              <a:buFont typeface="Arial" charset="0"/>
              <a:buAutoNum type="arabicPeriod"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Updating a View</a:t>
            </a:r>
          </a:p>
        </p:txBody>
      </p:sp>
      <p:sp>
        <p:nvSpPr>
          <p:cNvPr id="266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305800" cy="22860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Monotype Sorts" charset="2"/>
              <a:buNone/>
            </a:pPr>
            <a:endParaRPr lang="en-US" altLang="en-US" sz="200">
              <a:latin typeface="Tahoma" charset="0"/>
              <a:ea typeface="ＭＳ Ｐゴシック" charset="-128"/>
            </a:endParaRPr>
          </a:p>
          <a:p>
            <a:pPr marL="0" indent="0" eaLnBrk="1" hangingPunct="1">
              <a:buClr>
                <a:schemeClr val="tx2"/>
              </a:buClr>
              <a:buFont typeface="Monotype Sorts" charset="2"/>
              <a:buNone/>
            </a:pPr>
            <a:r>
              <a:rPr lang="en-US" altLang="en-US">
                <a:latin typeface="Tahoma" charset="0"/>
                <a:ea typeface="ＭＳ Ｐゴシック" charset="-128"/>
              </a:rPr>
              <a:t>    </a:t>
            </a:r>
            <a:r>
              <a:rPr lang="en-US" altLang="en-US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INSERT INTO CS_STUDENT (128, ‘Ping Chen’, ‘CS’);</a:t>
            </a:r>
          </a:p>
          <a:p>
            <a:pPr marL="0" indent="0" eaLnBrk="1" hangingPunct="1">
              <a:buClr>
                <a:schemeClr val="tx2"/>
              </a:buClr>
              <a:buFont typeface="Monotype Sorts" charset="2"/>
              <a:buNone/>
            </a:pPr>
            <a:endParaRPr lang="en-US" altLang="en-US" sz="800">
              <a:solidFill>
                <a:srgbClr val="660066"/>
              </a:solidFill>
              <a:latin typeface="Tahoma" charset="0"/>
              <a:ea typeface="ＭＳ Ｐゴシック" charset="-128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UPDATE CS_STUDENT </a:t>
            </a: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SET Name = ‘</a:t>
            </a:r>
            <a:r>
              <a:rPr lang="en-US" altLang="ja-JP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Shimin Chen</a:t>
            </a:r>
            <a:r>
              <a:rPr lang="en-US" altLang="en-US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’</a:t>
            </a:r>
            <a:endParaRPr lang="en-US" altLang="ja-JP">
              <a:solidFill>
                <a:srgbClr val="660066"/>
              </a:solidFill>
              <a:latin typeface="Tahoma" charset="0"/>
              <a:ea typeface="ＭＳ Ｐゴシック" charset="-128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WHERE SID = 128;</a:t>
            </a:r>
          </a:p>
          <a:p>
            <a:pPr marL="0" indent="0" eaLnBrk="1" hangingPunct="1">
              <a:buClr>
                <a:schemeClr val="tx2"/>
              </a:buClr>
            </a:pPr>
            <a:endParaRPr lang="en-US" altLang="en-US">
              <a:latin typeface="Tahoma" charset="0"/>
              <a:ea typeface="ＭＳ Ｐゴシック" charset="-128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>
              <a:solidFill>
                <a:srgbClr val="660066"/>
              </a:solidFill>
              <a:latin typeface="Tahoma" charset="0"/>
              <a:ea typeface="ＭＳ Ｐゴシック" charset="-128"/>
            </a:endParaRPr>
          </a:p>
          <a:p>
            <a:pPr marL="0" indent="0" eaLnBrk="1" hangingPunct="1">
              <a:buClr>
                <a:schemeClr val="tx2"/>
              </a:buClr>
              <a:buFont typeface="Monotype Sorts" charset="2"/>
              <a:buNone/>
            </a:pPr>
            <a:endParaRPr lang="en-US" altLang="en-US">
              <a:latin typeface="Tahoma" charset="0"/>
              <a:ea typeface="ＭＳ Ｐゴシック" charset="-128"/>
            </a:endParaRPr>
          </a:p>
        </p:txBody>
      </p:sp>
      <p:sp>
        <p:nvSpPr>
          <p:cNvPr id="26627" name="AutoShape 4"/>
          <p:cNvSpPr>
            <a:spLocks noChangeArrowheads="1"/>
          </p:cNvSpPr>
          <p:nvPr/>
        </p:nvSpPr>
        <p:spPr bwMode="auto">
          <a:xfrm>
            <a:off x="2667000" y="1371600"/>
            <a:ext cx="4343400" cy="21336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280049"/>
                </a:solidFill>
                <a:latin typeface="Courier New" charset="0"/>
              </a:rPr>
              <a:t>CREATE VIEW CS_STUDENT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280049"/>
                </a:solidFill>
                <a:latin typeface="Courier New" charset="0"/>
              </a:rPr>
              <a:t>   AS SELECT * 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280049"/>
                </a:solidFill>
                <a:latin typeface="Courier New" charset="0"/>
              </a:rPr>
              <a:t>   FROM STUDENT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280049"/>
                </a:solidFill>
                <a:latin typeface="Courier New" charset="0"/>
              </a:rPr>
              <a:t>   WHERE Major = </a:t>
            </a:r>
            <a:r>
              <a:rPr lang="ja-JP" altLang="en-US" b="1">
                <a:solidFill>
                  <a:srgbClr val="280049"/>
                </a:solidFill>
                <a:latin typeface="Courier New" charset="0"/>
              </a:rPr>
              <a:t>‘</a:t>
            </a:r>
            <a:r>
              <a:rPr lang="en-US" altLang="ja-JP" b="1">
                <a:solidFill>
                  <a:srgbClr val="280049"/>
                </a:solidFill>
                <a:latin typeface="Courier New" charset="0"/>
              </a:rPr>
              <a:t>CS</a:t>
            </a:r>
            <a:r>
              <a:rPr lang="ja-JP" altLang="en-US" b="1">
                <a:solidFill>
                  <a:srgbClr val="280049"/>
                </a:solidFill>
                <a:latin typeface="Courier New" charset="0"/>
              </a:rPr>
              <a:t>’</a:t>
            </a:r>
            <a:r>
              <a:rPr lang="en-US" altLang="ja-JP" b="1">
                <a:solidFill>
                  <a:srgbClr val="280049"/>
                </a:solidFill>
                <a:latin typeface="Courier New" charset="0"/>
              </a:rPr>
              <a:t>; </a:t>
            </a:r>
            <a:endParaRPr lang="en-US" altLang="en-US" b="1">
              <a:solidFill>
                <a:srgbClr val="280049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Migrating Tuples</a:t>
            </a:r>
          </a:p>
        </p:txBody>
      </p:sp>
      <p:sp>
        <p:nvSpPr>
          <p:cNvPr id="81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charset="0"/>
                <a:ea typeface="ＭＳ Ｐゴシック" charset="-128"/>
              </a:rPr>
              <a:t>What is the outcome of the update:</a:t>
            </a:r>
          </a:p>
          <a:p>
            <a:pPr eaLnBrk="1" hangingPunct="1">
              <a:buClr>
                <a:schemeClr val="tx2"/>
              </a:buClr>
            </a:pPr>
            <a:endParaRPr lang="en-US" altLang="en-US" sz="500" dirty="0">
              <a:latin typeface="Tahoma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UPDATE CS_STUDENT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  SET Major = ‘MATH’</a:t>
            </a:r>
            <a:endParaRPr lang="en-US" altLang="ja-JP" dirty="0">
              <a:solidFill>
                <a:srgbClr val="660066"/>
              </a:solidFill>
              <a:latin typeface="Tahoma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  WHERE SID = 128;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endParaRPr lang="en-US" altLang="en-US" sz="1100" dirty="0">
              <a:latin typeface="Tahoma" charset="0"/>
              <a:ea typeface="ＭＳ Ｐゴシック" charset="-128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charset="0"/>
                <a:ea typeface="ＭＳ Ｐゴシック" charset="-128"/>
              </a:rPr>
              <a:t>Migrating tuples out of updateable views: an update or insert may eliminate a tuple from the view</a:t>
            </a:r>
          </a:p>
          <a:p>
            <a:pPr eaLnBrk="1" hangingPunct="1">
              <a:buClr>
                <a:schemeClr val="tx2"/>
              </a:buClr>
            </a:pPr>
            <a:endParaRPr lang="en-US" altLang="en-US" sz="1100" dirty="0">
              <a:latin typeface="Tahoma" charset="0"/>
              <a:ea typeface="ＭＳ Ｐゴシック" charset="-128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charset="0"/>
                <a:ea typeface="ＭＳ Ｐゴシック" charset="-128"/>
              </a:rPr>
              <a:t>Prevent migration with </a:t>
            </a:r>
            <a:r>
              <a:rPr lang="en-US" altLang="en-US" dirty="0" err="1">
                <a:latin typeface="Tahoma" charset="0"/>
                <a:ea typeface="ＭＳ Ｐゴシック" charset="-128"/>
              </a:rPr>
              <a:t>WITH</a:t>
            </a:r>
            <a:r>
              <a:rPr lang="en-US" altLang="en-US" dirty="0">
                <a:latin typeface="Tahoma" charset="0"/>
                <a:ea typeface="ＭＳ Ｐゴシック" charset="-128"/>
              </a:rPr>
              <a:t> CHECK OPTION</a:t>
            </a:r>
          </a:p>
          <a:p>
            <a:pPr eaLnBrk="1" hangingPunct="1">
              <a:buClr>
                <a:schemeClr val="tx2"/>
              </a:buClr>
              <a:buFont typeface="Wingdings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Arial Narrow" charset="0"/>
                <a:ea typeface="ＭＳ Ｐゴシック" charset="-128"/>
              </a:rPr>
              <a:t>           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CREATE VIEW </a:t>
            </a:r>
            <a:r>
              <a:rPr lang="en-US" altLang="en-US" dirty="0">
                <a:latin typeface="Arial Narrow" charset="0"/>
                <a:ea typeface="ＭＳ Ｐゴシック" charset="-128"/>
              </a:rPr>
              <a:t>CS_STUDENT </a:t>
            </a:r>
            <a:br>
              <a:rPr lang="en-US" altLang="en-US" dirty="0">
                <a:latin typeface="Arial Narrow" charset="0"/>
                <a:ea typeface="ＭＳ Ｐゴシック" charset="-128"/>
              </a:rPr>
            </a:br>
            <a:r>
              <a:rPr lang="en-US" altLang="en-US" dirty="0">
                <a:latin typeface="Arial Narrow" charset="0"/>
                <a:ea typeface="ＭＳ Ｐゴシック" charset="-128"/>
              </a:rPr>
              <a:t>       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AS SELECT </a:t>
            </a:r>
            <a:r>
              <a:rPr lang="en-US" altLang="en-US" dirty="0">
                <a:latin typeface="Arial Narrow" charset="0"/>
                <a:ea typeface="ＭＳ Ｐゴシック" charset="-128"/>
              </a:rPr>
              <a:t>* 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FROM</a:t>
            </a:r>
            <a:r>
              <a:rPr lang="en-US" altLang="en-US" dirty="0">
                <a:latin typeface="Arial Narrow" charset="0"/>
                <a:ea typeface="ＭＳ Ｐゴシック" charset="-128"/>
              </a:rPr>
              <a:t> STUDENT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WHERE</a:t>
            </a:r>
            <a:r>
              <a:rPr lang="en-US" altLang="en-US" dirty="0">
                <a:latin typeface="Arial Narrow" charset="0"/>
                <a:ea typeface="ＭＳ Ｐゴシック" charset="-128"/>
              </a:rPr>
              <a:t> Major = </a:t>
            </a:r>
            <a:r>
              <a:rPr lang="ja-JP" altLang="en-US" dirty="0">
                <a:latin typeface="Arial Narrow" charset="0"/>
                <a:ea typeface="ＭＳ Ｐゴシック" charset="-128"/>
              </a:rPr>
              <a:t>‘</a:t>
            </a:r>
            <a:r>
              <a:rPr lang="en-US" altLang="ja-JP" dirty="0">
                <a:latin typeface="Arial Narrow" charset="0"/>
                <a:ea typeface="ＭＳ Ｐゴシック" charset="-128"/>
              </a:rPr>
              <a:t>CS</a:t>
            </a:r>
            <a:r>
              <a:rPr lang="ja-JP" altLang="en-US" dirty="0">
                <a:latin typeface="Arial Narrow" charset="0"/>
                <a:ea typeface="ＭＳ Ｐゴシック" charset="-128"/>
              </a:rPr>
              <a:t>’</a:t>
            </a:r>
            <a:br>
              <a:rPr lang="en-US" altLang="ja-JP" dirty="0">
                <a:latin typeface="Arial Narrow" charset="0"/>
                <a:ea typeface="ＭＳ Ｐゴシック" charset="-128"/>
              </a:rPr>
            </a:br>
            <a:r>
              <a:rPr lang="en-US" altLang="ja-JP" dirty="0">
                <a:latin typeface="Arial Narrow" charset="0"/>
                <a:ea typeface="ＭＳ Ｐゴシック" charset="-128"/>
              </a:rPr>
              <a:t>        </a:t>
            </a:r>
            <a:r>
              <a:rPr lang="en-US" altLang="ja-JP" b="1" dirty="0">
                <a:latin typeface="Arial Narrow" charset="0"/>
                <a:ea typeface="ＭＳ Ｐゴシック" charset="-128"/>
              </a:rPr>
              <a:t>WITH CHECK OPTION</a:t>
            </a:r>
            <a:r>
              <a:rPr lang="en-US" altLang="ja-JP" dirty="0">
                <a:solidFill>
                  <a:schemeClr val="tx2"/>
                </a:solidFill>
                <a:latin typeface="Arial Narrow" charset="0"/>
                <a:ea typeface="ＭＳ Ｐゴシック" charset="-128"/>
              </a:rPr>
              <a:t>;</a:t>
            </a:r>
            <a:endParaRPr lang="en-US" altLang="en-US" dirty="0">
              <a:latin typeface="Tahoma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01750"/>
            <a:ext cx="19050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Efficient View Implementation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altLang="en-US">
                <a:latin typeface="Arial" charset="0"/>
                <a:ea typeface="ＭＳ Ｐゴシック" charset="-128"/>
              </a:rPr>
              <a:t>A DBMS implements views in two ways:</a:t>
            </a:r>
          </a:p>
          <a:p>
            <a:pPr marL="514350" indent="-514350">
              <a:buFont typeface="Arial" charset="0"/>
              <a:buAutoNum type="arabicPeriod"/>
            </a:pPr>
            <a:endParaRPr lang="en-US" altLang="en-US">
              <a:latin typeface="Arial" charset="0"/>
              <a:ea typeface="ＭＳ Ｐゴシック" charset="-128"/>
            </a:endParaRPr>
          </a:p>
          <a:p>
            <a:pPr marL="514350" indent="-514350">
              <a:spcAft>
                <a:spcPts val="1700"/>
              </a:spcAft>
              <a:buFont typeface="Wingdings" charset="2"/>
              <a:buChar char="ü"/>
            </a:pPr>
            <a:r>
              <a:rPr lang="en-US" altLang="en-US">
                <a:solidFill>
                  <a:srgbClr val="FF0000"/>
                </a:solidFill>
                <a:latin typeface="Arial" charset="0"/>
                <a:ea typeface="ＭＳ Ｐゴシック" charset="-128"/>
              </a:rPr>
              <a:t>Query Rewriting / Modification</a:t>
            </a:r>
          </a:p>
          <a:p>
            <a:pPr marL="514350" indent="-514350">
              <a:spcAft>
                <a:spcPts val="1700"/>
              </a:spcAft>
              <a:buFont typeface="Wingdings" charset="2"/>
              <a:buChar char="ü"/>
            </a:pPr>
            <a:r>
              <a:rPr lang="en-US" altLang="en-US">
                <a:latin typeface="Arial" charset="0"/>
                <a:ea typeface="ＭＳ Ｐゴシック" charset="-128"/>
              </a:rPr>
              <a:t>View Materialization</a:t>
            </a:r>
          </a:p>
          <a:p>
            <a:pPr marL="514350" indent="-514350">
              <a:spcAft>
                <a:spcPts val="1700"/>
              </a:spcAft>
              <a:buFont typeface="Wingdings" charset="2"/>
              <a:buChar char="ü"/>
            </a:pPr>
            <a:endParaRPr lang="en-US" altLang="en-US">
              <a:latin typeface="Arial" charset="0"/>
              <a:ea typeface="ＭＳ Ｐゴシック" charset="-128"/>
            </a:endParaRPr>
          </a:p>
          <a:p>
            <a:pPr marL="514350" indent="-514350">
              <a:spcAft>
                <a:spcPts val="17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With expected trade-offs…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4"/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81000"/>
            <a:ext cx="8340725" cy="533400"/>
          </a:xfrm>
        </p:spPr>
        <p:txBody>
          <a:bodyPr/>
          <a:lstStyle/>
          <a:p>
            <a:pPr eaLnBrk="1" hangingPunct="1"/>
            <a:r>
              <a:rPr lang="en-US" altLang="en-US" sz="3400">
                <a:ea typeface="ＭＳ Ｐゴシック" charset="-128"/>
              </a:rPr>
              <a:t>Database Management System (DBMS)</a:t>
            </a:r>
          </a:p>
        </p:txBody>
      </p:sp>
      <p:sp>
        <p:nvSpPr>
          <p:cNvPr id="243716" name="AutoShape 4"/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243719" name="AutoShape 7"/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/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038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en-US" sz="1800">
                <a:latin typeface="Comic Sans MS" charset="0"/>
              </a:rPr>
              <a:t>Indexes</a:t>
            </a:r>
          </a:p>
        </p:txBody>
      </p:sp>
      <p:sp>
        <p:nvSpPr>
          <p:cNvPr id="6156" name="Text Box 18"/>
          <p:cNvSpPr txBox="1">
            <a:spLocks noChangeArrowheads="1"/>
          </p:cNvSpPr>
          <p:nvPr/>
        </p:nvSpPr>
        <p:spPr bwMode="auto">
          <a:xfrm>
            <a:off x="2514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en-US" sz="1800">
                <a:latin typeface="Comic Sans MS" charset="0"/>
              </a:rPr>
              <a:t>Data</a:t>
            </a:r>
          </a:p>
        </p:txBody>
      </p:sp>
      <p:sp>
        <p:nvSpPr>
          <p:cNvPr id="6157" name="Text Box 19"/>
          <p:cNvSpPr txBox="1">
            <a:spLocks noChangeArrowheads="1"/>
          </p:cNvSpPr>
          <p:nvPr/>
        </p:nvSpPr>
        <p:spPr bwMode="auto">
          <a:xfrm>
            <a:off x="54102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en-US" sz="1800">
                <a:latin typeface="Comic Sans MS" charset="0"/>
              </a:rPr>
              <a:t> Catalog</a:t>
            </a: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3390900" y="1995488"/>
            <a:ext cx="2400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en-US" sz="1800">
                <a:latin typeface="Comic Sans MS" charset="0"/>
              </a:rPr>
              <a:t>SQL Commands</a:t>
            </a:r>
          </a:p>
        </p:txBody>
      </p:sp>
      <p:cxnSp>
        <p:nvCxnSpPr>
          <p:cNvPr id="6159" name="AutoShape 37"/>
          <p:cNvCxnSpPr>
            <a:cxnSpLocks noChangeShapeType="1"/>
            <a:endCxn id="6158" idx="1"/>
          </p:cNvCxnSpPr>
          <p:nvPr/>
        </p:nvCxnSpPr>
        <p:spPr bwMode="auto">
          <a:xfrm>
            <a:off x="2705100" y="1828800"/>
            <a:ext cx="6858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39"/>
          <p:cNvCxnSpPr>
            <a:cxnSpLocks noChangeShapeType="1"/>
            <a:stCxn id="243719" idx="2"/>
            <a:endCxn id="6158" idx="3"/>
          </p:cNvCxnSpPr>
          <p:nvPr/>
        </p:nvCxnSpPr>
        <p:spPr bwMode="auto">
          <a:xfrm flipH="1">
            <a:off x="5791200" y="1828800"/>
            <a:ext cx="8382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40"/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2" name="AutoShape 41"/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Line 42"/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3"/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4"/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5"/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6"/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7"/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9" name="AutoShape 48"/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49"/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6173" name="Line 25"/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26"/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6200" y="13716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Applications</a:t>
            </a: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DBMS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Database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9600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Query Rewriting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43000"/>
            <a:ext cx="8577262" cy="4953000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Query rewriting: 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presents the view query in terms of a query on the underlying </a:t>
            </a:r>
            <a:r>
              <a:rPr lang="en-US" altLang="en-US" u="sng">
                <a:latin typeface="Arial" charset="0"/>
                <a:ea typeface="ＭＳ Ｐゴシック" charset="-128"/>
              </a:rPr>
              <a:t>base tables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r>
              <a:rPr lang="en-US" altLang="en-US">
                <a:latin typeface="Arial" charset="0"/>
                <a:ea typeface="ＭＳ Ｐゴシック" charset="-128"/>
              </a:rPr>
              <a:t>Disadvantage: </a:t>
            </a:r>
          </a:p>
          <a:p>
            <a:pPr lvl="1"/>
            <a:r>
              <a:rPr lang="en-US" altLang="en-US" b="1">
                <a:latin typeface="Arial" charset="0"/>
                <a:ea typeface="ＭＳ Ｐゴシック" charset="-128"/>
              </a:rPr>
              <a:t>re-compute</a:t>
            </a:r>
            <a:r>
              <a:rPr lang="en-US" altLang="en-US">
                <a:latin typeface="Arial" charset="0"/>
                <a:ea typeface="ＭＳ Ｐゴシック" charset="-128"/>
              </a:rPr>
              <a:t> the view with every query</a:t>
            </a:r>
          </a:p>
          <a:p>
            <a:pPr lvl="2" eaLnBrk="1" hangingPunct="1"/>
            <a:r>
              <a:rPr lang="en-US" altLang="en-US">
                <a:latin typeface="Arial" charset="0"/>
                <a:ea typeface="ＭＳ Ｐゴシック" charset="-128"/>
              </a:rPr>
              <a:t>E.g., multiple queries </a:t>
            </a:r>
            <a:r>
              <a:rPr lang="en-US" altLang="en-US" sz="1900">
                <a:latin typeface="Courier" charset="0"/>
                <a:ea typeface="ＭＳ Ｐゴシック" charset="-128"/>
              </a:rPr>
              <a:t>SELECT</a:t>
            </a:r>
            <a:r>
              <a:rPr lang="en-US" altLang="en-US" sz="1900">
                <a:latin typeface="Arial" charset="0"/>
                <a:ea typeface="ＭＳ Ｐゴシック" charset="-128"/>
              </a:rPr>
              <a:t> name </a:t>
            </a:r>
            <a:r>
              <a:rPr lang="en-US" altLang="en-US" sz="1900">
                <a:latin typeface="Courier" charset="0"/>
                <a:ea typeface="ＭＳ Ｐゴシック" charset="-128"/>
              </a:rPr>
              <a:t>FROM</a:t>
            </a:r>
            <a:r>
              <a:rPr lang="en-US" altLang="en-US" sz="1900">
                <a:latin typeface="Arial" charset="0"/>
                <a:ea typeface="ＭＳ Ｐゴシック" charset="-128"/>
              </a:rPr>
              <a:t> </a:t>
            </a:r>
            <a:r>
              <a:rPr lang="en-US" altLang="en-US" sz="19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IT_Students 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en-US" sz="19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    </a:t>
            </a:r>
            <a:r>
              <a:rPr lang="en-US" altLang="en-US" sz="1900">
                <a:latin typeface="Courier" charset="0"/>
                <a:ea typeface="ＭＳ Ｐゴシック" charset="-128"/>
              </a:rPr>
              <a:t>where</a:t>
            </a:r>
            <a:r>
              <a:rPr lang="en-US" altLang="en-US" sz="1900">
                <a:latin typeface="Arial" charset="0"/>
                <a:ea typeface="ＭＳ Ｐゴシック" charset="-128"/>
              </a:rPr>
              <a:t> age &gt; 19, 20, 21, … </a:t>
            </a:r>
            <a:r>
              <a:rPr lang="en-US" altLang="en-US">
                <a:latin typeface="Arial" charset="0"/>
                <a:ea typeface="ＭＳ Ｐゴシック" charset="-128"/>
              </a:rPr>
              <a:t> </a:t>
            </a:r>
          </a:p>
          <a:p>
            <a:pPr lvl="1"/>
            <a:r>
              <a:rPr lang="en-US" altLang="en-US" u="sng">
                <a:latin typeface="Arial" charset="0"/>
                <a:ea typeface="ＭＳ Ｐゴシック" charset="-128"/>
              </a:rPr>
              <a:t>inefficient</a:t>
            </a:r>
            <a:r>
              <a:rPr lang="en-US" altLang="en-US">
                <a:latin typeface="Arial" charset="0"/>
                <a:ea typeface="ＭＳ Ｐゴシック" charset="-128"/>
              </a:rPr>
              <a:t> for views defined via complex queries (e.g., aggregate queries) </a:t>
            </a:r>
          </a:p>
          <a:p>
            <a:pPr lvl="1"/>
            <a:endParaRPr lang="en-US" altLang="en-US">
              <a:latin typeface="Arial" charset="0"/>
              <a:ea typeface="ＭＳ Ｐゴシック" charset="-128"/>
            </a:endParaRPr>
          </a:p>
          <a:p>
            <a:pPr lvl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Virtual vs. Materialized Views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595959"/>
                </a:solidFill>
                <a:latin typeface="Arial" charset="0"/>
                <a:ea typeface="ＭＳ Ｐゴシック" charset="-128"/>
              </a:rPr>
              <a:t>Views:</a:t>
            </a:r>
          </a:p>
          <a:p>
            <a:pPr lvl="1"/>
            <a:r>
              <a:rPr lang="en-US" altLang="en-US">
                <a:solidFill>
                  <a:srgbClr val="595959"/>
                </a:solidFill>
                <a:latin typeface="Arial" charset="0"/>
                <a:ea typeface="ＭＳ Ｐゴシック" charset="-128"/>
              </a:rPr>
              <a:t>Virtual tables</a:t>
            </a:r>
          </a:p>
          <a:p>
            <a:pPr lvl="1"/>
            <a:r>
              <a:rPr lang="en-US" altLang="en-US">
                <a:solidFill>
                  <a:srgbClr val="595959"/>
                </a:solidFill>
                <a:latin typeface="Arial" charset="0"/>
                <a:ea typeface="ＭＳ Ｐゴシック" charset="-128"/>
              </a:rPr>
              <a:t>Evaluating a view (query) creates its data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r>
              <a:rPr lang="en-US" altLang="en-US">
                <a:latin typeface="Arial" charset="0"/>
                <a:ea typeface="ＭＳ Ｐゴシック" charset="-128"/>
              </a:rPr>
              <a:t>Materialized Views: </a:t>
            </a:r>
          </a:p>
          <a:p>
            <a:pPr lvl="1"/>
            <a:r>
              <a:rPr lang="en-US" altLang="en-US" b="1">
                <a:latin typeface="Arial" charset="0"/>
                <a:ea typeface="ＭＳ Ｐゴシック" charset="-128"/>
              </a:rPr>
              <a:t>Stored tables</a:t>
            </a:r>
            <a:endParaRPr lang="en-US" altLang="en-US">
              <a:latin typeface="Arial" charset="0"/>
              <a:ea typeface="ＭＳ Ｐゴシック" charset="-128"/>
            </a:endParaRPr>
          </a:p>
          <a:p>
            <a:pPr lvl="1"/>
            <a:r>
              <a:rPr lang="en-US" altLang="en-US" u="sng">
                <a:latin typeface="Arial" charset="0"/>
                <a:ea typeface="ＭＳ Ｐゴシック" charset="-128"/>
              </a:rPr>
              <a:t>Physically store</a:t>
            </a:r>
            <a:r>
              <a:rPr lang="en-US" altLang="en-US">
                <a:latin typeface="Arial" charset="0"/>
                <a:ea typeface="ＭＳ Ｐゴシック" charset="-128"/>
              </a:rPr>
              <a:t> the view (query) </a:t>
            </a:r>
            <a:r>
              <a:rPr lang="en-US" altLang="en-US" b="1" u="sng">
                <a:latin typeface="Arial" charset="0"/>
                <a:ea typeface="ＭＳ Ｐゴシック" charset="-128"/>
              </a:rPr>
              <a:t>and its data</a:t>
            </a:r>
          </a:p>
          <a:p>
            <a:pPr lvl="1"/>
            <a:endParaRPr lang="en-US" altLang="en-US">
              <a:latin typeface="Arial" charset="0"/>
              <a:ea typeface="ＭＳ Ｐゴシック" charset="-128"/>
            </a:endParaRPr>
          </a:p>
          <a:p>
            <a:pPr lvl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Materialized Views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066800"/>
            <a:ext cx="8491537" cy="4953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Advantage: 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Avoid re-computing the view with every query</a:t>
            </a:r>
          </a:p>
          <a:p>
            <a:pPr lvl="1">
              <a:spcAft>
                <a:spcPts val="1200"/>
              </a:spcAft>
            </a:pPr>
            <a:r>
              <a:rPr lang="en-US" altLang="en-US" u="sng">
                <a:latin typeface="Arial" charset="0"/>
                <a:ea typeface="ＭＳ Ｐゴシック" charset="-128"/>
              </a:rPr>
              <a:t>Assumption:</a:t>
            </a:r>
            <a:r>
              <a:rPr lang="en-US" altLang="en-US">
                <a:latin typeface="Arial" charset="0"/>
                <a:ea typeface="ＭＳ Ｐゴシック" charset="-128"/>
              </a:rPr>
              <a:t> more queries can use the same view</a:t>
            </a:r>
          </a:p>
          <a:p>
            <a:pPr lvl="1">
              <a:spcAft>
                <a:spcPts val="1200"/>
              </a:spcAft>
              <a:buFont typeface="Wingdings" charset="2"/>
              <a:buNone/>
            </a:pPr>
            <a:endParaRPr lang="en-US" altLang="en-US" b="1">
              <a:latin typeface="Arial" charset="0"/>
              <a:ea typeface="ＭＳ Ｐゴシック" charset="-128"/>
            </a:endParaRPr>
          </a:p>
          <a:p>
            <a:pPr>
              <a:spcAft>
                <a:spcPts val="1200"/>
              </a:spcAft>
            </a:pPr>
            <a:r>
              <a:rPr lang="en-US" altLang="en-US" b="1">
                <a:latin typeface="Arial" charset="0"/>
                <a:ea typeface="ＭＳ Ｐゴシック" charset="-128"/>
              </a:rPr>
              <a:t>But, </a:t>
            </a:r>
            <a:r>
              <a:rPr lang="en-US" altLang="en-US">
                <a:latin typeface="Arial" charset="0"/>
                <a:ea typeface="ＭＳ Ｐゴシック" charset="-128"/>
              </a:rPr>
              <a:t>materialized </a:t>
            </a:r>
            <a:r>
              <a:rPr lang="en-US" altLang="en-US" b="1">
                <a:latin typeface="Arial" charset="0"/>
                <a:ea typeface="ＭＳ Ｐゴシック" charset="-128"/>
              </a:rPr>
              <a:t>view maintenance</a:t>
            </a:r>
            <a:r>
              <a:rPr lang="en-US" altLang="en-US">
                <a:latin typeface="Arial" charset="0"/>
                <a:ea typeface="ＭＳ Ｐゴシック" charset="-128"/>
              </a:rPr>
              <a:t> is needed</a:t>
            </a:r>
            <a:r>
              <a:rPr lang="en-US" altLang="en-US" b="1">
                <a:latin typeface="Arial" charset="0"/>
                <a:ea typeface="ＭＳ Ｐゴシック" charset="-128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 materialized view should be </a:t>
            </a:r>
            <a:r>
              <a:rPr lang="en-US" altLang="en-US" u="sng">
                <a:latin typeface="Arial" charset="0"/>
                <a:ea typeface="ＭＳ Ｐゴシック" charset="-128"/>
              </a:rPr>
              <a:t>updated</a:t>
            </a:r>
            <a:r>
              <a:rPr lang="en-US" altLang="en-US">
                <a:latin typeface="Arial" charset="0"/>
                <a:ea typeface="ＭＳ Ｐゴシック" charset="-128"/>
              </a:rPr>
              <a:t> when any </a:t>
            </a:r>
            <a:r>
              <a:rPr lang="en-US" altLang="en-US" b="1">
                <a:latin typeface="Arial" charset="0"/>
                <a:ea typeface="ＭＳ Ｐゴシック" charset="-128"/>
              </a:rPr>
              <a:t>base table</a:t>
            </a:r>
            <a:r>
              <a:rPr lang="en-US" altLang="en-US">
                <a:latin typeface="Arial" charset="0"/>
                <a:ea typeface="ＭＳ Ｐゴシック" charset="-128"/>
              </a:rPr>
              <a:t> used in the view definition is </a:t>
            </a:r>
            <a:r>
              <a:rPr lang="en-US" altLang="en-US" u="sng">
                <a:latin typeface="Arial" charset="0"/>
                <a:ea typeface="ＭＳ Ｐゴシック" charset="-128"/>
              </a:rPr>
              <a:t>updated</a:t>
            </a:r>
          </a:p>
          <a:p>
            <a:pPr lvl="1">
              <a:spcAft>
                <a:spcPts val="1200"/>
              </a:spcAft>
              <a:buFont typeface="Wingdings" charset="2"/>
              <a:buNone/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  <p:pic>
        <p:nvPicPr>
          <p:cNvPr id="3379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257800"/>
            <a:ext cx="1625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Arial" charset="0"/>
                <a:ea typeface="ＭＳ Ｐゴシック" charset="-128"/>
              </a:rPr>
              <a:t>Updating Materialized Views</a:t>
            </a:r>
          </a:p>
        </p:txBody>
      </p:sp>
      <p:sp>
        <p:nvSpPr>
          <p:cNvPr id="34818" name="AutoShape 4"/>
          <p:cNvSpPr>
            <a:spLocks noChangeArrowheads="1"/>
          </p:cNvSpPr>
          <p:nvPr/>
        </p:nvSpPr>
        <p:spPr bwMode="auto">
          <a:xfrm>
            <a:off x="4267200" y="4800600"/>
            <a:ext cx="990600" cy="83820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latin typeface="Arial" charset="0"/>
              </a:rPr>
              <a:t>Disk</a:t>
            </a:r>
          </a:p>
        </p:txBody>
      </p:sp>
      <p:sp>
        <p:nvSpPr>
          <p:cNvPr id="34819" name="AutoShape 5"/>
          <p:cNvSpPr>
            <a:spLocks noChangeArrowheads="1"/>
          </p:cNvSpPr>
          <p:nvPr/>
        </p:nvSpPr>
        <p:spPr bwMode="auto">
          <a:xfrm>
            <a:off x="4038600" y="297180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Conceptual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  <p:sp>
        <p:nvSpPr>
          <p:cNvPr id="34820" name="AutoShape 6"/>
          <p:cNvSpPr>
            <a:spLocks noChangeArrowheads="1"/>
          </p:cNvSpPr>
          <p:nvPr/>
        </p:nvSpPr>
        <p:spPr bwMode="auto">
          <a:xfrm>
            <a:off x="4076700" y="3962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Physical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  <p:sp>
        <p:nvSpPr>
          <p:cNvPr id="34821" name="AutoShape 7"/>
          <p:cNvSpPr>
            <a:spLocks noChangeArrowheads="1"/>
          </p:cNvSpPr>
          <p:nvPr/>
        </p:nvSpPr>
        <p:spPr bwMode="auto">
          <a:xfrm>
            <a:off x="2743200" y="17526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1</a:t>
            </a:r>
          </a:p>
        </p:txBody>
      </p:sp>
      <p:sp>
        <p:nvSpPr>
          <p:cNvPr id="34822" name="AutoShape 8"/>
          <p:cNvSpPr>
            <a:spLocks noChangeArrowheads="1"/>
          </p:cNvSpPr>
          <p:nvPr/>
        </p:nvSpPr>
        <p:spPr bwMode="auto">
          <a:xfrm>
            <a:off x="4114800" y="17526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2</a:t>
            </a:r>
          </a:p>
        </p:txBody>
      </p:sp>
      <p:sp>
        <p:nvSpPr>
          <p:cNvPr id="34823" name="AutoShape 9"/>
          <p:cNvSpPr>
            <a:spLocks noChangeArrowheads="1"/>
          </p:cNvSpPr>
          <p:nvPr/>
        </p:nvSpPr>
        <p:spPr bwMode="auto">
          <a:xfrm>
            <a:off x="5486400" y="17526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3</a:t>
            </a:r>
          </a:p>
        </p:txBody>
      </p:sp>
      <p:cxnSp>
        <p:nvCxnSpPr>
          <p:cNvPr id="34824" name="AutoShape 10"/>
          <p:cNvCxnSpPr>
            <a:cxnSpLocks noChangeShapeType="1"/>
            <a:stCxn id="34822" idx="2"/>
            <a:endCxn id="34819" idx="0"/>
          </p:cNvCxnSpPr>
          <p:nvPr/>
        </p:nvCxnSpPr>
        <p:spPr bwMode="auto">
          <a:xfrm rot="5400000">
            <a:off x="4533901" y="27432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11"/>
          <p:cNvCxnSpPr>
            <a:cxnSpLocks noChangeShapeType="1"/>
            <a:stCxn id="34821" idx="2"/>
            <a:endCxn id="34819" idx="0"/>
          </p:cNvCxnSpPr>
          <p:nvPr/>
        </p:nvCxnSpPr>
        <p:spPr bwMode="auto">
          <a:xfrm rot="16200000" flipH="1">
            <a:off x="3848100" y="2057400"/>
            <a:ext cx="457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2"/>
          <p:cNvCxnSpPr>
            <a:cxnSpLocks noChangeShapeType="1"/>
            <a:stCxn id="34823" idx="2"/>
            <a:endCxn id="34819" idx="0"/>
          </p:cNvCxnSpPr>
          <p:nvPr/>
        </p:nvCxnSpPr>
        <p:spPr bwMode="auto">
          <a:xfrm rot="5400000">
            <a:off x="5219700" y="2057400"/>
            <a:ext cx="457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3"/>
          <p:cNvCxnSpPr>
            <a:cxnSpLocks noChangeShapeType="1"/>
            <a:stCxn id="34819" idx="2"/>
            <a:endCxn id="34820" idx="0"/>
          </p:cNvCxnSpPr>
          <p:nvPr/>
        </p:nvCxnSpPr>
        <p:spPr bwMode="auto">
          <a:xfrm rot="5400000">
            <a:off x="4610101" y="3810000"/>
            <a:ext cx="304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4"/>
          <p:cNvCxnSpPr>
            <a:cxnSpLocks noChangeShapeType="1"/>
            <a:stCxn id="34820" idx="2"/>
            <a:endCxn id="34818" idx="1"/>
          </p:cNvCxnSpPr>
          <p:nvPr/>
        </p:nvCxnSpPr>
        <p:spPr bwMode="auto">
          <a:xfrm>
            <a:off x="4762500" y="4648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Straight Arrow Connector 22"/>
          <p:cNvCxnSpPr>
            <a:cxnSpLocks noChangeShapeType="1"/>
          </p:cNvCxnSpPr>
          <p:nvPr/>
        </p:nvCxnSpPr>
        <p:spPr bwMode="auto">
          <a:xfrm flipV="1">
            <a:off x="3429000" y="3352800"/>
            <a:ext cx="609600" cy="5143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TextBox 24"/>
          <p:cNvSpPr txBox="1">
            <a:spLocks noChangeArrowheads="1"/>
          </p:cNvSpPr>
          <p:nvPr/>
        </p:nvSpPr>
        <p:spPr bwMode="auto">
          <a:xfrm>
            <a:off x="914400" y="33020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>
                <a:solidFill>
                  <a:srgbClr val="0000FF"/>
                </a:solidFill>
                <a:latin typeface="Arial" charset="0"/>
              </a:rPr>
              <a:t>Modifications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>
                <a:solidFill>
                  <a:srgbClr val="0000FF"/>
                </a:solidFill>
                <a:latin typeface="Arial" charset="0"/>
              </a:rPr>
              <a:t>(insert, delete, update)</a:t>
            </a:r>
          </a:p>
        </p:txBody>
      </p:sp>
      <p:sp>
        <p:nvSpPr>
          <p:cNvPr id="34831" name="TextBox 26"/>
          <p:cNvSpPr txBox="1">
            <a:spLocks noChangeArrowheads="1"/>
          </p:cNvSpPr>
          <p:nvPr/>
        </p:nvSpPr>
        <p:spPr bwMode="auto">
          <a:xfrm>
            <a:off x="3505200" y="258603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34832" name="TextBox 27"/>
          <p:cNvSpPr txBox="1">
            <a:spLocks noChangeArrowheads="1"/>
          </p:cNvSpPr>
          <p:nvPr/>
        </p:nvSpPr>
        <p:spPr bwMode="auto">
          <a:xfrm>
            <a:off x="5638800" y="258603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34833" name="TextBox 28"/>
          <p:cNvSpPr txBox="1">
            <a:spLocks noChangeArrowheads="1"/>
          </p:cNvSpPr>
          <p:nvPr/>
        </p:nvSpPr>
        <p:spPr bwMode="auto">
          <a:xfrm>
            <a:off x="4419600" y="25146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cxnSp>
        <p:nvCxnSpPr>
          <p:cNvPr id="34834" name="Straight Arrow Connector 23"/>
          <p:cNvCxnSpPr>
            <a:cxnSpLocks noChangeShapeType="1"/>
          </p:cNvCxnSpPr>
          <p:nvPr/>
        </p:nvCxnSpPr>
        <p:spPr bwMode="auto">
          <a:xfrm flipV="1">
            <a:off x="3429000" y="3124200"/>
            <a:ext cx="609600" cy="5143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Straight Arrow Connector 25"/>
          <p:cNvCxnSpPr>
            <a:cxnSpLocks noChangeShapeType="1"/>
          </p:cNvCxnSpPr>
          <p:nvPr/>
        </p:nvCxnSpPr>
        <p:spPr bwMode="auto">
          <a:xfrm flipV="1">
            <a:off x="3429000" y="3581400"/>
            <a:ext cx="609600" cy="5143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of View Materialization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953000" y="1676400"/>
            <a:ext cx="3886200" cy="18288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dirty="0">
                <a:latin typeface="Courier" charset="0"/>
              </a:rPr>
              <a:t>INSERT INTO</a:t>
            </a:r>
            <a:r>
              <a:rPr lang="en-US" altLang="en-US" sz="2600" dirty="0">
                <a:latin typeface="Arial" charset="0"/>
              </a:rPr>
              <a:t> </a:t>
            </a:r>
            <a:r>
              <a:rPr lang="en-US" altLang="en-US" sz="2600" dirty="0">
                <a:solidFill>
                  <a:srgbClr val="FF0000"/>
                </a:solidFill>
                <a:latin typeface="Arial" charset="0"/>
              </a:rPr>
              <a:t>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dirty="0">
                <a:latin typeface="Courier" charset="0"/>
              </a:rPr>
              <a:t>VALUES </a:t>
            </a:r>
            <a:r>
              <a:rPr lang="en-US" altLang="en-US" sz="2600" dirty="0">
                <a:latin typeface="Arial" charset="0"/>
              </a:rPr>
              <a:t>(456, …, </a:t>
            </a:r>
            <a:r>
              <a:rPr lang="en-US" altLang="en-US" sz="2600" dirty="0" err="1">
                <a:latin typeface="Arial" charset="0"/>
              </a:rPr>
              <a:t>CoE</a:t>
            </a:r>
            <a:r>
              <a:rPr lang="en-US" altLang="en-US" sz="2600" dirty="0">
                <a:latin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225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dirty="0">
                <a:latin typeface="Courier" charset="0"/>
              </a:rPr>
              <a:t>COMMIT;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1143000"/>
            <a:ext cx="3429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Update on base table: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136525" y="1600200"/>
          <a:ext cx="4511675" cy="1905000"/>
        </p:xfrm>
        <a:graphic>
          <a:graphicData uri="http://schemas.openxmlformats.org/drawingml/2006/table">
            <a:tbl>
              <a:tblPr/>
              <a:tblGrid>
                <a:gridCol w="11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SID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Name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Age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GPA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Major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546007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Peter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546100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3.65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546500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Bill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43000" y="1093788"/>
            <a:ext cx="2438400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+mj-lt"/>
                <a:ea typeface="ＭＳ Ｐゴシック" charset="0"/>
                <a:cs typeface="ＭＳ Ｐゴシック" charset="0"/>
              </a:rPr>
              <a:t>STUDENT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28600" y="3886200"/>
            <a:ext cx="5181600" cy="22860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/>
          <a:p>
            <a:pPr eaLnBrk="1" hangingPunct="1">
              <a:spcBef>
                <a:spcPts val="9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MATERIALIZED VIEW</a:t>
            </a:r>
            <a:r>
              <a:rPr lang="en-US" dirty="0">
                <a:latin typeface="Arial" charset="0"/>
                <a:cs typeface="ＭＳ Ｐゴシック" charset="-128"/>
              </a:rPr>
              <a:t> </a:t>
            </a:r>
          </a:p>
          <a:p>
            <a:pPr eaLnBrk="1" hangingPunct="1">
              <a:spcBef>
                <a:spcPts val="3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ＭＳ Ｐゴシック" charset="-128"/>
              </a:rPr>
              <a:t>                        Majors</a:t>
            </a:r>
            <a:r>
              <a:rPr lang="en-US" dirty="0">
                <a:latin typeface="Arial" charset="0"/>
                <a:cs typeface="ＭＳ Ｐゴシック" charset="-128"/>
              </a:rPr>
              <a:t> (major, </a:t>
            </a:r>
            <a:r>
              <a:rPr lang="en-US" dirty="0" err="1">
                <a:latin typeface="Arial" charset="0"/>
                <a:cs typeface="ＭＳ Ｐゴシック" charset="-128"/>
              </a:rPr>
              <a:t>mtotal</a:t>
            </a:r>
            <a:r>
              <a:rPr lang="en-US" dirty="0">
                <a:latin typeface="Arial" charset="0"/>
                <a:cs typeface="ＭＳ Ｐゴシック" charset="-128"/>
              </a:rPr>
              <a:t>)</a:t>
            </a:r>
            <a:br>
              <a:rPr lang="en-US" dirty="0">
                <a:latin typeface="Arial" charset="0"/>
                <a:cs typeface="ＭＳ Ｐゴシック" charset="-128"/>
              </a:rPr>
            </a:br>
            <a:r>
              <a:rPr lang="en-US" dirty="0">
                <a:latin typeface="Arial" charset="0"/>
                <a:cs typeface="ＭＳ Ｐゴシック" charset="-128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dirty="0">
                <a:latin typeface="Arial" charset="0"/>
                <a:cs typeface="ＭＳ Ｐゴシック" charset="-128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dirty="0">
                <a:latin typeface="Arial" charset="0"/>
                <a:cs typeface="ＭＳ Ｐゴシック" charset="-128"/>
              </a:rPr>
              <a:t> major,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dirty="0">
                <a:latin typeface="Arial" charset="0"/>
                <a:cs typeface="ＭＳ Ｐゴシック" charset="-128"/>
              </a:rPr>
              <a:t>(*)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FROM</a:t>
            </a:r>
            <a:r>
              <a:rPr lang="en-US" dirty="0">
                <a:latin typeface="Arial" charset="0"/>
                <a:cs typeface="ＭＳ Ｐゴシック" charset="-128"/>
              </a:rPr>
              <a:t> Student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GROUP BY </a:t>
            </a:r>
            <a:r>
              <a:rPr lang="en-US" dirty="0">
                <a:latin typeface="Arial" charset="0"/>
                <a:cs typeface="ＭＳ Ｐゴシック" charset="-128"/>
              </a:rPr>
              <a:t>Major;</a:t>
            </a: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6324600" y="4419600"/>
          <a:ext cx="2133600" cy="1428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mtotal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67400" y="3886200"/>
            <a:ext cx="31242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+mj-lt"/>
                <a:ea typeface="ＭＳ Ｐゴシック" charset="0"/>
                <a:cs typeface="ＭＳ Ｐゴシック" charset="0"/>
              </a:rPr>
              <a:t>Materialized 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15200" y="5333326"/>
            <a:ext cx="457200" cy="457200"/>
            <a:chOff x="10058400" y="4316413"/>
            <a:chExt cx="457200" cy="457200"/>
          </a:xfrm>
          <a:solidFill>
            <a:schemeClr val="bg1"/>
          </a:solidFill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0058400" y="4316413"/>
              <a:ext cx="457200" cy="45720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159763" y="4343400"/>
              <a:ext cx="203437" cy="34624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800" dirty="0"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Updating Materialized Views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066800"/>
            <a:ext cx="8339137" cy="4953000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altLang="en-US" u="sng">
                <a:latin typeface="Arial" charset="0"/>
                <a:ea typeface="ＭＳ Ｐゴシック" charset="-128"/>
              </a:rPr>
              <a:t>Efficient</a:t>
            </a:r>
            <a:r>
              <a:rPr lang="en-US" altLang="en-US">
                <a:latin typeface="Arial" charset="0"/>
                <a:ea typeface="ＭＳ Ｐゴシック" charset="-128"/>
              </a:rPr>
              <a:t> strategies for automatically updating the materialized view when base tables are updated</a:t>
            </a:r>
          </a:p>
          <a:p>
            <a:pPr lvl="1">
              <a:spcAft>
                <a:spcPts val="30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Avoid re-computing the view from </a:t>
            </a:r>
            <a:r>
              <a:rPr lang="ja-JP" altLang="en-US">
                <a:latin typeface="Comic Sans MS" charset="0"/>
                <a:ea typeface="ＭＳ Ｐゴシック" charset="-128"/>
              </a:rPr>
              <a:t>“</a:t>
            </a:r>
            <a:r>
              <a:rPr lang="en-US" altLang="ja-JP">
                <a:latin typeface="Comic Sans MS" charset="0"/>
                <a:ea typeface="ＭＳ Ｐゴシック" charset="-128"/>
              </a:rPr>
              <a:t>scratch</a:t>
            </a:r>
            <a:r>
              <a:rPr lang="ja-JP" altLang="en-US">
                <a:latin typeface="Comic Sans MS" charset="0"/>
                <a:ea typeface="ＭＳ Ｐゴシック" charset="-128"/>
              </a:rPr>
              <a:t>”</a:t>
            </a:r>
            <a:endParaRPr lang="en-US" altLang="ja-JP">
              <a:latin typeface="Comic Sans MS" charset="0"/>
              <a:ea typeface="ＭＳ Ｐゴシック" charset="-128"/>
            </a:endParaRPr>
          </a:p>
          <a:p>
            <a:pPr lvl="1">
              <a:spcAft>
                <a:spcPts val="3000"/>
              </a:spcAft>
            </a:pPr>
            <a:r>
              <a:rPr lang="en-US" altLang="en-US" b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Incremental update:</a:t>
            </a:r>
            <a:r>
              <a:rPr lang="en-US" altLang="en-US">
                <a:latin typeface="Arial" charset="0"/>
                <a:ea typeface="ＭＳ Ｐゴシック" charset="-128"/>
              </a:rPr>
              <a:t> </a:t>
            </a:r>
          </a:p>
          <a:p>
            <a:pPr lvl="2">
              <a:spcAft>
                <a:spcPts val="30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determines what </a:t>
            </a:r>
            <a:r>
              <a:rPr lang="en-US" altLang="en-US" u="sng">
                <a:latin typeface="Arial" charset="0"/>
                <a:ea typeface="ＭＳ Ｐゴシック" charset="-128"/>
              </a:rPr>
              <a:t>new</a:t>
            </a:r>
            <a:r>
              <a:rPr lang="en-US" altLang="en-US">
                <a:latin typeface="Arial" charset="0"/>
                <a:ea typeface="ＭＳ Ｐゴシック" charset="-128"/>
              </a:rPr>
              <a:t> tuples must be inserted, deleted, or modified in the view when an update is applied to the base tables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42988"/>
            <a:ext cx="1014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Trade-offs in view implementation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981200"/>
          <a:ext cx="8534400" cy="295290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4993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(Virtual) Views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Materialized Views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64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Queries on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Views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993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Updates on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Base Tables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93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03313"/>
            <a:ext cx="990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Trade-offs in view implementation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9827"/>
              </p:ext>
            </p:extLst>
          </p:nvPr>
        </p:nvGraphicFramePr>
        <p:xfrm>
          <a:off x="304800" y="1981200"/>
          <a:ext cx="8534400" cy="295290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4993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(Virtual) Views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Materialized Views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64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Queries on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Views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993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Updates on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Base Tables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0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95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56063"/>
            <a:ext cx="990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038600"/>
            <a:ext cx="10144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48000"/>
            <a:ext cx="1014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00"/>
            <a:ext cx="990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858144-EC2F-F84C-B2AF-89984FDC2E85}"/>
              </a:ext>
            </a:extLst>
          </p:cNvPr>
          <p:cNvSpPr/>
          <p:nvPr/>
        </p:nvSpPr>
        <p:spPr>
          <a:xfrm>
            <a:off x="2514600" y="3013502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1" hangingPunct="1"/>
            <a:r>
              <a:rPr lang="en-US" altLang="en-US" dirty="0">
                <a:latin typeface="Arial" charset="0"/>
              </a:rPr>
              <a:t>Re-compute </a:t>
            </a:r>
          </a:p>
          <a:p>
            <a:pPr lvl="0" defTabSz="457200" eaLnBrk="1" hangingPunct="1"/>
            <a:r>
              <a:rPr lang="en-US" altLang="en-US" dirty="0">
                <a:latin typeface="Arial" charset="0"/>
              </a:rPr>
              <a:t>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6F5B6-51B9-F843-8E6E-75DC7FD4A5E1}"/>
              </a:ext>
            </a:extLst>
          </p:cNvPr>
          <p:cNvSpPr/>
          <p:nvPr/>
        </p:nvSpPr>
        <p:spPr>
          <a:xfrm>
            <a:off x="2514600" y="3992775"/>
            <a:ext cx="1711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1" hangingPunct="1"/>
            <a:r>
              <a:rPr lang="en-US" altLang="en-US" dirty="0">
                <a:latin typeface="Arial" charset="0"/>
              </a:rPr>
              <a:t>Do </a:t>
            </a:r>
          </a:p>
          <a:p>
            <a:pPr lvl="0" defTabSz="457200" eaLnBrk="1" hangingPunct="1"/>
            <a:r>
              <a:rPr lang="en-US" altLang="en-US" dirty="0">
                <a:latin typeface="Arial" charset="0"/>
              </a:rPr>
              <a:t>nothing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6369F-7E29-AE41-83F4-61D77D9703E5}"/>
              </a:ext>
            </a:extLst>
          </p:cNvPr>
          <p:cNvSpPr/>
          <p:nvPr/>
        </p:nvSpPr>
        <p:spPr>
          <a:xfrm>
            <a:off x="5486400" y="3013502"/>
            <a:ext cx="137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1" hangingPunct="1"/>
            <a:r>
              <a:rPr lang="en-US" altLang="en-US" dirty="0">
                <a:latin typeface="Arial" charset="0"/>
              </a:rPr>
              <a:t>Re-use </a:t>
            </a:r>
          </a:p>
          <a:p>
            <a:pPr lvl="0" defTabSz="457200" eaLnBrk="1" hangingPunct="1"/>
            <a:r>
              <a:rPr lang="en-US" altLang="en-US" dirty="0">
                <a:latin typeface="Arial" charset="0"/>
              </a:rPr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11F0-02F7-7241-8956-E0B29117658B}"/>
              </a:ext>
            </a:extLst>
          </p:cNvPr>
          <p:cNvSpPr/>
          <p:nvPr/>
        </p:nvSpPr>
        <p:spPr>
          <a:xfrm>
            <a:off x="5545736" y="3962400"/>
            <a:ext cx="1998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1" hangingPunct="1"/>
            <a:r>
              <a:rPr lang="en-US" altLang="en-US" dirty="0">
                <a:latin typeface="Arial" charset="0"/>
              </a:rPr>
              <a:t>View </a:t>
            </a:r>
          </a:p>
          <a:p>
            <a:pPr lvl="0" defTabSz="457200" eaLnBrk="1" hangingPunct="1"/>
            <a:r>
              <a:rPr lang="en-US" altLang="en-US" dirty="0">
                <a:latin typeface="Arial" charset="0"/>
              </a:rPr>
              <a:t>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8A7DDEA0-BEED-FE4D-9F61-D65C5A8FD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</a:rPr>
              <a:t>Virtual </a:t>
            </a:r>
            <a:r>
              <a:rPr lang="el-GR" altLang="en-US">
                <a:latin typeface="Lucida Grande" panose="020B0600040502020204" pitchFamily="34" charset="0"/>
                <a:ea typeface="ＭＳ Ｐゴシック" panose="020B0600070205080204" pitchFamily="34" charset="-128"/>
              </a:rPr>
              <a:t>View Construction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  <a:r>
              <a:rPr lang="el-GR" altLang="en-US">
                <a:latin typeface="Lucida Grande" panose="020B0600040502020204" pitchFamily="34" charset="0"/>
                <a:ea typeface="ＭＳ Ｐゴシック" panose="020B0600070205080204" pitchFamily="34" charset="-128"/>
              </a:rPr>
              <a:t>Options</a:t>
            </a:r>
            <a:endParaRPr lang="el-GR" altLang="en-US">
              <a:ea typeface="ＭＳ Ｐゴシック" panose="020B0600070205080204" pitchFamily="34" charset="-128"/>
            </a:endParaRPr>
          </a:p>
        </p:txBody>
      </p:sp>
      <p:sp>
        <p:nvSpPr>
          <p:cNvPr id="8499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8052FF-A922-F340-8E1E-41C8D4ADC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 b="1">
                <a:solidFill>
                  <a:srgbClr val="280049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ENCRYPTION</a:t>
            </a:r>
            <a:r>
              <a:rPr lang="en-US" altLang="en-US" sz="2300">
                <a:ea typeface="ＭＳ Ｐゴシック" panose="020B0600070205080204" pitchFamily="34" charset="-128"/>
              </a:rPr>
              <a:t>: </a:t>
            </a:r>
            <a:r>
              <a:rPr lang="el-GR" altLang="en-US" sz="2300">
                <a:ea typeface="ＭＳ Ｐゴシック" panose="020B0600070205080204" pitchFamily="34" charset="-128"/>
              </a:rPr>
              <a:t>The definition of the view is stored encrypted</a:t>
            </a:r>
            <a:r>
              <a:rPr lang="en-US" altLang="en-US" sz="2300">
                <a:ea typeface="ＭＳ Ｐゴシック" panose="020B0600070205080204" pitchFamily="34" charset="-128"/>
              </a:rPr>
              <a:t> </a:t>
            </a:r>
            <a:endParaRPr lang="el-GR" altLang="en-US" sz="23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 b="1">
                <a:solidFill>
                  <a:srgbClr val="280049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SCHEMABINDING</a:t>
            </a:r>
            <a:r>
              <a:rPr lang="en-US" altLang="en-US" sz="2300">
                <a:ea typeface="ＭＳ Ｐゴシック" panose="020B0600070205080204" pitchFamily="34" charset="-128"/>
              </a:rPr>
              <a:t>:</a:t>
            </a:r>
            <a:r>
              <a:rPr lang="el-GR" altLang="en-US" sz="2300">
                <a:ea typeface="ＭＳ Ｐゴシック" panose="020B0600070205080204" pitchFamily="34" charset="-128"/>
              </a:rPr>
              <a:t> Prevents the drop of defining tables/views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b="1">
                <a:solidFill>
                  <a:srgbClr val="280049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VIEW_METADATA</a:t>
            </a:r>
            <a:r>
              <a:rPr lang="en-US" altLang="en-US" sz="2300">
                <a:ea typeface="ＭＳ Ｐゴシック" panose="020B0600070205080204" pitchFamily="34" charset="-128"/>
              </a:rPr>
              <a:t>: It makes visible the metadata on the view but hides the metadata of the defining tables/views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WITH CHECK OPTION: </a:t>
            </a:r>
            <a:r>
              <a:rPr lang="en-US" altLang="en-US" sz="2000">
                <a:ea typeface="ＭＳ Ｐゴシック" panose="020B0600070205080204" pitchFamily="34" charset="-128"/>
              </a:rPr>
              <a:t>Prevent migration of tuples out of updateable views</a:t>
            </a:r>
          </a:p>
          <a:p>
            <a:pPr eaLnBrk="1" hangingPunct="1">
              <a:lnSpc>
                <a:spcPct val="90000"/>
              </a:lnSpc>
            </a:pPr>
            <a:endParaRPr lang="el-GR" altLang="en-US" sz="2300">
              <a:ea typeface="ＭＳ Ｐゴシック" panose="020B0600070205080204" pitchFamily="34" charset="-128"/>
            </a:endParaRPr>
          </a:p>
        </p:txBody>
      </p:sp>
      <p:sp>
        <p:nvSpPr>
          <p:cNvPr id="84995" name="AutoShape 4">
            <a:extLst>
              <a:ext uri="{FF2B5EF4-FFF2-40B4-BE49-F238E27FC236}">
                <a16:creationId xmlns:a16="http://schemas.microsoft.com/office/drawing/2014/main" id="{1886865A-7617-2446-9E24-DCB995E89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82000" cy="29718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solidFill>
                <a:srgbClr val="280049"/>
              </a:solidFill>
              <a:latin typeface="Arial Narrow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280049"/>
                </a:solidFill>
                <a:latin typeface="Arial Narrow" panose="020B0604020202020204" pitchFamily="34" charset="0"/>
              </a:rPr>
              <a:t>CREATE </a:t>
            </a:r>
            <a:r>
              <a:rPr lang="en-US" altLang="en-US" dirty="0">
                <a:solidFill>
                  <a:srgbClr val="FF0000"/>
                </a:solidFill>
                <a:latin typeface="Arial Narrow" panose="020B0604020202020204" pitchFamily="34" charset="0"/>
              </a:rPr>
              <a:t>OR REPLACED </a:t>
            </a:r>
            <a:r>
              <a:rPr lang="en-US" altLang="en-US" dirty="0">
                <a:solidFill>
                  <a:srgbClr val="280049"/>
                </a:solidFill>
                <a:latin typeface="Arial Narrow" panose="020B0604020202020204" pitchFamily="34" charset="0"/>
              </a:rPr>
              <a:t>VIEW CS_STUDENT </a:t>
            </a:r>
            <a:r>
              <a:rPr lang="en-US" altLang="en-US" dirty="0">
                <a:solidFill>
                  <a:srgbClr val="280049"/>
                </a:solidFill>
              </a:rPr>
              <a:t>(SID, NAME, CLASS)</a:t>
            </a:r>
            <a:r>
              <a:rPr lang="en-US" altLang="en-US" dirty="0">
                <a:solidFill>
                  <a:srgbClr val="280049"/>
                </a:solidFill>
                <a:latin typeface="Arial Narrow" panose="020B0604020202020204" pitchFamily="34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280049"/>
                </a:solidFill>
                <a:latin typeface="Comic Sans MS" panose="030F0902030302020204" pitchFamily="66" charset="0"/>
              </a:rPr>
              <a:t>[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WITH ENCRYPTION, SCHEMABINDING</a:t>
            </a:r>
            <a:r>
              <a:rPr lang="en-US" altLang="en-US" sz="2000" dirty="0">
                <a:solidFill>
                  <a:srgbClr val="280049"/>
                </a:solidFill>
                <a:latin typeface="Comic Sans MS" panose="030F0902030302020204" pitchFamily="66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VIEW_METADATA</a:t>
            </a:r>
            <a:r>
              <a:rPr lang="en-US" altLang="en-US" sz="2000" dirty="0">
                <a:solidFill>
                  <a:srgbClr val="280049"/>
                </a:solidFill>
                <a:latin typeface="Comic Sans MS" panose="030F0902030302020204" pitchFamily="66" charset="0"/>
              </a:rPr>
              <a:t>]</a:t>
            </a:r>
            <a:endParaRPr lang="en-US" altLang="en-US" sz="2000" dirty="0">
              <a:solidFill>
                <a:srgbClr val="280049"/>
              </a:solidFill>
              <a:latin typeface="Arial Narrow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280049"/>
                </a:solidFill>
                <a:latin typeface="Arial Narrow" panose="020B0604020202020204" pitchFamily="34" charset="0"/>
              </a:rPr>
              <a:t>AS </a:t>
            </a:r>
            <a:r>
              <a:rPr lang="en-US" altLang="en-US" dirty="0">
                <a:solidFill>
                  <a:srgbClr val="280049"/>
                </a:solidFill>
              </a:rPr>
              <a:t>SELECT SID, FNAME || </a:t>
            </a:r>
            <a:r>
              <a:rPr lang="ja-JP" altLang="en-US">
                <a:solidFill>
                  <a:srgbClr val="280049"/>
                </a:solidFill>
              </a:rPr>
              <a:t>‘</a:t>
            </a:r>
            <a:r>
              <a:rPr lang="en-US" altLang="ja-JP" dirty="0">
                <a:solidFill>
                  <a:srgbClr val="280049"/>
                </a:solidFill>
              </a:rPr>
              <a:t> </a:t>
            </a:r>
            <a:r>
              <a:rPr lang="ja-JP" altLang="en-US">
                <a:solidFill>
                  <a:srgbClr val="280049"/>
                </a:solidFill>
              </a:rPr>
              <a:t>‘</a:t>
            </a:r>
            <a:r>
              <a:rPr lang="en-US" altLang="ja-JP" dirty="0">
                <a:solidFill>
                  <a:srgbClr val="280049"/>
                </a:solidFill>
              </a:rPr>
              <a:t> || LNAME, CLASS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280049"/>
                </a:solidFill>
              </a:rPr>
              <a:t>       FROM STUDENT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280049"/>
                </a:solidFill>
              </a:rPr>
              <a:t>       WHERE Major = </a:t>
            </a:r>
            <a:r>
              <a:rPr lang="ja-JP" altLang="en-US">
                <a:solidFill>
                  <a:srgbClr val="280049"/>
                </a:solidFill>
              </a:rPr>
              <a:t>‘</a:t>
            </a:r>
            <a:r>
              <a:rPr lang="en-US" altLang="ja-JP" dirty="0">
                <a:solidFill>
                  <a:srgbClr val="280049"/>
                </a:solidFill>
              </a:rPr>
              <a:t>CS</a:t>
            </a:r>
            <a:r>
              <a:rPr lang="ja-JP" altLang="en-US">
                <a:solidFill>
                  <a:srgbClr val="280049"/>
                </a:solidFill>
              </a:rPr>
              <a:t>’</a:t>
            </a:r>
            <a:endParaRPr lang="en-US" altLang="ja-JP" dirty="0">
              <a:solidFill>
                <a:srgbClr val="280049"/>
              </a:solidFill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280049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WITH CHECK OPTION; </a:t>
            </a:r>
            <a:endParaRPr lang="el-GR" altLang="en-US" sz="2200" dirty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solidFill>
                <a:srgbClr val="280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4576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Materialized View (ANSI/Oracle)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763000" cy="3733800"/>
          </a:xfrm>
        </p:spPr>
        <p:txBody>
          <a:bodyPr/>
          <a:lstStyle/>
          <a:p>
            <a:pPr marL="0" indent="0">
              <a:buClr>
                <a:schemeClr val="tx2"/>
              </a:buClr>
              <a:buFont typeface="Monotype Sorts" charset="2"/>
              <a:buNone/>
              <a:defRPr/>
            </a:pPr>
            <a:endParaRPr lang="en-US" altLang="en-US" sz="1100" dirty="0">
              <a:ea typeface="ＭＳ Ｐゴシック" charset="-128"/>
            </a:endParaRPr>
          </a:p>
          <a:p>
            <a:pPr marL="0" indent="457200">
              <a:buClr>
                <a:schemeClr val="tx2"/>
              </a:buClr>
              <a:defRPr/>
            </a:pPr>
            <a:r>
              <a:rPr lang="en-US" altLang="en-US" sz="2200" dirty="0">
                <a:solidFill>
                  <a:schemeClr val="accent1"/>
                </a:solidFill>
                <a:ea typeface="ＭＳ Ｐゴシック" charset="-128"/>
              </a:rPr>
              <a:t>No</a:t>
            </a:r>
            <a:r>
              <a:rPr lang="en-US" altLang="en-US" sz="2200" dirty="0">
                <a:ea typeface="ＭＳ Ｐゴシック" charset="-128"/>
              </a:rPr>
              <a:t>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REPLACE</a:t>
            </a:r>
            <a:r>
              <a:rPr lang="en-US" altLang="en-US" sz="2200" dirty="0">
                <a:ea typeface="ＭＳ Ｐゴシック" charset="-128"/>
              </a:rPr>
              <a:t> </a:t>
            </a:r>
            <a:r>
              <a:rPr lang="en-US" altLang="en-US" sz="2200" i="1" dirty="0">
                <a:solidFill>
                  <a:schemeClr val="accent1"/>
                </a:solidFill>
                <a:ea typeface="ＭＳ Ｐゴシック" charset="-128"/>
              </a:rPr>
              <a:t>only</a:t>
            </a:r>
            <a:r>
              <a:rPr lang="en-US" altLang="en-US" sz="2200" dirty="0">
                <a:solidFill>
                  <a:schemeClr val="accent1"/>
                </a:solidFill>
                <a:ea typeface="ＭＳ Ｐゴシック" charset="-128"/>
              </a:rPr>
              <a:t>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CREATE MATERIATIZED VIEW </a:t>
            </a:r>
            <a:endParaRPr lang="en-US" altLang="en-US" dirty="0">
              <a:ea typeface="ＭＳ Ｐゴシック" charset="-128"/>
            </a:endParaRPr>
          </a:p>
          <a:p>
            <a:pPr marL="0" indent="457200">
              <a:buClr>
                <a:schemeClr val="tx2"/>
              </a:buClr>
              <a:defRPr/>
            </a:pPr>
            <a:r>
              <a:rPr lang="en-US" altLang="en-US" dirty="0">
                <a:ea typeface="ＭＳ Ｐゴシック" charset="-128"/>
              </a:rPr>
              <a:t>Build Method: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IMMEDIATE: </a:t>
            </a:r>
            <a:r>
              <a:rPr lang="en-US" altLang="en-US" sz="2000" dirty="0">
                <a:ea typeface="ＭＳ Ｐゴシック" charset="-128"/>
              </a:rPr>
              <a:t>Create view and populate it with data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DEFFERED: </a:t>
            </a:r>
            <a:r>
              <a:rPr lang="en-US" altLang="en-US" sz="2000" dirty="0">
                <a:ea typeface="ＭＳ Ｐゴシック" charset="-128"/>
              </a:rPr>
              <a:t>Create view but do not populate it</a:t>
            </a:r>
          </a:p>
          <a:p>
            <a:pPr marL="0" indent="457200"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altLang="en-US" dirty="0">
                <a:ea typeface="ＭＳ Ｐゴシック" charset="-128"/>
              </a:rPr>
              <a:t>Refresh Method:</a:t>
            </a:r>
          </a:p>
          <a:p>
            <a:pPr lvl="1">
              <a:lnSpc>
                <a:spcPct val="80000"/>
              </a:lnSpc>
              <a:buClr>
                <a:srgbClr val="CF0E30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ON DEMAND: </a:t>
            </a:r>
            <a:r>
              <a:rPr lang="en-US" altLang="en-US" sz="2000" dirty="0">
                <a:solidFill>
                  <a:srgbClr val="280049"/>
                </a:solidFill>
                <a:ea typeface="ＭＳ Ｐゴシック" charset="-128"/>
              </a:rPr>
              <a:t>Manually   </a:t>
            </a:r>
            <a:r>
              <a:rPr lang="en-US" altLang="en-US" sz="1600" dirty="0">
                <a:solidFill>
                  <a:srgbClr val="280049"/>
                </a:solidFill>
                <a:ea typeface="ＭＳ Ｐゴシック" charset="-128"/>
              </a:rPr>
              <a:t>- DBMS_MVIEW.REFRESH(’&lt;MV-name&gt;’);</a:t>
            </a:r>
            <a:endParaRPr lang="en-US" altLang="ja-JP" sz="1600" dirty="0">
              <a:solidFill>
                <a:srgbClr val="280049"/>
              </a:solidFill>
              <a:ea typeface="ＭＳ Ｐゴシック" charset="-128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ON COMMIT: </a:t>
            </a:r>
            <a:r>
              <a:rPr lang="en-US" altLang="en-US" sz="2000" dirty="0">
                <a:ea typeface="ＭＳ Ｐゴシック" charset="-128"/>
              </a:rPr>
              <a:t>Automatic after a commit</a:t>
            </a:r>
          </a:p>
          <a:p>
            <a:pPr marL="0" indent="457200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en-US" dirty="0">
                <a:ea typeface="ＭＳ Ｐゴシック" charset="-128"/>
              </a:rPr>
              <a:t>Refresh Option: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COMPLETE</a:t>
            </a:r>
            <a:r>
              <a:rPr lang="en-US" altLang="en-US" dirty="0">
                <a:ea typeface="ＭＳ Ｐゴシック" charset="-128"/>
              </a:rPr>
              <a:t> (re-computation), </a:t>
            </a: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FAST</a:t>
            </a:r>
            <a:r>
              <a:rPr lang="en-US" altLang="en-US" dirty="0">
                <a:ea typeface="ＭＳ Ｐゴシック" charset="-128"/>
              </a:rPr>
              <a:t> (incremental), </a:t>
            </a: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NEVER</a:t>
            </a:r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450056" y="1143000"/>
            <a:ext cx="8153400" cy="20574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solidFill>
                <a:srgbClr val="280049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latin typeface="Courier" charset="0"/>
              </a:rPr>
              <a:t>CREATE MATERIALIZED VIEW</a:t>
            </a:r>
            <a:r>
              <a:rPr lang="en-US" altLang="en-US" dirty="0">
                <a:latin typeface="Arial" charset="0"/>
              </a:rPr>
              <a:t> Majors (major, </a:t>
            </a:r>
            <a:r>
              <a:rPr lang="en-US" altLang="en-US" dirty="0" err="1">
                <a:latin typeface="Arial" charset="0"/>
              </a:rPr>
              <a:t>mtotal</a:t>
            </a:r>
            <a:r>
              <a:rPr lang="en-US" altLang="en-US" dirty="0">
                <a:latin typeface="Arial" charset="0"/>
              </a:rPr>
              <a:t>)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Courier" charset="0"/>
              </a:rPr>
              <a:t>[BUILD METHOD][REFRESH OPTION METHOD]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AS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Courier" charset="0"/>
              </a:rPr>
              <a:t>SELECT</a:t>
            </a:r>
            <a:r>
              <a:rPr lang="en-US" altLang="en-US" dirty="0">
                <a:latin typeface="Arial" charset="0"/>
              </a:rPr>
              <a:t> major, </a:t>
            </a:r>
            <a:r>
              <a:rPr lang="en-US" altLang="en-US" dirty="0">
                <a:latin typeface="Courier" charset="0"/>
              </a:rPr>
              <a:t>count</a:t>
            </a:r>
            <a:r>
              <a:rPr lang="en-US" altLang="en-US" dirty="0">
                <a:latin typeface="Arial" charset="0"/>
              </a:rPr>
              <a:t>(*)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latin typeface="Courier" charset="0"/>
              </a:rPr>
              <a:t>   FROM</a:t>
            </a:r>
            <a:r>
              <a:rPr lang="en-US" altLang="en-US" dirty="0">
                <a:latin typeface="Arial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latin typeface="Courier" charset="0"/>
              </a:rPr>
              <a:t>   GROUP BY </a:t>
            </a:r>
            <a:r>
              <a:rPr lang="en-US" altLang="en-US" dirty="0">
                <a:latin typeface="Arial" charset="0"/>
              </a:rPr>
              <a:t>Major;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solidFill>
                <a:srgbClr val="280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Levels of Abstraction in a DBMS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571500" indent="-571500" eaLnBrk="1" hangingPunct="1"/>
            <a:r>
              <a:rPr lang="en-US" altLang="en-US">
                <a:latin typeface="Arial" charset="0"/>
                <a:ea typeface="ＭＳ Ｐゴシック" charset="-128"/>
              </a:rPr>
              <a:t>The data in a DBMS is described at three levels of abstraction:</a:t>
            </a:r>
          </a:p>
          <a:p>
            <a:pPr marL="571500" indent="-571500" eaLnBrk="1" hangingPunct="1"/>
            <a:endParaRPr lang="en-US" altLang="en-US" sz="1500">
              <a:latin typeface="Arial" charset="0"/>
              <a:ea typeface="ＭＳ Ｐゴシック" charset="-128"/>
            </a:endParaRPr>
          </a:p>
          <a:p>
            <a:pPr marL="966788" lvl="1" indent="-495300" eaLnBrk="1" hangingPunct="1">
              <a:buFont typeface="Wingdings" charset="2"/>
              <a:buAutoNum type="arabicPeriod"/>
            </a:pPr>
            <a:r>
              <a:rPr lang="en-US" altLang="en-US" i="1">
                <a:latin typeface="Arial" charset="0"/>
                <a:ea typeface="ＭＳ Ｐゴシック" charset="-128"/>
              </a:rPr>
              <a:t>Conceptual Schema</a:t>
            </a:r>
          </a:p>
          <a:p>
            <a:pPr marL="966788" lvl="1" indent="-495300" eaLnBrk="1" hangingPunct="1">
              <a:buFont typeface="Wingdings" charset="2"/>
              <a:buAutoNum type="arabicPeriod"/>
            </a:pPr>
            <a:r>
              <a:rPr lang="en-US" altLang="en-US" i="1">
                <a:latin typeface="Arial" charset="0"/>
                <a:ea typeface="ＭＳ Ｐゴシック" charset="-128"/>
              </a:rPr>
              <a:t>Physical Schema</a:t>
            </a:r>
          </a:p>
          <a:p>
            <a:pPr marL="966788" lvl="1" indent="-495300" eaLnBrk="1" hangingPunct="1">
              <a:buFont typeface="Wingdings" charset="2"/>
              <a:buAutoNum type="arabicPeriod"/>
            </a:pPr>
            <a:r>
              <a:rPr lang="en-US" altLang="en-US" i="1">
                <a:latin typeface="Arial" charset="0"/>
                <a:ea typeface="ＭＳ Ｐゴシック" charset="-128"/>
              </a:rPr>
              <a:t>External Schema</a:t>
            </a:r>
          </a:p>
          <a:p>
            <a:pPr marL="571500" indent="-571500" eaLnBrk="1" hangingPunct="1">
              <a:buFont typeface="Wingdings" charset="2"/>
              <a:buAutoNum type="arabicPeriod"/>
            </a:pPr>
            <a:endParaRPr lang="en-US" altLang="en-US" i="1">
              <a:latin typeface="Arial" charset="0"/>
              <a:ea typeface="ＭＳ Ｐゴシック" charset="-128"/>
            </a:endParaRPr>
          </a:p>
          <a:p>
            <a:pPr marL="966788" lvl="1" indent="-495300" eaLnBrk="1" hangingPunct="1"/>
            <a:r>
              <a:rPr lang="en-US" altLang="en-US">
                <a:latin typeface="Arial" charset="0"/>
                <a:ea typeface="ＭＳ Ｐゴシック" charset="-128"/>
              </a:rPr>
              <a:t>Many external schemas </a:t>
            </a:r>
          </a:p>
          <a:p>
            <a:pPr marL="966788" lvl="1" indent="-495300" eaLnBrk="1" hangingPunct="1"/>
            <a:r>
              <a:rPr lang="en-US" altLang="en-US">
                <a:latin typeface="Arial" charset="0"/>
                <a:ea typeface="ＭＳ Ｐゴシック" charset="-128"/>
              </a:rPr>
              <a:t>plus one conceptual </a:t>
            </a:r>
          </a:p>
          <a:p>
            <a:pPr marL="966788" lvl="1" indent="-495300" eaLnBrk="1" hangingPunct="1"/>
            <a:r>
              <a:rPr lang="en-US" altLang="en-US">
                <a:latin typeface="Arial" charset="0"/>
                <a:ea typeface="ＭＳ Ｐゴシック" charset="-128"/>
              </a:rPr>
              <a:t>plus one physical</a:t>
            </a:r>
          </a:p>
          <a:p>
            <a:pPr marL="571500" indent="-571500" eaLnBrk="1" hangingPunct="1"/>
            <a:endParaRPr lang="en-US" altLang="en-US" sz="1300">
              <a:latin typeface="Arial" charset="0"/>
              <a:ea typeface="ＭＳ Ｐゴシック" charset="-128"/>
            </a:endParaRP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6477000" y="5257800"/>
            <a:ext cx="990600" cy="83820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latin typeface="Arial" charset="0"/>
              </a:rPr>
              <a:t>Disk</a:t>
            </a: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6248400" y="342900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Conceptual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6286500" y="44196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Physical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4953000" y="22098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1</a:t>
            </a:r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6324600" y="22098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2</a:t>
            </a:r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7696200" y="2209800"/>
            <a:ext cx="12954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External </a:t>
            </a:r>
          </a:p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Arial" charset="0"/>
              </a:rPr>
              <a:t>Schema 3</a:t>
            </a:r>
          </a:p>
        </p:txBody>
      </p:sp>
      <p:cxnSp>
        <p:nvCxnSpPr>
          <p:cNvPr id="8201" name="AutoShape 10"/>
          <p:cNvCxnSpPr>
            <a:cxnSpLocks noChangeShapeType="1"/>
            <a:stCxn id="8199" idx="2"/>
            <a:endCxn id="8196" idx="0"/>
          </p:cNvCxnSpPr>
          <p:nvPr/>
        </p:nvCxnSpPr>
        <p:spPr bwMode="auto">
          <a:xfrm>
            <a:off x="6972300" y="2971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1"/>
          <p:cNvCxnSpPr>
            <a:cxnSpLocks noChangeShapeType="1"/>
            <a:stCxn id="8198" idx="2"/>
            <a:endCxn id="8196" idx="0"/>
          </p:cNvCxnSpPr>
          <p:nvPr/>
        </p:nvCxnSpPr>
        <p:spPr bwMode="auto">
          <a:xfrm>
            <a:off x="5600700" y="29718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2"/>
          <p:cNvCxnSpPr>
            <a:cxnSpLocks noChangeShapeType="1"/>
            <a:stCxn id="8200" idx="2"/>
            <a:endCxn id="8196" idx="0"/>
          </p:cNvCxnSpPr>
          <p:nvPr/>
        </p:nvCxnSpPr>
        <p:spPr bwMode="auto">
          <a:xfrm flipH="1">
            <a:off x="6972300" y="29718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3"/>
          <p:cNvCxnSpPr>
            <a:cxnSpLocks noChangeShapeType="1"/>
            <a:stCxn id="8196" idx="2"/>
            <a:endCxn id="8197" idx="0"/>
          </p:cNvCxnSpPr>
          <p:nvPr/>
        </p:nvCxnSpPr>
        <p:spPr bwMode="auto">
          <a:xfrm>
            <a:off x="69723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2"/>
            <a:endCxn id="8195" idx="1"/>
          </p:cNvCxnSpPr>
          <p:nvPr/>
        </p:nvCxnSpPr>
        <p:spPr bwMode="auto">
          <a:xfrm>
            <a:off x="6972300" y="5105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48400" y="3429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000">
                <a:latin typeface="Arial" charset="0"/>
              </a:rPr>
              <a:t>Conceptual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000">
                <a:latin typeface="Arial" charset="0"/>
              </a:rPr>
              <a:t>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 animBg="1"/>
      <p:bldP spid="8200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Materialized View in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57600"/>
            <a:ext cx="8763000" cy="3048000"/>
          </a:xfrm>
        </p:spPr>
        <p:txBody>
          <a:bodyPr/>
          <a:lstStyle/>
          <a:p>
            <a:pPr marL="0" indent="0">
              <a:buClr>
                <a:schemeClr val="tx2"/>
              </a:buClr>
              <a:buFont typeface="Monotype Sorts" charset="2"/>
              <a:buNone/>
              <a:defRPr/>
            </a:pPr>
            <a:endParaRPr lang="en-US" altLang="en-US" sz="1100" dirty="0">
              <a:ea typeface="ＭＳ Ｐゴシック" charset="-128"/>
            </a:endParaRPr>
          </a:p>
          <a:p>
            <a:pPr marL="0" indent="457200">
              <a:buClr>
                <a:schemeClr val="tx2"/>
              </a:buClr>
              <a:defRPr/>
            </a:pPr>
            <a:r>
              <a:rPr lang="en-US" altLang="en-US" sz="2200" dirty="0">
                <a:solidFill>
                  <a:schemeClr val="accent1"/>
                </a:solidFill>
                <a:ea typeface="ＭＳ Ｐゴシック" charset="-128"/>
              </a:rPr>
              <a:t>No</a:t>
            </a:r>
            <a:r>
              <a:rPr lang="en-US" altLang="en-US" sz="2200" dirty="0">
                <a:ea typeface="ＭＳ Ｐゴシック" charset="-128"/>
              </a:rPr>
              <a:t>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REPLACE</a:t>
            </a:r>
            <a:r>
              <a:rPr lang="en-US" altLang="en-US" sz="2200" dirty="0">
                <a:ea typeface="ＭＳ Ｐゴシック" charset="-128"/>
              </a:rPr>
              <a:t> </a:t>
            </a:r>
            <a:r>
              <a:rPr lang="en-US" altLang="en-US" sz="2200" i="1" dirty="0">
                <a:solidFill>
                  <a:schemeClr val="accent1"/>
                </a:solidFill>
                <a:ea typeface="ＭＳ Ｐゴシック" charset="-128"/>
              </a:rPr>
              <a:t>only</a:t>
            </a:r>
            <a:r>
              <a:rPr lang="en-US" altLang="en-US" sz="2200" dirty="0">
                <a:solidFill>
                  <a:schemeClr val="accent1"/>
                </a:solidFill>
                <a:ea typeface="ＭＳ Ｐゴシック" charset="-128"/>
              </a:rPr>
              <a:t>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CREATE MATERIATIZED VIEW </a:t>
            </a:r>
            <a:endParaRPr lang="en-US" altLang="en-US" dirty="0">
              <a:ea typeface="ＭＳ Ｐゴシック" charset="-128"/>
            </a:endParaRPr>
          </a:p>
          <a:p>
            <a:pPr marL="0" indent="457200">
              <a:buClr>
                <a:schemeClr val="tx2"/>
              </a:buClr>
              <a:defRPr/>
            </a:pPr>
            <a:r>
              <a:rPr lang="en-US" altLang="en-US" dirty="0">
                <a:ea typeface="ＭＳ Ｐゴシック" charset="-128"/>
              </a:rPr>
              <a:t>Build Method: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WITH DATA: </a:t>
            </a:r>
            <a:r>
              <a:rPr lang="en-US" altLang="en-US" sz="2000" dirty="0">
                <a:ea typeface="ＭＳ Ｐゴシック" charset="-128"/>
              </a:rPr>
              <a:t>Create view and populate it with data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WITH NO DATA: </a:t>
            </a:r>
            <a:r>
              <a:rPr lang="en-US" altLang="en-US" sz="2000" dirty="0">
                <a:ea typeface="ＭＳ Ｐゴシック" charset="-128"/>
              </a:rPr>
              <a:t>Create view but do not populate it</a:t>
            </a:r>
          </a:p>
          <a:p>
            <a:pPr marL="0" indent="457200"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altLang="en-US" dirty="0">
                <a:ea typeface="ＭＳ Ｐゴシック" charset="-128"/>
              </a:rPr>
              <a:t>Refresh Method:</a:t>
            </a:r>
          </a:p>
          <a:p>
            <a:pPr lvl="1">
              <a:lnSpc>
                <a:spcPct val="80000"/>
              </a:lnSpc>
              <a:buClr>
                <a:srgbClr val="CF0E30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ON DEMAND: </a:t>
            </a:r>
            <a:r>
              <a:rPr lang="en-US" altLang="en-US" sz="2000" dirty="0">
                <a:solidFill>
                  <a:srgbClr val="280049"/>
                </a:solidFill>
                <a:ea typeface="ＭＳ Ｐゴシック" charset="-128"/>
              </a:rPr>
              <a:t>Manually   </a:t>
            </a:r>
            <a:r>
              <a:rPr lang="en-US" altLang="en-US" sz="1600" dirty="0">
                <a:solidFill>
                  <a:srgbClr val="280049"/>
                </a:solidFill>
                <a:ea typeface="ＭＳ Ｐゴシック" charset="-128"/>
              </a:rPr>
              <a:t>- REFRESH MATERIALIZED VIEW ’&lt;MV-name&gt;’;</a:t>
            </a:r>
            <a:endParaRPr lang="en-US" altLang="ja-JP" sz="1600" dirty="0">
              <a:solidFill>
                <a:srgbClr val="280049"/>
              </a:solidFill>
              <a:ea typeface="ＭＳ Ｐゴシック" charset="-128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ON COMMIT (with Trigger): </a:t>
            </a:r>
            <a:r>
              <a:rPr lang="en-US" altLang="en-US" sz="2000" dirty="0">
                <a:ea typeface="ＭＳ Ｐゴシック" charset="-128"/>
              </a:rPr>
              <a:t>Automatic after a commit</a:t>
            </a:r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450056" y="1143000"/>
            <a:ext cx="8153400" cy="26670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solidFill>
                <a:srgbClr val="280049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None/>
            </a:pPr>
            <a:r>
              <a:rPr lang="en-US" altLang="en-US" dirty="0">
                <a:latin typeface="Courier" charset="0"/>
              </a:rPr>
              <a:t>CREATE MATERIALIZED VIEW </a:t>
            </a:r>
            <a:r>
              <a:rPr lang="en-US" altLang="en-US" dirty="0">
                <a:solidFill>
                  <a:srgbClr val="FF0000"/>
                </a:solidFill>
                <a:latin typeface="Courier" charset="0"/>
              </a:rPr>
              <a:t>[IF NOT EXISTS]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None/>
            </a:pPr>
            <a:r>
              <a:rPr lang="en-US" altLang="en-US" dirty="0">
                <a:latin typeface="Arial" charset="0"/>
              </a:rPr>
              <a:t>Majors (major, </a:t>
            </a:r>
            <a:r>
              <a:rPr lang="en-US" altLang="en-US" dirty="0" err="1">
                <a:latin typeface="Arial" charset="0"/>
              </a:rPr>
              <a:t>mtotal</a:t>
            </a:r>
            <a:r>
              <a:rPr lang="en-US" alt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charset="0"/>
              </a:rPr>
              <a:t>AS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Courier" charset="0"/>
              </a:rPr>
              <a:t>SELECT</a:t>
            </a:r>
            <a:r>
              <a:rPr lang="en-US" altLang="en-US" dirty="0">
                <a:latin typeface="Arial" charset="0"/>
              </a:rPr>
              <a:t> major, </a:t>
            </a:r>
            <a:r>
              <a:rPr lang="en-US" altLang="en-US" dirty="0">
                <a:latin typeface="Courier" charset="0"/>
              </a:rPr>
              <a:t>count</a:t>
            </a:r>
            <a:r>
              <a:rPr lang="en-US" altLang="en-US" dirty="0">
                <a:latin typeface="Arial" charset="0"/>
              </a:rPr>
              <a:t>(*)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latin typeface="Courier" charset="0"/>
              </a:rPr>
              <a:t>   FROM</a:t>
            </a:r>
            <a:r>
              <a:rPr lang="en-US" altLang="en-US" dirty="0">
                <a:latin typeface="Arial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latin typeface="Courier" charset="0"/>
              </a:rPr>
              <a:t>   GROUP BY </a:t>
            </a:r>
            <a:r>
              <a:rPr lang="en-US" altLang="en-US" dirty="0">
                <a:latin typeface="Arial" charset="0"/>
              </a:rPr>
              <a:t>Major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" charset="0"/>
              </a:rPr>
              <a:t>WITH [NO] DATA;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Full Materialized </a:t>
            </a:r>
            <a:r>
              <a:rPr lang="el-GR" altLang="en-US" dirty="0" err="1">
                <a:ea typeface="ＭＳ Ｐゴシック" charset="-128"/>
              </a:rPr>
              <a:t>View</a:t>
            </a:r>
            <a:r>
              <a:rPr lang="el-GR" altLang="en-US" dirty="0">
                <a:ea typeface="ＭＳ Ｐゴシック" charset="-128"/>
              </a:rPr>
              <a:t> Construction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1800" dirty="0">
                <a:ea typeface="ＭＳ Ｐゴシック" charset="-128"/>
              </a:rPr>
              <a:t>(ANSI/Oracle)</a:t>
            </a:r>
            <a:endParaRPr lang="el-GR" altLang="en-US" dirty="0">
              <a:ea typeface="ＭＳ Ｐゴシック" charset="-128"/>
            </a:endParaRPr>
          </a:p>
        </p:txBody>
      </p:sp>
      <p:sp>
        <p:nvSpPr>
          <p:cNvPr id="419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200">
              <a:latin typeface="Arial Narrow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 b="1">
                <a:solidFill>
                  <a:srgbClr val="280049"/>
                </a:solidFill>
                <a:latin typeface="Arial Narrow" charset="0"/>
                <a:ea typeface="ＭＳ Ｐゴシック" charset="-128"/>
              </a:rPr>
              <a:t>ENCRYPTION</a:t>
            </a:r>
            <a:r>
              <a:rPr lang="en-US" altLang="en-US" sz="2300">
                <a:ea typeface="ＭＳ Ｐゴシック" charset="-128"/>
              </a:rPr>
              <a:t>: </a:t>
            </a:r>
            <a:r>
              <a:rPr lang="el-GR" altLang="en-US" sz="2300">
                <a:ea typeface="ＭＳ Ｐゴシック" charset="-128"/>
              </a:rPr>
              <a:t>The definition of the view is stored encrypted</a:t>
            </a:r>
            <a:r>
              <a:rPr lang="en-US" altLang="en-US" sz="2300">
                <a:ea typeface="ＭＳ Ｐゴシック" charset="-128"/>
              </a:rPr>
              <a:t> </a:t>
            </a:r>
            <a:endParaRPr lang="el-GR" altLang="en-US" sz="23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 b="1">
                <a:solidFill>
                  <a:srgbClr val="280049"/>
                </a:solidFill>
                <a:latin typeface="Arial Narrow" charset="0"/>
                <a:ea typeface="ＭＳ Ｐゴシック" charset="-128"/>
              </a:rPr>
              <a:t>SCHEMABINDING</a:t>
            </a:r>
            <a:r>
              <a:rPr lang="en-US" altLang="en-US" sz="2300">
                <a:ea typeface="ＭＳ Ｐゴシック" charset="-128"/>
              </a:rPr>
              <a:t>:</a:t>
            </a:r>
            <a:r>
              <a:rPr lang="el-GR" altLang="en-US" sz="2300">
                <a:ea typeface="ＭＳ Ｐゴシック" charset="-128"/>
              </a:rPr>
              <a:t> Prevents the drop of defining tables/views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b="1">
                <a:solidFill>
                  <a:srgbClr val="280049"/>
                </a:solidFill>
                <a:latin typeface="Arial Narrow" charset="0"/>
                <a:ea typeface="ＭＳ Ｐゴシック" charset="-128"/>
              </a:rPr>
              <a:t>VIEW_METADATA</a:t>
            </a:r>
            <a:r>
              <a:rPr lang="en-US" altLang="en-US" sz="2300">
                <a:ea typeface="ＭＳ Ｐゴシック" charset="-128"/>
              </a:rPr>
              <a:t>: It makes visible the metadata on the view but hides the metadata of the defining tables/views</a:t>
            </a:r>
            <a:r>
              <a:rPr lang="en-US" altLang="en-US" sz="2300">
                <a:latin typeface="Arial Narrow" charset="0"/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ea typeface="ＭＳ Ｐゴシック" charset="-128"/>
              </a:rPr>
              <a:t>WITH CHECK OPTION: </a:t>
            </a:r>
            <a:r>
              <a:rPr lang="en-US" altLang="en-US" sz="2000">
                <a:ea typeface="ＭＳ Ｐゴシック" charset="-128"/>
              </a:rPr>
              <a:t>Prevent migration of tuples out of updateable views</a:t>
            </a:r>
          </a:p>
          <a:p>
            <a:pPr eaLnBrk="1" hangingPunct="1">
              <a:lnSpc>
                <a:spcPct val="90000"/>
              </a:lnSpc>
            </a:pPr>
            <a:endParaRPr lang="el-GR" altLang="en-US" sz="2300">
              <a:ea typeface="ＭＳ Ｐゴシック" charset="-128"/>
            </a:endParaRPr>
          </a:p>
        </p:txBody>
      </p:sp>
      <p:sp>
        <p:nvSpPr>
          <p:cNvPr id="41987" name="AutoShape 4"/>
          <p:cNvSpPr>
            <a:spLocks noChangeArrowheads="1"/>
          </p:cNvSpPr>
          <p:nvPr/>
        </p:nvSpPr>
        <p:spPr bwMode="auto">
          <a:xfrm>
            <a:off x="228600" y="1219200"/>
            <a:ext cx="8763000" cy="29718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solidFill>
                <a:srgbClr val="280049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latin typeface="Courier" charset="0"/>
              </a:rPr>
              <a:t>CREATE MATERIALIZED VIEW</a:t>
            </a:r>
            <a:r>
              <a:rPr lang="en-US" altLang="en-US" sz="2200" dirty="0">
                <a:latin typeface="Arial" charset="0"/>
              </a:rPr>
              <a:t> Majors (major, </a:t>
            </a:r>
            <a:r>
              <a:rPr lang="en-US" altLang="en-US" sz="2200" dirty="0" err="1">
                <a:latin typeface="Arial" charset="0"/>
              </a:rPr>
              <a:t>mtotal</a:t>
            </a:r>
            <a:r>
              <a:rPr lang="en-US" altLang="en-US" sz="22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" charset="0"/>
              </a:rPr>
              <a:t>[WITH ENCRYPTION,SCHEMABINDING,VIEW_METADATA]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latin typeface="Arial" charset="0"/>
              </a:rPr>
              <a:t>  </a:t>
            </a:r>
            <a:r>
              <a:rPr lang="en-US" altLang="en-US" sz="2200" dirty="0">
                <a:solidFill>
                  <a:srgbClr val="FF0000"/>
                </a:solidFill>
                <a:latin typeface="Courier" charset="0"/>
              </a:rPr>
              <a:t>[BUILD METHOD][REFRESH OPTION METHOD]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en-US" sz="2200" dirty="0">
                <a:solidFill>
                  <a:srgbClr val="000000"/>
                </a:solidFill>
                <a:latin typeface="Courier" charset="0"/>
              </a:rPr>
              <a:t>AS</a:t>
            </a:r>
            <a:r>
              <a:rPr lang="en-US" altLang="en-US" sz="2200" dirty="0">
                <a:latin typeface="Arial" charset="0"/>
              </a:rPr>
              <a:t> </a:t>
            </a:r>
            <a:r>
              <a:rPr lang="en-US" altLang="en-US" sz="2200" dirty="0">
                <a:latin typeface="Courier" charset="0"/>
              </a:rPr>
              <a:t>SELECT</a:t>
            </a:r>
            <a:r>
              <a:rPr lang="en-US" altLang="en-US" sz="2200" dirty="0">
                <a:latin typeface="Arial" charset="0"/>
              </a:rPr>
              <a:t> major, </a:t>
            </a:r>
            <a:r>
              <a:rPr lang="en-US" altLang="en-US" sz="2200" dirty="0">
                <a:latin typeface="Courier" charset="0"/>
              </a:rPr>
              <a:t>count</a:t>
            </a:r>
            <a:r>
              <a:rPr lang="en-US" altLang="en-US" sz="2200" dirty="0">
                <a:latin typeface="Arial" charset="0"/>
              </a:rPr>
              <a:t>(*)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latin typeface="Courier" charset="0"/>
              </a:rPr>
              <a:t>   FROM</a:t>
            </a:r>
            <a:r>
              <a:rPr lang="en-US" altLang="en-US" sz="2200" dirty="0">
                <a:latin typeface="Arial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latin typeface="Courier" charset="0"/>
              </a:rPr>
              <a:t>   GROUP BY </a:t>
            </a:r>
            <a:r>
              <a:rPr lang="en-US" altLang="en-US" sz="2200" dirty="0">
                <a:latin typeface="Arial" charset="0"/>
              </a:rPr>
              <a:t>Major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 sz="2200" dirty="0">
                <a:latin typeface="Courier" charset="0"/>
              </a:rPr>
              <a:t> WITH CHECK OPTION; </a:t>
            </a:r>
            <a:endParaRPr lang="en-US" altLang="en-US" sz="22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solidFill>
                <a:srgbClr val="280049"/>
              </a:solidFill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charset="0"/>
                <a:ea typeface="ＭＳ Ｐゴシック" charset="-128"/>
              </a:rPr>
              <a:t>Views Vs Temporary Tables</a:t>
            </a:r>
          </a:p>
        </p:txBody>
      </p:sp>
      <p:sp>
        <p:nvSpPr>
          <p:cNvPr id="266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48713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 standard but Temporary Tables are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visible to the current SQL session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automatically dropped at the end of session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cannot have foreign key constraints</a:t>
            </a:r>
          </a:p>
          <a:p>
            <a:pPr marL="457200" lvl="1" indent="0" eaLnBrk="1" hangingPunct="1">
              <a:buClr>
                <a:schemeClr val="tx2"/>
              </a:buClr>
              <a:buNone/>
              <a:defRPr/>
            </a:pPr>
            <a:endParaRPr lang="en-US" sz="1000" dirty="0">
              <a:latin typeface="Tahoma" charset="0"/>
              <a:ea typeface="ＭＳ Ｐゴシック" charset="0"/>
            </a:endParaRPr>
          </a:p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Temporary tables are local (</a:t>
            </a:r>
            <a:r>
              <a:rPr lang="en-US" dirty="0">
                <a:solidFill>
                  <a:schemeClr val="accent6"/>
                </a:solidFill>
                <a:ea typeface="ＭＳ Ｐゴシック" pitchFamily="37" charset="-128"/>
              </a:rPr>
              <a:t>Postgres, Oracle, MySQL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chemeClr val="accent6"/>
                </a:solidFill>
              </a:rPr>
              <a:t>Create Temporary Table Yahoo (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</a:rPr>
              <a:t>YID </a:t>
            </a:r>
            <a:r>
              <a:rPr lang="en-US" dirty="0" err="1">
                <a:solidFill>
                  <a:schemeClr val="accent6"/>
                </a:solidFill>
                <a:ea typeface="ＭＳ Ｐゴシック" charset="0"/>
              </a:rPr>
              <a:t>int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</a:rPr>
              <a:t>, YNM Char(3));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200" dirty="0" err="1">
                <a:latin typeface="Tahoma" charset="0"/>
                <a:ea typeface="ＭＳ Ｐゴシック" charset="0"/>
              </a:rPr>
              <a:t>SQLServer</a:t>
            </a:r>
            <a:r>
              <a:rPr lang="en-US" sz="2200" dirty="0">
                <a:latin typeface="Tahoma" charset="0"/>
                <a:ea typeface="ＭＳ Ｐゴシック" charset="0"/>
              </a:rPr>
              <a:t>: </a:t>
            </a:r>
            <a:r>
              <a:rPr lang="en-US" sz="2200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Create Table #Yahoo (YID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  <a:ea typeface="ＭＳ Ｐゴシック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, YNM Char(3));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endParaRPr lang="en-US" sz="1600" dirty="0">
              <a:solidFill>
                <a:schemeClr val="tx2"/>
              </a:solidFill>
              <a:latin typeface="Tahoma" charset="0"/>
              <a:ea typeface="ＭＳ Ｐゴシック" charset="0"/>
            </a:endParaRPr>
          </a:p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Postgress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&amp; Oracle Server: global temporary tables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Example: </a:t>
            </a:r>
            <a:r>
              <a:rPr lang="en-US" sz="2000" dirty="0">
                <a:solidFill>
                  <a:srgbClr val="660066"/>
                </a:solidFill>
                <a:latin typeface="Tahoma" charset="0"/>
                <a:ea typeface="ＭＳ Ｐゴシック" charset="0"/>
              </a:rPr>
              <a:t>Create Global Temporary Table Yahoo 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None/>
              <a:defRPr/>
            </a:pPr>
            <a:r>
              <a:rPr lang="en-US" sz="2000" dirty="0">
                <a:solidFill>
                  <a:srgbClr val="660066"/>
                </a:solidFill>
                <a:latin typeface="Tahoma" charset="0"/>
                <a:ea typeface="ＭＳ Ｐゴシック" charset="0"/>
              </a:rPr>
              <a:t>                  on commit preserve rows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None/>
              <a:defRPr/>
            </a:pPr>
            <a:r>
              <a:rPr lang="en-US" sz="2000" dirty="0">
                <a:solidFill>
                  <a:srgbClr val="660066"/>
                </a:solidFill>
                <a:latin typeface="Tahoma" charset="0"/>
                <a:ea typeface="ＭＳ Ｐゴシック" charset="0"/>
              </a:rPr>
              <a:t>                  AS Select YID, YNM From </a:t>
            </a:r>
            <a:r>
              <a:rPr lang="en-US" sz="2000" dirty="0" err="1">
                <a:solidFill>
                  <a:srgbClr val="660066"/>
                </a:solidFill>
                <a:latin typeface="Tahoma" charset="0"/>
                <a:ea typeface="ＭＳ Ｐゴシック" charset="0"/>
              </a:rPr>
              <a:t>TahooBase</a:t>
            </a:r>
            <a:r>
              <a:rPr lang="en-US" sz="2000" dirty="0">
                <a:solidFill>
                  <a:srgbClr val="660066"/>
                </a:solidFill>
                <a:latin typeface="Tahoma" charset="0"/>
                <a:ea typeface="ＭＳ Ｐゴシック" charset="0"/>
              </a:rPr>
              <a:t>;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None/>
              <a:defRPr/>
            </a:pPr>
            <a:endParaRPr lang="en-US" sz="1200" dirty="0">
              <a:solidFill>
                <a:srgbClr val="660066"/>
              </a:solidFill>
              <a:latin typeface="Tahoma" charset="0"/>
              <a:ea typeface="ＭＳ Ｐゴシック" charset="0"/>
            </a:endParaRPr>
          </a:p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External Schema</a:t>
            </a: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/>
        </p:nvGraphicFramePr>
        <p:xfrm>
          <a:off x="152400" y="4343400"/>
          <a:ext cx="3276600" cy="1905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2959" name="Group 31"/>
          <p:cNvGraphicFramePr>
            <a:graphicFrameLocks noGrp="1"/>
          </p:cNvGraphicFramePr>
          <p:nvPr/>
        </p:nvGraphicFramePr>
        <p:xfrm>
          <a:off x="3657600" y="4362450"/>
          <a:ext cx="2133600" cy="14636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CSC 343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CSC 207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CSC 369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2976" name="Group 48"/>
          <p:cNvGraphicFramePr>
            <a:graphicFrameLocks noGrp="1"/>
          </p:cNvGraphicFramePr>
          <p:nvPr/>
        </p:nvGraphicFramePr>
        <p:xfrm>
          <a:off x="6019800" y="4343400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CSC 343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CSC 369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CSC 343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84" name="Up Arrow 10"/>
          <p:cNvSpPr>
            <a:spLocks noChangeArrowheads="1"/>
          </p:cNvSpPr>
          <p:nvPr/>
        </p:nvSpPr>
        <p:spPr bwMode="auto">
          <a:xfrm>
            <a:off x="4042775" y="3287174"/>
            <a:ext cx="1066800" cy="990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  <p:graphicFrame>
        <p:nvGraphicFramePr>
          <p:cNvPr id="12" name="Group 3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5514054"/>
              </p:ext>
            </p:extLst>
          </p:nvPr>
        </p:nvGraphicFramePr>
        <p:xfrm>
          <a:off x="3124200" y="1387475"/>
          <a:ext cx="3048000" cy="173674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Course Name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Total Enrollment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3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05121982"/>
              </p:ext>
            </p:extLst>
          </p:nvPr>
        </p:nvGraphicFramePr>
        <p:xfrm>
          <a:off x="3124200" y="1387475"/>
          <a:ext cx="3048000" cy="1736752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17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Course Name</a:t>
                      </a:r>
                    </a:p>
                  </a:txBody>
                  <a:tcPr marT="45644" marB="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Total Enrollment</a:t>
                      </a:r>
                    </a:p>
                  </a:txBody>
                  <a:tcPr marT="45644" marB="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44" marB="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44" marB="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0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44" marB="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44" marB="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0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44" marB="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44" marB="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 view is a table </a:t>
            </a:r>
            <a:r>
              <a:rPr lang="en-US" altLang="en-US">
                <a:solidFill>
                  <a:srgbClr val="FF0000"/>
                </a:solidFill>
              </a:rPr>
              <a:t>derived</a:t>
            </a:r>
            <a:r>
              <a:rPr lang="en-US" altLang="en-US"/>
              <a:t> from base tables and other views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90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Views </a:t>
            </a:r>
            <a:r>
              <a:rPr lang="en-US" altLang="en-US" u="sng"/>
              <a:t>can be queried</a:t>
            </a:r>
            <a:r>
              <a:rPr lang="en-US" altLang="en-US"/>
              <a:t> as if they were base tables</a:t>
            </a:r>
            <a:endParaRPr lang="en-US" altLang="en-US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charset="0"/>
              </a:rPr>
              <a:t>           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CF0E30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280049"/>
              </a:solidFill>
              <a:latin typeface="Arial Narrow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2"/>
              <a:buNone/>
            </a:pPr>
            <a:endParaRPr lang="en-US" altLang="en-US" sz="1200">
              <a:solidFill>
                <a:srgbClr val="280049"/>
              </a:solidFill>
              <a:latin typeface="Arial Narrow" charset="0"/>
            </a:endParaRPr>
          </a:p>
          <a:p>
            <a:pPr eaLnBrk="1" hangingPunct="1">
              <a:lnSpc>
                <a:spcPct val="140000"/>
              </a:lnSpc>
              <a:buClr>
                <a:schemeClr val="tx2"/>
              </a:buClr>
            </a:pPr>
            <a:endParaRPr lang="en-US" altLang="en-US">
              <a:solidFill>
                <a:srgbClr val="280049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Create View</a:t>
            </a: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685800" y="2743200"/>
            <a:ext cx="4038600" cy="23622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solidFill>
                  <a:srgbClr val="280049"/>
                </a:solidFill>
                <a:latin typeface="Courier New" charset="0"/>
              </a:rPr>
              <a:t>CREATE VIEW CS_STUDENT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solidFill>
                  <a:srgbClr val="280049"/>
                </a:solidFill>
                <a:latin typeface="Courier New" charset="0"/>
              </a:rPr>
              <a:t>   AS SELECT * 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solidFill>
                  <a:srgbClr val="280049"/>
                </a:solidFill>
                <a:latin typeface="Courier New" charset="0"/>
              </a:rPr>
              <a:t>   FROM STUDENT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solidFill>
                  <a:srgbClr val="280049"/>
                </a:solidFill>
                <a:latin typeface="Courier New" charset="0"/>
              </a:rPr>
              <a:t>   WHERE Major = </a:t>
            </a:r>
            <a:r>
              <a:rPr lang="ja-JP" altLang="en-US" sz="2000" b="1">
                <a:solidFill>
                  <a:srgbClr val="280049"/>
                </a:solidFill>
                <a:latin typeface="Courier New" charset="0"/>
              </a:rPr>
              <a:t>‘</a:t>
            </a:r>
            <a:r>
              <a:rPr lang="en-US" altLang="ja-JP" sz="2000" b="1" dirty="0">
                <a:solidFill>
                  <a:srgbClr val="280049"/>
                </a:solidFill>
                <a:latin typeface="Courier New" charset="0"/>
              </a:rPr>
              <a:t>CS</a:t>
            </a:r>
            <a:r>
              <a:rPr lang="ja-JP" altLang="en-US" sz="2000" b="1">
                <a:solidFill>
                  <a:srgbClr val="280049"/>
                </a:solidFill>
                <a:latin typeface="Courier New" charset="0"/>
              </a:rPr>
              <a:t>’</a:t>
            </a:r>
            <a:r>
              <a:rPr lang="en-US" altLang="ja-JP" sz="2000" b="1" dirty="0">
                <a:solidFill>
                  <a:srgbClr val="280049"/>
                </a:solidFill>
                <a:latin typeface="Courier New" charset="0"/>
              </a:rPr>
              <a:t>; </a:t>
            </a:r>
            <a:endParaRPr lang="en-US" altLang="en-US" sz="2000" b="1" dirty="0">
              <a:solidFill>
                <a:srgbClr val="280049"/>
              </a:solidFill>
              <a:latin typeface="Courier New" charset="0"/>
            </a:endParaRP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181600" y="2971800"/>
            <a:ext cx="3581400" cy="19050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o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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280049"/>
              </a:buClr>
              <a:buFont typeface="Monotype Sorts" charset="2"/>
              <a:buNone/>
            </a:pPr>
            <a:r>
              <a:rPr lang="en-US" altLang="en-US" sz="2000" b="1">
                <a:solidFill>
                  <a:srgbClr val="280049"/>
                </a:solidFill>
                <a:latin typeface="Courier New" charset="0"/>
              </a:rPr>
              <a:t>SELECT Class, Count(*) </a:t>
            </a:r>
          </a:p>
          <a:p>
            <a:pPr eaLnBrk="1" hangingPunct="1">
              <a:lnSpc>
                <a:spcPct val="90000"/>
              </a:lnSpc>
              <a:buClr>
                <a:srgbClr val="280049"/>
              </a:buClr>
              <a:buFont typeface="Monotype Sorts" charset="2"/>
              <a:buNone/>
            </a:pPr>
            <a:r>
              <a:rPr lang="en-US" altLang="en-US" sz="2000" b="1">
                <a:solidFill>
                  <a:srgbClr val="280049"/>
                </a:solidFill>
                <a:latin typeface="Courier New" charset="0"/>
              </a:rPr>
              <a:t>FROM CS_STUDENT </a:t>
            </a:r>
          </a:p>
          <a:p>
            <a:pPr eaLnBrk="1" hangingPunct="1">
              <a:lnSpc>
                <a:spcPct val="90000"/>
              </a:lnSpc>
              <a:buClr>
                <a:srgbClr val="280049"/>
              </a:buClr>
              <a:buFont typeface="Monotype Sorts" charset="2"/>
              <a:buNone/>
            </a:pPr>
            <a:r>
              <a:rPr lang="en-US" altLang="en-US" sz="2000" b="1">
                <a:solidFill>
                  <a:srgbClr val="280049"/>
                </a:solidFill>
                <a:latin typeface="Courier New" charset="0"/>
              </a:rPr>
              <a:t>GROUP BY Class;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44035" grpId="0" animBg="1"/>
      <p:bldP spid="440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is a view?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915400" cy="4876800"/>
          </a:xfrm>
        </p:spPr>
        <p:txBody>
          <a:bodyPr/>
          <a:lstStyle/>
          <a:p>
            <a:pPr>
              <a:spcAft>
                <a:spcPts val="2300"/>
              </a:spcAft>
            </a:pPr>
            <a:r>
              <a:rPr lang="en-US" altLang="en-US" u="sng">
                <a:latin typeface="Arial" charset="0"/>
                <a:ea typeface="ＭＳ Ｐゴシック" charset="-128"/>
              </a:rPr>
              <a:t>It is a table:</a:t>
            </a:r>
            <a:r>
              <a:rPr lang="en-US" altLang="en-US">
                <a:latin typeface="Arial" charset="0"/>
                <a:ea typeface="ＭＳ Ｐゴシック" charset="-128"/>
              </a:rPr>
              <a:t> </a:t>
            </a:r>
          </a:p>
          <a:p>
            <a:pPr lvl="1">
              <a:spcAft>
                <a:spcPts val="23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as it can be </a:t>
            </a:r>
            <a:r>
              <a:rPr lang="en-US" altLang="en-US" u="sng">
                <a:latin typeface="Arial" charset="0"/>
                <a:ea typeface="ＭＳ Ｐゴシック" charset="-128"/>
              </a:rPr>
              <a:t>queried </a:t>
            </a:r>
            <a:r>
              <a:rPr lang="en-US" altLang="en-US">
                <a:latin typeface="Arial" charset="0"/>
                <a:ea typeface="ＭＳ Ｐゴシック" charset="-128"/>
              </a:rPr>
              <a:t>just like a table!</a:t>
            </a:r>
          </a:p>
          <a:p>
            <a:pPr>
              <a:spcAft>
                <a:spcPts val="2300"/>
              </a:spcAft>
            </a:pPr>
            <a:r>
              <a:rPr lang="en-US" altLang="en-US" u="sng">
                <a:latin typeface="Arial" charset="0"/>
                <a:ea typeface="ＭＳ Ｐゴシック" charset="-128"/>
              </a:rPr>
              <a:t>It is not a table:</a:t>
            </a:r>
            <a:r>
              <a:rPr lang="en-US" altLang="en-US">
                <a:latin typeface="Arial" charset="0"/>
                <a:ea typeface="ＭＳ Ｐゴシック" charset="-128"/>
              </a:rPr>
              <a:t> </a:t>
            </a:r>
          </a:p>
          <a:p>
            <a:pPr lvl="1">
              <a:spcAft>
                <a:spcPts val="23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as it does </a:t>
            </a:r>
            <a:r>
              <a:rPr lang="en-US" altLang="en-US" u="sng">
                <a:latin typeface="Arial" charset="0"/>
                <a:ea typeface="ＭＳ Ｐゴシック" charset="-128"/>
              </a:rPr>
              <a:t>not physically</a:t>
            </a:r>
            <a:r>
              <a:rPr lang="en-US" altLang="en-US">
                <a:latin typeface="Arial" charset="0"/>
                <a:ea typeface="ＭＳ Ｐゴシック" charset="-128"/>
              </a:rPr>
              <a:t> exist!</a:t>
            </a:r>
            <a:endParaRPr lang="en-US" altLang="en-US" sz="1800">
              <a:latin typeface="Arial" charset="0"/>
              <a:ea typeface="ＭＳ Ｐゴシック" charset="-128"/>
            </a:endParaRPr>
          </a:p>
          <a:p>
            <a:pPr>
              <a:spcAft>
                <a:spcPts val="23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 view is a </a:t>
            </a:r>
            <a:r>
              <a:rPr lang="ja-JP" altLang="en-US" b="1">
                <a:solidFill>
                  <a:srgbClr val="0000FF"/>
                </a:solidFill>
                <a:latin typeface="Arial" charset="0"/>
                <a:ea typeface="ＭＳ Ｐゴシック" charset="-128"/>
              </a:rPr>
              <a:t>“</a:t>
            </a:r>
            <a:r>
              <a:rPr lang="en-US" altLang="ja-JP" b="1">
                <a:solidFill>
                  <a:srgbClr val="0000FF"/>
                </a:solidFill>
                <a:latin typeface="Arial" charset="0"/>
                <a:ea typeface="ＭＳ Ｐゴシック" charset="-128"/>
              </a:rPr>
              <a:t>virtual table</a:t>
            </a:r>
            <a:r>
              <a:rPr lang="ja-JP" altLang="en-US" b="1">
                <a:solidFill>
                  <a:srgbClr val="0000FF"/>
                </a:solidFill>
                <a:latin typeface="Arial" charset="0"/>
                <a:ea typeface="ＭＳ Ｐゴシック" charset="-128"/>
              </a:rPr>
              <a:t>”</a:t>
            </a:r>
            <a:r>
              <a:rPr lang="en-US" altLang="ja-JP">
                <a:latin typeface="Arial" charset="0"/>
                <a:ea typeface="ＭＳ Ｐゴシック" charset="-128"/>
              </a:rPr>
              <a:t> </a:t>
            </a:r>
            <a:r>
              <a:rPr lang="en-US" altLang="ja-JP" u="sng">
                <a:latin typeface="Arial" charset="0"/>
                <a:ea typeface="ＭＳ Ｐゴシック" charset="-128"/>
              </a:rPr>
              <a:t>derived</a:t>
            </a:r>
            <a:r>
              <a:rPr lang="en-US" altLang="ja-JP">
                <a:latin typeface="Arial" charset="0"/>
                <a:ea typeface="ＭＳ Ｐゴシック" charset="-128"/>
              </a:rPr>
              <a:t> from </a:t>
            </a:r>
            <a:r>
              <a:rPr lang="en-US" altLang="ja-JP" b="1">
                <a:latin typeface="Arial" charset="0"/>
                <a:ea typeface="ＭＳ Ｐゴシック" charset="-128"/>
              </a:rPr>
              <a:t>base tables</a:t>
            </a:r>
          </a:p>
          <a:p>
            <a:pPr>
              <a:spcAft>
                <a:spcPts val="23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A view is a </a:t>
            </a:r>
            <a:r>
              <a:rPr lang="ja-JP" altLang="en-US" b="1">
                <a:latin typeface="Arial" charset="0"/>
                <a:ea typeface="ＭＳ Ｐゴシック" charset="-128"/>
              </a:rPr>
              <a:t>“</a:t>
            </a:r>
            <a:r>
              <a:rPr lang="en-US" altLang="ja-JP" b="1">
                <a:latin typeface="Arial" charset="0"/>
                <a:ea typeface="ＭＳ Ｐゴシック" charset="-128"/>
              </a:rPr>
              <a:t>named query</a:t>
            </a:r>
            <a:r>
              <a:rPr lang="ja-JP" altLang="en-US" b="1">
                <a:latin typeface="Arial" charset="0"/>
                <a:ea typeface="ＭＳ Ｐゴシック" charset="-128"/>
              </a:rPr>
              <a:t>”</a:t>
            </a:r>
            <a:endParaRPr lang="en-US" altLang="ja-JP" b="1">
              <a:latin typeface="Arial" charset="0"/>
              <a:ea typeface="ＭＳ Ｐゴシック" charset="-128"/>
            </a:endParaRPr>
          </a:p>
          <a:p>
            <a:pPr>
              <a:spcAft>
                <a:spcPts val="2300"/>
              </a:spcAft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  <p:pic>
        <p:nvPicPr>
          <p:cNvPr id="1229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200150"/>
            <a:ext cx="2260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Advantages of Views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4953000"/>
          </a:xfrm>
        </p:spPr>
        <p:txBody>
          <a:bodyPr/>
          <a:lstStyle/>
          <a:p>
            <a:pPr marL="514350" indent="-514350">
              <a:spcAft>
                <a:spcPts val="2300"/>
              </a:spcAft>
              <a:buFont typeface="Arial" charset="0"/>
              <a:buAutoNum type="arabicPeriod"/>
            </a:pPr>
            <a:r>
              <a:rPr lang="en-US" altLang="en-US">
                <a:latin typeface="Arial" charset="0"/>
                <a:ea typeface="ＭＳ Ｐゴシック" charset="-128"/>
              </a:rPr>
              <a:t>Logical independence</a:t>
            </a:r>
          </a:p>
          <a:p>
            <a:pPr marL="514350" indent="-514350">
              <a:spcAft>
                <a:spcPts val="2300"/>
              </a:spcAft>
              <a:buFont typeface="Arial" charset="0"/>
              <a:buAutoNum type="arabicPeriod"/>
            </a:pPr>
            <a:r>
              <a:rPr lang="en-US" altLang="en-US">
                <a:latin typeface="Arial" charset="0"/>
                <a:ea typeface="ＭＳ Ｐゴシック" charset="-128"/>
              </a:rPr>
              <a:t>For </a:t>
            </a:r>
            <a:r>
              <a:rPr lang="en-US" altLang="en-US" b="1">
                <a:latin typeface="Arial" charset="0"/>
                <a:ea typeface="ＭＳ Ｐゴシック" charset="-128"/>
              </a:rPr>
              <a:t>convenience </a:t>
            </a:r>
            <a:r>
              <a:rPr lang="en-US" altLang="en-US">
                <a:latin typeface="Arial" charset="0"/>
                <a:ea typeface="ＭＳ Ｐゴシック" charset="-128"/>
              </a:rPr>
              <a:t>and clarity when writing queries</a:t>
            </a:r>
          </a:p>
          <a:p>
            <a:pPr marL="952500" lvl="1" indent="-514350">
              <a:spcAft>
                <a:spcPts val="2300"/>
              </a:spcAft>
            </a:pPr>
            <a:r>
              <a:rPr lang="en-US" altLang="en-US" sz="2200">
                <a:latin typeface="Verdana" charset="0"/>
                <a:ea typeface="ＭＳ Ｐゴシック" charset="-128"/>
              </a:rPr>
              <a:t>Views</a:t>
            </a:r>
            <a:r>
              <a:rPr lang="en-US" altLang="en-US">
                <a:latin typeface="Arial" charset="0"/>
                <a:ea typeface="ＭＳ Ｐゴシック" charset="-128"/>
              </a:rPr>
              <a:t> can be used just like tables</a:t>
            </a:r>
          </a:p>
          <a:p>
            <a:pPr marL="514350" indent="-514350">
              <a:spcAft>
                <a:spcPts val="2300"/>
              </a:spcAft>
              <a:buFont typeface="Arial" charset="0"/>
              <a:buAutoNum type="arabicPeriod"/>
            </a:pPr>
            <a:r>
              <a:rPr lang="en-US" altLang="en-US">
                <a:latin typeface="Arial" charset="0"/>
                <a:ea typeface="ＭＳ Ｐゴシック" charset="-128"/>
              </a:rPr>
              <a:t>For </a:t>
            </a:r>
            <a:r>
              <a:rPr lang="en-US" altLang="en-US" b="1">
                <a:latin typeface="Arial" charset="0"/>
                <a:ea typeface="ＭＳ Ｐゴシック" charset="-128"/>
              </a:rPr>
              <a:t>security</a:t>
            </a:r>
          </a:p>
          <a:p>
            <a:pPr marL="952500" lvl="1" indent="-514350">
              <a:spcAft>
                <a:spcPts val="2300"/>
              </a:spcAft>
            </a:pPr>
            <a:r>
              <a:rPr lang="en-US" altLang="en-US">
                <a:latin typeface="Arial" charset="0"/>
                <a:ea typeface="ＭＳ Ｐゴシック" charset="-128"/>
              </a:rPr>
              <a:t>Different data </a:t>
            </a:r>
            <a:r>
              <a:rPr lang="en-US" altLang="en-US" b="1">
                <a:latin typeface="Arial" charset="0"/>
                <a:ea typeface="ＭＳ Ｐゴシック" charset="-128"/>
              </a:rPr>
              <a:t>access privileges</a:t>
            </a:r>
            <a:r>
              <a:rPr lang="en-US" altLang="en-US">
                <a:latin typeface="Arial" charset="0"/>
                <a:ea typeface="ＭＳ Ｐゴシック" charset="-128"/>
              </a:rPr>
              <a:t> can be given to different users</a:t>
            </a:r>
            <a:r>
              <a:rPr lang="en-US" altLang="en-US">
                <a:latin typeface="Verdana" charset="0"/>
                <a:ea typeface="ＭＳ Ｐゴシック" charset="-128"/>
              </a:rPr>
              <a:t> (i.e., </a:t>
            </a:r>
            <a:r>
              <a:rPr lang="en-US" altLang="en-US">
                <a:solidFill>
                  <a:srgbClr val="0000FF"/>
                </a:solidFill>
                <a:latin typeface="Verdana" charset="0"/>
                <a:ea typeface="ＭＳ Ｐゴシック" charset="-128"/>
              </a:rPr>
              <a:t>authorization</a:t>
            </a:r>
            <a:r>
              <a:rPr lang="en-US" altLang="en-US">
                <a:latin typeface="Verdana" charset="0"/>
                <a:ea typeface="ＭＳ Ｐゴシック" charset="-128"/>
              </a:rPr>
              <a:t>)  </a:t>
            </a:r>
            <a:endParaRPr lang="en-US" altLang="en-US">
              <a:latin typeface="Arial" charset="0"/>
              <a:ea typeface="ＭＳ Ｐゴシック" charset="-128"/>
            </a:endParaRPr>
          </a:p>
          <a:p>
            <a:pPr marL="514350" indent="-514350">
              <a:spcAft>
                <a:spcPts val="2300"/>
              </a:spcAft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Query Rewriting 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81000" y="1295400"/>
            <a:ext cx="4800600" cy="23622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b="1" u="sng">
                <a:solidFill>
                  <a:srgbClr val="0000FF"/>
                </a:solidFill>
                <a:latin typeface="Comic Sans MS" charset="0"/>
              </a:rPr>
              <a:t>View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 sz="800" b="1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CREATE VIEW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charset="0"/>
              </a:rPr>
              <a:t>CS_Students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" charset="0"/>
              </a:rPr>
              <a:t>AS</a:t>
            </a:r>
            <a:r>
              <a:rPr lang="en-US" alt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SELECT</a:t>
            </a:r>
            <a:r>
              <a:rPr lang="en-US" altLang="en-US">
                <a:latin typeface="Arial" charset="0"/>
              </a:rPr>
              <a:t> name, age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FROM</a:t>
            </a:r>
            <a:r>
              <a:rPr lang="en-US" altLang="en-US">
                <a:latin typeface="Arial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WHERE</a:t>
            </a:r>
            <a:r>
              <a:rPr lang="en-US" altLang="en-US">
                <a:latin typeface="Arial" charset="0"/>
              </a:rPr>
              <a:t> Major =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Arial" charset="0"/>
              </a:rPr>
              <a:t>CS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; </a:t>
            </a:r>
            <a:endParaRPr lang="en-US" altLang="en-US"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4038600"/>
            <a:ext cx="3733800" cy="22098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b="1" u="sng">
                <a:solidFill>
                  <a:srgbClr val="0000FF"/>
                </a:solidFill>
                <a:latin typeface="Comic Sans MS" charset="0"/>
              </a:rPr>
              <a:t>Original Query (user)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 sz="800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SELECT</a:t>
            </a:r>
            <a:r>
              <a:rPr lang="en-US" altLang="en-US">
                <a:latin typeface="Arial" charset="0"/>
              </a:rPr>
              <a:t> name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FROM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charset="0"/>
              </a:rPr>
              <a:t>CS_Students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where</a:t>
            </a:r>
            <a:r>
              <a:rPr lang="en-US" altLang="en-US">
                <a:latin typeface="Arial" charset="0"/>
              </a:rPr>
              <a:t> age &gt; 19;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029200" y="3810000"/>
            <a:ext cx="4038600" cy="2438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tIns="137160" bIns="0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b="1" u="sng">
                <a:solidFill>
                  <a:srgbClr val="990000"/>
                </a:solidFill>
                <a:latin typeface="Comic Sans MS" charset="0"/>
              </a:rPr>
              <a:t>Modified Query (DBMS)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br>
              <a:rPr lang="en-US" altLang="en-US" sz="800">
                <a:latin typeface="Courier" charset="0"/>
              </a:rPr>
            </a:br>
            <a:r>
              <a:rPr lang="en-US" altLang="en-US">
                <a:latin typeface="Courier" charset="0"/>
              </a:rPr>
              <a:t>SELECT</a:t>
            </a:r>
            <a:r>
              <a:rPr lang="en-US" altLang="en-US">
                <a:latin typeface="Arial" charset="0"/>
              </a:rPr>
              <a:t> name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FROM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 b="1">
                <a:latin typeface="Arial" charset="0"/>
              </a:rPr>
              <a:t>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b="1">
                <a:latin typeface="Courier" charset="0"/>
              </a:rPr>
              <a:t>WHERE</a:t>
            </a:r>
            <a:r>
              <a:rPr lang="en-US" altLang="en-US" b="1">
                <a:latin typeface="Arial" charset="0"/>
              </a:rPr>
              <a:t> Major = </a:t>
            </a:r>
            <a:r>
              <a:rPr lang="ja-JP" altLang="en-US" b="1">
                <a:latin typeface="Arial" charset="0"/>
              </a:rPr>
              <a:t>‘</a:t>
            </a:r>
            <a:r>
              <a:rPr lang="en-US" altLang="ja-JP" b="1">
                <a:latin typeface="Arial" charset="0"/>
              </a:rPr>
              <a:t>CS</a:t>
            </a:r>
            <a:r>
              <a:rPr lang="ja-JP" altLang="en-US" b="1">
                <a:latin typeface="Arial" charset="0"/>
              </a:rPr>
              <a:t>’</a:t>
            </a:r>
            <a:endParaRPr lang="en-US" altLang="ja-JP" b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b="1">
                <a:latin typeface="Courier" charset="0"/>
              </a:rPr>
              <a:t>AND</a:t>
            </a:r>
            <a:r>
              <a:rPr lang="en-US" altLang="en-US">
                <a:latin typeface="Courier" charset="0"/>
              </a:rPr>
              <a:t> </a:t>
            </a:r>
            <a:r>
              <a:rPr lang="en-US" altLang="en-US">
                <a:latin typeface="Arial" charset="0"/>
              </a:rPr>
              <a:t>age&gt;19;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191000" y="4572000"/>
            <a:ext cx="762000" cy="609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1434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2514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Modify &amp; Drop a View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8824912" cy="51816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charset="0"/>
                <a:ea typeface="ＭＳ Ｐゴシック" charset="-128"/>
              </a:rPr>
              <a:t>Modify a view</a:t>
            </a:r>
          </a:p>
          <a:p>
            <a:pPr eaLnBrk="1" hangingPunct="1">
              <a:buClr>
                <a:schemeClr val="tx2"/>
              </a:buClr>
            </a:pPr>
            <a:endParaRPr lang="en-US" altLang="en-US" sz="500" dirty="0">
              <a:latin typeface="Tahoma" charset="0"/>
              <a:ea typeface="ＭＳ Ｐゴシック" charset="-128"/>
            </a:endParaRP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latin typeface="Tahoma" charset="0"/>
                <a:ea typeface="ＭＳ Ｐゴシック" charset="-128"/>
              </a:rPr>
              <a:t>       </a:t>
            </a: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CREATE OR REPLACE VIEW CS_STUDENT (Class, </a:t>
            </a:r>
            <a:r>
              <a:rPr lang="en-US" altLang="en-US" dirty="0" err="1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Num</a:t>
            </a: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) 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    AS SELECT Class, COUNT(*)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    FROM STUDENT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    WHERE Major = ‘CS’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           GROUP BY Class;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endParaRPr lang="en-US" altLang="en-US" sz="1200" dirty="0">
              <a:solidFill>
                <a:srgbClr val="660066"/>
              </a:solidFill>
              <a:latin typeface="Tahoma" charset="0"/>
              <a:ea typeface="ＭＳ Ｐゴシック" charset="-128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charset="0"/>
                <a:ea typeface="ＭＳ Ｐゴシック" charset="-128"/>
              </a:rPr>
              <a:t>Note: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200" dirty="0"/>
              <a:t>The new query must generate the same schema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200" dirty="0"/>
              <a:t> No REPLACE only CREATE MATERIATIZED VIEW</a:t>
            </a:r>
          </a:p>
          <a:p>
            <a:pPr eaLnBrk="1" hangingPunct="1">
              <a:buClr>
                <a:schemeClr val="tx2"/>
              </a:buClr>
              <a:buFont typeface="Monotype Sorts" charset="2"/>
              <a:buNone/>
            </a:pPr>
            <a:endParaRPr lang="en-US" altLang="en-US" sz="1200" dirty="0">
              <a:latin typeface="Tahoma" charset="0"/>
              <a:ea typeface="ＭＳ Ｐゴシック" charset="-128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charset="0"/>
                <a:ea typeface="ＭＳ Ｐゴシック" charset="-128"/>
              </a:rPr>
              <a:t>Dropping a view:   </a:t>
            </a:r>
            <a:r>
              <a:rPr lang="en-US" altLang="en-US" dirty="0">
                <a:solidFill>
                  <a:srgbClr val="660066"/>
                </a:solidFill>
                <a:latin typeface="Tahoma" charset="0"/>
                <a:ea typeface="ＭＳ Ｐゴシック" charset="-128"/>
              </a:rPr>
              <a:t>DROP VIEW CS_STUDENT; </a:t>
            </a:r>
          </a:p>
          <a:p>
            <a:pPr eaLnBrk="1" hangingPunct="1">
              <a:buClr>
                <a:schemeClr val="tx2"/>
              </a:buClr>
            </a:pPr>
            <a:endParaRPr lang="en-US" altLang="en-US" sz="22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18090</TotalTime>
  <Pages>23</Pages>
  <Words>1941</Words>
  <Application>Microsoft Office PowerPoint</Application>
  <PresentationFormat>On-screen Show (4:3)</PresentationFormat>
  <Paragraphs>566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Arial Narrow</vt:lpstr>
      <vt:lpstr>Comic Sans MS</vt:lpstr>
      <vt:lpstr>Courier</vt:lpstr>
      <vt:lpstr>Courier New</vt:lpstr>
      <vt:lpstr>Helvetica</vt:lpstr>
      <vt:lpstr>Lucida Grande</vt:lpstr>
      <vt:lpstr>Monotype Sorts</vt:lpstr>
      <vt:lpstr>Tahoma</vt:lpstr>
      <vt:lpstr>Times New Roman</vt:lpstr>
      <vt:lpstr>Verdana</vt:lpstr>
      <vt:lpstr>Wingdings</vt:lpstr>
      <vt:lpstr>Zapf Dingbats</vt:lpstr>
      <vt:lpstr>Crafting Recovery Slides</vt:lpstr>
      <vt:lpstr>SQL Views  </vt:lpstr>
      <vt:lpstr>Database Management System (DBMS)</vt:lpstr>
      <vt:lpstr>Levels of Abstraction in a DBMS</vt:lpstr>
      <vt:lpstr>External Schema</vt:lpstr>
      <vt:lpstr>Create View</vt:lpstr>
      <vt:lpstr>What is a view?</vt:lpstr>
      <vt:lpstr>Advantages of Views</vt:lpstr>
      <vt:lpstr>Query Rewriting </vt:lpstr>
      <vt:lpstr>Modify &amp; Drop a View</vt:lpstr>
      <vt:lpstr>View Updatability</vt:lpstr>
      <vt:lpstr>Example 1 [Poll]</vt:lpstr>
      <vt:lpstr>Example 2 [Poll]</vt:lpstr>
      <vt:lpstr>Example 3 [Poll]</vt:lpstr>
      <vt:lpstr>Example 4 [Poll]</vt:lpstr>
      <vt:lpstr>View Updateability </vt:lpstr>
      <vt:lpstr>SQL Standard for View Updateability </vt:lpstr>
      <vt:lpstr>Updating a View</vt:lpstr>
      <vt:lpstr>Migrating Tuples</vt:lpstr>
      <vt:lpstr>Efficient View Implementation</vt:lpstr>
      <vt:lpstr>Query Rewriting</vt:lpstr>
      <vt:lpstr>Virtual vs. Materialized Views</vt:lpstr>
      <vt:lpstr>Materialized Views</vt:lpstr>
      <vt:lpstr>Updating Materialized Views</vt:lpstr>
      <vt:lpstr>Example of View Materialization</vt:lpstr>
      <vt:lpstr>Updating Materialized Views</vt:lpstr>
      <vt:lpstr>Trade-offs in view implementation</vt:lpstr>
      <vt:lpstr>Trade-offs in view implementation</vt:lpstr>
      <vt:lpstr>Virtual View Construction: Options</vt:lpstr>
      <vt:lpstr>Materialized View (ANSI/Oracle)</vt:lpstr>
      <vt:lpstr>Materialized View in PostgreSQL</vt:lpstr>
      <vt:lpstr>Full Materialized View Construction (ANSI/Oracle)</vt:lpstr>
      <vt:lpstr>Views Vs Temporary Tables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656</cp:revision>
  <cp:lastPrinted>2011-02-11T03:03:49Z</cp:lastPrinted>
  <dcterms:created xsi:type="dcterms:W3CDTF">2010-01-16T17:36:36Z</dcterms:created>
  <dcterms:modified xsi:type="dcterms:W3CDTF">2021-03-01T18:11:08Z</dcterms:modified>
</cp:coreProperties>
</file>