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2" r:id="rId2"/>
    <p:sldId id="436" r:id="rId3"/>
    <p:sldId id="444" r:id="rId4"/>
    <p:sldId id="445" r:id="rId5"/>
    <p:sldId id="446" r:id="rId6"/>
    <p:sldId id="447" r:id="rId7"/>
    <p:sldId id="448" r:id="rId8"/>
    <p:sldId id="449" r:id="rId9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506"/>
  </p:normalViewPr>
  <p:slideViewPr>
    <p:cSldViewPr snapToObjects="1"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42766B8C-8841-FD47-A981-DD7E40A5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190668E-3106-472C-9396-D87305CDEE03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BE37606-B2BA-E444-9680-336A93630B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3F4EC2-2E2C-440E-A409-E957BEAC77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29ACA7-9995-0F4A-9428-919FCDA3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CF22AAF3-1C9E-0344-8E67-5486F59D9AE0}" type="datetime1">
              <a:rPr lang="en-US" altLang="en-US" sz="1400" smtClean="0"/>
              <a:pPr>
                <a:defRPr/>
              </a:pPr>
              <a:t>8/3/2021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7B1892A-1B04-FE41-AA27-661ACFD6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287BCFA-29E8-4432-9358-C9EAE5B0AC59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C0441141-46E1-4F7C-BD01-08191350261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95978406-BAD1-4576-B845-4FB01E4DFD3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502C88-DAB5-41B2-9726-6324EAC24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8BE650E-2883-4AB9-B2FA-8A8BE2E72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1B45751C-2701-45DD-AFE2-B98578AB957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C7F2195-21CC-4708-88F8-E1D88C2885DC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8B306EA-7D6F-4D72-9A7F-75812753C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AB1A088-87E0-4D85-AD3F-3A5295283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14ECD296-4FE3-4088-BBB0-654BBF68F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E90C583-7028-4E93-AEDB-D2709FD04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Oracle: select name from system_privilege_map;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2801DEF-38DD-44A6-8489-F7F3D53EB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D4A5BA3-6B99-43BE-B1C3-93237BB6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Oracle: select name from system_privilege_map;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30411661-0895-4B12-BEBD-05FD755A1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6F975AAC-F708-4EA7-A27E-F69E1AA64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DROP Role &lt;role_name&gt;;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 grant to a role with the option of “With grant option”  -- </a:t>
            </a:r>
            <a:r>
              <a:rPr lang="en-US" altLang="en-US">
                <a:latin typeface="Helvetica" panose="020B0604020202020204" pitchFamily="34" charset="0"/>
              </a:rPr>
              <a:t>a user is a member of a role - would be a big security hole if you could then grant others that permission - you need to grant it to a specific user - or make people a member of that role 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18442B6-F547-4E0E-94AD-EB1CD15B5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3986FA0-169D-4D0A-8A72-FDECBAC1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DE83EAC-09A3-4AAA-B2A0-C58164B61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BF85DEA-A02D-4985-927C-7C4DA01AB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8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8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49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85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3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78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3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44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8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7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6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18CBA337-BF7B-4F3A-92D3-7A6FC304C01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83FA0BE7-768D-E94F-BCB0-2269DAB4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A05ECA96-8C10-FF4A-8724-0E425AB5B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DD586D64-38AE-4E38-A0C5-418211F87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85A12B30-51E0-44F1-8338-B3EDB6E9C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D24B584E-32E0-B542-91CF-0732B73A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</a:t>
            </a:r>
            <a:r>
              <a:rPr lang="el-GR" altLang="en-US" sz="1400" b="1" dirty="0">
                <a:solidFill>
                  <a:srgbClr val="790015"/>
                </a:solidFill>
              </a:rPr>
              <a:t> &amp; </a:t>
            </a:r>
            <a:r>
              <a:rPr lang="en-US" altLang="en-US" sz="1400" b="1">
                <a:solidFill>
                  <a:srgbClr val="790015"/>
                </a:solidFill>
              </a:rPr>
              <a:t>Constantinos Costa</a:t>
            </a:r>
            <a:r>
              <a:rPr lang="en-US" altLang="en-US" sz="1400"/>
              <a:t> –  </a:t>
            </a:r>
            <a:r>
              <a:rPr lang="en-US" altLang="en-US" sz="1400" b="1">
                <a:solidFill>
                  <a:schemeClr val="accent1"/>
                </a:solidFill>
              </a:rPr>
              <a:t>University of Pittsburgh</a:t>
            </a:r>
            <a:endParaRPr lang="en-US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CB36FE90-07AC-EC46-82BF-5CD90017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 </a:t>
            </a:r>
            <a:fld id="{36353337-08CF-45C6-A3D4-F4604D02FD6E}" type="slidenum">
              <a:rPr lang="en-US" altLang="en-US" sz="1400"/>
              <a:pPr algn="ctr"/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C5346AF2-5B90-C448-803D-9D84D75E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65CDC7B4-34AA-46DB-9359-D9188C774A7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7C98B25C-1CE9-404C-AF08-190EB07790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841375"/>
          </a:xfrm>
        </p:spPr>
        <p:txBody>
          <a:bodyPr/>
          <a:lstStyle/>
          <a:p>
            <a:r>
              <a:rPr lang="en-US" altLang="en-US" sz="4000"/>
              <a:t>Access Control</a:t>
            </a:r>
          </a:p>
        </p:txBody>
      </p:sp>
      <p:sp>
        <p:nvSpPr>
          <p:cNvPr id="4098" name="Subtitle 2">
            <a:extLst>
              <a:ext uri="{FF2B5EF4-FFF2-40B4-BE49-F238E27FC236}">
                <a16:creationId xmlns:a16="http://schemas.microsoft.com/office/drawing/2014/main" id="{49C87019-234F-43DB-82A9-A6DC9B700B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4D102526-2DE7-434D-BECF-85B0A9F8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Reliability…</a:t>
            </a:r>
          </a:p>
        </p:txBody>
      </p:sp>
      <p:sp>
        <p:nvSpPr>
          <p:cNvPr id="23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01AB72-6166-4A88-A399-BA4AF5BF9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962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/>
              <a:t>Ensuring </a:t>
            </a:r>
            <a:r>
              <a:rPr lang="en-US" altLang="en-US" sz="2500" i="1" u="sng"/>
              <a:t>data integrity</a:t>
            </a:r>
            <a:r>
              <a:rPr lang="en-US" altLang="en-US" sz="2500"/>
              <a:t> 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/>
          </a:p>
          <a:p>
            <a:pPr eaLnBrk="1" hangingPunct="1"/>
            <a:r>
              <a:rPr lang="en-US" altLang="en-US" sz="2500"/>
              <a:t>Security</a:t>
            </a:r>
          </a:p>
          <a:p>
            <a:pPr lvl="1" eaLnBrk="1" hangingPunct="1"/>
            <a:r>
              <a:rPr lang="en-US" altLang="en-US"/>
              <a:t>Encryption </a:t>
            </a:r>
          </a:p>
          <a:p>
            <a:pPr lvl="1" eaLnBrk="1" hangingPunct="1"/>
            <a:r>
              <a:rPr lang="en-US" altLang="en-US"/>
              <a:t>Authentication</a:t>
            </a:r>
          </a:p>
          <a:p>
            <a:pPr lvl="1" eaLnBrk="1" hangingPunct="1"/>
            <a:r>
              <a:rPr lang="en-US" altLang="en-US"/>
              <a:t>Compartmentalization</a:t>
            </a:r>
          </a:p>
          <a:p>
            <a:pPr eaLnBrk="1" hangingPunct="1"/>
            <a:r>
              <a:rPr lang="en-US" altLang="en-US" sz="2500"/>
              <a:t>Access control</a:t>
            </a:r>
          </a:p>
          <a:p>
            <a:pPr lvl="1" eaLnBrk="1" hangingPunct="1"/>
            <a:r>
              <a:rPr lang="en-US" altLang="en-US" i="1"/>
              <a:t>Who</a:t>
            </a:r>
            <a:r>
              <a:rPr lang="en-US" altLang="en-US"/>
              <a:t> (user/role), </a:t>
            </a:r>
            <a:r>
              <a:rPr lang="en-US" altLang="en-US" i="1"/>
              <a:t>what</a:t>
            </a:r>
            <a:r>
              <a:rPr lang="en-US" altLang="en-US"/>
              <a:t> (data), </a:t>
            </a:r>
            <a:r>
              <a:rPr lang="en-US" altLang="en-US" i="1"/>
              <a:t>how</a:t>
            </a:r>
            <a:r>
              <a:rPr lang="en-US" altLang="en-US"/>
              <a:t> (operations)</a:t>
            </a:r>
          </a:p>
          <a:p>
            <a:pPr lvl="1" eaLnBrk="1" hangingPunct="1"/>
            <a:r>
              <a:rPr lang="en-US" altLang="en-US"/>
              <a:t>Mandatory and discretional</a:t>
            </a:r>
          </a:p>
          <a:p>
            <a:pPr lvl="1" eaLnBrk="1" hangingPunct="1"/>
            <a:r>
              <a:rPr lang="en-US" altLang="en-US"/>
              <a:t>Access permissions in the catalog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8B31833-CB08-4131-B209-DC19368D8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Control</a:t>
            </a:r>
          </a:p>
        </p:txBody>
      </p:sp>
      <p:sp>
        <p:nvSpPr>
          <p:cNvPr id="235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90A1E0-14C5-7D4C-A203-4F4D0D9B6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Char char="o"/>
              <a:defRPr/>
            </a:pPr>
            <a:r>
              <a:rPr lang="en-US" altLang="en-US" dirty="0">
                <a:solidFill>
                  <a:srgbClr val="000090"/>
                </a:solidFill>
              </a:rPr>
              <a:t>Grant command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000090"/>
                </a:solidFill>
                <a:latin typeface="Arial Narrow" panose="020B0604020202020204" pitchFamily="34" charset="0"/>
              </a:rPr>
              <a:t>             </a:t>
            </a:r>
            <a:r>
              <a:rPr lang="en-US" altLang="en-US" sz="2000" dirty="0">
                <a:solidFill>
                  <a:srgbClr val="000090"/>
                </a:solidFill>
                <a:latin typeface="Comic Sans MS" panose="030F0902030302020204" pitchFamily="66" charset="0"/>
              </a:rPr>
              <a:t>GRANT &lt;privilege list&gt; | ALL PRIVILEGES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0090"/>
                </a:solidFill>
                <a:latin typeface="Comic Sans MS" panose="030F0902030302020204" pitchFamily="66" charset="0"/>
              </a:rPr>
              <a:t>           ON &lt;</a:t>
            </a:r>
            <a:r>
              <a:rPr lang="en-US" altLang="en-US" sz="2000" dirty="0" err="1">
                <a:solidFill>
                  <a:srgbClr val="000090"/>
                </a:solidFill>
                <a:latin typeface="Comic Sans MS" panose="030F0902030302020204" pitchFamily="66" charset="0"/>
              </a:rPr>
              <a:t>object_names</a:t>
            </a:r>
            <a:r>
              <a:rPr lang="en-US" altLang="en-US" sz="2000" dirty="0">
                <a:solidFill>
                  <a:srgbClr val="000090"/>
                </a:solidFill>
                <a:latin typeface="Comic Sans MS" panose="030F0902030302020204" pitchFamily="66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0090"/>
                </a:solidFill>
                <a:latin typeface="Comic Sans MS" panose="030F0902030302020204" pitchFamily="66" charset="0"/>
              </a:rPr>
              <a:t>           TO &lt;user-name list&gt; | &lt;role-name list&gt; | PUBLIC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0090"/>
                </a:solidFill>
                <a:latin typeface="Comic Sans MS" panose="030F0902030302020204" pitchFamily="66" charset="0"/>
              </a:rPr>
              <a:t>            [WITH GRANT OPTION]</a:t>
            </a:r>
            <a:r>
              <a:rPr lang="en-US" altLang="en-US" sz="1800" dirty="0">
                <a:solidFill>
                  <a:srgbClr val="000090"/>
                </a:solidFill>
                <a:latin typeface="Comic Sans MS" panose="030F0902030302020204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7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Char char="o"/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&lt;privilege list&gt;</a:t>
            </a:r>
            <a:r>
              <a:rPr lang="en-US" altLang="en-US" dirty="0"/>
              <a:t>: privilege [(attribute list)]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Char char="o"/>
              <a:defRPr/>
            </a:pPr>
            <a:endParaRPr lang="en-US" altLang="en-US" sz="5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Privileges: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SELECT, DELETE, INSERT, UPDATE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REFERENCE  (with CREATE TABLE)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Arial Narrow" panose="020B0604020202020204" pitchFamily="34" charset="0"/>
              </a:rPr>
              <a:t>List all privileges (Oracle): select name from </a:t>
            </a:r>
            <a:r>
              <a:rPr lang="en-US" altLang="en-US" sz="2000" dirty="0" err="1">
                <a:latin typeface="Arial Narrow" panose="020B0604020202020204" pitchFamily="34" charset="0"/>
              </a:rPr>
              <a:t>system_privilege_map</a:t>
            </a:r>
            <a:r>
              <a:rPr lang="en-US" altLang="en-US" sz="2000" dirty="0">
                <a:latin typeface="Arial Narrow" panose="020B0604020202020204" pitchFamily="34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Arial Narrow" panose="020B0604020202020204" pitchFamily="34" charset="0"/>
              </a:rPr>
              <a:t>(PostgreSQL) </a:t>
            </a:r>
            <a:r>
              <a:rPr lang="en-US" sz="2000" dirty="0"/>
              <a:t>\l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 dirty="0">
              <a:latin typeface="Arial Narrow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Char char="o"/>
              <a:defRPr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  <a:buFont typeface="Monotype Sorts" pitchFamily="2" charset="2"/>
              <a:buChar char="o"/>
              <a:defRPr/>
            </a:pPr>
            <a:r>
              <a:rPr lang="en-US" altLang="en-US" dirty="0">
                <a:solidFill>
                  <a:schemeClr val="tx2"/>
                </a:solidFill>
                <a:latin typeface="Comic Sans MS" panose="030F0902030302020204" pitchFamily="66" charset="0"/>
              </a:rPr>
              <a:t>[WITH GRANT OPTION]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200" dirty="0"/>
              <a:t>Can grant other uses this authorization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252810B-765E-490D-85DA-50F7A5342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Control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968E32D-3B7E-6F4C-B273-51C89B2D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5791200" cy="35814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45720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GRANT SELECT, INSERT,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      UPDATE (Major, SID)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endParaRPr lang="en-US" b="1" dirty="0">
              <a:solidFill>
                <a:schemeClr val="accent4"/>
              </a:solidFill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ON STUDENT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endParaRPr lang="en-US" b="1" dirty="0">
              <a:solidFill>
                <a:schemeClr val="accent4"/>
              </a:solidFill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TO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Labrinidis</a:t>
            </a: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Ramirez, </a:t>
            </a: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Keena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endParaRPr lang="en-US" b="1" dirty="0">
              <a:solidFill>
                <a:schemeClr val="accent4"/>
              </a:solidFill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WITH GRANT OPTION;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0A2A2425-B77A-4CDA-8DFB-0510E1C8C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RBAC: Role-based access control </a:t>
            </a:r>
          </a:p>
        </p:txBody>
      </p:sp>
      <p:sp>
        <p:nvSpPr>
          <p:cNvPr id="317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0686ED-4FC3-4C46-9D50-2CE848AD6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Roles are similar to user groups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endParaRPr lang="en-US" sz="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r>
              <a:rPr lang="en-US" dirty="0">
                <a:solidFill>
                  <a:srgbClr val="CF0E30"/>
                </a:solidFill>
                <a:ea typeface="ＭＳ Ｐゴシック" pitchFamily="40" charset="-128"/>
              </a:rPr>
              <a:t>         </a:t>
            </a:r>
            <a:r>
              <a:rPr lang="en-US" sz="2200" dirty="0">
                <a:solidFill>
                  <a:srgbClr val="CF0E30"/>
                </a:solidFill>
                <a:latin typeface="Comic Sans MS"/>
                <a:ea typeface="ＭＳ Ｐゴシック" pitchFamily="40" charset="-128"/>
              </a:rPr>
              <a:t>CREATE ROLE &lt;</a:t>
            </a:r>
            <a:r>
              <a:rPr lang="en-US" sz="2200" dirty="0" err="1">
                <a:solidFill>
                  <a:srgbClr val="CF0E30"/>
                </a:solidFill>
                <a:latin typeface="Comic Sans MS"/>
                <a:ea typeface="ＭＳ Ｐゴシック" pitchFamily="40" charset="-128"/>
              </a:rPr>
              <a:t>role_name</a:t>
            </a:r>
            <a:r>
              <a:rPr lang="en-US" sz="2200" dirty="0">
                <a:solidFill>
                  <a:srgbClr val="CF0E30"/>
                </a:solidFill>
                <a:latin typeface="Comic Sans MS"/>
                <a:ea typeface="ＭＳ Ｐゴシック" pitchFamily="40" charset="-128"/>
              </a:rPr>
              <a:t>&gt;;    DROP ROLE &lt;</a:t>
            </a:r>
            <a:r>
              <a:rPr lang="en-US" sz="2200" dirty="0" err="1">
                <a:solidFill>
                  <a:srgbClr val="CF0E30"/>
                </a:solidFill>
                <a:latin typeface="Comic Sans MS"/>
                <a:ea typeface="ＭＳ Ｐゴシック" pitchFamily="40" charset="-128"/>
              </a:rPr>
              <a:t>role_name</a:t>
            </a:r>
            <a:r>
              <a:rPr lang="en-US" sz="2200" dirty="0">
                <a:solidFill>
                  <a:srgbClr val="CF0E30"/>
                </a:solidFill>
                <a:latin typeface="Comic Sans MS"/>
                <a:ea typeface="ＭＳ Ｐゴシック" pitchFamily="40" charset="-128"/>
              </a:rPr>
              <a:t>&gt;;</a:t>
            </a: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en-US" sz="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Users can be given the privilege to be part of a role</a:t>
            </a: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endParaRPr lang="en-US" sz="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E.g.,   </a:t>
            </a:r>
            <a:endParaRPr lang="en-US" sz="1200" b="1" dirty="0">
              <a:solidFill>
                <a:srgbClr val="FF3300"/>
              </a:solidFill>
              <a:latin typeface="Arial Narro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 Unicode MS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 Narrow" charset="0"/>
                <a:ea typeface="ＭＳ Ｐゴシック" charset="0"/>
                <a:cs typeface="ＭＳ Ｐゴシック" charset="0"/>
              </a:rPr>
              <a:t>       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298C14B-4750-419E-834B-1C751526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5791200" cy="13716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8288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GRANT ALL PRIVILEGES 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ON STUDENT 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TO UG_DIRECTOR;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D4CC7E1-AF55-D347-8D55-5C33922A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5791200" cy="9144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8288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GRANT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UG_Director</a:t>
            </a:r>
            <a:r>
              <a:rPr lang="en-US" altLang="en-US" sz="2200" b="1" dirty="0">
                <a:latin typeface="Courier New" panose="02070309020205020404" pitchFamily="49" charset="0"/>
              </a:rPr>
              <a:t> TO Ramirez; 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GRANT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UG_Director</a:t>
            </a:r>
            <a:r>
              <a:rPr lang="en-US" altLang="en-US" sz="2200" b="1" dirty="0">
                <a:latin typeface="Courier New" panose="02070309020205020404" pitchFamily="49" charset="0"/>
              </a:rPr>
              <a:t> TO </a:t>
            </a:r>
            <a:r>
              <a:rPr lang="en-US" sz="2000" b="1" dirty="0" err="1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Labrinidis</a:t>
            </a:r>
            <a:r>
              <a:rPr lang="en-US" altLang="en-US" sz="22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103931A-7DAF-4805-AD0C-2AC682BE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5791200" cy="6858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8288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</a:rPr>
              <a:t>CREATE ROLE UG_Director;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5EF7B60C-0816-4580-BFD4-150CAAD66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Revoking Privileges</a:t>
            </a:r>
          </a:p>
        </p:txBody>
      </p:sp>
      <p:sp>
        <p:nvSpPr>
          <p:cNvPr id="238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9E025EB-37F9-434B-B39C-71CA94606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Revoke command is similar to the Grant command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</a:t>
            </a:r>
            <a:r>
              <a:rPr lang="en-US" altLang="en-US" sz="2000">
                <a:solidFill>
                  <a:srgbClr val="CF0E30"/>
                </a:solidFill>
                <a:latin typeface="Comic Sans MS" panose="030F0702030302020204" pitchFamily="66" charset="0"/>
              </a:rPr>
              <a:t>REVOKE &lt;privilege list&gt; | ALL PRIVILEGES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F0E30"/>
                </a:solidFill>
                <a:latin typeface="Comic Sans MS" panose="030F0702030302020204" pitchFamily="66" charset="0"/>
              </a:rPr>
              <a:t>           ON &lt;object_names&gt;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F0E30"/>
                </a:solidFill>
                <a:latin typeface="Comic Sans MS" panose="030F0702030302020204" pitchFamily="66" charset="0"/>
              </a:rPr>
              <a:t>           FROM &lt;user-name list&gt; | &lt;role-name list&gt; |PUBLIC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F0E30"/>
                </a:solidFill>
                <a:latin typeface="Comic Sans MS" panose="030F0702030302020204" pitchFamily="66" charset="0"/>
              </a:rPr>
              <a:t>            [CASCADE | RESTRICT]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70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&lt;privilege list&gt;: privilege[(attribute list)] 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Comic Sans MS" panose="030F0702030302020204" pitchFamily="66" charset="0"/>
              </a:rPr>
              <a:t>Cascade: </a:t>
            </a:r>
            <a:r>
              <a:rPr lang="en-US" altLang="en-US"/>
              <a:t>revokes privileges from </a:t>
            </a:r>
            <a:r>
              <a:rPr lang="en-US" altLang="en-US" u="sng"/>
              <a:t>all users</a:t>
            </a:r>
            <a:r>
              <a:rPr lang="en-US" altLang="en-US"/>
              <a:t> who got the privileges from a </a:t>
            </a:r>
            <a:r>
              <a:rPr lang="en-US" altLang="en-US" u="sng"/>
              <a:t>user</a:t>
            </a:r>
            <a:r>
              <a:rPr lang="en-US" altLang="en-US"/>
              <a:t> in the user-name 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It revokes only the privileges derived/granted by the </a:t>
            </a:r>
            <a:r>
              <a:rPr lang="en-US" altLang="en-US">
                <a:solidFill>
                  <a:srgbClr val="000090"/>
                </a:solidFill>
              </a:rPr>
              <a:t>user invoking</a:t>
            </a:r>
            <a:r>
              <a:rPr lang="en-US" altLang="en-US"/>
              <a:t> the Revoke statement</a:t>
            </a:r>
            <a:r>
              <a:rPr lang="en-US" altLang="en-US" sz="2000"/>
              <a:t>  </a:t>
            </a:r>
          </a:p>
          <a:p>
            <a:pPr eaLnBrk="1" hangingPunct="1">
              <a:lnSpc>
                <a:spcPct val="80000"/>
              </a:lnSpc>
            </a:pPr>
            <a:endParaRPr lang="en-US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78A8AE7D-5072-44AA-A366-8A77AF53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Revoking Privileges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1768E59-1890-A041-B737-94D0AAF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0"/>
            <a:ext cx="5105400" cy="17526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82880" bIns="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REVOKE UPDATE (Major, SID)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ON STUDENT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FROM  Matt, Angela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CASCADE;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C689AD-6FD5-1743-B0FD-19A1D99F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3505200"/>
            <a:ext cx="3740150" cy="1447800"/>
          </a:xfrm>
          <a:prstGeom prst="foldedCorner">
            <a:avLst>
              <a:gd name="adj" fmla="val 125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82880" bIns="0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REVOKE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ＭＳ Ｐゴシック" charset="0"/>
                <a:cs typeface="Courier New"/>
              </a:rPr>
              <a:t>UG_Director</a:t>
            </a:r>
            <a:endParaRPr lang="en-US" b="1" dirty="0">
              <a:solidFill>
                <a:schemeClr val="accent4"/>
              </a:solidFill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FROM 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Mosse</a:t>
            </a: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  <a:defRPr/>
            </a:pPr>
            <a:r>
              <a:rPr lang="en-US" b="1" dirty="0">
                <a:solidFill>
                  <a:schemeClr val="accent4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E8F67E8C-87BA-4A06-871D-F4B7FDA2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Lattice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80565F21-11BC-9345-9F9E-7CC69A39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7613"/>
            <a:ext cx="7772400" cy="3176587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 scenario: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DBA </a:t>
            </a:r>
            <a:r>
              <a:rPr lang="en-US" altLang="en-US" sz="2200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grants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 to Alex and Christine with grant option;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Alex </a:t>
            </a:r>
            <a:r>
              <a:rPr lang="en-US" altLang="en-US" sz="2200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grants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 to Nathan with grant option;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Christine </a:t>
            </a:r>
            <a:r>
              <a:rPr lang="en-US" altLang="en-US" sz="2200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grants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 to Nathan with grant option;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DBA </a:t>
            </a: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revokes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 from Alex CASCADE;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Char char="o"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Nathan still has access to R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DBA </a:t>
            </a: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revokes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 from Christine</a:t>
            </a:r>
          </a:p>
        </p:txBody>
      </p:sp>
      <p:sp>
        <p:nvSpPr>
          <p:cNvPr id="82947" name="TextBox 3">
            <a:extLst>
              <a:ext uri="{FF2B5EF4-FFF2-40B4-BE49-F238E27FC236}">
                <a16:creationId xmlns:a16="http://schemas.microsoft.com/office/drawing/2014/main" id="{7B3B8603-97C9-4B7C-8BB0-57E4A55F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b="1"/>
              <a:t>DBA</a:t>
            </a:r>
          </a:p>
        </p:txBody>
      </p:sp>
      <p:sp>
        <p:nvSpPr>
          <p:cNvPr id="82948" name="TextBox 4">
            <a:extLst>
              <a:ext uri="{FF2B5EF4-FFF2-40B4-BE49-F238E27FC236}">
                <a16:creationId xmlns:a16="http://schemas.microsoft.com/office/drawing/2014/main" id="{B5E03ABF-36D6-4C4C-9142-0CC63CC8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4922838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b="1"/>
              <a:t>Alex</a:t>
            </a:r>
          </a:p>
        </p:txBody>
      </p:sp>
      <p:sp>
        <p:nvSpPr>
          <p:cNvPr id="82949" name="TextBox 5">
            <a:extLst>
              <a:ext uri="{FF2B5EF4-FFF2-40B4-BE49-F238E27FC236}">
                <a16:creationId xmlns:a16="http://schemas.microsoft.com/office/drawing/2014/main" id="{54D21A86-BDF1-487D-BEC3-63D37B1C7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797425"/>
            <a:ext cx="1185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b="1"/>
              <a:t>Christine</a:t>
            </a:r>
          </a:p>
        </p:txBody>
      </p:sp>
      <p:sp>
        <p:nvSpPr>
          <p:cNvPr id="82950" name="TextBox 6">
            <a:extLst>
              <a:ext uri="{FF2B5EF4-FFF2-40B4-BE49-F238E27FC236}">
                <a16:creationId xmlns:a16="http://schemas.microsoft.com/office/drawing/2014/main" id="{F8CAE6DD-E2C6-4996-9F2D-3640C0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635625"/>
            <a:ext cx="9667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b="1"/>
              <a:t>Nathan</a:t>
            </a:r>
          </a:p>
        </p:txBody>
      </p:sp>
      <p:cxnSp>
        <p:nvCxnSpPr>
          <p:cNvPr id="82951" name="Straight Arrow Connector 8">
            <a:extLst>
              <a:ext uri="{FF2B5EF4-FFF2-40B4-BE49-F238E27FC236}">
                <a16:creationId xmlns:a16="http://schemas.microsoft.com/office/drawing/2014/main" id="{E9D989FC-687C-489D-BFF3-AD7B815CD70E}"/>
              </a:ext>
            </a:extLst>
          </p:cNvPr>
          <p:cNvCxnSpPr>
            <a:cxnSpLocks noChangeShapeType="1"/>
            <a:stCxn id="82947" idx="1"/>
          </p:cNvCxnSpPr>
          <p:nvPr/>
        </p:nvCxnSpPr>
        <p:spPr bwMode="auto">
          <a:xfrm flipH="1">
            <a:off x="5499100" y="4440238"/>
            <a:ext cx="800100" cy="50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2" name="Straight Arrow Connector 10">
            <a:extLst>
              <a:ext uri="{FF2B5EF4-FFF2-40B4-BE49-F238E27FC236}">
                <a16:creationId xmlns:a16="http://schemas.microsoft.com/office/drawing/2014/main" id="{4BDF59C5-3F45-489A-8105-66D29BE5AF4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13600" y="5181600"/>
            <a:ext cx="673100" cy="661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Straight Arrow Connector 12">
            <a:extLst>
              <a:ext uri="{FF2B5EF4-FFF2-40B4-BE49-F238E27FC236}">
                <a16:creationId xmlns:a16="http://schemas.microsoft.com/office/drawing/2014/main" id="{C3B3F626-900F-4BF0-A7D9-19038C7F5C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0713" y="4548188"/>
            <a:ext cx="776287" cy="249237"/>
          </a:xfrm>
          <a:prstGeom prst="straightConnector1">
            <a:avLst/>
          </a:prstGeom>
          <a:noFill/>
          <a:ln w="12700">
            <a:solidFill>
              <a:srgbClr val="28004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Straight Arrow Connector 13">
            <a:extLst>
              <a:ext uri="{FF2B5EF4-FFF2-40B4-BE49-F238E27FC236}">
                <a16:creationId xmlns:a16="http://schemas.microsoft.com/office/drawing/2014/main" id="{44FA9E20-777F-4C25-B4D6-FB09788EE0F1}"/>
              </a:ext>
            </a:extLst>
          </p:cNvPr>
          <p:cNvCxnSpPr>
            <a:cxnSpLocks noChangeShapeType="1"/>
            <a:endCxn id="82950" idx="1"/>
          </p:cNvCxnSpPr>
          <p:nvPr/>
        </p:nvCxnSpPr>
        <p:spPr bwMode="auto">
          <a:xfrm>
            <a:off x="5461000" y="5295900"/>
            <a:ext cx="838200" cy="512763"/>
          </a:xfrm>
          <a:prstGeom prst="straightConnector1">
            <a:avLst/>
          </a:prstGeom>
          <a:noFill/>
          <a:ln w="12700">
            <a:solidFill>
              <a:srgbClr val="28004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TextBox 17">
            <a:extLst>
              <a:ext uri="{FF2B5EF4-FFF2-40B4-BE49-F238E27FC236}">
                <a16:creationId xmlns:a16="http://schemas.microsoft.com/office/drawing/2014/main" id="{6B116AB5-89AA-476D-B3D8-585F907B8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440238"/>
            <a:ext cx="4000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/>
              <a:t>R</a:t>
            </a:r>
          </a:p>
        </p:txBody>
      </p:sp>
      <p:sp>
        <p:nvSpPr>
          <p:cNvPr id="82956" name="TextBox 18">
            <a:extLst>
              <a:ext uri="{FF2B5EF4-FFF2-40B4-BE49-F238E27FC236}">
                <a16:creationId xmlns:a16="http://schemas.microsoft.com/office/drawing/2014/main" id="{7E4FEAD0-CE87-4639-9AE3-8B97E44E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4319588"/>
            <a:ext cx="400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/>
              <a:t>R</a:t>
            </a:r>
          </a:p>
        </p:txBody>
      </p:sp>
      <p:sp>
        <p:nvSpPr>
          <p:cNvPr id="82957" name="TextBox 19">
            <a:extLst>
              <a:ext uri="{FF2B5EF4-FFF2-40B4-BE49-F238E27FC236}">
                <a16:creationId xmlns:a16="http://schemas.microsoft.com/office/drawing/2014/main" id="{0EED58B3-67B5-493E-B4D8-429B04FD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5421313"/>
            <a:ext cx="400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/>
              <a:t>R</a:t>
            </a:r>
          </a:p>
        </p:txBody>
      </p:sp>
      <p:sp>
        <p:nvSpPr>
          <p:cNvPr id="82958" name="TextBox 20">
            <a:extLst>
              <a:ext uri="{FF2B5EF4-FFF2-40B4-BE49-F238E27FC236}">
                <a16:creationId xmlns:a16="http://schemas.microsoft.com/office/drawing/2014/main" id="{8BE548D6-29F0-4227-8BA6-DB1F0677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5421313"/>
            <a:ext cx="400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/>
              <a:t>R</a:t>
            </a: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3CD9C029-B7BF-444B-B9D8-8FE9C6A86183}"/>
              </a:ext>
            </a:extLst>
          </p:cNvPr>
          <p:cNvSpPr/>
          <p:nvPr/>
        </p:nvSpPr>
        <p:spPr bwMode="auto">
          <a:xfrm>
            <a:off x="5789613" y="4319588"/>
            <a:ext cx="357187" cy="630237"/>
          </a:xfrm>
          <a:prstGeom prst="mathMultiply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723E4469-FA6D-1B43-829D-DB9FCEA4C093}"/>
              </a:ext>
            </a:extLst>
          </p:cNvPr>
          <p:cNvSpPr/>
          <p:nvPr/>
        </p:nvSpPr>
        <p:spPr bwMode="auto">
          <a:xfrm>
            <a:off x="5765800" y="5289550"/>
            <a:ext cx="357188" cy="630238"/>
          </a:xfrm>
          <a:prstGeom prst="mathMultiply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3B0A2945-6C3A-BB4D-ACE6-29A0D12BCCD3}"/>
              </a:ext>
            </a:extLst>
          </p:cNvPr>
          <p:cNvSpPr/>
          <p:nvPr/>
        </p:nvSpPr>
        <p:spPr bwMode="auto">
          <a:xfrm>
            <a:off x="4962525" y="3779838"/>
            <a:ext cx="333375" cy="571500"/>
          </a:xfrm>
          <a:prstGeom prst="mathMultiply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6" grpId="1" build="p"/>
      <p:bldP spid="82947" grpId="0"/>
      <p:bldP spid="82948" grpId="0"/>
      <p:bldP spid="82949" grpId="0"/>
      <p:bldP spid="82950" grpId="0"/>
      <p:bldP spid="82955" grpId="0"/>
      <p:bldP spid="82956" grpId="0"/>
      <p:bldP spid="82957" grpId="0"/>
      <p:bldP spid="82958" grpId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16813</TotalTime>
  <Pages>23</Pages>
  <Words>495</Words>
  <Application>Microsoft Office PowerPoint</Application>
  <PresentationFormat>On-screen Show (4:3)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Arial Narrow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Crafting Recovery Slides</vt:lpstr>
      <vt:lpstr>Access Control</vt:lpstr>
      <vt:lpstr>Reliability…</vt:lpstr>
      <vt:lpstr>Access Control</vt:lpstr>
      <vt:lpstr>Access Control</vt:lpstr>
      <vt:lpstr>RBAC: Role-based access control </vt:lpstr>
      <vt:lpstr>Revoking Privileges</vt:lpstr>
      <vt:lpstr>Revoking Privileges</vt:lpstr>
      <vt:lpstr>Access Control Lattice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641</cp:revision>
  <cp:lastPrinted>2012-10-07T14:37:59Z</cp:lastPrinted>
  <dcterms:created xsi:type="dcterms:W3CDTF">2010-01-13T05:11:50Z</dcterms:created>
  <dcterms:modified xsi:type="dcterms:W3CDTF">2021-03-08T17:17:58Z</dcterms:modified>
</cp:coreProperties>
</file>