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handoutMasterIdLst>
    <p:handoutMasterId r:id="rId30"/>
  </p:handoutMasterIdLst>
  <p:sldIdLst>
    <p:sldId id="375" r:id="rId2"/>
    <p:sldId id="1546" r:id="rId3"/>
    <p:sldId id="395" r:id="rId4"/>
    <p:sldId id="400" r:id="rId5"/>
    <p:sldId id="401" r:id="rId6"/>
    <p:sldId id="461" r:id="rId7"/>
    <p:sldId id="462" r:id="rId8"/>
    <p:sldId id="463" r:id="rId9"/>
    <p:sldId id="464" r:id="rId10"/>
    <p:sldId id="492" r:id="rId11"/>
    <p:sldId id="486" r:id="rId12"/>
    <p:sldId id="487" r:id="rId13"/>
    <p:sldId id="488" r:id="rId14"/>
    <p:sldId id="489" r:id="rId15"/>
    <p:sldId id="490" r:id="rId16"/>
    <p:sldId id="493" r:id="rId17"/>
    <p:sldId id="465" r:id="rId18"/>
    <p:sldId id="1548" r:id="rId19"/>
    <p:sldId id="1547" r:id="rId20"/>
    <p:sldId id="1549" r:id="rId21"/>
    <p:sldId id="261" r:id="rId22"/>
    <p:sldId id="262" r:id="rId23"/>
    <p:sldId id="470" r:id="rId24"/>
    <p:sldId id="1542" r:id="rId25"/>
    <p:sldId id="1550" r:id="rId26"/>
    <p:sldId id="1552" r:id="rId27"/>
    <p:sldId id="475" r:id="rId28"/>
  </p:sldIdLst>
  <p:sldSz cx="9144000" cy="6858000" type="screen4x3"/>
  <p:notesSz cx="9194800" cy="70358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6">
          <p15:clr>
            <a:srgbClr val="A4A3A4"/>
          </p15:clr>
        </p15:guide>
        <p15:guide id="2" pos="28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p:restoredTop sz="89092" autoAdjust="0"/>
  </p:normalViewPr>
  <p:slideViewPr>
    <p:cSldViewPr snapToObjects="1">
      <p:cViewPr varScale="1">
        <p:scale>
          <a:sx n="98" d="100"/>
          <a:sy n="98" d="100"/>
        </p:scale>
        <p:origin x="18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96" d="100"/>
          <a:sy n="96" d="100"/>
        </p:scale>
        <p:origin x="-1384" y="-112"/>
      </p:cViewPr>
      <p:guideLst>
        <p:guide orient="horz" pos="2216"/>
        <p:guide pos="28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934BFDBA-B6EF-C347-B9D2-F885F45944EC}"/>
              </a:ext>
            </a:extLst>
          </p:cNvPr>
          <p:cNvSpPr>
            <a:spLocks noChangeArrowheads="1"/>
          </p:cNvSpPr>
          <p:nvPr/>
        </p:nvSpPr>
        <p:spPr bwMode="auto">
          <a:xfrm>
            <a:off x="8696325" y="6735763"/>
            <a:ext cx="404813" cy="306387"/>
          </a:xfrm>
          <a:prstGeom prst="rect">
            <a:avLst/>
          </a:prstGeom>
          <a:noFill/>
          <a:ln>
            <a:noFill/>
          </a:ln>
        </p:spPr>
        <p:txBody>
          <a:bodyPr wrap="none" lIns="91772" tIns="45081" rIns="91772" bIns="45081" anchor="ctr">
            <a:spAutoFit/>
          </a:bodyPr>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fld id="{1A0D51EE-127A-4059-B909-5ED8BA06580C}" type="slidenum">
              <a:rPr lang="en-US" altLang="en-US" sz="1400"/>
              <a:pPr algn="r"/>
              <a:t>‹#›</a:t>
            </a:fld>
            <a:endParaRPr lang="en-US" altLang="en-US" sz="14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96D8D4B-FB56-B449-AD2E-253162B643E9}"/>
              </a:ext>
            </a:extLst>
          </p:cNvPr>
          <p:cNvSpPr>
            <a:spLocks noGrp="1" noChangeArrowheads="1"/>
          </p:cNvSpPr>
          <p:nvPr>
            <p:ph type="body" sz="quarter" idx="3"/>
          </p:nvPr>
        </p:nvSpPr>
        <p:spPr bwMode="auto">
          <a:xfrm>
            <a:off x="1225550" y="3341688"/>
            <a:ext cx="6743700" cy="3167062"/>
          </a:xfrm>
          <a:prstGeom prst="rect">
            <a:avLst/>
          </a:prstGeom>
          <a:noFill/>
          <a:ln w="12700">
            <a:noFill/>
            <a:miter lim="800000"/>
            <a:headEnd/>
            <a:tailEnd/>
          </a:ln>
          <a:effectLst/>
        </p:spPr>
        <p:txBody>
          <a:bodyPr vert="horz" wrap="square" lIns="91772" tIns="45081" rIns="91772" bIns="45081"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A37D6080-C9AA-4369-86D3-29A6F4E9D284}"/>
              </a:ext>
            </a:extLst>
          </p:cNvPr>
          <p:cNvSpPr>
            <a:spLocks noGrp="1" noRot="1" noChangeAspect="1" noChangeArrowheads="1" noTextEdit="1"/>
          </p:cNvSpPr>
          <p:nvPr>
            <p:ph type="sldImg" idx="2"/>
          </p:nvPr>
        </p:nvSpPr>
        <p:spPr bwMode="auto">
          <a:xfrm>
            <a:off x="2843213" y="531813"/>
            <a:ext cx="3505200" cy="262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076" name="Rectangle 4">
            <a:extLst>
              <a:ext uri="{FF2B5EF4-FFF2-40B4-BE49-F238E27FC236}">
                <a16:creationId xmlns:a16="http://schemas.microsoft.com/office/drawing/2014/main" id="{EDF13BF5-5E23-6E46-BA95-A9062BA57513}"/>
              </a:ext>
            </a:extLst>
          </p:cNvPr>
          <p:cNvSpPr>
            <a:spLocks noChangeArrowheads="1"/>
          </p:cNvSpPr>
          <p:nvPr/>
        </p:nvSpPr>
        <p:spPr bwMode="auto">
          <a:xfrm>
            <a:off x="93663" y="6735763"/>
            <a:ext cx="869950" cy="306387"/>
          </a:xfrm>
          <a:prstGeom prst="rect">
            <a:avLst/>
          </a:prstGeom>
          <a:noFill/>
          <a:ln>
            <a:noFill/>
          </a:ln>
        </p:spPr>
        <p:txBody>
          <a:bodyPr wrap="none" lIns="91772" tIns="45081" rIns="91772" bIns="45081" anchor="ctr">
            <a:spAutoFit/>
          </a:bodyPr>
          <a:lstStyle>
            <a:lvl1pPr defTabSz="927100">
              <a:defRPr sz="2400">
                <a:solidFill>
                  <a:schemeClr val="tx1"/>
                </a:solidFill>
                <a:latin typeface="Helvetica" charset="0"/>
                <a:ea typeface="ＭＳ Ｐゴシック" charset="-128"/>
              </a:defRPr>
            </a:lvl1pPr>
            <a:lvl2pPr marL="742950" indent="-285750" defTabSz="927100">
              <a:defRPr sz="2400">
                <a:solidFill>
                  <a:schemeClr val="tx1"/>
                </a:solidFill>
                <a:latin typeface="Helvetica" charset="0"/>
                <a:ea typeface="ＭＳ Ｐゴシック" charset="-128"/>
              </a:defRPr>
            </a:lvl2pPr>
            <a:lvl3pPr marL="1143000" indent="-228600" defTabSz="927100">
              <a:defRPr sz="2400">
                <a:solidFill>
                  <a:schemeClr val="tx1"/>
                </a:solidFill>
                <a:latin typeface="Helvetica" charset="0"/>
                <a:ea typeface="ＭＳ Ｐゴシック" charset="-128"/>
              </a:defRPr>
            </a:lvl3pPr>
            <a:lvl4pPr marL="1600200" indent="-228600" defTabSz="927100">
              <a:defRPr sz="2400">
                <a:solidFill>
                  <a:schemeClr val="tx1"/>
                </a:solidFill>
                <a:latin typeface="Helvetica" charset="0"/>
                <a:ea typeface="ＭＳ Ｐゴシック" charset="-128"/>
              </a:defRPr>
            </a:lvl4pPr>
            <a:lvl5pPr marL="2057400" indent="-228600" defTabSz="927100">
              <a:defRPr sz="2400">
                <a:solidFill>
                  <a:schemeClr val="tx1"/>
                </a:solidFill>
                <a:latin typeface="Helvetica" charset="0"/>
                <a:ea typeface="ＭＳ Ｐゴシック" charset="-128"/>
              </a:defRPr>
            </a:lvl5pPr>
            <a:lvl6pPr marL="25146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defRPr/>
            </a:pPr>
            <a:fld id="{CE2D5109-5D0B-764B-B12F-F5F66E229824}" type="datetime1">
              <a:rPr lang="en-US" altLang="en-US" sz="1400" smtClean="0"/>
              <a:pPr>
                <a:defRPr/>
              </a:pPr>
              <a:t>10/3/2021</a:t>
            </a:fld>
            <a:endParaRPr lang="en-US" altLang="en-US" sz="1400"/>
          </a:p>
        </p:txBody>
      </p:sp>
      <p:sp>
        <p:nvSpPr>
          <p:cNvPr id="3077" name="Rectangle 5">
            <a:extLst>
              <a:ext uri="{FF2B5EF4-FFF2-40B4-BE49-F238E27FC236}">
                <a16:creationId xmlns:a16="http://schemas.microsoft.com/office/drawing/2014/main" id="{FA0A3F1B-30D0-5A4B-B97C-B704393F4D92}"/>
              </a:ext>
            </a:extLst>
          </p:cNvPr>
          <p:cNvSpPr>
            <a:spLocks noChangeArrowheads="1"/>
          </p:cNvSpPr>
          <p:nvPr/>
        </p:nvSpPr>
        <p:spPr bwMode="auto">
          <a:xfrm>
            <a:off x="8696325" y="6735763"/>
            <a:ext cx="404813" cy="306387"/>
          </a:xfrm>
          <a:prstGeom prst="rect">
            <a:avLst/>
          </a:prstGeom>
          <a:noFill/>
          <a:ln>
            <a:noFill/>
          </a:ln>
        </p:spPr>
        <p:txBody>
          <a:bodyPr wrap="none" lIns="91772" tIns="45081" rIns="91772" bIns="45081" anchor="ctr">
            <a:spAutoFit/>
          </a:bodyPr>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fld id="{AE33E971-6795-4B35-B919-257ADF104772}" type="slidenum">
              <a:rPr lang="en-US" altLang="en-US" sz="1400"/>
              <a:pPr algn="r"/>
              <a:t>‹#›</a:t>
            </a:fld>
            <a:endParaRPr lang="en-US" altLang="en-US" sz="140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ＭＳ Ｐゴシック" pitchFamily="40" charset="-128"/>
      </a:defRPr>
    </a:lvl1pPr>
    <a:lvl2pPr marL="4572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a:extLst>
              <a:ext uri="{FF2B5EF4-FFF2-40B4-BE49-F238E27FC236}">
                <a16:creationId xmlns:a16="http://schemas.microsoft.com/office/drawing/2014/main" id="{D0162E8A-3108-4D9B-A5A6-864C1912B22D}"/>
              </a:ext>
            </a:extLst>
          </p:cNvPr>
          <p:cNvSpPr>
            <a:spLocks noGrp="1" noChangeArrowheads="1"/>
          </p:cNvSpPr>
          <p:nvPr>
            <p:ph type="sldNum" sz="quarter" idx="4294967295"/>
          </p:nvPr>
        </p:nvSpPr>
        <p:spPr bwMode="auto">
          <a:xfrm>
            <a:off x="5208588" y="6683375"/>
            <a:ext cx="3984625" cy="350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75073E0E-94B9-454F-B345-7F593AA490AB}"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a:t>
            </a:fld>
            <a:endParaRPr lang="en-US" altLang="en-US" sz="1200">
              <a:latin typeface="Tahoma" panose="020B0604030504040204" pitchFamily="34" charset="0"/>
            </a:endParaRPr>
          </a:p>
        </p:txBody>
      </p:sp>
      <p:sp>
        <p:nvSpPr>
          <p:cNvPr id="5122" name="Rectangle 2">
            <a:extLst>
              <a:ext uri="{FF2B5EF4-FFF2-40B4-BE49-F238E27FC236}">
                <a16:creationId xmlns:a16="http://schemas.microsoft.com/office/drawing/2014/main" id="{0BEF9E4C-11B4-40AA-A4B8-EEFD17F5FCAF}"/>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77A716F5-0BD8-4B49-9ED3-D3D75BA6AE1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D66AD66-526B-4698-ADF8-E7C1BAE431F5}"/>
              </a:ext>
            </a:extLst>
          </p:cNvPr>
          <p:cNvSpPr>
            <a:spLocks noGrp="1" noRot="1" noChangeAspect="1" noChangeArrowheads="1" noTextEdit="1"/>
          </p:cNvSpPr>
          <p:nvPr>
            <p:ph type="sldImg"/>
          </p:nvPr>
        </p:nvSpPr>
        <p:spPr>
          <a:ln/>
        </p:spPr>
      </p:sp>
      <p:sp>
        <p:nvSpPr>
          <p:cNvPr id="23554" name="Rectangle 3">
            <a:extLst>
              <a:ext uri="{FF2B5EF4-FFF2-40B4-BE49-F238E27FC236}">
                <a16:creationId xmlns:a16="http://schemas.microsoft.com/office/drawing/2014/main" id="{04BF1395-DC21-4735-A74F-043F0CA2731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20AEB2CF-5A49-4F10-973B-F1E5626D67FE}"/>
              </a:ext>
            </a:extLst>
          </p:cNvPr>
          <p:cNvSpPr>
            <a:spLocks noGrp="1" noRot="1" noChangeAspect="1" noChangeArrowheads="1" noTextEdit="1"/>
          </p:cNvSpPr>
          <p:nvPr>
            <p:ph type="sldImg"/>
          </p:nvPr>
        </p:nvSpPr>
        <p:spPr>
          <a:ln/>
        </p:spPr>
      </p:sp>
      <p:sp>
        <p:nvSpPr>
          <p:cNvPr id="25602" name="Rectangle 3">
            <a:extLst>
              <a:ext uri="{FF2B5EF4-FFF2-40B4-BE49-F238E27FC236}">
                <a16:creationId xmlns:a16="http://schemas.microsoft.com/office/drawing/2014/main" id="{8D7E08D6-6341-4E29-B277-ACFDF633C99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4DAFABE6-0C53-4CF3-9A79-C8864A38789A}"/>
              </a:ext>
            </a:extLst>
          </p:cNvPr>
          <p:cNvSpPr>
            <a:spLocks noGrp="1" noRot="1" noChangeAspect="1" noChangeArrowheads="1" noTextEdit="1"/>
          </p:cNvSpPr>
          <p:nvPr>
            <p:ph type="sldImg"/>
          </p:nvPr>
        </p:nvSpPr>
        <p:spPr>
          <a:ln/>
        </p:spPr>
      </p:sp>
      <p:sp>
        <p:nvSpPr>
          <p:cNvPr id="31746" name="Rectangle 3">
            <a:extLst>
              <a:ext uri="{FF2B5EF4-FFF2-40B4-BE49-F238E27FC236}">
                <a16:creationId xmlns:a16="http://schemas.microsoft.com/office/drawing/2014/main" id="{5423A37E-14CC-41FC-BB85-14C51EB1F9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Oracle does not support Assertions.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5110870-B758-400B-97D3-2D67DCFC030E}"/>
              </a:ext>
            </a:extLst>
          </p:cNvPr>
          <p:cNvSpPr>
            <a:spLocks noGrp="1" noRot="1" noChangeAspect="1" noChangeArrowheads="1" noTextEdit="1"/>
          </p:cNvSpPr>
          <p:nvPr>
            <p:ph type="sldImg"/>
          </p:nvPr>
        </p:nvSpPr>
        <p:spPr>
          <a:ln/>
        </p:spPr>
      </p:sp>
      <p:sp>
        <p:nvSpPr>
          <p:cNvPr id="33794" name="Rectangle 3">
            <a:extLst>
              <a:ext uri="{FF2B5EF4-FFF2-40B4-BE49-F238E27FC236}">
                <a16:creationId xmlns:a16="http://schemas.microsoft.com/office/drawing/2014/main" id="{2C2AA135-085D-4855-A106-5FDF00ECB5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Talk about ECA rules and active databases….</a:t>
            </a:r>
          </a:p>
          <a:p>
            <a:pPr eaLnBrk="1" hangingPunct="1"/>
            <a:r>
              <a:rPr lang="en-US" altLang="en-US" b="1">
                <a:latin typeface="Helvetica" panose="020B0604020202020204" pitchFamily="34" charset="0"/>
              </a:rPr>
              <a:t>Rollback, Delete</a:t>
            </a:r>
            <a:r>
              <a:rPr lang="en-US" altLang="en-US">
                <a:latin typeface="Comic Sans MS" panose="030F0702030302020204" pitchFamily="66" charset="0"/>
              </a:rPr>
              <a:t>, m</a:t>
            </a:r>
            <a:r>
              <a:rPr lang="en-US" altLang="en-US">
                <a:latin typeface="Helvetica" panose="020B0604020202020204" pitchFamily="34" charset="0"/>
              </a:rPr>
              <a:t>ultiple Updates,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1" name="Google Shape;61;gcac57c364_0_15:notes">
            <a:extLst>
              <a:ext uri="{FF2B5EF4-FFF2-40B4-BE49-F238E27FC236}">
                <a16:creationId xmlns:a16="http://schemas.microsoft.com/office/drawing/2014/main" id="{52D62C1C-F2CB-4E93-834E-DA2C9708DE03}"/>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35842" name="Google Shape;62;gcac57c364_0_15:notes">
            <a:extLst>
              <a:ext uri="{FF2B5EF4-FFF2-40B4-BE49-F238E27FC236}">
                <a16:creationId xmlns:a16="http://schemas.microsoft.com/office/drawing/2014/main" id="{3216A98A-8790-44A5-BAC2-72E4E0C21DE5}"/>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91425" rIns="91425" bIns="91425"/>
          <a:lstStyle/>
          <a:p>
            <a:pPr marL="457200" indent="-317500">
              <a:spcBef>
                <a:spcPct val="0"/>
              </a:spcBef>
              <a:buSzPts val="1400"/>
              <a:buFontTx/>
              <a:buChar char="●"/>
            </a:pPr>
            <a:r>
              <a:rPr lang="en-US" altLang="en-US">
                <a:latin typeface="Helvetica" panose="020B0604020202020204" pitchFamily="34" charset="0"/>
              </a:rPr>
              <a:t>FOR EACH STATEMENT is default</a:t>
            </a:r>
          </a:p>
          <a:p>
            <a:pPr marL="914400" lvl="1" indent="-317500">
              <a:spcBef>
                <a:spcPct val="0"/>
              </a:spcBef>
              <a:buSzPts val="1400"/>
              <a:buFontTx/>
              <a:buChar char="○"/>
            </a:pPr>
            <a:r>
              <a:rPr lang="en-US" altLang="en-US">
                <a:latin typeface="Helvetica" panose="020B0604020202020204" pitchFamily="34" charset="0"/>
              </a:rPr>
              <a:t>trigger fires once per statement that trips it</a:t>
            </a:r>
          </a:p>
          <a:p>
            <a:pPr marL="457200" indent="-317500">
              <a:spcBef>
                <a:spcPct val="0"/>
              </a:spcBef>
              <a:buSzPts val="1400"/>
              <a:buFontTx/>
              <a:buChar char="●"/>
            </a:pPr>
            <a:r>
              <a:rPr lang="en-US" altLang="en-US">
                <a:latin typeface="Helvetica" panose="020B0604020202020204" pitchFamily="34" charset="0"/>
              </a:rPr>
              <a:t>Note, ignoring constraint triggers, deferrable clauses and from clauses for now</a:t>
            </a:r>
          </a:p>
          <a:p>
            <a:pPr marL="457200" indent="-317500">
              <a:spcBef>
                <a:spcPct val="0"/>
              </a:spcBef>
              <a:buSzPts val="1400"/>
              <a:buFontTx/>
              <a:buChar char="●"/>
            </a:pPr>
            <a:r>
              <a:rPr lang="en-US" altLang="en-US">
                <a:latin typeface="Helvetica" panose="020B0604020202020204" pitchFamily="34" charset="0"/>
              </a:rPr>
              <a:t>event triggers exist, but we're not going into them at all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89" name="Google Shape;61;gcac57c364_0_15:notes">
            <a:extLst>
              <a:ext uri="{FF2B5EF4-FFF2-40B4-BE49-F238E27FC236}">
                <a16:creationId xmlns:a16="http://schemas.microsoft.com/office/drawing/2014/main" id="{C151484E-BFAE-4AE9-8759-255E93301F64}"/>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37890" name="Google Shape;62;gcac57c364_0_15:notes">
            <a:extLst>
              <a:ext uri="{FF2B5EF4-FFF2-40B4-BE49-F238E27FC236}">
                <a16:creationId xmlns:a16="http://schemas.microsoft.com/office/drawing/2014/main" id="{D7FE5CF2-F383-49DE-A81F-E92BC2F1B905}"/>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91425" rIns="91425" bIns="91425"/>
          <a:lstStyle/>
          <a:p>
            <a:pPr marL="457200" indent="-317500">
              <a:spcBef>
                <a:spcPct val="0"/>
              </a:spcBef>
              <a:buSzPts val="1400"/>
              <a:buFontTx/>
              <a:buChar char="●"/>
            </a:pPr>
            <a:r>
              <a:rPr lang="en-US" altLang="en-US">
                <a:latin typeface="Helvetica" panose="020B0604020202020204" pitchFamily="34" charset="0"/>
              </a:rPr>
              <a:t>FOR EACH STATEMENT is default</a:t>
            </a:r>
          </a:p>
          <a:p>
            <a:pPr marL="914400" lvl="1" indent="-317500">
              <a:spcBef>
                <a:spcPct val="0"/>
              </a:spcBef>
              <a:buSzPts val="1400"/>
              <a:buFontTx/>
              <a:buChar char="○"/>
            </a:pPr>
            <a:r>
              <a:rPr lang="en-US" altLang="en-US">
                <a:latin typeface="Helvetica" panose="020B0604020202020204" pitchFamily="34" charset="0"/>
              </a:rPr>
              <a:t>trigger fires once per statement that trips it</a:t>
            </a:r>
          </a:p>
          <a:p>
            <a:pPr marL="457200" indent="-317500">
              <a:spcBef>
                <a:spcPct val="0"/>
              </a:spcBef>
              <a:buSzPts val="1400"/>
              <a:buFontTx/>
              <a:buChar char="●"/>
            </a:pPr>
            <a:r>
              <a:rPr lang="en-US" altLang="en-US">
                <a:latin typeface="Helvetica" panose="020B0604020202020204" pitchFamily="34" charset="0"/>
              </a:rPr>
              <a:t>Note, ignoring constraint triggers, deferrable clauses and from clauses for now</a:t>
            </a:r>
          </a:p>
          <a:p>
            <a:pPr marL="457200" indent="-317500">
              <a:spcBef>
                <a:spcPct val="0"/>
              </a:spcBef>
              <a:buSzPts val="1400"/>
              <a:buFontTx/>
              <a:buChar char="●"/>
            </a:pPr>
            <a:r>
              <a:rPr lang="en-US" altLang="en-US">
                <a:latin typeface="Helvetica" panose="020B0604020202020204" pitchFamily="34" charset="0"/>
              </a:rPr>
              <a:t>event triggers exist, but we're not going into them at all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7" name="Google Shape;61;gcac57c364_0_15:notes">
            <a:extLst>
              <a:ext uri="{FF2B5EF4-FFF2-40B4-BE49-F238E27FC236}">
                <a16:creationId xmlns:a16="http://schemas.microsoft.com/office/drawing/2014/main" id="{9DC591F3-E405-4147-86BE-5E08539962DA}"/>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39938" name="Google Shape;62;gcac57c364_0_15:notes">
            <a:extLst>
              <a:ext uri="{FF2B5EF4-FFF2-40B4-BE49-F238E27FC236}">
                <a16:creationId xmlns:a16="http://schemas.microsoft.com/office/drawing/2014/main" id="{CC248676-A81C-4360-9872-3EF4F43634FB}"/>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91425" rIns="91425" bIns="91425"/>
          <a:lstStyle/>
          <a:p>
            <a:pPr marL="457200" indent="-317500">
              <a:spcBef>
                <a:spcPct val="0"/>
              </a:spcBef>
              <a:buSzPts val="1400"/>
              <a:buFontTx/>
              <a:buChar char="●"/>
            </a:pPr>
            <a:r>
              <a:rPr lang="en-US" altLang="en-US">
                <a:latin typeface="Helvetica" panose="020B0604020202020204" pitchFamily="34" charset="0"/>
              </a:rPr>
              <a:t>FOR EACH STATEMENT is default</a:t>
            </a:r>
          </a:p>
          <a:p>
            <a:pPr marL="914400" lvl="1" indent="-317500">
              <a:spcBef>
                <a:spcPct val="0"/>
              </a:spcBef>
              <a:buSzPts val="1400"/>
              <a:buFontTx/>
              <a:buChar char="○"/>
            </a:pPr>
            <a:r>
              <a:rPr lang="en-US" altLang="en-US">
                <a:latin typeface="Helvetica" panose="020B0604020202020204" pitchFamily="34" charset="0"/>
              </a:rPr>
              <a:t>trigger fires once per statement that trips it</a:t>
            </a:r>
          </a:p>
          <a:p>
            <a:pPr marL="457200" indent="-317500">
              <a:spcBef>
                <a:spcPct val="0"/>
              </a:spcBef>
              <a:buSzPts val="1400"/>
              <a:buFontTx/>
              <a:buChar char="●"/>
            </a:pPr>
            <a:r>
              <a:rPr lang="en-US" altLang="en-US">
                <a:latin typeface="Helvetica" panose="020B0604020202020204" pitchFamily="34" charset="0"/>
              </a:rPr>
              <a:t>Note, ignoring constraint triggers, deferrable clauses and from clauses for now</a:t>
            </a:r>
          </a:p>
          <a:p>
            <a:pPr marL="457200" indent="-317500">
              <a:spcBef>
                <a:spcPct val="0"/>
              </a:spcBef>
              <a:buSzPts val="1400"/>
              <a:buFontTx/>
              <a:buChar char="●"/>
            </a:pPr>
            <a:r>
              <a:rPr lang="en-US" altLang="en-US">
                <a:latin typeface="Helvetica" panose="020B0604020202020204" pitchFamily="34" charset="0"/>
              </a:rPr>
              <a:t>event triggers exist, but we're not going into them at all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5" name="Google Shape;68;gcac57c364_0_29:notes">
            <a:extLst>
              <a:ext uri="{FF2B5EF4-FFF2-40B4-BE49-F238E27FC236}">
                <a16:creationId xmlns:a16="http://schemas.microsoft.com/office/drawing/2014/main" id="{8761C940-28B5-4383-8FB3-B4E58602ED30}"/>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41986" name="Google Shape;69;gcac57c364_0_29:notes">
            <a:extLst>
              <a:ext uri="{FF2B5EF4-FFF2-40B4-BE49-F238E27FC236}">
                <a16:creationId xmlns:a16="http://schemas.microsoft.com/office/drawing/2014/main" id="{48B60EFB-2F81-4A4E-A264-7A478F094ABA}"/>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91425" rIns="91425" bIns="91425"/>
          <a:lstStyle/>
          <a:p>
            <a:pPr marL="457200" indent="-317500">
              <a:spcBef>
                <a:spcPct val="0"/>
              </a:spcBef>
              <a:buSzPts val="1400"/>
              <a:buFontTx/>
              <a:buChar char="●"/>
            </a:pPr>
            <a:r>
              <a:rPr lang="en-US" altLang="en-US">
                <a:latin typeface="Helvetica" panose="020B0604020202020204" pitchFamily="34" charset="0"/>
              </a:rPr>
              <a:t>multiple events can be listed using OR keyword, if any occurs, trigger fires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3" name="Google Shape;75;g1f865c1d49_0_119:notes">
            <a:extLst>
              <a:ext uri="{FF2B5EF4-FFF2-40B4-BE49-F238E27FC236}">
                <a16:creationId xmlns:a16="http://schemas.microsoft.com/office/drawing/2014/main" id="{2571E9FB-F6BA-4B0A-A26D-7440FD7DE0CC}"/>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44034" name="Google Shape;76;g1f865c1d49_0_119:notes">
            <a:extLst>
              <a:ext uri="{FF2B5EF4-FFF2-40B4-BE49-F238E27FC236}">
                <a16:creationId xmlns:a16="http://schemas.microsoft.com/office/drawing/2014/main" id="{5E18A3C6-FA9D-4094-A6F0-4D5F2BB171E3}"/>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91425" rIns="91425" bIns="91425"/>
          <a:lstStyle/>
          <a:p>
            <a:pPr>
              <a:spcBef>
                <a:spcPct val="0"/>
              </a:spcBef>
            </a:pPr>
            <a:endParaRPr lang="en-US" altLang="en-US">
              <a:latin typeface="Helvetica"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5" name="Google Shape;61;gcac57c364_0_15:notes">
            <a:extLst>
              <a:ext uri="{FF2B5EF4-FFF2-40B4-BE49-F238E27FC236}">
                <a16:creationId xmlns:a16="http://schemas.microsoft.com/office/drawing/2014/main" id="{1677732F-5C8D-4616-B526-432CE705E818}"/>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47106" name="Google Shape;62;gcac57c364_0_15:notes">
            <a:extLst>
              <a:ext uri="{FF2B5EF4-FFF2-40B4-BE49-F238E27FC236}">
                <a16:creationId xmlns:a16="http://schemas.microsoft.com/office/drawing/2014/main" id="{7FF9281A-1A8D-45FA-A910-E32BEA580997}"/>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91425" rIns="91425" bIns="91425"/>
          <a:lstStyle/>
          <a:p>
            <a:pPr marL="457200" indent="-317500">
              <a:spcBef>
                <a:spcPct val="0"/>
              </a:spcBef>
              <a:buSzPts val="1400"/>
              <a:buFontTx/>
              <a:buChar char="●"/>
            </a:pPr>
            <a:r>
              <a:rPr lang="en-US" altLang="en-US">
                <a:latin typeface="Helvetica" panose="020B0604020202020204" pitchFamily="34" charset="0"/>
              </a:rPr>
              <a:t>FOR EACH STATEMENT is default</a:t>
            </a:r>
          </a:p>
          <a:p>
            <a:pPr marL="914400" lvl="1" indent="-317500">
              <a:spcBef>
                <a:spcPct val="0"/>
              </a:spcBef>
              <a:buSzPts val="1400"/>
              <a:buFontTx/>
              <a:buChar char="○"/>
            </a:pPr>
            <a:r>
              <a:rPr lang="en-US" altLang="en-US">
                <a:latin typeface="Helvetica" panose="020B0604020202020204" pitchFamily="34" charset="0"/>
              </a:rPr>
              <a:t>trigger fires once per statement that trips it</a:t>
            </a:r>
          </a:p>
          <a:p>
            <a:pPr marL="457200" indent="-317500">
              <a:spcBef>
                <a:spcPct val="0"/>
              </a:spcBef>
              <a:buSzPts val="1400"/>
              <a:buFontTx/>
              <a:buChar char="●"/>
            </a:pPr>
            <a:r>
              <a:rPr lang="en-US" altLang="en-US">
                <a:latin typeface="Helvetica" panose="020B0604020202020204" pitchFamily="34" charset="0"/>
              </a:rPr>
              <a:t>Note, ignoring constraint triggers, deferrable clauses and from clauses for now</a:t>
            </a:r>
          </a:p>
          <a:p>
            <a:pPr marL="457200" indent="-317500">
              <a:spcBef>
                <a:spcPct val="0"/>
              </a:spcBef>
              <a:buSzPts val="1400"/>
              <a:buFontTx/>
              <a:buChar char="●"/>
            </a:pPr>
            <a:r>
              <a:rPr lang="en-US" altLang="en-US">
                <a:latin typeface="Helvetica" panose="020B0604020202020204" pitchFamily="34" charset="0"/>
              </a:rPr>
              <a:t>event triggers exist, but we're not going into them at all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87BEC1F9-6689-468D-8E39-1C7134BFB324}"/>
              </a:ext>
            </a:extLst>
          </p:cNvPr>
          <p:cNvSpPr>
            <a:spLocks noGrp="1" noChangeArrowheads="1"/>
          </p:cNvSpPr>
          <p:nvPr>
            <p:ph type="sldNum" sz="quarter" idx="4294967295"/>
          </p:nvPr>
        </p:nvSpPr>
        <p:spPr bwMode="auto">
          <a:xfrm>
            <a:off x="5208588" y="6683375"/>
            <a:ext cx="3984625" cy="350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C14D3FFA-2E60-4F97-9F62-C2E1A7EBC5F9}"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a:t>
            </a:fld>
            <a:endParaRPr lang="en-US" altLang="en-US" sz="1200">
              <a:latin typeface="Tahoma" panose="020B0604030504040204" pitchFamily="34" charset="0"/>
            </a:endParaRPr>
          </a:p>
        </p:txBody>
      </p:sp>
      <p:sp>
        <p:nvSpPr>
          <p:cNvPr id="7170" name="Rectangle 2">
            <a:extLst>
              <a:ext uri="{FF2B5EF4-FFF2-40B4-BE49-F238E27FC236}">
                <a16:creationId xmlns:a16="http://schemas.microsoft.com/office/drawing/2014/main" id="{3CD743A2-A14D-4A48-A09C-E535E15E52A4}"/>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23826F5A-1A3C-4158-95F4-4CAD88F7DE5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Times New Roman" panose="02020603050405020304" pitchFamily="18" charset="0"/>
              </a:rPr>
              <a:t>NULL </a:t>
            </a:r>
            <a:r>
              <a:rPr lang="en-US" altLang="en-US">
                <a:latin typeface="Times New Roman" panose="02020603050405020304" pitchFamily="18" charset="0"/>
              </a:rPr>
              <a:t>Value…explain!!!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AD1247A6-05E2-4DF5-8D91-FFD885ECD1E1}"/>
              </a:ext>
            </a:extLst>
          </p:cNvPr>
          <p:cNvSpPr>
            <a:spLocks noGrp="1" noRot="1" noChangeAspect="1" noChangeArrowheads="1" noTextEdit="1"/>
          </p:cNvSpPr>
          <p:nvPr>
            <p:ph type="sldImg"/>
          </p:nvPr>
        </p:nvSpPr>
        <p:spPr>
          <a:ln/>
        </p:spPr>
      </p:sp>
      <p:sp>
        <p:nvSpPr>
          <p:cNvPr id="51202" name="Rectangle 3">
            <a:extLst>
              <a:ext uri="{FF2B5EF4-FFF2-40B4-BE49-F238E27FC236}">
                <a16:creationId xmlns:a16="http://schemas.microsoft.com/office/drawing/2014/main" id="{92EA7F50-A025-44B8-AEDA-F4C16F1CAA4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63C4B507-3DB7-4D55-9980-3F5A10FCAEE8}"/>
              </a:ext>
            </a:extLst>
          </p:cNvPr>
          <p:cNvSpPr>
            <a:spLocks noGrp="1" noChangeArrowheads="1"/>
          </p:cNvSpPr>
          <p:nvPr>
            <p:ph type="sldNum" sz="quarter" idx="4294967295"/>
          </p:nvPr>
        </p:nvSpPr>
        <p:spPr bwMode="auto">
          <a:xfrm>
            <a:off x="5208588" y="6683375"/>
            <a:ext cx="3984625" cy="350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72873D9-6250-4218-B99E-D30ABBBC1762}"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3</a:t>
            </a:fld>
            <a:endParaRPr lang="en-US" altLang="en-US" sz="1200">
              <a:latin typeface="Tahoma" panose="020B0604030504040204" pitchFamily="34" charset="0"/>
            </a:endParaRPr>
          </a:p>
        </p:txBody>
      </p:sp>
      <p:sp>
        <p:nvSpPr>
          <p:cNvPr id="9218" name="Rectangle 2">
            <a:extLst>
              <a:ext uri="{FF2B5EF4-FFF2-40B4-BE49-F238E27FC236}">
                <a16:creationId xmlns:a16="http://schemas.microsoft.com/office/drawing/2014/main" id="{AB249824-2EA8-42DE-B248-F2CE524B153E}"/>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7D7D3398-FB9C-4932-BCD1-FDD0D7E7681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F1AD8646-ED3F-442D-963A-613451FFDCD8}"/>
              </a:ext>
            </a:extLst>
          </p:cNvPr>
          <p:cNvSpPr>
            <a:spLocks noGrp="1" noChangeArrowheads="1"/>
          </p:cNvSpPr>
          <p:nvPr>
            <p:ph type="sldNum" sz="quarter" idx="4294967295"/>
          </p:nvPr>
        </p:nvSpPr>
        <p:spPr bwMode="auto">
          <a:xfrm>
            <a:off x="5208588" y="6683375"/>
            <a:ext cx="3984625" cy="350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9FD5A148-60E5-4232-A61D-2B41631AEB44}"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a:t>
            </a:fld>
            <a:endParaRPr lang="en-US" altLang="en-US" sz="1200">
              <a:latin typeface="Tahoma" panose="020B0604030504040204" pitchFamily="34" charset="0"/>
            </a:endParaRPr>
          </a:p>
        </p:txBody>
      </p:sp>
      <p:sp>
        <p:nvSpPr>
          <p:cNvPr id="11266" name="Rectangle 2">
            <a:extLst>
              <a:ext uri="{FF2B5EF4-FFF2-40B4-BE49-F238E27FC236}">
                <a16:creationId xmlns:a16="http://schemas.microsoft.com/office/drawing/2014/main" id="{52251FD3-2BFF-4EE9-AA05-FDC65C826A07}"/>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8FC66A29-EC4B-4DAA-8338-39CC41CB6C8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What does happen if the foreign key is part of the primary key and ON UPDATE SET NULL or SET DEFAULT? It should not be allowed, Oracle avoids it by not supporting ON UPDATE.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DD63D3DA-B606-4FF6-9D9C-95B9FA5F0D4D}"/>
              </a:ext>
            </a:extLst>
          </p:cNvPr>
          <p:cNvSpPr>
            <a:spLocks noGrp="1" noChangeArrowheads="1"/>
          </p:cNvSpPr>
          <p:nvPr>
            <p:ph type="sldNum" sz="quarter" idx="4294967295"/>
          </p:nvPr>
        </p:nvSpPr>
        <p:spPr bwMode="auto">
          <a:xfrm>
            <a:off x="5208588" y="6683375"/>
            <a:ext cx="3984625" cy="350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D252F467-3445-46EF-86F1-C6816007ED8B}"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a:t>
            </a:fld>
            <a:endParaRPr lang="en-US" altLang="en-US" sz="1200">
              <a:latin typeface="Tahoma" panose="020B0604030504040204" pitchFamily="34" charset="0"/>
            </a:endParaRPr>
          </a:p>
        </p:txBody>
      </p:sp>
      <p:sp>
        <p:nvSpPr>
          <p:cNvPr id="13314" name="Rectangle 2">
            <a:extLst>
              <a:ext uri="{FF2B5EF4-FFF2-40B4-BE49-F238E27FC236}">
                <a16:creationId xmlns:a16="http://schemas.microsoft.com/office/drawing/2014/main" id="{CF69B7E5-E828-44BA-A217-89BD53F8D8E2}"/>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7F8B5C17-2D04-4E6A-AF6E-27F50A7E0BE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26">
            <a:extLst>
              <a:ext uri="{FF2B5EF4-FFF2-40B4-BE49-F238E27FC236}">
                <a16:creationId xmlns:a16="http://schemas.microsoft.com/office/drawing/2014/main" id="{4B1A4A65-1925-4ADB-8AEF-0C75CB1E419E}"/>
              </a:ext>
            </a:extLst>
          </p:cNvPr>
          <p:cNvSpPr>
            <a:spLocks noGrp="1" noRot="1" noChangeAspect="1" noChangeArrowheads="1" noTextEdit="1"/>
          </p:cNvSpPr>
          <p:nvPr>
            <p:ph type="sldImg"/>
          </p:nvPr>
        </p:nvSpPr>
        <p:spPr>
          <a:ln/>
        </p:spPr>
      </p:sp>
      <p:sp>
        <p:nvSpPr>
          <p:cNvPr id="15362" name="Rectangle 1027">
            <a:extLst>
              <a:ext uri="{FF2B5EF4-FFF2-40B4-BE49-F238E27FC236}">
                <a16:creationId xmlns:a16="http://schemas.microsoft.com/office/drawing/2014/main" id="{C3E30F57-37E0-4E22-AF0B-7145E37285C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DFD1CB78-BBD8-4769-894B-42531F7CA8B5}"/>
              </a:ext>
            </a:extLst>
          </p:cNvPr>
          <p:cNvSpPr>
            <a:spLocks noGrp="1" noRot="1" noChangeAspect="1" noChangeArrowheads="1" noTextEdit="1"/>
          </p:cNvSpPr>
          <p:nvPr>
            <p:ph type="sldImg"/>
          </p:nvPr>
        </p:nvSpPr>
        <p:spPr>
          <a:ln/>
        </p:spPr>
      </p:sp>
      <p:sp>
        <p:nvSpPr>
          <p:cNvPr id="17410" name="Rectangle 3">
            <a:extLst>
              <a:ext uri="{FF2B5EF4-FFF2-40B4-BE49-F238E27FC236}">
                <a16:creationId xmlns:a16="http://schemas.microsoft.com/office/drawing/2014/main" id="{C50CA216-C987-44D6-9EB7-F2DC7FA2BF1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MySQL, INNODB supports FK.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363C6E22-E3F5-40A3-B639-9A781D430C12}"/>
              </a:ext>
            </a:extLst>
          </p:cNvPr>
          <p:cNvSpPr>
            <a:spLocks noGrp="1" noRot="1" noChangeAspect="1" noChangeArrowheads="1" noTextEdit="1"/>
          </p:cNvSpPr>
          <p:nvPr>
            <p:ph type="sldImg"/>
          </p:nvPr>
        </p:nvSpPr>
        <p:spPr>
          <a:ln/>
        </p:spPr>
      </p:sp>
      <p:sp>
        <p:nvSpPr>
          <p:cNvPr id="19458" name="Rectangle 3">
            <a:extLst>
              <a:ext uri="{FF2B5EF4-FFF2-40B4-BE49-F238E27FC236}">
                <a16:creationId xmlns:a16="http://schemas.microsoft.com/office/drawing/2014/main" id="{88BBF60B-B2FB-43EC-B3F6-180AC18B4D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DF32E4D2-E4B8-42B8-A63E-F8950FE8F649}"/>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B3D99F97-EAED-4604-94BC-B668BEA3148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Oracle does not support Assertions.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45689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80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28600"/>
            <a:ext cx="2262188"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28600"/>
            <a:ext cx="6638925"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789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06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7574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739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163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647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38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4388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383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a:extLst>
              <a:ext uri="{FF2B5EF4-FFF2-40B4-BE49-F238E27FC236}">
                <a16:creationId xmlns:a16="http://schemas.microsoft.com/office/drawing/2014/main" id="{D504B983-A56D-43DB-AE83-6727AA71759F}"/>
              </a:ext>
            </a:extLst>
          </p:cNvPr>
          <p:cNvGrpSpPr>
            <a:grpSpLocks/>
          </p:cNvGrpSpPr>
          <p:nvPr/>
        </p:nvGrpSpPr>
        <p:grpSpPr bwMode="auto">
          <a:xfrm>
            <a:off x="228600" y="939800"/>
            <a:ext cx="8737600" cy="127000"/>
            <a:chOff x="0" y="900"/>
            <a:chExt cx="5753" cy="92"/>
          </a:xfrm>
        </p:grpSpPr>
        <p:sp>
          <p:nvSpPr>
            <p:cNvPr id="1033" name="Rectangle 2">
              <a:extLst>
                <a:ext uri="{FF2B5EF4-FFF2-40B4-BE49-F238E27FC236}">
                  <a16:creationId xmlns:a16="http://schemas.microsoft.com/office/drawing/2014/main" id="{31CE03AF-27C7-3748-B173-A426AEBCB20B}"/>
                </a:ext>
              </a:extLst>
            </p:cNvPr>
            <p:cNvSpPr>
              <a:spLocks noChangeArrowheads="1"/>
            </p:cNvSpPr>
            <p:nvPr/>
          </p:nvSpPr>
          <p:spPr bwMode="auto">
            <a:xfrm>
              <a:off x="0" y="900"/>
              <a:ext cx="5753" cy="53"/>
            </a:xfrm>
            <a:prstGeom prst="rect">
              <a:avLst/>
            </a:prstGeom>
            <a:gradFill rotWithShape="0">
              <a:gsLst>
                <a:gs pos="0">
                  <a:srgbClr val="2951C9"/>
                </a:gs>
                <a:gs pos="50000">
                  <a:srgbClr val="3365FB"/>
                </a:gs>
                <a:gs pos="100000">
                  <a:srgbClr val="2951C9"/>
                </a:gs>
              </a:gsLst>
              <a:lin ang="0" scaled="1"/>
            </a:gradFill>
            <a:ln>
              <a:noFill/>
            </a:ln>
          </p:spPr>
          <p:txBody>
            <a:bodyPr wrap="none" anchor="ct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lnSpc>
                  <a:spcPct val="90000"/>
                </a:lnSpc>
                <a:spcBef>
                  <a:spcPct val="20000"/>
                </a:spcBef>
                <a:buClr>
                  <a:schemeClr val="tx1"/>
                </a:buClr>
                <a:buSzPct val="75000"/>
                <a:buFont typeface="Monotype Sorts" charset="2"/>
                <a:buNone/>
                <a:defRPr/>
              </a:pPr>
              <a:endParaRPr lang="en-US" altLang="en-US"/>
            </a:p>
          </p:txBody>
        </p:sp>
        <p:sp>
          <p:nvSpPr>
            <p:cNvPr id="1034" name="Rectangle 3">
              <a:extLst>
                <a:ext uri="{FF2B5EF4-FFF2-40B4-BE49-F238E27FC236}">
                  <a16:creationId xmlns:a16="http://schemas.microsoft.com/office/drawing/2014/main" id="{F06FC919-E3A1-B244-8C1A-21E0E91AA63D}"/>
                </a:ext>
              </a:extLst>
            </p:cNvPr>
            <p:cNvSpPr>
              <a:spLocks noChangeArrowheads="1"/>
            </p:cNvSpPr>
            <p:nvPr/>
          </p:nvSpPr>
          <p:spPr bwMode="auto">
            <a:xfrm>
              <a:off x="0" y="972"/>
              <a:ext cx="5753" cy="20"/>
            </a:xfrm>
            <a:prstGeom prst="rect">
              <a:avLst/>
            </a:prstGeom>
            <a:gradFill rotWithShape="0">
              <a:gsLst>
                <a:gs pos="0">
                  <a:srgbClr val="7C7C7C"/>
                </a:gs>
                <a:gs pos="50000">
                  <a:srgbClr val="CECECE"/>
                </a:gs>
                <a:gs pos="100000">
                  <a:srgbClr val="7C7C7C"/>
                </a:gs>
              </a:gsLst>
              <a:lin ang="0" scaled="1"/>
            </a:gradFill>
            <a:ln>
              <a:noFill/>
            </a:ln>
          </p:spPr>
          <p:txBody>
            <a:bodyPr wrap="none" anchor="ct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lnSpc>
                  <a:spcPct val="90000"/>
                </a:lnSpc>
                <a:spcBef>
                  <a:spcPct val="20000"/>
                </a:spcBef>
                <a:buClr>
                  <a:schemeClr val="tx1"/>
                </a:buClr>
                <a:buSzPct val="75000"/>
                <a:buFont typeface="Monotype Sorts" charset="2"/>
                <a:buNone/>
                <a:defRPr/>
              </a:pPr>
              <a:endParaRPr lang="en-US" altLang="en-US"/>
            </a:p>
          </p:txBody>
        </p:sp>
      </p:grpSp>
      <p:sp>
        <p:nvSpPr>
          <p:cNvPr id="1027" name="Rectangle 5">
            <a:extLst>
              <a:ext uri="{FF2B5EF4-FFF2-40B4-BE49-F238E27FC236}">
                <a16:creationId xmlns:a16="http://schemas.microsoft.com/office/drawing/2014/main" id="{BAE18611-DA0B-4BCD-BE3D-015B21A7A99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6">
            <a:extLst>
              <a:ext uri="{FF2B5EF4-FFF2-40B4-BE49-F238E27FC236}">
                <a16:creationId xmlns:a16="http://schemas.microsoft.com/office/drawing/2014/main" id="{05ED02B4-1A2B-429C-992B-4977E6D3065D}"/>
              </a:ext>
            </a:extLst>
          </p:cNvPr>
          <p:cNvSpPr>
            <a:spLocks noGrp="1" noChangeArrowheads="1"/>
          </p:cNvSpPr>
          <p:nvPr>
            <p:ph type="title"/>
          </p:nvPr>
        </p:nvSpPr>
        <p:spPr bwMode="auto">
          <a:xfrm>
            <a:off x="0" y="381000"/>
            <a:ext cx="90535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b" anchorCtr="0" compatLnSpc="1">
            <a:prstTxWarp prst="textNoShape">
              <a:avLst/>
            </a:prstTxWarp>
          </a:bodyPr>
          <a:lstStyle/>
          <a:p>
            <a:pPr lvl="0"/>
            <a:r>
              <a:rPr lang="en-US" altLang="en-US"/>
              <a:t>Click to edit Master title style</a:t>
            </a:r>
          </a:p>
        </p:txBody>
      </p:sp>
      <p:sp>
        <p:nvSpPr>
          <p:cNvPr id="1029" name="Rectangle 7">
            <a:extLst>
              <a:ext uri="{FF2B5EF4-FFF2-40B4-BE49-F238E27FC236}">
                <a16:creationId xmlns:a16="http://schemas.microsoft.com/office/drawing/2014/main" id="{25EC83BF-C55F-5149-8156-97A1F4946F1C}"/>
              </a:ext>
            </a:extLst>
          </p:cNvPr>
          <p:cNvSpPr>
            <a:spLocks noChangeArrowheads="1"/>
          </p:cNvSpPr>
          <p:nvPr/>
        </p:nvSpPr>
        <p:spPr bwMode="auto">
          <a:xfrm>
            <a:off x="315913" y="6215063"/>
            <a:ext cx="6972300" cy="520700"/>
          </a:xfrm>
          <a:prstGeom prst="rect">
            <a:avLst/>
          </a:prstGeom>
          <a:noFill/>
          <a:ln>
            <a:noFill/>
          </a:ln>
        </p:spPr>
        <p:txBody>
          <a:bodyPr wrap="none" lIns="90487" tIns="44450" rIns="90487" bIns="44450" anchor="ctr">
            <a:spAutoFit/>
          </a:bodyP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defRPr/>
            </a:pPr>
            <a:endParaRPr lang="en-US" altLang="en-US" sz="1400" dirty="0"/>
          </a:p>
          <a:p>
            <a:pPr>
              <a:defRPr/>
            </a:pPr>
            <a:r>
              <a:rPr lang="en-US" altLang="en-US" sz="1400" dirty="0">
                <a:solidFill>
                  <a:srgbClr val="790015"/>
                </a:solidFill>
              </a:rPr>
              <a:t>CS2550, </a:t>
            </a:r>
            <a:r>
              <a:rPr lang="en-US" altLang="en-US" sz="1400" b="1" dirty="0" err="1">
                <a:solidFill>
                  <a:srgbClr val="790015"/>
                </a:solidFill>
              </a:rPr>
              <a:t>Panos</a:t>
            </a:r>
            <a:r>
              <a:rPr lang="en-US" altLang="en-US" sz="1400" b="1" dirty="0">
                <a:solidFill>
                  <a:srgbClr val="790015"/>
                </a:solidFill>
              </a:rPr>
              <a:t> K. </a:t>
            </a:r>
            <a:r>
              <a:rPr lang="en-US" altLang="en-US" sz="1400" b="1" dirty="0" err="1">
                <a:solidFill>
                  <a:srgbClr val="790015"/>
                </a:solidFill>
              </a:rPr>
              <a:t>Chrysanthis</a:t>
            </a:r>
            <a:r>
              <a:rPr lang="en-US" altLang="en-US" sz="1400" b="1" dirty="0">
                <a:solidFill>
                  <a:srgbClr val="790015"/>
                </a:solidFill>
              </a:rPr>
              <a:t> &amp; </a:t>
            </a:r>
            <a:r>
              <a:rPr lang="en-US" altLang="en-US" sz="1400" b="1" dirty="0" err="1">
                <a:solidFill>
                  <a:srgbClr val="790015"/>
                </a:solidFill>
              </a:rPr>
              <a:t>Constantinos</a:t>
            </a:r>
            <a:r>
              <a:rPr lang="en-US" altLang="en-US" sz="1400" b="1">
                <a:solidFill>
                  <a:srgbClr val="790015"/>
                </a:solidFill>
              </a:rPr>
              <a:t> Costa</a:t>
            </a:r>
            <a:r>
              <a:rPr lang="en-US" altLang="en-US" sz="1400"/>
              <a:t> –  </a:t>
            </a:r>
            <a:r>
              <a:rPr lang="en-US" altLang="en-US" sz="1400" b="1">
                <a:solidFill>
                  <a:schemeClr val="accent1"/>
                </a:solidFill>
              </a:rPr>
              <a:t>University of Pittsburgh</a:t>
            </a:r>
          </a:p>
        </p:txBody>
      </p:sp>
      <p:sp>
        <p:nvSpPr>
          <p:cNvPr id="1030" name="Rectangle 8">
            <a:extLst>
              <a:ext uri="{FF2B5EF4-FFF2-40B4-BE49-F238E27FC236}">
                <a16:creationId xmlns:a16="http://schemas.microsoft.com/office/drawing/2014/main" id="{835940E3-CB95-2640-A0AF-D4B1A7D20B74}"/>
              </a:ext>
            </a:extLst>
          </p:cNvPr>
          <p:cNvSpPr>
            <a:spLocks noChangeArrowheads="1"/>
          </p:cNvSpPr>
          <p:nvPr/>
        </p:nvSpPr>
        <p:spPr bwMode="auto">
          <a:xfrm>
            <a:off x="8164513" y="6403975"/>
            <a:ext cx="446087" cy="301625"/>
          </a:xfrm>
          <a:prstGeom prst="rect">
            <a:avLst/>
          </a:prstGeom>
          <a:noFill/>
          <a:ln>
            <a:noFill/>
          </a:ln>
        </p:spPr>
        <p:txBody>
          <a:bodyPr wrap="none" lIns="90487" tIns="44450" rIns="90487" bIns="44450" anchor="ctr">
            <a:spAutoFit/>
          </a:bodyPr>
          <a:lstStyle>
            <a:lvl1pPr>
              <a:defRPr sz="2400">
                <a:solidFill>
                  <a:schemeClr val="tx1"/>
                </a:solidFill>
                <a:latin typeface="Helvetica" panose="020B0604020202020204" pitchFamily="34" charset="0"/>
                <a:ea typeface="MS PGothic" panose="020B0600070205080204" pitchFamily="34" charset="-128"/>
              </a:defRPr>
            </a:lvl1pPr>
            <a:lvl2pPr marL="742950" indent="-285750">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sz="1400"/>
              <a:t> </a:t>
            </a:r>
            <a:fld id="{E7FCA4FA-B79D-4010-950D-796A3459A127}" type="slidenum">
              <a:rPr lang="en-US" altLang="en-US" sz="1400"/>
              <a:pPr algn="ctr"/>
              <a:t>‹#›</a:t>
            </a:fld>
            <a:endParaRPr lang="en-US" altLang="en-US" sz="1400"/>
          </a:p>
        </p:txBody>
      </p:sp>
      <p:sp>
        <p:nvSpPr>
          <p:cNvPr id="1031" name="Rectangle 9">
            <a:extLst>
              <a:ext uri="{FF2B5EF4-FFF2-40B4-BE49-F238E27FC236}">
                <a16:creationId xmlns:a16="http://schemas.microsoft.com/office/drawing/2014/main" id="{8C713213-6023-674B-91FA-024BDE96F931}"/>
              </a:ext>
            </a:extLst>
          </p:cNvPr>
          <p:cNvSpPr>
            <a:spLocks noChangeArrowheads="1"/>
          </p:cNvSpPr>
          <p:nvPr/>
        </p:nvSpPr>
        <p:spPr bwMode="auto">
          <a:xfrm>
            <a:off x="5946775" y="6408738"/>
            <a:ext cx="3106738" cy="457200"/>
          </a:xfrm>
          <a:prstGeom prst="rect">
            <a:avLst/>
          </a:prstGeom>
          <a:noFill/>
          <a:ln>
            <a:noFill/>
          </a:ln>
        </p:spPr>
        <p:txBody>
          <a:bodyPr wrap="none" anchor="ct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lnSpc>
                <a:spcPct val="90000"/>
              </a:lnSpc>
              <a:spcBef>
                <a:spcPct val="20000"/>
              </a:spcBef>
              <a:buClr>
                <a:schemeClr val="tx1"/>
              </a:buClr>
              <a:buSzPct val="75000"/>
              <a:buFont typeface="Monotype Sorts" charset="2"/>
              <a:buNone/>
              <a:defRPr/>
            </a:pPr>
            <a:endParaRPr lang="en-US" altLang="en-US"/>
          </a:p>
        </p:txBody>
      </p:sp>
      <p:sp>
        <p:nvSpPr>
          <p:cNvPr id="1032" name="Line 5">
            <a:extLst>
              <a:ext uri="{FF2B5EF4-FFF2-40B4-BE49-F238E27FC236}">
                <a16:creationId xmlns:a16="http://schemas.microsoft.com/office/drawing/2014/main" id="{4E6115E8-0B25-4ABF-A7FC-DE3308765A89}"/>
              </a:ext>
            </a:extLst>
          </p:cNvPr>
          <p:cNvSpPr>
            <a:spLocks noChangeShapeType="1"/>
          </p:cNvSpPr>
          <p:nvPr userDrawn="1"/>
        </p:nvSpPr>
        <p:spPr bwMode="auto">
          <a:xfrm flipV="1">
            <a:off x="381000" y="6408738"/>
            <a:ext cx="8294688"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a:solidFill>
            <a:schemeClr val="tx2"/>
          </a:solidFill>
          <a:latin typeface="+mj-lt"/>
          <a:ea typeface="MS PGothic" panose="020B0600070205080204" pitchFamily="34" charset="-128"/>
          <a:cs typeface="ＭＳ Ｐゴシック" pitchFamily="40" charset="-128"/>
        </a:defRPr>
      </a:lvl1pPr>
      <a:lvl2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2pPr>
      <a:lvl3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3pPr>
      <a:lvl4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4pPr>
      <a:lvl5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5pPr>
      <a:lvl6pPr marL="457200" algn="ctr" rtl="0" eaLnBrk="0" fontAlgn="base" hangingPunct="0">
        <a:spcBef>
          <a:spcPct val="0"/>
        </a:spcBef>
        <a:spcAft>
          <a:spcPct val="0"/>
        </a:spcAft>
        <a:defRPr sz="4000">
          <a:solidFill>
            <a:schemeClr val="tx2"/>
          </a:solidFill>
          <a:latin typeface="Comic Sans MS" pitchFamily="37" charset="0"/>
        </a:defRPr>
      </a:lvl6pPr>
      <a:lvl7pPr marL="914400" algn="ctr" rtl="0" eaLnBrk="0" fontAlgn="base" hangingPunct="0">
        <a:spcBef>
          <a:spcPct val="0"/>
        </a:spcBef>
        <a:spcAft>
          <a:spcPct val="0"/>
        </a:spcAft>
        <a:defRPr sz="4000">
          <a:solidFill>
            <a:schemeClr val="tx2"/>
          </a:solidFill>
          <a:latin typeface="Comic Sans MS" pitchFamily="37" charset="0"/>
        </a:defRPr>
      </a:lvl7pPr>
      <a:lvl8pPr marL="1371600" algn="ctr" rtl="0" eaLnBrk="0" fontAlgn="base" hangingPunct="0">
        <a:spcBef>
          <a:spcPct val="0"/>
        </a:spcBef>
        <a:spcAft>
          <a:spcPct val="0"/>
        </a:spcAft>
        <a:defRPr sz="4000">
          <a:solidFill>
            <a:schemeClr val="tx2"/>
          </a:solidFill>
          <a:latin typeface="Comic Sans MS" pitchFamily="37" charset="0"/>
        </a:defRPr>
      </a:lvl8pPr>
      <a:lvl9pPr marL="1828800" algn="ctr" rtl="0" eaLnBrk="0" fontAlgn="base" hangingPunct="0">
        <a:spcBef>
          <a:spcPct val="0"/>
        </a:spcBef>
        <a:spcAft>
          <a:spcPct val="0"/>
        </a:spcAft>
        <a:defRPr sz="4000">
          <a:solidFill>
            <a:schemeClr val="tx2"/>
          </a:solidFill>
          <a:latin typeface="Comic Sans MS" pitchFamily="37"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84" charset="2"/>
        <a:buChar char="o"/>
        <a:defRPr sz="2400">
          <a:solidFill>
            <a:schemeClr val="tx1"/>
          </a:solidFill>
          <a:latin typeface="+mn-lt"/>
          <a:ea typeface="MS PGothic" panose="020B0600070205080204" pitchFamily="34" charset="-128"/>
          <a:cs typeface="ＭＳ Ｐゴシック" pitchFamily="40" charset="-128"/>
        </a:defRPr>
      </a:lvl1pPr>
      <a:lvl2pPr marL="742950" indent="-285750" algn="l" rtl="0" eaLnBrk="0" fontAlgn="base" hangingPunct="0">
        <a:spcBef>
          <a:spcPct val="20000"/>
        </a:spcBef>
        <a:spcAft>
          <a:spcPct val="0"/>
        </a:spcAft>
        <a:buClr>
          <a:schemeClr val="tx1"/>
        </a:buClr>
        <a:buSzPct val="100000"/>
        <a:buFont typeface="Wingdings" panose="05000000000000000000"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1"/>
        </a:buClr>
        <a:buSzPct val="65000"/>
        <a:buFont typeface="Monotype Sorts" pitchFamily="-84" charset="2"/>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168CEC2E-4056-4393-8826-0E1574E33506}"/>
              </a:ext>
            </a:extLst>
          </p:cNvPr>
          <p:cNvSpPr>
            <a:spLocks noGrp="1" noChangeArrowheads="1"/>
          </p:cNvSpPr>
          <p:nvPr>
            <p:ph type="ctrTitle"/>
          </p:nvPr>
        </p:nvSpPr>
        <p:spPr>
          <a:xfrm>
            <a:off x="457200" y="2187575"/>
            <a:ext cx="8382000" cy="1470025"/>
          </a:xfrm>
        </p:spPr>
        <p:txBody>
          <a:bodyPr/>
          <a:lstStyle/>
          <a:p>
            <a:pPr eaLnBrk="1" hangingPunct="1"/>
            <a:r>
              <a:rPr lang="en-US" altLang="en-US"/>
              <a:t>Integrity Constraints in SQL</a:t>
            </a:r>
            <a:br>
              <a:rPr lang="en-US" altLang="en-US"/>
            </a:br>
            <a:endParaRPr lang="en-US" altLang="en-US"/>
          </a:p>
        </p:txBody>
      </p:sp>
      <p:sp>
        <p:nvSpPr>
          <p:cNvPr id="4098" name="Rectangle 3" descr="Rectangle: Click to edit Master text styles&#10;Second level&#10;Third level&#10;Fourth level&#10;Fifth level">
            <a:extLst>
              <a:ext uri="{FF2B5EF4-FFF2-40B4-BE49-F238E27FC236}">
                <a16:creationId xmlns:a16="http://schemas.microsoft.com/office/drawing/2014/main" id="{D91413F7-7EC4-4309-A915-9D7A4E881257}"/>
              </a:ext>
            </a:extLst>
          </p:cNvPr>
          <p:cNvSpPr>
            <a:spLocks noGrp="1" noChangeArrowheads="1"/>
          </p:cNvSpPr>
          <p:nvPr>
            <p:ph type="subTitle" idx="1"/>
          </p:nvPr>
        </p:nvSpPr>
        <p:spPr>
          <a:xfrm>
            <a:off x="990600" y="3352800"/>
            <a:ext cx="7162800" cy="2057400"/>
          </a:xfrm>
        </p:spPr>
        <p:txBody>
          <a:bodyPr/>
          <a:lstStyle/>
          <a:p>
            <a:pPr eaLnBrk="1" hangingPunct="1"/>
            <a:endParaRPr lang="en-US" altLang="en-US">
              <a:latin typeface="Tahoma" panose="020B060403050404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9A0E190-6961-4309-9755-AF8F8E438EE0}"/>
              </a:ext>
            </a:extLst>
          </p:cNvPr>
          <p:cNvSpPr>
            <a:spLocks noGrp="1" noChangeArrowheads="1"/>
          </p:cNvSpPr>
          <p:nvPr>
            <p:ph type="title"/>
          </p:nvPr>
        </p:nvSpPr>
        <p:spPr/>
        <p:txBody>
          <a:bodyPr/>
          <a:lstStyle/>
          <a:p>
            <a:pPr eaLnBrk="1" hangingPunct="1"/>
            <a:r>
              <a:rPr lang="en-US" altLang="en-US"/>
              <a:t>Triggers</a:t>
            </a:r>
          </a:p>
        </p:txBody>
      </p:sp>
      <p:sp>
        <p:nvSpPr>
          <p:cNvPr id="73731" name="Rectangle 3" descr="Rectangle: Click to edit Master text styles&#10;Second level&#10;Third level&#10;Fourth level&#10;Fifth level">
            <a:extLst>
              <a:ext uri="{FF2B5EF4-FFF2-40B4-BE49-F238E27FC236}">
                <a16:creationId xmlns:a16="http://schemas.microsoft.com/office/drawing/2014/main" id="{252554BE-882A-6E43-9830-F1FB7A755640}"/>
              </a:ext>
            </a:extLst>
          </p:cNvPr>
          <p:cNvSpPr>
            <a:spLocks noGrp="1" noChangeArrowheads="1"/>
          </p:cNvSpPr>
          <p:nvPr>
            <p:ph type="body" idx="1"/>
          </p:nvPr>
        </p:nvSpPr>
        <p:spPr>
          <a:xfrm>
            <a:off x="457200" y="1143000"/>
            <a:ext cx="7772400" cy="5105400"/>
          </a:xfrm>
        </p:spPr>
        <p:txBody>
          <a:bodyPr/>
          <a:lstStyle/>
          <a:p>
            <a:pPr eaLnBrk="1" hangingPunct="1">
              <a:buFont typeface="Monotype Sorts" charset="0"/>
              <a:buChar char="o"/>
              <a:defRPr/>
            </a:pPr>
            <a:r>
              <a:rPr lang="en-US" dirty="0">
                <a:latin typeface="Arial" charset="0"/>
                <a:ea typeface="ＭＳ Ｐゴシック" charset="0"/>
                <a:cs typeface="ＭＳ Ｐゴシック" charset="0"/>
              </a:rPr>
              <a:t>A trigger consists of </a:t>
            </a:r>
            <a:r>
              <a:rPr lang="en-US" u="sng" dirty="0">
                <a:latin typeface="Arial" charset="0"/>
                <a:ea typeface="ＭＳ Ｐゴシック" charset="0"/>
                <a:cs typeface="ＭＳ Ｐゴシック" charset="0"/>
              </a:rPr>
              <a:t>3 parts</a:t>
            </a:r>
            <a:r>
              <a:rPr lang="en-US" dirty="0">
                <a:latin typeface="Arial" charset="0"/>
                <a:ea typeface="ＭＳ Ｐゴシック" charset="0"/>
                <a:cs typeface="ＭＳ Ｐゴシック" charset="0"/>
              </a:rPr>
              <a:t>: </a:t>
            </a:r>
          </a:p>
          <a:p>
            <a:pPr marL="984250" lvl="1" indent="-514350" eaLnBrk="1" hangingPunct="1">
              <a:buFont typeface="Arial" charset="0"/>
              <a:buAutoNum type="arabicPeriod"/>
              <a:defRPr/>
            </a:pPr>
            <a:r>
              <a:rPr lang="en-US" dirty="0">
                <a:solidFill>
                  <a:srgbClr val="0000FF"/>
                </a:solidFill>
                <a:latin typeface="Arial" charset="0"/>
                <a:ea typeface="ＭＳ Ｐゴシック" charset="0"/>
              </a:rPr>
              <a:t>Event(s), </a:t>
            </a:r>
          </a:p>
          <a:p>
            <a:pPr marL="984250" lvl="1" indent="-514350" eaLnBrk="1" hangingPunct="1">
              <a:buFont typeface="Arial" charset="0"/>
              <a:buAutoNum type="arabicPeriod"/>
              <a:defRPr/>
            </a:pPr>
            <a:r>
              <a:rPr lang="en-US" dirty="0">
                <a:solidFill>
                  <a:srgbClr val="0000FF"/>
                </a:solidFill>
                <a:latin typeface="Arial" charset="0"/>
                <a:ea typeface="ＭＳ Ｐゴシック" charset="0"/>
              </a:rPr>
              <a:t>Condition, and </a:t>
            </a:r>
          </a:p>
          <a:p>
            <a:pPr marL="984250" lvl="1" indent="-514350" eaLnBrk="1" hangingPunct="1">
              <a:buFont typeface="Arial" charset="0"/>
              <a:buAutoNum type="arabicPeriod"/>
              <a:defRPr/>
            </a:pPr>
            <a:r>
              <a:rPr lang="en-US" dirty="0">
                <a:solidFill>
                  <a:srgbClr val="0000FF"/>
                </a:solidFill>
                <a:latin typeface="Arial" charset="0"/>
                <a:ea typeface="ＭＳ Ｐゴシック" charset="0"/>
              </a:rPr>
              <a:t>Action</a:t>
            </a:r>
          </a:p>
          <a:p>
            <a:pPr lvl="2" eaLnBrk="1" hangingPunct="1">
              <a:defRPr/>
            </a:pPr>
            <a:endParaRPr lang="en-US" dirty="0">
              <a:latin typeface="Arial" charset="0"/>
              <a:ea typeface="ＭＳ Ｐゴシック" charset="0"/>
            </a:endParaRPr>
          </a:p>
          <a:p>
            <a:pPr marL="584200" indent="-514350" eaLnBrk="1" hangingPunct="1">
              <a:buFont typeface="Monotype Sorts" charset="0"/>
              <a:buChar char="o"/>
              <a:defRPr/>
            </a:pPr>
            <a:r>
              <a:rPr lang="en-US" dirty="0">
                <a:latin typeface="Arial" charset="0"/>
                <a:ea typeface="ＭＳ Ｐゴシック" charset="0"/>
              </a:rPr>
              <a:t>E.g., Notify the Dean whenever the number of students in any major exceeds 1800</a:t>
            </a:r>
          </a:p>
          <a:p>
            <a:pPr marL="584200" indent="-514350" eaLnBrk="1" hangingPunct="1">
              <a:buFont typeface="Monotype Sorts" charset="0"/>
              <a:buChar char="o"/>
              <a:defRPr/>
            </a:pPr>
            <a:endParaRPr lang="en-US" dirty="0">
              <a:latin typeface="Arial" charset="0"/>
              <a:ea typeface="ＭＳ Ｐゴシック" charset="0"/>
            </a:endParaRPr>
          </a:p>
          <a:p>
            <a:pPr marL="584200" indent="-514350" eaLnBrk="1" hangingPunct="1">
              <a:buFont typeface="Monotype Sorts" charset="0"/>
              <a:buChar char="o"/>
              <a:defRPr/>
            </a:pPr>
            <a:r>
              <a:rPr lang="en-US" dirty="0">
                <a:latin typeface="Arial" charset="0"/>
                <a:ea typeface="ＭＳ Ｐゴシック" charset="0"/>
              </a:rPr>
              <a:t>Triggers could be associated with a table or a view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E4B57D60-62A5-41D3-B9DC-0E895031EC51}"/>
              </a:ext>
            </a:extLst>
          </p:cNvPr>
          <p:cNvSpPr>
            <a:spLocks noGrp="1" noChangeArrowheads="1"/>
          </p:cNvSpPr>
          <p:nvPr>
            <p:ph type="title"/>
          </p:nvPr>
        </p:nvSpPr>
        <p:spPr/>
        <p:txBody>
          <a:bodyPr/>
          <a:lstStyle/>
          <a:p>
            <a:pPr eaLnBrk="1" hangingPunct="1"/>
            <a:r>
              <a:rPr lang="en-US" altLang="en-US"/>
              <a:t>Triggers vs. Assertions</a:t>
            </a:r>
          </a:p>
        </p:txBody>
      </p:sp>
      <p:sp>
        <p:nvSpPr>
          <p:cNvPr id="24578" name="Rectangle 3" descr="Rectangle: Click to edit Master text styles&#10;Second level&#10;Third level&#10;Fourth level&#10;Fifth level">
            <a:extLst>
              <a:ext uri="{FF2B5EF4-FFF2-40B4-BE49-F238E27FC236}">
                <a16:creationId xmlns:a16="http://schemas.microsoft.com/office/drawing/2014/main" id="{1476B7F0-C93B-4802-8D09-23D536EBDD51}"/>
              </a:ext>
            </a:extLst>
          </p:cNvPr>
          <p:cNvSpPr>
            <a:spLocks noGrp="1" noChangeArrowheads="1"/>
          </p:cNvSpPr>
          <p:nvPr>
            <p:ph type="body" idx="1"/>
          </p:nvPr>
        </p:nvSpPr>
        <p:spPr>
          <a:xfrm>
            <a:off x="228600" y="1524000"/>
            <a:ext cx="8915400" cy="4724400"/>
          </a:xfrm>
        </p:spPr>
        <p:txBody>
          <a:bodyPr/>
          <a:lstStyle/>
          <a:p>
            <a:pPr eaLnBrk="1" hangingPunct="1"/>
            <a:r>
              <a:rPr lang="en-US" altLang="en-US">
                <a:solidFill>
                  <a:srgbClr val="7F7F7F"/>
                </a:solidFill>
                <a:latin typeface="Arial" panose="020B0604020202020204" pitchFamily="34" charset="0"/>
              </a:rPr>
              <a:t>Assertion</a:t>
            </a:r>
          </a:p>
          <a:p>
            <a:pPr lvl="1" eaLnBrk="1" hangingPunct="1"/>
            <a:r>
              <a:rPr lang="en-US" altLang="en-US">
                <a:solidFill>
                  <a:srgbClr val="7F7F7F"/>
                </a:solidFill>
                <a:latin typeface="Arial" panose="020B0604020202020204" pitchFamily="34" charset="0"/>
              </a:rPr>
              <a:t>Condition must be true for each database state</a:t>
            </a:r>
          </a:p>
          <a:p>
            <a:pPr lvl="1" eaLnBrk="1" hangingPunct="1"/>
            <a:r>
              <a:rPr lang="en-US" altLang="en-US">
                <a:solidFill>
                  <a:srgbClr val="7F7F7F"/>
                </a:solidFill>
                <a:latin typeface="Arial" panose="020B0604020202020204" pitchFamily="34" charset="0"/>
              </a:rPr>
              <a:t>DBMS rejects operations that violate such condition</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Trigger</a:t>
            </a:r>
          </a:p>
          <a:p>
            <a:pPr lvl="1" eaLnBrk="1" hangingPunct="1"/>
            <a:r>
              <a:rPr lang="en-US" altLang="en-US">
                <a:latin typeface="Arial" panose="020B0604020202020204" pitchFamily="34" charset="0"/>
              </a:rPr>
              <a:t>DBMS takes a certain </a:t>
            </a:r>
            <a:r>
              <a:rPr lang="en-US" altLang="en-US" b="1">
                <a:latin typeface="Arial" panose="020B0604020202020204" pitchFamily="34" charset="0"/>
              </a:rPr>
              <a:t>action</a:t>
            </a:r>
            <a:r>
              <a:rPr lang="en-US" altLang="en-US">
                <a:latin typeface="Arial" panose="020B0604020202020204" pitchFamily="34" charset="0"/>
              </a:rPr>
              <a:t> when condition is true</a:t>
            </a:r>
          </a:p>
          <a:p>
            <a:pPr lvl="1" eaLnBrk="1" hangingPunct="1"/>
            <a:r>
              <a:rPr lang="en-US" altLang="en-US">
                <a:latin typeface="Arial" panose="020B0604020202020204" pitchFamily="34" charset="0"/>
              </a:rPr>
              <a:t>Action could be: stored procedure, SQL statements, Rollback, etc.</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EE666EE-D105-4FCA-9953-960B601235F7}"/>
              </a:ext>
            </a:extLst>
          </p:cNvPr>
          <p:cNvSpPr>
            <a:spLocks noGrp="1" noChangeArrowheads="1"/>
          </p:cNvSpPr>
          <p:nvPr>
            <p:ph type="title"/>
          </p:nvPr>
        </p:nvSpPr>
        <p:spPr/>
        <p:txBody>
          <a:bodyPr/>
          <a:lstStyle/>
          <a:p>
            <a:pPr eaLnBrk="1" hangingPunct="1"/>
            <a:r>
              <a:rPr lang="en-US" altLang="en-US">
                <a:latin typeface="Arial" panose="020B0604020202020204" pitchFamily="34" charset="0"/>
              </a:rPr>
              <a:t>My First Trigger </a:t>
            </a:r>
          </a:p>
        </p:txBody>
      </p:sp>
      <p:sp>
        <p:nvSpPr>
          <p:cNvPr id="26626" name="Rectangle 3">
            <a:extLst>
              <a:ext uri="{FF2B5EF4-FFF2-40B4-BE49-F238E27FC236}">
                <a16:creationId xmlns:a16="http://schemas.microsoft.com/office/drawing/2014/main" id="{43E54793-1932-4677-9F1F-6657FD67E2DA}"/>
              </a:ext>
            </a:extLst>
          </p:cNvPr>
          <p:cNvSpPr>
            <a:spLocks noGrp="1" noChangeArrowheads="1"/>
          </p:cNvSpPr>
          <p:nvPr>
            <p:ph type="body" idx="1"/>
          </p:nvPr>
        </p:nvSpPr>
        <p:spPr>
          <a:xfrm>
            <a:off x="566738" y="1066800"/>
            <a:ext cx="8577262" cy="914400"/>
          </a:xfrm>
        </p:spPr>
        <p:txBody>
          <a:bodyPr/>
          <a:lstStyle/>
          <a:p>
            <a:pPr marL="469900" lvl="1" indent="-469900" eaLnBrk="1" hangingPunct="1">
              <a:spcAft>
                <a:spcPct val="15000"/>
              </a:spcAft>
            </a:pPr>
            <a:r>
              <a:rPr lang="en-US" altLang="en-US" sz="2000">
                <a:solidFill>
                  <a:srgbClr val="0000FF"/>
                </a:solidFill>
                <a:latin typeface="Arial" panose="020B0604020202020204" pitchFamily="34" charset="0"/>
              </a:rPr>
              <a:t>Notify the Dean when the # of students in any major exceeds 1800</a:t>
            </a:r>
            <a:endParaRPr lang="en-US" altLang="en-US" sz="2000" b="1">
              <a:solidFill>
                <a:srgbClr val="0000FF"/>
              </a:solidFill>
              <a:latin typeface="Courier New" panose="02070309020205020404" pitchFamily="49" charset="0"/>
            </a:endParaRPr>
          </a:p>
          <a:p>
            <a:pPr eaLnBrk="1" hangingPunct="1">
              <a:buFont typeface="Wingdings" panose="05000000000000000000" pitchFamily="2" charset="2"/>
              <a:buNone/>
            </a:pPr>
            <a:r>
              <a:rPr lang="en-US" altLang="en-US" b="1">
                <a:latin typeface="Courier New" panose="02070309020205020404" pitchFamily="49" charset="0"/>
              </a:rPr>
              <a:t>CREATE TRIGGER</a:t>
            </a:r>
            <a:r>
              <a:rPr lang="en-US" altLang="en-US">
                <a:latin typeface="Arial" panose="020B0604020202020204" pitchFamily="34" charset="0"/>
              </a:rPr>
              <a:t> Major_Limit</a:t>
            </a:r>
          </a:p>
        </p:txBody>
      </p:sp>
      <p:sp>
        <p:nvSpPr>
          <p:cNvPr id="6" name="Rectangle 5">
            <a:extLst>
              <a:ext uri="{FF2B5EF4-FFF2-40B4-BE49-F238E27FC236}">
                <a16:creationId xmlns:a16="http://schemas.microsoft.com/office/drawing/2014/main" id="{48078DEB-F700-5F4F-8D07-384322E6151B}"/>
              </a:ext>
            </a:extLst>
          </p:cNvPr>
          <p:cNvSpPr/>
          <p:nvPr/>
        </p:nvSpPr>
        <p:spPr bwMode="auto">
          <a:xfrm>
            <a:off x="685800" y="1981200"/>
            <a:ext cx="8153400" cy="838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lnSpc>
                <a:spcPct val="90000"/>
              </a:lnSpc>
              <a:spcBef>
                <a:spcPct val="20000"/>
              </a:spcBef>
              <a:buClr>
                <a:schemeClr val="tx1"/>
              </a:buClr>
              <a:buSzPct val="75000"/>
              <a:buFont typeface="Wingdings" charset="0"/>
              <a:buNone/>
              <a:defRPr/>
            </a:pPr>
            <a:r>
              <a:rPr lang="en-US" b="1">
                <a:solidFill>
                  <a:srgbClr val="0000FF"/>
                </a:solidFill>
                <a:latin typeface="Arial" charset="0"/>
                <a:ea typeface="ＭＳ Ｐゴシック" charset="0"/>
                <a:cs typeface="ＭＳ Ｐゴシック" charset="0"/>
              </a:rPr>
              <a:t>Event(s)</a:t>
            </a:r>
          </a:p>
        </p:txBody>
      </p:sp>
      <p:sp>
        <p:nvSpPr>
          <p:cNvPr id="26628" name="Rectangle 6">
            <a:extLst>
              <a:ext uri="{FF2B5EF4-FFF2-40B4-BE49-F238E27FC236}">
                <a16:creationId xmlns:a16="http://schemas.microsoft.com/office/drawing/2014/main" id="{E762B5F4-C13D-42DE-AA70-0130E93E7223}"/>
              </a:ext>
            </a:extLst>
          </p:cNvPr>
          <p:cNvSpPr>
            <a:spLocks noChangeArrowheads="1"/>
          </p:cNvSpPr>
          <p:nvPr/>
        </p:nvSpPr>
        <p:spPr bwMode="auto">
          <a:xfrm>
            <a:off x="685800" y="2971800"/>
            <a:ext cx="8153400" cy="2362200"/>
          </a:xfrm>
          <a:prstGeom prst="rect">
            <a:avLst/>
          </a:prstGeom>
          <a:solidFill>
            <a:srgbClr val="FFFDC5"/>
          </a:solidFill>
          <a:ln w="9525">
            <a:solidFill>
              <a:schemeClr val="tx1"/>
            </a:solidFill>
            <a:round/>
            <a:headEnd/>
            <a:tailEnd/>
          </a:ln>
        </p:spPr>
        <p:txBody>
          <a:bodyPr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lnSpc>
                <a:spcPct val="90000"/>
              </a:lnSpc>
              <a:buFont typeface="Wingdings" panose="05000000000000000000" pitchFamily="2" charset="2"/>
              <a:buNone/>
            </a:pPr>
            <a:r>
              <a:rPr lang="en-US" altLang="en-US" b="1">
                <a:solidFill>
                  <a:srgbClr val="0000FF"/>
                </a:solidFill>
                <a:latin typeface="Arial" panose="020B0604020202020204" pitchFamily="34" charset="0"/>
              </a:rPr>
              <a:t>Condition</a:t>
            </a:r>
            <a:endParaRPr lang="en-US" altLang="en-US" b="1">
              <a:solidFill>
                <a:srgbClr val="0000FF"/>
              </a:solidFill>
              <a:latin typeface="Courier New" panose="02070309020205020404" pitchFamily="49" charset="0"/>
            </a:endParaRPr>
          </a:p>
        </p:txBody>
      </p:sp>
      <p:sp>
        <p:nvSpPr>
          <p:cNvPr id="26629" name="Rectangle 7">
            <a:extLst>
              <a:ext uri="{FF2B5EF4-FFF2-40B4-BE49-F238E27FC236}">
                <a16:creationId xmlns:a16="http://schemas.microsoft.com/office/drawing/2014/main" id="{5F88C703-E068-4609-9C9B-62A58C70BCA7}"/>
              </a:ext>
            </a:extLst>
          </p:cNvPr>
          <p:cNvSpPr>
            <a:spLocks noChangeArrowheads="1"/>
          </p:cNvSpPr>
          <p:nvPr/>
        </p:nvSpPr>
        <p:spPr bwMode="auto">
          <a:xfrm>
            <a:off x="685800" y="5486400"/>
            <a:ext cx="8153400" cy="609600"/>
          </a:xfrm>
          <a:prstGeom prst="rect">
            <a:avLst/>
          </a:prstGeom>
          <a:solidFill>
            <a:srgbClr val="CCFFCC"/>
          </a:solidFill>
          <a:ln w="9525">
            <a:solidFill>
              <a:schemeClr val="tx1"/>
            </a:solidFill>
            <a:round/>
            <a:headEnd/>
            <a:tailEnd/>
          </a:ln>
        </p:spPr>
        <p:txBody>
          <a:bodyPr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lnSpc>
                <a:spcPct val="90000"/>
              </a:lnSpc>
              <a:buFont typeface="Monotype Sorts" pitchFamily="-84" charset="2"/>
              <a:buNone/>
            </a:pPr>
            <a:r>
              <a:rPr lang="en-US" altLang="en-US" b="1">
                <a:solidFill>
                  <a:srgbClr val="0000FF"/>
                </a:solidFill>
                <a:latin typeface="Arial" panose="020B0604020202020204" pitchFamily="34" charset="0"/>
              </a:rPr>
              <a:t>Action</a:t>
            </a:r>
            <a:endParaRPr lang="en-US" altLang="en-US" b="1">
              <a:solidFill>
                <a:srgbClr val="0000FF"/>
              </a:solidFill>
              <a:latin typeface="Courier New" panose="02070309020205020404" pitchFamily="49"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6D0917FB-19BE-44E2-8117-4F8CE566DDAD}"/>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a:t>
            </a:r>
          </a:p>
        </p:txBody>
      </p:sp>
      <p:sp>
        <p:nvSpPr>
          <p:cNvPr id="27650" name="Rectangle 3">
            <a:extLst>
              <a:ext uri="{FF2B5EF4-FFF2-40B4-BE49-F238E27FC236}">
                <a16:creationId xmlns:a16="http://schemas.microsoft.com/office/drawing/2014/main" id="{924E33E3-334E-4471-82CD-E3D1E102B46D}"/>
              </a:ext>
            </a:extLst>
          </p:cNvPr>
          <p:cNvSpPr>
            <a:spLocks noGrp="1" noChangeArrowheads="1"/>
          </p:cNvSpPr>
          <p:nvPr>
            <p:ph type="body" idx="1"/>
          </p:nvPr>
        </p:nvSpPr>
        <p:spPr>
          <a:xfrm>
            <a:off x="566738" y="1066800"/>
            <a:ext cx="8577262" cy="914400"/>
          </a:xfrm>
        </p:spPr>
        <p:txBody>
          <a:bodyPr/>
          <a:lstStyle/>
          <a:p>
            <a:pPr marL="469900" lvl="1" indent="-469900" eaLnBrk="1" hangingPunct="1">
              <a:spcAft>
                <a:spcPct val="15000"/>
              </a:spcAft>
            </a:pPr>
            <a:r>
              <a:rPr lang="en-US" altLang="en-US" sz="2000">
                <a:solidFill>
                  <a:srgbClr val="0000FF"/>
                </a:solidFill>
                <a:latin typeface="Arial" panose="020B0604020202020204" pitchFamily="34" charset="0"/>
              </a:rPr>
              <a:t>Notify the Dean when the # of students in any major exceeds 1800</a:t>
            </a:r>
            <a:endParaRPr lang="en-US" altLang="en-US" sz="2000" b="1">
              <a:solidFill>
                <a:srgbClr val="0000FF"/>
              </a:solidFill>
              <a:latin typeface="Courier New" panose="02070309020205020404" pitchFamily="49" charset="0"/>
            </a:endParaRPr>
          </a:p>
          <a:p>
            <a:pPr eaLnBrk="1" hangingPunct="1">
              <a:buFont typeface="Wingdings" panose="05000000000000000000" pitchFamily="2" charset="2"/>
              <a:buNone/>
            </a:pPr>
            <a:r>
              <a:rPr lang="en-US" altLang="en-US" b="1">
                <a:latin typeface="Courier New" panose="02070309020205020404" pitchFamily="49" charset="0"/>
              </a:rPr>
              <a:t>CREATE TRIGGER</a:t>
            </a:r>
            <a:r>
              <a:rPr lang="en-US" altLang="en-US">
                <a:latin typeface="Arial" panose="020B0604020202020204" pitchFamily="34" charset="0"/>
              </a:rPr>
              <a:t> Major_Limit</a:t>
            </a:r>
          </a:p>
        </p:txBody>
      </p:sp>
      <p:sp>
        <p:nvSpPr>
          <p:cNvPr id="6" name="Rectangle 5">
            <a:extLst>
              <a:ext uri="{FF2B5EF4-FFF2-40B4-BE49-F238E27FC236}">
                <a16:creationId xmlns:a16="http://schemas.microsoft.com/office/drawing/2014/main" id="{BAEF4E54-1A07-6D41-9684-49353EB37057}"/>
              </a:ext>
            </a:extLst>
          </p:cNvPr>
          <p:cNvSpPr/>
          <p:nvPr/>
        </p:nvSpPr>
        <p:spPr bwMode="auto">
          <a:xfrm>
            <a:off x="685800" y="1981200"/>
            <a:ext cx="8153400" cy="838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lnSpc>
                <a:spcPct val="90000"/>
              </a:lnSpc>
              <a:spcBef>
                <a:spcPct val="20000"/>
              </a:spcBef>
              <a:buClr>
                <a:schemeClr val="tx1"/>
              </a:buClr>
              <a:buSzPct val="75000"/>
              <a:buFont typeface="Wingdings" charset="0"/>
              <a:buNone/>
              <a:defRPr/>
            </a:pPr>
            <a:r>
              <a:rPr lang="en-US" b="1">
                <a:solidFill>
                  <a:srgbClr val="0000FF"/>
                </a:solidFill>
                <a:latin typeface="Arial" charset="0"/>
                <a:ea typeface="ＭＳ Ｐゴシック" charset="0"/>
                <a:cs typeface="ＭＳ Ｐゴシック" charset="0"/>
              </a:rPr>
              <a:t>Event(s)</a:t>
            </a:r>
          </a:p>
        </p:txBody>
      </p:sp>
      <p:sp>
        <p:nvSpPr>
          <p:cNvPr id="27652" name="Rectangle 7">
            <a:extLst>
              <a:ext uri="{FF2B5EF4-FFF2-40B4-BE49-F238E27FC236}">
                <a16:creationId xmlns:a16="http://schemas.microsoft.com/office/drawing/2014/main" id="{94958845-DE59-41D1-923A-1F02F368CBB2}"/>
              </a:ext>
            </a:extLst>
          </p:cNvPr>
          <p:cNvSpPr>
            <a:spLocks noChangeArrowheads="1"/>
          </p:cNvSpPr>
          <p:nvPr/>
        </p:nvSpPr>
        <p:spPr bwMode="auto">
          <a:xfrm>
            <a:off x="685800" y="5486400"/>
            <a:ext cx="8153400" cy="609600"/>
          </a:xfrm>
          <a:prstGeom prst="rect">
            <a:avLst/>
          </a:prstGeom>
          <a:solidFill>
            <a:srgbClr val="CCFFCC"/>
          </a:solidFill>
          <a:ln w="9525">
            <a:solidFill>
              <a:schemeClr val="tx1"/>
            </a:solidFill>
            <a:round/>
            <a:headEnd/>
            <a:tailEnd/>
          </a:ln>
        </p:spPr>
        <p:txBody>
          <a:bodyPr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lnSpc>
                <a:spcPct val="90000"/>
              </a:lnSpc>
              <a:buFont typeface="Monotype Sorts" pitchFamily="-84" charset="2"/>
              <a:buNone/>
            </a:pPr>
            <a:r>
              <a:rPr lang="en-US" altLang="en-US" b="1">
                <a:solidFill>
                  <a:srgbClr val="0000FF"/>
                </a:solidFill>
                <a:latin typeface="Arial" panose="020B0604020202020204" pitchFamily="34" charset="0"/>
              </a:rPr>
              <a:t>Action</a:t>
            </a:r>
            <a:endParaRPr lang="en-US" altLang="en-US" b="1">
              <a:solidFill>
                <a:srgbClr val="0000FF"/>
              </a:solidFill>
              <a:latin typeface="Courier New" panose="02070309020205020404" pitchFamily="49" charset="0"/>
            </a:endParaRPr>
          </a:p>
        </p:txBody>
      </p:sp>
      <p:sp>
        <p:nvSpPr>
          <p:cNvPr id="27653" name="Rectangle 8">
            <a:extLst>
              <a:ext uri="{FF2B5EF4-FFF2-40B4-BE49-F238E27FC236}">
                <a16:creationId xmlns:a16="http://schemas.microsoft.com/office/drawing/2014/main" id="{334B2FC3-D295-4B15-97A7-2C54EB5C13AF}"/>
              </a:ext>
            </a:extLst>
          </p:cNvPr>
          <p:cNvSpPr>
            <a:spLocks noChangeArrowheads="1"/>
          </p:cNvSpPr>
          <p:nvPr/>
        </p:nvSpPr>
        <p:spPr bwMode="auto">
          <a:xfrm>
            <a:off x="685800" y="2971800"/>
            <a:ext cx="8153400" cy="2362200"/>
          </a:xfrm>
          <a:prstGeom prst="rect">
            <a:avLst/>
          </a:prstGeom>
          <a:solidFill>
            <a:srgbClr val="FFFDC5"/>
          </a:solidFill>
          <a:ln w="9525">
            <a:solidFill>
              <a:schemeClr val="tx1"/>
            </a:solidFill>
            <a:round/>
            <a:headEnd/>
            <a:tailEnd/>
          </a:ln>
        </p:spPr>
        <p:txBody>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Wingdings" panose="05000000000000000000" pitchFamily="2" charset="2"/>
              <a:buNone/>
            </a:pPr>
            <a:r>
              <a:rPr lang="en-US" altLang="en-US" sz="2200" b="1">
                <a:latin typeface="Courier New" panose="02070309020205020404" pitchFamily="49" charset="0"/>
              </a:rPr>
              <a:t>WHEN( EXISTS </a:t>
            </a:r>
            <a:r>
              <a:rPr lang="en-US" altLang="en-US" sz="2200"/>
              <a:t>(  </a:t>
            </a:r>
          </a:p>
          <a:p>
            <a:pPr eaLnBrk="1" hangingPunct="1">
              <a:lnSpc>
                <a:spcPct val="90000"/>
              </a:lnSpc>
              <a:buFont typeface="Wingdings" panose="05000000000000000000" pitchFamily="2" charset="2"/>
              <a:buNone/>
            </a:pPr>
            <a:r>
              <a:rPr lang="en-US" altLang="en-US" sz="2200">
                <a:latin typeface="Courier New" panose="02070309020205020404" pitchFamily="49" charset="0"/>
              </a:rPr>
              <a:t>			SELECT </a:t>
            </a:r>
            <a:r>
              <a:rPr lang="en-US" altLang="en-US" sz="2200">
                <a:latin typeface="Arial" panose="020B0604020202020204" pitchFamily="34" charset="0"/>
              </a:rPr>
              <a:t>Major_Code</a:t>
            </a:r>
            <a:r>
              <a:rPr lang="en-US" altLang="en-US" sz="2200"/>
              <a:t>,</a:t>
            </a:r>
            <a:r>
              <a:rPr lang="en-US" altLang="en-US" sz="2200">
                <a:latin typeface="Courier New" panose="02070309020205020404" pitchFamily="49" charset="0"/>
              </a:rPr>
              <a:t> COUNT(*)</a:t>
            </a:r>
          </a:p>
          <a:p>
            <a:pPr eaLnBrk="1" hangingPunct="1">
              <a:lnSpc>
                <a:spcPct val="90000"/>
              </a:lnSpc>
              <a:buFont typeface="Monotype Sorts" pitchFamily="-84" charset="2"/>
              <a:buNone/>
            </a:pPr>
            <a:r>
              <a:rPr lang="en-US" altLang="en-US" sz="2200">
                <a:latin typeface="Courier New" panose="02070309020205020404" pitchFamily="49" charset="0"/>
              </a:rPr>
              <a:t>			FROM </a:t>
            </a:r>
            <a:r>
              <a:rPr lang="en-US" altLang="en-US" sz="2200">
                <a:latin typeface="Arial" panose="020B0604020202020204" pitchFamily="34" charset="0"/>
              </a:rPr>
              <a:t>Student </a:t>
            </a:r>
          </a:p>
          <a:p>
            <a:pPr eaLnBrk="1" hangingPunct="1">
              <a:lnSpc>
                <a:spcPct val="90000"/>
              </a:lnSpc>
              <a:buFont typeface="Monotype Sorts" pitchFamily="-84" charset="2"/>
              <a:buNone/>
            </a:pPr>
            <a:r>
              <a:rPr lang="en-US" altLang="en-US" sz="2200"/>
              <a:t>			</a:t>
            </a:r>
            <a:r>
              <a:rPr lang="en-US" altLang="en-US" sz="2200">
                <a:latin typeface="Courier New" panose="02070309020205020404" pitchFamily="49" charset="0"/>
              </a:rPr>
              <a:t>GROUP BY </a:t>
            </a:r>
            <a:r>
              <a:rPr lang="en-US" altLang="en-US" sz="2200">
                <a:latin typeface="Arial" panose="020B0604020202020204" pitchFamily="34" charset="0"/>
              </a:rPr>
              <a:t>Major_Code </a:t>
            </a:r>
            <a:r>
              <a:rPr lang="en-US" altLang="en-US" sz="2200"/>
              <a:t>	</a:t>
            </a:r>
          </a:p>
          <a:p>
            <a:pPr eaLnBrk="1" hangingPunct="1">
              <a:lnSpc>
                <a:spcPct val="90000"/>
              </a:lnSpc>
              <a:buFont typeface="Monotype Sorts" pitchFamily="-84" charset="2"/>
              <a:buNone/>
            </a:pPr>
            <a:r>
              <a:rPr lang="en-US" altLang="en-US" sz="2200">
                <a:latin typeface="Courier New" panose="02070309020205020404" pitchFamily="49" charset="0"/>
              </a:rPr>
              <a:t>			HAVING COUNT(*) </a:t>
            </a:r>
            <a:r>
              <a:rPr lang="en-US" altLang="en-US" sz="2200"/>
              <a:t>&gt; </a:t>
            </a:r>
            <a:r>
              <a:rPr lang="en-US" altLang="en-US" sz="2200">
                <a:latin typeface="Arial" panose="020B0604020202020204" pitchFamily="34" charset="0"/>
              </a:rPr>
              <a:t>1800 </a:t>
            </a:r>
            <a:r>
              <a:rPr lang="en-US" altLang="en-US" sz="2200">
                <a:latin typeface="Courier New" panose="02070309020205020404" pitchFamily="49" charset="0"/>
              </a:rPr>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228F198-39A1-4EFA-B2C2-10A98EF51DA8}"/>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a:t>
            </a:r>
          </a:p>
        </p:txBody>
      </p:sp>
      <p:sp>
        <p:nvSpPr>
          <p:cNvPr id="28674" name="Rectangle 3">
            <a:extLst>
              <a:ext uri="{FF2B5EF4-FFF2-40B4-BE49-F238E27FC236}">
                <a16:creationId xmlns:a16="http://schemas.microsoft.com/office/drawing/2014/main" id="{65BAC397-124A-4E51-94E7-AA408102A40C}"/>
              </a:ext>
            </a:extLst>
          </p:cNvPr>
          <p:cNvSpPr>
            <a:spLocks noGrp="1" noChangeArrowheads="1"/>
          </p:cNvSpPr>
          <p:nvPr>
            <p:ph type="body" idx="1"/>
          </p:nvPr>
        </p:nvSpPr>
        <p:spPr>
          <a:xfrm>
            <a:off x="566738" y="1066800"/>
            <a:ext cx="8577262" cy="914400"/>
          </a:xfrm>
        </p:spPr>
        <p:txBody>
          <a:bodyPr/>
          <a:lstStyle/>
          <a:p>
            <a:pPr marL="469900" lvl="1" indent="-469900" eaLnBrk="1" hangingPunct="1">
              <a:spcAft>
                <a:spcPct val="15000"/>
              </a:spcAft>
            </a:pPr>
            <a:r>
              <a:rPr lang="en-US" altLang="en-US" sz="2000">
                <a:solidFill>
                  <a:srgbClr val="0000FF"/>
                </a:solidFill>
                <a:latin typeface="Arial" panose="020B0604020202020204" pitchFamily="34" charset="0"/>
              </a:rPr>
              <a:t>Notify the Dean when the # of students in any major exceeds 1800</a:t>
            </a:r>
            <a:endParaRPr lang="en-US" altLang="en-US" sz="2000" b="1">
              <a:solidFill>
                <a:srgbClr val="0000FF"/>
              </a:solidFill>
              <a:latin typeface="Courier New" panose="02070309020205020404" pitchFamily="49" charset="0"/>
            </a:endParaRPr>
          </a:p>
          <a:p>
            <a:pPr eaLnBrk="1" hangingPunct="1">
              <a:buFont typeface="Wingdings" panose="05000000000000000000" pitchFamily="2" charset="2"/>
              <a:buNone/>
            </a:pPr>
            <a:r>
              <a:rPr lang="en-US" altLang="en-US" b="1">
                <a:latin typeface="Courier New" panose="02070309020205020404" pitchFamily="49" charset="0"/>
              </a:rPr>
              <a:t>CREATE TRIGGER</a:t>
            </a:r>
            <a:r>
              <a:rPr lang="en-US" altLang="en-US">
                <a:latin typeface="Arial" panose="020B0604020202020204" pitchFamily="34" charset="0"/>
              </a:rPr>
              <a:t> Major_Limit</a:t>
            </a:r>
          </a:p>
        </p:txBody>
      </p:sp>
      <p:sp>
        <p:nvSpPr>
          <p:cNvPr id="6" name="Rectangle 5">
            <a:extLst>
              <a:ext uri="{FF2B5EF4-FFF2-40B4-BE49-F238E27FC236}">
                <a16:creationId xmlns:a16="http://schemas.microsoft.com/office/drawing/2014/main" id="{38CF4338-9124-DD47-9BB6-D9FCB9F2EC6C}"/>
              </a:ext>
            </a:extLst>
          </p:cNvPr>
          <p:cNvSpPr/>
          <p:nvPr/>
        </p:nvSpPr>
        <p:spPr bwMode="auto">
          <a:xfrm>
            <a:off x="685800" y="1981200"/>
            <a:ext cx="8153400" cy="838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lnSpc>
                <a:spcPct val="90000"/>
              </a:lnSpc>
              <a:spcBef>
                <a:spcPct val="20000"/>
              </a:spcBef>
              <a:buClr>
                <a:schemeClr val="tx1"/>
              </a:buClr>
              <a:buSzPct val="75000"/>
              <a:buFont typeface="Wingdings" charset="0"/>
              <a:buNone/>
              <a:defRPr/>
            </a:pPr>
            <a:r>
              <a:rPr lang="en-US" b="1">
                <a:solidFill>
                  <a:srgbClr val="0000FF"/>
                </a:solidFill>
                <a:latin typeface="Arial" charset="0"/>
                <a:ea typeface="ＭＳ Ｐゴシック" charset="0"/>
                <a:cs typeface="ＭＳ Ｐゴシック" charset="0"/>
              </a:rPr>
              <a:t>Event(s)</a:t>
            </a:r>
          </a:p>
        </p:txBody>
      </p:sp>
      <p:sp>
        <p:nvSpPr>
          <p:cNvPr id="28676" name="Rectangle 8">
            <a:extLst>
              <a:ext uri="{FF2B5EF4-FFF2-40B4-BE49-F238E27FC236}">
                <a16:creationId xmlns:a16="http://schemas.microsoft.com/office/drawing/2014/main" id="{4443E542-D7DE-41BD-B857-2A7135F4BEEE}"/>
              </a:ext>
            </a:extLst>
          </p:cNvPr>
          <p:cNvSpPr>
            <a:spLocks noChangeArrowheads="1"/>
          </p:cNvSpPr>
          <p:nvPr/>
        </p:nvSpPr>
        <p:spPr bwMode="auto">
          <a:xfrm>
            <a:off x="685800" y="2971800"/>
            <a:ext cx="8153400" cy="2362200"/>
          </a:xfrm>
          <a:prstGeom prst="rect">
            <a:avLst/>
          </a:prstGeom>
          <a:solidFill>
            <a:srgbClr val="FFFDC5"/>
          </a:solidFill>
          <a:ln w="9525">
            <a:solidFill>
              <a:schemeClr val="tx1"/>
            </a:solidFill>
            <a:round/>
            <a:headEnd/>
            <a:tailEnd/>
          </a:ln>
        </p:spPr>
        <p:txBody>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Wingdings" panose="05000000000000000000" pitchFamily="2" charset="2"/>
              <a:buNone/>
            </a:pPr>
            <a:r>
              <a:rPr lang="en-US" altLang="en-US" sz="2200" b="1">
                <a:latin typeface="Courier New" panose="02070309020205020404" pitchFamily="49" charset="0"/>
              </a:rPr>
              <a:t>WHEN( EXISTS </a:t>
            </a:r>
            <a:r>
              <a:rPr lang="en-US" altLang="en-US" sz="2200"/>
              <a:t>(  </a:t>
            </a:r>
          </a:p>
          <a:p>
            <a:pPr eaLnBrk="1" hangingPunct="1">
              <a:lnSpc>
                <a:spcPct val="90000"/>
              </a:lnSpc>
              <a:buFont typeface="Wingdings" panose="05000000000000000000" pitchFamily="2" charset="2"/>
              <a:buNone/>
            </a:pPr>
            <a:r>
              <a:rPr lang="en-US" altLang="en-US" sz="2200">
                <a:latin typeface="Courier New" panose="02070309020205020404" pitchFamily="49" charset="0"/>
              </a:rPr>
              <a:t>			SELECT </a:t>
            </a:r>
            <a:r>
              <a:rPr lang="en-US" altLang="en-US" sz="2200">
                <a:latin typeface="Arial" panose="020B0604020202020204" pitchFamily="34" charset="0"/>
              </a:rPr>
              <a:t>Major_Code</a:t>
            </a:r>
            <a:r>
              <a:rPr lang="en-US" altLang="en-US" sz="2200"/>
              <a:t>,</a:t>
            </a:r>
            <a:r>
              <a:rPr lang="en-US" altLang="en-US" sz="2200">
                <a:latin typeface="Courier New" panose="02070309020205020404" pitchFamily="49" charset="0"/>
              </a:rPr>
              <a:t> COUNT(*)</a:t>
            </a:r>
          </a:p>
          <a:p>
            <a:pPr eaLnBrk="1" hangingPunct="1">
              <a:lnSpc>
                <a:spcPct val="90000"/>
              </a:lnSpc>
              <a:buFont typeface="Monotype Sorts" pitchFamily="-84" charset="2"/>
              <a:buNone/>
            </a:pPr>
            <a:r>
              <a:rPr lang="en-US" altLang="en-US" sz="2200">
                <a:latin typeface="Courier New" panose="02070309020205020404" pitchFamily="49" charset="0"/>
              </a:rPr>
              <a:t>			FROM </a:t>
            </a:r>
            <a:r>
              <a:rPr lang="en-US" altLang="en-US" sz="2200">
                <a:latin typeface="Arial" panose="020B0604020202020204" pitchFamily="34" charset="0"/>
              </a:rPr>
              <a:t>Student </a:t>
            </a:r>
          </a:p>
          <a:p>
            <a:pPr eaLnBrk="1" hangingPunct="1">
              <a:lnSpc>
                <a:spcPct val="90000"/>
              </a:lnSpc>
              <a:buFont typeface="Monotype Sorts" pitchFamily="-84" charset="2"/>
              <a:buNone/>
            </a:pPr>
            <a:r>
              <a:rPr lang="en-US" altLang="en-US" sz="2200"/>
              <a:t>			</a:t>
            </a:r>
            <a:r>
              <a:rPr lang="en-US" altLang="en-US" sz="2200">
                <a:latin typeface="Courier New" panose="02070309020205020404" pitchFamily="49" charset="0"/>
              </a:rPr>
              <a:t>GROUP BY </a:t>
            </a:r>
            <a:r>
              <a:rPr lang="en-US" altLang="en-US" sz="2200">
                <a:latin typeface="Arial" panose="020B0604020202020204" pitchFamily="34" charset="0"/>
              </a:rPr>
              <a:t>Major_Code </a:t>
            </a:r>
            <a:r>
              <a:rPr lang="en-US" altLang="en-US" sz="2200"/>
              <a:t>	</a:t>
            </a:r>
          </a:p>
          <a:p>
            <a:pPr eaLnBrk="1" hangingPunct="1">
              <a:lnSpc>
                <a:spcPct val="90000"/>
              </a:lnSpc>
              <a:buFont typeface="Monotype Sorts" pitchFamily="-84" charset="2"/>
              <a:buNone/>
            </a:pPr>
            <a:r>
              <a:rPr lang="en-US" altLang="en-US" sz="2200">
                <a:latin typeface="Courier New" panose="02070309020205020404" pitchFamily="49" charset="0"/>
              </a:rPr>
              <a:t>			HAVING COUNT(*) </a:t>
            </a:r>
            <a:r>
              <a:rPr lang="en-US" altLang="en-US" sz="2200"/>
              <a:t>&gt; </a:t>
            </a:r>
            <a:r>
              <a:rPr lang="en-US" altLang="en-US" sz="2200">
                <a:latin typeface="Arial" panose="020B0604020202020204" pitchFamily="34" charset="0"/>
              </a:rPr>
              <a:t>1800 </a:t>
            </a:r>
            <a:r>
              <a:rPr lang="en-US" altLang="en-US" sz="2200">
                <a:latin typeface="Courier New" panose="02070309020205020404" pitchFamily="49" charset="0"/>
              </a:rPr>
              <a:t>))</a:t>
            </a:r>
          </a:p>
        </p:txBody>
      </p:sp>
      <p:sp>
        <p:nvSpPr>
          <p:cNvPr id="28677" name="Rectangle 9">
            <a:extLst>
              <a:ext uri="{FF2B5EF4-FFF2-40B4-BE49-F238E27FC236}">
                <a16:creationId xmlns:a16="http://schemas.microsoft.com/office/drawing/2014/main" id="{A14E1D3B-0144-4BD0-A4E4-EA1C81ECD943}"/>
              </a:ext>
            </a:extLst>
          </p:cNvPr>
          <p:cNvSpPr>
            <a:spLocks noChangeArrowheads="1"/>
          </p:cNvSpPr>
          <p:nvPr/>
        </p:nvSpPr>
        <p:spPr bwMode="auto">
          <a:xfrm>
            <a:off x="685800" y="5486400"/>
            <a:ext cx="8153400" cy="609600"/>
          </a:xfrm>
          <a:prstGeom prst="rect">
            <a:avLst/>
          </a:prstGeom>
          <a:solidFill>
            <a:srgbClr val="CCFFCC"/>
          </a:solidFill>
          <a:ln w="9525">
            <a:solidFill>
              <a:schemeClr val="tx1"/>
            </a:solidFill>
            <a:round/>
            <a:headEnd/>
            <a:tailEnd/>
          </a:ln>
        </p:spPr>
        <p:txBody>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sz="2200">
                <a:latin typeface="Courier New" panose="02070309020205020404" pitchFamily="49" charset="0"/>
              </a:rPr>
              <a:t>CALL </a:t>
            </a:r>
            <a:r>
              <a:rPr lang="en-US" altLang="en-US" sz="2200">
                <a:latin typeface="Arial" panose="020B0604020202020204" pitchFamily="34" charset="0"/>
              </a:rPr>
              <a:t>email_dean(Major_code)</a:t>
            </a:r>
            <a:r>
              <a:rPr lang="en-US" altLang="en-US" sz="2200">
                <a:latin typeface="Courier New" panose="02070309020205020404" pitchFamily="49" charset="0"/>
              </a:rPr>
              <a: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3428232-E44A-4618-8B01-217E3D48D61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a:t>
            </a:r>
          </a:p>
        </p:txBody>
      </p:sp>
      <p:sp>
        <p:nvSpPr>
          <p:cNvPr id="29698" name="Rectangle 3">
            <a:extLst>
              <a:ext uri="{FF2B5EF4-FFF2-40B4-BE49-F238E27FC236}">
                <a16:creationId xmlns:a16="http://schemas.microsoft.com/office/drawing/2014/main" id="{F7F3F65A-4689-4EED-B201-56BB61BFB392}"/>
              </a:ext>
            </a:extLst>
          </p:cNvPr>
          <p:cNvSpPr>
            <a:spLocks noGrp="1" noChangeArrowheads="1"/>
          </p:cNvSpPr>
          <p:nvPr>
            <p:ph type="body" idx="1"/>
          </p:nvPr>
        </p:nvSpPr>
        <p:spPr>
          <a:xfrm>
            <a:off x="566738" y="1066800"/>
            <a:ext cx="8577262" cy="914400"/>
          </a:xfrm>
        </p:spPr>
        <p:txBody>
          <a:bodyPr/>
          <a:lstStyle/>
          <a:p>
            <a:pPr marL="469900" lvl="1" indent="-469900" eaLnBrk="1" hangingPunct="1">
              <a:spcAft>
                <a:spcPct val="15000"/>
              </a:spcAft>
            </a:pPr>
            <a:r>
              <a:rPr lang="en-US" altLang="en-US" sz="2000">
                <a:solidFill>
                  <a:srgbClr val="0000FF"/>
                </a:solidFill>
                <a:latin typeface="Arial" panose="020B0604020202020204" pitchFamily="34" charset="0"/>
              </a:rPr>
              <a:t>Notify the Dean when the # of students in any major exceeds 1800</a:t>
            </a:r>
            <a:endParaRPr lang="en-US" altLang="en-US" sz="2000" b="1">
              <a:solidFill>
                <a:srgbClr val="0000FF"/>
              </a:solidFill>
              <a:latin typeface="Courier New" panose="02070309020205020404" pitchFamily="49" charset="0"/>
            </a:endParaRPr>
          </a:p>
          <a:p>
            <a:pPr eaLnBrk="1" hangingPunct="1">
              <a:buFont typeface="Wingdings" panose="05000000000000000000" pitchFamily="2" charset="2"/>
              <a:buNone/>
            </a:pPr>
            <a:r>
              <a:rPr lang="en-US" altLang="en-US" b="1">
                <a:latin typeface="Courier New" panose="02070309020205020404" pitchFamily="49" charset="0"/>
              </a:rPr>
              <a:t>CREATE TRIGGER</a:t>
            </a:r>
            <a:r>
              <a:rPr lang="en-US" altLang="en-US">
                <a:latin typeface="Arial" panose="020B0604020202020204" pitchFamily="34" charset="0"/>
              </a:rPr>
              <a:t> Major_Limit</a:t>
            </a:r>
          </a:p>
        </p:txBody>
      </p:sp>
      <p:sp>
        <p:nvSpPr>
          <p:cNvPr id="6" name="Rectangle 5">
            <a:extLst>
              <a:ext uri="{FF2B5EF4-FFF2-40B4-BE49-F238E27FC236}">
                <a16:creationId xmlns:a16="http://schemas.microsoft.com/office/drawing/2014/main" id="{8654E9D5-BA11-C54A-B93C-36EBB1388857}"/>
              </a:ext>
            </a:extLst>
          </p:cNvPr>
          <p:cNvSpPr/>
          <p:nvPr/>
        </p:nvSpPr>
        <p:spPr bwMode="auto">
          <a:xfrm>
            <a:off x="685800" y="1981200"/>
            <a:ext cx="8153400" cy="838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1" hangingPunct="1">
              <a:lnSpc>
                <a:spcPct val="90000"/>
              </a:lnSpc>
              <a:spcBef>
                <a:spcPct val="20000"/>
              </a:spcBef>
              <a:buClr>
                <a:schemeClr val="tx1"/>
              </a:buClr>
              <a:buSzPct val="75000"/>
              <a:buFont typeface="Wingdings" charset="0"/>
              <a:buNone/>
              <a:defRPr/>
            </a:pPr>
            <a:r>
              <a:rPr lang="en-US" sz="2200" b="1">
                <a:latin typeface="Courier New" charset="0"/>
                <a:ea typeface="ＭＳ Ｐゴシック" charset="0"/>
                <a:cs typeface="ＭＳ Ｐゴシック" charset="0"/>
              </a:rPr>
              <a:t>AFTER INSERT OR UPDATE OF </a:t>
            </a:r>
            <a:r>
              <a:rPr lang="en-US" sz="2200">
                <a:latin typeface="Arial" charset="0"/>
                <a:ea typeface="ＭＳ Ｐゴシック" charset="0"/>
                <a:cs typeface="ＭＳ Ｐゴシック" charset="0"/>
              </a:rPr>
              <a:t>Major_Code</a:t>
            </a:r>
          </a:p>
          <a:p>
            <a:pPr eaLnBrk="1" hangingPunct="1">
              <a:lnSpc>
                <a:spcPct val="90000"/>
              </a:lnSpc>
              <a:spcBef>
                <a:spcPct val="20000"/>
              </a:spcBef>
              <a:buClr>
                <a:schemeClr val="tx1"/>
              </a:buClr>
              <a:buSzPct val="75000"/>
              <a:buFont typeface="Wingdings" charset="0"/>
              <a:buNone/>
              <a:defRPr/>
            </a:pPr>
            <a:r>
              <a:rPr lang="en-US" sz="2200" b="1">
                <a:latin typeface="Courier New" charset="0"/>
                <a:ea typeface="ＭＳ Ｐゴシック" charset="0"/>
                <a:cs typeface="ＭＳ Ｐゴシック" charset="0"/>
              </a:rPr>
              <a:t>ON </a:t>
            </a:r>
            <a:r>
              <a:rPr lang="en-US" sz="2200">
                <a:latin typeface="Arial" charset="0"/>
                <a:ea typeface="ＭＳ Ｐゴシック" charset="0"/>
                <a:cs typeface="ＭＳ Ｐゴシック" charset="0"/>
              </a:rPr>
              <a:t>Student</a:t>
            </a:r>
          </a:p>
        </p:txBody>
      </p:sp>
      <p:sp>
        <p:nvSpPr>
          <p:cNvPr id="29700" name="Rectangle 6">
            <a:extLst>
              <a:ext uri="{FF2B5EF4-FFF2-40B4-BE49-F238E27FC236}">
                <a16:creationId xmlns:a16="http://schemas.microsoft.com/office/drawing/2014/main" id="{89E467FA-75A5-4F8E-B1FE-404612790D56}"/>
              </a:ext>
            </a:extLst>
          </p:cNvPr>
          <p:cNvSpPr>
            <a:spLocks noChangeArrowheads="1"/>
          </p:cNvSpPr>
          <p:nvPr/>
        </p:nvSpPr>
        <p:spPr bwMode="auto">
          <a:xfrm>
            <a:off x="685800" y="2971800"/>
            <a:ext cx="8153400" cy="2362200"/>
          </a:xfrm>
          <a:prstGeom prst="rect">
            <a:avLst/>
          </a:prstGeom>
          <a:solidFill>
            <a:srgbClr val="FFFDC5"/>
          </a:solidFill>
          <a:ln w="9525">
            <a:solidFill>
              <a:schemeClr val="tx1"/>
            </a:solidFill>
            <a:round/>
            <a:headEnd/>
            <a:tailEnd/>
          </a:ln>
        </p:spPr>
        <p:txBody>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Wingdings" panose="05000000000000000000" pitchFamily="2" charset="2"/>
              <a:buNone/>
            </a:pPr>
            <a:r>
              <a:rPr lang="en-US" altLang="en-US" sz="2200" b="1">
                <a:latin typeface="Courier New" panose="02070309020205020404" pitchFamily="49" charset="0"/>
              </a:rPr>
              <a:t>WHEN( EXISTS </a:t>
            </a:r>
            <a:r>
              <a:rPr lang="en-US" altLang="en-US" sz="2200"/>
              <a:t>(  </a:t>
            </a:r>
          </a:p>
          <a:p>
            <a:pPr eaLnBrk="1" hangingPunct="1">
              <a:lnSpc>
                <a:spcPct val="90000"/>
              </a:lnSpc>
              <a:buFont typeface="Wingdings" panose="05000000000000000000" pitchFamily="2" charset="2"/>
              <a:buNone/>
            </a:pPr>
            <a:r>
              <a:rPr lang="en-US" altLang="en-US" sz="2200">
                <a:latin typeface="Courier New" panose="02070309020205020404" pitchFamily="49" charset="0"/>
              </a:rPr>
              <a:t>			SELECT </a:t>
            </a:r>
            <a:r>
              <a:rPr lang="en-US" altLang="en-US" sz="2200">
                <a:latin typeface="Arial" panose="020B0604020202020204" pitchFamily="34" charset="0"/>
              </a:rPr>
              <a:t>Major_Code</a:t>
            </a:r>
            <a:r>
              <a:rPr lang="en-US" altLang="en-US" sz="2200"/>
              <a:t>,</a:t>
            </a:r>
            <a:r>
              <a:rPr lang="en-US" altLang="en-US" sz="2200">
                <a:latin typeface="Courier New" panose="02070309020205020404" pitchFamily="49" charset="0"/>
              </a:rPr>
              <a:t> COUNT(*)</a:t>
            </a:r>
          </a:p>
          <a:p>
            <a:pPr eaLnBrk="1" hangingPunct="1">
              <a:lnSpc>
                <a:spcPct val="90000"/>
              </a:lnSpc>
              <a:buFont typeface="Monotype Sorts" pitchFamily="-84" charset="2"/>
              <a:buNone/>
            </a:pPr>
            <a:r>
              <a:rPr lang="en-US" altLang="en-US" sz="2200">
                <a:latin typeface="Courier New" panose="02070309020205020404" pitchFamily="49" charset="0"/>
              </a:rPr>
              <a:t>			FROM </a:t>
            </a:r>
            <a:r>
              <a:rPr lang="en-US" altLang="en-US" sz="2200">
                <a:latin typeface="Arial" panose="020B0604020202020204" pitchFamily="34" charset="0"/>
              </a:rPr>
              <a:t>Student </a:t>
            </a:r>
          </a:p>
          <a:p>
            <a:pPr eaLnBrk="1" hangingPunct="1">
              <a:lnSpc>
                <a:spcPct val="90000"/>
              </a:lnSpc>
              <a:buFont typeface="Monotype Sorts" pitchFamily="-84" charset="2"/>
              <a:buNone/>
            </a:pPr>
            <a:r>
              <a:rPr lang="en-US" altLang="en-US" sz="2200"/>
              <a:t>			</a:t>
            </a:r>
            <a:r>
              <a:rPr lang="en-US" altLang="en-US" sz="2200">
                <a:latin typeface="Courier New" panose="02070309020205020404" pitchFamily="49" charset="0"/>
              </a:rPr>
              <a:t>GROUP BY </a:t>
            </a:r>
            <a:r>
              <a:rPr lang="en-US" altLang="en-US" sz="2200">
                <a:latin typeface="Arial" panose="020B0604020202020204" pitchFamily="34" charset="0"/>
              </a:rPr>
              <a:t>Major_Code </a:t>
            </a:r>
            <a:r>
              <a:rPr lang="en-US" altLang="en-US" sz="2200"/>
              <a:t>	</a:t>
            </a:r>
          </a:p>
          <a:p>
            <a:pPr eaLnBrk="1" hangingPunct="1">
              <a:lnSpc>
                <a:spcPct val="90000"/>
              </a:lnSpc>
              <a:buFont typeface="Monotype Sorts" pitchFamily="-84" charset="2"/>
              <a:buNone/>
            </a:pPr>
            <a:r>
              <a:rPr lang="en-US" altLang="en-US" sz="2200">
                <a:latin typeface="Courier New" panose="02070309020205020404" pitchFamily="49" charset="0"/>
              </a:rPr>
              <a:t>			HAVING COUNT(*) </a:t>
            </a:r>
            <a:r>
              <a:rPr lang="en-US" altLang="en-US" sz="2200"/>
              <a:t>&gt; </a:t>
            </a:r>
            <a:r>
              <a:rPr lang="en-US" altLang="en-US" sz="2200">
                <a:latin typeface="Arial" panose="020B0604020202020204" pitchFamily="34" charset="0"/>
              </a:rPr>
              <a:t>1800 </a:t>
            </a:r>
            <a:r>
              <a:rPr lang="en-US" altLang="en-US" sz="2200">
                <a:latin typeface="Courier New" panose="02070309020205020404" pitchFamily="49" charset="0"/>
              </a:rPr>
              <a:t>))</a:t>
            </a:r>
          </a:p>
        </p:txBody>
      </p:sp>
      <p:sp>
        <p:nvSpPr>
          <p:cNvPr id="29701" name="Rectangle 7">
            <a:extLst>
              <a:ext uri="{FF2B5EF4-FFF2-40B4-BE49-F238E27FC236}">
                <a16:creationId xmlns:a16="http://schemas.microsoft.com/office/drawing/2014/main" id="{BDBA451E-FA96-4AD6-A2EF-197D72337639}"/>
              </a:ext>
            </a:extLst>
          </p:cNvPr>
          <p:cNvSpPr>
            <a:spLocks noChangeArrowheads="1"/>
          </p:cNvSpPr>
          <p:nvPr/>
        </p:nvSpPr>
        <p:spPr bwMode="auto">
          <a:xfrm>
            <a:off x="685800" y="5486400"/>
            <a:ext cx="8153400" cy="609600"/>
          </a:xfrm>
          <a:prstGeom prst="rect">
            <a:avLst/>
          </a:prstGeom>
          <a:solidFill>
            <a:srgbClr val="CCFFCC"/>
          </a:solidFill>
          <a:ln w="9525">
            <a:solidFill>
              <a:schemeClr val="tx1"/>
            </a:solidFill>
            <a:round/>
            <a:headEnd/>
            <a:tailEnd/>
          </a:ln>
        </p:spPr>
        <p:txBody>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sz="2200">
                <a:latin typeface="Courier New" panose="02070309020205020404" pitchFamily="49" charset="0"/>
              </a:rPr>
              <a:t>CALL </a:t>
            </a:r>
            <a:r>
              <a:rPr lang="en-US" altLang="en-US" sz="2200">
                <a:latin typeface="Arial" panose="020B0604020202020204" pitchFamily="34" charset="0"/>
              </a:rPr>
              <a:t>email_dean(Major_code)</a:t>
            </a:r>
            <a:r>
              <a:rPr lang="en-US" altLang="en-US" sz="2200">
                <a:latin typeface="Courier New" panose="02070309020205020404" pitchFamily="49" charset="0"/>
              </a:rPr>
              <a: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9206A54-3174-477B-9CB2-CEBA456AD5FB}"/>
              </a:ext>
            </a:extLst>
          </p:cNvPr>
          <p:cNvSpPr>
            <a:spLocks noGrp="1" noChangeArrowheads="1"/>
          </p:cNvSpPr>
          <p:nvPr>
            <p:ph type="title"/>
          </p:nvPr>
        </p:nvSpPr>
        <p:spPr/>
        <p:txBody>
          <a:bodyPr/>
          <a:lstStyle/>
          <a:p>
            <a:pPr eaLnBrk="1" hangingPunct="1"/>
            <a:r>
              <a:rPr lang="en-US" altLang="en-US"/>
              <a:t>Example: Assertions Vs. Triggers</a:t>
            </a:r>
          </a:p>
        </p:txBody>
      </p:sp>
      <p:sp>
        <p:nvSpPr>
          <p:cNvPr id="48130" name="Rectangle 3" descr="Rectangle: Click to edit Master text styles&#10;Second level&#10;Third level&#10;Fourth level&#10;Fifth level">
            <a:extLst>
              <a:ext uri="{FF2B5EF4-FFF2-40B4-BE49-F238E27FC236}">
                <a16:creationId xmlns:a16="http://schemas.microsoft.com/office/drawing/2014/main" id="{8397E344-2419-3A47-815D-9141D138BC6B}"/>
              </a:ext>
            </a:extLst>
          </p:cNvPr>
          <p:cNvSpPr>
            <a:spLocks noGrp="1" noChangeArrowheads="1"/>
          </p:cNvSpPr>
          <p:nvPr>
            <p:ph type="body" idx="1"/>
          </p:nvPr>
        </p:nvSpPr>
        <p:spPr>
          <a:xfrm>
            <a:off x="457200" y="1295400"/>
            <a:ext cx="8382000" cy="5181600"/>
          </a:xfrm>
        </p:spPr>
        <p:txBody>
          <a:bodyPr/>
          <a:lstStyle/>
          <a:p>
            <a:pPr eaLnBrk="1" hangingPunct="1">
              <a:buFont typeface="Monotype Sorts" charset="0"/>
              <a:buChar char="o"/>
              <a:defRPr/>
            </a:pPr>
            <a:r>
              <a:rPr lang="en-US" b="1" dirty="0">
                <a:solidFill>
                  <a:srgbClr val="000090"/>
                </a:solidFill>
                <a:latin typeface="Arial Narrow" charset="0"/>
                <a:ea typeface="ＭＳ Ｐゴシック" charset="0"/>
                <a:cs typeface="ＭＳ Ｐゴシック" charset="0"/>
              </a:rPr>
              <a:t>CREATE OR REPLACE ASSERTION </a:t>
            </a:r>
            <a:r>
              <a:rPr lang="en-US" dirty="0" err="1">
                <a:solidFill>
                  <a:srgbClr val="000090"/>
                </a:solidFill>
                <a:latin typeface="Arial Narrow" charset="0"/>
                <a:ea typeface="ＭＳ Ｐゴシック" charset="0"/>
                <a:cs typeface="ＭＳ Ｐゴシック" charset="0"/>
              </a:rPr>
              <a:t>budget_constraint</a:t>
            </a:r>
            <a:r>
              <a:rPr lang="en-US" dirty="0">
                <a:solidFill>
                  <a:srgbClr val="000090"/>
                </a:solidFill>
                <a:latin typeface="Arial Narrow" charset="0"/>
                <a:ea typeface="ＭＳ Ｐゴシック" charset="0"/>
                <a:cs typeface="ＭＳ Ｐゴシック" charset="0"/>
              </a:rPr>
              <a:t> </a:t>
            </a:r>
          </a:p>
          <a:p>
            <a:pPr eaLnBrk="1" hangingPunct="1">
              <a:buFont typeface="Wingdings" charset="0"/>
              <a:buNone/>
              <a:defRPr/>
            </a:pPr>
            <a:r>
              <a:rPr lang="en-US" dirty="0">
                <a:latin typeface="Arial Narrow" charset="0"/>
                <a:ea typeface="ＭＳ Ｐゴシック" charset="0"/>
                <a:cs typeface="ＭＳ Ｐゴシック" charset="0"/>
              </a:rPr>
              <a:t>          CHECK (</a:t>
            </a:r>
            <a:r>
              <a:rPr lang="en-US" b="1" dirty="0">
                <a:latin typeface="Arial Narrow" charset="0"/>
                <a:ea typeface="ＭＳ Ｐゴシック" charset="0"/>
                <a:cs typeface="ＭＳ Ｐゴシック" charset="0"/>
              </a:rPr>
              <a:t>NOT EXISTS </a:t>
            </a:r>
          </a:p>
          <a:p>
            <a:pPr eaLnBrk="1" hangingPunct="1">
              <a:buFont typeface="Wingdings" charset="0"/>
              <a:buNone/>
              <a:defRPr/>
            </a:pPr>
            <a:r>
              <a:rPr lang="en-US" dirty="0">
                <a:latin typeface="Arial Narrow" charset="0"/>
                <a:ea typeface="ＭＳ Ｐゴシック" charset="0"/>
                <a:cs typeface="ＭＳ Ｐゴシック" charset="0"/>
              </a:rPr>
              <a:t>                      (SELECT * FROM SECTION WHERE budget &lt; </a:t>
            </a:r>
          </a:p>
          <a:p>
            <a:pPr eaLnBrk="1" hangingPunct="1">
              <a:buFont typeface="Wingdings" charset="0"/>
              <a:buNone/>
              <a:defRPr/>
            </a:pPr>
            <a:r>
              <a:rPr lang="en-US" dirty="0">
                <a:latin typeface="Arial Narrow" charset="0"/>
                <a:ea typeface="ＭＳ Ｐゴシック" charset="0"/>
                <a:cs typeface="ＭＳ Ｐゴシック" charset="0"/>
              </a:rPr>
              <a:t>                       ( SELECT SUM (Salary) FROM LIBRARIAN))); </a:t>
            </a:r>
          </a:p>
          <a:p>
            <a:pPr marL="0" indent="0" eaLnBrk="1" hangingPunct="1">
              <a:buFont typeface="Monotype Sorts" charset="0"/>
              <a:buNone/>
              <a:defRPr/>
            </a:pPr>
            <a:endParaRPr lang="en-US" sz="2000" b="1" dirty="0">
              <a:latin typeface="Arial Narrow" charset="0"/>
              <a:ea typeface="ＭＳ Ｐゴシック" charset="0"/>
              <a:cs typeface="ＭＳ Ｐゴシック" charset="0"/>
            </a:endParaRPr>
          </a:p>
          <a:p>
            <a:pPr eaLnBrk="1" hangingPunct="1">
              <a:buFont typeface="Monotype Sorts" charset="0"/>
              <a:buChar char="o"/>
              <a:defRPr/>
            </a:pPr>
            <a:r>
              <a:rPr lang="en-US" b="1" dirty="0">
                <a:solidFill>
                  <a:srgbClr val="000090"/>
                </a:solidFill>
                <a:latin typeface="Arial Narrow" charset="0"/>
                <a:ea typeface="ＭＳ Ｐゴシック" charset="0"/>
                <a:cs typeface="ＭＳ Ｐゴシック" charset="0"/>
              </a:rPr>
              <a:t>CREATE OR REPLACE TRIGGER </a:t>
            </a:r>
            <a:r>
              <a:rPr lang="en-US" dirty="0" err="1">
                <a:solidFill>
                  <a:srgbClr val="000090"/>
                </a:solidFill>
                <a:latin typeface="Arial Narrow" charset="0"/>
                <a:ea typeface="ＭＳ Ｐゴシック" charset="0"/>
                <a:cs typeface="ＭＳ Ｐゴシック" charset="0"/>
              </a:rPr>
              <a:t>budget_constraint_trigger</a:t>
            </a:r>
            <a:r>
              <a:rPr lang="en-US" dirty="0">
                <a:solidFill>
                  <a:srgbClr val="000090"/>
                </a:solidFill>
                <a:latin typeface="Arial Narrow" charset="0"/>
                <a:ea typeface="ＭＳ Ｐゴシック" charset="0"/>
                <a:cs typeface="ＭＳ Ｐゴシック" charset="0"/>
              </a:rPr>
              <a:t> </a:t>
            </a:r>
          </a:p>
          <a:p>
            <a:pPr eaLnBrk="1" hangingPunct="1">
              <a:buFont typeface="Monotype Sorts" charset="0"/>
              <a:buNone/>
              <a:defRPr/>
            </a:pPr>
            <a:r>
              <a:rPr lang="en-US" dirty="0">
                <a:latin typeface="Arial Narrow" charset="0"/>
                <a:ea typeface="ＭＳ Ｐゴシック" charset="0"/>
                <a:cs typeface="ＭＳ Ｐゴシック" charset="0"/>
              </a:rPr>
              <a:t>         after INSERT, UPDATE of Salary </a:t>
            </a:r>
          </a:p>
          <a:p>
            <a:pPr eaLnBrk="1" hangingPunct="1">
              <a:buFont typeface="Monotype Sorts" charset="0"/>
              <a:buNone/>
              <a:defRPr/>
            </a:pPr>
            <a:r>
              <a:rPr lang="en-US" dirty="0">
                <a:latin typeface="Arial Narrow" charset="0"/>
                <a:ea typeface="ＭＳ Ｐゴシック" charset="0"/>
                <a:cs typeface="ＭＳ Ｐゴシック" charset="0"/>
              </a:rPr>
              <a:t>         ON LIBRARIAN </a:t>
            </a:r>
          </a:p>
          <a:p>
            <a:pPr eaLnBrk="1" hangingPunct="1">
              <a:buFont typeface="Wingdings" charset="0"/>
              <a:buNone/>
              <a:defRPr/>
            </a:pPr>
            <a:r>
              <a:rPr lang="en-US" dirty="0">
                <a:latin typeface="Arial Narrow" charset="0"/>
                <a:ea typeface="ＭＳ Ｐゴシック" charset="0"/>
                <a:cs typeface="ＭＳ Ｐゴシック" charset="0"/>
              </a:rPr>
              <a:t>      WHEN (</a:t>
            </a:r>
            <a:r>
              <a:rPr lang="en-US" b="1" dirty="0">
                <a:latin typeface="Arial Narrow" charset="0"/>
                <a:ea typeface="ＭＳ Ｐゴシック" charset="0"/>
                <a:cs typeface="ＭＳ Ｐゴシック" charset="0"/>
              </a:rPr>
              <a:t>EXISTS</a:t>
            </a:r>
            <a:r>
              <a:rPr lang="en-US" dirty="0">
                <a:latin typeface="Arial Narrow" charset="0"/>
                <a:ea typeface="ＭＳ Ｐゴシック" charset="0"/>
                <a:cs typeface="ＭＳ Ｐゴシック" charset="0"/>
              </a:rPr>
              <a:t>  (SELECT * FROM SECTION WHERE budget &lt; </a:t>
            </a:r>
          </a:p>
          <a:p>
            <a:pPr eaLnBrk="1" hangingPunct="1">
              <a:buFont typeface="Wingdings" charset="0"/>
              <a:buNone/>
              <a:defRPr/>
            </a:pPr>
            <a:r>
              <a:rPr lang="en-US" dirty="0">
                <a:latin typeface="Arial Narrow" charset="0"/>
                <a:ea typeface="ＭＳ Ｐゴシック" charset="0"/>
                <a:cs typeface="ＭＳ Ｐゴシック" charset="0"/>
              </a:rPr>
              <a:t>                                     ( SELECT SUM (Salary) FROM LIBRARIAN))</a:t>
            </a:r>
          </a:p>
          <a:p>
            <a:pPr eaLnBrk="1" hangingPunct="1">
              <a:buFont typeface="Wingdings" charset="0"/>
              <a:buNone/>
              <a:defRPr/>
            </a:pPr>
            <a:r>
              <a:rPr lang="en-US" b="1" dirty="0">
                <a:latin typeface="Arial Narrow" charset="0"/>
                <a:ea typeface="ＭＳ Ｐゴシック" charset="0"/>
                <a:cs typeface="ＭＳ Ｐゴシック" charset="0"/>
              </a:rPr>
              <a:t>     ROLLBACK; </a:t>
            </a:r>
          </a:p>
          <a:p>
            <a:pPr eaLnBrk="1" hangingPunct="1">
              <a:buFont typeface="Monotype Sorts" charset="0"/>
              <a:buNone/>
              <a:defRPr/>
            </a:pPr>
            <a:endParaRPr lang="en-US" sz="2000" dirty="0">
              <a:latin typeface="Arial Narrow" charset="0"/>
              <a:ea typeface="ＭＳ Ｐゴシック" charset="0"/>
              <a:cs typeface="ＭＳ Ｐゴシック"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907E5F49-8CF0-4B4D-89AB-9BFBB02D9A04}"/>
              </a:ext>
            </a:extLst>
          </p:cNvPr>
          <p:cNvSpPr>
            <a:spLocks noGrp="1" noChangeArrowheads="1"/>
          </p:cNvSpPr>
          <p:nvPr>
            <p:ph type="title"/>
          </p:nvPr>
        </p:nvSpPr>
        <p:spPr/>
        <p:txBody>
          <a:bodyPr/>
          <a:lstStyle/>
          <a:p>
            <a:pPr eaLnBrk="1" hangingPunct="1"/>
            <a:r>
              <a:rPr lang="en-US" altLang="en-US"/>
              <a:t>Triggers (SQL99)</a:t>
            </a:r>
          </a:p>
        </p:txBody>
      </p:sp>
      <p:sp>
        <p:nvSpPr>
          <p:cNvPr id="37890" name="Rectangle 3" descr="Rectangle: Click to edit Master text styles&#10;Second level&#10;Third level&#10;Fourth level&#10;Fifth level">
            <a:extLst>
              <a:ext uri="{FF2B5EF4-FFF2-40B4-BE49-F238E27FC236}">
                <a16:creationId xmlns:a16="http://schemas.microsoft.com/office/drawing/2014/main" id="{69BDE827-0BDE-9E42-AF67-33BE432CBD53}"/>
              </a:ext>
            </a:extLst>
          </p:cNvPr>
          <p:cNvSpPr>
            <a:spLocks noGrp="1" noChangeArrowheads="1"/>
          </p:cNvSpPr>
          <p:nvPr>
            <p:ph type="body" idx="1"/>
          </p:nvPr>
        </p:nvSpPr>
        <p:spPr>
          <a:xfrm>
            <a:off x="304800" y="914400"/>
            <a:ext cx="8610600" cy="5257800"/>
          </a:xfrm>
        </p:spPr>
        <p:txBody>
          <a:bodyPr/>
          <a:lstStyle/>
          <a:p>
            <a:pPr eaLnBrk="1" hangingPunct="1">
              <a:lnSpc>
                <a:spcPct val="90000"/>
              </a:lnSpc>
              <a:buFont typeface="Monotype Sorts" charset="0"/>
              <a:buChar char="o"/>
              <a:defRPr/>
            </a:pPr>
            <a:endParaRPr lang="en-US" sz="800" dirty="0">
              <a:ea typeface="ＭＳ Ｐゴシック" charset="0"/>
              <a:cs typeface="ＭＳ Ｐゴシック" charset="0"/>
            </a:endParaRPr>
          </a:p>
          <a:p>
            <a:pPr eaLnBrk="1" hangingPunct="1">
              <a:lnSpc>
                <a:spcPct val="90000"/>
              </a:lnSpc>
              <a:buFont typeface="Monotype Sorts" charset="0"/>
              <a:buChar char="o"/>
              <a:defRPr/>
            </a:pPr>
            <a:r>
              <a:rPr lang="en-US" sz="2200" dirty="0">
                <a:solidFill>
                  <a:srgbClr val="660066"/>
                </a:solidFill>
                <a:latin typeface="Comic Sans MS" charset="0"/>
                <a:ea typeface="ＭＳ Ｐゴシック" charset="0"/>
                <a:cs typeface="ＭＳ Ｐゴシック" charset="0"/>
              </a:rPr>
              <a:t>   CREATE or REPLACE TRIGGER &lt;trigger-name&gt;</a:t>
            </a:r>
          </a:p>
          <a:p>
            <a:pPr eaLnBrk="1" hangingPunct="1">
              <a:lnSpc>
                <a:spcPct val="90000"/>
              </a:lnSpc>
              <a:buFont typeface="Wingdings" charset="0"/>
              <a:buNone/>
              <a:defRPr/>
            </a:pPr>
            <a:r>
              <a:rPr lang="en-US" sz="2200" dirty="0">
                <a:solidFill>
                  <a:srgbClr val="660066"/>
                </a:solidFill>
                <a:latin typeface="Comic Sans MS" charset="0"/>
                <a:ea typeface="ＭＳ Ｐゴシック" charset="0"/>
                <a:cs typeface="ＭＳ Ｐゴシック" charset="0"/>
              </a:rPr>
              <a:t>                &lt;time events&gt; </a:t>
            </a:r>
            <a:br>
              <a:rPr lang="en-US" sz="2200" dirty="0">
                <a:solidFill>
                  <a:srgbClr val="660066"/>
                </a:solidFill>
                <a:latin typeface="Comic Sans MS" charset="0"/>
                <a:ea typeface="ＭＳ Ｐゴシック" charset="0"/>
                <a:cs typeface="ＭＳ Ｐゴシック" charset="0"/>
              </a:rPr>
            </a:br>
            <a:r>
              <a:rPr lang="en-US" sz="2200" dirty="0">
                <a:solidFill>
                  <a:srgbClr val="660066"/>
                </a:solidFill>
                <a:latin typeface="Comic Sans MS" charset="0"/>
                <a:ea typeface="ＭＳ Ｐゴシック" charset="0"/>
                <a:cs typeface="ＭＳ Ｐゴシック" charset="0"/>
              </a:rPr>
              <a:t>           ON &lt;list-of-tables&gt; </a:t>
            </a:r>
            <a:endParaRPr lang="en-US" sz="2200" dirty="0">
              <a:solidFill>
                <a:srgbClr val="FF0000"/>
              </a:solidFill>
              <a:latin typeface="Comic Sans MS" charset="0"/>
              <a:ea typeface="ＭＳ Ｐゴシック" charset="0"/>
              <a:cs typeface="ＭＳ Ｐゴシック" charset="0"/>
            </a:endParaRPr>
          </a:p>
          <a:p>
            <a:pPr eaLnBrk="1" hangingPunct="1">
              <a:lnSpc>
                <a:spcPct val="90000"/>
              </a:lnSpc>
              <a:buFont typeface="Wingdings" charset="0"/>
              <a:buNone/>
              <a:defRPr/>
            </a:pPr>
            <a:r>
              <a:rPr lang="en-US" sz="2000" dirty="0">
                <a:solidFill>
                  <a:schemeClr val="accent1">
                    <a:lumMod val="50000"/>
                  </a:schemeClr>
                </a:solidFill>
                <a:latin typeface="Arial Narrow" charset="0"/>
                <a:ea typeface="ＭＳ Ｐゴシック" charset="0"/>
                <a:cs typeface="Arial Narrow" charset="0"/>
              </a:rPr>
              <a:t>                       </a:t>
            </a:r>
            <a:r>
              <a:rPr lang="en-US" sz="2200" dirty="0">
                <a:solidFill>
                  <a:srgbClr val="660066"/>
                </a:solidFill>
                <a:latin typeface="Comic Sans MS" charset="0"/>
                <a:ea typeface="ＭＳ Ｐゴシック" charset="0"/>
                <a:cs typeface="ＭＳ Ｐゴシック" charset="0"/>
              </a:rPr>
              <a:t>[ REFERENCING { NEW | OLD } AS &lt;user-name&gt; ]</a:t>
            </a:r>
          </a:p>
          <a:p>
            <a:pPr eaLnBrk="1" hangingPunct="1">
              <a:lnSpc>
                <a:spcPct val="90000"/>
              </a:lnSpc>
              <a:buFont typeface="Wingdings" charset="0"/>
              <a:buNone/>
              <a:defRPr/>
            </a:pPr>
            <a:r>
              <a:rPr lang="en-US" sz="2200" dirty="0">
                <a:solidFill>
                  <a:srgbClr val="660066"/>
                </a:solidFill>
                <a:latin typeface="Comic Sans MS" charset="0"/>
                <a:ea typeface="ＭＳ Ｐゴシック" charset="0"/>
                <a:cs typeface="ＭＳ Ｐゴシック" charset="0"/>
              </a:rPr>
              <a:t>               [ FOR EACH { ROW | STATEMENT } ]</a:t>
            </a:r>
          </a:p>
          <a:p>
            <a:pPr eaLnBrk="1" hangingPunct="1">
              <a:lnSpc>
                <a:spcPct val="90000"/>
              </a:lnSpc>
              <a:buFont typeface="Wingdings" charset="0"/>
              <a:buNone/>
              <a:defRPr/>
            </a:pPr>
            <a:r>
              <a:rPr lang="en-US" sz="2200" dirty="0">
                <a:solidFill>
                  <a:srgbClr val="660066"/>
                </a:solidFill>
                <a:latin typeface="Comic Sans MS" charset="0"/>
                <a:ea typeface="ＭＳ Ｐゴシック" charset="0"/>
                <a:cs typeface="ＭＳ Ｐゴシック" charset="0"/>
              </a:rPr>
              <a:t>                  [ WHEN ( &lt;Predicate&gt; ) ] </a:t>
            </a:r>
          </a:p>
          <a:p>
            <a:pPr eaLnBrk="1" hangingPunct="1">
              <a:lnSpc>
                <a:spcPct val="90000"/>
              </a:lnSpc>
              <a:buFont typeface="Wingdings" charset="0"/>
              <a:buNone/>
              <a:defRPr/>
            </a:pPr>
            <a:r>
              <a:rPr lang="en-US" sz="2200" dirty="0">
                <a:solidFill>
                  <a:srgbClr val="660066"/>
                </a:solidFill>
                <a:latin typeface="Comic Sans MS" charset="0"/>
                <a:ea typeface="ＭＳ Ｐゴシック" charset="0"/>
                <a:cs typeface="ＭＳ Ｐゴシック" charset="0"/>
              </a:rPr>
              <a:t>               &lt;action&gt;</a:t>
            </a:r>
            <a:r>
              <a:rPr lang="en-US" sz="2200" dirty="0">
                <a:solidFill>
                  <a:srgbClr val="660066"/>
                </a:solidFill>
                <a:latin typeface="Arial Unicode MS" charset="0"/>
                <a:ea typeface="ＭＳ Ｐゴシック" charset="0"/>
                <a:cs typeface="ＭＳ Ｐゴシック" charset="0"/>
              </a:rPr>
              <a:t> </a:t>
            </a:r>
          </a:p>
          <a:p>
            <a:pPr eaLnBrk="1" hangingPunct="1">
              <a:lnSpc>
                <a:spcPct val="90000"/>
              </a:lnSpc>
              <a:buFont typeface="Wingdings" charset="0"/>
              <a:buNone/>
              <a:defRPr/>
            </a:pPr>
            <a:endParaRPr lang="en-US" sz="1200" dirty="0">
              <a:solidFill>
                <a:srgbClr val="660066"/>
              </a:solidFill>
              <a:latin typeface="Arial Unicode MS" charset="0"/>
              <a:ea typeface="ＭＳ Ｐゴシック" charset="0"/>
              <a:cs typeface="ＭＳ Ｐゴシック" charset="0"/>
            </a:endParaRPr>
          </a:p>
          <a:p>
            <a:pPr eaLnBrk="1" hangingPunct="1">
              <a:lnSpc>
                <a:spcPct val="90000"/>
              </a:lnSpc>
              <a:buFont typeface="Monotype Sorts" charset="0"/>
              <a:buChar char="o"/>
              <a:defRPr/>
            </a:pPr>
            <a:r>
              <a:rPr lang="en-US" sz="2200" dirty="0">
                <a:latin typeface="Comic Sans MS" charset="0"/>
                <a:ea typeface="ＭＳ Ｐゴシック" charset="0"/>
                <a:cs typeface="ＭＳ Ｐゴシック" charset="0"/>
              </a:rPr>
              <a:t>time: </a:t>
            </a:r>
            <a:r>
              <a:rPr lang="en-US" sz="2200" b="1" dirty="0">
                <a:ea typeface="ＭＳ Ｐゴシック" charset="0"/>
                <a:cs typeface="ＭＳ Ｐゴシック" charset="0"/>
              </a:rPr>
              <a:t>before</a:t>
            </a:r>
            <a:r>
              <a:rPr lang="en-US" sz="2200" dirty="0">
                <a:ea typeface="ＭＳ Ｐゴシック" charset="0"/>
                <a:cs typeface="ＭＳ Ｐゴシック" charset="0"/>
              </a:rPr>
              <a:t> or </a:t>
            </a:r>
            <a:r>
              <a:rPr lang="en-US" sz="2200" b="1" dirty="0">
                <a:ea typeface="ＭＳ Ｐゴシック" charset="0"/>
                <a:cs typeface="ＭＳ Ｐゴシック" charset="0"/>
              </a:rPr>
              <a:t>after</a:t>
            </a:r>
          </a:p>
          <a:p>
            <a:pPr eaLnBrk="1" hangingPunct="1">
              <a:lnSpc>
                <a:spcPct val="90000"/>
              </a:lnSpc>
              <a:buFont typeface="Monotype Sorts" charset="0"/>
              <a:buChar char="o"/>
              <a:defRPr/>
            </a:pPr>
            <a:r>
              <a:rPr lang="en-US" sz="2200" dirty="0">
                <a:latin typeface="Comic Sans MS" charset="0"/>
                <a:ea typeface="ＭＳ Ｐゴシック" charset="0"/>
                <a:cs typeface="ＭＳ Ｐゴシック" charset="0"/>
              </a:rPr>
              <a:t>events: </a:t>
            </a:r>
            <a:r>
              <a:rPr lang="en-US" sz="2200" b="1" dirty="0">
                <a:ea typeface="ＭＳ Ｐゴシック" charset="0"/>
                <a:cs typeface="ＭＳ Ｐゴシック" charset="0"/>
              </a:rPr>
              <a:t>Insert, Delete, Update [of &lt;list of attributes&gt;]</a:t>
            </a:r>
          </a:p>
          <a:p>
            <a:pPr eaLnBrk="1" hangingPunct="1">
              <a:lnSpc>
                <a:spcPct val="90000"/>
              </a:lnSpc>
              <a:buFont typeface="Monotype Sorts" charset="0"/>
              <a:buChar char="o"/>
              <a:defRPr/>
            </a:pPr>
            <a:r>
              <a:rPr lang="en-US" sz="2200" b="1" dirty="0">
                <a:ea typeface="ＭＳ Ｐゴシック" charset="0"/>
                <a:cs typeface="ＭＳ Ｐゴシック" charset="0"/>
              </a:rPr>
              <a:t>NEW &amp; OLD </a:t>
            </a:r>
            <a:r>
              <a:rPr lang="en-US" sz="2200" dirty="0">
                <a:ea typeface="ＭＳ Ｐゴシック" charset="0"/>
                <a:cs typeface="ＭＳ Ｐゴシック" charset="0"/>
              </a:rPr>
              <a:t>refer to new &amp; old (existing) tuples/table respectively </a:t>
            </a:r>
          </a:p>
          <a:p>
            <a:pPr eaLnBrk="1" hangingPunct="1">
              <a:lnSpc>
                <a:spcPct val="90000"/>
              </a:lnSpc>
              <a:buFont typeface="Monotype Sorts" charset="0"/>
              <a:buChar char="o"/>
              <a:defRPr/>
            </a:pPr>
            <a:r>
              <a:rPr lang="en-US" sz="2200" dirty="0">
                <a:ea typeface="ＭＳ Ｐゴシック" charset="0"/>
                <a:cs typeface="ＭＳ Ｐゴシック" charset="0"/>
              </a:rPr>
              <a:t>The REFERENCING clause assigns aliases to NEW and OLD </a:t>
            </a:r>
            <a:endParaRPr lang="en-US" sz="2200" b="1" dirty="0">
              <a:ea typeface="ＭＳ Ｐゴシック" charset="0"/>
              <a:cs typeface="ＭＳ Ｐゴシック" charset="0"/>
            </a:endParaRPr>
          </a:p>
          <a:p>
            <a:pPr eaLnBrk="1" hangingPunct="1">
              <a:lnSpc>
                <a:spcPct val="90000"/>
              </a:lnSpc>
              <a:buFont typeface="Monotype Sorts" charset="0"/>
              <a:buChar char="o"/>
              <a:defRPr/>
            </a:pPr>
            <a:r>
              <a:rPr lang="en-US" sz="2200" dirty="0">
                <a:latin typeface="Comic Sans MS" charset="0"/>
                <a:ea typeface="ＭＳ Ｐゴシック" charset="0"/>
                <a:cs typeface="ＭＳ Ｐゴシック" charset="0"/>
              </a:rPr>
              <a:t>action:  </a:t>
            </a:r>
            <a:r>
              <a:rPr lang="en-US" sz="2200" dirty="0">
                <a:ea typeface="ＭＳ Ｐゴシック" charset="0"/>
                <a:cs typeface="ＭＳ Ｐゴシック" charset="0"/>
              </a:rPr>
              <a:t>Stored procedure or</a:t>
            </a:r>
            <a:br>
              <a:rPr lang="en-US" sz="2200" dirty="0">
                <a:ea typeface="ＭＳ Ｐゴシック" charset="0"/>
                <a:cs typeface="ＭＳ Ｐゴシック" charset="0"/>
              </a:rPr>
            </a:br>
            <a:r>
              <a:rPr lang="en-US" sz="2200" dirty="0">
                <a:ea typeface="ＭＳ Ｐゴシック" charset="0"/>
                <a:cs typeface="ＭＳ Ｐゴシック" charset="0"/>
              </a:rPr>
              <a:t>          </a:t>
            </a:r>
            <a:r>
              <a:rPr lang="en-US" sz="2200" dirty="0">
                <a:solidFill>
                  <a:srgbClr val="660066"/>
                </a:solidFill>
                <a:latin typeface="Comic Sans MS" charset="0"/>
                <a:ea typeface="ＭＳ Ｐゴシック" charset="0"/>
                <a:cs typeface="ＭＳ Ｐゴシック" charset="0"/>
              </a:rPr>
              <a:t>BEGIN ATOMIC {&lt;SQL procedural statements&gt;}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Google Shape;64;p12">
            <a:extLst>
              <a:ext uri="{FF2B5EF4-FFF2-40B4-BE49-F238E27FC236}">
                <a16:creationId xmlns:a16="http://schemas.microsoft.com/office/drawing/2014/main" id="{98AD4DE6-5C7A-44E1-81D6-A5BBD92B1432}"/>
              </a:ext>
            </a:extLst>
          </p:cNvPr>
          <p:cNvSpPr>
            <a:spLocks noGrp="1" noChangeArrowheads="1"/>
          </p:cNvSpPr>
          <p:nvPr>
            <p:ph type="title"/>
          </p:nvPr>
        </p:nvSpPr>
        <p:spPr>
          <a:xfrm>
            <a:off x="0" y="228600"/>
            <a:ext cx="9053513" cy="533400"/>
          </a:xfrm>
        </p:spPr>
        <p:txBody>
          <a:bodyPr lIns="91440" tIns="45720" rIns="91440" bIns="45720" anchor="ctr"/>
          <a:lstStyle/>
          <a:p>
            <a:pPr eaLnBrk="1" hangingPunct="1"/>
            <a:r>
              <a:rPr lang="en-US" altLang="en-US"/>
              <a:t>Creating triggers in Postgres</a:t>
            </a:r>
          </a:p>
        </p:txBody>
      </p:sp>
      <p:sp>
        <p:nvSpPr>
          <p:cNvPr id="65" name="Google Shape;65;p12">
            <a:extLst>
              <a:ext uri="{FF2B5EF4-FFF2-40B4-BE49-F238E27FC236}">
                <a16:creationId xmlns:a16="http://schemas.microsoft.com/office/drawing/2014/main" id="{7A6EFB96-ECC6-D44F-BD02-59DA5A2F0CF1}"/>
              </a:ext>
            </a:extLst>
          </p:cNvPr>
          <p:cNvSpPr>
            <a:spLocks noGrp="1" noChangeArrowheads="1"/>
          </p:cNvSpPr>
          <p:nvPr>
            <p:ph idx="1"/>
          </p:nvPr>
        </p:nvSpPr>
        <p:spPr>
          <a:xfrm>
            <a:off x="228600" y="1066800"/>
            <a:ext cx="8686800" cy="5105400"/>
          </a:xfrm>
        </p:spPr>
        <p:txBody>
          <a:bodyPr lIns="91425" tIns="91425" rIns="91425" bIns="91425"/>
          <a:lstStyle/>
          <a:p>
            <a:pPr marL="457200" indent="-368300">
              <a:lnSpc>
                <a:spcPct val="150000"/>
              </a:lnSpc>
              <a:spcBef>
                <a:spcPts val="0"/>
              </a:spcBef>
              <a:spcAft>
                <a:spcPts val="1200"/>
              </a:spcAft>
              <a:buSzPts val="2200"/>
              <a:buFont typeface="Wingdings" pitchFamily="2" charset="2"/>
              <a:buChar char="q"/>
              <a:defRPr/>
            </a:pP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CREATE TRIGGER </a:t>
            </a:r>
            <a:r>
              <a:rPr lang="en-US" altLang="en-US" sz="2200" i="1" dirty="0" err="1">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trig_name</a:t>
            </a: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b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b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sz="2200" i="1"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time event(s)</a:t>
            </a:r>
            <a:b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b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ON { </a:t>
            </a:r>
            <a:r>
              <a:rPr lang="en-US" altLang="en-US" sz="2200" i="1" dirty="0" err="1">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table_name</a:t>
            </a:r>
            <a:r>
              <a:rPr lang="en-US" altLang="en-US" sz="2200" i="1"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sz="2200" dirty="0" err="1">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view_name</a:t>
            </a: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b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b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 REFERENCING { NEW | OLD } </a:t>
            </a:r>
            <a:r>
              <a:rPr lang="en-US" altLang="en-US" sz="2200"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TABLE</a:t>
            </a: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&lt;user-name&gt; ]</a:t>
            </a:r>
            <a:b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b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 FOR EACH { ROW | STATEMENT } ]</a:t>
            </a:r>
            <a:b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b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 WHEN ( </a:t>
            </a:r>
            <a:r>
              <a:rPr lang="en-US" altLang="en-US" sz="2200" i="1"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condition</a:t>
            </a: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 ]</a:t>
            </a:r>
            <a:b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b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sz="2200"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EXECUTE {FUNCTION | PROCEDURE} </a:t>
            </a:r>
            <a:r>
              <a:rPr lang="en-US" altLang="en-US" sz="2200" i="1" dirty="0" err="1">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func_name</a:t>
            </a:r>
            <a:r>
              <a:rPr lang="en-US" altLang="en-US" sz="2200" i="1"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sz="2200"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a:t>
            </a: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a:t>
            </a:r>
          </a:p>
          <a:p>
            <a:pPr marL="457200" indent="-368300">
              <a:lnSpc>
                <a:spcPct val="150000"/>
              </a:lnSpc>
              <a:spcBef>
                <a:spcPts val="0"/>
              </a:spcBef>
              <a:spcAft>
                <a:spcPts val="1200"/>
              </a:spcAft>
              <a:buSzPts val="2200"/>
              <a:buFont typeface="Wingdings" pitchFamily="2" charset="2"/>
              <a:buChar char="q"/>
              <a:defRPr/>
            </a:pPr>
            <a:endParaRPr lang="en-US" altLang="en-US" sz="6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a:p>
            <a:pPr marL="457200" indent="-368300">
              <a:spcBef>
                <a:spcPts val="0"/>
              </a:spcBef>
              <a:spcAft>
                <a:spcPts val="1200"/>
              </a:spcAft>
              <a:buSzPts val="2200"/>
              <a:buFont typeface="Wingdings" pitchFamily="2" charset="2"/>
              <a:buChar char="q"/>
              <a:defRPr/>
            </a:pPr>
            <a:r>
              <a:rPr lang="en-US" altLang="en-US" sz="2000"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REFERENCING </a:t>
            </a:r>
            <a:r>
              <a:rPr lang="en-US" altLang="en-US" sz="2000"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is provided for compatibility with the standard, but not visible in the trigger function</a:t>
            </a:r>
          </a:p>
          <a:p>
            <a:pPr marL="857250" lvl="1" indent="-368300">
              <a:spcBef>
                <a:spcPts val="0"/>
              </a:spcBef>
              <a:spcAft>
                <a:spcPts val="1200"/>
              </a:spcAft>
              <a:buSzPts val="2200"/>
              <a:buFont typeface="Arial" panose="020B0604020202020204" pitchFamily="34" charset="0"/>
              <a:buChar char="•"/>
              <a:defRPr/>
            </a:pPr>
            <a:r>
              <a:rPr lang="en-US" altLang="en-US" sz="2000"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it’s only visible inside the scope definition</a:t>
            </a:r>
          </a:p>
          <a:p>
            <a:pPr marL="457200" indent="-368300">
              <a:lnSpc>
                <a:spcPct val="150000"/>
              </a:lnSpc>
              <a:spcBef>
                <a:spcPts val="0"/>
              </a:spcBef>
              <a:spcAft>
                <a:spcPts val="1200"/>
              </a:spcAft>
              <a:buSzPts val="2200"/>
              <a:buFont typeface="Wingdings" pitchFamily="2" charset="2"/>
              <a:buChar char="q"/>
              <a:defRPr/>
            </a:pPr>
            <a:endPar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a:p>
            <a:pPr marL="88900" indent="0">
              <a:lnSpc>
                <a:spcPct val="150000"/>
              </a:lnSpc>
              <a:spcBef>
                <a:spcPts val="600"/>
              </a:spcBef>
              <a:buSzPts val="2200"/>
              <a:buFont typeface="Monotype Sorts" pitchFamily="2" charset="2"/>
              <a:buNone/>
              <a:defRPr/>
            </a:pPr>
            <a:endParaRPr lang="en-US" altLang="en-US" sz="8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100"/>
                                        <p:tgtEl>
                                          <p:spTgt spid="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xEl>
                                              <p:pRg st="2" end="2"/>
                                            </p:txEl>
                                          </p:spTgt>
                                        </p:tgtEl>
                                        <p:attrNameLst>
                                          <p:attrName>style.visibility</p:attrName>
                                        </p:attrNameLst>
                                      </p:cBhvr>
                                      <p:to>
                                        <p:strVal val="visible"/>
                                      </p:to>
                                    </p:set>
                                    <p:animEffect transition="in" filter="fade">
                                      <p:cBhvr>
                                        <p:cTn id="12" dur="100"/>
                                        <p:tgtEl>
                                          <p:spTgt spid="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xEl>
                                              <p:pRg st="3" end="3"/>
                                            </p:txEl>
                                          </p:spTgt>
                                        </p:tgtEl>
                                        <p:attrNameLst>
                                          <p:attrName>style.visibility</p:attrName>
                                        </p:attrNameLst>
                                      </p:cBhvr>
                                      <p:to>
                                        <p:strVal val="visible"/>
                                      </p:to>
                                    </p:set>
                                    <p:animEffect transition="in" filter="fade">
                                      <p:cBhvr>
                                        <p:cTn id="17" dur="100"/>
                                        <p:tgtEl>
                                          <p:spTgt spid="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Google Shape;64;p12">
            <a:extLst>
              <a:ext uri="{FF2B5EF4-FFF2-40B4-BE49-F238E27FC236}">
                <a16:creationId xmlns:a16="http://schemas.microsoft.com/office/drawing/2014/main" id="{658C0947-7650-4D79-AF88-A6FE807C2750}"/>
              </a:ext>
            </a:extLst>
          </p:cNvPr>
          <p:cNvSpPr>
            <a:spLocks noGrp="1" noChangeArrowheads="1"/>
          </p:cNvSpPr>
          <p:nvPr>
            <p:ph type="title"/>
          </p:nvPr>
        </p:nvSpPr>
        <p:spPr>
          <a:xfrm>
            <a:off x="0" y="228600"/>
            <a:ext cx="9053513" cy="533400"/>
          </a:xfrm>
        </p:spPr>
        <p:txBody>
          <a:bodyPr lIns="91440" tIns="45720" rIns="91440" bIns="45720" anchor="ctr"/>
          <a:lstStyle/>
          <a:p>
            <a:pPr eaLnBrk="1" hangingPunct="1"/>
            <a:r>
              <a:rPr lang="en-US" altLang="en-US"/>
              <a:t>Row-level triggers in PostgreSQL</a:t>
            </a:r>
          </a:p>
        </p:txBody>
      </p:sp>
      <p:sp>
        <p:nvSpPr>
          <p:cNvPr id="65" name="Google Shape;65;p12">
            <a:extLst>
              <a:ext uri="{FF2B5EF4-FFF2-40B4-BE49-F238E27FC236}">
                <a16:creationId xmlns:a16="http://schemas.microsoft.com/office/drawing/2014/main" id="{FBA12247-1B6B-4E41-9F18-3120D35A0CCF}"/>
              </a:ext>
            </a:extLst>
          </p:cNvPr>
          <p:cNvSpPr>
            <a:spLocks noGrp="1" noChangeArrowheads="1"/>
          </p:cNvSpPr>
          <p:nvPr>
            <p:ph idx="1"/>
          </p:nvPr>
        </p:nvSpPr>
        <p:spPr>
          <a:xfrm>
            <a:off x="228600" y="1066800"/>
            <a:ext cx="8824913" cy="5334000"/>
          </a:xfrm>
        </p:spPr>
        <p:txBody>
          <a:bodyPr lIns="91425" tIns="91425" rIns="91425" bIns="91425"/>
          <a:lstStyle/>
          <a:p>
            <a:pPr marL="457200" indent="-368300">
              <a:lnSpc>
                <a:spcPct val="150000"/>
              </a:lnSpc>
              <a:spcBef>
                <a:spcPts val="900"/>
              </a:spcBef>
              <a:buSzPts val="2200"/>
              <a:buFont typeface="Wingdings" pitchFamily="2" charset="2"/>
              <a:buChar char="q"/>
              <a:defRPr/>
            </a:pPr>
            <a:r>
              <a:rPr lang="en-US" altLang="en-US" b="1" dirty="0">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Example of Row-level Trigger</a:t>
            </a:r>
          </a:p>
          <a:p>
            <a:pPr marL="88900" indent="0">
              <a:lnSpc>
                <a:spcPct val="110000"/>
              </a:lnSpc>
              <a:spcBef>
                <a:spcPts val="0"/>
              </a:spcBef>
              <a:buSzPts val="2200"/>
              <a:buFont typeface="Monotype Sorts" pitchFamily="2" charset="2"/>
              <a:buNone/>
              <a:defRPr/>
            </a:pPr>
            <a:r>
              <a:rPr lang="en-US" altLang="en-US" b="1"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CREATE TRIGGER </a:t>
            </a:r>
            <a:r>
              <a:rPr lang="en-US" altLang="en-US" dirty="0" err="1">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Name_Trim</a:t>
            </a:r>
            <a:endPar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a:p>
            <a:pPr marL="88900" indent="0">
              <a:lnSpc>
                <a:spcPct val="110000"/>
              </a:lnSpc>
              <a:spcBef>
                <a:spcPts val="0"/>
              </a:spcBef>
              <a:buSzPts val="2200"/>
              <a:buFont typeface="Monotype Sorts" pitchFamily="2" charset="2"/>
              <a:buNone/>
              <a:defRPr/>
            </a:pPr>
            <a:r>
              <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BEFORE INSERT</a:t>
            </a:r>
          </a:p>
          <a:p>
            <a:pPr marL="88900" indent="0">
              <a:lnSpc>
                <a:spcPct val="110000"/>
              </a:lnSpc>
              <a:spcBef>
                <a:spcPts val="0"/>
              </a:spcBef>
              <a:buSzPts val="2200"/>
              <a:buFont typeface="Monotype Sorts" pitchFamily="2" charset="2"/>
              <a:buNone/>
              <a:defRPr/>
            </a:pPr>
            <a:r>
              <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ON Student</a:t>
            </a:r>
          </a:p>
          <a:p>
            <a:pPr marL="88900" indent="0">
              <a:lnSpc>
                <a:spcPct val="110000"/>
              </a:lnSpc>
              <a:spcBef>
                <a:spcPts val="0"/>
              </a:spcBef>
              <a:buSzPts val="2200"/>
              <a:buFont typeface="Monotype Sorts" pitchFamily="2" charset="2"/>
              <a:buNone/>
              <a:defRPr/>
            </a:pPr>
            <a:r>
              <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FOR EACH ROW</a:t>
            </a:r>
          </a:p>
          <a:p>
            <a:pPr marL="88900" indent="0">
              <a:lnSpc>
                <a:spcPct val="110000"/>
              </a:lnSpc>
              <a:spcBef>
                <a:spcPts val="0"/>
              </a:spcBef>
              <a:buSzPts val="2200"/>
              <a:buFont typeface="Monotype Sorts" pitchFamily="2" charset="2"/>
              <a:buNone/>
              <a:defRPr/>
            </a:pPr>
            <a:r>
              <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WHEN (</a:t>
            </a:r>
            <a:r>
              <a:rPr lang="en-US" altLang="en-US" dirty="0" err="1">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NEW.Name</a:t>
            </a:r>
            <a:r>
              <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IS NOT NULL)</a:t>
            </a:r>
          </a:p>
          <a:p>
            <a:pPr marL="88900" indent="0">
              <a:lnSpc>
                <a:spcPct val="110000"/>
              </a:lnSpc>
              <a:spcBef>
                <a:spcPts val="0"/>
              </a:spcBef>
              <a:buSzPts val="2200"/>
              <a:buFont typeface="Monotype Sorts" pitchFamily="2" charset="2"/>
              <a:buNone/>
              <a:defRPr/>
            </a:pPr>
            <a:r>
              <a:rPr lang="en-US" altLang="en-US"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EXECUTE FUNCTION </a:t>
            </a:r>
            <a:r>
              <a:rPr lang="en-US" altLang="en-US" dirty="0" err="1">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trim_spaces_name</a:t>
            </a:r>
            <a:r>
              <a:rPr lang="en-US" altLang="en-US"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a:t>
            </a:r>
          </a:p>
          <a:p>
            <a:pPr marL="457200" indent="-368300">
              <a:lnSpc>
                <a:spcPct val="150000"/>
              </a:lnSpc>
              <a:spcBef>
                <a:spcPts val="900"/>
              </a:spcBef>
              <a:buClr>
                <a:srgbClr val="280049"/>
              </a:buClr>
              <a:buSzPts val="2200"/>
              <a:buFont typeface="Wingdings" pitchFamily="2" charset="2"/>
              <a:buChar char="q"/>
              <a:defRPr/>
            </a:pPr>
            <a:endParaRPr lang="en-US" altLang="en-US" sz="900"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a:p>
            <a:pPr marL="457200" indent="-368300">
              <a:lnSpc>
                <a:spcPct val="150000"/>
              </a:lnSpc>
              <a:spcBef>
                <a:spcPts val="900"/>
              </a:spcBef>
              <a:buClr>
                <a:srgbClr val="280049"/>
              </a:buClr>
              <a:buSzPts val="2200"/>
              <a:buFont typeface="Wingdings" pitchFamily="2" charset="2"/>
              <a:buChar char="q"/>
              <a:defRPr/>
            </a:pP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OLD </a:t>
            </a:r>
            <a:r>
              <a:rPr lang="en-US" altLang="en-US"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table</a:t>
            </a: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only for </a:t>
            </a: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UPDATE </a:t>
            </a: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or</a:t>
            </a: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DELETE</a:t>
            </a:r>
          </a:p>
          <a:p>
            <a:pPr marL="457200" indent="-368300">
              <a:lnSpc>
                <a:spcPct val="150000"/>
              </a:lnSpc>
              <a:spcBef>
                <a:spcPts val="900"/>
              </a:spcBef>
              <a:buClr>
                <a:srgbClr val="280049"/>
              </a:buClr>
              <a:buSzPts val="2200"/>
              <a:buFont typeface="Wingdings" pitchFamily="2" charset="2"/>
              <a:buChar char="q"/>
              <a:defRPr/>
            </a:pP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NEW </a:t>
            </a:r>
            <a:r>
              <a:rPr lang="en-US" altLang="en-US"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table</a:t>
            </a: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only for </a:t>
            </a: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UPDATE </a:t>
            </a: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or</a:t>
            </a: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INSERT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100"/>
                                        <p:tgtEl>
                                          <p:spTgt spid="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xEl>
                                              <p:pRg st="1" end="1"/>
                                            </p:txEl>
                                          </p:spTgt>
                                        </p:tgtEl>
                                        <p:attrNameLst>
                                          <p:attrName>style.visibility</p:attrName>
                                        </p:attrNameLst>
                                      </p:cBhvr>
                                      <p:to>
                                        <p:strVal val="visible"/>
                                      </p:to>
                                    </p:set>
                                    <p:animEffect transition="in" filter="fade">
                                      <p:cBhvr>
                                        <p:cTn id="12" dur="100"/>
                                        <p:tgtEl>
                                          <p:spTgt spid="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Effect transition="in" filter="fade">
                                      <p:cBhvr>
                                        <p:cTn id="17" dur="100"/>
                                        <p:tgtEl>
                                          <p:spTgt spid="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xEl>
                                              <p:pRg st="3" end="3"/>
                                            </p:txEl>
                                          </p:spTgt>
                                        </p:tgtEl>
                                        <p:attrNameLst>
                                          <p:attrName>style.visibility</p:attrName>
                                        </p:attrNameLst>
                                      </p:cBhvr>
                                      <p:to>
                                        <p:strVal val="visible"/>
                                      </p:to>
                                    </p:set>
                                    <p:animEffect transition="in" filter="fade">
                                      <p:cBhvr>
                                        <p:cTn id="22" dur="100"/>
                                        <p:tgtEl>
                                          <p:spTgt spid="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animEffect transition="in" filter="fade">
                                      <p:cBhvr>
                                        <p:cTn id="27" dur="100"/>
                                        <p:tgtEl>
                                          <p:spTgt spid="6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65">
                                            <p:txEl>
                                              <p:pRg st="5" end="5"/>
                                            </p:txEl>
                                          </p:spTgt>
                                        </p:tgtEl>
                                        <p:attrNameLst>
                                          <p:attrName>style.visibility</p:attrName>
                                        </p:attrNameLst>
                                      </p:cBhvr>
                                      <p:to>
                                        <p:strVal val="visible"/>
                                      </p:to>
                                    </p:set>
                                    <p:animEffect transition="in" filter="fade">
                                      <p:cBhvr>
                                        <p:cTn id="32" dur="100"/>
                                        <p:tgtEl>
                                          <p:spTgt spid="6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65">
                                            <p:txEl>
                                              <p:pRg st="6" end="6"/>
                                            </p:txEl>
                                          </p:spTgt>
                                        </p:tgtEl>
                                        <p:attrNameLst>
                                          <p:attrName>style.visibility</p:attrName>
                                        </p:attrNameLst>
                                      </p:cBhvr>
                                      <p:to>
                                        <p:strVal val="visible"/>
                                      </p:to>
                                    </p:set>
                                    <p:animEffect transition="in" filter="fade">
                                      <p:cBhvr>
                                        <p:cTn id="37" dur="100"/>
                                        <p:tgtEl>
                                          <p:spTgt spid="6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5">
                                            <p:txEl>
                                              <p:pRg st="8" end="8"/>
                                            </p:txEl>
                                          </p:spTgt>
                                        </p:tgtEl>
                                        <p:attrNameLst>
                                          <p:attrName>style.visibility</p:attrName>
                                        </p:attrNameLst>
                                      </p:cBhvr>
                                      <p:to>
                                        <p:strVal val="visible"/>
                                      </p:to>
                                    </p:set>
                                    <p:animEffect transition="in" filter="fade">
                                      <p:cBhvr>
                                        <p:cTn id="42" dur="100"/>
                                        <p:tgtEl>
                                          <p:spTgt spid="6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65">
                                            <p:txEl>
                                              <p:pRg st="9" end="9"/>
                                            </p:txEl>
                                          </p:spTgt>
                                        </p:tgtEl>
                                        <p:attrNameLst>
                                          <p:attrName>style.visibility</p:attrName>
                                        </p:attrNameLst>
                                      </p:cBhvr>
                                      <p:to>
                                        <p:strVal val="visible"/>
                                      </p:to>
                                    </p:set>
                                    <p:animEffect transition="in" filter="fade">
                                      <p:cBhvr>
                                        <p:cTn id="47" dur="100"/>
                                        <p:tgtEl>
                                          <p:spTgt spid="6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7A05BB6B-B64F-4D9A-8026-4D43B0A83CE6}"/>
              </a:ext>
            </a:extLst>
          </p:cNvPr>
          <p:cNvSpPr>
            <a:spLocks noGrp="1" noChangeArrowheads="1"/>
          </p:cNvSpPr>
          <p:nvPr>
            <p:ph type="title"/>
          </p:nvPr>
        </p:nvSpPr>
        <p:spPr/>
        <p:txBody>
          <a:bodyPr/>
          <a:lstStyle/>
          <a:p>
            <a:pPr eaLnBrk="1" hangingPunct="1"/>
            <a:r>
              <a:rPr lang="en-US" altLang="en-US"/>
              <a:t>Relational Database Schema</a:t>
            </a:r>
          </a:p>
        </p:txBody>
      </p:sp>
      <p:sp>
        <p:nvSpPr>
          <p:cNvPr id="95235" name="Rectangle 3" descr="Rectangle: Click to edit Master text styles&#10;Second level&#10;Third level&#10;Fourth level&#10;Fifth level">
            <a:extLst>
              <a:ext uri="{FF2B5EF4-FFF2-40B4-BE49-F238E27FC236}">
                <a16:creationId xmlns:a16="http://schemas.microsoft.com/office/drawing/2014/main" id="{CBBBF28B-1C2C-5941-989A-CEE7E7023AE3}"/>
              </a:ext>
            </a:extLst>
          </p:cNvPr>
          <p:cNvSpPr>
            <a:spLocks noGrp="1" noChangeArrowheads="1"/>
          </p:cNvSpPr>
          <p:nvPr>
            <p:ph type="body" idx="1"/>
          </p:nvPr>
        </p:nvSpPr>
        <p:spPr>
          <a:xfrm>
            <a:off x="3187700" y="2514600"/>
            <a:ext cx="5803900" cy="3733800"/>
          </a:xfrm>
        </p:spPr>
        <p:txBody>
          <a:bodyPr/>
          <a:lstStyle/>
          <a:p>
            <a:pPr eaLnBrk="1" hangingPunct="1">
              <a:lnSpc>
                <a:spcPct val="120000"/>
              </a:lnSpc>
              <a:buClr>
                <a:schemeClr val="tx2"/>
              </a:buClr>
              <a:buFont typeface="Monotype Sorts" charset="0"/>
              <a:buChar char="o"/>
              <a:defRPr/>
            </a:pPr>
            <a:r>
              <a:rPr lang="en-US" sz="2500" dirty="0">
                <a:latin typeface="Tahoma" charset="0"/>
                <a:ea typeface="ＭＳ Ｐゴシック" charset="0"/>
                <a:cs typeface="ＭＳ Ｐゴシック" charset="0"/>
              </a:rPr>
              <a:t>Integrity Constraints</a:t>
            </a:r>
          </a:p>
          <a:p>
            <a:pPr lvl="1" eaLnBrk="1" hangingPunct="1">
              <a:buClr>
                <a:schemeClr val="tx2"/>
              </a:buClr>
              <a:buFont typeface="Wingdings" charset="0"/>
              <a:buChar char="§"/>
              <a:defRPr/>
            </a:pPr>
            <a:r>
              <a:rPr lang="en-US" sz="2000" dirty="0">
                <a:latin typeface="Tahoma" charset="0"/>
                <a:ea typeface="ＭＳ Ｐゴシック" charset="0"/>
              </a:rPr>
              <a:t> </a:t>
            </a:r>
            <a:r>
              <a:rPr lang="en-US" i="1" dirty="0">
                <a:solidFill>
                  <a:schemeClr val="accent1">
                    <a:lumMod val="75000"/>
                  </a:schemeClr>
                </a:solidFill>
                <a:latin typeface="Tahoma" charset="0"/>
                <a:ea typeface="ＭＳ Ｐゴシック" charset="0"/>
              </a:rPr>
              <a:t>Structural</a:t>
            </a:r>
            <a:r>
              <a:rPr lang="en-US" i="1" dirty="0">
                <a:solidFill>
                  <a:srgbClr val="0000FF"/>
                </a:solidFill>
                <a:latin typeface="Tahoma" charset="0"/>
                <a:ea typeface="ＭＳ Ｐゴシック" charset="0"/>
              </a:rPr>
              <a:t> </a:t>
            </a:r>
            <a:r>
              <a:rPr lang="en-US" dirty="0">
                <a:latin typeface="Tahoma" charset="0"/>
                <a:ea typeface="ＭＳ Ｐゴシック" charset="0"/>
              </a:rPr>
              <a:t>Integrity Constraints</a:t>
            </a:r>
          </a:p>
          <a:p>
            <a:pPr lvl="2" eaLnBrk="1" hangingPunct="1">
              <a:lnSpc>
                <a:spcPct val="110000"/>
              </a:lnSpc>
              <a:buClr>
                <a:schemeClr val="tx2"/>
              </a:buClr>
              <a:defRPr/>
            </a:pPr>
            <a:r>
              <a:rPr lang="en-US" sz="2200" dirty="0">
                <a:solidFill>
                  <a:srgbClr val="FF3300"/>
                </a:solidFill>
                <a:latin typeface="Tahoma" charset="0"/>
                <a:ea typeface="ＭＳ Ｐゴシック" charset="0"/>
              </a:rPr>
              <a:t>key </a:t>
            </a:r>
            <a:r>
              <a:rPr lang="en-US" sz="2200" dirty="0">
                <a:latin typeface="Tahoma" charset="0"/>
                <a:ea typeface="ＭＳ Ｐゴシック" charset="0"/>
              </a:rPr>
              <a:t>constraints: uniqueness of keys</a:t>
            </a:r>
          </a:p>
          <a:p>
            <a:pPr lvl="2" eaLnBrk="1" hangingPunct="1">
              <a:lnSpc>
                <a:spcPct val="110000"/>
              </a:lnSpc>
              <a:buClr>
                <a:schemeClr val="tx2"/>
              </a:buClr>
              <a:defRPr/>
            </a:pPr>
            <a:r>
              <a:rPr lang="en-US" sz="2200" dirty="0">
                <a:solidFill>
                  <a:srgbClr val="FF3300"/>
                </a:solidFill>
                <a:latin typeface="Tahoma" charset="0"/>
                <a:ea typeface="ＭＳ Ｐゴシック" charset="0"/>
              </a:rPr>
              <a:t>entity integrity </a:t>
            </a:r>
            <a:r>
              <a:rPr lang="en-US" sz="2200" dirty="0">
                <a:latin typeface="Tahoma" charset="0"/>
                <a:ea typeface="ＭＳ Ｐゴシック" charset="0"/>
              </a:rPr>
              <a:t>constraint: </a:t>
            </a:r>
            <a:br>
              <a:rPr lang="en-US" sz="2200" dirty="0">
                <a:latin typeface="Tahoma" charset="0"/>
                <a:ea typeface="ＭＳ Ｐゴシック" charset="0"/>
              </a:rPr>
            </a:br>
            <a:r>
              <a:rPr lang="en-US" sz="2200" dirty="0">
                <a:latin typeface="Tahoma" charset="0"/>
                <a:ea typeface="ＭＳ Ｐゴシック" charset="0"/>
              </a:rPr>
              <a:t>no primary key value can be </a:t>
            </a:r>
            <a:r>
              <a:rPr lang="en-US" sz="2200" b="1" dirty="0">
                <a:latin typeface="Tahoma" charset="0"/>
                <a:ea typeface="ＭＳ Ｐゴシック" charset="0"/>
              </a:rPr>
              <a:t>NULL</a:t>
            </a:r>
            <a:r>
              <a:rPr lang="en-US" sz="2200" dirty="0">
                <a:latin typeface="Tahoma" charset="0"/>
                <a:ea typeface="ＭＳ Ｐゴシック" charset="0"/>
              </a:rPr>
              <a:t> </a:t>
            </a:r>
            <a:endParaRPr lang="en-US" sz="2200" b="1" dirty="0">
              <a:latin typeface="Tahoma" charset="0"/>
              <a:ea typeface="ＭＳ Ｐゴシック" charset="0"/>
            </a:endParaRPr>
          </a:p>
          <a:p>
            <a:pPr lvl="2" eaLnBrk="1" hangingPunct="1">
              <a:lnSpc>
                <a:spcPct val="110000"/>
              </a:lnSpc>
              <a:buClr>
                <a:schemeClr val="tx2"/>
              </a:buClr>
              <a:defRPr/>
            </a:pPr>
            <a:r>
              <a:rPr lang="en-US" sz="2200" dirty="0">
                <a:solidFill>
                  <a:srgbClr val="FF3300"/>
                </a:solidFill>
                <a:latin typeface="Tahoma" charset="0"/>
                <a:ea typeface="ＭＳ Ｐゴシック" charset="0"/>
              </a:rPr>
              <a:t>referential integrity </a:t>
            </a:r>
            <a:r>
              <a:rPr lang="en-US" sz="2200" dirty="0">
                <a:latin typeface="Tahoma" charset="0"/>
                <a:ea typeface="ＭＳ Ｐゴシック" charset="0"/>
              </a:rPr>
              <a:t>constraint</a:t>
            </a:r>
          </a:p>
          <a:p>
            <a:pPr lvl="1" eaLnBrk="1" hangingPunct="1">
              <a:lnSpc>
                <a:spcPct val="120000"/>
              </a:lnSpc>
              <a:buClr>
                <a:schemeClr val="tx2"/>
              </a:buClr>
              <a:buFont typeface="Wingdings" charset="0"/>
              <a:buChar char="§"/>
              <a:defRPr/>
            </a:pPr>
            <a:r>
              <a:rPr lang="en-US" i="1" dirty="0">
                <a:solidFill>
                  <a:schemeClr val="accent6"/>
                </a:solidFill>
                <a:latin typeface="Tahoma" charset="0"/>
                <a:ea typeface="ＭＳ Ｐゴシック" charset="0"/>
              </a:rPr>
              <a:t>Semantic</a:t>
            </a:r>
            <a:r>
              <a:rPr lang="en-US" i="1" dirty="0">
                <a:latin typeface="Tahoma" charset="0"/>
                <a:ea typeface="ＭＳ Ｐゴシック" charset="0"/>
              </a:rPr>
              <a:t> </a:t>
            </a:r>
            <a:r>
              <a:rPr lang="en-US" dirty="0">
                <a:latin typeface="Tahoma" charset="0"/>
                <a:ea typeface="ＭＳ Ｐゴシック" charset="0"/>
              </a:rPr>
              <a:t>Integrity Constraints</a:t>
            </a:r>
          </a:p>
          <a:p>
            <a:pPr lvl="2" eaLnBrk="1" hangingPunct="1">
              <a:buClr>
                <a:schemeClr val="tx2"/>
              </a:buClr>
              <a:defRPr/>
            </a:pPr>
            <a:r>
              <a:rPr lang="en-US" dirty="0">
                <a:latin typeface="Tahoma" charset="0"/>
                <a:ea typeface="ＭＳ Ｐゴシック" charset="0"/>
              </a:rPr>
              <a:t>E.g., ??</a:t>
            </a:r>
          </a:p>
        </p:txBody>
      </p:sp>
      <p:pic>
        <p:nvPicPr>
          <p:cNvPr id="6147" name="Picture 1">
            <a:extLst>
              <a:ext uri="{FF2B5EF4-FFF2-40B4-BE49-F238E27FC236}">
                <a16:creationId xmlns:a16="http://schemas.microsoft.com/office/drawing/2014/main" id="{1DE99AAE-C0BD-4C15-9BC9-AA8BBA1CCE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23637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3" descr="Rectangle: Click to edit Master text styles&#10;Second level&#10;Third level&#10;Fourth level&#10;Fifth level">
            <a:extLst>
              <a:ext uri="{FF2B5EF4-FFF2-40B4-BE49-F238E27FC236}">
                <a16:creationId xmlns:a16="http://schemas.microsoft.com/office/drawing/2014/main" id="{D4A27647-D8EE-4788-B3D3-B6EECB7A5D2A}"/>
              </a:ext>
            </a:extLst>
          </p:cNvPr>
          <p:cNvSpPr txBox="1">
            <a:spLocks noChangeArrowheads="1"/>
          </p:cNvSpPr>
          <p:nvPr/>
        </p:nvSpPr>
        <p:spPr bwMode="auto">
          <a:xfrm>
            <a:off x="533400" y="1143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110000"/>
              </a:lnSpc>
              <a:buClr>
                <a:schemeClr val="tx2"/>
              </a:buClr>
            </a:pPr>
            <a:r>
              <a:rPr lang="en-US" altLang="en-US" sz="2500">
                <a:latin typeface="Tahoma" panose="020B0604030504040204" pitchFamily="34" charset="0"/>
              </a:rPr>
              <a:t>A </a:t>
            </a:r>
            <a:r>
              <a:rPr lang="en-US" altLang="en-US" sz="2500" i="1">
                <a:latin typeface="Tahoma" panose="020B0604030504040204" pitchFamily="34" charset="0"/>
              </a:rPr>
              <a:t>database  schema</a:t>
            </a:r>
            <a:r>
              <a:rPr lang="en-US" altLang="en-US" sz="2500">
                <a:latin typeface="Tahoma" panose="020B0604030504040204" pitchFamily="34" charset="0"/>
              </a:rPr>
              <a:t> is a set of relation schemas </a:t>
            </a:r>
            <a:br>
              <a:rPr lang="en-US" altLang="en-US" sz="2500">
                <a:latin typeface="Tahoma" panose="020B0604030504040204" pitchFamily="34" charset="0"/>
              </a:rPr>
            </a:br>
            <a:r>
              <a:rPr lang="en-US" altLang="en-US" sz="2500">
                <a:latin typeface="Tahoma" panose="020B0604030504040204" pitchFamily="34" charset="0"/>
              </a:rPr>
              <a:t>                 and a set of </a:t>
            </a:r>
            <a:r>
              <a:rPr lang="en-US" altLang="en-US" sz="2500" b="1" i="1">
                <a:latin typeface="Tahoma" panose="020B0604030504040204" pitchFamily="34" charset="0"/>
              </a:rPr>
              <a:t>integrity constraints</a:t>
            </a:r>
            <a:endParaRPr lang="en-US" altLang="en-US" sz="2500">
              <a:latin typeface="Tahoma" panose="020B0604030504040204" pitchFamily="34" charset="0"/>
            </a:endParaRPr>
          </a:p>
          <a:p>
            <a:pPr eaLnBrk="1" hangingPunct="1">
              <a:lnSpc>
                <a:spcPct val="110000"/>
              </a:lnSpc>
              <a:buClr>
                <a:schemeClr val="tx2"/>
              </a:buClr>
            </a:pPr>
            <a:endParaRPr lang="en-US" altLang="en-US" sz="2500">
              <a:latin typeface="Tahom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anim calcmode="lin" valueType="num">
                                      <p:cBhvr additive="base">
                                        <p:cTn id="11" dur="500" fill="hold"/>
                                        <p:tgtEl>
                                          <p:spTgt spid="952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52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anim calcmode="lin" valueType="num">
                                      <p:cBhvr additive="base">
                                        <p:cTn id="15" dur="500" fill="hold"/>
                                        <p:tgtEl>
                                          <p:spTgt spid="952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52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anim calcmode="lin" valueType="num">
                                      <p:cBhvr additive="base">
                                        <p:cTn id="19" dur="500" fill="hold"/>
                                        <p:tgtEl>
                                          <p:spTgt spid="9523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523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anim calcmode="lin" valueType="num">
                                      <p:cBhvr additive="base">
                                        <p:cTn id="23" dur="500" fill="hold"/>
                                        <p:tgtEl>
                                          <p:spTgt spid="9523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523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anim calcmode="lin" valueType="num">
                                      <p:cBhvr additive="base">
                                        <p:cTn id="27" dur="500" fill="hold"/>
                                        <p:tgtEl>
                                          <p:spTgt spid="9523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523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5235">
                                            <p:txEl>
                                              <p:pRg st="6" end="6"/>
                                            </p:txEl>
                                          </p:spTgt>
                                        </p:tgtEl>
                                        <p:attrNameLst>
                                          <p:attrName>style.visibility</p:attrName>
                                        </p:attrNameLst>
                                      </p:cBhvr>
                                      <p:to>
                                        <p:strVal val="visible"/>
                                      </p:to>
                                    </p:set>
                                    <p:anim calcmode="lin" valueType="num">
                                      <p:cBhvr additive="base">
                                        <p:cTn id="31" dur="500" fill="hold"/>
                                        <p:tgtEl>
                                          <p:spTgt spid="9523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52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Google Shape;64;p12">
            <a:extLst>
              <a:ext uri="{FF2B5EF4-FFF2-40B4-BE49-F238E27FC236}">
                <a16:creationId xmlns:a16="http://schemas.microsoft.com/office/drawing/2014/main" id="{46419F8D-B96B-4079-AEC9-106994C14410}"/>
              </a:ext>
            </a:extLst>
          </p:cNvPr>
          <p:cNvSpPr>
            <a:spLocks noGrp="1" noChangeArrowheads="1"/>
          </p:cNvSpPr>
          <p:nvPr>
            <p:ph type="title"/>
          </p:nvPr>
        </p:nvSpPr>
        <p:spPr>
          <a:xfrm>
            <a:off x="0" y="228600"/>
            <a:ext cx="9053513" cy="533400"/>
          </a:xfrm>
        </p:spPr>
        <p:txBody>
          <a:bodyPr lIns="91440" tIns="45720" rIns="91440" bIns="45720" anchor="ctr"/>
          <a:lstStyle/>
          <a:p>
            <a:pPr eaLnBrk="1" hangingPunct="1"/>
            <a:r>
              <a:rPr lang="en-US" altLang="en-US"/>
              <a:t>Statement-level triggers in PostgreSQL</a:t>
            </a:r>
          </a:p>
        </p:txBody>
      </p:sp>
      <p:sp>
        <p:nvSpPr>
          <p:cNvPr id="65" name="Google Shape;65;p12">
            <a:extLst>
              <a:ext uri="{FF2B5EF4-FFF2-40B4-BE49-F238E27FC236}">
                <a16:creationId xmlns:a16="http://schemas.microsoft.com/office/drawing/2014/main" id="{662B4FC6-42BF-A14B-B5A5-03EAD0C85FA8}"/>
              </a:ext>
            </a:extLst>
          </p:cNvPr>
          <p:cNvSpPr>
            <a:spLocks noGrp="1" noChangeArrowheads="1"/>
          </p:cNvSpPr>
          <p:nvPr>
            <p:ph idx="1"/>
          </p:nvPr>
        </p:nvSpPr>
        <p:spPr>
          <a:xfrm>
            <a:off x="228600" y="1066800"/>
            <a:ext cx="8686800" cy="5334000"/>
          </a:xfrm>
        </p:spPr>
        <p:txBody>
          <a:bodyPr lIns="91425" tIns="91425" rIns="91425" bIns="91425"/>
          <a:lstStyle/>
          <a:p>
            <a:pPr marL="457200" indent="-368300">
              <a:lnSpc>
                <a:spcPct val="150000"/>
              </a:lnSpc>
              <a:spcBef>
                <a:spcPts val="900"/>
              </a:spcBef>
              <a:buSzPts val="2200"/>
              <a:buFont typeface="Wingdings" pitchFamily="2" charset="2"/>
              <a:buChar char="q"/>
              <a:defRPr/>
            </a:pPr>
            <a:r>
              <a:rPr lang="en-US" altLang="en-US" b="1" dirty="0">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Example of Table-level Trigger</a:t>
            </a:r>
          </a:p>
          <a:p>
            <a:pPr marL="88900" indent="0">
              <a:lnSpc>
                <a:spcPct val="110000"/>
              </a:lnSpc>
              <a:spcBef>
                <a:spcPts val="0"/>
              </a:spcBef>
              <a:buSzPts val="2200"/>
              <a:buFont typeface="Monotype Sorts" pitchFamily="2" charset="2"/>
              <a:buNone/>
              <a:defRPr/>
            </a:pPr>
            <a:r>
              <a:rPr lang="en-US" altLang="en-US" sz="2200" b="1"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CREATE TRIGGER </a:t>
            </a:r>
            <a:r>
              <a:rPr lang="en-US" altLang="en-US" sz="2200" dirty="0" err="1">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trigger_audit</a:t>
            </a:r>
            <a:endPar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a:p>
            <a:pPr marL="88900" indent="0">
              <a:lnSpc>
                <a:spcPct val="110000"/>
              </a:lnSpc>
              <a:spcBef>
                <a:spcPts val="0"/>
              </a:spcBef>
              <a:buSzPts val="2200"/>
              <a:buFont typeface="Monotype Sorts" pitchFamily="2" charset="2"/>
              <a:buNone/>
              <a:defRPr/>
            </a:pP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AFTER INSERT OR DELETE OR UPDATE</a:t>
            </a:r>
          </a:p>
          <a:p>
            <a:pPr marL="88900" indent="0">
              <a:lnSpc>
                <a:spcPct val="110000"/>
              </a:lnSpc>
              <a:spcBef>
                <a:spcPts val="0"/>
              </a:spcBef>
              <a:buSzPts val="2200"/>
              <a:buFont typeface="Monotype Sorts" pitchFamily="2" charset="2"/>
              <a:buNone/>
              <a:defRPr/>
            </a:pP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ON Student</a:t>
            </a:r>
          </a:p>
          <a:p>
            <a:pPr marL="88900" indent="0">
              <a:lnSpc>
                <a:spcPct val="110000"/>
              </a:lnSpc>
              <a:spcBef>
                <a:spcPts val="0"/>
              </a:spcBef>
              <a:buSzPts val="2200"/>
              <a:buFont typeface="Monotype Sorts" pitchFamily="2" charset="2"/>
              <a:buNone/>
              <a:defRPr/>
            </a:pPr>
            <a:r>
              <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     </a:t>
            </a:r>
            <a:r>
              <a:rPr lang="en-US" altLang="en-US" sz="2200"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EXECUTE FUNCTION </a:t>
            </a:r>
            <a:r>
              <a:rPr lang="en-US" altLang="en-US" sz="2200" dirty="0" err="1">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update_log</a:t>
            </a:r>
            <a:r>
              <a:rPr lang="en-US" altLang="en-US" sz="2200" dirty="0">
                <a:solidFill>
                  <a:srgbClr val="FF0000"/>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a:t>
            </a:r>
            <a:endParaRPr lang="en-US" altLang="en-US" sz="22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a:p>
            <a:pPr marL="457200" indent="-368300">
              <a:lnSpc>
                <a:spcPct val="150000"/>
              </a:lnSpc>
              <a:spcBef>
                <a:spcPts val="900"/>
              </a:spcBef>
              <a:buClr>
                <a:srgbClr val="280049"/>
              </a:buClr>
              <a:buSzPts val="2200"/>
              <a:buFont typeface="Wingdings" pitchFamily="2" charset="2"/>
              <a:buChar char="q"/>
              <a:defRPr/>
            </a:pPr>
            <a:endPar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a:p>
            <a:pPr marL="457200" indent="-368300">
              <a:lnSpc>
                <a:spcPct val="150000"/>
              </a:lnSpc>
              <a:spcBef>
                <a:spcPts val="900"/>
              </a:spcBef>
              <a:buClr>
                <a:srgbClr val="280049"/>
              </a:buClr>
              <a:buSzPts val="2200"/>
              <a:buFont typeface="Wingdings" pitchFamily="2" charset="2"/>
              <a:buChar char="q"/>
              <a:defRPr/>
            </a:pP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REFERENCING </a:t>
            </a: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is valid for statement-level triggers</a:t>
            </a:r>
          </a:p>
          <a:p>
            <a:pPr marL="857250" lvl="1" indent="-368300">
              <a:spcBef>
                <a:spcPts val="900"/>
              </a:spcBef>
              <a:buClr>
                <a:srgbClr val="280049"/>
              </a:buClr>
              <a:buSzPts val="2200"/>
              <a:buFont typeface="Wingdings" panose="05000000000000000000" pitchFamily="2" charset="2"/>
              <a:buChar char="q"/>
              <a:defRPr/>
            </a:pP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only for </a:t>
            </a:r>
            <a:r>
              <a:rPr lang="en-US" altLang="en-US" b="1"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one</a:t>
            </a: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 event and</a:t>
            </a:r>
          </a:p>
          <a:p>
            <a:pPr marL="857250" lvl="1" indent="-368300">
              <a:spcBef>
                <a:spcPts val="900"/>
              </a:spcBef>
              <a:buClr>
                <a:srgbClr val="280049"/>
              </a:buClr>
              <a:buSzPts val="2200"/>
              <a:buFont typeface="Wingdings" panose="05000000000000000000" pitchFamily="2" charset="2"/>
              <a:buChar char="q"/>
              <a:defRPr/>
            </a:pP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only for </a:t>
            </a: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AFTER </a:t>
            </a:r>
            <a:r>
              <a:rPr lang="en-US" altLang="en-US" dirty="0">
                <a:solidFill>
                  <a:srgbClr val="280049"/>
                </a:solidFill>
                <a:ea typeface="ＭＳ Ｐゴシック" panose="020B0600070205080204" pitchFamily="34" charset="-128"/>
                <a:cs typeface="Consolas" panose="020B0609020204030204" pitchFamily="49" charset="0"/>
                <a:sym typeface="Consolas" panose="020B0609020204030204" pitchFamily="49" charset="0"/>
              </a:rPr>
              <a:t>event time </a:t>
            </a:r>
          </a:p>
          <a:p>
            <a:pPr marL="857250" lvl="1" indent="-368300">
              <a:spcBef>
                <a:spcPts val="900"/>
              </a:spcBef>
              <a:buClr>
                <a:srgbClr val="280049"/>
              </a:buClr>
              <a:buSzPts val="2200"/>
              <a:buFont typeface="Wingdings" panose="05000000000000000000" pitchFamily="2" charset="2"/>
              <a:buChar char="q"/>
              <a:defRPr/>
            </a:pPr>
            <a:r>
              <a:rPr lang="en-US" altLang="en-US" b="1"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OLD &amp; NEW </a:t>
            </a:r>
            <a:r>
              <a:rPr lang="en-US" altLang="en-US" dirty="0">
                <a:solidFill>
                  <a:srgbClr val="280049"/>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rPr>
              <a:t>are null in statement-level triggers</a:t>
            </a:r>
          </a:p>
          <a:p>
            <a:pPr marL="88900" indent="0">
              <a:lnSpc>
                <a:spcPct val="150000"/>
              </a:lnSpc>
              <a:spcBef>
                <a:spcPts val="600"/>
              </a:spcBef>
              <a:buSzPts val="2200"/>
              <a:buFont typeface="Monotype Sorts" pitchFamily="2" charset="2"/>
              <a:buNone/>
              <a:defRPr/>
            </a:pPr>
            <a:endParaRPr lang="en-US" altLang="en-US" sz="800" dirty="0">
              <a:solidFill>
                <a:srgbClr val="783F04"/>
              </a:solidFill>
              <a:latin typeface="Consolas" panose="020B0609020204030204" pitchFamily="49" charset="0"/>
              <a:ea typeface="ＭＳ Ｐゴシック" panose="020B0600070205080204" pitchFamily="34" charset="-128"/>
              <a:cs typeface="Consolas" panose="020B0609020204030204" pitchFamily="49" charset="0"/>
              <a:sym typeface="Consolas" panose="020B06090202040302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100"/>
                                        <p:tgtEl>
                                          <p:spTgt spid="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xEl>
                                              <p:pRg st="1" end="1"/>
                                            </p:txEl>
                                          </p:spTgt>
                                        </p:tgtEl>
                                        <p:attrNameLst>
                                          <p:attrName>style.visibility</p:attrName>
                                        </p:attrNameLst>
                                      </p:cBhvr>
                                      <p:to>
                                        <p:strVal val="visible"/>
                                      </p:to>
                                    </p:set>
                                    <p:animEffect transition="in" filter="fade">
                                      <p:cBhvr>
                                        <p:cTn id="12" dur="100"/>
                                        <p:tgtEl>
                                          <p:spTgt spid="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Effect transition="in" filter="fade">
                                      <p:cBhvr>
                                        <p:cTn id="17" dur="100"/>
                                        <p:tgtEl>
                                          <p:spTgt spid="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xEl>
                                              <p:pRg st="3" end="3"/>
                                            </p:txEl>
                                          </p:spTgt>
                                        </p:tgtEl>
                                        <p:attrNameLst>
                                          <p:attrName>style.visibility</p:attrName>
                                        </p:attrNameLst>
                                      </p:cBhvr>
                                      <p:to>
                                        <p:strVal val="visible"/>
                                      </p:to>
                                    </p:set>
                                    <p:animEffect transition="in" filter="fade">
                                      <p:cBhvr>
                                        <p:cTn id="22" dur="100"/>
                                        <p:tgtEl>
                                          <p:spTgt spid="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animEffect transition="in" filter="fade">
                                      <p:cBhvr>
                                        <p:cTn id="27" dur="100"/>
                                        <p:tgtEl>
                                          <p:spTgt spid="6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65">
                                            <p:txEl>
                                              <p:pRg st="6" end="6"/>
                                            </p:txEl>
                                          </p:spTgt>
                                        </p:tgtEl>
                                        <p:attrNameLst>
                                          <p:attrName>style.visibility</p:attrName>
                                        </p:attrNameLst>
                                      </p:cBhvr>
                                      <p:to>
                                        <p:strVal val="visible"/>
                                      </p:to>
                                    </p:set>
                                    <p:animEffect transition="in" filter="strips(downLeft)">
                                      <p:cBhvr>
                                        <p:cTn id="32" dur="500"/>
                                        <p:tgtEl>
                                          <p:spTgt spid="65">
                                            <p:txEl>
                                              <p:pRg st="6" end="6"/>
                                            </p:txEl>
                                          </p:spTgt>
                                        </p:tgtEl>
                                      </p:cBhvr>
                                    </p:animEffect>
                                  </p:childTnLst>
                                </p:cTn>
                              </p:par>
                              <p:par>
                                <p:cTn id="33" presetID="18" presetClass="entr" presetSubtype="12" fill="hold" nodeType="withEffect">
                                  <p:stCondLst>
                                    <p:cond delay="0"/>
                                  </p:stCondLst>
                                  <p:childTnLst>
                                    <p:set>
                                      <p:cBhvr>
                                        <p:cTn id="34" dur="1" fill="hold">
                                          <p:stCondLst>
                                            <p:cond delay="0"/>
                                          </p:stCondLst>
                                        </p:cTn>
                                        <p:tgtEl>
                                          <p:spTgt spid="65">
                                            <p:txEl>
                                              <p:pRg st="7" end="7"/>
                                            </p:txEl>
                                          </p:spTgt>
                                        </p:tgtEl>
                                        <p:attrNameLst>
                                          <p:attrName>style.visibility</p:attrName>
                                        </p:attrNameLst>
                                      </p:cBhvr>
                                      <p:to>
                                        <p:strVal val="visible"/>
                                      </p:to>
                                    </p:set>
                                    <p:animEffect transition="in" filter="strips(downLeft)">
                                      <p:cBhvr>
                                        <p:cTn id="35" dur="500"/>
                                        <p:tgtEl>
                                          <p:spTgt spid="65">
                                            <p:txEl>
                                              <p:pRg st="7" end="7"/>
                                            </p:txEl>
                                          </p:spTgt>
                                        </p:tgtEl>
                                      </p:cBhvr>
                                    </p:animEffect>
                                  </p:childTnLst>
                                </p:cTn>
                              </p:par>
                              <p:par>
                                <p:cTn id="36" presetID="18" presetClass="entr" presetSubtype="12" fill="hold" nodeType="withEffect">
                                  <p:stCondLst>
                                    <p:cond delay="0"/>
                                  </p:stCondLst>
                                  <p:childTnLst>
                                    <p:set>
                                      <p:cBhvr>
                                        <p:cTn id="37" dur="1" fill="hold">
                                          <p:stCondLst>
                                            <p:cond delay="0"/>
                                          </p:stCondLst>
                                        </p:cTn>
                                        <p:tgtEl>
                                          <p:spTgt spid="65">
                                            <p:txEl>
                                              <p:pRg st="8" end="8"/>
                                            </p:txEl>
                                          </p:spTgt>
                                        </p:tgtEl>
                                        <p:attrNameLst>
                                          <p:attrName>style.visibility</p:attrName>
                                        </p:attrNameLst>
                                      </p:cBhvr>
                                      <p:to>
                                        <p:strVal val="visible"/>
                                      </p:to>
                                    </p:set>
                                    <p:animEffect transition="in" filter="strips(downLeft)">
                                      <p:cBhvr>
                                        <p:cTn id="38" dur="500"/>
                                        <p:tgtEl>
                                          <p:spTgt spid="65">
                                            <p:txEl>
                                              <p:pRg st="8" end="8"/>
                                            </p:txEl>
                                          </p:spTgt>
                                        </p:tgtEl>
                                      </p:cBhvr>
                                    </p:animEffect>
                                  </p:childTnLst>
                                </p:cTn>
                              </p:par>
                              <p:par>
                                <p:cTn id="39" presetID="18" presetClass="entr" presetSubtype="12" fill="hold" nodeType="withEffect">
                                  <p:stCondLst>
                                    <p:cond delay="0"/>
                                  </p:stCondLst>
                                  <p:childTnLst>
                                    <p:set>
                                      <p:cBhvr>
                                        <p:cTn id="40" dur="1" fill="hold">
                                          <p:stCondLst>
                                            <p:cond delay="0"/>
                                          </p:stCondLst>
                                        </p:cTn>
                                        <p:tgtEl>
                                          <p:spTgt spid="65">
                                            <p:txEl>
                                              <p:pRg st="9" end="9"/>
                                            </p:txEl>
                                          </p:spTgt>
                                        </p:tgtEl>
                                        <p:attrNameLst>
                                          <p:attrName>style.visibility</p:attrName>
                                        </p:attrNameLst>
                                      </p:cBhvr>
                                      <p:to>
                                        <p:strVal val="visible"/>
                                      </p:to>
                                    </p:set>
                                    <p:animEffect transition="in" filter="strips(downLeft)">
                                      <p:cBhvr>
                                        <p:cTn id="41" dur="500"/>
                                        <p:tgtEl>
                                          <p:spTgt spid="6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Google Shape;71;p13">
            <a:extLst>
              <a:ext uri="{FF2B5EF4-FFF2-40B4-BE49-F238E27FC236}">
                <a16:creationId xmlns:a16="http://schemas.microsoft.com/office/drawing/2014/main" id="{BE4C499E-FF4C-4017-AB69-FAAD301D6765}"/>
              </a:ext>
            </a:extLst>
          </p:cNvPr>
          <p:cNvSpPr>
            <a:spLocks noGrp="1" noChangeArrowheads="1"/>
          </p:cNvSpPr>
          <p:nvPr>
            <p:ph type="title"/>
          </p:nvPr>
        </p:nvSpPr>
        <p:spPr>
          <a:xfrm>
            <a:off x="0" y="228600"/>
            <a:ext cx="9053513" cy="533400"/>
          </a:xfrm>
        </p:spPr>
        <p:txBody>
          <a:bodyPr lIns="91440" tIns="45720" rIns="91440" bIns="45720" anchor="ctr"/>
          <a:lstStyle/>
          <a:p>
            <a:pPr eaLnBrk="1" hangingPunct="1"/>
            <a:r>
              <a:rPr lang="en-US" altLang="en-US"/>
              <a:t>When triggers can fire in Postgres</a:t>
            </a:r>
          </a:p>
        </p:txBody>
      </p:sp>
      <p:sp>
        <p:nvSpPr>
          <p:cNvPr id="72" name="Google Shape;72;p13">
            <a:extLst>
              <a:ext uri="{FF2B5EF4-FFF2-40B4-BE49-F238E27FC236}">
                <a16:creationId xmlns:a16="http://schemas.microsoft.com/office/drawing/2014/main" id="{9AAAB67A-644B-344F-B1BB-BC6EE073188A}"/>
              </a:ext>
            </a:extLst>
          </p:cNvPr>
          <p:cNvSpPr>
            <a:spLocks noGrp="1" noChangeArrowheads="1"/>
          </p:cNvSpPr>
          <p:nvPr>
            <p:ph idx="1"/>
          </p:nvPr>
        </p:nvSpPr>
        <p:spPr>
          <a:xfrm>
            <a:off x="381000" y="1066800"/>
            <a:ext cx="8229600" cy="5105400"/>
          </a:xfrm>
        </p:spPr>
        <p:txBody>
          <a:bodyPr lIns="91425" tIns="91425" rIns="91425" bIns="91425"/>
          <a:lstStyle/>
          <a:p>
            <a:pPr marL="546100" indent="-457200">
              <a:lnSpc>
                <a:spcPct val="150000"/>
              </a:lnSpc>
              <a:spcBef>
                <a:spcPts val="600"/>
              </a:spcBef>
              <a:buClr>
                <a:srgbClr val="002B5E"/>
              </a:buClr>
              <a:buSzPts val="2200"/>
              <a:buFont typeface="Monotype Sorts" pitchFamily="2" charset="2"/>
              <a:buChar char="o"/>
              <a:defRPr/>
            </a:pPr>
            <a:r>
              <a:rPr lang="en-US" altLang="en-US" sz="2200" i="1" u="sng" dirty="0">
                <a:ea typeface="ＭＳ Ｐゴシック" panose="020B0600070205080204" pitchFamily="34" charset="-128"/>
              </a:rPr>
              <a:t>time</a:t>
            </a:r>
            <a:endParaRPr lang="en-US" altLang="en-US" sz="2200" u="sng" dirty="0">
              <a:ea typeface="ＭＳ Ｐゴシック" panose="020B0600070205080204" pitchFamily="34" charset="-128"/>
            </a:endParaRPr>
          </a:p>
          <a:p>
            <a:pPr marL="914400" lvl="1" indent="-355600">
              <a:spcBef>
                <a:spcPct val="0"/>
              </a:spcBef>
              <a:spcAft>
                <a:spcPts val="600"/>
              </a:spcAft>
              <a:buClr>
                <a:srgbClr val="002B5E"/>
              </a:buClr>
              <a:buSzPts val="2000"/>
              <a:defRPr/>
            </a:pPr>
            <a:r>
              <a:rPr lang="en-US" altLang="en-US" sz="2200" dirty="0">
                <a:ea typeface="ＭＳ Ｐゴシック" panose="020B0600070205080204" pitchFamily="34" charset="-128"/>
              </a:rPr>
              <a:t>BEFORE</a:t>
            </a:r>
          </a:p>
          <a:p>
            <a:pPr marL="914400" lvl="1" indent="-355600">
              <a:spcBef>
                <a:spcPct val="0"/>
              </a:spcBef>
              <a:spcAft>
                <a:spcPts val="600"/>
              </a:spcAft>
              <a:buClr>
                <a:srgbClr val="002B5E"/>
              </a:buClr>
              <a:buSzPts val="2000"/>
              <a:defRPr/>
            </a:pPr>
            <a:r>
              <a:rPr lang="en-US" altLang="en-US" sz="2200" dirty="0">
                <a:ea typeface="ＭＳ Ｐゴシック" panose="020B0600070205080204" pitchFamily="34" charset="-128"/>
              </a:rPr>
              <a:t>AFTER</a:t>
            </a:r>
          </a:p>
          <a:p>
            <a:pPr marL="914400" lvl="1" indent="-355600">
              <a:spcBef>
                <a:spcPct val="0"/>
              </a:spcBef>
              <a:spcAft>
                <a:spcPts val="600"/>
              </a:spcAft>
              <a:buClr>
                <a:srgbClr val="002B5E"/>
              </a:buClr>
              <a:buSzPts val="2000"/>
              <a:defRPr/>
            </a:pPr>
            <a:r>
              <a:rPr lang="en-US" altLang="en-US" sz="2200" dirty="0">
                <a:solidFill>
                  <a:srgbClr val="FF0000"/>
                </a:solidFill>
                <a:ea typeface="ＭＳ Ｐゴシック" panose="020B0600070205080204" pitchFamily="34" charset="-128"/>
              </a:rPr>
              <a:t>INSTEAD OF</a:t>
            </a:r>
          </a:p>
          <a:p>
            <a:pPr marL="546100" indent="-457200">
              <a:lnSpc>
                <a:spcPct val="150000"/>
              </a:lnSpc>
              <a:spcBef>
                <a:spcPct val="0"/>
              </a:spcBef>
              <a:buClr>
                <a:srgbClr val="002B5E"/>
              </a:buClr>
              <a:buSzPts val="2200"/>
              <a:buFont typeface="Monotype Sorts" pitchFamily="2" charset="2"/>
              <a:buChar char="o"/>
              <a:defRPr/>
            </a:pPr>
            <a:r>
              <a:rPr lang="en-US" altLang="en-US" sz="2200" i="1" u="sng" dirty="0">
                <a:ea typeface="ＭＳ Ｐゴシック" panose="020B0600070205080204" pitchFamily="34" charset="-128"/>
              </a:rPr>
              <a:t>event</a:t>
            </a:r>
            <a:endParaRPr lang="en-US" altLang="en-US" sz="2200" u="sng" dirty="0">
              <a:ea typeface="ＭＳ Ｐゴシック" panose="020B0600070205080204" pitchFamily="34" charset="-128"/>
            </a:endParaRPr>
          </a:p>
          <a:p>
            <a:pPr marL="914400" lvl="1" indent="-355600">
              <a:spcBef>
                <a:spcPct val="0"/>
              </a:spcBef>
              <a:spcAft>
                <a:spcPts val="600"/>
              </a:spcAft>
              <a:buClr>
                <a:srgbClr val="002B5E"/>
              </a:buClr>
              <a:buSzPts val="2000"/>
              <a:defRPr/>
            </a:pPr>
            <a:r>
              <a:rPr lang="en-US" altLang="en-US" sz="2200" dirty="0">
                <a:ea typeface="ＭＳ Ｐゴシック" panose="020B0600070205080204" pitchFamily="34" charset="-128"/>
              </a:rPr>
              <a:t>INSERT</a:t>
            </a:r>
          </a:p>
          <a:p>
            <a:pPr marL="914400" lvl="1" indent="-355600">
              <a:spcBef>
                <a:spcPct val="0"/>
              </a:spcBef>
              <a:spcAft>
                <a:spcPts val="600"/>
              </a:spcAft>
              <a:buClr>
                <a:srgbClr val="002B5E"/>
              </a:buClr>
              <a:buSzPts val="2000"/>
              <a:defRPr/>
            </a:pPr>
            <a:r>
              <a:rPr lang="en-US" altLang="en-US" sz="2200" dirty="0">
                <a:ea typeface="ＭＳ Ｐゴシック" panose="020B0600070205080204" pitchFamily="34" charset="-128"/>
              </a:rPr>
              <a:t>DELETE</a:t>
            </a:r>
          </a:p>
          <a:p>
            <a:pPr marL="914400" lvl="1" indent="-355600">
              <a:spcBef>
                <a:spcPct val="0"/>
              </a:spcBef>
              <a:spcAft>
                <a:spcPts val="600"/>
              </a:spcAft>
              <a:buClr>
                <a:srgbClr val="002B5E"/>
              </a:buClr>
              <a:buSzPts val="2000"/>
              <a:defRPr/>
            </a:pPr>
            <a:r>
              <a:rPr lang="en-US" altLang="en-US" sz="2200" dirty="0">
                <a:ea typeface="ＭＳ Ｐゴシック" panose="020B0600070205080204" pitchFamily="34" charset="-128"/>
              </a:rPr>
              <a:t>UPDATE [ OF </a:t>
            </a:r>
            <a:r>
              <a:rPr lang="en-US" altLang="en-US" sz="2200" i="1" dirty="0" err="1">
                <a:ea typeface="ＭＳ Ｐゴシック" panose="020B0600070205080204" pitchFamily="34" charset="-128"/>
              </a:rPr>
              <a:t>att_name</a:t>
            </a:r>
            <a:r>
              <a:rPr lang="en-US" altLang="en-US" sz="2200" dirty="0">
                <a:ea typeface="ＭＳ Ｐゴシック" panose="020B0600070205080204" pitchFamily="34" charset="-128"/>
              </a:rPr>
              <a:t> [, …] ]</a:t>
            </a:r>
          </a:p>
          <a:p>
            <a:pPr marL="914400" lvl="1" indent="-355600">
              <a:spcBef>
                <a:spcPct val="0"/>
              </a:spcBef>
              <a:spcAft>
                <a:spcPts val="600"/>
              </a:spcAft>
              <a:buSzPts val="2000"/>
              <a:defRPr/>
            </a:pPr>
            <a:r>
              <a:rPr lang="en-US" altLang="en-US" sz="2200" dirty="0">
                <a:solidFill>
                  <a:srgbClr val="FF0000"/>
                </a:solidFill>
                <a:ea typeface="ＭＳ Ｐゴシック" panose="020B0600070205080204" pitchFamily="34" charset="-128"/>
              </a:rPr>
              <a:t>TRUNCATE</a:t>
            </a:r>
          </a:p>
          <a:p>
            <a:pPr marL="914400" lvl="1" indent="-355600">
              <a:spcBef>
                <a:spcPct val="0"/>
              </a:spcBef>
              <a:spcAft>
                <a:spcPts val="600"/>
              </a:spcAft>
              <a:buSzPts val="2000"/>
              <a:defRPr/>
            </a:pPr>
            <a:endParaRPr lang="en-US" altLang="en-US" sz="2200" dirty="0">
              <a:solidFill>
                <a:srgbClr val="FF0000"/>
              </a:solidFill>
              <a:ea typeface="ＭＳ Ｐゴシック" panose="020B0600070205080204" pitchFamily="34" charset="-128"/>
            </a:endParaRPr>
          </a:p>
          <a:p>
            <a:pPr marL="514350" indent="-355600">
              <a:spcBef>
                <a:spcPct val="0"/>
              </a:spcBef>
              <a:spcAft>
                <a:spcPts val="600"/>
              </a:spcAft>
              <a:buSzPts val="2000"/>
              <a:buFont typeface="Monotype Sorts" pitchFamily="2" charset="2"/>
              <a:buChar char="o"/>
              <a:defRPr/>
            </a:pPr>
            <a:r>
              <a:rPr lang="en-US" altLang="en-US" sz="2200" dirty="0">
                <a:ea typeface="ＭＳ Ｐゴシック" panose="020B0600070205080204" pitchFamily="34" charset="-128"/>
              </a:rPr>
              <a:t>NEW and OLD are valid references in the trigger function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
                                        <p:tgtEl>
                                          <p:spTgt spid="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
                                        <p:tgtEl>
                                          <p:spTgt spid="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fade">
                                      <p:cBhvr>
                                        <p:cTn id="17" dur="100"/>
                                        <p:tgtEl>
                                          <p:spTgt spid="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xEl>
                                              <p:pRg st="3" end="3"/>
                                            </p:txEl>
                                          </p:spTgt>
                                        </p:tgtEl>
                                        <p:attrNameLst>
                                          <p:attrName>style.visibility</p:attrName>
                                        </p:attrNameLst>
                                      </p:cBhvr>
                                      <p:to>
                                        <p:strVal val="visible"/>
                                      </p:to>
                                    </p:set>
                                    <p:animEffect transition="in" filter="fade">
                                      <p:cBhvr>
                                        <p:cTn id="22" dur="100"/>
                                        <p:tgtEl>
                                          <p:spTgt spid="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2">
                                            <p:txEl>
                                              <p:pRg st="4" end="4"/>
                                            </p:txEl>
                                          </p:spTgt>
                                        </p:tgtEl>
                                        <p:attrNameLst>
                                          <p:attrName>style.visibility</p:attrName>
                                        </p:attrNameLst>
                                      </p:cBhvr>
                                      <p:to>
                                        <p:strVal val="visible"/>
                                      </p:to>
                                    </p:set>
                                    <p:animEffect transition="in" filter="fade">
                                      <p:cBhvr>
                                        <p:cTn id="27" dur="100"/>
                                        <p:tgtEl>
                                          <p:spTgt spid="7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2">
                                            <p:txEl>
                                              <p:pRg st="5" end="5"/>
                                            </p:txEl>
                                          </p:spTgt>
                                        </p:tgtEl>
                                        <p:attrNameLst>
                                          <p:attrName>style.visibility</p:attrName>
                                        </p:attrNameLst>
                                      </p:cBhvr>
                                      <p:to>
                                        <p:strVal val="visible"/>
                                      </p:to>
                                    </p:set>
                                    <p:animEffect transition="in" filter="fade">
                                      <p:cBhvr>
                                        <p:cTn id="32" dur="100"/>
                                        <p:tgtEl>
                                          <p:spTgt spid="7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72">
                                            <p:txEl>
                                              <p:pRg st="6" end="6"/>
                                            </p:txEl>
                                          </p:spTgt>
                                        </p:tgtEl>
                                        <p:attrNameLst>
                                          <p:attrName>style.visibility</p:attrName>
                                        </p:attrNameLst>
                                      </p:cBhvr>
                                      <p:to>
                                        <p:strVal val="visible"/>
                                      </p:to>
                                    </p:set>
                                    <p:animEffect transition="in" filter="fade">
                                      <p:cBhvr>
                                        <p:cTn id="37" dur="100"/>
                                        <p:tgtEl>
                                          <p:spTgt spid="7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72">
                                            <p:txEl>
                                              <p:pRg st="7" end="7"/>
                                            </p:txEl>
                                          </p:spTgt>
                                        </p:tgtEl>
                                        <p:attrNameLst>
                                          <p:attrName>style.visibility</p:attrName>
                                        </p:attrNameLst>
                                      </p:cBhvr>
                                      <p:to>
                                        <p:strVal val="visible"/>
                                      </p:to>
                                    </p:set>
                                    <p:animEffect transition="in" filter="fade">
                                      <p:cBhvr>
                                        <p:cTn id="42" dur="100"/>
                                        <p:tgtEl>
                                          <p:spTgt spid="7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xEl>
                                              <p:pRg st="8" end="8"/>
                                            </p:txEl>
                                          </p:spTgt>
                                        </p:tgtEl>
                                        <p:attrNameLst>
                                          <p:attrName>style.visibility</p:attrName>
                                        </p:attrNameLst>
                                      </p:cBhvr>
                                      <p:to>
                                        <p:strVal val="visible"/>
                                      </p:to>
                                    </p:set>
                                    <p:animEffect transition="in" filter="fade">
                                      <p:cBhvr>
                                        <p:cTn id="47" dur="100"/>
                                        <p:tgtEl>
                                          <p:spTgt spid="7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72">
                                            <p:txEl>
                                              <p:pRg st="10" end="10"/>
                                            </p:txEl>
                                          </p:spTgt>
                                        </p:tgtEl>
                                        <p:attrNameLst>
                                          <p:attrName>style.visibility</p:attrName>
                                        </p:attrNameLst>
                                      </p:cBhvr>
                                      <p:to>
                                        <p:strVal val="visible"/>
                                      </p:to>
                                    </p:set>
                                    <p:animEffect transition="in" filter="fade">
                                      <p:cBhvr>
                                        <p:cTn id="52" dur="100"/>
                                        <p:tgtEl>
                                          <p:spTgt spid="7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Google Shape;78;p14">
            <a:extLst>
              <a:ext uri="{FF2B5EF4-FFF2-40B4-BE49-F238E27FC236}">
                <a16:creationId xmlns:a16="http://schemas.microsoft.com/office/drawing/2014/main" id="{3B0FD17C-D21D-4C35-9989-BC7478A4926F}"/>
              </a:ext>
            </a:extLst>
          </p:cNvPr>
          <p:cNvSpPr>
            <a:spLocks noGrp="1" noChangeArrowheads="1"/>
          </p:cNvSpPr>
          <p:nvPr>
            <p:ph type="title"/>
          </p:nvPr>
        </p:nvSpPr>
        <p:spPr>
          <a:xfrm>
            <a:off x="0" y="304800"/>
            <a:ext cx="9053513" cy="533400"/>
          </a:xfrm>
        </p:spPr>
        <p:txBody>
          <a:bodyPr lIns="91440" tIns="45720" rIns="91440" bIns="45720" anchor="ctr"/>
          <a:lstStyle/>
          <a:p>
            <a:pPr eaLnBrk="1" hangingPunct="1"/>
            <a:r>
              <a:rPr lang="en-US" altLang="en-US"/>
              <a:t>Compatibility</a:t>
            </a:r>
          </a:p>
        </p:txBody>
      </p:sp>
      <p:graphicFrame>
        <p:nvGraphicFramePr>
          <p:cNvPr id="79" name="Google Shape;79;p14">
            <a:extLst>
              <a:ext uri="{FF2B5EF4-FFF2-40B4-BE49-F238E27FC236}">
                <a16:creationId xmlns:a16="http://schemas.microsoft.com/office/drawing/2014/main" id="{41C63F88-157A-3344-BFC4-25972FD73E48}"/>
              </a:ext>
            </a:extLst>
          </p:cNvPr>
          <p:cNvGraphicFramePr/>
          <p:nvPr/>
        </p:nvGraphicFramePr>
        <p:xfrm>
          <a:off x="236538" y="1524000"/>
          <a:ext cx="8580436" cy="4440239"/>
        </p:xfrm>
        <a:graphic>
          <a:graphicData uri="http://schemas.openxmlformats.org/drawingml/2006/table">
            <a:tbl>
              <a:tblPr>
                <a:noFill/>
              </a:tblPr>
              <a:tblGrid>
                <a:gridCol w="1949227">
                  <a:extLst>
                    <a:ext uri="{9D8B030D-6E8A-4147-A177-3AD203B41FA5}">
                      <a16:colId xmlns:a16="http://schemas.microsoft.com/office/drawing/2014/main" val="20000"/>
                    </a:ext>
                  </a:extLst>
                </a:gridCol>
                <a:gridCol w="2340991">
                  <a:extLst>
                    <a:ext uri="{9D8B030D-6E8A-4147-A177-3AD203B41FA5}">
                      <a16:colId xmlns:a16="http://schemas.microsoft.com/office/drawing/2014/main" val="20001"/>
                    </a:ext>
                  </a:extLst>
                </a:gridCol>
                <a:gridCol w="2145109">
                  <a:extLst>
                    <a:ext uri="{9D8B030D-6E8A-4147-A177-3AD203B41FA5}">
                      <a16:colId xmlns:a16="http://schemas.microsoft.com/office/drawing/2014/main" val="20002"/>
                    </a:ext>
                  </a:extLst>
                </a:gridCol>
                <a:gridCol w="2145109">
                  <a:extLst>
                    <a:ext uri="{9D8B030D-6E8A-4147-A177-3AD203B41FA5}">
                      <a16:colId xmlns:a16="http://schemas.microsoft.com/office/drawing/2014/main" val="20003"/>
                    </a:ext>
                  </a:extLst>
                </a:gridCol>
              </a:tblGrid>
              <a:tr h="510516">
                <a:tc>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TIME</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B7B7B7"/>
                    </a:solidFill>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EVENT</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B7B7B7"/>
                    </a:solidFill>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ROW</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B7B7B7"/>
                    </a:solidFill>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STATEMENT</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784990">
                <a:tc rowSpan="2">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BEFORE</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INSERT, UPDATE,</a:t>
                      </a:r>
                      <a:br>
                        <a:rPr lang="en" sz="2000" dirty="0">
                          <a:solidFill>
                            <a:srgbClr val="002B5E"/>
                          </a:solidFill>
                          <a:latin typeface="Droid Sans"/>
                          <a:ea typeface="Droid Sans"/>
                          <a:cs typeface="Droid Sans"/>
                          <a:sym typeface="Droid Sans"/>
                        </a:rPr>
                      </a:br>
                      <a:r>
                        <a:rPr lang="en" sz="2000" dirty="0">
                          <a:solidFill>
                            <a:srgbClr val="002B5E"/>
                          </a:solidFill>
                          <a:latin typeface="Droid Sans"/>
                          <a:ea typeface="Droid Sans"/>
                          <a:cs typeface="Droid Sans"/>
                          <a:sym typeface="Droid Sans"/>
                        </a:rPr>
                        <a:t>DELETE</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Tables</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Tables and views</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507158">
                <a:tc vMerge="1">
                  <a:txBody>
                    <a:bodyPr/>
                    <a:lstStyle/>
                    <a:p>
                      <a:endParaRPr lang="en-US"/>
                    </a:p>
                  </a:txBody>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TRUNCATE</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Tables</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802750">
                <a:tc rowSpan="2">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AFTER</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INSERT, UPDATE,</a:t>
                      </a:r>
                      <a:br>
                        <a:rPr lang="en" sz="2000">
                          <a:solidFill>
                            <a:srgbClr val="002B5E"/>
                          </a:solidFill>
                          <a:latin typeface="Droid Sans"/>
                          <a:ea typeface="Droid Sans"/>
                          <a:cs typeface="Droid Sans"/>
                          <a:sym typeface="Droid Sans"/>
                        </a:rPr>
                      </a:br>
                      <a:r>
                        <a:rPr lang="en" sz="2000">
                          <a:solidFill>
                            <a:srgbClr val="002B5E"/>
                          </a:solidFill>
                          <a:latin typeface="Droid Sans"/>
                          <a:ea typeface="Droid Sans"/>
                          <a:cs typeface="Droid Sans"/>
                          <a:sym typeface="Droid Sans"/>
                        </a:rPr>
                        <a:t>DELETE</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Tables</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Tables and views</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507158">
                <a:tc vMerge="1">
                  <a:txBody>
                    <a:bodyPr/>
                    <a:lstStyle/>
                    <a:p>
                      <a:endParaRPr lang="en-US"/>
                    </a:p>
                  </a:txBody>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TRUNCATE</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Tables</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820509">
                <a:tc rowSpan="2">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INSTEAD OF</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INSERT, UPDATE,</a:t>
                      </a:r>
                      <a:br>
                        <a:rPr lang="en" sz="2000" dirty="0">
                          <a:solidFill>
                            <a:srgbClr val="002B5E"/>
                          </a:solidFill>
                          <a:latin typeface="Droid Sans"/>
                          <a:ea typeface="Droid Sans"/>
                          <a:cs typeface="Droid Sans"/>
                          <a:sym typeface="Droid Sans"/>
                        </a:rPr>
                      </a:br>
                      <a:r>
                        <a:rPr lang="en" sz="2000" dirty="0">
                          <a:solidFill>
                            <a:srgbClr val="002B5E"/>
                          </a:solidFill>
                          <a:latin typeface="Droid Sans"/>
                          <a:ea typeface="Droid Sans"/>
                          <a:cs typeface="Droid Sans"/>
                          <a:sym typeface="Droid Sans"/>
                        </a:rPr>
                        <a:t>DELETE</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Views</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507158">
                <a:tc vMerge="1">
                  <a:txBody>
                    <a:bodyPr/>
                    <a:lstStyle/>
                    <a:p>
                      <a:endParaRPr lang="en-US"/>
                    </a:p>
                  </a:txBody>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TRUNCATE</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a:solidFill>
                            <a:srgbClr val="002B5E"/>
                          </a:solidFill>
                          <a:latin typeface="Droid Sans"/>
                          <a:ea typeface="Droid Sans"/>
                          <a:cs typeface="Droid Sans"/>
                          <a:sym typeface="Droid Sans"/>
                        </a:rPr>
                        <a:t>—</a:t>
                      </a:r>
                      <a:endParaRPr sz="200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139700" lvl="0" indent="0" algn="ctr" rtl="0">
                        <a:lnSpc>
                          <a:spcPct val="100000"/>
                        </a:lnSpc>
                        <a:spcBef>
                          <a:spcPts val="1100"/>
                        </a:spcBef>
                        <a:spcAft>
                          <a:spcPts val="1100"/>
                        </a:spcAft>
                        <a:buNone/>
                      </a:pPr>
                      <a:r>
                        <a:rPr lang="en" sz="2000" dirty="0">
                          <a:solidFill>
                            <a:srgbClr val="002B5E"/>
                          </a:solidFill>
                          <a:latin typeface="Droid Sans"/>
                          <a:ea typeface="Droid Sans"/>
                          <a:cs typeface="Droid Sans"/>
                          <a:sym typeface="Droid Sans"/>
                        </a:rPr>
                        <a:t>—</a:t>
                      </a:r>
                      <a:endParaRPr sz="2000" dirty="0">
                        <a:solidFill>
                          <a:srgbClr val="002B5E"/>
                        </a:solidFill>
                        <a:latin typeface="Droid Sans"/>
                        <a:ea typeface="Droid Sans"/>
                        <a:cs typeface="Droid Sans"/>
                        <a:sym typeface="Droid Sans"/>
                      </a:endParaRPr>
                    </a:p>
                  </a:txBody>
                  <a:tcPr marL="28576" marR="28576" marT="28575" marB="2857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03A0A10-BEA0-435A-A767-F052071D2260}"/>
              </a:ext>
            </a:extLst>
          </p:cNvPr>
          <p:cNvSpPr>
            <a:spLocks noGrp="1" noChangeArrowheads="1"/>
          </p:cNvSpPr>
          <p:nvPr>
            <p:ph type="title"/>
          </p:nvPr>
        </p:nvSpPr>
        <p:spPr/>
        <p:txBody>
          <a:bodyPr/>
          <a:lstStyle/>
          <a:p>
            <a:r>
              <a:rPr lang="en-US" altLang="en-US"/>
              <a:t>Enable &amp; Disable Triggers in PostgreSQL</a:t>
            </a:r>
          </a:p>
        </p:txBody>
      </p:sp>
      <p:sp>
        <p:nvSpPr>
          <p:cNvPr id="51202" name="Content Placeholder 2">
            <a:extLst>
              <a:ext uri="{FF2B5EF4-FFF2-40B4-BE49-F238E27FC236}">
                <a16:creationId xmlns:a16="http://schemas.microsoft.com/office/drawing/2014/main" id="{DE5B97EB-9FBC-F54E-8E4F-40AD036B6A37}"/>
              </a:ext>
            </a:extLst>
          </p:cNvPr>
          <p:cNvSpPr>
            <a:spLocks noGrp="1"/>
          </p:cNvSpPr>
          <p:nvPr>
            <p:ph idx="1"/>
          </p:nvPr>
        </p:nvSpPr>
        <p:spPr>
          <a:xfrm>
            <a:off x="304800" y="990600"/>
            <a:ext cx="8382000" cy="5486400"/>
          </a:xfrm>
        </p:spPr>
        <p:txBody>
          <a:bodyPr/>
          <a:lstStyle/>
          <a:p>
            <a:pPr>
              <a:lnSpc>
                <a:spcPct val="130000"/>
              </a:lnSpc>
              <a:buFont typeface="Monotype Sorts" charset="0"/>
              <a:buChar char="o"/>
              <a:defRPr/>
            </a:pPr>
            <a:r>
              <a:rPr lang="en-US" dirty="0">
                <a:ea typeface="ＭＳ Ｐゴシック" charset="0"/>
                <a:cs typeface="ＭＳ Ｐゴシック" charset="0"/>
              </a:rPr>
              <a:t>Enable/Disable All Triggers:</a:t>
            </a:r>
          </a:p>
          <a:p>
            <a:pPr marL="0" indent="0">
              <a:lnSpc>
                <a:spcPct val="120000"/>
              </a:lnSpc>
              <a:buFont typeface="Monotype Sorts" charset="0"/>
              <a:buNone/>
              <a:defRPr/>
            </a:pPr>
            <a:r>
              <a:rPr lang="en-US" dirty="0">
                <a:ea typeface="ＭＳ Ｐゴシック" charset="0"/>
                <a:cs typeface="ＭＳ Ｐゴシック" charset="0"/>
              </a:rPr>
              <a:t>    </a:t>
            </a:r>
            <a:r>
              <a:rPr lang="en-US" dirty="0">
                <a:solidFill>
                  <a:srgbClr val="660066"/>
                </a:solidFill>
                <a:latin typeface="+mj-lt"/>
                <a:ea typeface="ＭＳ Ｐゴシック" charset="0"/>
                <a:cs typeface="ＭＳ Ｐゴシック" charset="0"/>
              </a:rPr>
              <a:t>ALTER TABLE &lt;</a:t>
            </a:r>
            <a:r>
              <a:rPr lang="en-US" dirty="0" err="1">
                <a:solidFill>
                  <a:srgbClr val="660066"/>
                </a:solidFill>
                <a:latin typeface="+mj-lt"/>
                <a:ea typeface="ＭＳ Ｐゴシック" charset="0"/>
                <a:cs typeface="ＭＳ Ｐゴシック" charset="0"/>
              </a:rPr>
              <a:t>table_name</a:t>
            </a:r>
            <a:r>
              <a:rPr lang="en-US" dirty="0">
                <a:solidFill>
                  <a:srgbClr val="660066"/>
                </a:solidFill>
                <a:latin typeface="+mj-lt"/>
                <a:ea typeface="ＭＳ Ｐゴシック" charset="0"/>
                <a:cs typeface="ＭＳ Ｐゴシック" charset="0"/>
              </a:rPr>
              <a:t>&gt; ENABLE TRIGGER </a:t>
            </a:r>
            <a:r>
              <a:rPr lang="en-US" dirty="0">
                <a:solidFill>
                  <a:srgbClr val="660066"/>
                </a:solidFill>
                <a:ea typeface="ＭＳ Ｐゴシック" charset="0"/>
                <a:cs typeface="ＭＳ Ｐゴシック" charset="0"/>
              </a:rPr>
              <a:t>ALL</a:t>
            </a:r>
            <a:r>
              <a:rPr lang="en-US" dirty="0">
                <a:solidFill>
                  <a:srgbClr val="660066"/>
                </a:solidFill>
                <a:latin typeface="+mj-lt"/>
                <a:ea typeface="ＭＳ Ｐゴシック" charset="0"/>
                <a:cs typeface="ＭＳ Ｐゴシック" charset="0"/>
              </a:rPr>
              <a:t>;</a:t>
            </a:r>
          </a:p>
          <a:p>
            <a:pPr marL="0" indent="0">
              <a:lnSpc>
                <a:spcPct val="110000"/>
              </a:lnSpc>
              <a:buFont typeface="Monotype Sorts" charset="0"/>
              <a:buNone/>
              <a:defRPr/>
            </a:pPr>
            <a:r>
              <a:rPr lang="en-US" dirty="0">
                <a:solidFill>
                  <a:srgbClr val="660066"/>
                </a:solidFill>
                <a:latin typeface="+mj-lt"/>
                <a:ea typeface="ＭＳ Ｐゴシック" charset="0"/>
                <a:cs typeface="ＭＳ Ｐゴシック" charset="0"/>
              </a:rPr>
              <a:t>    ALTER TABLE &lt;</a:t>
            </a:r>
            <a:r>
              <a:rPr lang="en-US" dirty="0" err="1">
                <a:solidFill>
                  <a:srgbClr val="660066"/>
                </a:solidFill>
                <a:latin typeface="+mj-lt"/>
                <a:ea typeface="ＭＳ Ｐゴシック" charset="0"/>
                <a:cs typeface="ＭＳ Ｐゴシック" charset="0"/>
              </a:rPr>
              <a:t>table_name</a:t>
            </a:r>
            <a:r>
              <a:rPr lang="en-US" dirty="0">
                <a:solidFill>
                  <a:srgbClr val="660066"/>
                </a:solidFill>
                <a:latin typeface="+mj-lt"/>
                <a:ea typeface="ＭＳ Ｐゴシック" charset="0"/>
                <a:cs typeface="ＭＳ Ｐゴシック" charset="0"/>
              </a:rPr>
              <a:t>&gt; DISABLE TRIGGER ALL;</a:t>
            </a:r>
          </a:p>
          <a:p>
            <a:pPr lvl="1">
              <a:lnSpc>
                <a:spcPct val="110000"/>
              </a:lnSpc>
              <a:buFont typeface="Wingdings" charset="0"/>
              <a:buChar char="§"/>
              <a:defRPr/>
            </a:pPr>
            <a:r>
              <a:rPr lang="en-US" sz="2200" dirty="0">
                <a:solidFill>
                  <a:srgbClr val="280049"/>
                </a:solidFill>
                <a:latin typeface="+mj-lt"/>
                <a:ea typeface="ＭＳ Ｐゴシック" charset="0"/>
                <a:cs typeface="ＭＳ Ｐゴシック" charset="0"/>
              </a:rPr>
              <a:t>E.g., </a:t>
            </a:r>
            <a:r>
              <a:rPr lang="en-US" sz="2200" dirty="0">
                <a:latin typeface="Tahoma" charset="0"/>
                <a:ea typeface="ＭＳ Ｐゴシック" charset="0"/>
                <a:cs typeface="ＭＳ Ｐゴシック" charset="0"/>
              </a:rPr>
              <a:t>ALTER TABLE </a:t>
            </a:r>
            <a:r>
              <a:rPr lang="en-US" dirty="0">
                <a:latin typeface="Arial Narrow" charset="0"/>
                <a:ea typeface="ＭＳ Ｐゴシック" charset="0"/>
                <a:cs typeface="ＭＳ Ｐゴシック" charset="0"/>
              </a:rPr>
              <a:t>Librarian</a:t>
            </a:r>
            <a:r>
              <a:rPr lang="en-US" sz="2200" dirty="0">
                <a:latin typeface="Arial Narrow" charset="0"/>
                <a:ea typeface="ＭＳ Ｐゴシック" charset="0"/>
                <a:cs typeface="ＭＳ Ｐゴシック" charset="0"/>
              </a:rPr>
              <a:t> </a:t>
            </a:r>
            <a:r>
              <a:rPr lang="en-US" sz="2200" dirty="0">
                <a:ea typeface="ＭＳ Ｐゴシック" charset="0"/>
                <a:cs typeface="ＭＳ Ｐゴシック" charset="0"/>
              </a:rPr>
              <a:t>DISABLE TRIGGER </a:t>
            </a:r>
            <a:r>
              <a:rPr lang="en-US" sz="2200" dirty="0">
                <a:solidFill>
                  <a:srgbClr val="280049"/>
                </a:solidFill>
                <a:ea typeface="ＭＳ Ｐゴシック" charset="0"/>
                <a:cs typeface="ＭＳ Ｐゴシック" charset="0"/>
              </a:rPr>
              <a:t>ALL</a:t>
            </a:r>
            <a:r>
              <a:rPr lang="en-US" sz="2200" dirty="0">
                <a:ea typeface="ＭＳ Ｐゴシック" charset="0"/>
                <a:cs typeface="ＭＳ Ｐゴシック" charset="0"/>
              </a:rPr>
              <a:t>;</a:t>
            </a:r>
          </a:p>
          <a:p>
            <a:pPr lvl="1">
              <a:lnSpc>
                <a:spcPct val="110000"/>
              </a:lnSpc>
              <a:buFont typeface="Wingdings" charset="0"/>
              <a:buChar char="§"/>
              <a:defRPr/>
            </a:pPr>
            <a:endParaRPr lang="en-US" sz="2200" dirty="0">
              <a:latin typeface="+mj-lt"/>
              <a:ea typeface="ＭＳ Ｐゴシック" charset="0"/>
              <a:cs typeface="ＭＳ Ｐゴシック" charset="0"/>
            </a:endParaRPr>
          </a:p>
          <a:p>
            <a:pPr>
              <a:buFont typeface="Monotype Sorts" charset="0"/>
              <a:buChar char="o"/>
              <a:defRPr/>
            </a:pPr>
            <a:r>
              <a:rPr lang="en-US" dirty="0">
                <a:ea typeface="ＭＳ Ｐゴシック" charset="0"/>
                <a:cs typeface="ＭＳ Ｐゴシック" charset="0"/>
              </a:rPr>
              <a:t>Enable/Disable Individual Trigger</a:t>
            </a:r>
          </a:p>
          <a:p>
            <a:pPr marL="0" indent="0">
              <a:lnSpc>
                <a:spcPct val="110000"/>
              </a:lnSpc>
              <a:buFont typeface="Monotype Sorts" charset="0"/>
              <a:buNone/>
              <a:defRPr/>
            </a:pPr>
            <a:r>
              <a:rPr lang="en-US" dirty="0">
                <a:latin typeface="+mj-lt"/>
                <a:ea typeface="ＭＳ Ｐゴシック" charset="0"/>
                <a:cs typeface="ＭＳ Ｐゴシック" charset="0"/>
              </a:rPr>
              <a:t>    </a:t>
            </a:r>
            <a:r>
              <a:rPr lang="en-US" dirty="0">
                <a:solidFill>
                  <a:srgbClr val="660066"/>
                </a:solidFill>
                <a:latin typeface="+mj-lt"/>
                <a:ea typeface="ＭＳ Ｐゴシック" charset="0"/>
                <a:cs typeface="ＭＳ Ｐゴシック" charset="0"/>
              </a:rPr>
              <a:t>ALTER TABLE &lt;</a:t>
            </a:r>
            <a:r>
              <a:rPr lang="en-US" dirty="0" err="1">
                <a:solidFill>
                  <a:srgbClr val="660066"/>
                </a:solidFill>
                <a:latin typeface="+mj-lt"/>
                <a:ea typeface="ＭＳ Ｐゴシック" charset="0"/>
                <a:cs typeface="ＭＳ Ｐゴシック" charset="0"/>
              </a:rPr>
              <a:t>table_name</a:t>
            </a:r>
            <a:r>
              <a:rPr lang="en-US" dirty="0">
                <a:solidFill>
                  <a:srgbClr val="660066"/>
                </a:solidFill>
                <a:latin typeface="+mj-lt"/>
                <a:ea typeface="ＭＳ Ｐゴシック" charset="0"/>
                <a:cs typeface="ＭＳ Ｐゴシック" charset="0"/>
              </a:rPr>
              <a:t>&gt;</a:t>
            </a:r>
            <a:br>
              <a:rPr lang="en-US" dirty="0">
                <a:solidFill>
                  <a:srgbClr val="660066"/>
                </a:solidFill>
                <a:latin typeface="+mj-lt"/>
                <a:ea typeface="ＭＳ Ｐゴシック" charset="0"/>
                <a:cs typeface="ＭＳ Ｐゴシック" charset="0"/>
              </a:rPr>
            </a:br>
            <a:r>
              <a:rPr lang="en-US" dirty="0">
                <a:solidFill>
                  <a:srgbClr val="660066"/>
                </a:solidFill>
                <a:latin typeface="+mj-lt"/>
                <a:ea typeface="ＭＳ Ｐゴシック" charset="0"/>
                <a:cs typeface="ＭＳ Ｐゴシック" charset="0"/>
              </a:rPr>
              <a:t>     ENABLE | DISABLE TRIGGER &lt;</a:t>
            </a:r>
            <a:r>
              <a:rPr lang="en-US" dirty="0" err="1">
                <a:solidFill>
                  <a:srgbClr val="660066"/>
                </a:solidFill>
                <a:latin typeface="+mj-lt"/>
                <a:ea typeface="ＭＳ Ｐゴシック" charset="0"/>
                <a:cs typeface="ＭＳ Ｐゴシック" charset="0"/>
              </a:rPr>
              <a:t>trigger_name</a:t>
            </a:r>
            <a:r>
              <a:rPr lang="en-US" dirty="0">
                <a:solidFill>
                  <a:srgbClr val="660066"/>
                </a:solidFill>
                <a:latin typeface="+mj-lt"/>
                <a:ea typeface="ＭＳ Ｐゴシック" charset="0"/>
                <a:cs typeface="ＭＳ Ｐゴシック" charset="0"/>
              </a:rPr>
              <a:t>&gt;;</a:t>
            </a:r>
          </a:p>
          <a:p>
            <a:pPr lvl="1">
              <a:lnSpc>
                <a:spcPct val="110000"/>
              </a:lnSpc>
              <a:buFont typeface="Wingdings" charset="0"/>
              <a:buChar char="§"/>
              <a:defRPr/>
            </a:pPr>
            <a:r>
              <a:rPr lang="en-US" sz="2200" dirty="0">
                <a:latin typeface="Tahoma" charset="0"/>
                <a:ea typeface="ＭＳ Ｐゴシック" charset="0"/>
                <a:cs typeface="ＭＳ Ｐゴシック" charset="0"/>
              </a:rPr>
              <a:t>E.g., ALTER TABLE Librarian</a:t>
            </a:r>
            <a:br>
              <a:rPr lang="en-US" sz="2200" dirty="0">
                <a:latin typeface="Tahoma" charset="0"/>
                <a:ea typeface="ＭＳ Ｐゴシック" charset="0"/>
                <a:cs typeface="ＭＳ Ｐゴシック" charset="0"/>
              </a:rPr>
            </a:br>
            <a:r>
              <a:rPr lang="en-US" sz="2200" dirty="0">
                <a:latin typeface="Tahoma" charset="0"/>
                <a:ea typeface="ＭＳ Ｐゴシック" charset="0"/>
                <a:cs typeface="ＭＳ Ｐゴシック" charset="0"/>
              </a:rPr>
              <a:t>	     DISABLE TRIGGER </a:t>
            </a:r>
            <a:r>
              <a:rPr lang="en-US" dirty="0" err="1">
                <a:latin typeface="Arial Narrow" charset="0"/>
                <a:ea typeface="ＭＳ Ｐゴシック" charset="0"/>
                <a:cs typeface="ＭＳ Ｐゴシック" charset="0"/>
              </a:rPr>
              <a:t>librarian_salary_trigger</a:t>
            </a:r>
            <a:r>
              <a:rPr lang="en-US" sz="2200" dirty="0">
                <a:latin typeface="Tahoma" charset="0"/>
                <a:ea typeface="ＭＳ Ｐゴシック" charset="0"/>
                <a:cs typeface="ＭＳ Ｐゴシック" charset="0"/>
              </a:rPr>
              <a:t>;</a:t>
            </a:r>
          </a:p>
          <a:p>
            <a:pPr marL="0" indent="0">
              <a:lnSpc>
                <a:spcPct val="130000"/>
              </a:lnSpc>
              <a:buFont typeface="Monotype Sorts" charset="0"/>
              <a:buNone/>
              <a:defRPr/>
            </a:pPr>
            <a:endParaRPr lang="en-US" sz="2200" dirty="0">
              <a:latin typeface="+mj-lt"/>
              <a:ea typeface="ＭＳ Ｐゴシック" charset="0"/>
              <a:cs typeface="ＭＳ Ｐゴシック" charset="0"/>
            </a:endParaRPr>
          </a:p>
          <a:p>
            <a:pPr>
              <a:buFont typeface="Monotype Sorts" charset="0"/>
              <a:buChar char="o"/>
              <a:defRPr/>
            </a:pPr>
            <a:endParaRPr lang="en-US" dirty="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Google Shape;64;p12">
            <a:extLst>
              <a:ext uri="{FF2B5EF4-FFF2-40B4-BE49-F238E27FC236}">
                <a16:creationId xmlns:a16="http://schemas.microsoft.com/office/drawing/2014/main" id="{BE05E73E-A113-45FE-9D32-50178F72E654}"/>
              </a:ext>
            </a:extLst>
          </p:cNvPr>
          <p:cNvSpPr>
            <a:spLocks noGrp="1" noChangeArrowheads="1"/>
          </p:cNvSpPr>
          <p:nvPr>
            <p:ph type="title"/>
          </p:nvPr>
        </p:nvSpPr>
        <p:spPr>
          <a:xfrm>
            <a:off x="0" y="228600"/>
            <a:ext cx="9053513" cy="533400"/>
          </a:xfrm>
        </p:spPr>
        <p:txBody>
          <a:bodyPr lIns="91440" tIns="45720" rIns="91440" bIns="45720" anchor="ctr"/>
          <a:lstStyle/>
          <a:p>
            <a:pPr eaLnBrk="1" hangingPunct="1"/>
            <a:r>
              <a:rPr lang="en-US" altLang="en-US"/>
              <a:t>Dropping triggers in PostgreSQL</a:t>
            </a:r>
          </a:p>
        </p:txBody>
      </p:sp>
      <p:sp>
        <p:nvSpPr>
          <p:cNvPr id="65" name="Google Shape;65;p12">
            <a:extLst>
              <a:ext uri="{FF2B5EF4-FFF2-40B4-BE49-F238E27FC236}">
                <a16:creationId xmlns:a16="http://schemas.microsoft.com/office/drawing/2014/main" id="{0E9E5B28-4C30-439D-A8BF-71E93E49CFEC}"/>
              </a:ext>
            </a:extLst>
          </p:cNvPr>
          <p:cNvSpPr>
            <a:spLocks noGrp="1" noChangeArrowheads="1"/>
          </p:cNvSpPr>
          <p:nvPr>
            <p:ph idx="1"/>
          </p:nvPr>
        </p:nvSpPr>
        <p:spPr>
          <a:xfrm>
            <a:off x="457200" y="1219200"/>
            <a:ext cx="8382000" cy="5105400"/>
          </a:xfrm>
        </p:spPr>
        <p:txBody>
          <a:bodyPr lIns="91425" tIns="91425" rIns="91425" bIns="91425"/>
          <a:lstStyle/>
          <a:p>
            <a:pPr marL="457200" indent="-368300">
              <a:lnSpc>
                <a:spcPct val="150000"/>
              </a:lnSpc>
              <a:spcBef>
                <a:spcPts val="600"/>
              </a:spcBef>
              <a:buSzPts val="2200"/>
              <a:buFont typeface="Wingdings" panose="05000000000000000000" pitchFamily="2" charset="2"/>
              <a:buChar char="q"/>
            </a:pPr>
            <a:endParaRPr lang="en-US" altLang="en-US" sz="800">
              <a:solidFill>
                <a:srgbClr val="783F04"/>
              </a:solidFill>
              <a:latin typeface="Consolas" panose="020B0609020204030204" pitchFamily="49" charset="0"/>
              <a:sym typeface="Consolas" panose="020B0609020204030204" pitchFamily="49" charset="0"/>
            </a:endParaRPr>
          </a:p>
          <a:p>
            <a:pPr marL="457200" indent="-368300">
              <a:lnSpc>
                <a:spcPct val="150000"/>
              </a:lnSpc>
              <a:spcBef>
                <a:spcPct val="0"/>
              </a:spcBef>
              <a:buSzPts val="2200"/>
              <a:buFont typeface="Wingdings" panose="05000000000000000000" pitchFamily="2" charset="2"/>
              <a:buChar char="q"/>
            </a:pPr>
            <a:r>
              <a:rPr lang="en-US" altLang="en-US" sz="2200"/>
              <a:t>The DROP TRIGGER statement in PostgreSQL is incompatible with the SQL standard. In the SQL standard, trigger names are not local to tables.</a:t>
            </a:r>
            <a:r>
              <a:rPr lang="en-US" altLang="en-US" b="1">
                <a:solidFill>
                  <a:srgbClr val="783F04"/>
                </a:solidFill>
                <a:latin typeface="Consolas" panose="020B0609020204030204" pitchFamily="49" charset="0"/>
                <a:sym typeface="Consolas" panose="020B0609020204030204" pitchFamily="49" charset="0"/>
              </a:rPr>
              <a:t> </a:t>
            </a:r>
          </a:p>
          <a:p>
            <a:pPr marL="457200" indent="-368300">
              <a:lnSpc>
                <a:spcPct val="150000"/>
              </a:lnSpc>
              <a:spcBef>
                <a:spcPct val="0"/>
              </a:spcBef>
              <a:buSzPts val="2200"/>
              <a:buFont typeface="Wingdings" panose="05000000000000000000" pitchFamily="2" charset="2"/>
              <a:buChar char="q"/>
            </a:pPr>
            <a:endParaRPr lang="en-US" altLang="en-US" sz="1200" b="1">
              <a:solidFill>
                <a:srgbClr val="783F04"/>
              </a:solidFill>
              <a:latin typeface="Consolas" panose="020B0609020204030204" pitchFamily="49" charset="0"/>
              <a:sym typeface="Consolas" panose="020B0609020204030204" pitchFamily="49" charset="0"/>
            </a:endParaRPr>
          </a:p>
          <a:p>
            <a:pPr marL="457200" indent="-368300">
              <a:lnSpc>
                <a:spcPct val="150000"/>
              </a:lnSpc>
              <a:spcBef>
                <a:spcPct val="0"/>
              </a:spcBef>
              <a:buSzPts val="2200"/>
              <a:buFont typeface="Wingdings" panose="05000000000000000000" pitchFamily="2" charset="2"/>
              <a:buChar char="q"/>
            </a:pPr>
            <a:r>
              <a:rPr lang="en-US" altLang="en-US" b="1">
                <a:solidFill>
                  <a:srgbClr val="783F04"/>
                </a:solidFill>
                <a:latin typeface="Consolas" panose="020B0609020204030204" pitchFamily="49" charset="0"/>
                <a:sym typeface="Consolas" panose="020B0609020204030204" pitchFamily="49" charset="0"/>
              </a:rPr>
              <a:t> DROP</a:t>
            </a:r>
            <a:r>
              <a:rPr lang="en-US" altLang="en-US">
                <a:solidFill>
                  <a:srgbClr val="783F04"/>
                </a:solidFill>
                <a:latin typeface="Consolas" panose="020B0609020204030204" pitchFamily="49" charset="0"/>
                <a:sym typeface="Consolas" panose="020B0609020204030204" pitchFamily="49" charset="0"/>
              </a:rPr>
              <a:t> </a:t>
            </a:r>
            <a:r>
              <a:rPr lang="en-US" altLang="en-US" b="1">
                <a:solidFill>
                  <a:srgbClr val="783F04"/>
                </a:solidFill>
                <a:latin typeface="Consolas" panose="020B0609020204030204" pitchFamily="49" charset="0"/>
                <a:sym typeface="Consolas" panose="020B0609020204030204" pitchFamily="49" charset="0"/>
              </a:rPr>
              <a:t>TRIGGER</a:t>
            </a:r>
            <a:r>
              <a:rPr lang="en-US" altLang="en-US">
                <a:solidFill>
                  <a:srgbClr val="783F04"/>
                </a:solidFill>
                <a:latin typeface="Consolas" panose="020B0609020204030204" pitchFamily="49" charset="0"/>
                <a:sym typeface="Consolas" panose="020B0609020204030204" pitchFamily="49" charset="0"/>
              </a:rPr>
              <a:t> [ </a:t>
            </a:r>
            <a:r>
              <a:rPr lang="en-US" altLang="en-US" b="1">
                <a:solidFill>
                  <a:srgbClr val="783F04"/>
                </a:solidFill>
                <a:latin typeface="Consolas" panose="020B0609020204030204" pitchFamily="49" charset="0"/>
                <a:sym typeface="Consolas" panose="020B0609020204030204" pitchFamily="49" charset="0"/>
              </a:rPr>
              <a:t>IF EXISTS</a:t>
            </a:r>
            <a:r>
              <a:rPr lang="en-US" altLang="en-US">
                <a:solidFill>
                  <a:srgbClr val="783F04"/>
                </a:solidFill>
                <a:latin typeface="Consolas" panose="020B0609020204030204" pitchFamily="49" charset="0"/>
                <a:sym typeface="Consolas" panose="020B0609020204030204" pitchFamily="49" charset="0"/>
              </a:rPr>
              <a:t> ] </a:t>
            </a:r>
            <a:r>
              <a:rPr lang="en-US" altLang="en-US" i="1">
                <a:solidFill>
                  <a:srgbClr val="783F04"/>
                </a:solidFill>
                <a:latin typeface="Consolas" panose="020B0609020204030204" pitchFamily="49" charset="0"/>
                <a:sym typeface="Consolas" panose="020B0609020204030204" pitchFamily="49" charset="0"/>
              </a:rPr>
              <a:t>trig_name</a:t>
            </a:r>
            <a:r>
              <a:rPr lang="en-US" altLang="en-US">
                <a:solidFill>
                  <a:srgbClr val="783F04"/>
                </a:solidFill>
                <a:latin typeface="Consolas" panose="020B0609020204030204" pitchFamily="49" charset="0"/>
                <a:sym typeface="Consolas" panose="020B0609020204030204" pitchFamily="49" charset="0"/>
              </a:rPr>
              <a:t> </a:t>
            </a:r>
            <a:br>
              <a:rPr lang="en-US" altLang="en-US">
                <a:solidFill>
                  <a:srgbClr val="783F04"/>
                </a:solidFill>
                <a:latin typeface="Consolas" panose="020B0609020204030204" pitchFamily="49" charset="0"/>
                <a:sym typeface="Consolas" panose="020B0609020204030204" pitchFamily="49" charset="0"/>
              </a:rPr>
            </a:br>
            <a:r>
              <a:rPr lang="en-US" altLang="en-US">
                <a:solidFill>
                  <a:srgbClr val="783F04"/>
                </a:solidFill>
                <a:latin typeface="Consolas" panose="020B0609020204030204" pitchFamily="49" charset="0"/>
                <a:sym typeface="Consolas" panose="020B0609020204030204" pitchFamily="49" charset="0"/>
              </a:rPr>
              <a:t>	 </a:t>
            </a:r>
            <a:r>
              <a:rPr lang="en-US" altLang="en-US" b="1">
                <a:solidFill>
                  <a:srgbClr val="FF0000"/>
                </a:solidFill>
                <a:latin typeface="Consolas" panose="020B0609020204030204" pitchFamily="49" charset="0"/>
                <a:sym typeface="Consolas" panose="020B0609020204030204" pitchFamily="49" charset="0"/>
              </a:rPr>
              <a:t>ON</a:t>
            </a:r>
            <a:r>
              <a:rPr lang="en-US" altLang="en-US">
                <a:solidFill>
                  <a:srgbClr val="FF0000"/>
                </a:solidFill>
                <a:latin typeface="Consolas" panose="020B0609020204030204" pitchFamily="49" charset="0"/>
                <a:sym typeface="Consolas" panose="020B0609020204030204" pitchFamily="49" charset="0"/>
              </a:rPr>
              <a:t> </a:t>
            </a:r>
            <a:r>
              <a:rPr lang="en-US" altLang="en-US" i="1">
                <a:solidFill>
                  <a:srgbClr val="FF0000"/>
                </a:solidFill>
                <a:latin typeface="Consolas" panose="020B0609020204030204" pitchFamily="49" charset="0"/>
                <a:sym typeface="Consolas" panose="020B0609020204030204" pitchFamily="49" charset="0"/>
              </a:rPr>
              <a:t>table_name</a:t>
            </a:r>
            <a:r>
              <a:rPr lang="en-US" altLang="en-US">
                <a:solidFill>
                  <a:srgbClr val="FF0000"/>
                </a:solidFill>
                <a:latin typeface="Consolas" panose="020B0609020204030204" pitchFamily="49" charset="0"/>
                <a:sym typeface="Consolas" panose="020B0609020204030204" pitchFamily="49" charset="0"/>
              </a:rPr>
              <a:t> </a:t>
            </a:r>
            <a:r>
              <a:rPr lang="en-US" altLang="en-US">
                <a:solidFill>
                  <a:srgbClr val="783F04"/>
                </a:solidFill>
                <a:latin typeface="Consolas" panose="020B0609020204030204" pitchFamily="49" charset="0"/>
                <a:sym typeface="Consolas" panose="020B0609020204030204" pitchFamily="49" charset="0"/>
              </a:rPr>
              <a:t>[ </a:t>
            </a:r>
            <a:r>
              <a:rPr lang="en-US" altLang="en-US" b="1">
                <a:solidFill>
                  <a:srgbClr val="783F04"/>
                </a:solidFill>
                <a:latin typeface="Consolas" panose="020B0609020204030204" pitchFamily="49" charset="0"/>
                <a:sym typeface="Consolas" panose="020B0609020204030204" pitchFamily="49" charset="0"/>
              </a:rPr>
              <a:t>CASCADE</a:t>
            </a:r>
            <a:r>
              <a:rPr lang="en-US" altLang="en-US">
                <a:solidFill>
                  <a:srgbClr val="783F04"/>
                </a:solidFill>
                <a:latin typeface="Consolas" panose="020B0609020204030204" pitchFamily="49" charset="0"/>
                <a:sym typeface="Consolas" panose="020B0609020204030204" pitchFamily="49" charset="0"/>
              </a:rPr>
              <a:t> | </a:t>
            </a:r>
            <a:r>
              <a:rPr lang="en-US" altLang="en-US" b="1">
                <a:solidFill>
                  <a:srgbClr val="783F04"/>
                </a:solidFill>
                <a:latin typeface="Consolas" panose="020B0609020204030204" pitchFamily="49" charset="0"/>
                <a:sym typeface="Consolas" panose="020B0609020204030204" pitchFamily="49" charset="0"/>
              </a:rPr>
              <a:t>RESTRICT</a:t>
            </a:r>
            <a:r>
              <a:rPr lang="en-US" altLang="en-US">
                <a:solidFill>
                  <a:srgbClr val="783F04"/>
                </a:solidFill>
                <a:latin typeface="Consolas" panose="020B0609020204030204" pitchFamily="49" charset="0"/>
                <a:sym typeface="Consolas" panose="020B0609020204030204" pitchFamily="49" charset="0"/>
              </a:rPr>
              <a:t> ];</a:t>
            </a:r>
          </a:p>
          <a:p>
            <a:pPr marL="457200" indent="-368300">
              <a:lnSpc>
                <a:spcPct val="150000"/>
              </a:lnSpc>
              <a:spcBef>
                <a:spcPct val="0"/>
              </a:spcBef>
              <a:buSzPts val="2200"/>
              <a:buFont typeface="Wingdings" panose="05000000000000000000" pitchFamily="2" charset="2"/>
              <a:buChar char="q"/>
            </a:pPr>
            <a:endParaRPr lang="en-US" altLang="en-US" sz="1200">
              <a:solidFill>
                <a:srgbClr val="783F04"/>
              </a:solidFill>
              <a:latin typeface="Consolas" panose="020B0609020204030204" pitchFamily="49" charset="0"/>
              <a:sym typeface="Consolas" panose="020B0609020204030204" pitchFamily="49" charset="0"/>
            </a:endParaRPr>
          </a:p>
          <a:p>
            <a:pPr marL="857250" lvl="1" indent="-368300">
              <a:lnSpc>
                <a:spcPct val="150000"/>
              </a:lnSpc>
              <a:spcBef>
                <a:spcPct val="0"/>
              </a:spcBef>
              <a:buSzPts val="2200"/>
            </a:pPr>
            <a:r>
              <a:rPr lang="en-US" altLang="en-US" sz="2000" b="1">
                <a:solidFill>
                  <a:srgbClr val="783F04"/>
                </a:solidFill>
                <a:latin typeface="Consolas" panose="020B0609020204030204" pitchFamily="49" charset="0"/>
                <a:sym typeface="Consolas" panose="020B0609020204030204" pitchFamily="49" charset="0"/>
              </a:rPr>
              <a:t>CASCADE: </a:t>
            </a:r>
            <a:r>
              <a:rPr lang="en-US" altLang="en-US" sz="2000"/>
              <a:t>Automatically drop objects that depend on the trigger.</a:t>
            </a:r>
          </a:p>
          <a:p>
            <a:pPr marL="857250" lvl="1" indent="-368300">
              <a:lnSpc>
                <a:spcPct val="150000"/>
              </a:lnSpc>
              <a:spcBef>
                <a:spcPct val="0"/>
              </a:spcBef>
              <a:buSzPts val="2200"/>
            </a:pPr>
            <a:r>
              <a:rPr lang="en-US" altLang="en-US" sz="2000" b="1">
                <a:solidFill>
                  <a:srgbClr val="783F04"/>
                </a:solidFill>
                <a:latin typeface="Consolas" panose="020B0609020204030204" pitchFamily="49" charset="0"/>
                <a:sym typeface="Consolas" panose="020B0609020204030204" pitchFamily="49" charset="0"/>
              </a:rPr>
              <a:t>RESTRICT: </a:t>
            </a:r>
            <a:r>
              <a:rPr lang="en-US" altLang="en-US" sz="2000"/>
              <a:t>Refuse to drop the trigger if any objects depend on it. This is the default.</a:t>
            </a:r>
            <a:endParaRPr lang="en-US" altLang="en-US" sz="2000">
              <a:solidFill>
                <a:srgbClr val="783F04"/>
              </a:solidFill>
              <a:latin typeface="Consolas" panose="020B0609020204030204" pitchFamily="49" charset="0"/>
              <a:sym typeface="Consolas" panose="020B06090202040302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1" end="1"/>
                                            </p:txEl>
                                          </p:spTgt>
                                        </p:tgtEl>
                                        <p:attrNameLst>
                                          <p:attrName>style.visibility</p:attrName>
                                        </p:attrNameLst>
                                      </p:cBhvr>
                                      <p:to>
                                        <p:strVal val="visible"/>
                                      </p:to>
                                    </p:set>
                                    <p:animEffect transition="in" filter="fade">
                                      <p:cBhvr>
                                        <p:cTn id="7" dur="100"/>
                                        <p:tgtEl>
                                          <p:spTgt spid="6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xEl>
                                              <p:pRg st="3" end="3"/>
                                            </p:txEl>
                                          </p:spTgt>
                                        </p:tgtEl>
                                        <p:attrNameLst>
                                          <p:attrName>style.visibility</p:attrName>
                                        </p:attrNameLst>
                                      </p:cBhvr>
                                      <p:to>
                                        <p:strVal val="visible"/>
                                      </p:to>
                                    </p:set>
                                    <p:animEffect transition="in" filter="fade">
                                      <p:cBhvr>
                                        <p:cTn id="12" dur="100"/>
                                        <p:tgtEl>
                                          <p:spTgt spid="6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xEl>
                                              <p:pRg st="5" end="5"/>
                                            </p:txEl>
                                          </p:spTgt>
                                        </p:tgtEl>
                                        <p:attrNameLst>
                                          <p:attrName>style.visibility</p:attrName>
                                        </p:attrNameLst>
                                      </p:cBhvr>
                                      <p:to>
                                        <p:strVal val="visible"/>
                                      </p:to>
                                    </p:set>
                                    <p:animEffect transition="in" filter="fade">
                                      <p:cBhvr>
                                        <p:cTn id="17" dur="100"/>
                                        <p:tgtEl>
                                          <p:spTgt spid="6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xEl>
                                              <p:pRg st="6" end="6"/>
                                            </p:txEl>
                                          </p:spTgt>
                                        </p:tgtEl>
                                        <p:attrNameLst>
                                          <p:attrName>style.visibility</p:attrName>
                                        </p:attrNameLst>
                                      </p:cBhvr>
                                      <p:to>
                                        <p:strVal val="visible"/>
                                      </p:to>
                                    </p:set>
                                    <p:animEffect transition="in" filter="fade">
                                      <p:cBhvr>
                                        <p:cTn id="22" dur="1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BAD05A16-EC55-4C11-8470-097928971A8E}"/>
              </a:ext>
            </a:extLst>
          </p:cNvPr>
          <p:cNvSpPr>
            <a:spLocks noGrp="1" noChangeArrowheads="1"/>
          </p:cNvSpPr>
          <p:nvPr>
            <p:ph type="title"/>
          </p:nvPr>
        </p:nvSpPr>
        <p:spPr/>
        <p:txBody>
          <a:bodyPr/>
          <a:lstStyle/>
          <a:p>
            <a:r>
              <a:rPr lang="en-US" altLang="en-US"/>
              <a:t>Mutating Trigger</a:t>
            </a:r>
          </a:p>
        </p:txBody>
      </p:sp>
      <p:sp>
        <p:nvSpPr>
          <p:cNvPr id="64514" name="Content Placeholder 2">
            <a:extLst>
              <a:ext uri="{FF2B5EF4-FFF2-40B4-BE49-F238E27FC236}">
                <a16:creationId xmlns:a16="http://schemas.microsoft.com/office/drawing/2014/main" id="{0E6FA1A7-70C0-4F45-A7CD-D7F406AFD801}"/>
              </a:ext>
            </a:extLst>
          </p:cNvPr>
          <p:cNvSpPr>
            <a:spLocks noGrp="1" noChangeArrowheads="1"/>
          </p:cNvSpPr>
          <p:nvPr>
            <p:ph idx="1"/>
          </p:nvPr>
        </p:nvSpPr>
        <p:spPr>
          <a:xfrm>
            <a:off x="381000" y="1219200"/>
            <a:ext cx="8458200" cy="5181600"/>
          </a:xfrm>
        </p:spPr>
        <p:txBody>
          <a:bodyPr/>
          <a:lstStyle/>
          <a:p>
            <a:pPr eaLnBrk="1" hangingPunct="1">
              <a:lnSpc>
                <a:spcPct val="90000"/>
              </a:lnSpc>
              <a:buFont typeface="Monotype Sorts" pitchFamily="2" charset="2"/>
              <a:buChar char="o"/>
              <a:defRPr/>
            </a:pPr>
            <a:r>
              <a:rPr lang="en-US" altLang="en-US" dirty="0">
                <a:latin typeface="Tahoma" panose="020B0604030504040204" pitchFamily="34" charset="0"/>
                <a:ea typeface="ＭＳ Ｐゴシック" panose="020B0600070205080204" pitchFamily="34" charset="-128"/>
              </a:rPr>
              <a:t>Recursive call of triggers is not permitted</a:t>
            </a:r>
          </a:p>
          <a:p>
            <a:pPr eaLnBrk="1" hangingPunct="1">
              <a:lnSpc>
                <a:spcPct val="90000"/>
              </a:lnSpc>
              <a:buFont typeface="Monotype Sorts" pitchFamily="2" charset="2"/>
              <a:buChar char="o"/>
              <a:defRPr/>
            </a:pPr>
            <a:r>
              <a:rPr lang="en-US" altLang="en-US" dirty="0">
                <a:latin typeface="Tahoma" panose="020B0604030504040204" pitchFamily="34" charset="0"/>
                <a:ea typeface="ＭＳ Ｐゴシック" panose="020B0600070205080204" pitchFamily="34" charset="-128"/>
              </a:rPr>
              <a:t>Table read in a trigger it cannot be updated</a:t>
            </a:r>
          </a:p>
          <a:p>
            <a:pPr eaLnBrk="1" hangingPunct="1">
              <a:lnSpc>
                <a:spcPct val="90000"/>
              </a:lnSpc>
              <a:buFont typeface="Monotype Sorts" pitchFamily="2" charset="2"/>
              <a:buChar char="o"/>
              <a:defRPr/>
            </a:pPr>
            <a:endParaRPr lang="en-US" altLang="en-US" sz="800" dirty="0">
              <a:solidFill>
                <a:srgbClr val="660066"/>
              </a:solidFill>
              <a:latin typeface="Tahoma" panose="020B0604030504040204" pitchFamily="34" charset="0"/>
              <a:ea typeface="ＭＳ Ｐゴシック" panose="020B0600070205080204" pitchFamily="34" charset="-128"/>
            </a:endParaRP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CREATE FUNCTION increment() RETURNS TRIGGER</a:t>
            </a: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a:t>
            </a:r>
            <a:r>
              <a:rPr lang="en-US" altLang="en-US" sz="2000" dirty="0">
                <a:solidFill>
                  <a:schemeClr val="bg1">
                    <a:lumMod val="50000"/>
                  </a:schemeClr>
                </a:solidFill>
                <a:latin typeface="Tahoma" panose="020B0604030504040204" pitchFamily="34" charset="0"/>
                <a:ea typeface="ＭＳ Ｐゴシック" panose="020B0600070205080204" pitchFamily="34" charset="-128"/>
              </a:rPr>
              <a:t>AS $$</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BEGIN</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SELECT MAX(ID) + 1 </a:t>
            </a:r>
            <a:r>
              <a:rPr lang="en-US" altLang="en-US" sz="2000" dirty="0">
                <a:solidFill>
                  <a:srgbClr val="FF0000"/>
                </a:solidFill>
                <a:latin typeface="Tahoma" panose="020B0604030504040204" pitchFamily="34" charset="0"/>
                <a:ea typeface="ＭＳ Ｐゴシック" panose="020B0600070205080204" pitchFamily="34" charset="-128"/>
              </a:rPr>
              <a:t>INTO</a:t>
            </a:r>
            <a:r>
              <a:rPr lang="en-US" altLang="en-US" sz="2000" dirty="0">
                <a:solidFill>
                  <a:srgbClr val="660066"/>
                </a:solidFill>
                <a:latin typeface="Tahoma" panose="020B0604030504040204" pitchFamily="34" charset="0"/>
                <a:ea typeface="ＭＳ Ｐゴシック" panose="020B0600070205080204" pitchFamily="34" charset="-128"/>
              </a:rPr>
              <a:t> NEW.ID</a:t>
            </a: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FROM Students;</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RETURN NEW;</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END;</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a:t>
            </a:r>
            <a:r>
              <a:rPr lang="en-US" altLang="en-US" sz="2000" dirty="0">
                <a:solidFill>
                  <a:schemeClr val="bg1">
                    <a:lumMod val="50000"/>
                  </a:schemeClr>
                </a:solidFill>
                <a:latin typeface="Tahoma" panose="020B0604030504040204" pitchFamily="34" charset="0"/>
                <a:ea typeface="ＭＳ Ｐゴシック" panose="020B0600070205080204" pitchFamily="34" charset="-128"/>
              </a:rPr>
              <a:t>$$ LANGUAGE </a:t>
            </a:r>
            <a:r>
              <a:rPr lang="en-US" altLang="en-US" sz="2000" dirty="0" err="1">
                <a:solidFill>
                  <a:schemeClr val="bg1">
                    <a:lumMod val="50000"/>
                  </a:schemeClr>
                </a:solidFill>
                <a:latin typeface="Tahoma" panose="020B0604030504040204" pitchFamily="34" charset="0"/>
                <a:ea typeface="ＭＳ Ｐゴシック" panose="020B0600070205080204" pitchFamily="34" charset="-128"/>
              </a:rPr>
              <a:t>plpgsql</a:t>
            </a:r>
            <a:r>
              <a:rPr lang="en-US" altLang="en-US" sz="2000" dirty="0">
                <a:solidFill>
                  <a:schemeClr val="bg1">
                    <a:lumMod val="50000"/>
                  </a:schemeClr>
                </a:solidFill>
                <a:latin typeface="Tahoma" panose="020B0604030504040204" pitchFamily="34" charset="0"/>
                <a:ea typeface="ＭＳ Ｐゴシック" panose="020B0600070205080204" pitchFamily="34" charset="-128"/>
              </a:rPr>
              <a:t>;</a:t>
            </a:r>
          </a:p>
          <a:p>
            <a:pPr marL="0" indent="0" eaLnBrk="1" hangingPunct="1">
              <a:lnSpc>
                <a:spcPct val="90000"/>
              </a:lnSpc>
              <a:buFont typeface="Monotype Sorts" pitchFamily="2" charset="2"/>
              <a:buNone/>
              <a:defRPr/>
            </a:pPr>
            <a:endParaRPr lang="en-US" altLang="en-US" sz="1200" dirty="0">
              <a:solidFill>
                <a:srgbClr val="660066"/>
              </a:solidFill>
              <a:latin typeface="Tahoma" panose="020B0604030504040204" pitchFamily="34" charset="0"/>
              <a:ea typeface="ＭＳ Ｐゴシック" panose="020B0600070205080204" pitchFamily="34" charset="-128"/>
            </a:endParaRP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CREATE TRIGGER </a:t>
            </a:r>
            <a:r>
              <a:rPr lang="en-US" altLang="en-US" sz="2000" dirty="0" err="1">
                <a:solidFill>
                  <a:srgbClr val="660066"/>
                </a:solidFill>
                <a:latin typeface="Tahoma" panose="020B0604030504040204" pitchFamily="34" charset="0"/>
                <a:ea typeface="ＭＳ Ｐゴシック" panose="020B0600070205080204" pitchFamily="34" charset="-128"/>
              </a:rPr>
              <a:t>bad_auto_sid</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a:t>
            </a:r>
            <a:r>
              <a:rPr lang="en-US" altLang="en-US" sz="2000" b="1" dirty="0">
                <a:solidFill>
                  <a:srgbClr val="660066"/>
                </a:solidFill>
                <a:latin typeface="Tahoma" panose="020B0604030504040204" pitchFamily="34" charset="0"/>
                <a:ea typeface="ＭＳ Ｐゴシック" panose="020B0600070205080204" pitchFamily="34" charset="-128"/>
              </a:rPr>
              <a:t>AFTER</a:t>
            </a:r>
            <a:r>
              <a:rPr lang="en-US" altLang="en-US" sz="2000" dirty="0">
                <a:solidFill>
                  <a:srgbClr val="660066"/>
                </a:solidFill>
                <a:latin typeface="Tahoma" panose="020B0604030504040204" pitchFamily="34" charset="0"/>
                <a:ea typeface="ＭＳ Ｐゴシック" panose="020B0600070205080204" pitchFamily="34" charset="-128"/>
              </a:rPr>
              <a:t> INSERT ON Students</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FOR EACH ROW</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EXECUTE FUNCTION increment();</a:t>
            </a:r>
          </a:p>
          <a:p>
            <a:pPr marL="0" indent="0" eaLnBrk="1" hangingPunct="1">
              <a:lnSpc>
                <a:spcPct val="90000"/>
              </a:lnSpc>
              <a:buFont typeface="Monotype Sorts" pitchFamily="2" charset="2"/>
              <a:buNone/>
              <a:defRPr/>
            </a:pPr>
            <a:endParaRPr lang="en-US" altLang="en-US" sz="500" dirty="0">
              <a:solidFill>
                <a:srgbClr val="660066"/>
              </a:solidFill>
              <a:latin typeface="Tahoma" panose="020B0604030504040204" pitchFamily="34" charset="0"/>
              <a:ea typeface="ＭＳ Ｐゴシック" panose="020B0600070205080204" pitchFamily="34" charset="-128"/>
            </a:endParaRPr>
          </a:p>
          <a:p>
            <a:pPr>
              <a:buFont typeface="Monotype Sorts" pitchFamily="2" charset="2"/>
              <a:buChar char="o"/>
              <a:defRPr/>
            </a:pPr>
            <a:r>
              <a:rPr lang="en-US" altLang="en-US" sz="2200" dirty="0">
                <a:solidFill>
                  <a:srgbClr val="CF0E30"/>
                </a:solidFill>
                <a:latin typeface="Tahoma" panose="020B0604030504040204" pitchFamily="34" charset="0"/>
                <a:ea typeface="ＭＳ Ｐゴシック" panose="020B0600070205080204" pitchFamily="34" charset="-128"/>
              </a:rPr>
              <a:t>INTO</a:t>
            </a:r>
            <a:r>
              <a:rPr lang="en-US" altLang="en-US" sz="2200" dirty="0">
                <a:solidFill>
                  <a:srgbClr val="280049"/>
                </a:solidFill>
                <a:latin typeface="Tahoma" panose="020B0604030504040204" pitchFamily="34" charset="0"/>
                <a:ea typeface="ＭＳ Ｐゴシック" panose="020B0600070205080204" pitchFamily="34" charset="-128"/>
              </a:rPr>
              <a:t>: the tuple assignment operator in PL/SQL</a:t>
            </a:r>
          </a:p>
          <a:p>
            <a:pPr>
              <a:buFont typeface="Monotype Sorts" pitchFamily="2" charset="2"/>
              <a:buChar char="o"/>
              <a:defRPr/>
            </a:pPr>
            <a:endParaRPr lang="en-US" altLang="en-US" sz="1200" dirty="0">
              <a:ea typeface="ＭＳ Ｐゴシック"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B15E71A5-55EE-477C-9A9F-7C10BA4453E9}"/>
              </a:ext>
            </a:extLst>
          </p:cNvPr>
          <p:cNvSpPr>
            <a:spLocks noGrp="1" noChangeArrowheads="1"/>
          </p:cNvSpPr>
          <p:nvPr>
            <p:ph type="title"/>
          </p:nvPr>
        </p:nvSpPr>
        <p:spPr/>
        <p:txBody>
          <a:bodyPr/>
          <a:lstStyle/>
          <a:p>
            <a:r>
              <a:rPr lang="en-US" altLang="en-US"/>
              <a:t>Mutating Trigger</a:t>
            </a:r>
          </a:p>
        </p:txBody>
      </p:sp>
      <p:sp>
        <p:nvSpPr>
          <p:cNvPr id="64514" name="Content Placeholder 2">
            <a:extLst>
              <a:ext uri="{FF2B5EF4-FFF2-40B4-BE49-F238E27FC236}">
                <a16:creationId xmlns:a16="http://schemas.microsoft.com/office/drawing/2014/main" id="{CD764256-6392-0047-B0B5-172AD7868FDE}"/>
              </a:ext>
            </a:extLst>
          </p:cNvPr>
          <p:cNvSpPr>
            <a:spLocks noGrp="1" noChangeArrowheads="1"/>
          </p:cNvSpPr>
          <p:nvPr>
            <p:ph idx="1"/>
          </p:nvPr>
        </p:nvSpPr>
        <p:spPr>
          <a:xfrm>
            <a:off x="381000" y="1219200"/>
            <a:ext cx="8458200" cy="5181600"/>
          </a:xfrm>
        </p:spPr>
        <p:txBody>
          <a:bodyPr/>
          <a:lstStyle/>
          <a:p>
            <a:pPr eaLnBrk="1" hangingPunct="1">
              <a:lnSpc>
                <a:spcPct val="90000"/>
              </a:lnSpc>
              <a:buFont typeface="Monotype Sorts" pitchFamily="2" charset="2"/>
              <a:buChar char="o"/>
              <a:defRPr/>
            </a:pPr>
            <a:r>
              <a:rPr lang="en-US" altLang="en-US" dirty="0">
                <a:latin typeface="Tahoma" panose="020B0604030504040204" pitchFamily="34" charset="0"/>
                <a:ea typeface="ＭＳ Ｐゴシック" panose="020B0600070205080204" pitchFamily="34" charset="-128"/>
              </a:rPr>
              <a:t>Recursive call of triggers is not permitted</a:t>
            </a:r>
          </a:p>
          <a:p>
            <a:pPr eaLnBrk="1" hangingPunct="1">
              <a:lnSpc>
                <a:spcPct val="90000"/>
              </a:lnSpc>
              <a:buFont typeface="Monotype Sorts" pitchFamily="2" charset="2"/>
              <a:buChar char="o"/>
              <a:defRPr/>
            </a:pPr>
            <a:r>
              <a:rPr lang="en-US" altLang="en-US" dirty="0">
                <a:latin typeface="Tahoma" panose="020B0604030504040204" pitchFamily="34" charset="0"/>
                <a:ea typeface="ＭＳ Ｐゴシック" panose="020B0600070205080204" pitchFamily="34" charset="-128"/>
              </a:rPr>
              <a:t>Table read in a trigger it cannot be updated</a:t>
            </a:r>
          </a:p>
          <a:p>
            <a:pPr eaLnBrk="1" hangingPunct="1">
              <a:lnSpc>
                <a:spcPct val="90000"/>
              </a:lnSpc>
              <a:buFont typeface="Monotype Sorts" pitchFamily="2" charset="2"/>
              <a:buChar char="o"/>
              <a:defRPr/>
            </a:pPr>
            <a:endParaRPr lang="en-US" altLang="en-US" sz="800" dirty="0">
              <a:solidFill>
                <a:srgbClr val="660066"/>
              </a:solidFill>
              <a:latin typeface="Tahoma" panose="020B0604030504040204" pitchFamily="34" charset="0"/>
              <a:ea typeface="ＭＳ Ｐゴシック" panose="020B0600070205080204" pitchFamily="34" charset="-128"/>
            </a:endParaRP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CREATE FUNCTION increment() RETURNS TRIGGER</a:t>
            </a: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a:t>
            </a:r>
            <a:r>
              <a:rPr lang="en-US" altLang="en-US" sz="2000" dirty="0">
                <a:solidFill>
                  <a:schemeClr val="bg1">
                    <a:lumMod val="50000"/>
                  </a:schemeClr>
                </a:solidFill>
                <a:latin typeface="Tahoma" panose="020B0604030504040204" pitchFamily="34" charset="0"/>
                <a:ea typeface="ＭＳ Ｐゴシック" panose="020B0600070205080204" pitchFamily="34" charset="-128"/>
              </a:rPr>
              <a:t>AS $$</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BEGIN</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SELECT MAX(ID) + 1 </a:t>
            </a:r>
            <a:r>
              <a:rPr lang="en-US" altLang="en-US" sz="2000" dirty="0">
                <a:solidFill>
                  <a:srgbClr val="FF0000"/>
                </a:solidFill>
                <a:latin typeface="Tahoma" panose="020B0604030504040204" pitchFamily="34" charset="0"/>
                <a:ea typeface="ＭＳ Ｐゴシック" panose="020B0600070205080204" pitchFamily="34" charset="-128"/>
              </a:rPr>
              <a:t>INTO</a:t>
            </a:r>
            <a:r>
              <a:rPr lang="en-US" altLang="en-US" sz="2000" dirty="0">
                <a:solidFill>
                  <a:srgbClr val="660066"/>
                </a:solidFill>
                <a:latin typeface="Tahoma" panose="020B0604030504040204" pitchFamily="34" charset="0"/>
                <a:ea typeface="ＭＳ Ｐゴシック" panose="020B0600070205080204" pitchFamily="34" charset="-128"/>
              </a:rPr>
              <a:t> NEW.ID</a:t>
            </a: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FROM Students;</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RETURN NEW;</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END;</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a:t>
            </a:r>
            <a:r>
              <a:rPr lang="en-US" altLang="en-US" sz="2000" dirty="0">
                <a:solidFill>
                  <a:schemeClr val="bg1">
                    <a:lumMod val="50000"/>
                  </a:schemeClr>
                </a:solidFill>
                <a:latin typeface="Tahoma" panose="020B0604030504040204" pitchFamily="34" charset="0"/>
                <a:ea typeface="ＭＳ Ｐゴシック" panose="020B0600070205080204" pitchFamily="34" charset="-128"/>
              </a:rPr>
              <a:t>$$ LANGUAGE </a:t>
            </a:r>
            <a:r>
              <a:rPr lang="en-US" altLang="en-US" sz="2000" dirty="0" err="1">
                <a:solidFill>
                  <a:schemeClr val="bg1">
                    <a:lumMod val="50000"/>
                  </a:schemeClr>
                </a:solidFill>
                <a:latin typeface="Tahoma" panose="020B0604030504040204" pitchFamily="34" charset="0"/>
                <a:ea typeface="ＭＳ Ｐゴシック" panose="020B0600070205080204" pitchFamily="34" charset="-128"/>
              </a:rPr>
              <a:t>plpgsql</a:t>
            </a:r>
            <a:r>
              <a:rPr lang="en-US" altLang="en-US" sz="2000" dirty="0">
                <a:solidFill>
                  <a:schemeClr val="bg1">
                    <a:lumMod val="50000"/>
                  </a:schemeClr>
                </a:solidFill>
                <a:latin typeface="Tahoma" panose="020B0604030504040204" pitchFamily="34" charset="0"/>
                <a:ea typeface="ＭＳ Ｐゴシック" panose="020B0600070205080204" pitchFamily="34" charset="-128"/>
              </a:rPr>
              <a:t>;</a:t>
            </a:r>
          </a:p>
          <a:p>
            <a:pPr marL="0" indent="0" eaLnBrk="1" hangingPunct="1">
              <a:lnSpc>
                <a:spcPct val="90000"/>
              </a:lnSpc>
              <a:buFont typeface="Monotype Sorts" pitchFamily="2" charset="2"/>
              <a:buNone/>
              <a:defRPr/>
            </a:pPr>
            <a:endParaRPr lang="en-US" altLang="en-US" sz="1100" dirty="0">
              <a:solidFill>
                <a:srgbClr val="660066"/>
              </a:solidFill>
              <a:latin typeface="Tahoma" panose="020B0604030504040204" pitchFamily="34" charset="0"/>
              <a:ea typeface="ＭＳ Ｐゴシック" panose="020B0600070205080204" pitchFamily="34" charset="-128"/>
            </a:endParaRPr>
          </a:p>
          <a:p>
            <a:pPr marL="0" indent="0" eaLnBrk="1" hangingPunct="1">
              <a:lnSpc>
                <a:spcPct val="90000"/>
              </a:lnSpc>
              <a:buFont typeface="Monotype Sorts" pitchFamily="2" charset="2"/>
              <a:buNone/>
              <a:defRPr/>
            </a:pPr>
            <a:r>
              <a:rPr lang="en-US" altLang="en-US" sz="2000" dirty="0">
                <a:solidFill>
                  <a:srgbClr val="660066"/>
                </a:solidFill>
                <a:latin typeface="Tahoma" panose="020B0604030504040204" pitchFamily="34" charset="0"/>
                <a:ea typeface="ＭＳ Ｐゴシック" panose="020B0600070205080204" pitchFamily="34" charset="-128"/>
              </a:rPr>
              <a:t>   CREATE TRIGGER </a:t>
            </a:r>
            <a:r>
              <a:rPr lang="en-US" altLang="en-US" sz="2000" dirty="0" err="1">
                <a:solidFill>
                  <a:srgbClr val="660066"/>
                </a:solidFill>
                <a:latin typeface="Tahoma" panose="020B0604030504040204" pitchFamily="34" charset="0"/>
                <a:ea typeface="ＭＳ Ｐゴシック" panose="020B0600070205080204" pitchFamily="34" charset="-128"/>
              </a:rPr>
              <a:t>good_auto_sid</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a:t>
            </a:r>
            <a:r>
              <a:rPr lang="en-US" altLang="en-US" sz="2000" b="1" dirty="0">
                <a:solidFill>
                  <a:srgbClr val="660066"/>
                </a:solidFill>
                <a:latin typeface="Tahoma" panose="020B0604030504040204" pitchFamily="34" charset="0"/>
                <a:ea typeface="ＭＳ Ｐゴシック" panose="020B0600070205080204" pitchFamily="34" charset="-128"/>
              </a:rPr>
              <a:t>BEFORE</a:t>
            </a:r>
            <a:r>
              <a:rPr lang="en-US" altLang="en-US" sz="2000" dirty="0">
                <a:solidFill>
                  <a:srgbClr val="660066"/>
                </a:solidFill>
                <a:latin typeface="Tahoma" panose="020B0604030504040204" pitchFamily="34" charset="0"/>
                <a:ea typeface="ＭＳ Ｐゴシック" panose="020B0600070205080204" pitchFamily="34" charset="-128"/>
              </a:rPr>
              <a:t> INSERT ON Students</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FOR EACH ROW</a:t>
            </a:r>
            <a:br>
              <a:rPr lang="en-US" altLang="en-US" sz="2000" dirty="0">
                <a:solidFill>
                  <a:srgbClr val="660066"/>
                </a:solidFill>
                <a:latin typeface="Tahoma" panose="020B0604030504040204" pitchFamily="34" charset="0"/>
                <a:ea typeface="ＭＳ Ｐゴシック" panose="020B0600070205080204" pitchFamily="34" charset="-128"/>
              </a:rPr>
            </a:br>
            <a:r>
              <a:rPr lang="en-US" altLang="en-US" sz="2000" dirty="0">
                <a:solidFill>
                  <a:srgbClr val="660066"/>
                </a:solidFill>
                <a:latin typeface="Tahoma" panose="020B0604030504040204" pitchFamily="34" charset="0"/>
                <a:ea typeface="ＭＳ Ｐゴシック" panose="020B0600070205080204" pitchFamily="34" charset="-128"/>
              </a:rPr>
              <a:t>    	EXECUTE FUNCTION increment();</a:t>
            </a:r>
          </a:p>
          <a:p>
            <a:pPr marL="0" indent="0" eaLnBrk="1" hangingPunct="1">
              <a:lnSpc>
                <a:spcPct val="90000"/>
              </a:lnSpc>
              <a:buFont typeface="Monotype Sorts" pitchFamily="2" charset="2"/>
              <a:buNone/>
              <a:defRPr/>
            </a:pPr>
            <a:endParaRPr lang="en-US" altLang="en-US" sz="500" dirty="0">
              <a:solidFill>
                <a:srgbClr val="660066"/>
              </a:solidFill>
              <a:latin typeface="Tahoma" panose="020B0604030504040204" pitchFamily="34" charset="0"/>
              <a:ea typeface="ＭＳ Ｐゴシック" panose="020B0600070205080204" pitchFamily="34" charset="-128"/>
            </a:endParaRPr>
          </a:p>
          <a:p>
            <a:pPr marL="0" indent="0">
              <a:buFont typeface="Monotype Sorts" pitchFamily="-84" charset="2"/>
              <a:buNone/>
              <a:defRPr/>
            </a:pPr>
            <a:endParaRPr lang="en-US" altLang="en-US" sz="1200" dirty="0">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92B020A5-58AF-4715-B284-0940D278C243}"/>
              </a:ext>
            </a:extLst>
          </p:cNvPr>
          <p:cNvSpPr>
            <a:spLocks noGrp="1" noChangeArrowheads="1"/>
          </p:cNvSpPr>
          <p:nvPr>
            <p:ph type="title"/>
          </p:nvPr>
        </p:nvSpPr>
        <p:spPr>
          <a:xfrm>
            <a:off x="609600" y="152400"/>
            <a:ext cx="8001000" cy="685800"/>
          </a:xfrm>
        </p:spPr>
        <p:txBody>
          <a:bodyPr/>
          <a:lstStyle/>
          <a:p>
            <a:pPr eaLnBrk="1" hangingPunct="1"/>
            <a:r>
              <a:rPr lang="en-US" altLang="en-US">
                <a:latin typeface="Tahoma" panose="020B0604030504040204" pitchFamily="34" charset="0"/>
              </a:rPr>
              <a:t>Final note on IC</a:t>
            </a:r>
          </a:p>
        </p:txBody>
      </p:sp>
      <p:sp>
        <p:nvSpPr>
          <p:cNvPr id="52226" name="Rectangle 3" descr="Rectangle: Click to edit Master text styles&#10;Second level&#10;Third level&#10;Fourth level&#10;Fifth level">
            <a:extLst>
              <a:ext uri="{FF2B5EF4-FFF2-40B4-BE49-F238E27FC236}">
                <a16:creationId xmlns:a16="http://schemas.microsoft.com/office/drawing/2014/main" id="{A033C171-B34D-ED4B-B244-A0C8D9C5E916}"/>
              </a:ext>
            </a:extLst>
          </p:cNvPr>
          <p:cNvSpPr>
            <a:spLocks noGrp="1" noChangeArrowheads="1"/>
          </p:cNvSpPr>
          <p:nvPr>
            <p:ph type="body" idx="1"/>
          </p:nvPr>
        </p:nvSpPr>
        <p:spPr>
          <a:xfrm>
            <a:off x="685800" y="1600200"/>
            <a:ext cx="7772400" cy="4114800"/>
          </a:xfrm>
        </p:spPr>
        <p:txBody>
          <a:bodyPr/>
          <a:lstStyle/>
          <a:p>
            <a:pPr marL="0" indent="0" eaLnBrk="1" hangingPunct="1">
              <a:buFont typeface="Monotype Sorts" charset="0"/>
              <a:buNone/>
              <a:defRPr/>
            </a:pPr>
            <a:endParaRPr lang="en-US" dirty="0">
              <a:latin typeface="Arial Narrow" charset="0"/>
              <a:ea typeface="ＭＳ Ｐゴシック" charset="0"/>
              <a:cs typeface="ＭＳ Ｐゴシック" charset="0"/>
            </a:endParaRPr>
          </a:p>
          <a:p>
            <a:pPr eaLnBrk="1" hangingPunct="1">
              <a:buFont typeface="Monotype Sorts" charset="0"/>
              <a:buChar char="o"/>
              <a:defRPr/>
            </a:pPr>
            <a:r>
              <a:rPr lang="en-US" dirty="0">
                <a:latin typeface="Tahoma" charset="0"/>
                <a:ea typeface="ＭＳ Ｐゴシック" charset="0"/>
                <a:cs typeface="ＭＳ Ｐゴシック" charset="0"/>
              </a:rPr>
              <a:t>Assertions and Checks Vs. Triggers</a:t>
            </a:r>
          </a:p>
          <a:p>
            <a:pPr lvl="1" eaLnBrk="1" hangingPunct="1">
              <a:lnSpc>
                <a:spcPct val="110000"/>
              </a:lnSpc>
              <a:buFont typeface="Wingdings" charset="0"/>
              <a:buChar char="§"/>
              <a:defRPr/>
            </a:pPr>
            <a:r>
              <a:rPr lang="en-US" dirty="0">
                <a:latin typeface="Tahoma" charset="0"/>
                <a:ea typeface="ＭＳ Ｐゴシック" charset="0"/>
              </a:rPr>
              <a:t>Assertions and Checks support the declarative approach of supporting Integrity Constraints</a:t>
            </a:r>
          </a:p>
          <a:p>
            <a:pPr eaLnBrk="1" hangingPunct="1">
              <a:lnSpc>
                <a:spcPct val="110000"/>
              </a:lnSpc>
              <a:buFont typeface="Monotype Sorts" charset="0"/>
              <a:buChar char="o"/>
              <a:defRPr/>
            </a:pPr>
            <a:endParaRPr lang="en-US" sz="1200" dirty="0">
              <a:latin typeface="Tahoma" charset="0"/>
              <a:ea typeface="ＭＳ Ｐゴシック" charset="0"/>
              <a:cs typeface="ＭＳ Ｐゴシック" charset="0"/>
            </a:endParaRPr>
          </a:p>
          <a:p>
            <a:pPr lvl="1" eaLnBrk="1" hangingPunct="1">
              <a:lnSpc>
                <a:spcPct val="110000"/>
              </a:lnSpc>
              <a:buFont typeface="Wingdings" charset="0"/>
              <a:buChar char="§"/>
              <a:defRPr/>
            </a:pPr>
            <a:r>
              <a:rPr lang="en-US" dirty="0">
                <a:latin typeface="Tahoma" charset="0"/>
                <a:ea typeface="ＭＳ Ｐゴシック" charset="0"/>
              </a:rPr>
              <a:t>Triggers combine the declarative and procedural approach of implementing integrity constraints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C049DCA5-B363-4D73-93E2-BBDF56E1FC99}"/>
              </a:ext>
            </a:extLst>
          </p:cNvPr>
          <p:cNvSpPr>
            <a:spLocks noGrp="1" noChangeArrowheads="1"/>
          </p:cNvSpPr>
          <p:nvPr>
            <p:ph type="title"/>
          </p:nvPr>
        </p:nvSpPr>
        <p:spPr/>
        <p:txBody>
          <a:bodyPr/>
          <a:lstStyle/>
          <a:p>
            <a:pPr eaLnBrk="1" hangingPunct="1"/>
            <a:r>
              <a:rPr lang="en-US" altLang="en-US"/>
              <a:t>Structural Constraints in SQL</a:t>
            </a:r>
          </a:p>
        </p:txBody>
      </p:sp>
      <p:sp>
        <p:nvSpPr>
          <p:cNvPr id="94210" name="Rectangle 6" descr="Rectangle: Click to edit Master text styles&#10;Second level&#10;Third level&#10;Fourth level&#10;Fifth level">
            <a:extLst>
              <a:ext uri="{FF2B5EF4-FFF2-40B4-BE49-F238E27FC236}">
                <a16:creationId xmlns:a16="http://schemas.microsoft.com/office/drawing/2014/main" id="{A83D1B61-C381-0741-8FD1-6032CB008CB4}"/>
              </a:ext>
            </a:extLst>
          </p:cNvPr>
          <p:cNvSpPr>
            <a:spLocks noGrp="1" noChangeArrowheads="1"/>
          </p:cNvSpPr>
          <p:nvPr>
            <p:ph type="body" idx="1"/>
          </p:nvPr>
        </p:nvSpPr>
        <p:spPr>
          <a:xfrm>
            <a:off x="381000" y="1295400"/>
            <a:ext cx="8305800" cy="4724400"/>
          </a:xfrm>
        </p:spPr>
        <p:txBody>
          <a:bodyPr/>
          <a:lstStyle/>
          <a:p>
            <a:pPr eaLnBrk="1" hangingPunct="1">
              <a:lnSpc>
                <a:spcPct val="80000"/>
              </a:lnSpc>
              <a:buClr>
                <a:schemeClr val="tx2"/>
              </a:buClr>
              <a:buFont typeface="Monotype Sorts" charset="0"/>
              <a:buChar char="o"/>
              <a:defRPr/>
            </a:pPr>
            <a:r>
              <a:rPr lang="en-US" dirty="0">
                <a:latin typeface="Tahoma" charset="0"/>
                <a:ea typeface="ＭＳ Ｐゴシック" charset="0"/>
                <a:cs typeface="ＭＳ Ｐゴシック" charset="0"/>
              </a:rPr>
              <a:t>Constraints (</a:t>
            </a:r>
            <a:r>
              <a:rPr lang="en-US" dirty="0">
                <a:ea typeface="ＭＳ Ｐゴシック" charset="0"/>
                <a:cs typeface="ＭＳ Ｐゴシック" charset="0"/>
              </a:rPr>
              <a:t>on Attributes)</a:t>
            </a:r>
            <a:r>
              <a:rPr lang="en-US" dirty="0">
                <a:latin typeface="Tahoma" charset="0"/>
                <a:ea typeface="ＭＳ Ｐゴシック" charset="0"/>
                <a:cs typeface="ＭＳ Ｐゴシック" charset="0"/>
              </a:rPr>
              <a:t>:</a:t>
            </a:r>
          </a:p>
          <a:p>
            <a:pPr lvl="1" eaLnBrk="1" hangingPunct="1">
              <a:lnSpc>
                <a:spcPct val="140000"/>
              </a:lnSpc>
              <a:buClr>
                <a:schemeClr val="tx2"/>
              </a:buClr>
              <a:buFont typeface="Wingdings" charset="0"/>
              <a:buChar char="§"/>
              <a:defRPr/>
            </a:pPr>
            <a:r>
              <a:rPr lang="en-US" sz="2200" dirty="0">
                <a:latin typeface="Tahoma" charset="0"/>
                <a:ea typeface="ＭＳ Ｐゴシック" charset="0"/>
              </a:rPr>
              <a:t>NOT NULL</a:t>
            </a:r>
          </a:p>
          <a:p>
            <a:pPr lvl="1" eaLnBrk="1" hangingPunct="1">
              <a:lnSpc>
                <a:spcPct val="140000"/>
              </a:lnSpc>
              <a:buClr>
                <a:schemeClr val="tx2"/>
              </a:buClr>
              <a:buFont typeface="Wingdings" charset="0"/>
              <a:buChar char="§"/>
              <a:defRPr/>
            </a:pPr>
            <a:r>
              <a:rPr lang="en-US" sz="2200" dirty="0">
                <a:latin typeface="Tahoma" charset="0"/>
                <a:ea typeface="ＭＳ Ｐゴシック" charset="0"/>
              </a:rPr>
              <a:t>DEFAULT value</a:t>
            </a:r>
          </a:p>
          <a:p>
            <a:pPr lvl="2" eaLnBrk="1" hangingPunct="1">
              <a:lnSpc>
                <a:spcPct val="140000"/>
              </a:lnSpc>
              <a:buClr>
                <a:schemeClr val="tx2"/>
              </a:buClr>
              <a:defRPr/>
            </a:pPr>
            <a:r>
              <a:rPr lang="en-US" sz="2200" dirty="0">
                <a:latin typeface="Tahoma" charset="0"/>
                <a:ea typeface="ＭＳ Ｐゴシック" charset="0"/>
              </a:rPr>
              <a:t>without the DEFAULT-clause, the default value is NULL</a:t>
            </a:r>
          </a:p>
          <a:p>
            <a:pPr lvl="1" eaLnBrk="1" hangingPunct="1">
              <a:lnSpc>
                <a:spcPct val="140000"/>
              </a:lnSpc>
              <a:buClr>
                <a:schemeClr val="tx2"/>
              </a:buClr>
              <a:buFont typeface="Wingdings" charset="0"/>
              <a:buChar char="§"/>
              <a:defRPr/>
            </a:pPr>
            <a:r>
              <a:rPr lang="en-US" sz="2200" dirty="0">
                <a:latin typeface="Tahoma" charset="0"/>
                <a:ea typeface="ＭＳ Ｐゴシック" charset="0"/>
              </a:rPr>
              <a:t>PRIMARY KEY ( attribute-list )</a:t>
            </a:r>
          </a:p>
          <a:p>
            <a:pPr lvl="1" eaLnBrk="1" hangingPunct="1">
              <a:lnSpc>
                <a:spcPct val="140000"/>
              </a:lnSpc>
              <a:buClr>
                <a:schemeClr val="tx2"/>
              </a:buClr>
              <a:buFont typeface="Wingdings" charset="0"/>
              <a:buChar char="§"/>
              <a:defRPr/>
            </a:pPr>
            <a:r>
              <a:rPr lang="en-US" sz="2200" dirty="0">
                <a:latin typeface="Tahoma" charset="0"/>
                <a:ea typeface="ＭＳ Ｐゴシック" charset="0"/>
              </a:rPr>
              <a:t>UNIQUE ( attribute list )</a:t>
            </a:r>
          </a:p>
          <a:p>
            <a:pPr lvl="2" eaLnBrk="1" hangingPunct="1">
              <a:lnSpc>
                <a:spcPct val="140000"/>
              </a:lnSpc>
              <a:buClr>
                <a:schemeClr val="tx2"/>
              </a:buClr>
              <a:defRPr/>
            </a:pPr>
            <a:r>
              <a:rPr lang="en-US" sz="2200" dirty="0">
                <a:latin typeface="Tahoma" charset="0"/>
                <a:ea typeface="ＭＳ Ｐゴシック" charset="0"/>
              </a:rPr>
              <a:t> allows the specification of alternative key</a:t>
            </a:r>
          </a:p>
          <a:p>
            <a:pPr lvl="1" eaLnBrk="1" hangingPunct="1">
              <a:lnSpc>
                <a:spcPct val="140000"/>
              </a:lnSpc>
              <a:buClr>
                <a:schemeClr val="tx2"/>
              </a:buClr>
              <a:buFont typeface="Wingdings" charset="0"/>
              <a:buChar char="§"/>
              <a:defRPr/>
            </a:pPr>
            <a:r>
              <a:rPr lang="en-US" sz="2200" dirty="0">
                <a:latin typeface="Tahoma" charset="0"/>
                <a:ea typeface="ＭＳ Ｐゴシック" charset="0"/>
              </a:rPr>
              <a:t>FOREIGN KEY (key) REFERENCES table (key)</a:t>
            </a:r>
          </a:p>
          <a:p>
            <a:pPr eaLnBrk="1" hangingPunct="1">
              <a:lnSpc>
                <a:spcPct val="80000"/>
              </a:lnSpc>
              <a:buClr>
                <a:schemeClr val="tx2"/>
              </a:buClr>
              <a:buFont typeface="Monotype Sorts" charset="0"/>
              <a:buChar char="o"/>
              <a:defRPr/>
            </a:pPr>
            <a:endParaRPr lang="en-US" sz="1800" dirty="0">
              <a:latin typeface="Tahoma" charset="0"/>
              <a:ea typeface="ＭＳ Ｐゴシック" charset="0"/>
            </a:endParaRPr>
          </a:p>
          <a:p>
            <a:pPr marL="457200" lvl="1" indent="0" eaLnBrk="1" hangingPunct="1">
              <a:lnSpc>
                <a:spcPct val="80000"/>
              </a:lnSpc>
              <a:buClr>
                <a:schemeClr val="tx2"/>
              </a:buClr>
              <a:buFont typeface="Wingdings" charset="0"/>
              <a:buNone/>
              <a:defRPr/>
            </a:pPr>
            <a:endParaRPr lang="en-US" sz="2000" dirty="0">
              <a:latin typeface="Tahoma" charset="0"/>
              <a:ea typeface="ＭＳ Ｐゴシック" charset="0"/>
            </a:endParaRPr>
          </a:p>
          <a:p>
            <a:pPr marL="0" indent="0" eaLnBrk="1" hangingPunct="1">
              <a:lnSpc>
                <a:spcPct val="80000"/>
              </a:lnSpc>
              <a:buClr>
                <a:schemeClr val="tx2"/>
              </a:buClr>
              <a:buFont typeface="Monotype Sorts" charset="0"/>
              <a:buNone/>
              <a:defRPr/>
            </a:pPr>
            <a:endParaRPr lang="en-US" sz="2000" dirty="0">
              <a:latin typeface="Tahoma" charset="0"/>
              <a:ea typeface="ＭＳ Ｐゴシック" charset="0"/>
              <a:cs typeface="ＭＳ Ｐゴシック"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1ED641B2-E24D-42AC-9275-A2FF488228A8}"/>
              </a:ext>
            </a:extLst>
          </p:cNvPr>
          <p:cNvSpPr>
            <a:spLocks noGrp="1" noChangeArrowheads="1"/>
          </p:cNvSpPr>
          <p:nvPr>
            <p:ph type="title"/>
          </p:nvPr>
        </p:nvSpPr>
        <p:spPr/>
        <p:txBody>
          <a:bodyPr/>
          <a:lstStyle/>
          <a:p>
            <a:pPr eaLnBrk="1" hangingPunct="1"/>
            <a:r>
              <a:rPr lang="en-US" altLang="en-US"/>
              <a:t>Referential Triggered Actions</a:t>
            </a:r>
          </a:p>
        </p:txBody>
      </p:sp>
      <p:sp>
        <p:nvSpPr>
          <p:cNvPr id="10242" name="Rectangle 3" descr="Rectangle: Click to edit Master text styles&#10;Second level&#10;Third level&#10;Fourth level&#10;Fifth level">
            <a:extLst>
              <a:ext uri="{FF2B5EF4-FFF2-40B4-BE49-F238E27FC236}">
                <a16:creationId xmlns:a16="http://schemas.microsoft.com/office/drawing/2014/main" id="{3FC4A9FB-A15B-4F56-A5CA-82421C6A8673}"/>
              </a:ext>
            </a:extLst>
          </p:cNvPr>
          <p:cNvSpPr>
            <a:spLocks noGrp="1" noChangeArrowheads="1"/>
          </p:cNvSpPr>
          <p:nvPr>
            <p:ph type="body" idx="1"/>
          </p:nvPr>
        </p:nvSpPr>
        <p:spPr>
          <a:xfrm>
            <a:off x="533400" y="1524000"/>
            <a:ext cx="7924800" cy="4114800"/>
          </a:xfrm>
        </p:spPr>
        <p:txBody>
          <a:bodyPr/>
          <a:lstStyle/>
          <a:p>
            <a:pPr eaLnBrk="1" hangingPunct="1">
              <a:buClr>
                <a:schemeClr val="tx2"/>
              </a:buClr>
            </a:pPr>
            <a:r>
              <a:rPr lang="en-US" altLang="en-US">
                <a:latin typeface="Tahoma" panose="020B0604030504040204" pitchFamily="34" charset="0"/>
              </a:rPr>
              <a:t>Actions if a Referential Integrity constraint is violated </a:t>
            </a:r>
          </a:p>
          <a:p>
            <a:pPr lvl="1" eaLnBrk="1" hangingPunct="1">
              <a:buClr>
                <a:schemeClr val="tx2"/>
              </a:buClr>
            </a:pPr>
            <a:r>
              <a:rPr lang="en-US" altLang="en-US" sz="2200">
                <a:latin typeface="Tahoma" panose="020B0604030504040204" pitchFamily="34" charset="0"/>
              </a:rPr>
              <a:t>SET NULL</a:t>
            </a:r>
          </a:p>
          <a:p>
            <a:pPr lvl="1" eaLnBrk="1" hangingPunct="1">
              <a:buClr>
                <a:schemeClr val="tx2"/>
              </a:buClr>
            </a:pPr>
            <a:r>
              <a:rPr lang="en-US" altLang="en-US" sz="2200">
                <a:latin typeface="Tahoma" panose="020B0604030504040204" pitchFamily="34" charset="0"/>
              </a:rPr>
              <a:t>CASCADE  (propagate action)</a:t>
            </a:r>
          </a:p>
          <a:p>
            <a:pPr lvl="1" eaLnBrk="1" hangingPunct="1">
              <a:buClr>
                <a:schemeClr val="tx2"/>
              </a:buClr>
            </a:pPr>
            <a:r>
              <a:rPr lang="en-US" altLang="en-US" sz="2200">
                <a:latin typeface="Tahoma" panose="020B0604030504040204" pitchFamily="34" charset="0"/>
              </a:rPr>
              <a:t>SET DEFAULT</a:t>
            </a:r>
          </a:p>
          <a:p>
            <a:pPr lvl="1" eaLnBrk="1" hangingPunct="1">
              <a:buClr>
                <a:schemeClr val="tx2"/>
              </a:buClr>
            </a:pPr>
            <a:endParaRPr lang="en-US" altLang="en-US" sz="2200">
              <a:latin typeface="Tahoma" panose="020B0604030504040204" pitchFamily="34" charset="0"/>
            </a:endParaRPr>
          </a:p>
          <a:p>
            <a:pPr eaLnBrk="1" hangingPunct="1">
              <a:buClr>
                <a:schemeClr val="tx2"/>
              </a:buClr>
            </a:pPr>
            <a:r>
              <a:rPr lang="en-US" altLang="en-US">
                <a:latin typeface="Tahoma" panose="020B0604030504040204" pitchFamily="34" charset="0"/>
              </a:rPr>
              <a:t>Qualify actions by the triggering condition: </a:t>
            </a:r>
          </a:p>
          <a:p>
            <a:pPr lvl="1" eaLnBrk="1" hangingPunct="1">
              <a:buClr>
                <a:schemeClr val="tx2"/>
              </a:buClr>
            </a:pPr>
            <a:r>
              <a:rPr lang="en-US" altLang="en-US" sz="2200">
                <a:latin typeface="Tahoma" panose="020B0604030504040204" pitchFamily="34" charset="0"/>
              </a:rPr>
              <a:t>ON DELETE</a:t>
            </a:r>
          </a:p>
          <a:p>
            <a:pPr lvl="1" eaLnBrk="1" hangingPunct="1">
              <a:buClr>
                <a:schemeClr val="tx2"/>
              </a:buClr>
            </a:pPr>
            <a:r>
              <a:rPr lang="en-US" altLang="en-US" sz="2200">
                <a:latin typeface="Tahoma" panose="020B0604030504040204" pitchFamily="34" charset="0"/>
              </a:rPr>
              <a:t>ON UPDATE</a:t>
            </a:r>
          </a:p>
          <a:p>
            <a:pPr lvl="1" eaLnBrk="1" hangingPunct="1">
              <a:buClr>
                <a:schemeClr val="tx2"/>
              </a:buClr>
            </a:pPr>
            <a:endParaRPr lang="en-US" altLang="en-US" sz="2200">
              <a:latin typeface="Tahoma" panose="020B0604030504040204" pitchFamily="34" charset="0"/>
            </a:endParaRPr>
          </a:p>
          <a:p>
            <a:pPr eaLnBrk="1" hangingPunct="1">
              <a:buClr>
                <a:schemeClr val="tx2"/>
              </a:buClr>
            </a:pPr>
            <a:r>
              <a:rPr lang="en-US" altLang="en-US" sz="2200">
                <a:latin typeface="Tahoma" panose="020B0604030504040204" pitchFamily="34" charset="0"/>
              </a:rPr>
              <a:t>Note: Oracle does not support ON UPDATE &amp; SET DEFAULT</a:t>
            </a:r>
          </a:p>
          <a:p>
            <a:pPr lvl="1" eaLnBrk="1" hangingPunct="1">
              <a:buClr>
                <a:schemeClr val="tx2"/>
              </a:buClr>
            </a:pPr>
            <a:endParaRPr lang="en-US" altLang="en-US" sz="1400">
              <a:latin typeface="Tahoma" panose="020B060403050404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29A4F8C2-9460-4123-9B47-8F48BE82CA87}"/>
              </a:ext>
            </a:extLst>
          </p:cNvPr>
          <p:cNvSpPr>
            <a:spLocks noGrp="1" noChangeArrowheads="1"/>
          </p:cNvSpPr>
          <p:nvPr>
            <p:ph type="title"/>
          </p:nvPr>
        </p:nvSpPr>
        <p:spPr/>
        <p:txBody>
          <a:bodyPr/>
          <a:lstStyle/>
          <a:p>
            <a:pPr eaLnBrk="1" hangingPunct="1"/>
            <a:r>
              <a:rPr lang="en-US" altLang="en-US"/>
              <a:t>Create Table </a:t>
            </a:r>
            <a:r>
              <a:rPr lang="en-US" altLang="en-US">
                <a:latin typeface="Tahoma" panose="020B0604030504040204" pitchFamily="34" charset="0"/>
              </a:rPr>
              <a:t>with RI Trigger Actions</a:t>
            </a:r>
          </a:p>
        </p:txBody>
      </p:sp>
      <p:sp>
        <p:nvSpPr>
          <p:cNvPr id="13314" name="Rectangle 3" descr="Rectangle: Click to edit Master text styles&#10;Second level&#10;Third level&#10;Fourth level&#10;Fifth level">
            <a:extLst>
              <a:ext uri="{FF2B5EF4-FFF2-40B4-BE49-F238E27FC236}">
                <a16:creationId xmlns:a16="http://schemas.microsoft.com/office/drawing/2014/main" id="{847F7830-C945-684A-83E2-530F3FDB7343}"/>
              </a:ext>
            </a:extLst>
          </p:cNvPr>
          <p:cNvSpPr>
            <a:spLocks noGrp="1" noChangeArrowheads="1"/>
          </p:cNvSpPr>
          <p:nvPr>
            <p:ph type="body" idx="1"/>
          </p:nvPr>
        </p:nvSpPr>
        <p:spPr>
          <a:xfrm>
            <a:off x="457200" y="1295400"/>
            <a:ext cx="8305800" cy="5257800"/>
          </a:xfrm>
        </p:spPr>
        <p:txBody>
          <a:bodyPr/>
          <a:lstStyle/>
          <a:p>
            <a:pPr eaLnBrk="1" hangingPunct="1">
              <a:lnSpc>
                <a:spcPct val="90000"/>
              </a:lnSpc>
              <a:buFont typeface="Wingdings" charset="0"/>
              <a:buNone/>
              <a:defRPr/>
            </a:pPr>
            <a:r>
              <a:rPr lang="en-US" dirty="0">
                <a:latin typeface="Arial Narrow" charset="0"/>
                <a:ea typeface="ＭＳ Ｐゴシック" charset="0"/>
                <a:cs typeface="ＭＳ Ｐゴシック" charset="0"/>
              </a:rPr>
              <a:t>CREATE TABLE  LIBRARIAN                  /* or </a:t>
            </a:r>
            <a:r>
              <a:rPr lang="en-US" dirty="0" err="1">
                <a:latin typeface="Arial Narrow" charset="0"/>
                <a:ea typeface="ＭＳ Ｐゴシック" charset="0"/>
                <a:cs typeface="ＭＳ Ｐゴシック" charset="0"/>
              </a:rPr>
              <a:t>Micro_db.LIBRARIAN</a:t>
            </a:r>
            <a:r>
              <a:rPr lang="en-US" dirty="0">
                <a:latin typeface="Arial Narrow" charset="0"/>
                <a:ea typeface="ＭＳ Ｐゴシック" charset="0"/>
                <a:cs typeface="ＭＳ Ｐゴシック" charset="0"/>
              </a:rPr>
              <a:t> */</a:t>
            </a:r>
          </a:p>
          <a:p>
            <a:pPr eaLnBrk="1" hangingPunct="1">
              <a:lnSpc>
                <a:spcPct val="90000"/>
              </a:lnSpc>
              <a:buFont typeface="Wingdings" charset="0"/>
              <a:buNone/>
              <a:defRPr/>
            </a:pPr>
            <a:r>
              <a:rPr lang="en-US" sz="2200" dirty="0">
                <a:latin typeface="Arial Narrow" charset="0"/>
                <a:ea typeface="ＭＳ Ｐゴシック" charset="0"/>
                <a:cs typeface="ＭＳ Ｐゴシック" charset="0"/>
              </a:rPr>
              <a:t>( </a:t>
            </a:r>
            <a:r>
              <a:rPr lang="en-US" dirty="0">
                <a:latin typeface="Arial Narrow" charset="0"/>
                <a:ea typeface="ＭＳ Ｐゴシック" charset="0"/>
                <a:cs typeface="ＭＳ Ｐゴシック" charset="0"/>
              </a:rPr>
              <a:t>    </a:t>
            </a:r>
            <a:r>
              <a:rPr lang="en-US" sz="2200" dirty="0">
                <a:latin typeface="Arial Narrow" charset="0"/>
                <a:ea typeface="ＭＳ Ｐゴシック" charset="0"/>
                <a:cs typeface="ＭＳ Ｐゴシック" charset="0"/>
              </a:rPr>
              <a:t>Name     </a:t>
            </a:r>
            <a:r>
              <a:rPr lang="en-US" sz="2200" dirty="0" err="1">
                <a:latin typeface="Arial Narrow" charset="0"/>
                <a:ea typeface="ＭＳ Ｐゴシック" charset="0"/>
                <a:cs typeface="ＭＳ Ｐゴシック" charset="0"/>
              </a:rPr>
              <a:t>name_dom</a:t>
            </a:r>
            <a:r>
              <a:rPr lang="en-US" sz="2200" dirty="0">
                <a:latin typeface="Arial Narrow" charset="0"/>
                <a:ea typeface="ＭＳ Ｐゴシック" charset="0"/>
                <a:cs typeface="ＭＳ Ｐゴシック" charset="0"/>
              </a:rPr>
              <a:t>, </a:t>
            </a:r>
          </a:p>
          <a:p>
            <a:pPr lvl="1" eaLnBrk="1" hangingPunct="1">
              <a:lnSpc>
                <a:spcPct val="90000"/>
              </a:lnSpc>
              <a:buFont typeface="Wingdings" charset="0"/>
              <a:buNone/>
              <a:defRPr/>
            </a:pPr>
            <a:r>
              <a:rPr lang="en-US" sz="2200" dirty="0">
                <a:latin typeface="Arial Narrow" charset="0"/>
                <a:ea typeface="ＭＳ Ｐゴシック" charset="0"/>
              </a:rPr>
              <a:t>SSN       </a:t>
            </a:r>
            <a:r>
              <a:rPr lang="en-US" sz="2200" dirty="0" err="1">
                <a:latin typeface="Arial Narrow" charset="0"/>
                <a:ea typeface="ＭＳ Ｐゴシック" charset="0"/>
              </a:rPr>
              <a:t>ssn_dom</a:t>
            </a:r>
            <a:r>
              <a:rPr lang="en-US" sz="2200" dirty="0">
                <a:latin typeface="Arial Narrow" charset="0"/>
                <a:ea typeface="ＭＳ Ｐゴシック" charset="0"/>
              </a:rPr>
              <a:t>, </a:t>
            </a:r>
          </a:p>
          <a:p>
            <a:pPr lvl="1" eaLnBrk="1" hangingPunct="1">
              <a:lnSpc>
                <a:spcPct val="90000"/>
              </a:lnSpc>
              <a:buFont typeface="Wingdings" charset="0"/>
              <a:buNone/>
              <a:defRPr/>
            </a:pPr>
            <a:r>
              <a:rPr lang="en-US" sz="2200" dirty="0">
                <a:latin typeface="Arial Narrow" charset="0"/>
                <a:ea typeface="ＭＳ Ｐゴシック" charset="0"/>
              </a:rPr>
              <a:t>Section  INTEGER,</a:t>
            </a:r>
          </a:p>
          <a:p>
            <a:pPr lvl="1" eaLnBrk="1" hangingPunct="1">
              <a:lnSpc>
                <a:spcPct val="90000"/>
              </a:lnSpc>
              <a:buFont typeface="Wingdings" charset="0"/>
              <a:buNone/>
              <a:defRPr/>
            </a:pPr>
            <a:r>
              <a:rPr lang="en-US" sz="2200" dirty="0">
                <a:latin typeface="Arial Narrow" charset="0"/>
                <a:ea typeface="ＭＳ Ｐゴシック" charset="0"/>
              </a:rPr>
              <a:t>Address  </a:t>
            </a:r>
            <a:r>
              <a:rPr lang="en-US" sz="2200" dirty="0" err="1">
                <a:latin typeface="Arial Narrow" charset="0"/>
                <a:ea typeface="ＭＳ Ｐゴシック" charset="0"/>
              </a:rPr>
              <a:t>address_dom</a:t>
            </a:r>
            <a:r>
              <a:rPr lang="en-US" sz="2200" dirty="0">
                <a:latin typeface="Arial Narrow" charset="0"/>
                <a:ea typeface="ＭＳ Ｐゴシック" charset="0"/>
              </a:rPr>
              <a:t>, </a:t>
            </a:r>
          </a:p>
          <a:p>
            <a:pPr lvl="1" eaLnBrk="1" hangingPunct="1">
              <a:lnSpc>
                <a:spcPct val="90000"/>
              </a:lnSpc>
              <a:buFont typeface="Wingdings" charset="0"/>
              <a:buNone/>
              <a:defRPr/>
            </a:pPr>
            <a:r>
              <a:rPr lang="en-US" sz="2200" dirty="0">
                <a:latin typeface="Arial Narrow" charset="0"/>
                <a:ea typeface="ＭＳ Ｐゴシック" charset="0"/>
              </a:rPr>
              <a:t>Gender   </a:t>
            </a:r>
            <a:r>
              <a:rPr lang="en-US" sz="2200" dirty="0" err="1">
                <a:latin typeface="Arial Narrow" charset="0"/>
                <a:ea typeface="ＭＳ Ｐゴシック" charset="0"/>
              </a:rPr>
              <a:t>gender_dom</a:t>
            </a:r>
            <a:r>
              <a:rPr lang="en-US" sz="2200" dirty="0">
                <a:latin typeface="Arial Narrow" charset="0"/>
                <a:ea typeface="ＭＳ Ｐゴシック" charset="0"/>
              </a:rPr>
              <a:t>, </a:t>
            </a:r>
          </a:p>
          <a:p>
            <a:pPr lvl="1" eaLnBrk="1" hangingPunct="1">
              <a:lnSpc>
                <a:spcPct val="90000"/>
              </a:lnSpc>
              <a:buFont typeface="Wingdings" charset="0"/>
              <a:buNone/>
              <a:defRPr/>
            </a:pPr>
            <a:r>
              <a:rPr lang="en-US" sz="2200" dirty="0">
                <a:latin typeface="Arial Narrow" charset="0"/>
                <a:ea typeface="ＭＳ Ｐゴシック" charset="0"/>
              </a:rPr>
              <a:t>Birthday  DATE, </a:t>
            </a:r>
          </a:p>
          <a:p>
            <a:pPr lvl="1" eaLnBrk="1" hangingPunct="1">
              <a:lnSpc>
                <a:spcPct val="90000"/>
              </a:lnSpc>
              <a:buFont typeface="Wingdings" charset="0"/>
              <a:buNone/>
              <a:defRPr/>
            </a:pPr>
            <a:r>
              <a:rPr lang="en-US" sz="2200" dirty="0">
                <a:latin typeface="Arial Narrow" charset="0"/>
                <a:ea typeface="ＭＳ Ｐゴシック" charset="0"/>
              </a:rPr>
              <a:t>Salary     DEC(8,2), </a:t>
            </a:r>
          </a:p>
          <a:p>
            <a:pPr lvl="1" eaLnBrk="1" hangingPunct="1">
              <a:lnSpc>
                <a:spcPct val="90000"/>
              </a:lnSpc>
              <a:buFont typeface="Wingdings" charset="0"/>
              <a:buNone/>
              <a:defRPr/>
            </a:pPr>
            <a:endParaRPr lang="en-US" sz="800" dirty="0">
              <a:latin typeface="Arial Narrow" charset="0"/>
              <a:ea typeface="ＭＳ Ｐゴシック" charset="0"/>
            </a:endParaRPr>
          </a:p>
          <a:p>
            <a:pPr lvl="1" eaLnBrk="1" hangingPunct="1">
              <a:lnSpc>
                <a:spcPct val="80000"/>
              </a:lnSpc>
              <a:buFont typeface="Wingdings" charset="0"/>
              <a:buNone/>
              <a:defRPr/>
            </a:pPr>
            <a:r>
              <a:rPr lang="en-US" sz="2200" b="1" dirty="0">
                <a:latin typeface="Courier New" charset="0"/>
                <a:ea typeface="ＭＳ Ｐゴシック" charset="0"/>
                <a:cs typeface="Courier New" charset="0"/>
              </a:rPr>
              <a:t>CONSTRAINT</a:t>
            </a:r>
            <a:r>
              <a:rPr lang="en-US" sz="2200" dirty="0">
                <a:latin typeface="Arial Narrow" charset="0"/>
                <a:ea typeface="ＭＳ Ｐゴシック" charset="0"/>
              </a:rPr>
              <a:t> </a:t>
            </a:r>
            <a:r>
              <a:rPr lang="en-US" sz="2200" dirty="0" err="1">
                <a:latin typeface="Arial Narrow" charset="0"/>
                <a:ea typeface="ＭＳ Ｐゴシック" charset="0"/>
              </a:rPr>
              <a:t>librarian_PK</a:t>
            </a:r>
            <a:r>
              <a:rPr lang="en-US" sz="2200" dirty="0">
                <a:latin typeface="Arial Narrow" charset="0"/>
                <a:ea typeface="ＭＳ Ｐゴシック" charset="0"/>
              </a:rPr>
              <a:t>   PRIMARY KEY (SSN),</a:t>
            </a:r>
          </a:p>
          <a:p>
            <a:pPr lvl="1" eaLnBrk="1" hangingPunct="1">
              <a:lnSpc>
                <a:spcPct val="90000"/>
              </a:lnSpc>
              <a:buFont typeface="Wingdings" charset="0"/>
              <a:buNone/>
              <a:defRPr/>
            </a:pPr>
            <a:endParaRPr lang="en-US" sz="400" dirty="0">
              <a:latin typeface="Arial Narrow" charset="0"/>
              <a:ea typeface="ＭＳ Ｐゴシック" charset="0"/>
            </a:endParaRPr>
          </a:p>
          <a:p>
            <a:pPr lvl="1" eaLnBrk="1" hangingPunct="1">
              <a:lnSpc>
                <a:spcPct val="90000"/>
              </a:lnSpc>
              <a:buFont typeface="Wingdings" charset="0"/>
              <a:buNone/>
              <a:defRPr/>
            </a:pPr>
            <a:r>
              <a:rPr lang="en-US" sz="2200" b="1" dirty="0">
                <a:latin typeface="Courier New" charset="0"/>
                <a:ea typeface="ＭＳ Ｐゴシック" charset="0"/>
                <a:cs typeface="Courier New" charset="0"/>
              </a:rPr>
              <a:t>CONSTRAINT</a:t>
            </a:r>
            <a:r>
              <a:rPr lang="en-US" sz="2200" dirty="0">
                <a:latin typeface="Arial Narrow" charset="0"/>
                <a:ea typeface="ＭＳ Ｐゴシック" charset="0"/>
              </a:rPr>
              <a:t> </a:t>
            </a:r>
            <a:r>
              <a:rPr lang="en-US" sz="2200" dirty="0" err="1">
                <a:latin typeface="Arial Narrow" charset="0"/>
                <a:ea typeface="ＭＳ Ｐゴシック" charset="0"/>
              </a:rPr>
              <a:t>librarian_FK</a:t>
            </a:r>
            <a:r>
              <a:rPr lang="en-US" sz="2200" dirty="0">
                <a:latin typeface="Arial Narrow" charset="0"/>
                <a:ea typeface="ＭＳ Ｐゴシック" charset="0"/>
              </a:rPr>
              <a:t>  </a:t>
            </a:r>
          </a:p>
          <a:p>
            <a:pPr lvl="1" eaLnBrk="1" hangingPunct="1">
              <a:lnSpc>
                <a:spcPct val="90000"/>
              </a:lnSpc>
              <a:buFont typeface="Wingdings" charset="0"/>
              <a:buNone/>
              <a:defRPr/>
            </a:pPr>
            <a:r>
              <a:rPr lang="en-US" sz="2200" dirty="0">
                <a:solidFill>
                  <a:schemeClr val="tx2">
                    <a:lumMod val="75000"/>
                  </a:schemeClr>
                </a:solidFill>
                <a:latin typeface="Arial Narrow" charset="0"/>
                <a:ea typeface="ＭＳ Ｐゴシック" charset="0"/>
              </a:rPr>
              <a:t>   FOREIGN KEY (Section)  REFERENCES SECTION (SNO)</a:t>
            </a:r>
          </a:p>
          <a:p>
            <a:pPr lvl="1" eaLnBrk="1" hangingPunct="1">
              <a:lnSpc>
                <a:spcPct val="90000"/>
              </a:lnSpc>
              <a:buFont typeface="Wingdings" charset="0"/>
              <a:buNone/>
              <a:defRPr/>
            </a:pPr>
            <a:r>
              <a:rPr lang="en-US" sz="2200" dirty="0">
                <a:solidFill>
                  <a:schemeClr val="tx2">
                    <a:lumMod val="75000"/>
                  </a:schemeClr>
                </a:solidFill>
                <a:latin typeface="Arial Narrow" charset="0"/>
                <a:ea typeface="ＭＳ Ｐゴシック" charset="0"/>
              </a:rPr>
              <a:t>   On Delete SET DEFAULT On Update CASCADE</a:t>
            </a:r>
          </a:p>
          <a:p>
            <a:pPr eaLnBrk="1" hangingPunct="1">
              <a:lnSpc>
                <a:spcPct val="50000"/>
              </a:lnSpc>
              <a:buFont typeface="Wingdings" charset="0"/>
              <a:buNone/>
              <a:defRPr/>
            </a:pPr>
            <a:r>
              <a:rPr lang="en-US" sz="2200" dirty="0">
                <a:latin typeface="Arial Narrow" charset="0"/>
                <a:ea typeface="ＭＳ Ｐゴシック" charset="0"/>
                <a:cs typeface="ＭＳ Ｐゴシック" charset="0"/>
              </a:rPr>
              <a:t>);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B05B55BF-0F31-4638-AB93-A7164FAFF7CC}"/>
              </a:ext>
            </a:extLst>
          </p:cNvPr>
          <p:cNvSpPr>
            <a:spLocks noGrp="1" noChangeArrowheads="1"/>
          </p:cNvSpPr>
          <p:nvPr>
            <p:ph type="title"/>
          </p:nvPr>
        </p:nvSpPr>
        <p:spPr/>
        <p:txBody>
          <a:bodyPr/>
          <a:lstStyle/>
          <a:p>
            <a:pPr eaLnBrk="1" hangingPunct="1"/>
            <a:r>
              <a:rPr lang="en-US" altLang="en-US"/>
              <a:t>Semantic Integrity Constraints</a:t>
            </a:r>
          </a:p>
        </p:txBody>
      </p:sp>
      <p:sp>
        <p:nvSpPr>
          <p:cNvPr id="14338" name="Rectangle 3" descr="Rectangle: Click to edit Master text styles&#10;Second level&#10;Third level&#10;Fourth level&#10;Fifth level">
            <a:extLst>
              <a:ext uri="{FF2B5EF4-FFF2-40B4-BE49-F238E27FC236}">
                <a16:creationId xmlns:a16="http://schemas.microsoft.com/office/drawing/2014/main" id="{7DECEC39-6ACA-4109-89F4-3B52BFC5790D}"/>
              </a:ext>
            </a:extLst>
          </p:cNvPr>
          <p:cNvSpPr>
            <a:spLocks noGrp="1" noChangeArrowheads="1"/>
          </p:cNvSpPr>
          <p:nvPr>
            <p:ph type="body" idx="1"/>
          </p:nvPr>
        </p:nvSpPr>
        <p:spPr>
          <a:xfrm>
            <a:off x="685800" y="1371600"/>
            <a:ext cx="7772400" cy="4114800"/>
          </a:xfrm>
        </p:spPr>
        <p:txBody>
          <a:bodyPr/>
          <a:lstStyle/>
          <a:p>
            <a:pPr eaLnBrk="1" hangingPunct="1"/>
            <a:r>
              <a:rPr lang="en-US" altLang="en-US"/>
              <a:t>A constraint is expressed as a </a:t>
            </a:r>
            <a:r>
              <a:rPr lang="en-US" altLang="en-US">
                <a:latin typeface="Comic Sans MS" panose="030F0702030302020204" pitchFamily="66" charset="0"/>
              </a:rPr>
              <a:t>Predicate, </a:t>
            </a:r>
            <a:r>
              <a:rPr lang="en-US" altLang="en-US"/>
              <a:t>a condition similar to the one at the WHERE-clause of a query</a:t>
            </a:r>
          </a:p>
          <a:p>
            <a:pPr eaLnBrk="1" hangingPunct="1"/>
            <a:r>
              <a:rPr lang="en-US" altLang="en-US"/>
              <a:t>Three DDL constructs</a:t>
            </a:r>
          </a:p>
          <a:p>
            <a:pPr lvl="1" eaLnBrk="1" hangingPunct="1"/>
            <a:r>
              <a:rPr lang="en-US" altLang="en-US"/>
              <a:t>Checks</a:t>
            </a:r>
          </a:p>
          <a:p>
            <a:pPr lvl="1" eaLnBrk="1" hangingPunct="1"/>
            <a:r>
              <a:rPr lang="en-US" altLang="en-US"/>
              <a:t>Assertions</a:t>
            </a:r>
          </a:p>
          <a:p>
            <a:pPr lvl="1" eaLnBrk="1" hangingPunct="1"/>
            <a:r>
              <a:rPr lang="en-US" altLang="en-US"/>
              <a:t>Triggers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F2745C08-DD92-412A-A7BF-7C6C751A87C0}"/>
              </a:ext>
            </a:extLst>
          </p:cNvPr>
          <p:cNvSpPr>
            <a:spLocks noGrp="1" noChangeArrowheads="1"/>
          </p:cNvSpPr>
          <p:nvPr>
            <p:ph type="title"/>
          </p:nvPr>
        </p:nvSpPr>
        <p:spPr/>
        <p:txBody>
          <a:bodyPr/>
          <a:lstStyle/>
          <a:p>
            <a:pPr eaLnBrk="1" hangingPunct="1"/>
            <a:r>
              <a:rPr lang="en-US" altLang="en-US"/>
              <a:t>Check Constraints</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2B7B317C-32B2-C54C-AB10-300D3C841C86}"/>
              </a:ext>
            </a:extLst>
          </p:cNvPr>
          <p:cNvSpPr>
            <a:spLocks noGrp="1" noChangeArrowheads="1"/>
          </p:cNvSpPr>
          <p:nvPr>
            <p:ph type="body" idx="1"/>
          </p:nvPr>
        </p:nvSpPr>
        <p:spPr>
          <a:xfrm>
            <a:off x="533400" y="1219200"/>
            <a:ext cx="8001000" cy="5105400"/>
          </a:xfrm>
        </p:spPr>
        <p:txBody>
          <a:bodyPr/>
          <a:lstStyle/>
          <a:p>
            <a:pPr eaLnBrk="1" hangingPunct="1">
              <a:lnSpc>
                <a:spcPct val="90000"/>
              </a:lnSpc>
              <a:buFont typeface="Monotype Sorts" pitchFamily="2" charset="2"/>
              <a:buChar char="o"/>
              <a:defRPr/>
            </a:pPr>
            <a:r>
              <a:rPr lang="en-US" altLang="en-US" dirty="0"/>
              <a:t>CHECK </a:t>
            </a:r>
            <a:r>
              <a:rPr lang="en-US" altLang="en-US" i="1" dirty="0"/>
              <a:t>prohibits</a:t>
            </a:r>
            <a:r>
              <a:rPr lang="en-US" altLang="en-US" dirty="0"/>
              <a:t> an operation on a table that would violate the constraint. It is a </a:t>
            </a:r>
            <a:r>
              <a:rPr lang="en-US" altLang="en-US" i="1" dirty="0"/>
              <a:t>local</a:t>
            </a:r>
            <a:r>
              <a:rPr lang="en-US" altLang="en-US" dirty="0"/>
              <a:t> constraint.</a:t>
            </a:r>
          </a:p>
          <a:p>
            <a:pPr marL="0" indent="0" eaLnBrk="1" hangingPunct="1">
              <a:lnSpc>
                <a:spcPct val="90000"/>
              </a:lnSpc>
              <a:buFont typeface="Monotype Sorts" pitchFamily="2" charset="2"/>
              <a:buNone/>
              <a:defRPr/>
            </a:pPr>
            <a:endParaRPr lang="en-US" altLang="en-US" sz="1600" dirty="0"/>
          </a:p>
          <a:p>
            <a:pPr eaLnBrk="1" hangingPunct="1">
              <a:lnSpc>
                <a:spcPct val="90000"/>
              </a:lnSpc>
              <a:buFont typeface="Monotype Sorts" pitchFamily="2" charset="2"/>
              <a:buChar char="o"/>
              <a:defRPr/>
            </a:pPr>
            <a:r>
              <a:rPr lang="en-US" altLang="en-US" sz="2000" dirty="0">
                <a:latin typeface="Arial Narrow" panose="020B0604020202020204" pitchFamily="34" charset="0"/>
              </a:rPr>
              <a:t>  </a:t>
            </a:r>
            <a:r>
              <a:rPr lang="en-US" altLang="en-US" b="1" dirty="0">
                <a:latin typeface="Arial Narrow" panose="020B0604020202020204" pitchFamily="34" charset="0"/>
              </a:rPr>
              <a:t>CREATE TABLE</a:t>
            </a:r>
            <a:r>
              <a:rPr lang="en-US" altLang="en-US" dirty="0">
                <a:latin typeface="Arial Narrow" panose="020B0604020202020204" pitchFamily="34" charset="0"/>
              </a:rPr>
              <a:t> SECTION </a:t>
            </a:r>
          </a:p>
          <a:p>
            <a:pPr eaLnBrk="1" hangingPunct="1">
              <a:lnSpc>
                <a:spcPct val="90000"/>
              </a:lnSpc>
              <a:buFont typeface="Wingdings" pitchFamily="2" charset="2"/>
              <a:buNone/>
              <a:defRPr/>
            </a:pPr>
            <a:r>
              <a:rPr lang="en-US" altLang="en-US" dirty="0">
                <a:latin typeface="Arial Narrow" panose="020B0604020202020204" pitchFamily="34" charset="0"/>
              </a:rPr>
              <a:t>       ( </a:t>
            </a:r>
            <a:r>
              <a:rPr lang="en-US" altLang="en-US" dirty="0" err="1">
                <a:latin typeface="Arial Narrow" panose="020B0604020202020204" pitchFamily="34" charset="0"/>
              </a:rPr>
              <a:t>SectNo</a:t>
            </a:r>
            <a:r>
              <a:rPr lang="en-US" altLang="en-US" dirty="0">
                <a:latin typeface="Arial Narrow" panose="020B0604020202020204" pitchFamily="34" charset="0"/>
              </a:rPr>
              <a:t> </a:t>
            </a:r>
            <a:r>
              <a:rPr lang="en-US" altLang="en-US" dirty="0" err="1">
                <a:latin typeface="Arial Narrow" panose="020B0604020202020204" pitchFamily="34" charset="0"/>
              </a:rPr>
              <a:t>sectno_dom</a:t>
            </a:r>
            <a:r>
              <a:rPr lang="en-US" altLang="en-US" dirty="0">
                <a:latin typeface="Arial Narrow" panose="020B0604020202020204" pitchFamily="34" charset="0"/>
              </a:rPr>
              <a:t>, </a:t>
            </a:r>
          </a:p>
          <a:p>
            <a:pPr eaLnBrk="1" hangingPunct="1">
              <a:lnSpc>
                <a:spcPct val="90000"/>
              </a:lnSpc>
              <a:buFont typeface="Wingdings" pitchFamily="2" charset="2"/>
              <a:buNone/>
              <a:defRPr/>
            </a:pPr>
            <a:r>
              <a:rPr lang="en-US" altLang="en-US" dirty="0">
                <a:latin typeface="Arial Narrow" panose="020B0604020202020204" pitchFamily="34" charset="0"/>
              </a:rPr>
              <a:t>         Name </a:t>
            </a:r>
            <a:r>
              <a:rPr lang="en-US" altLang="en-US" dirty="0" err="1">
                <a:latin typeface="Arial Narrow" panose="020B0604020202020204" pitchFamily="34" charset="0"/>
              </a:rPr>
              <a:t>section_dom</a:t>
            </a:r>
            <a:r>
              <a:rPr lang="en-US" altLang="en-US" dirty="0">
                <a:latin typeface="Arial Narrow" panose="020B0604020202020204" pitchFamily="34" charset="0"/>
              </a:rPr>
              <a:t>, </a:t>
            </a:r>
          </a:p>
          <a:p>
            <a:pPr eaLnBrk="1" hangingPunct="1">
              <a:lnSpc>
                <a:spcPct val="90000"/>
              </a:lnSpc>
              <a:buFont typeface="Wingdings" pitchFamily="2" charset="2"/>
              <a:buNone/>
              <a:defRPr/>
            </a:pPr>
            <a:r>
              <a:rPr lang="en-US" altLang="en-US" dirty="0">
                <a:latin typeface="Arial Narrow" panose="020B0604020202020204" pitchFamily="34" charset="0"/>
              </a:rPr>
              <a:t>         </a:t>
            </a:r>
            <a:r>
              <a:rPr lang="en-US" altLang="en-US" dirty="0" err="1">
                <a:latin typeface="Arial Narrow" panose="020B0604020202020204" pitchFamily="34" charset="0"/>
              </a:rPr>
              <a:t>HeadSSN</a:t>
            </a:r>
            <a:r>
              <a:rPr lang="en-US" altLang="en-US" dirty="0">
                <a:latin typeface="Arial Narrow" panose="020B0604020202020204" pitchFamily="34" charset="0"/>
              </a:rPr>
              <a:t> </a:t>
            </a:r>
            <a:r>
              <a:rPr lang="en-US" altLang="en-US" dirty="0" err="1">
                <a:latin typeface="Arial Narrow" panose="020B0604020202020204" pitchFamily="34" charset="0"/>
              </a:rPr>
              <a:t>ssn_dom</a:t>
            </a:r>
            <a:r>
              <a:rPr lang="en-US" altLang="en-US" dirty="0">
                <a:latin typeface="Arial Narrow" panose="020B0604020202020204" pitchFamily="34" charset="0"/>
              </a:rPr>
              <a:t>, </a:t>
            </a:r>
          </a:p>
          <a:p>
            <a:pPr eaLnBrk="1" hangingPunct="1">
              <a:lnSpc>
                <a:spcPct val="90000"/>
              </a:lnSpc>
              <a:buFont typeface="Wingdings" pitchFamily="2" charset="2"/>
              <a:buNone/>
              <a:defRPr/>
            </a:pPr>
            <a:r>
              <a:rPr lang="en-US" altLang="en-US" dirty="0">
                <a:latin typeface="Arial Narrow" panose="020B0604020202020204" pitchFamily="34" charset="0"/>
              </a:rPr>
              <a:t>         Budget </a:t>
            </a:r>
            <a:r>
              <a:rPr lang="en-US" altLang="en-US" dirty="0" err="1">
                <a:latin typeface="Arial Narrow" panose="020B0604020202020204" pitchFamily="34" charset="0"/>
              </a:rPr>
              <a:t>budget_dom</a:t>
            </a:r>
            <a:r>
              <a:rPr lang="en-US" altLang="en-US" sz="2200" dirty="0">
                <a:latin typeface="Arial Narrow" panose="020B0604020202020204" pitchFamily="34" charset="0"/>
              </a:rPr>
              <a:t>, </a:t>
            </a:r>
          </a:p>
          <a:p>
            <a:pPr eaLnBrk="1" hangingPunct="1">
              <a:lnSpc>
                <a:spcPct val="90000"/>
              </a:lnSpc>
              <a:buFont typeface="Wingdings" pitchFamily="2" charset="2"/>
              <a:buNone/>
              <a:defRPr/>
            </a:pPr>
            <a:endParaRPr lang="en-US" altLang="en-US" sz="800" dirty="0">
              <a:latin typeface="Arial Narrow" panose="020B0604020202020204" pitchFamily="34" charset="0"/>
            </a:endParaRPr>
          </a:p>
          <a:p>
            <a:pPr eaLnBrk="1" hangingPunct="1">
              <a:lnSpc>
                <a:spcPct val="90000"/>
              </a:lnSpc>
              <a:buFont typeface="Wingdings" pitchFamily="2" charset="2"/>
              <a:buNone/>
              <a:defRPr/>
            </a:pPr>
            <a:r>
              <a:rPr lang="en-US" altLang="en-US" sz="2200" dirty="0">
                <a:latin typeface="Arial Narrow" panose="020B0604020202020204" pitchFamily="34" charset="0"/>
              </a:rPr>
              <a:t>        </a:t>
            </a:r>
            <a:r>
              <a:rPr lang="en-US" altLang="en-US" b="1" dirty="0">
                <a:latin typeface="Arial Narrow" panose="020B0604020202020204" pitchFamily="34" charset="0"/>
              </a:rPr>
              <a:t>CONSTRAINT</a:t>
            </a:r>
            <a:r>
              <a:rPr lang="en-US" altLang="en-US" dirty="0">
                <a:latin typeface="Arial Narrow" panose="020B0604020202020204" pitchFamily="34" charset="0"/>
              </a:rPr>
              <a:t> </a:t>
            </a:r>
            <a:r>
              <a:rPr lang="en-US" altLang="en-US" dirty="0" err="1">
                <a:latin typeface="Arial Narrow" panose="020B0604020202020204" pitchFamily="34" charset="0"/>
              </a:rPr>
              <a:t>section_PK</a:t>
            </a:r>
            <a:r>
              <a:rPr lang="en-US" altLang="en-US" dirty="0">
                <a:latin typeface="Arial Narrow" panose="020B0604020202020204" pitchFamily="34" charset="0"/>
              </a:rPr>
              <a:t> </a:t>
            </a:r>
          </a:p>
          <a:p>
            <a:pPr eaLnBrk="1" hangingPunct="1">
              <a:lnSpc>
                <a:spcPct val="90000"/>
              </a:lnSpc>
              <a:buFont typeface="Wingdings" pitchFamily="2" charset="2"/>
              <a:buNone/>
              <a:defRPr/>
            </a:pPr>
            <a:r>
              <a:rPr lang="en-US" altLang="en-US" dirty="0">
                <a:latin typeface="Arial Narrow" panose="020B0604020202020204" pitchFamily="34" charset="0"/>
              </a:rPr>
              <a:t>            PRIMARY KEY (</a:t>
            </a:r>
            <a:r>
              <a:rPr lang="en-US" altLang="en-US" dirty="0" err="1">
                <a:latin typeface="Arial Narrow" panose="020B0604020202020204" pitchFamily="34" charset="0"/>
              </a:rPr>
              <a:t>SectNo</a:t>
            </a:r>
            <a:r>
              <a:rPr lang="en-US" altLang="en-US" dirty="0">
                <a:latin typeface="Arial Narrow" panose="020B0604020202020204" pitchFamily="34" charset="0"/>
              </a:rPr>
              <a:t>), </a:t>
            </a:r>
          </a:p>
          <a:p>
            <a:pPr eaLnBrk="1" hangingPunct="1">
              <a:lnSpc>
                <a:spcPct val="90000"/>
              </a:lnSpc>
              <a:buFont typeface="Wingdings" pitchFamily="2" charset="2"/>
              <a:buNone/>
              <a:defRPr/>
            </a:pPr>
            <a:endParaRPr lang="en-US" altLang="en-US" sz="800" dirty="0">
              <a:latin typeface="Arial Narrow" panose="020B0604020202020204" pitchFamily="34" charset="0"/>
            </a:endParaRPr>
          </a:p>
          <a:p>
            <a:pPr eaLnBrk="1" hangingPunct="1">
              <a:lnSpc>
                <a:spcPct val="90000"/>
              </a:lnSpc>
              <a:buFont typeface="Wingdings" pitchFamily="2" charset="2"/>
              <a:buNone/>
              <a:defRPr/>
            </a:pPr>
            <a:r>
              <a:rPr lang="en-US" altLang="en-US" dirty="0">
                <a:latin typeface="Arial Narrow" panose="020B0604020202020204" pitchFamily="34" charset="0"/>
              </a:rPr>
              <a:t>       </a:t>
            </a:r>
            <a:r>
              <a:rPr lang="en-US" altLang="en-US" b="1" dirty="0">
                <a:latin typeface="Arial Narrow" panose="020B0604020202020204" pitchFamily="34" charset="0"/>
              </a:rPr>
              <a:t>CONSTRAINT</a:t>
            </a:r>
            <a:r>
              <a:rPr lang="en-US" altLang="en-US" dirty="0">
                <a:latin typeface="Arial Narrow" panose="020B0604020202020204" pitchFamily="34" charset="0"/>
              </a:rPr>
              <a:t> </a:t>
            </a:r>
            <a:r>
              <a:rPr lang="en-US" altLang="en-US" dirty="0" err="1">
                <a:latin typeface="Arial Narrow" panose="020B0604020202020204" pitchFamily="34" charset="0"/>
              </a:rPr>
              <a:t>section_FK</a:t>
            </a:r>
            <a:r>
              <a:rPr lang="en-US" altLang="en-US" dirty="0">
                <a:latin typeface="Arial Narrow" panose="020B0604020202020204" pitchFamily="34" charset="0"/>
              </a:rPr>
              <a:t> </a:t>
            </a:r>
          </a:p>
          <a:p>
            <a:pPr eaLnBrk="1" hangingPunct="1">
              <a:lnSpc>
                <a:spcPct val="90000"/>
              </a:lnSpc>
              <a:buFont typeface="Wingdings" pitchFamily="2" charset="2"/>
              <a:buNone/>
              <a:defRPr/>
            </a:pPr>
            <a:r>
              <a:rPr lang="en-US" altLang="en-US" dirty="0">
                <a:latin typeface="Arial Narrow" panose="020B0604020202020204" pitchFamily="34" charset="0"/>
              </a:rPr>
              <a:t>           FOREIGN KEY (</a:t>
            </a:r>
            <a:r>
              <a:rPr lang="en-US" altLang="en-US" dirty="0" err="1">
                <a:latin typeface="Arial Narrow" panose="020B0604020202020204" pitchFamily="34" charset="0"/>
              </a:rPr>
              <a:t>HeadSSN</a:t>
            </a:r>
            <a:r>
              <a:rPr lang="en-US" altLang="en-US" dirty="0">
                <a:latin typeface="Arial Narrow" panose="020B0604020202020204" pitchFamily="34" charset="0"/>
              </a:rPr>
              <a:t>) REFERENCES LIBRARIAN(SSN))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781BCAC-0AE9-4F44-BF8E-16F5C9B8D29F}"/>
              </a:ext>
            </a:extLst>
          </p:cNvPr>
          <p:cNvSpPr>
            <a:spLocks noGrp="1" noChangeArrowheads="1"/>
          </p:cNvSpPr>
          <p:nvPr>
            <p:ph type="title"/>
          </p:nvPr>
        </p:nvSpPr>
        <p:spPr/>
        <p:txBody>
          <a:bodyPr/>
          <a:lstStyle/>
          <a:p>
            <a:pPr eaLnBrk="1" hangingPunct="1"/>
            <a:r>
              <a:rPr lang="en-US" altLang="en-US"/>
              <a:t>Check Constraints…</a:t>
            </a:r>
          </a:p>
        </p:txBody>
      </p:sp>
      <p:sp>
        <p:nvSpPr>
          <p:cNvPr id="18434" name="Rectangle 3" descr="Rectangle: Click to edit Master text styles&#10;Second level&#10;Third level&#10;Fourth level&#10;Fifth level">
            <a:extLst>
              <a:ext uri="{FF2B5EF4-FFF2-40B4-BE49-F238E27FC236}">
                <a16:creationId xmlns:a16="http://schemas.microsoft.com/office/drawing/2014/main" id="{E0729456-47DD-4E60-9E8F-41E52908BCA1}"/>
              </a:ext>
            </a:extLst>
          </p:cNvPr>
          <p:cNvSpPr>
            <a:spLocks noGrp="1" noChangeArrowheads="1"/>
          </p:cNvSpPr>
          <p:nvPr>
            <p:ph type="body" idx="1"/>
          </p:nvPr>
        </p:nvSpPr>
        <p:spPr>
          <a:xfrm>
            <a:off x="381000" y="1447800"/>
            <a:ext cx="8382000" cy="4953000"/>
          </a:xfrm>
        </p:spPr>
        <p:txBody>
          <a:bodyPr/>
          <a:lstStyle/>
          <a:p>
            <a:pPr eaLnBrk="1" hangingPunct="1">
              <a:lnSpc>
                <a:spcPct val="90000"/>
              </a:lnSpc>
              <a:buFont typeface="Wingdings" panose="05000000000000000000" pitchFamily="2" charset="2"/>
              <a:buNone/>
            </a:pPr>
            <a:r>
              <a:rPr lang="en-US" altLang="en-US">
                <a:latin typeface="Arial Narrow" panose="020B0606020202030204" pitchFamily="34" charset="0"/>
              </a:rPr>
              <a:t>    </a:t>
            </a:r>
            <a:r>
              <a:rPr lang="en-US" altLang="en-US" b="1">
                <a:latin typeface="Arial Narrow" panose="020B0606020202030204" pitchFamily="34" charset="0"/>
              </a:rPr>
              <a:t>CONSTRAINT</a:t>
            </a:r>
            <a:r>
              <a:rPr lang="en-US" altLang="en-US">
                <a:latin typeface="Arial Narrow" panose="020B0606020202030204" pitchFamily="34" charset="0"/>
              </a:rPr>
              <a:t> section_budget_IC1 </a:t>
            </a:r>
          </a:p>
          <a:p>
            <a:pPr eaLnBrk="1" hangingPunct="1">
              <a:lnSpc>
                <a:spcPct val="90000"/>
              </a:lnSpc>
              <a:buFont typeface="Wingdings" panose="05000000000000000000" pitchFamily="2" charset="2"/>
              <a:buNone/>
            </a:pPr>
            <a:r>
              <a:rPr lang="en-US" altLang="en-US">
                <a:latin typeface="Arial Narrow" panose="020B0606020202030204" pitchFamily="34" charset="0"/>
              </a:rPr>
              <a:t>         CHECK ((Budget &gt;= 0) AND (Budget IS NOT NULL)), </a:t>
            </a:r>
          </a:p>
          <a:p>
            <a:pPr eaLnBrk="1" hangingPunct="1">
              <a:lnSpc>
                <a:spcPct val="90000"/>
              </a:lnSpc>
              <a:buFont typeface="Wingdings" panose="05000000000000000000" pitchFamily="2" charset="2"/>
              <a:buNone/>
            </a:pPr>
            <a:endParaRPr lang="en-US" altLang="en-US" sz="1200">
              <a:latin typeface="Arial Narrow" panose="020B0606020202030204" pitchFamily="34" charset="0"/>
            </a:endParaRPr>
          </a:p>
          <a:p>
            <a:pPr eaLnBrk="1" hangingPunct="1">
              <a:lnSpc>
                <a:spcPct val="90000"/>
              </a:lnSpc>
              <a:buFont typeface="Wingdings" panose="05000000000000000000" pitchFamily="2" charset="2"/>
              <a:buNone/>
            </a:pPr>
            <a:r>
              <a:rPr lang="en-US" altLang="en-US">
                <a:latin typeface="Arial Narrow" panose="020B0606020202030204" pitchFamily="34" charset="0"/>
              </a:rPr>
              <a:t>    </a:t>
            </a:r>
            <a:r>
              <a:rPr lang="en-US" altLang="en-US" b="1">
                <a:latin typeface="Arial Narrow" panose="020B0606020202030204" pitchFamily="34" charset="0"/>
              </a:rPr>
              <a:t>CONSTRAINT</a:t>
            </a:r>
            <a:r>
              <a:rPr lang="en-US" altLang="en-US">
                <a:latin typeface="Arial Narrow" panose="020B0606020202030204" pitchFamily="34" charset="0"/>
              </a:rPr>
              <a:t> section_budget_IC2 </a:t>
            </a:r>
          </a:p>
          <a:p>
            <a:pPr eaLnBrk="1" hangingPunct="1">
              <a:lnSpc>
                <a:spcPct val="90000"/>
              </a:lnSpc>
              <a:buFont typeface="Wingdings" panose="05000000000000000000" pitchFamily="2" charset="2"/>
              <a:buNone/>
            </a:pPr>
            <a:r>
              <a:rPr lang="en-US" altLang="en-US">
                <a:latin typeface="Arial Narrow" panose="020B0606020202030204" pitchFamily="34" charset="0"/>
              </a:rPr>
              <a:t>         CHECK (NOT EXISTS </a:t>
            </a:r>
          </a:p>
          <a:p>
            <a:pPr eaLnBrk="1" hangingPunct="1">
              <a:lnSpc>
                <a:spcPct val="90000"/>
              </a:lnSpc>
              <a:buFont typeface="Wingdings" panose="05000000000000000000" pitchFamily="2" charset="2"/>
              <a:buNone/>
            </a:pPr>
            <a:r>
              <a:rPr lang="en-US" altLang="en-US">
                <a:latin typeface="Arial Narrow" panose="020B0606020202030204" pitchFamily="34" charset="0"/>
              </a:rPr>
              <a:t>                     (SELECT * FROM SECTION WHERE budget &lt; </a:t>
            </a:r>
          </a:p>
          <a:p>
            <a:pPr eaLnBrk="1" hangingPunct="1">
              <a:lnSpc>
                <a:spcPct val="90000"/>
              </a:lnSpc>
              <a:buFont typeface="Wingdings" panose="05000000000000000000" pitchFamily="2" charset="2"/>
              <a:buNone/>
            </a:pPr>
            <a:r>
              <a:rPr lang="en-US" altLang="en-US">
                <a:latin typeface="Arial Narrow" panose="020B0606020202030204" pitchFamily="34" charset="0"/>
              </a:rPr>
              <a:t>                     (SELECT SUM (Salary) FROM LIBRARIAN))), </a:t>
            </a:r>
          </a:p>
          <a:p>
            <a:pPr eaLnBrk="1" hangingPunct="1">
              <a:lnSpc>
                <a:spcPct val="90000"/>
              </a:lnSpc>
              <a:buFont typeface="Wingdings" panose="05000000000000000000" pitchFamily="2" charset="2"/>
              <a:buNone/>
            </a:pPr>
            <a:endParaRPr lang="en-US" altLang="en-US" sz="1200">
              <a:latin typeface="Arial Narrow" panose="020B0606020202030204" pitchFamily="34" charset="0"/>
            </a:endParaRPr>
          </a:p>
          <a:p>
            <a:pPr eaLnBrk="1" hangingPunct="1">
              <a:lnSpc>
                <a:spcPct val="90000"/>
              </a:lnSpc>
              <a:buFont typeface="Wingdings" panose="05000000000000000000" pitchFamily="2" charset="2"/>
              <a:buNone/>
            </a:pPr>
            <a:r>
              <a:rPr lang="en-US" altLang="en-US">
                <a:latin typeface="Arial Narrow" panose="020B0606020202030204" pitchFamily="34" charset="0"/>
              </a:rPr>
              <a:t>      </a:t>
            </a:r>
            <a:r>
              <a:rPr lang="en-US" altLang="en-US" b="1">
                <a:latin typeface="Arial Narrow" panose="020B0606020202030204" pitchFamily="34" charset="0"/>
              </a:rPr>
              <a:t>CONSTRAINT</a:t>
            </a:r>
            <a:r>
              <a:rPr lang="en-US" altLang="en-US">
                <a:latin typeface="Arial Narrow" panose="020B0606020202030204" pitchFamily="34" charset="0"/>
              </a:rPr>
              <a:t> Head_Lib_IC3</a:t>
            </a:r>
          </a:p>
          <a:p>
            <a:pPr eaLnBrk="1" hangingPunct="1">
              <a:lnSpc>
                <a:spcPct val="90000"/>
              </a:lnSpc>
              <a:buFont typeface="Wingdings" panose="05000000000000000000" pitchFamily="2" charset="2"/>
              <a:buNone/>
            </a:pPr>
            <a:r>
              <a:rPr lang="en-US" altLang="en-US">
                <a:latin typeface="Arial Narrow" panose="020B0606020202030204" pitchFamily="34" charset="0"/>
              </a:rPr>
              <a:t>           CHECK (HeadSSN &lt;&gt; ALL (SELECT SSN FROM Retiree))</a:t>
            </a:r>
          </a:p>
          <a:p>
            <a:pPr eaLnBrk="1" hangingPunct="1">
              <a:lnSpc>
                <a:spcPct val="90000"/>
              </a:lnSpc>
              <a:buFont typeface="Wingdings" panose="05000000000000000000" pitchFamily="2" charset="2"/>
              <a:buNone/>
            </a:pPr>
            <a:r>
              <a:rPr lang="en-US" altLang="en-US">
                <a:latin typeface="Arial Narrow" panose="020B0606020202030204" pitchFamily="34" charset="0"/>
              </a:rPr>
              <a:t>     );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74A836A-C0F0-431B-947B-91B19FBDB367}"/>
              </a:ext>
            </a:extLst>
          </p:cNvPr>
          <p:cNvSpPr>
            <a:spLocks noGrp="1" noChangeArrowheads="1"/>
          </p:cNvSpPr>
          <p:nvPr>
            <p:ph type="title"/>
          </p:nvPr>
        </p:nvSpPr>
        <p:spPr/>
        <p:txBody>
          <a:bodyPr/>
          <a:lstStyle/>
          <a:p>
            <a:pPr eaLnBrk="1" hangingPunct="1"/>
            <a:r>
              <a:rPr lang="en-US" altLang="en-US"/>
              <a:t>Assertions</a:t>
            </a:r>
          </a:p>
        </p:txBody>
      </p:sp>
      <p:sp>
        <p:nvSpPr>
          <p:cNvPr id="35842" name="Rectangle 3" descr="Rectangle: Click to edit Master text styles&#10;Second level&#10;Third level&#10;Fourth level&#10;Fifth level">
            <a:extLst>
              <a:ext uri="{FF2B5EF4-FFF2-40B4-BE49-F238E27FC236}">
                <a16:creationId xmlns:a16="http://schemas.microsoft.com/office/drawing/2014/main" id="{0292DB75-E67D-4D40-83F3-4B230B5D8F4C}"/>
              </a:ext>
            </a:extLst>
          </p:cNvPr>
          <p:cNvSpPr>
            <a:spLocks noGrp="1" noChangeArrowheads="1"/>
          </p:cNvSpPr>
          <p:nvPr>
            <p:ph type="body" idx="1"/>
          </p:nvPr>
        </p:nvSpPr>
        <p:spPr>
          <a:xfrm>
            <a:off x="457200" y="1143000"/>
            <a:ext cx="8382000" cy="4953000"/>
          </a:xfrm>
        </p:spPr>
        <p:txBody>
          <a:bodyPr/>
          <a:lstStyle/>
          <a:p>
            <a:pPr eaLnBrk="1" hangingPunct="1"/>
            <a:r>
              <a:rPr lang="en-US" altLang="en-US"/>
              <a:t>Similar to CHECK but they are </a:t>
            </a:r>
            <a:r>
              <a:rPr lang="en-US" altLang="en-US" b="1"/>
              <a:t>global</a:t>
            </a:r>
            <a:r>
              <a:rPr lang="en-US" altLang="en-US"/>
              <a:t> constraints</a:t>
            </a:r>
          </a:p>
          <a:p>
            <a:pPr eaLnBrk="1" hangingPunct="1">
              <a:buFont typeface="Wingdings" panose="05000000000000000000" pitchFamily="2" charset="2"/>
              <a:buNone/>
            </a:pPr>
            <a:r>
              <a:rPr lang="en-US" altLang="en-US" sz="2200">
                <a:latin typeface="Comic Sans MS" panose="030F0702030302020204" pitchFamily="66" charset="0"/>
              </a:rPr>
              <a:t>          </a:t>
            </a:r>
            <a:r>
              <a:rPr lang="en-US" altLang="en-US" sz="2200">
                <a:solidFill>
                  <a:srgbClr val="660066"/>
                </a:solidFill>
                <a:latin typeface="Comic Sans MS" panose="030F0702030302020204" pitchFamily="66" charset="0"/>
              </a:rPr>
              <a:t>CREATE OR REPLACE ASSERTION &lt;assertion_name&gt; </a:t>
            </a:r>
          </a:p>
          <a:p>
            <a:pPr eaLnBrk="1" hangingPunct="1">
              <a:buFont typeface="Wingdings" panose="05000000000000000000" pitchFamily="2" charset="2"/>
              <a:buNone/>
            </a:pPr>
            <a:r>
              <a:rPr lang="en-US" altLang="en-US" sz="2200">
                <a:solidFill>
                  <a:srgbClr val="660066"/>
                </a:solidFill>
                <a:latin typeface="Comic Sans MS" panose="030F0702030302020204" pitchFamily="66" charset="0"/>
              </a:rPr>
              <a:t>          CHECK &lt;Predicate&gt; [Mode of Evaluation]; </a:t>
            </a:r>
          </a:p>
          <a:p>
            <a:pPr eaLnBrk="1" hangingPunct="1">
              <a:buFont typeface="Wingdings" panose="05000000000000000000" pitchFamily="2" charset="2"/>
              <a:buNone/>
            </a:pPr>
            <a:endParaRPr lang="en-US" altLang="en-US" sz="1200">
              <a:solidFill>
                <a:srgbClr val="660066"/>
              </a:solidFill>
              <a:latin typeface="Comic Sans MS" panose="030F0702030302020204" pitchFamily="66" charset="0"/>
            </a:endParaRPr>
          </a:p>
          <a:p>
            <a:pPr lvl="1" eaLnBrk="1" hangingPunct="1"/>
            <a:r>
              <a:rPr lang="en-US" altLang="en-US" b="1">
                <a:latin typeface="Comic Sans MS" panose="030F0702030302020204" pitchFamily="66" charset="0"/>
              </a:rPr>
              <a:t>Predicate</a:t>
            </a:r>
            <a:r>
              <a:rPr lang="en-US" altLang="en-US" sz="2200">
                <a:latin typeface="Comic Sans MS" panose="030F0702030302020204" pitchFamily="66" charset="0"/>
              </a:rPr>
              <a:t> </a:t>
            </a:r>
            <a:r>
              <a:rPr lang="en-US" altLang="en-US"/>
              <a:t>usually involves</a:t>
            </a:r>
            <a:r>
              <a:rPr lang="en-US" altLang="en-US" sz="2200">
                <a:latin typeface="Comic Sans MS" panose="030F0702030302020204" pitchFamily="66" charset="0"/>
              </a:rPr>
              <a:t> EXISTS </a:t>
            </a:r>
            <a:r>
              <a:rPr lang="en-US" altLang="en-US"/>
              <a:t>and</a:t>
            </a:r>
            <a:r>
              <a:rPr lang="en-US" altLang="en-US" sz="2200">
                <a:latin typeface="Comic Sans MS" panose="030F0702030302020204" pitchFamily="66" charset="0"/>
              </a:rPr>
              <a:t> NOT EXISTS</a:t>
            </a:r>
          </a:p>
          <a:p>
            <a:pPr eaLnBrk="1" hangingPunct="1"/>
            <a:endParaRPr lang="en-US" altLang="en-US" sz="1200">
              <a:latin typeface="Comic Sans MS" panose="030F0702030302020204" pitchFamily="66" charset="0"/>
            </a:endParaRPr>
          </a:p>
          <a:p>
            <a:pPr eaLnBrk="1" hangingPunct="1"/>
            <a:r>
              <a:rPr lang="en-US" altLang="en-US"/>
              <a:t>E.g.,  </a:t>
            </a:r>
            <a:r>
              <a:rPr lang="en-US" altLang="en-US" b="1">
                <a:solidFill>
                  <a:srgbClr val="032794"/>
                </a:solidFill>
                <a:latin typeface="Arial Narrow" panose="020B0606020202030204" pitchFamily="34" charset="0"/>
              </a:rPr>
              <a:t>CREATE OR REPLACE ASSERTION </a:t>
            </a:r>
            <a:r>
              <a:rPr lang="en-US" altLang="en-US">
                <a:solidFill>
                  <a:srgbClr val="032794"/>
                </a:solidFill>
                <a:latin typeface="Arial Narrow" panose="020B0606020202030204" pitchFamily="34" charset="0"/>
              </a:rPr>
              <a:t>budget_constraint </a:t>
            </a:r>
          </a:p>
          <a:p>
            <a:pPr eaLnBrk="1" hangingPunct="1">
              <a:buFont typeface="Wingdings" panose="05000000000000000000" pitchFamily="2" charset="2"/>
              <a:buNone/>
            </a:pPr>
            <a:r>
              <a:rPr lang="en-US" altLang="en-US">
                <a:solidFill>
                  <a:srgbClr val="032794"/>
                </a:solidFill>
                <a:latin typeface="Arial Narrow" panose="020B0606020202030204" pitchFamily="34" charset="0"/>
              </a:rPr>
              <a:t>                </a:t>
            </a:r>
            <a:r>
              <a:rPr lang="en-US" altLang="en-US" b="1">
                <a:solidFill>
                  <a:srgbClr val="032794"/>
                </a:solidFill>
                <a:latin typeface="Arial Narrow" panose="020B0606020202030204" pitchFamily="34" charset="0"/>
              </a:rPr>
              <a:t>CHECK</a:t>
            </a:r>
            <a:r>
              <a:rPr lang="en-US" altLang="en-US">
                <a:solidFill>
                  <a:srgbClr val="032794"/>
                </a:solidFill>
                <a:latin typeface="Arial Narrow" panose="020B0606020202030204" pitchFamily="34" charset="0"/>
              </a:rPr>
              <a:t> (</a:t>
            </a:r>
            <a:r>
              <a:rPr lang="en-US" altLang="en-US" b="1">
                <a:solidFill>
                  <a:srgbClr val="032794"/>
                </a:solidFill>
                <a:latin typeface="Arial Narrow" panose="020B0606020202030204" pitchFamily="34" charset="0"/>
              </a:rPr>
              <a:t>NOT EXISTS </a:t>
            </a:r>
          </a:p>
          <a:p>
            <a:pPr eaLnBrk="1" hangingPunct="1">
              <a:buFont typeface="Wingdings" panose="05000000000000000000" pitchFamily="2" charset="2"/>
              <a:buNone/>
            </a:pPr>
            <a:r>
              <a:rPr lang="en-US" altLang="en-US">
                <a:solidFill>
                  <a:srgbClr val="032794"/>
                </a:solidFill>
                <a:latin typeface="Arial Narrow" panose="020B0606020202030204" pitchFamily="34" charset="0"/>
              </a:rPr>
              <a:t>                      (SELECT * FROM SECTION WHERE budget &lt; </a:t>
            </a:r>
          </a:p>
          <a:p>
            <a:pPr eaLnBrk="1" hangingPunct="1">
              <a:buFont typeface="Wingdings" panose="05000000000000000000" pitchFamily="2" charset="2"/>
              <a:buNone/>
            </a:pPr>
            <a:r>
              <a:rPr lang="en-US" altLang="en-US">
                <a:solidFill>
                  <a:srgbClr val="032794"/>
                </a:solidFill>
                <a:latin typeface="Arial Narrow" panose="020B0606020202030204" pitchFamily="34" charset="0"/>
              </a:rPr>
              <a:t>                       ( SELECT SUM (Salary) FROM LIBRARIAN))); </a:t>
            </a:r>
          </a:p>
          <a:p>
            <a:pPr eaLnBrk="1" hangingPunct="1">
              <a:buFont typeface="Wingdings" panose="05000000000000000000" pitchFamily="2" charset="2"/>
              <a:buNone/>
            </a:pPr>
            <a:endParaRPr lang="en-US" altLang="en-US" sz="1200">
              <a:latin typeface="Arial Narrow" panose="020B0606020202030204" pitchFamily="34" charset="0"/>
            </a:endParaRPr>
          </a:p>
          <a:p>
            <a:pPr eaLnBrk="1" hangingPunct="1"/>
            <a:r>
              <a:rPr lang="en-US" altLang="en-US"/>
              <a:t>Dropping an assertion…</a:t>
            </a:r>
          </a:p>
          <a:p>
            <a:pPr eaLnBrk="1" hangingPunct="1">
              <a:buFont typeface="Wingdings" panose="05000000000000000000" pitchFamily="2" charset="2"/>
              <a:buNone/>
            </a:pPr>
            <a:r>
              <a:rPr lang="en-US" altLang="en-US"/>
              <a:t>             </a:t>
            </a:r>
            <a:r>
              <a:rPr lang="en-US" altLang="en-US">
                <a:solidFill>
                  <a:srgbClr val="032794"/>
                </a:solidFill>
                <a:latin typeface="Arial Narrow" panose="020B0606020202030204" pitchFamily="34" charset="0"/>
              </a:rPr>
              <a:t>DROP ASSERTION budget_constraint;</a:t>
            </a:r>
          </a:p>
        </p:txBody>
      </p:sp>
      <p:sp>
        <p:nvSpPr>
          <p:cNvPr id="2" name="Rectangle 1">
            <a:extLst>
              <a:ext uri="{FF2B5EF4-FFF2-40B4-BE49-F238E27FC236}">
                <a16:creationId xmlns:a16="http://schemas.microsoft.com/office/drawing/2014/main" id="{6F7BEDE5-0FBD-422E-9823-1EB7C513CFCF}"/>
              </a:ext>
            </a:extLst>
          </p:cNvPr>
          <p:cNvSpPr>
            <a:spLocks noChangeArrowheads="1"/>
          </p:cNvSpPr>
          <p:nvPr/>
        </p:nvSpPr>
        <p:spPr bwMode="auto">
          <a:xfrm>
            <a:off x="1905000" y="4191000"/>
            <a:ext cx="5715000" cy="838200"/>
          </a:xfrm>
          <a:prstGeom prst="rect">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3" name="TextBox 2">
            <a:extLst>
              <a:ext uri="{FF2B5EF4-FFF2-40B4-BE49-F238E27FC236}">
                <a16:creationId xmlns:a16="http://schemas.microsoft.com/office/drawing/2014/main" id="{F8F39DCB-1FEC-43F1-8669-9F0D2A1B3DCE}"/>
              </a:ext>
            </a:extLst>
          </p:cNvPr>
          <p:cNvSpPr txBox="1">
            <a:spLocks noChangeArrowheads="1"/>
          </p:cNvSpPr>
          <p:nvPr/>
        </p:nvSpPr>
        <p:spPr bwMode="auto">
          <a:xfrm>
            <a:off x="7710488" y="3886200"/>
            <a:ext cx="13430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r>
              <a:rPr lang="en-US" altLang="en-US">
                <a:solidFill>
                  <a:schemeClr val="tx2"/>
                </a:solidFill>
              </a:rPr>
              <a:t>VQuery that violates IC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84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2" grpId="0" animBg="1"/>
      <p:bldP spid="3" grpId="0"/>
    </p:bldLst>
  </p:timing>
</p:sld>
</file>

<file path=ppt/theme/theme1.xml><?xml version="1.0" encoding="utf-8"?>
<a:theme xmlns:a="http://schemas.openxmlformats.org/drawingml/2006/main" name="Crafting Recovery Slides">
  <a:themeElements>
    <a:clrScheme name="">
      <a:dk1>
        <a:srgbClr val="280049"/>
      </a:dk1>
      <a:lt1>
        <a:srgbClr val="FFFFFF"/>
      </a:lt1>
      <a:dk2>
        <a:srgbClr val="CF0E30"/>
      </a:dk2>
      <a:lt2>
        <a:srgbClr val="CECECE"/>
      </a:lt2>
      <a:accent1>
        <a:srgbClr val="3365FB"/>
      </a:accent1>
      <a:accent2>
        <a:srgbClr val="009688"/>
      </a:accent2>
      <a:accent3>
        <a:srgbClr val="FFFFFF"/>
      </a:accent3>
      <a:accent4>
        <a:srgbClr val="21003D"/>
      </a:accent4>
      <a:accent5>
        <a:srgbClr val="ADB8FD"/>
      </a:accent5>
      <a:accent6>
        <a:srgbClr val="00877B"/>
      </a:accent6>
      <a:hlink>
        <a:srgbClr val="51DC00"/>
      </a:hlink>
      <a:folHlink>
        <a:srgbClr val="DADADA"/>
      </a:folHlink>
    </a:clrScheme>
    <a:fontScheme name="Crafting Recovery Slides">
      <a:majorFont>
        <a:latin typeface="Comic Sans MS"/>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7" tIns="44450" rIns="90487" bIns="4445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defRPr kumimoji="0" lang="en-US" sz="2400" b="0" i="0" u="none" strike="noStrike" cap="none" normalizeH="0" baseline="0">
            <a:ln>
              <a:noFill/>
            </a:ln>
            <a:solidFill>
              <a:schemeClr val="tx1"/>
            </a:solidFill>
            <a:effectLst/>
            <a:latin typeface="Helvetica" pitchFamily="37"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7" tIns="44450" rIns="90487" bIns="4445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defRPr kumimoji="0" lang="en-US" sz="2400" b="0" i="0" u="none" strike="noStrike" cap="none" normalizeH="0" baseline="0">
            <a:ln>
              <a:noFill/>
            </a:ln>
            <a:solidFill>
              <a:schemeClr val="tx1"/>
            </a:solidFill>
            <a:effectLst/>
            <a:latin typeface="Helvetica" pitchFamily="37" charset="0"/>
          </a:defRPr>
        </a:defPPr>
      </a:lstStyle>
    </a:lnDef>
  </a:objectDefaults>
  <a:extraClrSchemeLst>
    <a:extraClrScheme>
      <a:clrScheme name="Crafting Recovery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rafting Recovery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rafting Recovery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rafting Recovery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rafting Recovery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rafting Recovery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rafting Recovery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Smack:Users:Cris:Crafting Recovery Slides</Template>
  <TotalTime>18312</TotalTime>
  <Pages>23</Pages>
  <Words>1948</Words>
  <Application>Microsoft Office PowerPoint</Application>
  <PresentationFormat>On-screen Show (4:3)</PresentationFormat>
  <Paragraphs>311</Paragraphs>
  <Slides>27</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 Unicode MS</vt:lpstr>
      <vt:lpstr>Arial</vt:lpstr>
      <vt:lpstr>Arial Narrow</vt:lpstr>
      <vt:lpstr>Comic Sans MS</vt:lpstr>
      <vt:lpstr>Consolas</vt:lpstr>
      <vt:lpstr>Courier New</vt:lpstr>
      <vt:lpstr>Droid Sans</vt:lpstr>
      <vt:lpstr>Helvetica</vt:lpstr>
      <vt:lpstr>Monotype Sorts</vt:lpstr>
      <vt:lpstr>Tahoma</vt:lpstr>
      <vt:lpstr>Times New Roman</vt:lpstr>
      <vt:lpstr>Wingdings</vt:lpstr>
      <vt:lpstr>Crafting Recovery Slides</vt:lpstr>
      <vt:lpstr>Integrity Constraints in SQL </vt:lpstr>
      <vt:lpstr>Relational Database Schema</vt:lpstr>
      <vt:lpstr>Structural Constraints in SQL</vt:lpstr>
      <vt:lpstr>Referential Triggered Actions</vt:lpstr>
      <vt:lpstr>Create Table with RI Trigger Actions</vt:lpstr>
      <vt:lpstr>Semantic Integrity Constraints</vt:lpstr>
      <vt:lpstr>Check Constraints</vt:lpstr>
      <vt:lpstr>Check Constraints…</vt:lpstr>
      <vt:lpstr>Assertions</vt:lpstr>
      <vt:lpstr>Triggers</vt:lpstr>
      <vt:lpstr>Triggers vs. Assertions</vt:lpstr>
      <vt:lpstr>My First Trigger </vt:lpstr>
      <vt:lpstr>Example </vt:lpstr>
      <vt:lpstr>Example </vt:lpstr>
      <vt:lpstr>Example </vt:lpstr>
      <vt:lpstr>Example: Assertions Vs. Triggers</vt:lpstr>
      <vt:lpstr>Triggers (SQL99)</vt:lpstr>
      <vt:lpstr>Creating triggers in Postgres</vt:lpstr>
      <vt:lpstr>Row-level triggers in PostgreSQL</vt:lpstr>
      <vt:lpstr>Statement-level triggers in PostgreSQL</vt:lpstr>
      <vt:lpstr>When triggers can fire in Postgres</vt:lpstr>
      <vt:lpstr>Compatibility</vt:lpstr>
      <vt:lpstr>Enable &amp; Disable Triggers in PostgreSQL</vt:lpstr>
      <vt:lpstr>Dropping triggers in PostgreSQL</vt:lpstr>
      <vt:lpstr>Mutating Trigger</vt:lpstr>
      <vt:lpstr>Mutating Trigger</vt:lpstr>
      <vt:lpstr>Final note on IC</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Consistent and Current Data “Off the Air”</dc:title>
  <dc:subject>Delegation: Efficiently Rewriting History</dc:subject>
  <dc:creator>Computer Science</dc:creator>
  <cp:keywords>delegation recovery icde</cp:keywords>
  <dc:description/>
  <cp:lastModifiedBy>Costantinos Costa</cp:lastModifiedBy>
  <cp:revision>828</cp:revision>
  <cp:lastPrinted>2019-10-10T00:05:05Z</cp:lastPrinted>
  <dcterms:created xsi:type="dcterms:W3CDTF">2010-01-13T05:11:50Z</dcterms:created>
  <dcterms:modified xsi:type="dcterms:W3CDTF">2021-03-10T17:39:13Z</dcterms:modified>
</cp:coreProperties>
</file>