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5" r:id="rId2"/>
    <p:sldId id="481" r:id="rId3"/>
    <p:sldId id="259" r:id="rId4"/>
    <p:sldId id="499" r:id="rId5"/>
    <p:sldId id="548" r:id="rId6"/>
    <p:sldId id="550" r:id="rId7"/>
    <p:sldId id="504" r:id="rId8"/>
    <p:sldId id="476" r:id="rId9"/>
    <p:sldId id="416" r:id="rId10"/>
    <p:sldId id="417" r:id="rId11"/>
    <p:sldId id="551" r:id="rId12"/>
    <p:sldId id="459" r:id="rId13"/>
    <p:sldId id="267" r:id="rId14"/>
    <p:sldId id="506" r:id="rId15"/>
    <p:sldId id="498" r:id="rId16"/>
    <p:sldId id="489" r:id="rId17"/>
    <p:sldId id="552" r:id="rId18"/>
    <p:sldId id="547" r:id="rId19"/>
    <p:sldId id="452" r:id="rId20"/>
    <p:sldId id="546" r:id="rId21"/>
    <p:sldId id="544" r:id="rId22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0287" autoAdjust="0"/>
  </p:normalViewPr>
  <p:slideViewPr>
    <p:cSldViewPr snapToObjects="1">
      <p:cViewPr varScale="1">
        <p:scale>
          <a:sx n="99" d="100"/>
          <a:sy n="99" d="100"/>
        </p:scale>
        <p:origin x="18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4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46D30A1D-E916-9440-975C-F6144FAFC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A4ADB0F-F730-4DC9-9DD8-566D1BD33517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26E4A0A-A66E-2942-BAA6-41F9833132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76CB001-D274-4F28-99E4-D72BA80BCA4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5910BBD-BD08-ED46-B4CC-4A21B77A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CE2D5109-5D0B-764B-B12F-F5F66E229824}" type="datetime1">
              <a:rPr lang="en-US" altLang="en-US" sz="1400" smtClean="0"/>
              <a:pPr>
                <a:defRPr/>
              </a:pPr>
              <a:t>17/3/2021</a:t>
            </a:fld>
            <a:endParaRPr lang="en-US" altLang="en-US" sz="140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EDFBE5D-2F0C-444B-9D58-8F5AEFC9C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F66444F-65F9-4D7B-BA02-ED87A6ED040C}" type="slidenum">
              <a:rPr lang="en-US" altLang="en-US" sz="1400"/>
              <a:pPr algn="r"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7634BA4F-2FC2-43F3-AC1D-14E8333DEEA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7A461C84-E77C-42EE-BF85-3076A1F13371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D22A5FB-0E5C-461F-92B3-3EBE9B7276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62DC6A3-B422-4F6D-A9FA-9FEB4AA8B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927AF6B0-8D00-49FC-AD17-1714AF2C880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3825" y="6683375"/>
            <a:ext cx="3989388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2C432151-1F53-433A-A881-1B3AF2CC80C9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11</a:t>
            </a:fld>
            <a:endParaRPr lang="en-US" altLang="en-US"/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240EFB91-7FA0-447E-9D0E-53A466D34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33400"/>
            <a:ext cx="3517900" cy="2638425"/>
          </a:xfrm>
          <a:solidFill>
            <a:srgbClr val="FFFFFF"/>
          </a:solidFill>
          <a:ln/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C5388776-8ED8-4C2E-8A7A-7DDC02206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3341688"/>
            <a:ext cx="7356475" cy="31019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56916D2C-7B23-4C60-968C-262A98968DB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3825" y="6683375"/>
            <a:ext cx="3989388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049B954A-EE0B-45D8-88E2-91ED86AB1A88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12</a:t>
            </a:fld>
            <a:endParaRPr lang="en-US" altLang="en-US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E06C2D3A-10CB-4720-ACE3-9FBF3BD7D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33400"/>
            <a:ext cx="3517900" cy="2638425"/>
          </a:xfrm>
          <a:solidFill>
            <a:srgbClr val="FFFFFF"/>
          </a:solidFill>
          <a:ln/>
        </p:spPr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FF0A1DD4-EAE3-4AE7-B72C-16545B871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3341688"/>
            <a:ext cx="7356475" cy="31019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Google Shape;145;ge28465fb9_0_115:notes">
            <a:extLst>
              <a:ext uri="{FF2B5EF4-FFF2-40B4-BE49-F238E27FC236}">
                <a16:creationId xmlns:a16="http://schemas.microsoft.com/office/drawing/2014/main" id="{D10B9DFC-43DF-4159-9D7A-34D1B13CDF5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46" name="Google Shape;146;ge28465fb9_0_115:notes">
            <a:extLst>
              <a:ext uri="{FF2B5EF4-FFF2-40B4-BE49-F238E27FC236}">
                <a16:creationId xmlns:a16="http://schemas.microsoft.com/office/drawing/2014/main" id="{0F29A628-3FD7-DD40-80AF-2CD869E667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spcFirstLastPara="1" lIns="91425" tIns="91425" rIns="91425" bIns="91425">
            <a:noAutofit/>
          </a:bodyPr>
          <a:lstStyle/>
          <a:p>
            <a:pPr marL="457200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●"/>
              <a:defRPr/>
            </a:pPr>
            <a:r>
              <a:rPr lang="en" dirty="0">
                <a:ea typeface="ＭＳ Ｐゴシック" pitchFamily="40" charset="-128"/>
              </a:rPr>
              <a:t>\i chicken_ex.sql</a:t>
            </a:r>
            <a:endParaRPr dirty="0"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insert into chicken values (1, 2);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\d+ chicken;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\d+ egg;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start transaction;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set constraints all deferred;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insert into chicken values (1, 2);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select * from chicken;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select * from egg;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insert into egg values (2, 1);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commit;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select * from chicken;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select * from egg;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drop table chicken;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drop table chicken cascade;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\d+ egg;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●"/>
              <a:defRPr/>
            </a:pPr>
            <a:r>
              <a:rPr lang="en" dirty="0">
                <a:solidFill>
                  <a:schemeClr val="dk1"/>
                </a:solidFill>
                <a:ea typeface="ＭＳ Ｐゴシック" pitchFamily="40" charset="-128"/>
              </a:rPr>
              <a:t>drop table egg;</a:t>
            </a:r>
            <a:endParaRPr dirty="0">
              <a:solidFill>
                <a:schemeClr val="dk1"/>
              </a:solidFill>
              <a:ea typeface="ＭＳ Ｐゴシック" pitchFamily="40" charset="-128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dirty="0">
              <a:solidFill>
                <a:schemeClr val="dk1"/>
              </a:solidFill>
              <a:ea typeface="ＭＳ Ｐゴシック" pitchFamily="40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7A96FC51-B223-46D6-8612-DA269A1E4BE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B99D29E5-43A9-4300-9463-43BE1AB216FF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184D961-F4E3-4DCF-B45F-D60C5E349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8C7DAB4-3F9D-405E-AB1C-95515DEE8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53818B1A-70ED-43D4-A2C7-ED38457C205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3038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AEC37427-9F50-490B-B106-CF3FDF9D5999}" type="slidenum">
              <a:rPr lang="en-US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53A9AC9-D154-49E1-AEA8-F1418E70D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26A4248-C2A4-4C7A-8B04-E9AFB6EC7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Google Shape;56;ge28465fb9_0_51:notes">
            <a:extLst>
              <a:ext uri="{FF2B5EF4-FFF2-40B4-BE49-F238E27FC236}">
                <a16:creationId xmlns:a16="http://schemas.microsoft.com/office/drawing/2014/main" id="{9DDCAF98-2908-4DA0-BA16-DD70CEA51F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9218" name="Google Shape;57;ge28465fb9_0_51:notes">
            <a:extLst>
              <a:ext uri="{FF2B5EF4-FFF2-40B4-BE49-F238E27FC236}">
                <a16:creationId xmlns:a16="http://schemas.microsoft.com/office/drawing/2014/main" id="{30C07DED-B7D5-4E8C-B820-523348612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 marL="457200" indent="-317500">
              <a:spcBef>
                <a:spcPct val="0"/>
              </a:spcBef>
              <a:buSzPts val="1400"/>
              <a:buFontTx/>
              <a:buChar char="●"/>
            </a:pPr>
            <a:r>
              <a:rPr lang="en-US" altLang="en-US">
                <a:latin typeface="Helvetica" panose="020B0604020202020204" pitchFamily="34" charset="0"/>
              </a:rPr>
              <a:t>One option would be add tuples will NULL FKs, so have them be NOT NULL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65222818-6F62-458C-B8C1-1118CE21865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896F3C66-558D-49AC-A403-FC3E496BBA2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BD5FC96D-17AB-4424-8810-A1D6D0473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01784CC-DA7E-450D-86D8-A582E228E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Oracle allows naming of transactions: SET TRANSACTION READ Name “</a:t>
            </a:r>
            <a:r>
              <a:rPr lang="en-US" altLang="ja-JP">
                <a:latin typeface="Times New Roman" panose="02020603050405020304" pitchFamily="18" charset="0"/>
              </a:rPr>
              <a:t>myTRX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</a:rPr>
              <a:t>;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Google Shape;114;g1e6c8f1509_0_3:notes">
            <a:extLst>
              <a:ext uri="{FF2B5EF4-FFF2-40B4-BE49-F238E27FC236}">
                <a16:creationId xmlns:a16="http://schemas.microsoft.com/office/drawing/2014/main" id="{0612C9C6-77BD-450E-BD48-C61D1980FB5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14338" name="Google Shape;115;g1e6c8f1509_0_3:notes">
            <a:extLst>
              <a:ext uri="{FF2B5EF4-FFF2-40B4-BE49-F238E27FC236}">
                <a16:creationId xmlns:a16="http://schemas.microsoft.com/office/drawing/2014/main" id="{D3454712-F042-4AF4-9BF5-51B5EE435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DA747A7D-0AB6-4B28-AFFA-88FB9F692E1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3825" y="6683375"/>
            <a:ext cx="3989388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9EC86AF9-388E-4202-B274-FBE8CD9D944E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7</a:t>
            </a:fld>
            <a:endParaRPr lang="en-US" altLang="en-US"/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5B04EF6A-996D-42FF-AB33-7DFFE122F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38450" y="533400"/>
            <a:ext cx="3517900" cy="2638425"/>
          </a:xfrm>
          <a:solidFill>
            <a:srgbClr val="FFFFFF"/>
          </a:solidFill>
          <a:ln/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B8311311-A121-494B-AD92-57518E1E9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3341688"/>
            <a:ext cx="7356475" cy="3165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B8F69C0B-06B0-4D39-A119-A8C030B092E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8588" y="6683375"/>
            <a:ext cx="3984625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None/>
            </a:pPr>
            <a:fld id="{370487B7-096F-4D0A-9475-77CDD4CF256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-84" charset="2"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F4B2A43-82B4-434E-A2E4-7DB85CAF1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47F1019-E4BA-442A-B1C5-8E46D9414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0A3BEF4-5BF6-426A-8ED5-C2E8D2296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EA4462C8-3E73-4CF2-8FDE-72C6F4918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MySQL, INNODB supports FK., DEFERRABLE = </a:t>
            </a:r>
            <a:r>
              <a:rPr lang="en-US" altLang="en-US">
                <a:solidFill>
                  <a:srgbClr val="7E0021"/>
                </a:solidFill>
                <a:latin typeface="Arial Narrow" panose="020B0606020202030204" pitchFamily="34" charset="0"/>
              </a:rPr>
              <a:t>INITIALLY IMMEDIATE DEFERRABLE </a:t>
            </a:r>
          </a:p>
          <a:p>
            <a:pPr eaLnBrk="1" hangingPunct="1"/>
            <a:r>
              <a:rPr lang="en-US" altLang="en-US">
                <a:solidFill>
                  <a:srgbClr val="7E0021"/>
                </a:solidFill>
                <a:latin typeface="Arial Narrow" panose="020B0606020202030204" pitchFamily="34" charset="0"/>
              </a:rPr>
              <a:t>Order of INITIALLY IMMEDIATE  and DEFERRABLE does not matter.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C6B9EB65-EB2E-4706-B6D0-72785CC10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E2967D25-91CE-47FA-BC57-E205B479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You can list the constraint names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47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596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85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1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3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00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11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0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1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6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99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7AA8E77A-D898-4319-803E-3D90303891E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FF370B9C-70E7-A243-9EC1-B2FCCFCC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4DF0D5FA-B885-534E-BDCD-98E5A3B0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ED8FCE5C-C478-4B40-9DD9-AB9D9B9C6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6F68689A-05FC-42AA-BE6C-D65A0A0E6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68021188-68AC-B743-947E-6B01153E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63"/>
            <a:ext cx="7419975" cy="5207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</a:t>
            </a:r>
            <a:r>
              <a:rPr lang="el-GR" altLang="en-US" sz="1400" b="1" dirty="0">
                <a:solidFill>
                  <a:srgbClr val="790015"/>
                </a:solidFill>
              </a:rPr>
              <a:t> &amp; </a:t>
            </a:r>
            <a:r>
              <a:rPr lang="en-US" altLang="en-US" sz="1400" b="1" dirty="0">
                <a:solidFill>
                  <a:srgbClr val="790015"/>
                </a:solidFill>
              </a:rPr>
              <a:t>Constantinos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C7464E4C-700D-1844-9AA8-C529A5D9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 </a:t>
            </a:r>
            <a:fld id="{A7CC008F-AC55-4E87-AF13-F4BC50C8B8C6}" type="slidenum">
              <a:rPr lang="en-US" altLang="en-US" sz="1400"/>
              <a:pPr algn="ctr"/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A9BC7318-AFF1-C24C-84E2-F72A5BD12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D26F1598-8878-42BB-B85A-9F08A3132A0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-84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-84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5A49DE4F-08A0-4F11-873E-6EDAA7BD54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218757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/>
              <a:t>Transactions in SQL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09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F0CEAD8-9A75-4A87-80BE-36B5C77828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52800"/>
            <a:ext cx="7162800" cy="2057400"/>
          </a:xfrm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CA2DF482-CDFA-4AB9-8980-80E3C5D1E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Constraint Evaluation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086-94D0-A547-BC01-D84B77FD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48200"/>
          </a:xfrm>
        </p:spPr>
        <p:txBody>
          <a:bodyPr/>
          <a:lstStyle/>
          <a:p>
            <a:pPr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ea typeface="ＭＳ Ｐゴシック" pitchFamily="40" charset="-128"/>
                <a:cs typeface="Arial Narrow"/>
              </a:rPr>
              <a:t>It is permitted only for deferrable constraints</a:t>
            </a:r>
          </a:p>
          <a:p>
            <a:pPr>
              <a:buClr>
                <a:schemeClr val="tx2"/>
              </a:buClr>
              <a:buFont typeface="Monotype Sorts" charset="0"/>
              <a:buChar char="o"/>
              <a:defRPr/>
            </a:pPr>
            <a:endParaRPr lang="en-US" sz="1200" dirty="0">
              <a:ea typeface="ＭＳ Ｐゴシック" pitchFamily="40" charset="-128"/>
              <a:cs typeface="Arial Narrow"/>
            </a:endParaRPr>
          </a:p>
          <a:p>
            <a:pPr>
              <a:buClr>
                <a:schemeClr val="tx2"/>
              </a:buClr>
              <a:buFont typeface="Monotype Sorts" charset="0"/>
              <a:buChar char="o"/>
              <a:defRPr/>
            </a:pPr>
            <a:r>
              <a:rPr lang="en-US" dirty="0">
                <a:ea typeface="ＭＳ Ｐゴシック" pitchFamily="40" charset="-128"/>
                <a:cs typeface="Arial Narrow"/>
              </a:rPr>
              <a:t>Setting the constraint validation mode within a transaction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ea typeface="ＭＳ Ｐゴシック" pitchFamily="37" charset="-128"/>
                <a:cs typeface="Arial Narrow"/>
              </a:rPr>
              <a:t>set mode of all deferrable constraints</a:t>
            </a:r>
          </a:p>
          <a:p>
            <a:pPr marL="457200" lvl="1" indent="0">
              <a:buClr>
                <a:schemeClr val="tx2"/>
              </a:buClr>
              <a:buFont typeface="Wingdings" charset="0"/>
              <a:buNone/>
              <a:defRPr/>
            </a:pPr>
            <a:r>
              <a:rPr lang="en-US" b="1" dirty="0">
                <a:latin typeface="Courier New"/>
                <a:ea typeface="ＭＳ Ｐゴシック" pitchFamily="37" charset="-128"/>
                <a:cs typeface="Courier New"/>
              </a:rPr>
              <a:t>     SET CONSTRAINTS ALL IMMEDIATE;</a:t>
            </a:r>
          </a:p>
          <a:p>
            <a:pPr marL="457200" lvl="1" indent="0">
              <a:lnSpc>
                <a:spcPct val="120000"/>
              </a:lnSpc>
              <a:buClr>
                <a:schemeClr val="tx2"/>
              </a:buClr>
              <a:buFont typeface="Wingdings" charset="0"/>
              <a:buNone/>
              <a:defRPr/>
            </a:pPr>
            <a:r>
              <a:rPr lang="en-US" b="1" dirty="0">
                <a:latin typeface="Courier New"/>
                <a:ea typeface="ＭＳ Ｐゴシック" pitchFamily="37" charset="-128"/>
                <a:cs typeface="Courier New"/>
              </a:rPr>
              <a:t>     SET CONSTRAINTS ALL DEFERRED;</a:t>
            </a:r>
          </a:p>
          <a:p>
            <a:pPr lvl="1">
              <a:lnSpc>
                <a:spcPct val="150000"/>
              </a:lnSpc>
              <a:buClr>
                <a:schemeClr val="tx2"/>
              </a:buClr>
              <a:buFont typeface="Wingdings" charset="0"/>
              <a:buChar char="§"/>
              <a:defRPr/>
            </a:pPr>
            <a:r>
              <a:rPr lang="en-US" dirty="0">
                <a:ea typeface="ＭＳ Ｐゴシック" pitchFamily="37" charset="-128"/>
                <a:cs typeface="Arial Narrow"/>
              </a:rPr>
              <a:t>set  mode of specific deferrable constraints (list)</a:t>
            </a:r>
          </a:p>
          <a:p>
            <a:pPr marL="457200" lvl="1" indent="0">
              <a:buClr>
                <a:schemeClr val="tx2"/>
              </a:buClr>
              <a:buFont typeface="Wingdings" charset="0"/>
              <a:buNone/>
              <a:defRPr/>
            </a:pPr>
            <a:r>
              <a:rPr lang="en-US" b="1" dirty="0">
                <a:latin typeface="Courier New"/>
                <a:ea typeface="ＭＳ Ｐゴシック" pitchFamily="37" charset="-128"/>
                <a:cs typeface="Courier New"/>
              </a:rPr>
              <a:t>  SET CONSTRAINTS </a:t>
            </a:r>
            <a:r>
              <a:rPr lang="en-US" dirty="0" err="1">
                <a:latin typeface="Arial Narrow" charset="0"/>
                <a:ea typeface="ＭＳ Ｐゴシック" charset="0"/>
                <a:cs typeface="ＭＳ Ｐゴシック" charset="0"/>
              </a:rPr>
              <a:t>student_FK</a:t>
            </a:r>
            <a:r>
              <a:rPr lang="en-US" dirty="0">
                <a:latin typeface="Arial Narrow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ourier New"/>
                <a:ea typeface="ＭＳ Ｐゴシック" pitchFamily="37" charset="-128"/>
                <a:cs typeface="Courier New"/>
              </a:rPr>
              <a:t>IMMEDIATE;</a:t>
            </a:r>
          </a:p>
          <a:p>
            <a:pPr marL="457200" lvl="1" indent="0">
              <a:lnSpc>
                <a:spcPct val="120000"/>
              </a:lnSpc>
              <a:buClr>
                <a:schemeClr val="tx2"/>
              </a:buClr>
              <a:buFont typeface="Wingdings" charset="0"/>
              <a:buNone/>
              <a:defRPr/>
            </a:pPr>
            <a:r>
              <a:rPr lang="en-US" b="1" dirty="0">
                <a:latin typeface="Courier New"/>
                <a:ea typeface="ＭＳ Ｐゴシック" pitchFamily="37" charset="-128"/>
                <a:cs typeface="Courier New"/>
              </a:rPr>
              <a:t>  SET CONSTRAINTS </a:t>
            </a:r>
            <a:r>
              <a:rPr lang="en-US" dirty="0" err="1">
                <a:latin typeface="Arial Narrow" charset="0"/>
                <a:ea typeface="ＭＳ Ｐゴシック" charset="0"/>
                <a:cs typeface="ＭＳ Ｐゴシック" charset="0"/>
              </a:rPr>
              <a:t>student_FK</a:t>
            </a:r>
            <a:r>
              <a:rPr lang="en-US" dirty="0">
                <a:latin typeface="Arial Narrow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ourier New"/>
                <a:ea typeface="ＭＳ Ｐゴシック" pitchFamily="37" charset="-128"/>
                <a:cs typeface="Courier New"/>
              </a:rPr>
              <a:t>DEFERRED;</a:t>
            </a:r>
            <a:endParaRPr lang="en-US" dirty="0">
              <a:ea typeface="ＭＳ Ｐゴシック" pitchFamily="37" charset="-128"/>
              <a:cs typeface="Arial Narrow"/>
            </a:endParaRPr>
          </a:p>
          <a:p>
            <a:pPr marL="457200" lvl="1" indent="0">
              <a:buClr>
                <a:schemeClr val="tx2"/>
              </a:buClr>
              <a:buFont typeface="Wingdings" charset="0"/>
              <a:buNone/>
              <a:defRPr/>
            </a:pPr>
            <a:endParaRPr lang="en-US" dirty="0">
              <a:ea typeface="ＭＳ Ｐゴシック" pitchFamily="37" charset="-128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729C2251-8CFE-46F3-912F-FF12BC47E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8013" cy="60007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 Specifying Transaction Atomicity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57C218A-B046-CA43-8427-1269EAE57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8013" cy="5257800"/>
          </a:xfrm>
        </p:spPr>
        <p:txBody>
          <a:bodyPr/>
          <a:lstStyle/>
          <a:p>
            <a:pPr marL="457200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dirty="0"/>
              <a:t>Errors at commit time: only when </a:t>
            </a:r>
            <a:r>
              <a:rPr lang="en-US" altLang="en-US" b="1" dirty="0"/>
              <a:t>deferred constraints </a:t>
            </a:r>
            <a:r>
              <a:rPr lang="en-US" altLang="en-US" dirty="0"/>
              <a:t>are violated</a:t>
            </a:r>
          </a:p>
          <a:p>
            <a:pPr marL="914400" lvl="1" indent="-342900">
              <a:buClr>
                <a:schemeClr val="tx2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sz="2200" dirty="0"/>
              <a:t>Constraints can be deferred if specified as </a:t>
            </a:r>
            <a:r>
              <a:rPr lang="en-US" altLang="en-US" sz="2200" b="1" dirty="0"/>
              <a:t>deferrable</a:t>
            </a:r>
            <a:r>
              <a:rPr lang="en-US" altLang="en-US" sz="2200" dirty="0"/>
              <a:t> in the table schema, and</a:t>
            </a:r>
          </a:p>
          <a:p>
            <a:pPr marL="914400" lvl="1" indent="-342900">
              <a:buClr>
                <a:schemeClr val="tx2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sz="2200" dirty="0"/>
              <a:t> deferred in the scope of the transaction </a:t>
            </a:r>
          </a:p>
          <a:p>
            <a:pPr marL="457200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endParaRPr lang="en-US" altLang="en-US" sz="600" dirty="0"/>
          </a:p>
          <a:p>
            <a:pPr marL="914400" lvl="1" indent="-342900"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sz="2200" dirty="0"/>
              <a:t>E.g., </a:t>
            </a:r>
            <a:r>
              <a:rPr lang="en-US" altLang="en-US" i="1" dirty="0">
                <a:solidFill>
                  <a:srgbClr val="000080"/>
                </a:solidFill>
              </a:rPr>
              <a:t>assume the constraints are deferrable</a:t>
            </a:r>
            <a:endParaRPr lang="en-US" altLang="en-US" sz="2200" dirty="0"/>
          </a:p>
          <a:p>
            <a:pPr marL="514350" lvl="1" indent="-342900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endParaRPr lang="en-US" altLang="en-US" sz="2000" b="1" dirty="0">
              <a:solidFill>
                <a:srgbClr val="043BDE"/>
              </a:solidFill>
              <a:latin typeface="Courier New" panose="02070309020205020404" pitchFamily="49" charset="0"/>
            </a:endParaRPr>
          </a:p>
          <a:p>
            <a:pPr marL="514350" lvl="1" indent="-342900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sz="2000" b="1" dirty="0">
                <a:solidFill>
                  <a:srgbClr val="043BDE"/>
                </a:solidFill>
                <a:latin typeface="Courier New" panose="02070309020205020404" pitchFamily="49" charset="0"/>
              </a:rPr>
              <a:t>start transaction read write</a:t>
            </a:r>
            <a:r>
              <a:rPr lang="en-US" altLang="ja-JP" sz="2000" b="1" dirty="0">
                <a:solidFill>
                  <a:srgbClr val="043BDE"/>
                </a:solidFill>
                <a:latin typeface="Courier New" panose="02070309020205020404" pitchFamily="49" charset="0"/>
              </a:rPr>
              <a:t>;</a:t>
            </a:r>
          </a:p>
          <a:p>
            <a:pPr marL="914400" lvl="2" indent="-342900">
              <a:lnSpc>
                <a:spcPct val="80000"/>
              </a:lnSpc>
              <a:buClr>
                <a:schemeClr val="tx2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b="1" dirty="0">
                <a:solidFill>
                  <a:srgbClr val="7E0021"/>
                </a:solidFill>
                <a:latin typeface="Courier New" panose="02070309020205020404" pitchFamily="49" charset="0"/>
              </a:rPr>
              <a:t>set constraints all deferred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marL="914400" lvl="2" indent="-342900">
              <a:lnSpc>
                <a:spcPct val="80000"/>
              </a:lnSpc>
              <a:buClr>
                <a:schemeClr val="tx2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b="1" dirty="0">
                <a:solidFill>
                  <a:srgbClr val="043BDE"/>
                </a:solidFill>
                <a:latin typeface="Courier New" panose="02070309020205020404" pitchFamily="49" charset="0"/>
              </a:rPr>
              <a:t>insert into Student  values (23, ’John', 'CS');</a:t>
            </a:r>
          </a:p>
          <a:p>
            <a:pPr marL="914400" lvl="2" indent="-342900">
              <a:lnSpc>
                <a:spcPct val="80000"/>
              </a:lnSpc>
              <a:buClr>
                <a:schemeClr val="tx2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b="1" dirty="0">
                <a:solidFill>
                  <a:srgbClr val="043BDE"/>
                </a:solidFill>
                <a:latin typeface="Courier New" panose="02070309020205020404" pitchFamily="49" charset="0"/>
              </a:rPr>
              <a:t>insert into Dept values  ('CS’, 501);</a:t>
            </a:r>
          </a:p>
          <a:p>
            <a:pPr marL="514350" lvl="1" indent="-342900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sz="2000" b="1" dirty="0">
                <a:solidFill>
                  <a:srgbClr val="043BDE"/>
                </a:solidFill>
                <a:latin typeface="Courier New" panose="02070309020205020404" pitchFamily="49" charset="0"/>
              </a:rPr>
              <a:t>Commit;</a:t>
            </a:r>
          </a:p>
          <a:p>
            <a:pPr marL="914400" lvl="1" indent="-34290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endParaRPr lang="en-US" altLang="en-US" sz="600" b="1" dirty="0">
              <a:latin typeface="Courier New" panose="02070309020205020404" pitchFamily="49" charset="0"/>
            </a:endParaRPr>
          </a:p>
          <a:p>
            <a:pPr marL="457200">
              <a:buClr>
                <a:schemeClr val="tx2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n-US" altLang="en-US" dirty="0"/>
              <a:t>No constraint violation of the first insert is detected at </a:t>
            </a:r>
            <a:r>
              <a:rPr lang="en-US" altLang="en-US" i="1" dirty="0"/>
              <a:t>commit time → </a:t>
            </a:r>
            <a:r>
              <a:rPr lang="en-US" altLang="en-US" dirty="0"/>
              <a:t>the whole transaction is committed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4098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E6B754FD-7D7A-4876-84F0-169CE5464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8013" cy="60007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 Specifying Transaction Atomicity (2)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FA938B-E311-4F04-AAB1-56DEA3510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8013" cy="5257800"/>
          </a:xfrm>
        </p:spPr>
        <p:txBody>
          <a:bodyPr/>
          <a:lstStyle/>
          <a:p>
            <a:pPr marL="514350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600"/>
          </a:p>
          <a:p>
            <a:pPr marL="514350" lvl="1" indent="-342900"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200"/>
              <a:t>E.g. 2, </a:t>
            </a:r>
            <a:r>
              <a:rPr lang="en-US" altLang="en-US" i="1">
                <a:solidFill>
                  <a:srgbClr val="000080"/>
                </a:solidFill>
              </a:rPr>
              <a:t>assume the constraints are deferrable</a:t>
            </a:r>
          </a:p>
          <a:p>
            <a:pPr marL="514350" lvl="1" indent="-342900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200" i="1">
                <a:solidFill>
                  <a:srgbClr val="000080"/>
                </a:solidFill>
              </a:rPr>
              <a:t>              and assume SID 23 exists in that Database</a:t>
            </a:r>
          </a:p>
          <a:p>
            <a:pPr marL="514350" lvl="1" indent="-342900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500" b="1">
              <a:latin typeface="Courier New" panose="02070309020205020404" pitchFamily="49" charset="0"/>
            </a:endParaRPr>
          </a:p>
          <a:p>
            <a:pPr marL="514350" lvl="1" indent="-342900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000" b="1">
                <a:latin typeface="Courier New" panose="02070309020205020404" pitchFamily="49" charset="0"/>
              </a:rPr>
              <a:t>		insert into </a:t>
            </a:r>
            <a:r>
              <a:rPr lang="en-US" altLang="en-US" sz="2000"/>
              <a:t>Student  </a:t>
            </a:r>
            <a:r>
              <a:rPr lang="en-US" altLang="en-US" sz="2000" b="1">
                <a:latin typeface="Courier New" panose="02070309020205020404" pitchFamily="49" charset="0"/>
              </a:rPr>
              <a:t>values</a:t>
            </a:r>
            <a:r>
              <a:rPr lang="en-US" altLang="en-US" sz="2000"/>
              <a:t> (23, ’John', 'CS’);</a:t>
            </a:r>
          </a:p>
          <a:p>
            <a:pPr marL="514350" lvl="1" indent="-342900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2000"/>
          </a:p>
          <a:p>
            <a:pPr marL="514350" lvl="1" indent="-342900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800"/>
          </a:p>
          <a:p>
            <a:pPr marL="514350" lvl="1" indent="-342900">
              <a:lnSpc>
                <a:spcPct val="80000"/>
              </a:lnSpc>
              <a:buClr>
                <a:srgbClr val="CF0E30"/>
              </a:buClr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b="1">
                <a:solidFill>
                  <a:srgbClr val="043BDE"/>
                </a:solidFill>
                <a:latin typeface="Courier New" panose="02070309020205020404" pitchFamily="49" charset="0"/>
              </a:rPr>
              <a:t>start transaction read write</a:t>
            </a:r>
            <a:r>
              <a:rPr lang="en-US" altLang="ja-JP" b="1">
                <a:solidFill>
                  <a:srgbClr val="043BDE"/>
                </a:solidFill>
                <a:latin typeface="Courier New" panose="02070309020205020404" pitchFamily="49" charset="0"/>
              </a:rPr>
              <a:t>;</a:t>
            </a:r>
          </a:p>
          <a:p>
            <a:pPr marL="914400" lvl="2" indent="-342900">
              <a:lnSpc>
                <a:spcPct val="80000"/>
              </a:lnSpc>
              <a:buClr>
                <a:srgbClr val="CF0E30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b="1">
                <a:solidFill>
                  <a:srgbClr val="7E0021"/>
                </a:solidFill>
                <a:latin typeface="Courier New" panose="02070309020205020404" pitchFamily="49" charset="0"/>
              </a:rPr>
              <a:t>set constraints all deferred</a:t>
            </a:r>
            <a:r>
              <a:rPr lang="en-US" altLang="en-US" b="1">
                <a:solidFill>
                  <a:srgbClr val="280049"/>
                </a:solidFill>
                <a:latin typeface="Courier New" panose="02070309020205020404" pitchFamily="49" charset="0"/>
              </a:rPr>
              <a:t>;</a:t>
            </a:r>
          </a:p>
          <a:p>
            <a:pPr marL="914400" lvl="2" indent="-342900">
              <a:lnSpc>
                <a:spcPct val="80000"/>
              </a:lnSpc>
              <a:buClr>
                <a:srgbClr val="CF0E30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b="1">
                <a:solidFill>
                  <a:srgbClr val="043BDE"/>
                </a:solidFill>
                <a:latin typeface="Courier New" panose="02070309020205020404" pitchFamily="49" charset="0"/>
              </a:rPr>
              <a:t>insert into Student values (23,’John', 'CS');</a:t>
            </a:r>
          </a:p>
          <a:p>
            <a:pPr marL="914400" lvl="2" indent="-342900">
              <a:lnSpc>
                <a:spcPct val="80000"/>
              </a:lnSpc>
              <a:buClr>
                <a:srgbClr val="CF0E30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b="1">
                <a:solidFill>
                  <a:srgbClr val="043BDE"/>
                </a:solidFill>
                <a:latin typeface="Courier New" panose="02070309020205020404" pitchFamily="49" charset="0"/>
              </a:rPr>
              <a:t>insert into Dept values  ('CS’, 501);</a:t>
            </a:r>
          </a:p>
          <a:p>
            <a:pPr marL="514350" lvl="1" indent="-342900">
              <a:lnSpc>
                <a:spcPct val="80000"/>
              </a:lnSpc>
              <a:buClr>
                <a:srgbClr val="CF0E30"/>
              </a:buClr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b="1">
                <a:solidFill>
                  <a:srgbClr val="043BDE"/>
                </a:solidFill>
                <a:latin typeface="Courier New" panose="02070309020205020404" pitchFamily="49" charset="0"/>
              </a:rPr>
              <a:t>Commit;</a:t>
            </a:r>
          </a:p>
          <a:p>
            <a:pPr marL="514350" lvl="1" indent="-342900">
              <a:lnSpc>
                <a:spcPct val="80000"/>
              </a:lnSpc>
              <a:buClr>
                <a:srgbClr val="CF0E30"/>
              </a:buClr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/>
          </a:p>
          <a:p>
            <a:pPr marL="514350">
              <a:buClr>
                <a:schemeClr val="tx2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The constraint violation of the first insert is detected at </a:t>
            </a:r>
            <a:r>
              <a:rPr lang="en-US" altLang="en-US" i="1"/>
              <a:t>commit time → </a:t>
            </a:r>
            <a:r>
              <a:rPr lang="en-US" altLang="en-US"/>
              <a:t>the whole transaction is rollback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  <p:bldP spid="4098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B8CBA1D8-1C3A-4E47-BC66-B6E530BEF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495800"/>
          </a:xfrm>
        </p:spPr>
        <p:txBody>
          <a:bodyPr lIns="91425" tIns="91425" rIns="91425" bIns="91425"/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defRPr/>
            </a:pPr>
            <a:r>
              <a:rPr lang="en-US" altLang="en-US" sz="204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CREATE</a:t>
            </a:r>
            <a:r>
              <a:rPr lang="en-US" altLang="en-US" sz="204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4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 </a:t>
            </a:r>
            <a:r>
              <a:rPr lang="en-US" altLang="en-US" sz="204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Chicken(ID </a:t>
            </a:r>
            <a:r>
              <a:rPr lang="en-US" altLang="en-US" sz="204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 PRIMARY KEY</a:t>
            </a:r>
            <a:r>
              <a:rPr lang="en-US" altLang="en-US" sz="204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, </a:t>
            </a:r>
            <a:r>
              <a:rPr lang="en-US" altLang="en-US" sz="2040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eID</a:t>
            </a:r>
            <a:r>
              <a:rPr lang="en-US" altLang="en-US" sz="204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4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 </a:t>
            </a:r>
            <a:r>
              <a:rPr lang="en" sz="204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-US" altLang="en-US" sz="204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);</a:t>
            </a:r>
            <a:br>
              <a:rPr lang="en-US" altLang="en-US" sz="220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CREATE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Egg(ID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 PRIMARY KEY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, </a:t>
            </a:r>
            <a:r>
              <a:rPr lang="en-US" altLang="en-US" sz="2030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cID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INT </a:t>
            </a:r>
            <a:r>
              <a:rPr lang="en" sz="2030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Monotype Sorts" pitchFamily="2" charset="2"/>
              <a:buNone/>
              <a:defRPr/>
            </a:pP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ALTER TABLE 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Chicken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ADD CONSTRAINT </a:t>
            </a:r>
            <a:r>
              <a:rPr lang="en-US" altLang="en-US" sz="2030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Chicken_FK</a:t>
            </a:r>
            <a:b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		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FOREIGN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KEY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(</a:t>
            </a:r>
            <a:r>
              <a:rPr lang="en-US" altLang="en-US" sz="2030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eID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REFERENCES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Egg(ID)</a:t>
            </a:r>
            <a:b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		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DEFERRABLE INITIALLY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IMMEDIATE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Monotype Sorts" pitchFamily="2" charset="2"/>
              <a:buNone/>
              <a:defRPr/>
            </a:pP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ALTER TABLE 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Egg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ADD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CONSTRAINT </a:t>
            </a:r>
            <a:r>
              <a:rPr lang="en-US" altLang="en-US" sz="2030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Egg_FK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b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		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FOREIGN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KEY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(</a:t>
            </a:r>
            <a:r>
              <a:rPr lang="en-US" altLang="en-US" sz="2030" dirty="0" err="1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cID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)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REFERENCES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Chicken(ID)</a:t>
            </a:r>
            <a:b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</a:b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		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DEFERRABLE INITIALLY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en-US" sz="2030" b="1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IMMEDIATE</a:t>
            </a:r>
            <a:r>
              <a:rPr lang="en-US" altLang="en-US" sz="2030" dirty="0">
                <a:solidFill>
                  <a:srgbClr val="783F04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;</a:t>
            </a:r>
            <a:endParaRPr lang="en-US" altLang="en-US" sz="2030" dirty="0">
              <a:solidFill>
                <a:srgbClr val="002B5E"/>
              </a:solidFill>
            </a:endParaRPr>
          </a:p>
        </p:txBody>
      </p:sp>
      <p:sp>
        <p:nvSpPr>
          <p:cNvPr id="27650" name="Google Shape;148;p19">
            <a:extLst>
              <a:ext uri="{FF2B5EF4-FFF2-40B4-BE49-F238E27FC236}">
                <a16:creationId xmlns:a16="http://schemas.microsoft.com/office/drawing/2014/main" id="{66FF24EB-139C-4998-9EF9-896D8C02F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/>
              <a:t>The chicken and the egg problem...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52E6B209-D598-47B5-8866-A0F045B1A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chicken and the egg problem...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3E636F4-A156-471C-8B98-2EE76251DA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24800" cy="48768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START TRANSACTION READ WRITE;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SET CONSTRAINTS ALL DEFERRED;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en-US">
                <a:solidFill>
                  <a:srgbClr val="783F04"/>
                </a:solidFill>
                <a:latin typeface="Consolas" panose="020B0609020204030204" pitchFamily="49" charset="0"/>
              </a:rPr>
              <a:t>Chicken</a:t>
            </a: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 VALUES (</a:t>
            </a:r>
            <a:r>
              <a:rPr lang="en-US" altLang="en-US">
                <a:solidFill>
                  <a:srgbClr val="783F04"/>
                </a:solidFill>
                <a:latin typeface="Consolas" panose="020B0609020204030204" pitchFamily="49" charset="0"/>
              </a:rPr>
              <a:t>1, 2</a:t>
            </a: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en-US">
                <a:solidFill>
                  <a:srgbClr val="783F04"/>
                </a:solidFill>
                <a:latin typeface="Consolas" panose="020B0609020204030204" pitchFamily="49" charset="0"/>
              </a:rPr>
              <a:t>Egg</a:t>
            </a: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 VALUES (</a:t>
            </a:r>
            <a:r>
              <a:rPr lang="en-US" altLang="en-US">
                <a:solidFill>
                  <a:srgbClr val="783F04"/>
                </a:solidFill>
                <a:latin typeface="Consolas" panose="020B0609020204030204" pitchFamily="49" charset="0"/>
              </a:rPr>
              <a:t>2, 1</a:t>
            </a: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b="1">
                <a:solidFill>
                  <a:srgbClr val="783F04"/>
                </a:solidFill>
                <a:latin typeface="Consolas" panose="020B0609020204030204" pitchFamily="49" charset="0"/>
              </a:rPr>
              <a:t>COMMIT;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D23B22B-6E6A-4DEB-8CE8-C46983FCD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Savepoints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B69FD846-5BA9-4BAF-9D5E-5B50B5197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3429000"/>
          </a:xfrm>
        </p:spPr>
        <p:txBody>
          <a:bodyPr/>
          <a:lstStyle/>
          <a:p>
            <a:r>
              <a:rPr lang="en-US" altLang="en-US"/>
              <a:t>In long transactions, isolates set of “safe” operations from set of “Risky” Operations</a:t>
            </a:r>
          </a:p>
          <a:p>
            <a:endParaRPr lang="en-US" altLang="en-US"/>
          </a:p>
          <a:p>
            <a:r>
              <a:rPr lang="en-US" altLang="en-US"/>
              <a:t>Operations</a:t>
            </a:r>
          </a:p>
          <a:p>
            <a:pPr lvl="1"/>
            <a:r>
              <a:rPr lang="en-US" altLang="en-US"/>
              <a:t>SAVEPOINT NAME &lt; name &gt; ;</a:t>
            </a:r>
          </a:p>
          <a:p>
            <a:pPr lvl="1"/>
            <a:r>
              <a:rPr lang="en-US" altLang="en-US"/>
              <a:t>RELEASE SAVEPOINT &lt; name &gt; ;</a:t>
            </a:r>
          </a:p>
          <a:p>
            <a:pPr lvl="1"/>
            <a:r>
              <a:rPr lang="en-US" altLang="en-US"/>
              <a:t>ROLLBACK [WORK] [ TO SAVEPOINT &lt; name &gt; ];</a:t>
            </a:r>
          </a:p>
          <a:p>
            <a:endParaRPr lang="en-US" altLang="en-US"/>
          </a:p>
          <a:p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A34D9F-6CF2-9C49-8E6A-EDF6B696659F}"/>
              </a:ext>
            </a:extLst>
          </p:cNvPr>
          <p:cNvCxnSpPr/>
          <p:nvPr/>
        </p:nvCxnSpPr>
        <p:spPr bwMode="auto">
          <a:xfrm>
            <a:off x="990600" y="5410200"/>
            <a:ext cx="70866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724" name="Straight Connector 6">
            <a:extLst>
              <a:ext uri="{FF2B5EF4-FFF2-40B4-BE49-F238E27FC236}">
                <a16:creationId xmlns:a16="http://schemas.microsoft.com/office/drawing/2014/main" id="{14DFFF4A-3206-48B8-8E71-31A56A71CF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7800" y="5410200"/>
            <a:ext cx="0" cy="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Oval 7">
            <a:extLst>
              <a:ext uri="{FF2B5EF4-FFF2-40B4-BE49-F238E27FC236}">
                <a16:creationId xmlns:a16="http://schemas.microsoft.com/office/drawing/2014/main" id="{5DC10BCC-D5CE-4B56-865C-31E1C92B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64163"/>
            <a:ext cx="92075" cy="920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0726" name="Oval 8">
            <a:extLst>
              <a:ext uri="{FF2B5EF4-FFF2-40B4-BE49-F238E27FC236}">
                <a16:creationId xmlns:a16="http://schemas.microsoft.com/office/drawing/2014/main" id="{F670689E-DE2D-47BD-89C7-C734D069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64163"/>
            <a:ext cx="92075" cy="920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0727" name="Oval 9">
            <a:extLst>
              <a:ext uri="{FF2B5EF4-FFF2-40B4-BE49-F238E27FC236}">
                <a16:creationId xmlns:a16="http://schemas.microsoft.com/office/drawing/2014/main" id="{28D9CEEA-FFA1-4152-A249-C7E8A183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364163"/>
            <a:ext cx="92075" cy="920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0728" name="Oval 10">
            <a:extLst>
              <a:ext uri="{FF2B5EF4-FFF2-40B4-BE49-F238E27FC236}">
                <a16:creationId xmlns:a16="http://schemas.microsoft.com/office/drawing/2014/main" id="{90D5EF3B-5080-4825-B55B-504A1F60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5353050"/>
            <a:ext cx="92075" cy="90488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0729" name="Oval 11">
            <a:extLst>
              <a:ext uri="{FF2B5EF4-FFF2-40B4-BE49-F238E27FC236}">
                <a16:creationId xmlns:a16="http://schemas.microsoft.com/office/drawing/2014/main" id="{9448A77F-4075-40C2-B7DD-C05280961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5367338"/>
            <a:ext cx="90487" cy="92075"/>
          </a:xfrm>
          <a:prstGeom prst="ellipse">
            <a:avLst/>
          </a:prstGeom>
          <a:solidFill>
            <a:schemeClr val="tx2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0730" name="Oval 12">
            <a:extLst>
              <a:ext uri="{FF2B5EF4-FFF2-40B4-BE49-F238E27FC236}">
                <a16:creationId xmlns:a16="http://schemas.microsoft.com/office/drawing/2014/main" id="{A0352C82-3A90-4601-8BAB-D189AF91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5353050"/>
            <a:ext cx="90488" cy="90488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AF4CEC8B-D8C7-4B47-BE25-DAF63898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764088"/>
            <a:ext cx="97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“Safe” Ops</a:t>
            </a:r>
          </a:p>
        </p:txBody>
      </p:sp>
      <p:sp>
        <p:nvSpPr>
          <p:cNvPr id="30732" name="TextBox 14">
            <a:extLst>
              <a:ext uri="{FF2B5EF4-FFF2-40B4-BE49-F238E27FC236}">
                <a16:creationId xmlns:a16="http://schemas.microsoft.com/office/drawing/2014/main" id="{5EFEF104-639D-4B0E-B010-3833DBC5B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64088"/>
            <a:ext cx="97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“Risky” Ops</a:t>
            </a:r>
          </a:p>
        </p:txBody>
      </p:sp>
      <p:sp>
        <p:nvSpPr>
          <p:cNvPr id="30733" name="TextBox 15">
            <a:extLst>
              <a:ext uri="{FF2B5EF4-FFF2-40B4-BE49-F238E27FC236}">
                <a16:creationId xmlns:a16="http://schemas.microsoft.com/office/drawing/2014/main" id="{8F12D002-1C64-416B-A1D1-38861AF4D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5913438"/>
            <a:ext cx="141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Savepoint A</a:t>
            </a:r>
          </a:p>
        </p:txBody>
      </p:sp>
      <p:cxnSp>
        <p:nvCxnSpPr>
          <p:cNvPr id="30734" name="Straight Connector 17">
            <a:extLst>
              <a:ext uri="{FF2B5EF4-FFF2-40B4-BE49-F238E27FC236}">
                <a16:creationId xmlns:a16="http://schemas.microsoft.com/office/drawing/2014/main" id="{3C98E21D-75CA-4560-B0D7-2DA70CDE3011}"/>
              </a:ext>
            </a:extLst>
          </p:cNvPr>
          <p:cNvCxnSpPr>
            <a:cxnSpLocks/>
          </p:cNvCxnSpPr>
          <p:nvPr/>
        </p:nvCxnSpPr>
        <p:spPr bwMode="auto">
          <a:xfrm flipV="1">
            <a:off x="3302000" y="5486400"/>
            <a:ext cx="9525" cy="471488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5" name="Oval 18">
            <a:extLst>
              <a:ext uri="{FF2B5EF4-FFF2-40B4-BE49-F238E27FC236}">
                <a16:creationId xmlns:a16="http://schemas.microsoft.com/office/drawing/2014/main" id="{C0CD04AC-A6AB-4181-AD12-E6211A90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5364163"/>
            <a:ext cx="90488" cy="920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  <p:sp>
        <p:nvSpPr>
          <p:cNvPr id="30736" name="TextBox 19">
            <a:extLst>
              <a:ext uri="{FF2B5EF4-FFF2-40B4-BE49-F238E27FC236}">
                <a16:creationId xmlns:a16="http://schemas.microsoft.com/office/drawing/2014/main" id="{19AFF7D1-304E-4C0A-930A-7769BCFD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5957888"/>
            <a:ext cx="2633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Undo since Savepoint A</a:t>
            </a:r>
          </a:p>
        </p:txBody>
      </p:sp>
      <p:cxnSp>
        <p:nvCxnSpPr>
          <p:cNvPr id="30737" name="Straight Connector 20">
            <a:extLst>
              <a:ext uri="{FF2B5EF4-FFF2-40B4-BE49-F238E27FC236}">
                <a16:creationId xmlns:a16="http://schemas.microsoft.com/office/drawing/2014/main" id="{E362EC77-E066-4FAD-A22E-21DF3E3EB153}"/>
              </a:ext>
            </a:extLst>
          </p:cNvPr>
          <p:cNvCxnSpPr>
            <a:cxnSpLocks/>
          </p:cNvCxnSpPr>
          <p:nvPr/>
        </p:nvCxnSpPr>
        <p:spPr bwMode="auto">
          <a:xfrm flipV="1">
            <a:off x="6454775" y="5459413"/>
            <a:ext cx="7938" cy="471487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Connector 22">
            <a:extLst>
              <a:ext uri="{FF2B5EF4-FFF2-40B4-BE49-F238E27FC236}">
                <a16:creationId xmlns:a16="http://schemas.microsoft.com/office/drawing/2014/main" id="{63CC5C5E-B3F3-4CA3-A49A-4D752C896E6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59663" y="5114925"/>
            <a:ext cx="0" cy="295275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TextBox 23">
            <a:extLst>
              <a:ext uri="{FF2B5EF4-FFF2-40B4-BE49-F238E27FC236}">
                <a16:creationId xmlns:a16="http://schemas.microsoft.com/office/drawing/2014/main" id="{08854E1E-3511-46CD-A2E2-D33F2E00B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4811713"/>
            <a:ext cx="2492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Commit the ”Safe” ops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CC454CE7-7FC1-4D74-B708-8362C9A49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ANSI SQL2 Isolation Levels</a:t>
            </a:r>
          </a:p>
        </p:txBody>
      </p:sp>
      <p:sp>
        <p:nvSpPr>
          <p:cNvPr id="317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653D8F7-900A-44C2-A9BA-B4B68A60C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660066"/>
                </a:solidFill>
                <a:latin typeface="Arial Narrow" panose="020B0606020202030204" pitchFamily="34" charset="0"/>
              </a:rPr>
              <a:t>SET TRANSACTION  [ READ ONLY |  READ WRITE ]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[ , ISOLATION LEVEL READ UNCOMMITTED |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                               READ COMMIT |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                               REPEATABLE READ |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                                          </a:t>
            </a:r>
            <a:r>
              <a:rPr lang="en-US" altLang="en-US">
                <a:solidFill>
                  <a:srgbClr val="FF3300"/>
                </a:solidFill>
                <a:latin typeface="Arial Narrow" panose="020B0606020202030204" pitchFamily="34" charset="0"/>
              </a:rPr>
              <a:t>SERIALIZABLE</a:t>
            </a:r>
            <a:r>
              <a:rPr lang="en-US" altLang="en-US">
                <a:latin typeface="Arial Narrow" panose="020B0606020202030204" pitchFamily="34" charset="0"/>
              </a:rPr>
              <a:t> 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en-US" b="1">
                <a:solidFill>
                  <a:srgbClr val="790015"/>
                </a:solidFill>
              </a:rPr>
              <a:t>I</a:t>
            </a:r>
            <a:r>
              <a:rPr lang="en-US" altLang="en-US">
                <a:solidFill>
                  <a:srgbClr val="790015"/>
                </a:solidFill>
              </a:rPr>
              <a:t>solation</a:t>
            </a:r>
            <a:r>
              <a:rPr lang="en-US" altLang="en-US"/>
              <a:t> (alias concurrency atomicity / </a:t>
            </a:r>
            <a:r>
              <a:rPr lang="en-US" altLang="en-US">
                <a:solidFill>
                  <a:srgbClr val="FF0000"/>
                </a:solidFill>
                <a:latin typeface="Arial Narrow" panose="020B0606020202030204" pitchFamily="34" charset="0"/>
              </a:rPr>
              <a:t>serializability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transactions are independent, 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altLang="en-US"/>
              <a:t>the result of the execution of </a:t>
            </a:r>
            <a:r>
              <a:rPr lang="en-US" altLang="en-US" i="1"/>
              <a:t>concurrent transactions </a:t>
            </a:r>
            <a:r>
              <a:rPr lang="en-US" altLang="en-US"/>
              <a:t>is the same as if transactions were executed serially, one after the other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latin typeface="Arial Narrow" panose="020B0606020202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2B17337A-7D99-4CB2-A3AE-A3CC4FE23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 “Enroll” Transaction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5D274F98-CE9D-3E4B-AC9D-46F115765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458200" cy="5257800"/>
          </a:xfrm>
        </p:spPr>
        <p:txBody>
          <a:bodyPr/>
          <a:lstStyle/>
          <a:p>
            <a:pPr>
              <a:buFont typeface="Monotype Sorts" pitchFamily="2" charset="2"/>
              <a:buChar char="o"/>
              <a:defRPr/>
            </a:pPr>
            <a:r>
              <a:rPr lang="en-US" altLang="en-US" b="1" dirty="0"/>
              <a:t>CLASS</a:t>
            </a:r>
            <a:r>
              <a:rPr lang="en-US" altLang="en-US" dirty="0"/>
              <a:t> (</a:t>
            </a:r>
            <a:r>
              <a:rPr lang="en-US" altLang="en-US" dirty="0" err="1"/>
              <a:t>classid</a:t>
            </a:r>
            <a:r>
              <a:rPr lang="en-US" altLang="en-US" dirty="0"/>
              <a:t>, </a:t>
            </a:r>
            <a:r>
              <a:rPr lang="en-US" altLang="en-US" dirty="0" err="1"/>
              <a:t>max_num_students</a:t>
            </a:r>
            <a:r>
              <a:rPr lang="en-US" altLang="en-US" dirty="0"/>
              <a:t>, </a:t>
            </a:r>
            <a:r>
              <a:rPr lang="en-US" altLang="en-US" dirty="0" err="1"/>
              <a:t>cur_num_students</a:t>
            </a:r>
            <a:r>
              <a:rPr lang="en-US" altLang="en-US" dirty="0"/>
              <a:t>)</a:t>
            </a:r>
          </a:p>
          <a:p>
            <a:pPr>
              <a:buFont typeface="Monotype Sorts" pitchFamily="2" charset="2"/>
              <a:buChar char="o"/>
              <a:defRPr/>
            </a:pPr>
            <a:r>
              <a:rPr lang="en-US" altLang="en-US" dirty="0"/>
              <a:t>Consider the following transaction</a:t>
            </a:r>
            <a:endParaRPr lang="en-US" altLang="ja-JP" dirty="0"/>
          </a:p>
          <a:p>
            <a:pPr>
              <a:buFont typeface="Monotype Sorts" pitchFamily="2" charset="2"/>
              <a:buChar char="o"/>
              <a:defRPr/>
            </a:pPr>
            <a:endParaRPr lang="en-US" altLang="en-US" sz="8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/>
              <a:t>    </a:t>
            </a:r>
            <a:r>
              <a:rPr lang="en-US" alt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TRANSACTION READ WRITE</a:t>
            </a:r>
            <a:r>
              <a:rPr lang="en-US" altLang="ja-JP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max_num_students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cur_num_students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CLASS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cur_num_students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max_num_students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cap="all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cap="all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cur_num_students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cur_num_students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+1  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cap="all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‘The class is full’;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133F3-3A49-4FD2-9DC2-645D741A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00" y="2667000"/>
            <a:ext cx="2501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solidFill>
                  <a:srgbClr val="FF0000"/>
                </a:solidFill>
              </a:rPr>
              <a:t>Read(classid =1)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6F3D1-8BFA-416F-8333-B7DF018B3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4114800"/>
            <a:ext cx="2479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-84" charset="2"/>
              <a:buChar char="o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-84" charset="2"/>
              <a:buChar char="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solidFill>
                  <a:srgbClr val="FF0000"/>
                </a:solidFill>
              </a:rPr>
              <a:t>Write(classid =1)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F8A16F54-B714-45E5-9C79-0DCF6EA5F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Transactions t1 and t2 – Serial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D99-F6D0-1A4E-96ED-9D3F165D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/>
          <a:lstStyle/>
          <a:p>
            <a:pPr>
              <a:buFont typeface="Monotype Sorts" pitchFamily="2" charset="2"/>
              <a:buChar char="o"/>
              <a:defRPr/>
            </a:pPr>
            <a:r>
              <a:rPr lang="en-US" dirty="0">
                <a:ea typeface="ＭＳ Ｐゴシック" panose="020B0600070205080204" pitchFamily="34" charset="-128"/>
              </a:rPr>
              <a:t>Assume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max_num_students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40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i="1" dirty="0">
                <a:ea typeface="ＭＳ Ｐゴシック" panose="020B0600070205080204" pitchFamily="34" charset="-128"/>
              </a:rPr>
              <a:t> = 39</a:t>
            </a:r>
          </a:p>
          <a:p>
            <a:pPr>
              <a:buFont typeface="Monotype Sorts" pitchFamily="2" charset="2"/>
              <a:buChar char="o"/>
              <a:defRPr/>
            </a:pPr>
            <a:r>
              <a:rPr lang="en-US" i="1" dirty="0">
                <a:ea typeface="ＭＳ Ｐゴシック" panose="020B0600070205080204" pitchFamily="34" charset="-128"/>
              </a:rPr>
              <a:t>Execution of transaction t1 before t2:</a:t>
            </a:r>
          </a:p>
          <a:p>
            <a:pPr>
              <a:buFont typeface="Monotype Sorts" pitchFamily="2" charset="2"/>
              <a:buChar char="o"/>
              <a:defRPr/>
            </a:pPr>
            <a:endParaRPr lang="en-US" sz="1600" i="1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i="1" dirty="0">
                <a:ea typeface="ＭＳ Ｐゴシック" panose="020B0600070205080204" pitchFamily="34" charset="-128"/>
              </a:rPr>
              <a:t>    </a:t>
            </a:r>
            <a:r>
              <a:rPr lang="en-US" sz="2200" i="1" dirty="0">
                <a:ea typeface="ＭＳ Ｐゴシック" panose="020B0600070205080204" pitchFamily="34" charset="-128"/>
              </a:rPr>
              <a:t>r</a:t>
            </a:r>
            <a:r>
              <a:rPr lang="en-US" sz="22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sz="22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max_num_students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200" i="1" dirty="0">
                <a:ea typeface="ＭＳ Ｐゴシック" panose="020B0600070205080204" pitchFamily="34" charset="-128"/>
              </a:rPr>
              <a:t>    r</a:t>
            </a:r>
            <a:r>
              <a:rPr lang="en-US" sz="22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sz="22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)                          -- </a:t>
            </a:r>
            <a:r>
              <a:rPr lang="en-US" altLang="en-US" sz="2200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39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    If  (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00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max_num_students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)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        w</a:t>
            </a:r>
            <a:r>
              <a:rPr lang="en-US" sz="22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sz="22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00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</a:t>
            </a:r>
            <a:r>
              <a:rPr lang="en-US" altLang="en-US" sz="2200" dirty="0">
                <a:ea typeface="ＭＳ Ｐゴシック" panose="020B0600070205080204" pitchFamily="34" charset="-128"/>
              </a:rPr>
              <a:t>)                 -- </a:t>
            </a:r>
            <a:r>
              <a:rPr lang="en-US" altLang="en-US" sz="2200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40</a:t>
            </a:r>
            <a:endParaRPr lang="en-US" sz="2200" i="1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200" i="1" dirty="0">
                <a:ea typeface="ＭＳ Ｐゴシック" panose="020B0600070205080204" pitchFamily="34" charset="-128"/>
              </a:rPr>
              <a:t>   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200" i="1" dirty="0">
                <a:ea typeface="ＭＳ Ｐゴシック" panose="020B0600070205080204" pitchFamily="34" charset="-128"/>
              </a:rPr>
              <a:t>    r</a:t>
            </a:r>
            <a:r>
              <a:rPr lang="en-US" sz="2200" i="1" baseline="-25000" dirty="0">
                <a:ea typeface="ＭＳ Ｐゴシック" panose="020B0600070205080204" pitchFamily="34" charset="-128"/>
              </a:rPr>
              <a:t>2 </a:t>
            </a:r>
            <a:r>
              <a:rPr lang="en-US" sz="22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max_num_students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200" i="1" dirty="0">
                <a:ea typeface="ＭＳ Ｐゴシック" panose="020B0600070205080204" pitchFamily="34" charset="-128"/>
              </a:rPr>
              <a:t>    r</a:t>
            </a:r>
            <a:r>
              <a:rPr lang="en-US" sz="2200" i="1" baseline="-25000" dirty="0">
                <a:ea typeface="ＭＳ Ｐゴシック" panose="020B0600070205080204" pitchFamily="34" charset="-128"/>
              </a:rPr>
              <a:t>2 </a:t>
            </a:r>
            <a:r>
              <a:rPr lang="en-US" sz="22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).                         -- </a:t>
            </a:r>
            <a:r>
              <a:rPr lang="en-US" altLang="en-US" sz="2200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40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    If  (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00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en-US" altLang="en-US" sz="2000" i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max_num_students</a:t>
            </a:r>
            <a:r>
              <a:rPr lang="en-US" altLang="en-US" sz="2200" dirty="0">
                <a:ea typeface="ＭＳ Ｐゴシック" panose="020B0600070205080204" pitchFamily="34" charset="-128"/>
              </a:rPr>
              <a:t>)    -- 40&lt;40 </a:t>
            </a:r>
            <a:r>
              <a:rPr lang="en-US" altLang="en-US" sz="22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- false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000" dirty="0"/>
              <a:t>     </a:t>
            </a:r>
            <a:r>
              <a:rPr lang="en-US" altLang="en-US" dirty="0">
                <a:solidFill>
                  <a:srgbClr val="0070C0"/>
                </a:solidFill>
              </a:rPr>
              <a:t>“The class is full”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17139EF0-54C1-45B3-B4E9-75D6BB22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Concurrent Transactions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F375FB54-4211-E040-AA39-C6E3254032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5257800"/>
          </a:xfrm>
        </p:spPr>
        <p:txBody>
          <a:bodyPr/>
          <a:lstStyle/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START TRANSACTION READ WRITE</a:t>
            </a:r>
            <a:r>
              <a:rPr lang="en-US" altLang="ja-JP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max_num_students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cur_num_students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CLASS 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endParaRPr lang="en-US" altLang="en-US" sz="1800" dirty="0">
              <a:solidFill>
                <a:srgbClr val="2800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Sleep…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endParaRPr lang="en-US" altLang="en-US" sz="1800" dirty="0">
              <a:solidFill>
                <a:srgbClr val="2800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sz="1800" dirty="0" err="1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cur_num_students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800" dirty="0" err="1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max_num_students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cap="all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cap="all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cur_num_students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cur_num_students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+1      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cap="all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classID</a:t>
            </a: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‘The class is full’;</a:t>
            </a:r>
          </a:p>
          <a:p>
            <a:pPr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1800" dirty="0">
                <a:solidFill>
                  <a:srgbClr val="2800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336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2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B23DBA20-9EF6-49BC-9576-D7D9BEBBC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Queries and Transactions</a:t>
            </a:r>
          </a:p>
        </p:txBody>
      </p:sp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C8AE65F-319F-4D6E-A0A7-67C68D5DE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768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sz="2600" u="sng">
                <a:latin typeface="Arial" panose="020B0604020202020204" pitchFamily="34" charset="0"/>
              </a:rPr>
              <a:t>Queries</a:t>
            </a:r>
            <a:r>
              <a:rPr lang="en-US" altLang="en-US" sz="2600">
                <a:latin typeface="Arial" panose="020B0604020202020204" pitchFamily="34" charset="0"/>
              </a:rPr>
              <a:t>: requests to the DBMS to retrieve data from the database</a:t>
            </a:r>
          </a:p>
          <a:p>
            <a:r>
              <a:rPr lang="en-US" altLang="en-US" sz="2600">
                <a:latin typeface="Arial" panose="020B0604020202020204" pitchFamily="34" charset="0"/>
              </a:rPr>
              <a:t> </a:t>
            </a:r>
            <a:r>
              <a:rPr lang="en-US" altLang="en-US" sz="2600" u="sng">
                <a:latin typeface="Arial" panose="020B0604020202020204" pitchFamily="34" charset="0"/>
              </a:rPr>
              <a:t>Updates</a:t>
            </a:r>
            <a:r>
              <a:rPr lang="en-US" altLang="en-US" sz="2600">
                <a:latin typeface="Arial" panose="020B0604020202020204" pitchFamily="34" charset="0"/>
              </a:rPr>
              <a:t>: requests to the DMBS to insert, delete or modify existing data</a:t>
            </a:r>
          </a:p>
          <a:p>
            <a:endParaRPr lang="en-US" altLang="en-US" sz="1000">
              <a:latin typeface="Arial" panose="020B0604020202020204" pitchFamily="34" charset="0"/>
            </a:endParaRPr>
          </a:p>
          <a:p>
            <a:r>
              <a:rPr lang="en-US" altLang="en-US" sz="2600">
                <a:latin typeface="Arial" panose="020B0604020202020204" pitchFamily="34" charset="0"/>
              </a:rPr>
              <a:t> </a:t>
            </a:r>
            <a:r>
              <a:rPr lang="en-US" altLang="en-US" sz="2600" u="sng">
                <a:latin typeface="Arial" panose="020B0604020202020204" pitchFamily="34" charset="0"/>
              </a:rPr>
              <a:t>Transactions</a:t>
            </a:r>
            <a:r>
              <a:rPr lang="en-US" altLang="en-US" sz="2600">
                <a:latin typeface="Arial" panose="020B0604020202020204" pitchFamily="34" charset="0"/>
              </a:rPr>
              <a:t>:  logical grouping of query and update requests to perform a task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Logical unit of work (like a function/subroutine)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6491D5B1-A0A1-4C06-9E08-467119540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Transactions t1 and t2 – Concurrent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89CE-3E85-604A-B8D1-D0801D50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/>
          <a:lstStyle/>
          <a:p>
            <a:pPr>
              <a:buFont typeface="Monotype Sorts" pitchFamily="2" charset="2"/>
              <a:buChar char="o"/>
              <a:defRPr/>
            </a:pPr>
            <a:r>
              <a:rPr lang="en-US" dirty="0">
                <a:ea typeface="ＭＳ Ｐゴシック" panose="020B0600070205080204" pitchFamily="34" charset="-128"/>
              </a:rPr>
              <a:t>Assume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max_num_students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40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i="1" dirty="0">
                <a:ea typeface="ＭＳ Ｐゴシック" panose="020B0600070205080204" pitchFamily="34" charset="-128"/>
              </a:rPr>
              <a:t> = 39</a:t>
            </a:r>
          </a:p>
          <a:p>
            <a:pPr>
              <a:buFont typeface="Monotype Sorts" pitchFamily="2" charset="2"/>
              <a:buChar char="o"/>
              <a:defRPr/>
            </a:pPr>
            <a:r>
              <a:rPr lang="en-US" i="1" dirty="0">
                <a:ea typeface="ＭＳ Ｐゴシック" panose="020B0600070205080204" pitchFamily="34" charset="-128"/>
              </a:rPr>
              <a:t>Execution:</a:t>
            </a:r>
          </a:p>
          <a:p>
            <a:pPr marL="0" indent="0"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i="1" dirty="0">
                <a:ea typeface="ＭＳ Ｐゴシック" panose="020B0600070205080204" pitchFamily="34" charset="-128"/>
              </a:rPr>
              <a:t>    </a:t>
            </a:r>
            <a:r>
              <a:rPr lang="en-US" sz="2200" i="1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r</a:t>
            </a:r>
            <a:r>
              <a:rPr lang="en-US" sz="2200" i="1" baseline="-250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1 </a:t>
            </a:r>
            <a:r>
              <a:rPr 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max_num_students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sz="2200" i="1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    r</a:t>
            </a:r>
            <a:r>
              <a:rPr lang="en-US" sz="2200" i="1" baseline="-250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1 </a:t>
            </a:r>
            <a:r>
              <a:rPr 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2200" dirty="0">
                <a:ea typeface="ＭＳ Ｐゴシック" panose="020B0600070205080204" pitchFamily="34" charset="-128"/>
              </a:rPr>
              <a:t>                          -- </a:t>
            </a:r>
            <a:r>
              <a:rPr lang="en-US" altLang="en-US" sz="2200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39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200" dirty="0">
                <a:ea typeface="ＭＳ Ｐゴシック" panose="020B0600070205080204" pitchFamily="34" charset="-128"/>
              </a:rPr>
              <a:t>    </a:t>
            </a:r>
            <a:r>
              <a:rPr lang="en-US" sz="22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… sleep</a:t>
            </a:r>
            <a:r>
              <a:rPr lang="en-US" sz="2200" baseline="-25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1</a:t>
            </a:r>
            <a:endParaRPr lang="en-US" sz="22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sz="2200" i="1" dirty="0">
                <a:ea typeface="ＭＳ Ｐゴシック" panose="020B0600070205080204" pitchFamily="34" charset="-128"/>
              </a:rPr>
              <a:t>    </a:t>
            </a:r>
            <a:r>
              <a:rPr lang="en-US" sz="2200" i="1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r</a:t>
            </a:r>
            <a:r>
              <a:rPr lang="en-US" sz="2200" i="1" baseline="-250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2 </a:t>
            </a:r>
            <a:r>
              <a:rPr 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max_num_students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sz="2200" i="1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    r</a:t>
            </a:r>
            <a:r>
              <a:rPr lang="en-US" sz="2200" i="1" baseline="-250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2 </a:t>
            </a:r>
            <a:r>
              <a:rPr 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2200" dirty="0">
                <a:ea typeface="ＭＳ Ｐゴシック" panose="020B0600070205080204" pitchFamily="34" charset="-128"/>
              </a:rPr>
              <a:t>                          -- </a:t>
            </a:r>
            <a:r>
              <a:rPr lang="en-US" altLang="en-US" sz="2200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39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200" dirty="0">
                <a:ea typeface="ＭＳ Ｐゴシック" panose="020B0600070205080204" pitchFamily="34" charset="-128"/>
              </a:rPr>
              <a:t>    </a:t>
            </a:r>
            <a:r>
              <a:rPr lang="en-US" sz="22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… sleep</a:t>
            </a:r>
            <a:r>
              <a:rPr lang="en-US" sz="2200" baseline="-25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2</a:t>
            </a:r>
            <a:endParaRPr lang="en-US" sz="22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If  (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000" i="1" dirty="0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max_num_students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) </a:t>
            </a:r>
          </a:p>
          <a:p>
            <a:pPr marL="0" indent="0"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2200" i="1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        w</a:t>
            </a:r>
            <a:r>
              <a:rPr lang="en-US" sz="2200" i="1" baseline="-250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1 </a:t>
            </a:r>
            <a:r>
              <a:rPr 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000" i="1" dirty="0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2200" dirty="0">
                <a:ea typeface="ＭＳ Ｐゴシック" panose="020B0600070205080204" pitchFamily="34" charset="-128"/>
              </a:rPr>
              <a:t>                 -- </a:t>
            </a:r>
            <a:r>
              <a:rPr lang="en-US" altLang="en-US" sz="2200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200" b="1" i="1" dirty="0">
                <a:ea typeface="ＭＳ Ｐゴシック" panose="020B0600070205080204" pitchFamily="34" charset="-128"/>
              </a:rPr>
              <a:t>40</a:t>
            </a:r>
            <a:endParaRPr lang="en-US" altLang="en-US" sz="2200" b="1" dirty="0">
              <a:ea typeface="ＭＳ Ｐゴシック" panose="020B0600070205080204" pitchFamily="34" charset="-128"/>
            </a:endParaRPr>
          </a:p>
          <a:p>
            <a:pPr marL="0" indent="0"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If  (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000" i="1" dirty="0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max_num_students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) </a:t>
            </a:r>
          </a:p>
          <a:p>
            <a:pPr marL="0" indent="0">
              <a:buClr>
                <a:srgbClr val="280049"/>
              </a:buClr>
              <a:buFont typeface="Monotype Sorts" pitchFamily="2" charset="2"/>
              <a:buNone/>
              <a:defRPr/>
            </a:pPr>
            <a:r>
              <a:rPr lang="en-US" altLang="en-US" sz="2200" i="1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        w</a:t>
            </a:r>
            <a:r>
              <a:rPr lang="en-US" altLang="en-US" sz="2200" i="1" baseline="-250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2</a:t>
            </a:r>
            <a:r>
              <a:rPr lang="en-US" sz="2200" i="1" baseline="-250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cur_num_students</a:t>
            </a:r>
            <a:r>
              <a:rPr lang="en-US" altLang="en-US" sz="2000" i="1" dirty="0">
                <a:solidFill>
                  <a:srgbClr val="280049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</a:t>
            </a:r>
            <a:r>
              <a:rPr lang="en-US" altLang="en-US" sz="2200" dirty="0">
                <a:solidFill>
                  <a:srgbClr val="280049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2200" dirty="0">
                <a:ea typeface="ＭＳ Ｐゴシック" panose="020B0600070205080204" pitchFamily="34" charset="-128"/>
              </a:rPr>
              <a:t>                 -- </a:t>
            </a:r>
            <a:r>
              <a:rPr lang="en-US" altLang="en-US" sz="2200" i="1" dirty="0" err="1">
                <a:ea typeface="ＭＳ Ｐゴシック" panose="020B0600070205080204" pitchFamily="34" charset="-128"/>
              </a:rPr>
              <a:t>cur_num_students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 = </a:t>
            </a:r>
            <a:r>
              <a:rPr lang="en-US" altLang="en-US" sz="22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41</a:t>
            </a:r>
            <a:endParaRPr lang="en-US" altLang="en-US" sz="22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A45392B5-CEFD-4B82-AB6A-10186EA45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Write/Exclusive Lock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77509F46-833C-4C5B-8505-AC47C93CC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91525" cy="4648200"/>
          </a:xfrm>
        </p:spPr>
        <p:txBody>
          <a:bodyPr/>
          <a:lstStyle/>
          <a:p>
            <a:r>
              <a:rPr lang="en-US" altLang="en-US"/>
              <a:t>Example: </a:t>
            </a:r>
          </a:p>
          <a:p>
            <a:endParaRPr lang="en-US" altLang="en-US" sz="1200"/>
          </a:p>
          <a:p>
            <a:pPr>
              <a:buFont typeface="Monotype Sorts" pitchFamily="-84" charset="2"/>
              <a:buNone/>
            </a:pPr>
            <a:r>
              <a:rPr lang="en-US" altLang="en-US"/>
              <a:t>    SELECT max_num_students, cur_num_students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    FROM CLASS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    WHERE classID = 1555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   </a:t>
            </a:r>
            <a:r>
              <a:rPr lang="en-US" altLang="en-US">
                <a:solidFill>
                  <a:srgbClr val="FF0000"/>
                </a:solidFill>
              </a:rPr>
              <a:t> FOR UPDATE OF </a:t>
            </a:r>
            <a:r>
              <a:rPr lang="en-US" altLang="en-US"/>
              <a:t>cur_num_students;</a:t>
            </a:r>
          </a:p>
          <a:p>
            <a:pPr>
              <a:buFont typeface="Monotype Sorts" pitchFamily="-84" charset="2"/>
              <a:buNone/>
            </a:pPr>
            <a:endParaRPr lang="en-US" altLang="en-US" sz="1400"/>
          </a:p>
          <a:p>
            <a:r>
              <a:rPr lang="en-US" altLang="en-US"/>
              <a:t>Alternative just specify </a:t>
            </a:r>
            <a:r>
              <a:rPr lang="en-US" altLang="en-US">
                <a:solidFill>
                  <a:srgbClr val="FF0000"/>
                </a:solidFill>
              </a:rPr>
              <a:t>FOR UPDATE;</a:t>
            </a:r>
          </a:p>
          <a:p>
            <a:endParaRPr lang="en-US" altLang="en-US" sz="1400"/>
          </a:p>
          <a:p>
            <a:r>
              <a:rPr lang="en-US" altLang="en-US"/>
              <a:t>Error Messages:</a:t>
            </a:r>
          </a:p>
          <a:p>
            <a:pPr lvl="1"/>
            <a:r>
              <a:rPr lang="en-US" altLang="en-US"/>
              <a:t>No lock: </a:t>
            </a:r>
            <a:r>
              <a:rPr lang="en-US" altLang="en-US">
                <a:solidFill>
                  <a:srgbClr val="0070C0"/>
                </a:solidFill>
              </a:rPr>
              <a:t>“Cannot serialize access for this transaction”</a:t>
            </a:r>
          </a:p>
          <a:p>
            <a:pPr lvl="1"/>
            <a:r>
              <a:rPr lang="en-US" altLang="en-US"/>
              <a:t>With lock: </a:t>
            </a:r>
            <a:r>
              <a:rPr lang="en-US" altLang="en-US">
                <a:solidFill>
                  <a:srgbClr val="0070C0"/>
                </a:solidFill>
              </a:rPr>
              <a:t>“The class is full”</a:t>
            </a:r>
            <a:endParaRPr lang="en-US" altLang="ja-JP">
              <a:solidFill>
                <a:srgbClr val="0070C0"/>
              </a:solidFill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>
            <a:extLst>
              <a:ext uri="{FF2B5EF4-FFF2-40B4-BE49-F238E27FC236}">
                <a16:creationId xmlns:a16="http://schemas.microsoft.com/office/drawing/2014/main" id="{7811A6FC-9066-7644-BB43-48B4D85FB2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219200"/>
            <a:ext cx="8382000" cy="4953000"/>
          </a:xfrm>
        </p:spPr>
        <p:txBody>
          <a:bodyPr spcFirstLastPara="1" lIns="91425" tIns="91425" rIns="91425" bIns="91425">
            <a:noAutofit/>
          </a:bodyPr>
          <a:lstStyle/>
          <a:p>
            <a:pPr marL="88900" inden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Monotype Sorts" pitchFamily="-84" charset="2"/>
              <a:buNone/>
              <a:defRPr/>
            </a:pP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Chicken (ID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eID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NOT NULL REFERENCES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Egg(ID));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Egg(ID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cID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en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Chicken(ID));</a:t>
            </a:r>
          </a:p>
          <a:p>
            <a:pPr marL="457200" indent="-3683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/>
            </a:pPr>
            <a:endParaRPr sz="800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" sz="2200" dirty="0">
                <a:ea typeface="ＭＳ Ｐゴシック" pitchFamily="37" charset="-128"/>
              </a:rPr>
              <a:t>Do we know commands that could create these tables?  </a:t>
            </a:r>
            <a:endParaRPr lang="en" sz="2200" dirty="0">
              <a:solidFill>
                <a:srgbClr val="002B5E"/>
              </a:solidFill>
              <a:ea typeface="ＭＳ Ｐゴシック" pitchFamily="37" charset="-128"/>
            </a:endParaRPr>
          </a:p>
          <a:p>
            <a:pPr marL="45720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" dirty="0">
                <a:ea typeface="ＭＳ Ｐゴシック" pitchFamily="40" charset="-128"/>
              </a:rPr>
              <a:t>But how can we insert values into either table??</a:t>
            </a:r>
            <a:endParaRPr dirty="0">
              <a:ea typeface="ＭＳ Ｐゴシック" pitchFamily="40" charset="-128"/>
            </a:endParaRPr>
          </a:p>
          <a:p>
            <a:pPr marL="914400" lvl="1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Wingdings" panose="05000000000000000000" pitchFamily="2" charset="2"/>
              <a:buChar char="○"/>
              <a:defRPr/>
            </a:pPr>
            <a:r>
              <a:rPr lang="en" dirty="0">
                <a:solidFill>
                  <a:srgbClr val="002B5E"/>
                </a:solidFill>
                <a:ea typeface="ＭＳ Ｐゴシック" pitchFamily="37" charset="-128"/>
              </a:rPr>
              <a:t>Need to treat two inserts into both </a:t>
            </a:r>
            <a:br>
              <a:rPr lang="en" dirty="0">
                <a:solidFill>
                  <a:srgbClr val="002B5E"/>
                </a:solidFill>
                <a:ea typeface="ＭＳ Ｐゴシック" pitchFamily="37" charset="-128"/>
              </a:rPr>
            </a:br>
            <a:r>
              <a:rPr lang="en" dirty="0">
                <a:solidFill>
                  <a:srgbClr val="002B5E"/>
                </a:solidFill>
                <a:ea typeface="ＭＳ Ｐゴシック" pitchFamily="37" charset="-128"/>
              </a:rPr>
              <a:t>tables as one logical unit of work...</a:t>
            </a:r>
            <a:endParaRPr dirty="0">
              <a:solidFill>
                <a:srgbClr val="002B5E"/>
              </a:solidFill>
              <a:ea typeface="ＭＳ Ｐゴシック" pitchFamily="37" charset="-128"/>
            </a:endParaRPr>
          </a:p>
        </p:txBody>
      </p:sp>
      <p:sp>
        <p:nvSpPr>
          <p:cNvPr id="8194" name="Google Shape;59;p11">
            <a:extLst>
              <a:ext uri="{FF2B5EF4-FFF2-40B4-BE49-F238E27FC236}">
                <a16:creationId xmlns:a16="http://schemas.microsoft.com/office/drawing/2014/main" id="{E480D10E-E313-42A0-BCF9-1E7A1127F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53513" cy="533400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/>
              <a:t>The chicken and the egg problem...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2A507-DB75-4B82-8922-6466EDF52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953000"/>
            <a:ext cx="2438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Confused chicken - Imgflip">
            <a:extLst>
              <a:ext uri="{FF2B5EF4-FFF2-40B4-BE49-F238E27FC236}">
                <a16:creationId xmlns:a16="http://schemas.microsoft.com/office/drawing/2014/main" id="{58D9F253-D970-47DE-A377-E06B776A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3" y="1905000"/>
            <a:ext cx="1874837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29E8D15-B87E-4F4F-8FE8-76EC6C6E2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TRANSACTIONS</a:t>
            </a:r>
          </a:p>
        </p:txBody>
      </p:sp>
      <p:sp>
        <p:nvSpPr>
          <p:cNvPr id="16077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9333389-4091-8646-BC76-6C1912CB0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98525"/>
            <a:ext cx="3429000" cy="5349875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  <a:defRPr/>
            </a:pPr>
            <a:endParaRPr lang="en-US" sz="1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o"/>
              <a:defRPr/>
            </a:pPr>
            <a:r>
              <a:rPr lang="en-US" u="sng" dirty="0">
                <a:latin typeface="Tahoma" charset="0"/>
                <a:ea typeface="ＭＳ Ｐゴシック" charset="0"/>
                <a:cs typeface="ＭＳ Ｐゴシック" charset="0"/>
              </a:rPr>
              <a:t>Start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</a:p>
          <a:p>
            <a:pPr marL="365760" lvl="1" indent="-194310" eaLnBrk="1" hangingPunct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Each SQL statement </a:t>
            </a:r>
            <a:r>
              <a:rPr lang="en-US" altLang="en-US" sz="2000" i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implicitly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start a transaction, unless one is active.</a:t>
            </a:r>
          </a:p>
          <a:p>
            <a:pPr marL="365760" lvl="1" indent="-194310" eaLnBrk="1" hangingPunct="1">
              <a:defRPr/>
            </a:pPr>
            <a:r>
              <a:rPr lang="en-US" sz="2000" dirty="0">
                <a:latin typeface="Tahoma" charset="0"/>
                <a:ea typeface="ＭＳ Ｐゴシック" panose="020B0600070205080204" pitchFamily="34" charset="-128"/>
                <a:cs typeface="ＭＳ Ｐゴシック" charset="0"/>
              </a:rPr>
              <a:t>Multi-SQL statement transaction is within </a:t>
            </a:r>
            <a:r>
              <a:rPr lang="en-US" sz="2000" dirty="0">
                <a:solidFill>
                  <a:srgbClr val="0070C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  <a:cs typeface="Arial Narrow" panose="020B0604020202020204" pitchFamily="34" charset="0"/>
              </a:rPr>
              <a:t>BEGIN;</a:t>
            </a:r>
            <a:br>
              <a:rPr lang="en-US" sz="2000" dirty="0">
                <a:latin typeface="Arial Narrow" panose="020B0604020202020204" pitchFamily="34" charset="0"/>
                <a:ea typeface="ＭＳ Ｐゴシック" panose="020B0600070205080204" pitchFamily="34" charset="-128"/>
                <a:cs typeface="Arial Narrow" panose="020B0604020202020204" pitchFamily="34" charset="0"/>
              </a:rPr>
            </a:br>
            <a:r>
              <a:rPr lang="en-US" sz="2000" dirty="0">
                <a:latin typeface="Arial Narrow" panose="020B0604020202020204" pitchFamily="34" charset="0"/>
                <a:ea typeface="ＭＳ Ｐゴシック" panose="020B0600070205080204" pitchFamily="34" charset="-128"/>
                <a:cs typeface="Arial Narrow" panose="020B0604020202020204" pitchFamily="34" charset="0"/>
              </a:rPr>
              <a:t>…</a:t>
            </a:r>
            <a:br>
              <a:rPr lang="en-US" sz="2000" dirty="0">
                <a:latin typeface="Arial Narrow" panose="020B0604020202020204" pitchFamily="34" charset="0"/>
                <a:ea typeface="ＭＳ Ｐゴシック" panose="020B0600070205080204" pitchFamily="34" charset="-128"/>
                <a:cs typeface="Arial Narrow" panose="020B0604020202020204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  <a:cs typeface="Arial Narrow" panose="020B0604020202020204" pitchFamily="34" charset="0"/>
              </a:rPr>
              <a:t>END;</a:t>
            </a:r>
          </a:p>
          <a:p>
            <a:pPr marL="365760" lvl="1" indent="-194310" eaLnBrk="1" hangingPunct="1">
              <a:defRPr/>
            </a:pPr>
            <a:endParaRPr lang="en-US" sz="1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o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COMMIT ;</a:t>
            </a:r>
          </a:p>
          <a:p>
            <a:pPr eaLnBrk="1" hangingPunct="1">
              <a:buFont typeface="Monotype Sorts" charset="0"/>
              <a:buChar char="o"/>
              <a:defRPr/>
            </a:pPr>
            <a:endParaRPr lang="en-US" sz="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Monotype Sorts" charset="0"/>
              <a:buChar char="o"/>
              <a:defRPr/>
            </a:pP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ROLLBACK default action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 typeface="Monotype Sorts" charset="0"/>
              <a:buChar char="o"/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Char char="§"/>
              <a:defRPr/>
            </a:pPr>
            <a:endParaRPr lang="en-US" sz="1200" dirty="0">
              <a:latin typeface="Tahoma" charset="0"/>
              <a:ea typeface="ＭＳ Ｐゴシック" charset="0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9E434693-8BB9-4DED-BD99-33A9DDEB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25538"/>
            <a:ext cx="5103813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49A55AD5-EBF1-46C4-9092-B22A66C4C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SQL TRANSACTIONS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33E07171-436E-4512-AC54-7158CC83B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altLang="en-US">
                <a:solidFill>
                  <a:srgbClr val="660066"/>
                </a:solidFill>
                <a:latin typeface="Arial Narrow" panose="020B0606020202030204" pitchFamily="34" charset="0"/>
              </a:rPr>
              <a:t>SET TRANSACTION [ transaction characteristics ];</a:t>
            </a:r>
          </a:p>
          <a:p>
            <a:pPr lvl="1"/>
            <a:r>
              <a:rPr lang="en-US" altLang="en-US" sz="2200">
                <a:latin typeface="Tahoma" panose="020B0604030504040204" pitchFamily="34" charset="0"/>
              </a:rPr>
              <a:t>It does not start a transaction</a:t>
            </a:r>
          </a:p>
          <a:p>
            <a:pPr lvl="1"/>
            <a:r>
              <a:rPr lang="en-US" altLang="en-US" sz="2200">
                <a:latin typeface="Tahoma" panose="020B0604030504040204" pitchFamily="34" charset="0"/>
              </a:rPr>
              <a:t>It can be invoked between transactions to set the next transaction to be activated</a:t>
            </a:r>
          </a:p>
          <a:p>
            <a:endParaRPr lang="en-US" altLang="en-US" sz="800">
              <a:solidFill>
                <a:srgbClr val="660066"/>
              </a:solidFill>
              <a:latin typeface="Arial Narrow" panose="020B0606020202030204" pitchFamily="34" charset="0"/>
            </a:endParaRPr>
          </a:p>
          <a:p>
            <a:r>
              <a:rPr lang="en-US" altLang="en-US">
                <a:latin typeface="Tahoma" panose="020B0604030504040204" pitchFamily="34" charset="0"/>
              </a:rPr>
              <a:t>Transaction characteristics: </a:t>
            </a:r>
            <a:r>
              <a:rPr lang="en-US" altLang="en-US" sz="2200">
                <a:latin typeface="Tahoma" panose="020B0604030504040204" pitchFamily="34" charset="0"/>
              </a:rPr>
              <a:t>READ WRITE | READ ONLY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en-US" sz="2000">
                <a:latin typeface="Tahoma" panose="020B0604030504040204" pitchFamily="34" charset="0"/>
              </a:rPr>
              <a:t>SQL1: DECLARE TRANSACTION [ READ WRITE | READ ONLY ];</a:t>
            </a:r>
          </a:p>
          <a:p>
            <a:pPr lvl="1" eaLnBrk="1" hangingPunct="1"/>
            <a:endParaRPr lang="en-US" altLang="en-US" sz="800">
              <a:latin typeface="Tahoma" panose="020B0604030504040204" pitchFamily="34" charset="0"/>
            </a:endParaRPr>
          </a:p>
          <a:p>
            <a:pPr lvl="1" eaLnBrk="1" hangingPunct="1"/>
            <a:r>
              <a:rPr lang="en-US" altLang="en-US" sz="2000">
                <a:latin typeface="Tahoma" panose="020B0604030504040204" pitchFamily="34" charset="0"/>
              </a:rPr>
              <a:t>SQL2/SQL3: SET TRANSACTION [ READ WRITE | READ ONLY ];</a:t>
            </a:r>
          </a:p>
          <a:p>
            <a:pPr lvl="1" eaLnBrk="1" hangingPunct="1"/>
            <a:endParaRPr lang="en-US" altLang="en-US" sz="8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SQL3 introduced </a:t>
            </a:r>
            <a:r>
              <a:rPr lang="en-US" altLang="en-US" sz="2200">
                <a:solidFill>
                  <a:srgbClr val="660066"/>
                </a:solidFill>
                <a:latin typeface="Arial Narrow" panose="020B0606020202030204" pitchFamily="34" charset="0"/>
              </a:rPr>
              <a:t>START TRANSACTION [ transaction characteristics ]; </a:t>
            </a:r>
          </a:p>
          <a:p>
            <a:pPr lvl="1" eaLnBrk="1" hangingPunct="1"/>
            <a:r>
              <a:rPr lang="en-US" altLang="en-US" sz="2200">
                <a:latin typeface="Tahoma" panose="020B0604030504040204" pitchFamily="34" charset="0"/>
              </a:rPr>
              <a:t>It starts a transaction explicitly if one is not active</a:t>
            </a:r>
          </a:p>
          <a:p>
            <a:pPr eaLnBrk="1" hangingPunct="1"/>
            <a:r>
              <a:rPr lang="en-US" altLang="en-US" sz="2200">
                <a:latin typeface="Tahoma" panose="020B0604030504040204" pitchFamily="34" charset="0"/>
              </a:rPr>
              <a:t>COMMIT ;</a:t>
            </a:r>
          </a:p>
          <a:p>
            <a:pPr eaLnBrk="1" hangingPunct="1"/>
            <a:r>
              <a:rPr lang="en-US" altLang="en-US" sz="2200">
                <a:latin typeface="Tahoma" panose="020B0604030504040204" pitchFamily="34" charset="0"/>
              </a:rPr>
              <a:t>ROLLBACK; </a:t>
            </a:r>
            <a:r>
              <a:rPr lang="en-US" altLang="en-US" sz="2600">
                <a:solidFill>
                  <a:srgbClr val="FF3300"/>
                </a:solidFill>
                <a:latin typeface="Tahoma" panose="020B0604030504040204" pitchFamily="34" charset="0"/>
              </a:rPr>
              <a:t>  -- ROLLBACK default action</a:t>
            </a:r>
          </a:p>
          <a:p>
            <a:pPr eaLnBrk="1" hangingPunct="1"/>
            <a:endParaRPr lang="en-US" altLang="en-US" sz="2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>
            <a:extLst>
              <a:ext uri="{FF2B5EF4-FFF2-40B4-BE49-F238E27FC236}">
                <a16:creationId xmlns:a16="http://schemas.microsoft.com/office/drawing/2014/main" id="{75FF9D1F-9A28-4448-BA9B-201E68866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 lIns="91425" tIns="91425" rIns="91425" bIns="91425"/>
          <a:lstStyle/>
          <a:p>
            <a:pPr marL="457200" indent="-368300">
              <a:lnSpc>
                <a:spcPct val="115000"/>
              </a:lnSpc>
              <a:spcBef>
                <a:spcPts val="600"/>
              </a:spcBef>
              <a:buClr>
                <a:srgbClr val="002B5E"/>
              </a:buClr>
              <a:buSzPts val="2200"/>
              <a:buFont typeface="Wingdings" pitchFamily="2" charset="2"/>
              <a:buChar char="q"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Basic transaction statements (SQL3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plus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):</a:t>
            </a:r>
          </a:p>
          <a:p>
            <a:pPr marL="857250" lvl="1" indent="-368300">
              <a:lnSpc>
                <a:spcPct val="115000"/>
              </a:lnSpc>
              <a:spcBef>
                <a:spcPts val="600"/>
              </a:spcBef>
              <a:buClr>
                <a:srgbClr val="002B5E"/>
              </a:buClr>
              <a:buSzPts val="2200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START TRANSACTION [ </a:t>
            </a:r>
            <a:r>
              <a:rPr lang="en-US" dirty="0">
                <a:latin typeface="Tahoma" charset="0"/>
                <a:ea typeface="ＭＳ Ｐゴシック" charset="0"/>
              </a:rPr>
              <a:t>READ WRITE | READ ONLY ];</a:t>
            </a:r>
          </a:p>
          <a:p>
            <a:pPr marL="857250" lvl="1" indent="-368300">
              <a:lnSpc>
                <a:spcPct val="115000"/>
              </a:lnSpc>
              <a:spcBef>
                <a:spcPts val="600"/>
              </a:spcBef>
              <a:buClr>
                <a:srgbClr val="002B5E"/>
              </a:buClr>
              <a:buSzPts val="2200"/>
              <a:defRPr/>
            </a:pPr>
            <a:r>
              <a:rPr lang="en-US" altLang="en-US" sz="2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BEGIN [ TRANSACTION ] [</a:t>
            </a:r>
            <a:r>
              <a:rPr lang="en-US" sz="22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READ WRITE | READ ONLY ];</a:t>
            </a:r>
            <a:endParaRPr lang="en-US" altLang="en-US" sz="22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1257300" lvl="2" indent="-368300">
              <a:lnSpc>
                <a:spcPct val="115000"/>
              </a:lnSpc>
              <a:spcBef>
                <a:spcPts val="600"/>
              </a:spcBef>
              <a:buClr>
                <a:srgbClr val="002B5E"/>
              </a:buClr>
              <a:buSzPts val="2200"/>
              <a:buFont typeface="Wingdings" pitchFamily="2" charset="2"/>
              <a:buChar char="Ø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… should be unnecessary according to the SQL standard. Each SQL statement should implicitly start a transaction</a:t>
            </a:r>
          </a:p>
          <a:p>
            <a:pPr marL="1257300" lvl="2" indent="-368300">
              <a:lnSpc>
                <a:spcPct val="115000"/>
              </a:lnSpc>
              <a:spcBef>
                <a:spcPts val="600"/>
              </a:spcBef>
              <a:buClr>
                <a:srgbClr val="002B5E"/>
              </a:buClr>
              <a:buSzPts val="2200"/>
              <a:buFont typeface="Wingdings" pitchFamily="2" charset="2"/>
              <a:buChar char="Ø"/>
              <a:defRPr/>
            </a:pPr>
            <a:endParaRPr lang="en-US" altLang="en-US" sz="500" dirty="0">
              <a:ea typeface="ＭＳ Ｐゴシック" panose="020B0600070205080204" pitchFamily="34" charset="-128"/>
            </a:endParaRPr>
          </a:p>
          <a:p>
            <a:pPr marL="914400" lvl="1" indent="-355600">
              <a:lnSpc>
                <a:spcPct val="115000"/>
              </a:lnSpc>
              <a:spcBef>
                <a:spcPct val="0"/>
              </a:spcBef>
              <a:buSzPts val="2000"/>
              <a:defRPr/>
            </a:pPr>
            <a:r>
              <a:rPr lang="en-US" dirty="0">
                <a:latin typeface="Tahoma" charset="0"/>
                <a:ea typeface="ＭＳ Ｐゴシック" charset="0"/>
              </a:rPr>
              <a:t>COMMIT: </a:t>
            </a:r>
            <a:r>
              <a:rPr lang="en-US" altLang="en-US" dirty="0">
                <a:ea typeface="ＭＳ Ｐゴシック" panose="020B0600070205080204" pitchFamily="34" charset="-128"/>
              </a:rPr>
              <a:t>Unless START TRANSACTION is issued, PostgreSQL implicitly issues a COMMIT after each SQL statement</a:t>
            </a:r>
          </a:p>
          <a:p>
            <a:pPr marL="1314450" lvl="2" indent="-355600">
              <a:lnSpc>
                <a:spcPct val="115000"/>
              </a:lnSpc>
              <a:spcBef>
                <a:spcPct val="0"/>
              </a:spcBef>
              <a:buSzPts val="2000"/>
              <a:buFont typeface="Wingdings" pitchFamily="2" charset="2"/>
              <a:buChar char="Ø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This functionality is sometimes referred to as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autocommit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marL="914400" lvl="1" indent="-355600">
              <a:lnSpc>
                <a:spcPct val="115000"/>
              </a:lnSpc>
              <a:spcBef>
                <a:spcPct val="0"/>
              </a:spcBef>
              <a:buSzPts val="2000"/>
              <a:defRPr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marL="457200" indent="-368300">
              <a:lnSpc>
                <a:spcPct val="115000"/>
              </a:lnSpc>
              <a:spcBef>
                <a:spcPct val="0"/>
              </a:spcBef>
              <a:buSzPts val="2200"/>
              <a:buFont typeface="Wingdings" pitchFamily="2" charset="2"/>
              <a:buChar char="q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You cannot effectively have a multi-statement transaction without issuing a  START TRANSACTION</a:t>
            </a:r>
          </a:p>
        </p:txBody>
      </p:sp>
      <p:sp>
        <p:nvSpPr>
          <p:cNvPr id="13314" name="Google Shape;117;p15">
            <a:extLst>
              <a:ext uri="{FF2B5EF4-FFF2-40B4-BE49-F238E27FC236}">
                <a16:creationId xmlns:a16="http://schemas.microsoft.com/office/drawing/2014/main" id="{5D33CC82-C6CC-44D5-B3AC-EA528AFC6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 sz="3200"/>
              <a:t>SQL transactions in PostgreSQL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B177CD36-6A03-40D6-BDBF-428EF5A0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8013" cy="65722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Transaction Atomicity (Atomic Block)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BEAB8913-E67D-44B2-B0A2-6B08B92F2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0413" cy="5334000"/>
          </a:xfrm>
        </p:spPr>
        <p:txBody>
          <a:bodyPr/>
          <a:lstStyle/>
          <a:p>
            <a:pPr marL="439738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“All or nothing” can be achieved with </a:t>
            </a:r>
            <a:r>
              <a:rPr lang="en-US" altLang="en-US" i="1">
                <a:solidFill>
                  <a:schemeClr val="tx2"/>
                </a:solidFill>
              </a:rPr>
              <a:t>begin-end block</a:t>
            </a:r>
          </a:p>
          <a:p>
            <a:pPr marL="439738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600"/>
          </a:p>
          <a:p>
            <a:pPr marL="439738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Consider a transaction:</a:t>
            </a:r>
          </a:p>
          <a:p>
            <a:pPr marL="439738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 sz="500"/>
          </a:p>
          <a:p>
            <a:pPr marL="831850" lvl="1" indent="-342900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ja-JP" b="1">
              <a:solidFill>
                <a:srgbClr val="043BDE"/>
              </a:solidFill>
              <a:latin typeface="Courier New" panose="02070309020205020404" pitchFamily="49" charset="0"/>
            </a:endParaRPr>
          </a:p>
          <a:p>
            <a:pPr marL="831850" lvl="1" indent="-342900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ja-JP" b="1">
                <a:solidFill>
                  <a:srgbClr val="043BDE"/>
                </a:solidFill>
                <a:latin typeface="Courier New" panose="02070309020205020404" pitchFamily="49" charset="0"/>
              </a:rPr>
              <a:t>begin;</a:t>
            </a:r>
          </a:p>
          <a:p>
            <a:pPr marL="1231900" lvl="2" indent="-342900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400" b="1">
                <a:solidFill>
                  <a:srgbClr val="043BDE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en-US" sz="2400">
                <a:solidFill>
                  <a:srgbClr val="043BDE"/>
                </a:solidFill>
              </a:rPr>
              <a:t>Student  </a:t>
            </a:r>
            <a:r>
              <a:rPr lang="en-US" altLang="en-US" sz="2400" b="1">
                <a:solidFill>
                  <a:srgbClr val="043BDE"/>
                </a:solidFill>
                <a:latin typeface="Courier New" panose="02070309020205020404" pitchFamily="49" charset="0"/>
              </a:rPr>
              <a:t>values</a:t>
            </a:r>
            <a:r>
              <a:rPr lang="en-US" altLang="en-US" sz="2400">
                <a:solidFill>
                  <a:srgbClr val="043BDE"/>
                </a:solidFill>
              </a:rPr>
              <a:t> (23, 'John', 'CS');</a:t>
            </a:r>
          </a:p>
          <a:p>
            <a:pPr marL="1231900" lvl="2" indent="-342900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2400" b="1">
                <a:solidFill>
                  <a:srgbClr val="043BDE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en-US" sz="2400">
                <a:solidFill>
                  <a:srgbClr val="043BDE"/>
                </a:solidFill>
              </a:rPr>
              <a:t>Dept </a:t>
            </a:r>
            <a:r>
              <a:rPr lang="en-US" altLang="en-US" sz="2400" b="1">
                <a:solidFill>
                  <a:srgbClr val="043BDE"/>
                </a:solidFill>
                <a:latin typeface="Courier New" panose="02070309020205020404" pitchFamily="49" charset="0"/>
              </a:rPr>
              <a:t>values</a:t>
            </a:r>
            <a:r>
              <a:rPr lang="en-US" altLang="en-US" sz="2400">
                <a:solidFill>
                  <a:srgbClr val="043BDE"/>
                </a:solidFill>
              </a:rPr>
              <a:t>  ('CS', 501);</a:t>
            </a:r>
          </a:p>
          <a:p>
            <a:pPr marL="831850" lvl="1" indent="-342900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b="1">
                <a:solidFill>
                  <a:srgbClr val="043BDE"/>
                </a:solidFill>
                <a:latin typeface="Courier New" panose="02070309020205020404" pitchFamily="49" charset="0"/>
              </a:rPr>
              <a:t>end;</a:t>
            </a:r>
          </a:p>
          <a:p>
            <a:pPr marL="439738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altLang="en-US"/>
          </a:p>
          <a:p>
            <a:pPr marL="439738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What happens if the first insert fails, e.g., due to a referential constraint violation?</a:t>
            </a:r>
          </a:p>
          <a:p>
            <a:pPr marL="831850" lvl="1" indent="-342900">
              <a:buClr>
                <a:schemeClr val="tx2"/>
              </a:buClr>
              <a:buSzPct val="75000"/>
              <a:buFont typeface="Symbol" panose="05050102010706020507" pitchFamily="18" charset="2"/>
              <a:buChar char="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>
                <a:solidFill>
                  <a:schemeClr val="tx2"/>
                </a:solidFill>
              </a:rPr>
              <a:t>Is the new tuple inserted into Department?  No/Yes?</a:t>
            </a:r>
          </a:p>
          <a:p>
            <a:pPr marL="439738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/>
              <a:t>The transaction fails and both inserts are aborted!!!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34AE279-29A2-43C6-8198-645D5F50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Modes of Constraints Enforcement</a:t>
            </a:r>
          </a:p>
        </p:txBody>
      </p:sp>
      <p:sp>
        <p:nvSpPr>
          <p:cNvPr id="17410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DE84B56-C2F1-4F39-AB3B-225EA0D5C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b="1">
                <a:latin typeface="Tahoma" panose="020B0604030504040204" pitchFamily="34" charset="0"/>
              </a:rPr>
              <a:t>NOT DEFERRABLE </a:t>
            </a:r>
            <a:r>
              <a:rPr lang="en-US" altLang="en-US">
                <a:latin typeface="Tahoma" panose="020B0604030504040204" pitchFamily="34" charset="0"/>
              </a:rPr>
              <a:t>or </a:t>
            </a:r>
            <a:r>
              <a:rPr lang="en-US" altLang="en-US" b="1">
                <a:latin typeface="Tahoma" panose="020B0604030504040204" pitchFamily="34" charset="0"/>
              </a:rPr>
              <a:t>IMMEDIATE</a:t>
            </a:r>
            <a:r>
              <a:rPr lang="en-US" altLang="en-US">
                <a:latin typeface="Tahoma" panose="020B0604030504040204" pitchFamily="34" charset="0"/>
              </a:rPr>
              <a:t> 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Evaluation is performed at input time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By default constraints are created as </a:t>
            </a:r>
            <a:r>
              <a:rPr lang="en-US" altLang="en-US" sz="2200">
                <a:latin typeface="Arial Narrow" panose="020B0606020202030204" pitchFamily="34" charset="0"/>
              </a:rPr>
              <a:t>NON DEFERRABLE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It </a:t>
            </a:r>
            <a:r>
              <a:rPr lang="en-US" altLang="en-US" sz="2200" i="1">
                <a:solidFill>
                  <a:srgbClr val="FF0000"/>
                </a:solidFill>
              </a:rPr>
              <a:t>cannot</a:t>
            </a:r>
            <a:r>
              <a:rPr lang="en-US" altLang="en-US" sz="2200"/>
              <a:t> be changed during execution </a:t>
            </a:r>
            <a:endParaRPr lang="en-US" altLang="en-US" sz="2200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b="1">
                <a:latin typeface="Tahoma" panose="020B0604030504040204" pitchFamily="34" charset="0"/>
              </a:rPr>
              <a:t>DEFERRED</a:t>
            </a:r>
          </a:p>
          <a:p>
            <a:pPr lvl="1"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sz="2200">
                <a:latin typeface="Tahoma" panose="020B0604030504040204" pitchFamily="34" charset="0"/>
              </a:rPr>
              <a:t>Constraints are not evaluated until commit time</a:t>
            </a:r>
            <a:endParaRPr lang="en-US" altLang="en-US" sz="2200" b="1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en-US" altLang="en-US" b="1">
                <a:latin typeface="Tahoma" panose="020B0604030504040204" pitchFamily="34" charset="0"/>
              </a:rPr>
              <a:t>DEFERRABLE</a:t>
            </a:r>
            <a:r>
              <a:rPr lang="en-US" altLang="en-US">
                <a:latin typeface="Tahoma" panose="020B0604030504040204" pitchFamily="34" charset="0"/>
              </a:rPr>
              <a:t> 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 sz="2200"/>
              <a:t>It can be changed within a transaction to be DEFERRED using SET CONSTRAINTS</a:t>
            </a:r>
          </a:p>
          <a:p>
            <a:pPr>
              <a:buClr>
                <a:schemeClr val="tx2"/>
              </a:buClr>
            </a:pPr>
            <a:r>
              <a:rPr lang="en-US" altLang="en-US"/>
              <a:t>Modes can be specified when a table is created.</a:t>
            </a:r>
          </a:p>
          <a:p>
            <a:pPr lvl="1">
              <a:buClr>
                <a:schemeClr val="tx2"/>
              </a:buClr>
            </a:pPr>
            <a:r>
              <a:rPr lang="en-US" altLang="en-US" sz="2200">
                <a:latin typeface="Arial Narrow" panose="020B0606020202030204" pitchFamily="34" charset="0"/>
              </a:rPr>
              <a:t>INITIALLY IMMEDIATE: constraint validation to happen immediate</a:t>
            </a:r>
          </a:p>
          <a:p>
            <a:pPr lvl="1">
              <a:buClr>
                <a:schemeClr val="tx2"/>
              </a:buClr>
            </a:pPr>
            <a:r>
              <a:rPr lang="en-US" altLang="en-US" sz="2200">
                <a:latin typeface="Arial Narrow" panose="020B0606020202030204" pitchFamily="34" charset="0"/>
              </a:rPr>
              <a:t>INITIALLY DEFERRED: constraint validation to defer until commit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0421D0E-4906-4500-BB78-F157591FC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Initial Eval. Mode inTables</a:t>
            </a:r>
          </a:p>
        </p:txBody>
      </p:sp>
      <p:sp>
        <p:nvSpPr>
          <p:cNvPr id="327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E113E9E-0C17-D744-9EB4-A853DFF09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1900" b="1" dirty="0">
                <a:latin typeface="Courier New" panose="02070309020205020404" pitchFamily="49" charset="0"/>
              </a:rPr>
              <a:t>CREATE TABLE</a:t>
            </a:r>
            <a:r>
              <a:rPr lang="en-US" altLang="en-US" sz="1900" dirty="0">
                <a:latin typeface="Courier New" panose="02070309020205020404" pitchFamily="49" charset="0"/>
              </a:rPr>
              <a:t> dept(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</a:rPr>
              <a:t>    </a:t>
            </a:r>
            <a:r>
              <a:rPr lang="en-US" altLang="en-US" sz="1900" dirty="0" err="1">
                <a:latin typeface="Courier New" panose="02070309020205020404" pitchFamily="49" charset="0"/>
              </a:rPr>
              <a:t>dno</a:t>
            </a:r>
            <a:r>
              <a:rPr lang="en-US" altLang="en-US" sz="1900" dirty="0">
                <a:latin typeface="Courier New" panose="02070309020205020404" pitchFamily="49" charset="0"/>
              </a:rPr>
              <a:t> VARCHAR(50),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</a:rPr>
              <a:t>    did INTEGER,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</a:rPr>
              <a:t>    </a:t>
            </a:r>
            <a:r>
              <a:rPr lang="en-US" altLang="en-US" sz="1900" b="1" dirty="0">
                <a:latin typeface="Courier New" panose="02070309020205020404" pitchFamily="49" charset="0"/>
              </a:rPr>
              <a:t>CONSTRAINT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dirty="0" err="1">
                <a:latin typeface="Courier New" panose="02070309020205020404" pitchFamily="49" charset="0"/>
              </a:rPr>
              <a:t>dept_PK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latin typeface="Courier New" panose="02070309020205020404" pitchFamily="49" charset="0"/>
              </a:rPr>
              <a:t>PRIMARY KEY </a:t>
            </a:r>
            <a:r>
              <a:rPr lang="en-US" altLang="en-US" sz="1900" dirty="0"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</a:rPr>
              <a:t>dno</a:t>
            </a:r>
            <a:r>
              <a:rPr lang="en-US" altLang="en-US" sz="1900" dirty="0">
                <a:latin typeface="Courier New" panose="02070309020205020404" pitchFamily="49" charset="0"/>
              </a:rPr>
              <a:t>));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endParaRPr lang="en-US" alt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1900" b="1" dirty="0">
                <a:latin typeface="Courier New" panose="02070309020205020404" pitchFamily="49" charset="0"/>
              </a:rPr>
              <a:t>CREATE TABLE</a:t>
            </a:r>
            <a:r>
              <a:rPr lang="en-US" altLang="en-US" sz="1900" dirty="0">
                <a:latin typeface="Courier New" panose="02070309020205020404" pitchFamily="49" charset="0"/>
              </a:rPr>
              <a:t> student(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</a:rPr>
              <a:t>    </a:t>
            </a:r>
            <a:r>
              <a:rPr lang="en-US" altLang="en-US" sz="1900" dirty="0" err="1">
                <a:latin typeface="Courier New" panose="02070309020205020404" pitchFamily="49" charset="0"/>
              </a:rPr>
              <a:t>sid</a:t>
            </a:r>
            <a:r>
              <a:rPr lang="en-US" altLang="en-US" sz="1900" dirty="0">
                <a:latin typeface="Courier New" panose="02070309020205020404" pitchFamily="49" charset="0"/>
              </a:rPr>
              <a:t>  INTEGER,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</a:rPr>
              <a:t>    name VARCHAR(50),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</a:rPr>
              <a:t>    </a:t>
            </a:r>
            <a:r>
              <a:rPr lang="en-US" altLang="en-US" sz="1900" dirty="0" err="1">
                <a:latin typeface="Courier New" panose="02070309020205020404" pitchFamily="49" charset="0"/>
              </a:rPr>
              <a:t>dno</a:t>
            </a:r>
            <a:r>
              <a:rPr lang="en-US" altLang="en-US" sz="1900" dirty="0">
                <a:latin typeface="Courier New" panose="02070309020205020404" pitchFamily="49" charset="0"/>
              </a:rPr>
              <a:t>  VARCHAR(50),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</a:rPr>
              <a:t>    </a:t>
            </a:r>
            <a:r>
              <a:rPr lang="en-US" altLang="en-US" sz="1900" b="1" dirty="0">
                <a:latin typeface="Courier New" panose="02070309020205020404" pitchFamily="49" charset="0"/>
              </a:rPr>
              <a:t>CONSTRAINT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dirty="0" err="1">
                <a:latin typeface="Courier New" panose="02070309020205020404" pitchFamily="49" charset="0"/>
              </a:rPr>
              <a:t>student_PK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latin typeface="Courier New" panose="02070309020205020404" pitchFamily="49" charset="0"/>
              </a:rPr>
              <a:t>PRIMARY KEY </a:t>
            </a:r>
            <a:r>
              <a:rPr lang="en-US" altLang="en-US" sz="1900" dirty="0"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</a:rPr>
              <a:t>sid</a:t>
            </a:r>
            <a:r>
              <a:rPr lang="en-US" altLang="en-US" sz="1900" dirty="0"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INITIALLY DEFERRED DEFERRABLE</a:t>
            </a:r>
            <a:r>
              <a:rPr lang="en-US" altLang="en-US" sz="1900" dirty="0">
                <a:latin typeface="Courier New" panose="02070309020205020404" pitchFamily="49" charset="0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dirty="0">
                <a:latin typeface="Courier New" panose="02070309020205020404" pitchFamily="49" charset="0"/>
              </a:rPr>
              <a:t>    </a:t>
            </a:r>
            <a:r>
              <a:rPr lang="en-US" altLang="en-US" sz="1900" b="1" dirty="0">
                <a:latin typeface="Courier New" panose="02070309020205020404" pitchFamily="49" charset="0"/>
              </a:rPr>
              <a:t>CONSTRAINT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dirty="0" err="1">
                <a:latin typeface="Courier New" panose="02070309020205020404" pitchFamily="49" charset="0"/>
              </a:rPr>
              <a:t>student_FK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latin typeface="Courier New" panose="02070309020205020404" pitchFamily="49" charset="0"/>
              </a:rPr>
              <a:t>FOREIGN KEY </a:t>
            </a:r>
            <a:r>
              <a:rPr lang="en-US" altLang="en-US" sz="1900" dirty="0"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</a:rPr>
              <a:t>dno</a:t>
            </a:r>
            <a:r>
              <a:rPr lang="en-US" altLang="en-US" sz="1900" dirty="0">
                <a:latin typeface="Courier New" panose="02070309020205020404" pitchFamily="49" charset="0"/>
              </a:rPr>
              <a:t>) 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r>
              <a:rPr lang="en-US" altLang="en-US" sz="1900" b="1" dirty="0">
                <a:latin typeface="Courier New" panose="02070309020205020404" pitchFamily="49" charset="0"/>
              </a:rPr>
              <a:t>    REFERENCES</a:t>
            </a:r>
            <a:r>
              <a:rPr lang="en-US" altLang="en-US" sz="1900" dirty="0">
                <a:latin typeface="Courier New" panose="02070309020205020404" pitchFamily="49" charset="0"/>
              </a:rPr>
              <a:t> dept(</a:t>
            </a:r>
            <a:r>
              <a:rPr lang="en-US" altLang="en-US" sz="1900" dirty="0" err="1">
                <a:latin typeface="Courier New" panose="02070309020205020404" pitchFamily="49" charset="0"/>
              </a:rPr>
              <a:t>dno</a:t>
            </a:r>
            <a:r>
              <a:rPr lang="en-US" altLang="en-US" sz="1900" dirty="0">
                <a:latin typeface="Courier New" panose="02070309020205020404" pitchFamily="49" charset="0"/>
              </a:rPr>
              <a:t>) </a:t>
            </a: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</a:rPr>
              <a:t>INITIALLY IMMEDIATE DEFERRABLE</a:t>
            </a:r>
            <a:r>
              <a:rPr lang="en-US" altLang="en-US" sz="19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CF0E30"/>
              </a:buClr>
              <a:defRPr/>
            </a:pPr>
            <a:r>
              <a:rPr lang="en-US" altLang="en-US" sz="2200" dirty="0">
                <a:solidFill>
                  <a:srgbClr val="28004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Primary key could be DEFERRED/DEFERRABLE </a:t>
            </a:r>
            <a:r>
              <a:rPr lang="en-US" altLang="en-US" sz="2200" b="1" dirty="0">
                <a:solidFill>
                  <a:srgbClr val="28004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only</a:t>
            </a:r>
            <a:r>
              <a:rPr lang="en-US" altLang="en-US" sz="2200" dirty="0">
                <a:solidFill>
                  <a:srgbClr val="28004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if it’s not referenced by another table in PostgreSQL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Monotype Sorts" pitchFamily="-84" charset="2"/>
              <a:buNone/>
              <a:defRPr/>
            </a:pPr>
            <a:endParaRPr lang="en-US" altLang="en-US" sz="19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18945</TotalTime>
  <Pages>23</Pages>
  <Words>1837</Words>
  <Application>Microsoft Office PowerPoint</Application>
  <PresentationFormat>On-screen Show (4:3)</PresentationFormat>
  <Paragraphs>266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Narrow</vt:lpstr>
      <vt:lpstr>Comic Sans MS</vt:lpstr>
      <vt:lpstr>Consolas</vt:lpstr>
      <vt:lpstr>Courier New</vt:lpstr>
      <vt:lpstr>Droid Sans</vt:lpstr>
      <vt:lpstr>Helvetica</vt:lpstr>
      <vt:lpstr>Monotype Sorts</vt:lpstr>
      <vt:lpstr>Symbol</vt:lpstr>
      <vt:lpstr>Tahoma</vt:lpstr>
      <vt:lpstr>Times New Roman</vt:lpstr>
      <vt:lpstr>Wingdings</vt:lpstr>
      <vt:lpstr>Crafting Recovery Slides</vt:lpstr>
      <vt:lpstr>Transactions in SQL </vt:lpstr>
      <vt:lpstr>Queries and Transactions</vt:lpstr>
      <vt:lpstr>The chicken and the egg problem...</vt:lpstr>
      <vt:lpstr>SQL TRANSACTIONS</vt:lpstr>
      <vt:lpstr>Standard SQL TRANSACTIONS</vt:lpstr>
      <vt:lpstr>SQL transactions in PostgreSQL</vt:lpstr>
      <vt:lpstr>Transaction Atomicity (Atomic Block)</vt:lpstr>
      <vt:lpstr>Modes of Constraints Enforcement</vt:lpstr>
      <vt:lpstr>Specifying Initial Eval. Mode inTables</vt:lpstr>
      <vt:lpstr>Changing Constraint Evaluation Mode</vt:lpstr>
      <vt:lpstr> Specifying Transaction Atomicity</vt:lpstr>
      <vt:lpstr> Specifying Transaction Atomicity (2)</vt:lpstr>
      <vt:lpstr>The chicken and the egg problem...</vt:lpstr>
      <vt:lpstr>The chicken and the egg problem...</vt:lpstr>
      <vt:lpstr>SQL Savepoints</vt:lpstr>
      <vt:lpstr>ANSI SQL2 Isolation Levels</vt:lpstr>
      <vt:lpstr>Example of  “Enroll” Transaction</vt:lpstr>
      <vt:lpstr>Transactions t1 and t2 – Serial Execution</vt:lpstr>
      <vt:lpstr>Concurrent Transactions</vt:lpstr>
      <vt:lpstr>Transactions t1 and t2 – Concurrent Execution</vt:lpstr>
      <vt:lpstr>Write/Exclusive Lock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880</cp:revision>
  <cp:lastPrinted>2019-10-10T00:05:05Z</cp:lastPrinted>
  <dcterms:created xsi:type="dcterms:W3CDTF">2010-01-13T05:11:50Z</dcterms:created>
  <dcterms:modified xsi:type="dcterms:W3CDTF">2021-03-17T16:59:16Z</dcterms:modified>
</cp:coreProperties>
</file>