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1584" r:id="rId2"/>
    <p:sldId id="285" r:id="rId3"/>
    <p:sldId id="379" r:id="rId4"/>
    <p:sldId id="380" r:id="rId5"/>
    <p:sldId id="381" r:id="rId6"/>
    <p:sldId id="382" r:id="rId7"/>
    <p:sldId id="289" r:id="rId8"/>
    <p:sldId id="1570" r:id="rId9"/>
    <p:sldId id="1571" r:id="rId10"/>
    <p:sldId id="1575" r:id="rId11"/>
    <p:sldId id="1576" r:id="rId12"/>
    <p:sldId id="1577" r:id="rId13"/>
    <p:sldId id="292" r:id="rId14"/>
    <p:sldId id="1573" r:id="rId15"/>
    <p:sldId id="1574" r:id="rId16"/>
    <p:sldId id="293" r:id="rId17"/>
    <p:sldId id="362" r:id="rId18"/>
    <p:sldId id="1578" r:id="rId19"/>
    <p:sldId id="298" r:id="rId20"/>
    <p:sldId id="275" r:id="rId21"/>
    <p:sldId id="299" r:id="rId22"/>
    <p:sldId id="360" r:id="rId23"/>
    <p:sldId id="359" r:id="rId24"/>
    <p:sldId id="1543" r:id="rId25"/>
    <p:sldId id="365" r:id="rId26"/>
    <p:sldId id="1544" r:id="rId27"/>
    <p:sldId id="1579" r:id="rId28"/>
    <p:sldId id="274" r:id="rId29"/>
    <p:sldId id="1558" r:id="rId30"/>
    <p:sldId id="303" r:id="rId31"/>
    <p:sldId id="1548" r:id="rId32"/>
    <p:sldId id="304" r:id="rId33"/>
    <p:sldId id="1549" r:id="rId34"/>
    <p:sldId id="383" r:id="rId35"/>
    <p:sldId id="384" r:id="rId36"/>
    <p:sldId id="312" r:id="rId37"/>
    <p:sldId id="313" r:id="rId38"/>
    <p:sldId id="309" r:id="rId39"/>
    <p:sldId id="1566" r:id="rId40"/>
    <p:sldId id="315" r:id="rId41"/>
    <p:sldId id="316" r:id="rId42"/>
    <p:sldId id="317" r:id="rId43"/>
    <p:sldId id="319" r:id="rId44"/>
    <p:sldId id="320" r:id="rId45"/>
    <p:sldId id="321" r:id="rId46"/>
    <p:sldId id="326" r:id="rId47"/>
    <p:sldId id="328" r:id="rId48"/>
    <p:sldId id="331" r:id="rId49"/>
    <p:sldId id="332" r:id="rId50"/>
    <p:sldId id="385" r:id="rId51"/>
    <p:sldId id="334" r:id="rId52"/>
    <p:sldId id="1569" r:id="rId53"/>
    <p:sldId id="335" r:id="rId54"/>
    <p:sldId id="336" r:id="rId55"/>
    <p:sldId id="1562" r:id="rId56"/>
    <p:sldId id="337" r:id="rId57"/>
    <p:sldId id="373" r:id="rId58"/>
    <p:sldId id="339" r:id="rId59"/>
    <p:sldId id="1550" r:id="rId60"/>
    <p:sldId id="261" r:id="rId61"/>
    <p:sldId id="389" r:id="rId62"/>
    <p:sldId id="390" r:id="rId63"/>
    <p:sldId id="355" r:id="rId64"/>
    <p:sldId id="340" r:id="rId65"/>
    <p:sldId id="342" r:id="rId66"/>
    <p:sldId id="1554" r:id="rId67"/>
    <p:sldId id="343" r:id="rId68"/>
    <p:sldId id="353" r:id="rId69"/>
    <p:sldId id="1580" r:id="rId70"/>
    <p:sldId id="1583" r:id="rId71"/>
    <p:sldId id="1581" r:id="rId72"/>
    <p:sldId id="1582" r:id="rId73"/>
    <p:sldId id="341" r:id="rId74"/>
    <p:sldId id="1568" r:id="rId75"/>
    <p:sldId id="375" r:id="rId76"/>
    <p:sldId id="376" r:id="rId77"/>
    <p:sldId id="388" r:id="rId78"/>
    <p:sldId id="391" r:id="rId79"/>
    <p:sldId id="377" r:id="rId80"/>
    <p:sldId id="1551" r:id="rId81"/>
    <p:sldId id="387" r:id="rId82"/>
    <p:sldId id="503" r:id="rId83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87898"/>
  </p:normalViewPr>
  <p:slideViewPr>
    <p:cSldViewPr snapToObjects="1">
      <p:cViewPr varScale="1">
        <p:scale>
          <a:sx n="96" d="100"/>
          <a:sy n="96" d="100"/>
        </p:scale>
        <p:origin x="19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1480" y="19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7D103122-DFE8-4D5B-9FA0-B9355B04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0D01DBA0-179C-48D3-83B3-5BD6C3814F83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5D41190-0979-4982-894B-485471636C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9FF283-A447-4183-9CB9-A3E2685841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D5FD27-3C04-45AC-8963-F1B618BB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A12502F2-AC1D-6C44-A3DF-49A018DE5C69}" type="datetime1">
              <a:rPr lang="en-US" altLang="x-none" sz="1400" smtClean="0"/>
              <a:pPr>
                <a:defRPr/>
              </a:pPr>
              <a:t>31/3/2021</a:t>
            </a:fld>
            <a:endParaRPr lang="en-US" altLang="x-none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8154E12-2CC5-4DC1-8F7C-582F8518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A839362-58BC-4CC9-82A8-8647E13B05D4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A637CEB-1713-40DF-9A99-BDFC4BA63B7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706D48B-C586-4390-88BB-BFC0AD0DE73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5C3EFE3-E041-452D-B726-D236128D2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58F5956-6E08-437D-A37B-035E0FA29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Approaches to database connectivity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6CE1ABF-5697-4185-8D3D-DF1AAB28F0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135D71C2-E49B-4008-8E21-4CEB80F0472C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62B08AA-9557-4C21-931F-1C40BD853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1964B49-AAD8-47E5-8013-BFB9598C2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 merge 6 &amp; 7 partially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75E3156-79F1-44C7-B73C-8204D48EDEA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5A3176D-7AFF-4A9D-95AA-346F0550CE2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15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9C9EC9B-DA79-4754-A97C-F4906BFA6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F189905-F6D9-45C1-8BB6-24C8ABCB8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C211062-6591-4960-9D6D-531DAD32C4D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9294B67A-F242-4082-AA76-6A9AE3772F60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18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2B7F914-BA3F-46C6-BC6D-8D5CA33C4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DC0A280-8DE3-4929-A126-3C6E568EB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171;g1f865c1d49_0_57:notes">
            <a:extLst>
              <a:ext uri="{FF2B5EF4-FFF2-40B4-BE49-F238E27FC236}">
                <a16:creationId xmlns:a16="http://schemas.microsoft.com/office/drawing/2014/main" id="{6DA08D4C-8C0B-432E-BCB7-B2A433FFB00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6867" name="Google Shape;172;g1f865c1d49_0_57:notes">
            <a:extLst>
              <a:ext uri="{FF2B5EF4-FFF2-40B4-BE49-F238E27FC236}">
                <a16:creationId xmlns:a16="http://schemas.microsoft.com/office/drawing/2014/main" id="{727A4C01-BA5E-4E90-85A3-751163D32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pgSQL error codes linked on website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FE3581C-D1EE-47A8-AB68-6D66DC9FFE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854EB8EB-FE26-402F-8E93-4E6289647CF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20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5031F88-8978-406D-8FCF-2D9ADFDC3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31202AE-2511-428D-BFB5-F4428A71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Based on ADA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E209EA8B-F6EB-4CEB-B342-041DD4BD5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68175B0-AC6F-4199-8B17-7BB20314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Direct assignment := and retrieval assignment INTO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313DF7-DC91-4EB2-8DBA-930FBA944BB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F42A4E7-3797-447C-AD83-FF539D8B3FB9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24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63D1C5-0F4A-4A8F-8791-3A56CE255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7FAA42E-675D-4BDB-8D48-9F0CC8ACE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4751222-914B-49C0-AC3D-679D91684B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4CF6CF4-4073-4EB5-9D8F-9BFDFF485A67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F3A5593-FDE9-44FE-B613-0728EC30E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494FB2C-9053-4194-A035-378B9D38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4751222-914B-49C0-AC3D-679D91684B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4CF6CF4-4073-4EB5-9D8F-9BFDFF485A67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26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F3A5593-FDE9-44FE-B613-0728EC30E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494FB2C-9053-4194-A035-378B9D38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7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164;g1f865c1d49_0_47:notes">
            <a:extLst>
              <a:ext uri="{FF2B5EF4-FFF2-40B4-BE49-F238E27FC236}">
                <a16:creationId xmlns:a16="http://schemas.microsoft.com/office/drawing/2014/main" id="{D183503D-0343-4725-932F-85277AC4AB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66563" name="Google Shape;165;g1f865c1d49_0_47:notes">
            <a:extLst>
              <a:ext uri="{FF2B5EF4-FFF2-40B4-BE49-F238E27FC236}">
                <a16:creationId xmlns:a16="http://schemas.microsoft.com/office/drawing/2014/main" id="{859695E6-63B6-493E-98EA-C7D1E382F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Note there are </a:t>
            </a:r>
            <a:r>
              <a:rPr lang="en-US" altLang="en-US" i="1">
                <a:latin typeface="Helvetica" panose="020B0604020202020204" pitchFamily="34" charset="0"/>
              </a:rPr>
              <a:t>wildly</a:t>
            </a:r>
            <a:r>
              <a:rPr lang="en-US" altLang="en-US">
                <a:latin typeface="Helvetica" panose="020B0604020202020204" pitchFamily="34" charset="0"/>
              </a:rPr>
              <a:t> simpler ways to implement this</a:t>
            </a:r>
          </a:p>
          <a:p>
            <a:pPr marL="914400" lvl="1" indent="-317500">
              <a:spcBef>
                <a:spcPct val="0"/>
              </a:spcBef>
              <a:buSzPts val="1400"/>
              <a:buFontTx/>
              <a:buChar char="○"/>
            </a:pPr>
            <a:r>
              <a:rPr lang="en-US" altLang="en-US">
                <a:latin typeface="Helvetica" panose="020B0604020202020204" pitchFamily="34" charset="0"/>
              </a:rPr>
              <a:t>FOR loops over cursors</a:t>
            </a:r>
          </a:p>
          <a:p>
            <a:pPr marL="914400" lvl="1" indent="-317500">
              <a:spcBef>
                <a:spcPct val="0"/>
              </a:spcBef>
              <a:buSzPts val="1400"/>
              <a:buFontTx/>
              <a:buChar char="○"/>
            </a:pPr>
            <a:r>
              <a:rPr lang="en-US" altLang="en-US">
                <a:latin typeface="Helvetica" panose="020B0604020202020204" pitchFamily="34" charset="0"/>
              </a:rPr>
              <a:t>FOR loops over queries, skipping cursors</a:t>
            </a:r>
          </a:p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TEST!!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7E60DD1-70E1-4C11-894F-DFF520008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BCD2A0E-9874-42FB-AC8C-31AEBD08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Trace a transaction…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8167F80-5FE5-4DF9-83BA-175B956C93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058BA64-9461-43B5-BF19-8151EB60CAE2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CC4DA58-A75C-48F2-9BDA-2FFA36492D6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1438AB11-13DE-48D6-B31F-50925BEA1AF1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29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F8A6FE0-ED17-47C8-8C63-5A4414F03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27607CE-C9D2-4D30-B735-AD9DB7384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0C3B3-160C-456F-ABBC-CD139DF76DA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477881A-D830-412D-B92B-173E612B86F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31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1BA35BC-36A9-4097-ACE3-C704D045D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7D11B01-1659-4113-8B51-68A1B397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54A370C0-A01C-47AF-B765-2FF674FD9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0AB49ED7-565B-478C-8B85-11EBA4602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All SQL statements are wrapped inside a function stored in the PostgreSQL database server so the application only has to issue a function call to get the result back instead of sending multiple SQL statements and wait for the result between each call</a:t>
            </a:r>
          </a:p>
          <a:p>
            <a:endParaRPr lang="en-US" altLang="en-US">
              <a:latin typeface="Helvetica" panose="020B0604020202020204" pitchFamily="34" charset="0"/>
            </a:endParaRP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58C6C5BA-0892-4DE3-A715-1E438964D4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DA1E5A-3B0E-4E51-8E15-7B2FC1EB2355}" type="slidenum">
              <a:rPr lang="el-GR" altLang="en-US"/>
              <a:pPr/>
              <a:t>32</a:t>
            </a:fld>
            <a:endParaRPr lang="el-G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2A0C070-A700-4B9B-8723-AC43288F91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2F5FBF9-3F61-4252-94CA-234420C07890}" type="slidenum">
              <a:rPr lang="en-CA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33</a:t>
            </a:fld>
            <a:endParaRPr lang="en-CA" altLang="en-US" sz="13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8B328FD-E495-43C1-95D7-E6A3B0CC5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F8065A7-3839-4B82-AB77-2003440F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Stopped HERE – Section #1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48A4F41-F2C2-4A7D-9CF8-0CC07F8611C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D6A73CB0-E475-491D-B7C2-02801ECCA456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34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3395D68-EAC3-4263-9C29-1B6C023AA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EC64007-C84C-4515-8978-026BE1CA3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EAFAE1D-E98A-4E3C-BA0B-622F65A066B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78F1BF4-9669-4F6F-8633-9E1E05123696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35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693640D-8D84-4CB9-BF88-6F40F001B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E78115B-6544-4FF2-86CA-6670DA8B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40F08246-0893-4F6A-A43D-263F672C9D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6B4C6BE2-8BA5-4F08-B832-36B3864839BA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36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014EDDB-B582-43D2-9B02-716E4B099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74CB6C4-6F25-4658-BA13-C0C893D2F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6607B0A-8350-4D45-93AC-EA2971986D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E03320B-3EB6-48F4-8305-EFE0264A96D8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37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6471141-D5BC-4ECB-BB0F-8A58389E1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7A0D67F-B2BE-47DE-BFAF-1A6DB5CCC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EB85F92-9E14-4758-9165-A8389BB191F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23BBE2B-F5CE-45F2-A0A7-5FC0F289FB7C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38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1547E05-2A1E-4C5D-BA3F-2A6832317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00F9400-C702-45AB-8A86-2670BFF70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FFFD2351-BF9C-431C-9840-7351677B1C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15DC16D0-B8C6-489A-AF59-494DBC67EA8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39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1C73C20-B23D-4A27-97F8-A3D95D383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C80F618-7B18-44FB-9810-1DB6208A1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7B8154-8B6A-44FC-81B7-9871A8AA320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DC731C32-EFB0-49E7-AF97-9EBE6F2F3524}" type="slidenum">
              <a:rPr lang="en-CA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</a:t>
            </a:fld>
            <a:endParaRPr lang="en-CA" altLang="en-US" sz="13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18A270-464F-45B1-94F5-1766E07BC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DF1DAD-4ED3-4CE7-936F-31D763971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AS we have discussed SQL is relational complete but not turing com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CA6C0D6-46B7-4120-825D-1590F30AB2A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35CF20D-6543-48E8-9608-9A5C180F3368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40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D605FC7-CB3C-413E-9BAA-377F99D31B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E5933FE-696A-4E0A-8667-6D742ED82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AFFA43E-B9AC-4CB3-9E27-940DD54B9B3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9F67DEF6-6BFE-469C-8EE0-A9281001BD9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41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EB5753F-6492-45C2-9F3A-AB98168A2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B8096618-037C-496F-81F1-2E2A2DB56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954EE1B-A6B1-4009-9CA9-AE89EAD9FED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82922F85-13ED-4013-857D-6B911DA79A31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42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DDA6B6F-7C53-4298-A776-A8F797D1D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3B0BB61-E2DC-4242-BB9B-63053362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4AF89D6D-B7F9-48DB-BC64-DB71FD70A40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A47793F-9FA6-4807-98D8-090CBD99571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43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6DEEEC6-BBDC-4689-8207-847885F87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1BBEED4E-2A83-4090-8A6C-74CA8142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EB8DF0B-A34C-4ACA-89C0-48C85F148E3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822A947E-6DC8-4718-A9BD-F77686207A40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44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1BD82D5-04F1-488E-875A-B28C8D66F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E8E0B66-8364-4522-A0C1-6B3113C1B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504E043-B224-44D9-AD17-1FC82DB477C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399D859-0259-452C-A881-4FA82FA4585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45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1E29609E-B13E-4860-9E6E-B31ED1E27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3A15B62-D0ED-407B-92D8-B1704F089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581DBB1-FF40-4A0A-9D36-A5CA4616EFB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F34ED50F-BFCB-4F3A-B1BA-93627BAFB5F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46</a:t>
            </a:fld>
            <a:endParaRPr lang="en-US" altLang="en-US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A4E1D02-B05F-46EA-89C7-4AFFB226C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1BD42342-AA76-4DC2-A6EB-1E1F20EDC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8B72EFB3-B6DF-444E-82E6-BCBBCF97AE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B7CFAA9-24D3-4F87-A126-77433F5D53A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47</a:t>
            </a:fld>
            <a:endParaRPr lang="en-US" altLang="en-US"/>
          </a:p>
        </p:txBody>
      </p:sp>
      <p:sp>
        <p:nvSpPr>
          <p:cNvPr id="135171" name="Rectangle 1026">
            <a:extLst>
              <a:ext uri="{FF2B5EF4-FFF2-40B4-BE49-F238E27FC236}">
                <a16:creationId xmlns:a16="http://schemas.microsoft.com/office/drawing/2014/main" id="{3164CD9A-33D7-4C1E-B992-731DCF8A7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1027">
            <a:extLst>
              <a:ext uri="{FF2B5EF4-FFF2-40B4-BE49-F238E27FC236}">
                <a16:creationId xmlns:a16="http://schemas.microsoft.com/office/drawing/2014/main" id="{B7DE5DF5-E9D1-462B-A270-5FA203088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CBF9F3FE-D973-4AF8-8C5B-4A791FEB801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DF92848F-4586-4A16-8E35-83543B8EF7DC}" type="slidenum">
              <a:rPr lang="en-CA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49</a:t>
            </a:fld>
            <a:endParaRPr lang="en-CA" altLang="en-US" sz="1300"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819F00CA-B7EE-4250-862C-0F9271D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FEA0512-B5B6-4BDD-ABEB-11434E6A8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86CA695C-0222-4ECD-8ACF-51E3A9A67C3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9C9EA5F0-D30C-495D-9E4D-8127061452B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50</a:t>
            </a:fld>
            <a:endParaRPr lang="en-US" altLang="en-US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514239E-2C97-4F4E-B389-29E266484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14901D8-277B-40EA-B4E8-DE2F2EE63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43C5F27-06D0-46BF-BA28-11E877089C2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142B2288-FD95-4D21-AB22-2BA1FACE81E2}" type="slidenum">
              <a:rPr lang="en-CA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</a:t>
            </a:fld>
            <a:endParaRPr lang="en-CA" altLang="en-US" sz="13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1178726-AA33-4113-ACAC-B22D5EA5A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EB4C85A-37BF-4DB3-B18B-72C6E2D84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7E1462A6-2DD4-404C-908A-91C874F89F7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07C9AA6-6FF1-4BA3-9990-262115AF80B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52</a:t>
            </a:fld>
            <a:endParaRPr lang="en-US" altLang="en-US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B7721C5F-490F-422A-949D-66935B413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EA614FDA-37ED-499E-A80E-892D27F67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2BBDB11E-0B1F-4C15-9027-5777147DB41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58BF7E1B-7BEC-4FB5-AEF1-880ED311DD86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53</a:t>
            </a:fld>
            <a:endParaRPr lang="en-US" altLang="en-US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FF8B11B2-EF2F-4A91-9BDF-7A26A32FA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B233AA9-DDD2-4C36-9D03-8185FB9B9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42A75C54-36FC-48CC-9FC7-60170F3AF9B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EC3B0F8A-221E-49C3-9A10-9BE88A8509C8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55</a:t>
            </a:fld>
            <a:endParaRPr lang="en-US" altLang="en-U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AAC434A1-4EF3-4C5C-9491-506215976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F9A5B2A6-27DC-48F6-9133-DDD7EEE07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792E7C0-6812-43BC-BBC1-D4701B9EDD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2D379A0-3706-416C-9252-2AF7881F4A3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56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427D0870-76AF-4CA0-9EF4-4E4C6E235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A5C8ABA-79B2-4263-B48D-DF31524A9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95E3E972-A4C5-4A03-B8B2-304EDE6172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D74C9D3-8490-4EB1-99C1-73605F17570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57</a:t>
            </a:fld>
            <a:endParaRPr lang="en-US" altLang="en-US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DEB815E1-915E-40B9-ADB3-721484B57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18E27528-DC49-4126-B279-C2090823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Lecture slide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Google Shape;61;gf1181d20f_0_16:notes">
            <a:extLst>
              <a:ext uri="{FF2B5EF4-FFF2-40B4-BE49-F238E27FC236}">
                <a16:creationId xmlns:a16="http://schemas.microsoft.com/office/drawing/2014/main" id="{342F2FEB-275B-4DFE-B773-6DE9F58359C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55651" name="Google Shape;62;gf1181d20f_0_16:notes">
            <a:extLst>
              <a:ext uri="{FF2B5EF4-FFF2-40B4-BE49-F238E27FC236}">
                <a16:creationId xmlns:a16="http://schemas.microsoft.com/office/drawing/2014/main" id="{D7D6E2D5-72CE-4575-8010-0C53E5427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Google Shape;68;g24995477e9_1_3:notes">
            <a:extLst>
              <a:ext uri="{FF2B5EF4-FFF2-40B4-BE49-F238E27FC236}">
                <a16:creationId xmlns:a16="http://schemas.microsoft.com/office/drawing/2014/main" id="{878DC393-86E7-4551-970F-7E927949C87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57699" name="Google Shape;69;g24995477e9_1_3:notes">
            <a:extLst>
              <a:ext uri="{FF2B5EF4-FFF2-40B4-BE49-F238E27FC236}">
                <a16:creationId xmlns:a16="http://schemas.microsoft.com/office/drawing/2014/main" id="{48D80C50-5B78-4BAC-9EA7-744DB4320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1906FF6B-89CE-48EE-B702-D59379C1535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FB32E3C9-1F68-4EE0-842F-D9689E3FEC1D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63</a:t>
            </a:fld>
            <a:endParaRPr lang="en-US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E28200D5-6282-4DEF-9481-5B92F479D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10D2B45D-ECE7-43F0-9DDC-FB0D118B3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49921BC9-090F-42FF-8765-6640817318A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5A05943D-8377-4E62-8262-33F035A6061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64</a:t>
            </a:fld>
            <a:endParaRPr lang="en-US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AFE15838-D5ED-45C5-9D27-9AB6DEF7E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85C70FAE-53B1-4443-A6EF-92CD92188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toString() --   The name of the actual class of this object || ": " (a colon and a space) || The result of the getMessage() method for this object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getSQLState() -- Retrieves the SQLState for this SQLException object.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getErrorCode() -- Retrieves the vendor-specific exception code for this SQLException object.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D5288616-1D6A-4559-8958-CE155AC4EE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2B5E456-A1B1-470A-9938-30EFD26A19B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65</a:t>
            </a:fld>
            <a:endParaRPr lang="en-US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61A0EDAD-8412-4993-B147-377DE998E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6E23FE4D-ED43-4E78-81D0-4B1595B21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toString() --   The name of the actual class of this object || ": " (a colon and a space) || The result of the getMessage() method for this object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getSQLState() -- Retrieves the SQLState for this SQLException object.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getErrorCode() -- Retrieves the vendor-specific exception code for this SQLException object.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54559B0-8652-485B-A439-255079DD525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A818B18-A106-43B6-A948-CD804AD1D6B8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FB5430B-DD27-4731-BFAB-25361307D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9203F45-75AB-4A37-87C1-754FED5A9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SQL is not turing complete language</a:t>
            </a:r>
          </a:p>
          <a:p>
            <a:r>
              <a:rPr lang="en-US" altLang="en-US">
                <a:latin typeface="Helvetica" panose="020B0604020202020204" pitchFamily="34" charset="0"/>
              </a:rPr>
              <a:t>SQL is relational complete language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1D032D0C-E43A-4163-B124-95BB658DB84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1D36C3C-7287-468E-8A39-7EA5A379CCB1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66</a:t>
            </a:fld>
            <a:endParaRPr lang="en-US" altLang="en-US"/>
          </a:p>
        </p:txBody>
      </p:sp>
      <p:sp>
        <p:nvSpPr>
          <p:cNvPr id="168963" name="Rectangle 1026">
            <a:extLst>
              <a:ext uri="{FF2B5EF4-FFF2-40B4-BE49-F238E27FC236}">
                <a16:creationId xmlns:a16="http://schemas.microsoft.com/office/drawing/2014/main" id="{45A6CD2B-94BD-4C5E-AD86-ECC9F390E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1027">
            <a:extLst>
              <a:ext uri="{FF2B5EF4-FFF2-40B4-BE49-F238E27FC236}">
                <a16:creationId xmlns:a16="http://schemas.microsoft.com/office/drawing/2014/main" id="{FEE5C005-A9F3-4A72-9AB9-035B55EDE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setReadOnly(boolean readOnly) ;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7AA16770-490B-434D-8D65-ED00950C4C4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3825" y="6683375"/>
            <a:ext cx="398938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F2350B6-6DAB-43CD-A63E-67A83D02C3CC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67</a:t>
            </a:fld>
            <a:endParaRPr lang="en-US" altLang="en-US"/>
          </a:p>
        </p:txBody>
      </p:sp>
      <p:sp>
        <p:nvSpPr>
          <p:cNvPr id="171011" name="Text Box 1">
            <a:extLst>
              <a:ext uri="{FF2B5EF4-FFF2-40B4-BE49-F238E27FC236}">
                <a16:creationId xmlns:a16="http://schemas.microsoft.com/office/drawing/2014/main" id="{9618544B-782E-475F-BA78-947636587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33400"/>
            <a:ext cx="3517900" cy="2638425"/>
          </a:xfrm>
          <a:solidFill>
            <a:srgbClr val="FFFFFF"/>
          </a:solidFill>
          <a:ln/>
        </p:spPr>
      </p:sp>
      <p:sp>
        <p:nvSpPr>
          <p:cNvPr id="171012" name="Text Box 2">
            <a:extLst>
              <a:ext uri="{FF2B5EF4-FFF2-40B4-BE49-F238E27FC236}">
                <a16:creationId xmlns:a16="http://schemas.microsoft.com/office/drawing/2014/main" id="{02DC99AB-6ECD-4B54-A848-399FEA3D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3341688"/>
            <a:ext cx="7356475" cy="31019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1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FC59DA6A-69FE-4007-A99D-F060B0CA848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E154034-3478-4DA6-8CF2-83F1DB3CFBA0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72</a:t>
            </a:fld>
            <a:endParaRPr lang="en-US" altLang="en-US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1B611199-7A69-4ED3-B938-172F1FC58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6E112FD0-3F81-454A-8106-DC4E99B65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4DFF6D1B-0330-478E-8D22-81B3BBE30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C68025EA-FA48-4DDD-8376-A8235BAB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Effect: gain access if the password is not set and is ‘’</a:t>
            </a:r>
          </a:p>
          <a:p>
            <a:endParaRPr lang="en-US" altLang="en-US">
              <a:latin typeface="Helvetica" panose="020B0604020202020204" pitchFamily="34" charset="0"/>
            </a:endParaRPr>
          </a:p>
          <a:p>
            <a:r>
              <a:rPr lang="en-US" altLang="en-US">
                <a:latin typeface="Helvetica" panose="020B0604020202020204" pitchFamily="34" charset="0"/>
              </a:rPr>
              <a:t>Alternative would be first input:  </a:t>
            </a:r>
            <a:r>
              <a:rPr lang="fr-FR" altLang="en-US">
                <a:latin typeface="Helvetica" panose="020B0604020202020204" pitchFamily="34" charset="0"/>
              </a:rPr>
              <a:t>admin' OR '1'=’1   </a:t>
            </a:r>
          </a:p>
          <a:p>
            <a:r>
              <a:rPr lang="fr-FR" altLang="en-US">
                <a:latin typeface="Helvetica" panose="020B0604020202020204" pitchFamily="34" charset="0"/>
              </a:rPr>
              <a:t>      second input for password: 1' OR '1'=’1</a:t>
            </a:r>
          </a:p>
          <a:p>
            <a:endParaRPr lang="fr-FR" altLang="en-US">
              <a:latin typeface="Helvetica" panose="020B0604020202020204" pitchFamily="34" charset="0"/>
            </a:endParaRP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1E691A42-0802-4068-80F4-780D739E9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1305DD54-48ED-48B5-A23B-8C2E649D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Effect: gain access if the password is not set and is ‘’</a:t>
            </a:r>
          </a:p>
          <a:p>
            <a:endParaRPr lang="en-US" altLang="en-US">
              <a:latin typeface="Helvetica" panose="020B0604020202020204" pitchFamily="34" charset="0"/>
            </a:endParaRPr>
          </a:p>
          <a:p>
            <a:r>
              <a:rPr lang="en-US" altLang="en-US">
                <a:latin typeface="Helvetica" panose="020B0604020202020204" pitchFamily="34" charset="0"/>
              </a:rPr>
              <a:t>Alternative would be first input:  </a:t>
            </a:r>
            <a:r>
              <a:rPr lang="fr-FR" altLang="en-US">
                <a:latin typeface="Helvetica" panose="020B0604020202020204" pitchFamily="34" charset="0"/>
              </a:rPr>
              <a:t>admin' OR '1'=’1   </a:t>
            </a:r>
          </a:p>
          <a:p>
            <a:r>
              <a:rPr lang="fr-FR" altLang="en-US">
                <a:latin typeface="Helvetica" panose="020B0604020202020204" pitchFamily="34" charset="0"/>
              </a:rPr>
              <a:t>      second input for password: 1' OR '1'=’1</a:t>
            </a:r>
          </a:p>
          <a:p>
            <a:endParaRPr lang="fr-FR" altLang="en-US">
              <a:latin typeface="Helvetica" panose="020B0604020202020204" pitchFamily="34" charset="0"/>
            </a:endParaRP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Costas</a:t>
            </a:r>
            <a:r>
              <a:rPr lang="en-US"/>
              <a:t>’ Section II</a:t>
            </a:r>
          </a:p>
        </p:txBody>
      </p:sp>
    </p:spTree>
    <p:extLst>
      <p:ext uri="{BB962C8B-B14F-4D97-AF65-F5344CB8AC3E}">
        <p14:creationId xmlns:p14="http://schemas.microsoft.com/office/powerpoint/2010/main" val="131852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106499-3C0B-4267-891D-455394863F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615" tIns="42808" rIns="85615" bIns="42808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FB06628A-D1CE-4317-99BB-91270CED07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F66BBA7-64D2-4613-8583-800509AB8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2FB8D72-9BFA-4FF1-B0FC-B5D8FA804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 Narrow" panose="020B0606020202030204" pitchFamily="34" charset="0"/>
              </a:rPr>
              <a:t>into</a:t>
            </a:r>
            <a:r>
              <a:rPr lang="en-US" altLang="en-US" b="1">
                <a:latin typeface="Arial Narrow" panose="020B0606020202030204" pitchFamily="34" charset="0"/>
              </a:rPr>
              <a:t> </a:t>
            </a:r>
            <a:r>
              <a:rPr lang="en-US" altLang="en-US">
                <a:latin typeface="Arial Narrow" panose="020B0606020202030204" pitchFamily="34" charset="0"/>
              </a:rPr>
              <a:t>is a tuple assignment operator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3;g1f865c1d49_0_0:notes">
            <a:extLst>
              <a:ext uri="{FF2B5EF4-FFF2-40B4-BE49-F238E27FC236}">
                <a16:creationId xmlns:a16="http://schemas.microsoft.com/office/drawing/2014/main" id="{C5251D7F-545F-4AF7-922D-59E099205DA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7411" name="Google Shape;104;g1f865c1d49_0_0:notes">
            <a:extLst>
              <a:ext uri="{FF2B5EF4-FFF2-40B4-BE49-F238E27FC236}">
                <a16:creationId xmlns:a16="http://schemas.microsoft.com/office/drawing/2014/main" id="{8AB5A9AE-7342-4600-90BC-10EE9A172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Again, very basic overview, ignoring function arguments, block labels, $$ labels, etc.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61;gcac57c364_0_15:notes">
            <a:extLst>
              <a:ext uri="{FF2B5EF4-FFF2-40B4-BE49-F238E27FC236}">
                <a16:creationId xmlns:a16="http://schemas.microsoft.com/office/drawing/2014/main" id="{E9C0D838-EA49-43E9-97D5-26D4FC1CBC5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20483" name="Google Shape;62;gcac57c364_0_15:notes">
            <a:extLst>
              <a:ext uri="{FF2B5EF4-FFF2-40B4-BE49-F238E27FC236}">
                <a16:creationId xmlns:a16="http://schemas.microsoft.com/office/drawing/2014/main" id="{718EEC77-450E-4B7F-A352-37C930669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FOR EACH STATEMENT is default</a:t>
            </a:r>
          </a:p>
          <a:p>
            <a:pPr marL="914400" lvl="1" indent="-317500">
              <a:spcBef>
                <a:spcPct val="0"/>
              </a:spcBef>
              <a:buSzPts val="1400"/>
              <a:buFontTx/>
              <a:buChar char="○"/>
            </a:pPr>
            <a:r>
              <a:rPr lang="en-US" altLang="en-US">
                <a:latin typeface="Helvetica" panose="020B0604020202020204" pitchFamily="34" charset="0"/>
              </a:rPr>
              <a:t>trigger fires once per statement that trips it</a:t>
            </a:r>
          </a:p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Note, ignoring constraint triggers, deferrable clauses and from clauses for now</a:t>
            </a:r>
          </a:p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event triggers exist, but we're not going into them at all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61;gcac57c364_0_15:notes">
            <a:extLst>
              <a:ext uri="{FF2B5EF4-FFF2-40B4-BE49-F238E27FC236}">
                <a16:creationId xmlns:a16="http://schemas.microsoft.com/office/drawing/2014/main" id="{A714E778-BCAF-4678-BEA6-0E39FB2E88C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23555" name="Google Shape;62;gcac57c364_0_15:notes">
            <a:extLst>
              <a:ext uri="{FF2B5EF4-FFF2-40B4-BE49-F238E27FC236}">
                <a16:creationId xmlns:a16="http://schemas.microsoft.com/office/drawing/2014/main" id="{2DA9488B-6074-4CE2-BA4B-E744DF5FA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FOR EACH STATEMENT is default</a:t>
            </a:r>
          </a:p>
          <a:p>
            <a:pPr marL="914400" lvl="1" indent="-317500">
              <a:spcBef>
                <a:spcPct val="0"/>
              </a:spcBef>
              <a:buSzPts val="1400"/>
              <a:buFontTx/>
              <a:buChar char="○"/>
            </a:pPr>
            <a:r>
              <a:rPr lang="en-US" altLang="en-US">
                <a:latin typeface="Helvetica" panose="020B0604020202020204" pitchFamily="34" charset="0"/>
              </a:rPr>
              <a:t>trigger fires once per statement that trips it</a:t>
            </a:r>
          </a:p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Note, ignoring constraint triggers, deferrable clauses and from clauses for now</a:t>
            </a:r>
          </a:p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event triggers exist, but we're not going into them at all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38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0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90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2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14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54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2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1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0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A21FAA88-100F-46B6-BF1E-258B9921B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02F0BBC1-DEC1-48E1-B618-C0F5DFF3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09AD8DAE-7B76-4016-B014-43EAED6F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6D5F9534-9080-4BD6-A059-03A7074CC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8A751CC4-1A8E-429C-B28D-3E29BDB6C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F1E22C34-AD00-4AA9-A15F-0781D432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400" dirty="0"/>
          </a:p>
          <a:p>
            <a:pPr>
              <a:defRPr/>
            </a:pPr>
            <a:r>
              <a:rPr lang="en-US" altLang="x-none" sz="1400" dirty="0">
                <a:solidFill>
                  <a:srgbClr val="790015"/>
                </a:solidFill>
              </a:rPr>
              <a:t>CS1555/2055, </a:t>
            </a:r>
            <a:r>
              <a:rPr lang="en-US" altLang="x-none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x-none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x-none" sz="1400" b="1" dirty="0">
                <a:solidFill>
                  <a:srgbClr val="790015"/>
                </a:solidFill>
              </a:rPr>
              <a:t> Costa</a:t>
            </a:r>
            <a:r>
              <a:rPr lang="en-US" altLang="x-none" sz="1400" dirty="0"/>
              <a:t> –  </a:t>
            </a:r>
            <a:r>
              <a:rPr lang="en-US" altLang="x-none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2F84073-FA07-4ADC-B9A9-B24387C3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0167218E-D886-4BE3-B236-8AD37046699E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E08D25A4-391D-4FDA-B7E4-6962F930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x-none" altLang="x-none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1F309102-E160-4E6C-935E-FB5D10F4793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b.cs.pitt.edu/courses/cs1555/21-2/assig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jdbc/" TargetMode="External"/><Relationship Id="rId2" Type="http://schemas.openxmlformats.org/officeDocument/2006/relationships/hyperlink" Target="https://jdbc.postgresql.org/download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0265-5A81-43F0-B083-863D278F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1FC0-C097-4904-A8C9-A12E96FA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b="1" dirty="0"/>
              <a:t>Project Phase 2</a:t>
            </a:r>
            <a:r>
              <a:rPr lang="en-US" dirty="0"/>
              <a:t> due date is on </a:t>
            </a:r>
            <a:r>
              <a:rPr lang="en-US" b="1" dirty="0"/>
              <a:t>Sat (April 24 @ 8pm)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https://db.cs.pitt.edu/courses/cs1555/21-2/assign.html</a:t>
            </a:r>
            <a:endParaRPr lang="en-US" sz="2000" dirty="0"/>
          </a:p>
          <a:p>
            <a:r>
              <a:rPr lang="en-US" dirty="0"/>
              <a:t>Emails</a:t>
            </a:r>
            <a:r>
              <a:rPr lang="en-US" sz="2000" dirty="0"/>
              <a:t> – I’m catching up </a:t>
            </a:r>
          </a:p>
          <a:p>
            <a:r>
              <a:rPr lang="en-US" dirty="0"/>
              <a:t>Midterm Exams ~30%</a:t>
            </a:r>
          </a:p>
          <a:p>
            <a:endParaRPr lang="en-US" dirty="0"/>
          </a:p>
          <a:p>
            <a:r>
              <a:rPr lang="en-US" dirty="0"/>
              <a:t>A SQL query walks into a bar and sees two tables,</a:t>
            </a:r>
          </a:p>
          <a:p>
            <a:pPr marL="457200" lvl="1" indent="0">
              <a:buNone/>
            </a:pPr>
            <a:r>
              <a:rPr lang="en-US" dirty="0"/>
              <a:t>walks up to them and says, 'Can I join you?’</a:t>
            </a:r>
          </a:p>
          <a:p>
            <a:r>
              <a:rPr lang="en-US" dirty="0"/>
              <a:t>3 SQL databases walked into a NoSQL bar.</a:t>
            </a:r>
          </a:p>
          <a:p>
            <a:pPr marL="457200" lvl="1" indent="0">
              <a:buNone/>
            </a:pPr>
            <a:r>
              <a:rPr lang="en-US" dirty="0"/>
              <a:t>A little while later, they walked out because they couldn't find a table.</a:t>
            </a:r>
          </a:p>
          <a:p>
            <a:r>
              <a:rPr lang="en-US" dirty="0"/>
              <a:t>What is the conclusion?</a:t>
            </a:r>
          </a:p>
          <a:p>
            <a:pPr marL="457200" lvl="1" indent="0">
              <a:buNone/>
            </a:pPr>
            <a:r>
              <a:rPr lang="en-US" dirty="0"/>
              <a:t>SQL is always drunk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64;p12">
            <a:extLst>
              <a:ext uri="{FF2B5EF4-FFF2-40B4-BE49-F238E27FC236}">
                <a16:creationId xmlns:a16="http://schemas.microsoft.com/office/drawing/2014/main" id="{38C6A94F-C2C6-4080-AF13-F7FAB3FB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Trigger example in Postgres</a:t>
            </a:r>
          </a:p>
        </p:txBody>
      </p:sp>
      <p:sp>
        <p:nvSpPr>
          <p:cNvPr id="65" name="Google Shape;65;p12">
            <a:extLst>
              <a:ext uri="{FF2B5EF4-FFF2-40B4-BE49-F238E27FC236}">
                <a16:creationId xmlns:a16="http://schemas.microsoft.com/office/drawing/2014/main" id="{9081BA66-D649-4DE3-BFB7-854FFD398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1295400"/>
            <a:ext cx="7894637" cy="4191000"/>
          </a:xfrm>
        </p:spPr>
        <p:txBody>
          <a:bodyPr lIns="91425" tIns="91425" rIns="91425" bIns="91425"/>
          <a:lstStyle/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CREATE TRIGGER </a:t>
            </a:r>
            <a:r>
              <a:rPr lang="en-US" altLang="en-US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Name_Trim</a:t>
            </a:r>
            <a:endParaRPr lang="en-US" altLang="en-US" dirty="0">
              <a:solidFill>
                <a:srgbClr val="783F04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BEFORE INSERT</a:t>
            </a:r>
          </a:p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ON Student</a:t>
            </a:r>
          </a:p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FOR EACH ROW</a:t>
            </a:r>
          </a:p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WHEN (</a:t>
            </a:r>
            <a:r>
              <a:rPr lang="en-US" altLang="en-US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NEW.Name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IS NOT NULL)</a:t>
            </a:r>
          </a:p>
          <a:p>
            <a:pPr marL="88900" indent="0">
              <a:lnSpc>
                <a:spcPct val="110000"/>
              </a:lnSpc>
              <a:spcBef>
                <a:spcPct val="0"/>
              </a:spcBef>
              <a:buClr>
                <a:srgbClr val="280049"/>
              </a:buClr>
              <a:buSzPts val="2200"/>
              <a:buFont typeface="Monotype Sorts" pitchFamily="-84" charset="2"/>
              <a:buNone/>
            </a:pP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EXECUTE FUNCTION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trim_spaces_name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1D4ADDF-7581-4A86-8C09-96BD48256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PL/pgSQL Trigger Function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5009CFD-4A63-4090-99F3-01357D626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1219200"/>
            <a:ext cx="7772400" cy="41148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endParaRPr lang="en-US" altLang="en-US" sz="2000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CREATE OR REPLACE FUNCTION </a:t>
            </a:r>
            <a:r>
              <a:rPr lang="en-US" altLang="en-US" sz="2000" dirty="0" err="1"/>
              <a:t>trim_spaces_name</a:t>
            </a:r>
            <a:r>
              <a:rPr lang="en-US" altLang="en-US" sz="2000" dirty="0"/>
              <a:t>()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      RETURNS </a:t>
            </a:r>
            <a:r>
              <a:rPr lang="en-US" altLang="en-US" sz="2000" dirty="0">
                <a:solidFill>
                  <a:srgbClr val="FF0000"/>
                </a:solidFill>
              </a:rPr>
              <a:t>trigger</a:t>
            </a:r>
            <a:r>
              <a:rPr lang="en-US" altLang="en-US" sz="2000" dirty="0"/>
              <a:t> AS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$$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BEGIN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NEW.name</a:t>
            </a:r>
            <a:r>
              <a:rPr lang="en-US" altLang="en-US" sz="2000" dirty="0"/>
              <a:t> = LTRIM(</a:t>
            </a:r>
            <a:r>
              <a:rPr lang="en-US" altLang="en-US" sz="2000" dirty="0" err="1"/>
              <a:t>NEW.name</a:t>
            </a:r>
            <a:r>
              <a:rPr lang="en-US" altLang="en-US" sz="2000" dirty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  RETURN NEW;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END;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$$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dirty="0"/>
              <a:t>LANGUAGE '</a:t>
            </a:r>
            <a:r>
              <a:rPr lang="en-US" altLang="en-US" sz="2000" dirty="0" err="1"/>
              <a:t>plpgsql</a:t>
            </a:r>
            <a:r>
              <a:rPr lang="en-US" altLang="en-US" sz="2000" dirty="0"/>
              <a:t>';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64;p12">
            <a:extLst>
              <a:ext uri="{FF2B5EF4-FFF2-40B4-BE49-F238E27FC236}">
                <a16:creationId xmlns:a16="http://schemas.microsoft.com/office/drawing/2014/main" id="{06A1E9F4-09E3-4D2D-B92F-4D34C4766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More on triggers in Postgres</a:t>
            </a:r>
          </a:p>
        </p:txBody>
      </p:sp>
      <p:sp>
        <p:nvSpPr>
          <p:cNvPr id="65" name="Google Shape;65;p12">
            <a:extLst>
              <a:ext uri="{FF2B5EF4-FFF2-40B4-BE49-F238E27FC236}">
                <a16:creationId xmlns:a16="http://schemas.microsoft.com/office/drawing/2014/main" id="{8FC03DA3-8060-4120-B6DF-E6E47B491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334000"/>
          </a:xfrm>
        </p:spPr>
        <p:txBody>
          <a:bodyPr lIns="91425" tIns="91425" rIns="91425" bIns="91425"/>
          <a:lstStyle/>
          <a:p>
            <a:pPr marL="457200" indent="-3683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CREATE </a:t>
            </a:r>
            <a:r>
              <a:rPr lang="en-US" sz="2000" dirty="0">
                <a:solidFill>
                  <a:srgbClr val="FF0000"/>
                </a:solidFill>
                <a:ea typeface="ＭＳ Ｐゴシック" pitchFamily="40" charset="-128"/>
              </a:rPr>
              <a:t>[ CONSTRAINT ]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TRIGGER </a:t>
            </a:r>
            <a:r>
              <a:rPr lang="en-US" altLang="en-US" sz="22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trig_name</a:t>
            </a:r>
            <a:b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time event</a:t>
            </a:r>
            <a:b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	ON </a:t>
            </a:r>
            <a:r>
              <a:rPr lang="en-US" altLang="en-US" sz="22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table_name</a:t>
            </a:r>
            <a:endParaRPr lang="en-US" altLang="en-US" sz="2200" i="1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pPr marL="889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pitchFamily="40" charset="-128"/>
              </a:rPr>
              <a:t>             [ NOT DEFERRABLE | [ DEFERRABLE ] </a:t>
            </a:r>
          </a:p>
          <a:p>
            <a:pPr marL="889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pitchFamily="40" charset="-128"/>
              </a:rPr>
              <a:t>                { INITIALLY IMMEDIATE | INITIALLY DEFERRED } ]</a:t>
            </a:r>
            <a:b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	[ FOR EACH { ROW | STATEMENT } ]</a:t>
            </a:r>
            <a:b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	[ WHEN ( 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condition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) ]</a:t>
            </a:r>
            <a:b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EXECUTE {FUNCTION | PROCEDURE} </a:t>
            </a:r>
            <a:r>
              <a:rPr lang="en-US" altLang="en-US" sz="22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func_name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();</a:t>
            </a:r>
          </a:p>
          <a:p>
            <a:pPr marL="889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otype Sorts" pitchFamily="2" charset="2"/>
              <a:buNone/>
              <a:defRPr/>
            </a:pPr>
            <a:endParaRPr lang="en-US" altLang="en-US" sz="800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pPr marL="431800">
              <a:spcBef>
                <a:spcPts val="600"/>
              </a:spcBef>
              <a:buSzPts val="2200"/>
              <a:buFont typeface="Wingdings" pitchFamily="2" charset="2"/>
              <a:buChar char="q"/>
              <a:defRPr/>
            </a:pPr>
            <a:r>
              <a:rPr lang="en-US" dirty="0">
                <a:ea typeface="ＭＳ Ｐゴシック" pitchFamily="40" charset="-128"/>
              </a:rPr>
              <a:t>Constraint triggers must be </a:t>
            </a:r>
            <a:r>
              <a:rPr lang="en-US" sz="2000" dirty="0">
                <a:solidFill>
                  <a:schemeClr val="tx2"/>
                </a:solidFill>
                <a:ea typeface="ＭＳ Ｐゴシック" pitchFamily="40" charset="-128"/>
              </a:rPr>
              <a:t>AFTER ROW</a:t>
            </a:r>
            <a:r>
              <a:rPr lang="en-US" dirty="0">
                <a:ea typeface="ＭＳ Ｐゴシック" pitchFamily="40" charset="-128"/>
              </a:rPr>
              <a:t> triggers. </a:t>
            </a:r>
          </a:p>
          <a:p>
            <a:pPr marL="431800">
              <a:spcBef>
                <a:spcPts val="0"/>
              </a:spcBef>
              <a:buSzPts val="22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280049"/>
                </a:solidFill>
                <a:ea typeface="ＭＳ Ｐゴシック" pitchFamily="40" charset="-128"/>
              </a:rPr>
              <a:t>SET CONSTRAINTS </a:t>
            </a:r>
            <a:r>
              <a:rPr lang="en-US" dirty="0" err="1">
                <a:solidFill>
                  <a:srgbClr val="280049"/>
                </a:solidFill>
                <a:ea typeface="ＭＳ Ｐゴシック" pitchFamily="40" charset="-128"/>
              </a:rPr>
              <a:t>trig_name</a:t>
            </a:r>
            <a:r>
              <a:rPr lang="en-US" dirty="0">
                <a:solidFill>
                  <a:srgbClr val="280049"/>
                </a:solidFill>
                <a:ea typeface="ＭＳ Ｐゴシック" pitchFamily="40" charset="-128"/>
              </a:rPr>
              <a:t> &lt;</a:t>
            </a:r>
            <a:r>
              <a:rPr lang="en-US" altLang="en-US" sz="3600" dirty="0">
                <a:solidFill>
                  <a:srgbClr val="CF0E30"/>
                </a:solidFill>
                <a:latin typeface="Comic Sans MS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CF0E30"/>
                </a:solidFill>
                <a:latin typeface="Comic Sans MS"/>
                <a:ea typeface="ＭＳ Ｐゴシック" panose="020B0600070205080204" pitchFamily="34" charset="-128"/>
              </a:rPr>
              <a:t>Evaluation Mode&gt;</a:t>
            </a:r>
            <a:endParaRPr lang="en-US" altLang="en-US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210097B-9098-4327-A0B8-E57A1B3AA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ANSI SQL Procedures</a:t>
            </a:r>
          </a:p>
        </p:txBody>
      </p:sp>
      <p:sp>
        <p:nvSpPr>
          <p:cNvPr id="1229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83317C-858A-4B78-B47D-D568B76EB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Definition of a procedure:</a:t>
            </a:r>
          </a:p>
          <a:p>
            <a:pPr eaLnBrk="1" hangingPunct="1">
              <a:buClr>
                <a:schemeClr val="tx2"/>
              </a:buClr>
            </a:pPr>
            <a:endParaRPr lang="en-US" altLang="en-US" sz="600" dirty="0"/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latin typeface="Arial Narrow" panose="020B0606020202030204" pitchFamily="34" charset="0"/>
              </a:rPr>
              <a:t>create or replace procedure </a:t>
            </a:r>
            <a:r>
              <a:rPr lang="en-US" altLang="en-US" i="1" dirty="0" err="1">
                <a:latin typeface="Arial Narrow" panose="020B0606020202030204" pitchFamily="34" charset="0"/>
              </a:rPr>
              <a:t>author_count_proc</a:t>
            </a:r>
            <a:r>
              <a:rPr lang="en-US" altLang="en-US" i="1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in </a:t>
            </a:r>
            <a:r>
              <a:rPr lang="en-US" altLang="en-US" i="1" dirty="0">
                <a:latin typeface="Arial Narrow" panose="020B0606020202030204" pitchFamily="34" charset="0"/>
              </a:rPr>
              <a:t>title </a:t>
            </a:r>
            <a:r>
              <a:rPr lang="en-US" altLang="en-US" b="1" dirty="0">
                <a:latin typeface="Arial Narrow" panose="020B0606020202030204" pitchFamily="34" charset="0"/>
              </a:rPr>
              <a:t>varchar(20)</a:t>
            </a:r>
            <a:r>
              <a:rPr lang="en-US" altLang="en-US" dirty="0">
                <a:latin typeface="Arial Narrow" panose="020B0606020202030204" pitchFamily="34" charset="0"/>
              </a:rPr>
              <a:t>, 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dirty="0">
                <a:latin typeface="Arial Narrow" panose="020B0606020202030204" pitchFamily="34" charset="0"/>
              </a:rPr>
              <a:t>                                                              </a:t>
            </a:r>
            <a:r>
              <a:rPr lang="en-US" altLang="en-US" b="1" dirty="0">
                <a:solidFill>
                  <a:srgbClr val="CF0E30"/>
                </a:solidFill>
                <a:latin typeface="Arial Narrow" panose="020B0606020202030204" pitchFamily="34" charset="0"/>
              </a:rPr>
              <a:t>out</a:t>
            </a:r>
            <a:r>
              <a:rPr lang="en-US" altLang="en-US" b="1" dirty="0">
                <a:latin typeface="Arial Narrow" panose="020B0606020202030204" pitchFamily="34" charset="0"/>
              </a:rPr>
              <a:t> </a:t>
            </a:r>
            <a:r>
              <a:rPr lang="en-US" altLang="en-US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i="1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integer </a:t>
            </a:r>
            <a:r>
              <a:rPr lang="en-US" altLang="en-US" dirty="0">
                <a:latin typeface="Arial Narrow" panose="020B0606020202030204" pitchFamily="34" charset="0"/>
              </a:rPr>
              <a:t>)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     begin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	 select count</a:t>
            </a:r>
            <a:r>
              <a:rPr lang="en-US" altLang="en-US" dirty="0">
                <a:latin typeface="Arial Narrow" panose="020B0606020202030204" pitchFamily="34" charset="0"/>
              </a:rPr>
              <a:t>(</a:t>
            </a:r>
            <a:r>
              <a:rPr lang="en-US" altLang="en-US" i="1" dirty="0">
                <a:latin typeface="Arial Narrow" panose="020B0606020202030204" pitchFamily="34" charset="0"/>
              </a:rPr>
              <a:t>author</a:t>
            </a:r>
            <a:r>
              <a:rPr lang="en-US" altLang="en-US" dirty="0">
                <a:latin typeface="Arial Narrow" panose="020B0606020202030204" pitchFamily="34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into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 dirty="0" err="1">
                <a:latin typeface="Arial Narrow" panose="020B0606020202030204" pitchFamily="34" charset="0"/>
              </a:rPr>
              <a:t>a_count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       </a:t>
            </a:r>
            <a:r>
              <a:rPr lang="en-US" altLang="en-US" b="1" dirty="0">
                <a:latin typeface="Arial Narrow" panose="020B0606020202030204" pitchFamily="34" charset="0"/>
              </a:rPr>
              <a:t>from </a:t>
            </a:r>
            <a:r>
              <a:rPr lang="en-US" altLang="en-US" i="1" dirty="0">
                <a:latin typeface="Arial Narrow" panose="020B0606020202030204" pitchFamily="34" charset="0"/>
              </a:rPr>
              <a:t>authors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       </a:t>
            </a:r>
            <a:r>
              <a:rPr lang="en-US" altLang="en-US" b="1" dirty="0">
                <a:latin typeface="Arial Narrow" panose="020B0606020202030204" pitchFamily="34" charset="0"/>
              </a:rPr>
              <a:t>where </a:t>
            </a:r>
            <a:r>
              <a:rPr lang="en-US" altLang="en-US" i="1" dirty="0" err="1">
                <a:latin typeface="Arial Narrow" panose="020B0606020202030204" pitchFamily="34" charset="0"/>
              </a:rPr>
              <a:t>authors.title</a:t>
            </a:r>
            <a:r>
              <a:rPr lang="en-US" altLang="en-US" i="1" dirty="0">
                <a:latin typeface="Arial Narrow" panose="020B0606020202030204" pitchFamily="34" charset="0"/>
              </a:rPr>
              <a:t> = title;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</a:t>
            </a:r>
            <a:r>
              <a:rPr lang="en-US" altLang="en-US" b="1" dirty="0">
                <a:latin typeface="Arial Narrow" panose="020B0606020202030204" pitchFamily="34" charset="0"/>
              </a:rPr>
              <a:t>end;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latin typeface="Arial Narrow" panose="020B0606020202030204" pitchFamily="34" charset="0"/>
              </a:rPr>
              <a:t>        /</a:t>
            </a:r>
          </a:p>
          <a:p>
            <a:pPr eaLnBrk="1" hangingPunct="1">
              <a:lnSpc>
                <a:spcPct val="50000"/>
              </a:lnSpc>
              <a:spcBef>
                <a:spcPts val="2375"/>
              </a:spcBef>
              <a:buClr>
                <a:schemeClr val="tx2"/>
              </a:buClr>
            </a:pPr>
            <a:r>
              <a:rPr lang="en-US" altLang="en-US" dirty="0"/>
              <a:t>Parameters Options:</a:t>
            </a:r>
            <a:r>
              <a:rPr lang="en-US" altLang="en-US" sz="2200" b="1" dirty="0"/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IN, OUT, INOUT</a:t>
            </a:r>
          </a:p>
          <a:p>
            <a:pPr lvl="1" eaLnBrk="1" hangingPunct="1">
              <a:lnSpc>
                <a:spcPct val="50000"/>
              </a:lnSpc>
              <a:spcBef>
                <a:spcPts val="2375"/>
              </a:spcBef>
              <a:buClr>
                <a:schemeClr val="tx2"/>
              </a:buClr>
            </a:pPr>
            <a:r>
              <a:rPr lang="en-US" altLang="en-US" b="1" dirty="0">
                <a:latin typeface="Arial Narrow" panose="020B0606020202030204" pitchFamily="34" charset="0"/>
              </a:rPr>
              <a:t>Oracle syntax: </a:t>
            </a:r>
            <a:r>
              <a:rPr lang="en-US" altLang="en-US" dirty="0">
                <a:latin typeface="Arial Narrow" panose="020B0606020202030204" pitchFamily="34" charset="0"/>
              </a:rPr>
              <a:t>(title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in</a:t>
            </a:r>
            <a:r>
              <a:rPr lang="en-US" altLang="en-US" dirty="0">
                <a:latin typeface="Arial Narrow" panose="020B0606020202030204" pitchFamily="34" charset="0"/>
              </a:rPr>
              <a:t> varchar(20), </a:t>
            </a:r>
            <a:r>
              <a:rPr lang="en-US" altLang="en-US" dirty="0" err="1">
                <a:latin typeface="Arial Narrow" panose="020B0606020202030204" pitchFamily="34" charset="0"/>
              </a:rPr>
              <a:t>a_count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out</a:t>
            </a:r>
            <a:r>
              <a:rPr lang="en-US" altLang="en-US" dirty="0">
                <a:latin typeface="Arial Narrow" panose="020B0606020202030204" pitchFamily="34" charset="0"/>
              </a:rPr>
              <a:t> integer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7E485-8159-4D23-9018-D8396262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marL="0" indent="0" latinLnBrk="1">
              <a:buFont typeface="Monotype Sorts" pitchFamily="2" charset="2"/>
              <a:buNone/>
              <a:defRPr/>
            </a:pPr>
            <a:r>
              <a:rPr 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CREATE [OR REPLACE] PROCEDURE </a:t>
            </a:r>
            <a:r>
              <a:rPr lang="en-US" dirty="0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name(parameters)</a:t>
            </a:r>
          </a:p>
          <a:p>
            <a:pPr marL="0" indent="0" latinLnBrk="1">
              <a:buFont typeface="Monotype Sorts" pitchFamily="2" charset="2"/>
              <a:buNone/>
              <a:defRPr/>
            </a:pPr>
            <a:r>
              <a:rPr 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LANGUAGE</a:t>
            </a:r>
            <a:r>
              <a:rPr lang="en-US" dirty="0">
                <a:solidFill>
                  <a:srgbClr val="006FE0"/>
                </a:solidFill>
                <a:latin typeface="inherit"/>
                <a:ea typeface="ＭＳ Ｐゴシック" pitchFamily="40" charset="-128"/>
              </a:rPr>
              <a:t> </a:t>
            </a:r>
            <a:r>
              <a:rPr lang="en-US" dirty="0" err="1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language_name</a:t>
            </a:r>
            <a:endParaRPr lang="en-US" dirty="0">
              <a:solidFill>
                <a:srgbClr val="445870"/>
              </a:solidFill>
              <a:latin typeface="Liberation Mono"/>
              <a:ea typeface="ＭＳ Ｐゴシック" pitchFamily="40" charset="-128"/>
            </a:endParaRPr>
          </a:p>
          <a:p>
            <a:pPr marL="0" indent="0" latinLnBrk="1">
              <a:buFont typeface="Monotype Sorts" pitchFamily="2" charset="2"/>
              <a:buNone/>
              <a:defRPr/>
            </a:pPr>
            <a:r>
              <a:rPr 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AS $$</a:t>
            </a:r>
          </a:p>
          <a:p>
            <a:pPr marL="0" indent="0" latinLnBrk="1"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006FE0"/>
                </a:solidFill>
                <a:latin typeface="inherit"/>
                <a:ea typeface="ＭＳ Ｐゴシック" pitchFamily="40" charset="-128"/>
              </a:rPr>
              <a:t>    </a:t>
            </a:r>
            <a:r>
              <a:rPr lang="en-US" dirty="0" err="1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stored_procedure_body</a:t>
            </a:r>
            <a:r>
              <a:rPr lang="en-US" dirty="0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;</a:t>
            </a:r>
          </a:p>
          <a:p>
            <a:pPr marL="0" indent="0" latinLnBrk="1">
              <a:buNone/>
              <a:defRPr/>
            </a:pPr>
            <a:r>
              <a:rPr 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$$;</a:t>
            </a:r>
            <a:endParaRPr lang="el-GR" sz="2200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 latinLnBrk="1">
              <a:buFont typeface="Monotype Sorts" pitchFamily="2" charset="2"/>
              <a:buNone/>
              <a:defRPr/>
            </a:pPr>
            <a:endParaRPr lang="en-US" dirty="0">
              <a:solidFill>
                <a:srgbClr val="445870"/>
              </a:solidFill>
              <a:latin typeface="Liberation Mono"/>
              <a:ea typeface="ＭＳ Ｐゴシック" pitchFamily="40" charset="-128"/>
            </a:endParaRPr>
          </a:p>
          <a:p>
            <a:pPr>
              <a:buFont typeface="Monotype Sorts" pitchFamily="2" charset="2"/>
              <a:buChar char="o"/>
              <a:defRPr/>
            </a:pPr>
            <a:r>
              <a:rPr lang="en-US" altLang="en-US" sz="2000" dirty="0"/>
              <a:t>Parameters Options</a:t>
            </a:r>
            <a:r>
              <a:rPr lang="en-US" sz="2000" dirty="0">
                <a:ea typeface="ＭＳ Ｐゴシック" pitchFamily="40" charset="-128"/>
              </a:rPr>
              <a:t>: </a:t>
            </a:r>
            <a:r>
              <a:rPr lang="en-US" sz="2000" b="1" dirty="0">
                <a:ea typeface="ＭＳ Ｐゴシック" pitchFamily="40" charset="-128"/>
              </a:rPr>
              <a:t>IN, INOUT</a:t>
            </a:r>
            <a:r>
              <a:rPr lang="en-US" sz="2000" dirty="0">
                <a:ea typeface="ＭＳ Ｐゴシック" pitchFamily="40" charset="-128"/>
              </a:rPr>
              <a:t>, or </a:t>
            </a:r>
            <a:r>
              <a:rPr lang="en-US" sz="2000" b="1" dirty="0">
                <a:ea typeface="ＭＳ Ｐゴシック" pitchFamily="40" charset="-128"/>
              </a:rPr>
              <a:t>VARIADIC</a:t>
            </a:r>
          </a:p>
          <a:p>
            <a:pPr lvl="1">
              <a:buFont typeface="Helvetica" panose="020B0604020202020204" pitchFamily="34" charset="0"/>
              <a:buChar char="‒"/>
              <a:defRPr/>
            </a:pPr>
            <a:r>
              <a:rPr lang="en-US" sz="1800" dirty="0">
                <a:ea typeface="ＭＳ Ｐゴシック" pitchFamily="40" charset="-128"/>
              </a:rPr>
              <a:t>If omitted, the default is </a:t>
            </a:r>
            <a:r>
              <a:rPr lang="en-US" sz="1800" b="1" dirty="0">
                <a:ea typeface="ＭＳ Ｐゴシック" pitchFamily="40" charset="-128"/>
              </a:rPr>
              <a:t>IN</a:t>
            </a:r>
          </a:p>
          <a:p>
            <a:pPr lvl="1">
              <a:buFont typeface="Helvetica" panose="020B0604020202020204" pitchFamily="34" charset="0"/>
              <a:buChar char="‒"/>
              <a:defRPr/>
            </a:pPr>
            <a:r>
              <a:rPr lang="en-US" sz="1800" dirty="0">
                <a:ea typeface="ＭＳ Ｐゴシック" pitchFamily="40" charset="-128"/>
              </a:rPr>
              <a:t>There is no </a:t>
            </a:r>
            <a:r>
              <a:rPr lang="en-US" sz="1800" b="1" dirty="0">
                <a:ea typeface="ＭＳ Ｐゴシック" pitchFamily="40" charset="-128"/>
              </a:rPr>
              <a:t>OUT</a:t>
            </a:r>
          </a:p>
          <a:p>
            <a:pPr lvl="1">
              <a:buFont typeface="Helvetica" panose="020B0604020202020204" pitchFamily="34" charset="0"/>
              <a:buChar char="‒"/>
              <a:defRPr/>
            </a:pPr>
            <a:r>
              <a:rPr lang="en-US" sz="1800" b="1" dirty="0">
                <a:ea typeface="ＭＳ Ｐゴシック" pitchFamily="40" charset="-128"/>
              </a:rPr>
              <a:t>VARIADIC </a:t>
            </a:r>
            <a:r>
              <a:rPr lang="en-US" sz="1800" dirty="0">
                <a:ea typeface="ＭＳ Ｐゴシック" pitchFamily="40" charset="-128"/>
              </a:rPr>
              <a:t>is array parameter</a:t>
            </a:r>
          </a:p>
          <a:p>
            <a:pPr>
              <a:buFont typeface="Monotype Sorts" pitchFamily="2" charset="2"/>
              <a:buChar char="o"/>
              <a:defRPr/>
            </a:pPr>
            <a:r>
              <a:rPr lang="en-US" dirty="0" err="1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language_name</a:t>
            </a:r>
            <a:r>
              <a:rPr lang="en-US" dirty="0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: </a:t>
            </a:r>
            <a:r>
              <a:rPr 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 or </a:t>
            </a:r>
            <a:r>
              <a:rPr lang="en-US" sz="2200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PL</a:t>
            </a:r>
            <a:r>
              <a:rPr lang="en-US" altLang="en-US" sz="2200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pgSQL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(or </a:t>
            </a:r>
            <a:r>
              <a:rPr lang="en-US" altLang="en-US" sz="2200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plpgsql</a:t>
            </a:r>
            <a:r>
              <a:rPr lang="en-US" altLang="en-US" sz="22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</a:p>
          <a:p>
            <a:pPr>
              <a:buFont typeface="Monotype Sorts" pitchFamily="2" charset="2"/>
              <a:buChar char="o"/>
              <a:defRPr/>
            </a:pPr>
            <a:r>
              <a:rPr lang="en-US" sz="2000" dirty="0">
                <a:ea typeface="ＭＳ Ｐゴシック" pitchFamily="40" charset="-128"/>
              </a:rPr>
              <a:t>If you want to end a procedure earlier, you can use the </a:t>
            </a:r>
            <a:r>
              <a:rPr lang="en-US" sz="2000" b="1" dirty="0">
                <a:ea typeface="ＭＳ Ｐゴシック" pitchFamily="40" charset="-128"/>
              </a:rPr>
              <a:t>RETURN</a:t>
            </a:r>
            <a:r>
              <a:rPr lang="en-US" sz="2000" dirty="0">
                <a:ea typeface="ＭＳ Ｐゴシック" pitchFamily="40" charset="-128"/>
              </a:rPr>
              <a:t> statement with no expression as follows: </a:t>
            </a:r>
            <a:r>
              <a:rPr lang="en-US" sz="2000" dirty="0">
                <a:solidFill>
                  <a:srgbClr val="0077AA"/>
                </a:solidFill>
                <a:latin typeface="Liberation Mono"/>
                <a:ea typeface="ＭＳ Ｐゴシック" pitchFamily="40" charset="-128"/>
              </a:rPr>
              <a:t>RETURN</a:t>
            </a:r>
            <a:r>
              <a:rPr lang="en-US" sz="2000" dirty="0">
                <a:solidFill>
                  <a:srgbClr val="445870"/>
                </a:solidFill>
                <a:latin typeface="Liberation Mono"/>
                <a:ea typeface="ＭＳ Ｐゴシック" pitchFamily="40" charset="-128"/>
              </a:rPr>
              <a:t>;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sz="22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26627" name="Title 2">
            <a:extLst>
              <a:ext uri="{FF2B5EF4-FFF2-40B4-BE49-F238E27FC236}">
                <a16:creationId xmlns:a16="http://schemas.microsoft.com/office/drawing/2014/main" id="{CC8DAD6A-16F9-4A57-BEBD-6C981ACC4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PostgreSQL Stored Procedures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FA7A2F47-033D-4296-8E7E-91D24133F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772400" cy="5105400"/>
          </a:xfrm>
        </p:spPr>
        <p:txBody>
          <a:bodyPr/>
          <a:lstStyle/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CREATE OR REPLACE PROCEDURE </a:t>
            </a:r>
            <a:r>
              <a:rPr lang="en-US" altLang="en-US" sz="2000" dirty="0" err="1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transfer_proc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>
                <a:solidFill>
                  <a:srgbClr val="EC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LANGUAGE </a:t>
            </a:r>
            <a:r>
              <a:rPr lang="en-US" altLang="en-US" sz="2000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plpgsql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    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AS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$$</a:t>
            </a:r>
          </a:p>
          <a:p>
            <a:pPr marL="0" indent="0" latinLnBrk="1">
              <a:buNone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BEGIN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i="1" dirty="0">
                <a:solidFill>
                  <a:srgbClr val="708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subtracting the amount from the sender's account </a:t>
            </a:r>
            <a:endParaRPr lang="en-US" altLang="en-US" sz="2000" dirty="0">
              <a:solidFill>
                <a:srgbClr val="4458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UPDATE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4458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SET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$3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EC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i="1" dirty="0">
                <a:solidFill>
                  <a:srgbClr val="708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adding the amount to the receiver's account</a:t>
            </a:r>
            <a:endParaRPr lang="en-US" altLang="en-US" sz="2000" dirty="0">
              <a:solidFill>
                <a:srgbClr val="4458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UPDATE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4458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SET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$3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END;</a:t>
            </a: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 or COMMIT;</a:t>
            </a:r>
          </a:p>
          <a:p>
            <a:pPr marL="0" indent="0" latinLnBrk="1"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4458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$$;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Title 2">
            <a:extLst>
              <a:ext uri="{FF2B5EF4-FFF2-40B4-BE49-F238E27FC236}">
                <a16:creationId xmlns:a16="http://schemas.microsoft.com/office/drawing/2014/main" id="{D3973308-E0C3-4EF9-9928-AE1DD3EB0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r>
              <a:rPr lang="en-US" altLang="en-US" sz="3200" dirty="0"/>
              <a:t>Stored Procedure (Parameters by position)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344D20-F62C-4A60-88D3-AB1DBDA4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ANSI/PGSQL Procedures: Invocation</a:t>
            </a:r>
          </a:p>
        </p:txBody>
      </p:sp>
      <p:sp>
        <p:nvSpPr>
          <p:cNvPr id="143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AEBD26-ECBB-415B-9177-3A533CC87E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219200"/>
            <a:ext cx="8359775" cy="5105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Monotype Sorts" pitchFamily="2" charset="2"/>
              <a:buChar char="o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Procedures can be invoked either within a trigger,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an SQL procedure, or from embedded SQL, using the </a:t>
            </a: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en-US" altLang="en-US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>
                <a:solidFill>
                  <a:schemeClr val="tx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Call</a:t>
            </a:r>
            <a:r>
              <a:rPr lang="en-US" altLang="en-US" dirty="0">
                <a:ea typeface="ＭＳ Ｐゴシック" panose="020B0600070205080204" pitchFamily="34" charset="-128"/>
              </a:rPr>
              <a:t> statement.</a:t>
            </a: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en-US" sz="500" dirty="0">
              <a:ea typeface="ＭＳ Ｐゴシック" panose="020B0600070205080204" pitchFamily="34" charset="-128"/>
            </a:endParaRPr>
          </a:p>
          <a:p>
            <a:pPr eaLnBrk="1" hangingPunct="1">
              <a:buClr>
                <a:schemeClr val="tx2"/>
              </a:buClr>
              <a:buFont typeface="Monotype Sorts" pitchFamily="2" charset="2"/>
              <a:buChar char="o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E.g., from an SQL procedure block</a:t>
            </a:r>
          </a:p>
          <a:p>
            <a:pPr marL="0" indent="0" eaLnBrk="1" hangingPunct="1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declare </a:t>
            </a:r>
            <a:r>
              <a:rPr lang="en-US" altLang="en-US" i="1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a_count</a:t>
            </a:r>
            <a:r>
              <a:rPr lang="en-US" altLang="en-US" i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integer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;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	     </a:t>
            </a: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i="1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author_count_proc</a:t>
            </a:r>
            <a:r>
              <a:rPr lang="en-US" altLang="en-US" i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(‘Database Systems</a:t>
            </a:r>
            <a:r>
              <a:rPr lang="en-US" altLang="ja-JP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’, </a:t>
            </a:r>
            <a:r>
              <a:rPr lang="en-US" altLang="ja-JP" i="1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a_count</a:t>
            </a:r>
            <a:r>
              <a:rPr lang="en-US" altLang="ja-JP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ja-JP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ja-JP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i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transfer (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101, 102, 300.50);</a:t>
            </a:r>
            <a:endParaRPr lang="en-US" altLang="ja-JP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end;</a:t>
            </a: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en-US" sz="500" dirty="0">
              <a:ea typeface="ＭＳ Ｐゴシック" panose="020B0600070205080204" pitchFamily="34" charset="-128"/>
            </a:endParaRPr>
          </a:p>
          <a:p>
            <a:pPr eaLnBrk="1" hangingPunct="1">
              <a:buClr>
                <a:schemeClr val="tx2"/>
              </a:buClr>
              <a:buFont typeface="Monotype Sorts" pitchFamily="2" charset="2"/>
              <a:buChar char="o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SQL3 allows name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overloading</a:t>
            </a:r>
            <a:r>
              <a:rPr lang="en-US" altLang="en-US" dirty="0">
                <a:ea typeface="ＭＳ Ｐゴシック" panose="020B0600070205080204" pitchFamily="34" charset="-128"/>
              </a:rPr>
              <a:t> for function and procedures, as long as the number or types of arguments is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5CB0E83-DA84-4E51-A6C1-8E82357E4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PostgreSQL PL/</a:t>
            </a:r>
            <a:r>
              <a:rPr lang="en-US" altLang="en-US" dirty="0" err="1"/>
              <a:t>pgSQL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E799-9409-4619-8AB9-BF97345B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</a:rPr>
              <a:t>Based on ADA</a:t>
            </a:r>
          </a:p>
          <a:p>
            <a:pPr>
              <a:lnSpc>
                <a:spcPct val="12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</a:rPr>
              <a:t>Assignments: direct (</a:t>
            </a:r>
            <a:r>
              <a:rPr lang="en-US" dirty="0">
                <a:solidFill>
                  <a:srgbClr val="660066"/>
                </a:solidFill>
                <a:ea typeface="ＭＳ Ｐゴシック" pitchFamily="40" charset="-128"/>
              </a:rPr>
              <a:t>:=</a:t>
            </a:r>
            <a:r>
              <a:rPr lang="en-US" dirty="0">
                <a:ea typeface="ＭＳ Ｐゴシック" pitchFamily="40" charset="-128"/>
              </a:rPr>
              <a:t>) and retrieval (</a:t>
            </a:r>
            <a:r>
              <a:rPr lang="en-US" dirty="0">
                <a:solidFill>
                  <a:srgbClr val="660066"/>
                </a:solidFill>
                <a:ea typeface="ＭＳ Ｐゴシック" pitchFamily="40" charset="-128"/>
              </a:rPr>
              <a:t>INTO</a:t>
            </a:r>
            <a:r>
              <a:rPr lang="en-US" dirty="0">
                <a:ea typeface="ＭＳ Ｐゴシック" pitchFamily="40" charset="-128"/>
              </a:rPr>
              <a:t>)</a:t>
            </a:r>
          </a:p>
          <a:p>
            <a:pPr>
              <a:lnSpc>
                <a:spcPct val="12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</a:rPr>
              <a:t>Conditional Statements: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pitchFamily="40" charset="-128"/>
              </a:rPr>
              <a:t>   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pitchFamily="40" charset="-128"/>
              </a:rPr>
              <a:t>    </a:t>
            </a: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17833275-9B15-4938-B5F4-CAD0CB3B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1" y="3100388"/>
            <a:ext cx="3184316" cy="2456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IF &lt;condition&gt;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THEN   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       &lt;statement;&gt;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ELSE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       &lt;statement;&gt;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END IF;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83CA989C-7CD7-40CA-A134-220BC4E5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92400"/>
            <a:ext cx="2991525" cy="3600986"/>
          </a:xfrm>
          <a:prstGeom prst="rect">
            <a:avLst/>
          </a:prstGeom>
          <a:noFill/>
          <a:ln w="9525">
            <a:solidFill>
              <a:srgbClr val="2800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IF &lt;condition&gt;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THEN   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        &lt;statement;&gt;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ELSIF &lt;</a:t>
            </a:r>
            <a:r>
              <a:rPr lang="en-US" altLang="en-US" dirty="0" err="1">
                <a:solidFill>
                  <a:srgbClr val="660066"/>
                </a:solidFill>
                <a:latin typeface="Comic Sans MS" panose="030F0702030302020204" pitchFamily="66" charset="0"/>
              </a:rPr>
              <a:t>condtion</a:t>
            </a: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&gt; </a:t>
            </a:r>
            <a:b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</a:b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THEN  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        &lt;statement;&gt;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        &lt;statement;&gt;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  END IF;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782CC-00D3-4890-85CC-AF195EB89943}"/>
              </a:ext>
            </a:extLst>
          </p:cNvPr>
          <p:cNvSpPr txBox="1"/>
          <p:nvPr/>
        </p:nvSpPr>
        <p:spPr>
          <a:xfrm>
            <a:off x="3810000" y="1169988"/>
            <a:ext cx="51181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Oracle PL/SQL: Same but with { }</a:t>
            </a:r>
            <a:endParaRPr lang="en-US" dirty="0">
              <a:solidFill>
                <a:schemeClr val="tx2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3778D-552F-41D5-BEF7-13BE0F70EA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1631950"/>
            <a:ext cx="1981200" cy="233045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716A1-6B43-4B10-9032-74DAA23B90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1658938"/>
            <a:ext cx="3657600" cy="2303462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89A26-9C1F-42CF-A1B0-E2DC600A5D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5688" y="1658938"/>
            <a:ext cx="1681162" cy="1895475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611794-A3CC-4293-8791-252E6CCF61FC}"/>
              </a:ext>
            </a:extLst>
          </p:cNvPr>
          <p:cNvCxnSpPr>
            <a:cxnSpLocks/>
          </p:cNvCxnSpPr>
          <p:nvPr/>
        </p:nvCxnSpPr>
        <p:spPr bwMode="auto">
          <a:xfrm>
            <a:off x="7816850" y="1706563"/>
            <a:ext cx="201613" cy="184785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6C576FE-D64B-46BA-A162-5C57356ED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PostgreSQL PL/</a:t>
            </a:r>
            <a:r>
              <a:rPr lang="en-US" altLang="en-US" dirty="0" err="1"/>
              <a:t>pgSQL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6BA1-D8E9-4F3E-AE7D-62C4AC9A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219200"/>
            <a:ext cx="8699500" cy="5105400"/>
          </a:xfrm>
        </p:spPr>
        <p:txBody>
          <a:bodyPr/>
          <a:lstStyle/>
          <a:p>
            <a:pPr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</a:rPr>
              <a:t>Iterative Statements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Simple Loop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pitchFamily="40" charset="-128"/>
              </a:rPr>
              <a:t>             </a:t>
            </a: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LOOP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   &lt;statement;&gt;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   EXIT; [or EXIT WHEN condition;]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END LOOP;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While Loop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  <a:cs typeface="ＭＳ Ｐゴシック" pitchFamily="40" charset="-128"/>
              </a:rPr>
              <a:t>          WHILE &lt;condition&gt; LOOP &lt;statement;&gt; END LOOP;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For Loop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  FOR counter IN [REVERSE] val1..val2 LOOP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        &lt;statement;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solidFill>
                  <a:srgbClr val="660066"/>
                </a:solidFill>
                <a:latin typeface="+mj-lt"/>
                <a:ea typeface="ＭＳ Ｐゴシック" pitchFamily="40" charset="-128"/>
              </a:rPr>
              <a:t>               END LOOP;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12F63-640B-4E44-9DFA-4583710EE4AD}"/>
              </a:ext>
            </a:extLst>
          </p:cNvPr>
          <p:cNvSpPr txBox="1"/>
          <p:nvPr/>
        </p:nvSpPr>
        <p:spPr>
          <a:xfrm>
            <a:off x="4191000" y="1169988"/>
            <a:ext cx="47371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" dirty="0">
                <a:solidFill>
                  <a:schemeClr val="tx2"/>
                </a:solidFill>
                <a:ea typeface="ＭＳ Ｐゴシック" panose="020B0600070205080204" pitchFamily="34" charset="-128"/>
              </a:rPr>
              <a:t>Oracle PL/SQL: Same but with { }</a:t>
            </a:r>
            <a:endParaRPr lang="en-US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FA55FC-680C-436B-A97A-44026F4B7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ANSI Exceptions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BD7E73-F575-4A0F-BD0B-8A3A9D879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988300" cy="4876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Signaling of exception conditions, and declaring handlers for exceptions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out_of_stock</a:t>
            </a:r>
            <a:r>
              <a:rPr lang="en-US" altLang="en-US" i="1" dirty="0"/>
              <a:t>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</a:t>
            </a:r>
            <a:r>
              <a:rPr lang="en-US" altLang="en-US" i="1" dirty="0"/>
              <a:t>exit</a:t>
            </a:r>
            <a:r>
              <a:rPr lang="en-US" altLang="en-US" b="1" dirty="0"/>
              <a:t> handler for </a:t>
            </a:r>
            <a:r>
              <a:rPr lang="en-US" altLang="en-US" i="1" dirty="0" err="1"/>
              <a:t>out_of_stock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         ..  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dirty="0" err="1"/>
              <a:t>out_of_stock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200" b="1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The handler here is </a:t>
            </a:r>
            <a:r>
              <a:rPr lang="en-US" altLang="en-US" b="1" dirty="0"/>
              <a:t>exit </a:t>
            </a:r>
            <a:r>
              <a:rPr lang="en-US" altLang="en-US" dirty="0"/>
              <a:t>-- causes enclosing </a:t>
            </a:r>
            <a:r>
              <a:rPr lang="en-US" altLang="en-US" dirty="0" err="1"/>
              <a:t>begin..end</a:t>
            </a:r>
            <a:r>
              <a:rPr lang="en-US" altLang="en-US" dirty="0"/>
              <a:t> to be exited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Other actions possible on exception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A3AE29-B3EA-405E-9BA8-ADFBFD6A92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009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Lucida Grande" pitchFamily="1" charset="0"/>
              </a:rPr>
              <a:t>Database Programming at Large</a:t>
            </a:r>
            <a:endParaRPr lang="en-US" altLang="en-US"/>
          </a:p>
        </p:txBody>
      </p:sp>
      <p:sp>
        <p:nvSpPr>
          <p:cNvPr id="4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423360-494C-4032-9307-387B2B2B67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819400"/>
            <a:ext cx="7543800" cy="457200"/>
          </a:xfrm>
        </p:spPr>
        <p:txBody>
          <a:bodyPr/>
          <a:lstStyle/>
          <a:p>
            <a:pPr eaLnBrk="1" hangingPunct="1"/>
            <a:r>
              <a:rPr lang="en-US" altLang="en-US"/>
              <a:t> Stored Procedures and</a:t>
            </a:r>
            <a:r>
              <a:rPr lang="en-US" altLang="en-US">
                <a:latin typeface="Lucida Grande" pitchFamily="1" charset="0"/>
              </a:rPr>
              <a:t> </a:t>
            </a:r>
            <a:r>
              <a:rPr lang="el-GR" altLang="en-US">
                <a:latin typeface="Lucida Grande" pitchFamily="1" charset="0"/>
              </a:rPr>
              <a:t>Ε</a:t>
            </a:r>
            <a:r>
              <a:rPr lang="en-US" altLang="en-US"/>
              <a:t>mbedded SQL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4A559D9A-81C5-40F7-B27F-17D7BB770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657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>
            <a:extLst>
              <a:ext uri="{FF2B5EF4-FFF2-40B4-BE49-F238E27FC236}">
                <a16:creationId xmlns:a16="http://schemas.microsoft.com/office/drawing/2014/main" id="{6685E908-9085-4100-AED6-A0C680003A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" y="990600"/>
            <a:ext cx="8915400" cy="5791200"/>
          </a:xfrm>
        </p:spPr>
        <p:txBody>
          <a:bodyPr spcFirstLastPara="1" lIns="91425" tIns="91425" rIns="91425" bIns="91425">
            <a:noAutofit/>
          </a:bodyPr>
          <a:lstStyle/>
          <a:p>
            <a:pPr marL="45720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q"/>
              <a:defRPr/>
            </a:pPr>
            <a:r>
              <a:rPr lang="en" dirty="0">
                <a:ea typeface="ＭＳ Ｐゴシック" pitchFamily="40" charset="-128"/>
              </a:rPr>
              <a:t>EXCEPTION clause at the end of a block:</a:t>
            </a:r>
            <a:endParaRPr dirty="0">
              <a:ea typeface="ＭＳ Ｐゴシック" pitchFamily="40" charset="-128"/>
            </a:endParaRPr>
          </a:p>
          <a:p>
            <a:pPr marL="88900" indent="0">
              <a:spcBef>
                <a:spcPts val="0"/>
              </a:spcBef>
              <a:spcAft>
                <a:spcPts val="0"/>
              </a:spcAft>
              <a:buSzPts val="2200"/>
              <a:buFont typeface="Monotype Sorts" pitchFamily="2" charset="2"/>
              <a:buNone/>
              <a:defRPr/>
            </a:pP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statements;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… 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… ]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handler_statements;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[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… ]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handler_statements;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[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OTHERS THEN </a:t>
            </a:r>
          </a:p>
          <a:p>
            <a:pPr marL="88900" indent="0">
              <a:spcBef>
                <a:spcPts val="0"/>
              </a:spcBef>
              <a:spcAft>
                <a:spcPts val="0"/>
              </a:spcAft>
              <a:buSzPts val="2200"/>
              <a:buFont typeface="Monotype Sorts" pitchFamily="2" charset="2"/>
              <a:buNone/>
              <a:defRPr/>
            </a:pPr>
            <a:r>
              <a:rPr lang="en" b="1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i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handler_statements;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0049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>
                <a:solidFill>
                  <a:srgbClr val="280049"/>
                </a:solidFill>
                <a:ea typeface="ＭＳ Ｐゴシック" pitchFamily="40" charset="-128"/>
              </a:rPr>
              <a:t>PostgreSQL Error Codes: </a:t>
            </a:r>
            <a:r>
              <a:rPr lang="en-US" sz="1600" dirty="0">
                <a:solidFill>
                  <a:srgbClr val="280049"/>
                </a:solidFill>
                <a:ea typeface="ＭＳ Ｐゴシック" pitchFamily="40" charset="-128"/>
              </a:rPr>
              <a:t>https://www.postgresql.org/docs/12/errcodes-appendix.html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43" name="Google Shape;175;p27">
            <a:extLst>
              <a:ext uri="{FF2B5EF4-FFF2-40B4-BE49-F238E27FC236}">
                <a16:creationId xmlns:a16="http://schemas.microsoft.com/office/drawing/2014/main" id="{1C37A5F5-B2C6-4E79-80B5-BF4A6244C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 dirty="0"/>
              <a:t>Exception handling in PL/</a:t>
            </a:r>
            <a:r>
              <a:rPr lang="en-US" altLang="en-US" dirty="0" err="1"/>
              <a:t>pgSQL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F5170E5-B83F-4526-8D77-384C53607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PL/</a:t>
            </a:r>
            <a:r>
              <a:rPr lang="en-US" altLang="en-US" dirty="0" err="1"/>
              <a:t>pgSQL</a:t>
            </a:r>
            <a:r>
              <a:rPr lang="en-US" altLang="en-US" dirty="0"/>
              <a:t>:  Block Structure</a:t>
            </a:r>
          </a:p>
        </p:txBody>
      </p:sp>
      <p:sp>
        <p:nvSpPr>
          <p:cNvPr id="378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C984F9-1A69-4CDF-8C22-2613297B8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0772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$$                                  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-- anonymous function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Declare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-- optional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x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integer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y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sid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-- mandatory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count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(*)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into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Major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'CS'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RAISE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bad_data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cap="all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errcode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'MYERR’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RAISE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notice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'Number of CS Majors =%'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Exception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-- optional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when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sqlstate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'MYERR'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RAISE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notice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'troubles’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$$;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25F05BA-CA20-4CF7-94D8-13089F96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1076325"/>
            <a:ext cx="3361048" cy="3430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>
                <a:solidFill>
                  <a:srgbClr val="008000"/>
                </a:solidFill>
              </a:rPr>
              <a:t>Student(</a:t>
            </a:r>
            <a:r>
              <a:rPr lang="en-US" altLang="en-US" sz="1800" u="sng" dirty="0" err="1">
                <a:solidFill>
                  <a:srgbClr val="008000"/>
                </a:solidFill>
              </a:rPr>
              <a:t>SID</a:t>
            </a:r>
            <a:r>
              <a:rPr lang="en-US" altLang="en-US" sz="1800" dirty="0" err="1">
                <a:solidFill>
                  <a:srgbClr val="008000"/>
                </a:solidFill>
              </a:rPr>
              <a:t>,Name,Major,QPA</a:t>
            </a:r>
            <a:r>
              <a:rPr lang="en-US" altLang="en-US" sz="18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08022-E4C0-49A3-AF60-9AB188F208F5}"/>
              </a:ext>
            </a:extLst>
          </p:cNvPr>
          <p:cNvSpPr txBox="1"/>
          <p:nvPr/>
        </p:nvSpPr>
        <p:spPr>
          <a:xfrm>
            <a:off x="6553200" y="4063425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Helvetica"/>
                <a:ea typeface="MS PGothic" panose="020B0600070205080204" pitchFamily="34" charset="-128"/>
              </a:rPr>
              <a:t>-- User defined error code </a:t>
            </a:r>
          </a:p>
          <a:p>
            <a:r>
              <a:rPr lang="en-US" sz="1600" kern="0">
                <a:solidFill>
                  <a:srgbClr val="008000"/>
                </a:solidFill>
                <a:highlight>
                  <a:srgbClr val="FFFFFF"/>
                </a:highlight>
                <a:latin typeface="Helvetica"/>
              </a:rPr>
              <a:t>--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Helvetica"/>
                <a:ea typeface="MS PGothic" panose="020B0600070205080204" pitchFamily="34" charset="-128"/>
              </a:rPr>
              <a:t>(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Helvetica"/>
              </a:rPr>
              <a:t>5 characters)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59B1F-DF19-674D-8228-87FCD9348DF2}"/>
              </a:ext>
            </a:extLst>
          </p:cNvPr>
          <p:cNvSpPr txBox="1"/>
          <p:nvPr/>
        </p:nvSpPr>
        <p:spPr>
          <a:xfrm>
            <a:off x="4724399" y="3568125"/>
            <a:ext cx="432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-- RAISE: report messages and raise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B374518-2F98-4E75-A827-64A216BE1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PL/SQL: Var &amp; Const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FD7ADE-0484-4E12-8FCB-C4749FDD4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334000"/>
          </a:xfrm>
        </p:spPr>
        <p:txBody>
          <a:bodyPr/>
          <a:lstStyle/>
          <a:p>
            <a:pPr marL="342900" lvl="1" indent="-342900">
              <a:buSzPct val="75000"/>
              <a:buFont typeface="Monotype Sorts" pitchFamily="-84" charset="2"/>
              <a:buChar char="o"/>
            </a:pPr>
            <a:r>
              <a:rPr lang="en-US" altLang="en-US" b="1">
                <a:solidFill>
                  <a:srgbClr val="CF0E30"/>
                </a:solidFill>
              </a:rPr>
              <a:t>DECLARE</a:t>
            </a:r>
            <a:r>
              <a:rPr lang="en-US" altLang="en-US"/>
              <a:t>: introduces variables, constrants &amp; records</a:t>
            </a:r>
          </a:p>
          <a:p>
            <a:pPr marL="342900" lvl="1" indent="-342900">
              <a:buSzPct val="75000"/>
              <a:buFont typeface="Monotype Sorts" pitchFamily="-84" charset="2"/>
              <a:buChar char="o"/>
            </a:pPr>
            <a:endParaRPr lang="en-US" altLang="en-US" sz="1200" b="1"/>
          </a:p>
          <a:p>
            <a:r>
              <a:rPr lang="en-US" altLang="en-US" b="1"/>
              <a:t>Variables &amp; </a:t>
            </a:r>
            <a:r>
              <a:rPr lang="en-US" altLang="en-US" b="1">
                <a:solidFill>
                  <a:srgbClr val="280049"/>
                </a:solidFill>
              </a:rPr>
              <a:t>Constants</a:t>
            </a:r>
            <a:endParaRPr lang="en-US" altLang="en-US" b="1"/>
          </a:p>
          <a:p>
            <a:pPr marL="342900" lvl="1" indent="-3429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    &lt;variable_name&gt; datatype [NOT NULL := value ];</a:t>
            </a:r>
          </a:p>
          <a:p>
            <a:pPr marL="342900" lvl="1" indent="-34290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    &lt;constant_name&gt; CONSTANT datatype := VALUE; </a:t>
            </a:r>
          </a:p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/>
              <a:t>Declaration of variables/constants based on a column from database table</a:t>
            </a:r>
          </a:p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  <a:t>       </a:t>
            </a:r>
            <a:r>
              <a:rPr lang="en-US" altLang="en-US">
                <a:solidFill>
                  <a:srgbClr val="660066"/>
                </a:solidFill>
              </a:rPr>
              <a:t>&lt;variable_name&gt; </a:t>
            </a: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 table_name.column_name%type;</a:t>
            </a:r>
          </a:p>
          <a:p>
            <a:pPr marL="342900" lvl="1" indent="-342900">
              <a:lnSpc>
                <a:spcPct val="120000"/>
              </a:lnSpc>
            </a:pPr>
            <a:r>
              <a:rPr lang="en-US" altLang="en-US"/>
              <a:t>E.g.,   y student.SID</a:t>
            </a:r>
            <a:r>
              <a:rPr lang="en-US" altLang="en-US">
                <a:solidFill>
                  <a:srgbClr val="CF0E30"/>
                </a:solidFill>
              </a:rPr>
              <a:t>%type</a:t>
            </a:r>
            <a:r>
              <a:rPr lang="en-US" altLang="en-US"/>
              <a:t>;</a:t>
            </a:r>
          </a:p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5DCDCBC-FF84-4060-8F46-27AA88146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PL/SQL: Records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6BCD3883-70BC-4726-B37A-7F1098A00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/>
              <a:t>Record type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  <a:t>     TYPE &lt;record_type_name&gt; IS RECORD </a:t>
            </a:r>
            <a:b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</a:br>
            <a: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  <a:t>      (&lt;1st_col_name&gt; datatype, 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  <a:t>       &lt;2nd_col_name&gt; datatype, ...); 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en-US"/>
              <a:t>Declare fields based on a column from database table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660066"/>
                </a:solidFill>
                <a:latin typeface="Comic Sans MS" panose="030F0702030302020204" pitchFamily="66" charset="0"/>
              </a:rPr>
              <a:t>       col_name table_name.column_name%type;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Record variable declaration</a:t>
            </a:r>
          </a:p>
          <a:p>
            <a:pPr marL="457200" lvl="1" indent="0">
              <a:lnSpc>
                <a:spcPct val="120000"/>
              </a:lnSpc>
            </a:pPr>
            <a:r>
              <a:rPr lang="en-US" altLang="en-US"/>
              <a:t>User-defined</a:t>
            </a:r>
            <a:r>
              <a:rPr lang="en-US" altLang="en-US">
                <a:latin typeface="Comic Sans MS" panose="030F0702030302020204" pitchFamily="66" charset="0"/>
              </a:rPr>
              <a:t>:  </a:t>
            </a: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record_name record_type_name; </a:t>
            </a:r>
          </a:p>
          <a:p>
            <a:pPr marL="457200" lvl="1" indent="0">
              <a:lnSpc>
                <a:spcPct val="120000"/>
              </a:lnSpc>
            </a:pPr>
            <a:r>
              <a:rPr lang="en-US" altLang="en-US"/>
              <a:t>DB-based: </a:t>
            </a: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record_name table_name%ROWTYPE; </a:t>
            </a:r>
          </a:p>
          <a:p>
            <a:pPr marL="457200" lvl="1" indent="0">
              <a:lnSpc>
                <a:spcPct val="120000"/>
              </a:lnSpc>
            </a:pPr>
            <a:r>
              <a:rPr lang="en-US" altLang="en-US">
                <a:solidFill>
                  <a:srgbClr val="660066"/>
                </a:solidFill>
                <a:latin typeface="Comic Sans MS" panose="030F0702030302020204" pitchFamily="66" charset="0"/>
              </a:rPr>
              <a:t>E.g., </a:t>
            </a:r>
            <a:r>
              <a:rPr lang="en-US" altLang="en-US">
                <a:latin typeface="Arial Narrow" panose="020B0606020202030204" pitchFamily="34" charset="0"/>
              </a:rPr>
              <a:t>student_rec Student%rowtype;</a:t>
            </a:r>
            <a:endParaRPr lang="en-US" altLang="en-US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7DF3F4C-3A25-492C-93B3-57BAA6BE6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</a:t>
            </a:r>
            <a:r>
              <a:rPr lang="en-US" altLang="en-US" dirty="0" err="1"/>
              <a:t>pgSQL</a:t>
            </a:r>
            <a:r>
              <a:rPr lang="en-US" altLang="en-US" dirty="0"/>
              <a:t>: “Record”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91E547A-71FF-4230-9F83-C3C6ED297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r>
              <a:rPr lang="en-US" altLang="en-US" i="1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rec_name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RECORD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marL="914400" lvl="1" indent="-355600">
              <a:lnSpc>
                <a:spcPct val="200000"/>
              </a:lnSpc>
              <a:spcBef>
                <a:spcPct val="0"/>
              </a:spcBef>
              <a:buSzPts val="2000"/>
            </a:pPr>
            <a:r>
              <a:rPr lang="en-US" altLang="en-US" dirty="0"/>
              <a:t>Has no predefined structure</a:t>
            </a:r>
          </a:p>
          <a:p>
            <a:pPr marL="914400" lvl="1" indent="-355600">
              <a:lnSpc>
                <a:spcPct val="200000"/>
              </a:lnSpc>
              <a:spcBef>
                <a:spcPct val="0"/>
              </a:spcBef>
              <a:buSzPts val="2000"/>
            </a:pPr>
            <a:r>
              <a:rPr lang="en-US" altLang="en-US" dirty="0"/>
              <a:t>Substructure is set when it is assigned a value</a:t>
            </a:r>
          </a:p>
          <a:p>
            <a:pPr marL="914400" lvl="1" indent="-355600">
              <a:lnSpc>
                <a:spcPct val="200000"/>
              </a:lnSpc>
              <a:spcBef>
                <a:spcPct val="0"/>
              </a:spcBef>
              <a:buSzPts val="2000"/>
            </a:pPr>
            <a:endParaRPr lang="en-US" altLang="en-US" sz="1200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6FC60BB-5A63-4BAE-AAE7-DA11C5B0A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Cursors: Multiple Tuple Retrieval</a:t>
            </a:r>
          </a:p>
        </p:txBody>
      </p:sp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32AD27-CE4C-4B5D-BB22-CD4BD2321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If more than one tuples can be selected, then tuples must be processed one at a time by means of a cursor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This is similar to the record-at-a-time processing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6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A cursor is a "pointer" to a tuple in a result of a query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Current tuple w.r.t. a cursor is the tuple pointed by the cursor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000"/>
          </a:p>
        </p:txBody>
      </p:sp>
      <p:pic>
        <p:nvPicPr>
          <p:cNvPr id="44036" name="Picture 2" descr="PL/pgSQL Cursor">
            <a:extLst>
              <a:ext uri="{FF2B5EF4-FFF2-40B4-BE49-F238E27FC236}">
                <a16:creationId xmlns:a16="http://schemas.microsoft.com/office/drawing/2014/main" id="{5E2712CB-F733-46A8-A88A-6FD3C9836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52800"/>
            <a:ext cx="6591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1">
            <a:extLst>
              <a:ext uri="{FF2B5EF4-FFF2-40B4-BE49-F238E27FC236}">
                <a16:creationId xmlns:a16="http://schemas.microsoft.com/office/drawing/2014/main" id="{C13A4422-5E1F-449E-B08C-2F1758A3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32513"/>
            <a:ext cx="3101975" cy="231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Source: http://www.postgresqltutorial.com/plpgsql-cursor/</a:t>
            </a:r>
          </a:p>
        </p:txBody>
      </p:sp>
      <p:cxnSp>
        <p:nvCxnSpPr>
          <p:cNvPr id="44038" name="Straight Connector 2">
            <a:extLst>
              <a:ext uri="{FF2B5EF4-FFF2-40B4-BE49-F238E27FC236}">
                <a16:creationId xmlns:a16="http://schemas.microsoft.com/office/drawing/2014/main" id="{891478A9-9318-4A56-BA99-746DA32BA9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175" y="4876800"/>
            <a:ext cx="800100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TextBox 1">
            <a:extLst>
              <a:ext uri="{FF2B5EF4-FFF2-40B4-BE49-F238E27FC236}">
                <a16:creationId xmlns:a16="http://schemas.microsoft.com/office/drawing/2014/main" id="{8E9734C6-4431-428D-945A-0D000E05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98963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App</a:t>
            </a:r>
          </a:p>
        </p:txBody>
      </p:sp>
      <p:sp>
        <p:nvSpPr>
          <p:cNvPr id="44040" name="TextBox 2">
            <a:extLst>
              <a:ext uri="{FF2B5EF4-FFF2-40B4-BE49-F238E27FC236}">
                <a16:creationId xmlns:a16="http://schemas.microsoft.com/office/drawing/2014/main" id="{F5B3B5D8-3EF7-4C1F-905C-01FC0F72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991100"/>
            <a:ext cx="165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Runtime Env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85CD5DF-B54E-4E3B-938D-0B5794C3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PL/</a:t>
            </a:r>
            <a:r>
              <a:rPr lang="en-US" altLang="en-US" dirty="0" err="1"/>
              <a:t>pgSQL</a:t>
            </a:r>
            <a:r>
              <a:rPr lang="en-US" altLang="en-US" dirty="0"/>
              <a:t> Cursors</a:t>
            </a:r>
          </a:p>
        </p:txBody>
      </p:sp>
      <p:sp>
        <p:nvSpPr>
          <p:cNvPr id="4198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9F84FB-F655-41E9-A210-BA6001048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0999" y="990600"/>
            <a:ext cx="8672513" cy="5410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sz="2300" dirty="0">
                <a:solidFill>
                  <a:srgbClr val="660066"/>
                </a:solidFill>
              </a:rPr>
              <a:t>&lt;</a:t>
            </a:r>
            <a:r>
              <a:rPr lang="en-US" altLang="en-US" sz="2300" dirty="0" err="1">
                <a:solidFill>
                  <a:srgbClr val="660066"/>
                </a:solidFill>
              </a:rPr>
              <a:t>cursor_name</a:t>
            </a:r>
            <a:r>
              <a:rPr lang="en-US" altLang="en-US" sz="2300" dirty="0">
                <a:solidFill>
                  <a:srgbClr val="660066"/>
                </a:solidFill>
              </a:rPr>
              <a:t>&gt; </a:t>
            </a:r>
            <a:r>
              <a:rPr lang="en-US" altLang="en-US" sz="2300" dirty="0">
                <a:solidFill>
                  <a:srgbClr val="660066"/>
                </a:solidFill>
                <a:latin typeface="Comic Sans MS" panose="030F0702030302020204" pitchFamily="66" charset="0"/>
              </a:rPr>
              <a:t>CURSOR</a:t>
            </a:r>
            <a:r>
              <a:rPr lang="en-US" altLang="en-US" sz="2300" dirty="0">
                <a:solidFill>
                  <a:srgbClr val="660066"/>
                </a:solidFill>
              </a:rPr>
              <a:t> {IS | </a:t>
            </a:r>
            <a:r>
              <a:rPr lang="en-US" altLang="en-US" sz="2300" dirty="0">
                <a:solidFill>
                  <a:srgbClr val="660066"/>
                </a:solidFill>
                <a:latin typeface="Comic Sans MS" panose="030F0702030302020204" pitchFamily="66" charset="0"/>
              </a:rPr>
              <a:t>FOR} </a:t>
            </a:r>
            <a:r>
              <a:rPr lang="en-US" altLang="en-US" sz="2300" dirty="0">
                <a:solidFill>
                  <a:srgbClr val="660066"/>
                </a:solidFill>
              </a:rPr>
              <a:t>&lt;query&gt;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/>
              <a:t>It declares a cursor by defining a query to be associated with a cursor with it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ea typeface="Consolas"/>
                <a:cs typeface="Consolas"/>
                <a:sym typeface="Consolas"/>
              </a:rPr>
              <a:t>E.g.,  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curs1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CURSOR FOR SELECT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table1;</a:t>
            </a:r>
            <a:b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  curs2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(key integer)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       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table1 </a:t>
            </a: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att1 = key;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endParaRPr lang="en-US" altLang="en-US" sz="400" dirty="0"/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>
                <a:solidFill>
                  <a:srgbClr val="660066"/>
                </a:solidFill>
                <a:latin typeface="Comic Sans MS" panose="030F0702030302020204" pitchFamily="66" charset="0"/>
              </a:rPr>
              <a:t>OPEN</a:t>
            </a:r>
            <a:r>
              <a:rPr lang="en-US" altLang="en-US" sz="2300" dirty="0">
                <a:solidFill>
                  <a:srgbClr val="660066"/>
                </a:solidFill>
              </a:rPr>
              <a:t> &lt;</a:t>
            </a:r>
            <a:r>
              <a:rPr lang="en-US" altLang="en-US" sz="2300" dirty="0" err="1">
                <a:solidFill>
                  <a:srgbClr val="660066"/>
                </a:solidFill>
              </a:rPr>
              <a:t>cursor_name</a:t>
            </a:r>
            <a:r>
              <a:rPr lang="en-US" altLang="en-US" sz="2300" dirty="0">
                <a:solidFill>
                  <a:srgbClr val="660066"/>
                </a:solidFill>
              </a:rPr>
              <a:t>&gt; </a:t>
            </a:r>
            <a:r>
              <a:rPr lang="en-US" altLang="en-US" dirty="0"/>
              <a:t>brings the query result from the DB and positions the cursor before the first tuple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ea typeface="Consolas"/>
                <a:cs typeface="Consolas"/>
              </a:rPr>
              <a:t>Bef</a:t>
            </a:r>
            <a:r>
              <a:rPr lang="en-US" dirty="0">
                <a:ea typeface="ＭＳ Ｐゴシック" pitchFamily="40" charset="-128"/>
              </a:rPr>
              <a:t>ore a cursor can be used, it must be opened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curs1;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curs2(42);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-US" sz="22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curs2(key:=42);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400" dirty="0"/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>
                <a:solidFill>
                  <a:srgbClr val="660066"/>
                </a:solidFill>
                <a:latin typeface="Comic Sans MS" panose="030F0702030302020204" pitchFamily="66" charset="0"/>
              </a:rPr>
              <a:t>CLOSE</a:t>
            </a:r>
            <a:r>
              <a:rPr lang="en-US" altLang="en-US" sz="2300" dirty="0">
                <a:solidFill>
                  <a:srgbClr val="660066"/>
                </a:solidFill>
              </a:rPr>
              <a:t> &lt;</a:t>
            </a:r>
            <a:r>
              <a:rPr lang="en-US" altLang="en-US" sz="2300" dirty="0" err="1">
                <a:solidFill>
                  <a:srgbClr val="660066"/>
                </a:solidFill>
              </a:rPr>
              <a:t>cursor_name</a:t>
            </a:r>
            <a:r>
              <a:rPr lang="en-US" altLang="en-US" sz="2300" dirty="0">
                <a:solidFill>
                  <a:srgbClr val="660066"/>
                </a:solidFill>
              </a:rPr>
              <a:t>&gt; </a:t>
            </a:r>
            <a:r>
              <a:rPr lang="en-US" altLang="en-US" dirty="0"/>
              <a:t>closes the named cursor and deletes the associated result table</a:t>
            </a:r>
          </a:p>
          <a:p>
            <a:pPr eaLnBrk="1" hangingPunct="1">
              <a:buClr>
                <a:schemeClr val="tx2"/>
              </a:buClr>
            </a:pPr>
            <a:endParaRPr lang="en-US" altLang="en-US" sz="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85CD5DF-B54E-4E3B-938D-0B5794C3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PL/</a:t>
            </a:r>
            <a:r>
              <a:rPr lang="en-US" altLang="en-US" dirty="0" err="1"/>
              <a:t>pgSQL</a:t>
            </a:r>
            <a:r>
              <a:rPr lang="en-US" altLang="en-US" dirty="0"/>
              <a:t> Cursors</a:t>
            </a:r>
          </a:p>
        </p:txBody>
      </p:sp>
      <p:sp>
        <p:nvSpPr>
          <p:cNvPr id="4198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9F84FB-F655-41E9-A210-BA6001048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257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Fetch</a:t>
            </a:r>
            <a:r>
              <a:rPr lang="en-US" altLang="en-US" dirty="0"/>
              <a:t> copies into variables the current tuple and advances the cursor</a:t>
            </a: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en-US" sz="500" dirty="0"/>
              <a:t>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FETCH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[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direction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{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FROM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|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}] 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cursor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INTO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target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marL="914400" lvl="1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</a:rPr>
              <a:t>target </a:t>
            </a:r>
            <a:r>
              <a:rPr lang="en-US" altLang="en-US" sz="2200" dirty="0"/>
              <a:t>should be a </a:t>
            </a:r>
            <a:r>
              <a:rPr lang="en-US" altLang="en-US" sz="2000" dirty="0"/>
              <a:t>RECORD (ROWTYPE</a:t>
            </a:r>
            <a:r>
              <a:rPr lang="en-US" altLang="en-US" dirty="0"/>
              <a:t>)</a:t>
            </a:r>
            <a:r>
              <a:rPr lang="en-US" altLang="en-US" sz="2200" dirty="0"/>
              <a:t> or list of variables</a:t>
            </a:r>
          </a:p>
          <a:p>
            <a:pPr marL="914400" lvl="1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</a:rPr>
              <a:t>direction</a:t>
            </a:r>
            <a:r>
              <a:rPr lang="en-US" altLang="en-US" sz="2200" i="1" dirty="0"/>
              <a:t> </a:t>
            </a:r>
            <a:r>
              <a:rPr lang="en-US" altLang="en-US" sz="2200" dirty="0"/>
              <a:t>can take on many forms, e.g.: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FETCH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curs1 </a:t>
            </a: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INTO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student_rec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FETCH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curs2 </a:t>
            </a: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INTO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SID, Name, Major, QPA;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FETCH LAST FROM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curs3 </a:t>
            </a: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INTO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x, y;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</a:pP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FETCH RELATIVE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-2 </a:t>
            </a: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curs4 </a:t>
            </a:r>
            <a:r>
              <a:rPr lang="en-US" altLang="en-US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INTO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recvar</a:t>
            </a:r>
            <a:r>
              <a:rPr lang="en-US" altLang="en-US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</a:pPr>
            <a:endParaRPr lang="en-US" altLang="en-US" sz="400" dirty="0">
              <a:solidFill>
                <a:srgbClr val="783F04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914400" lvl="1" indent="-355600">
              <a:lnSpc>
                <a:spcPct val="115000"/>
              </a:lnSpc>
              <a:spcBef>
                <a:spcPct val="0"/>
              </a:spcBef>
              <a:buSzPts val="2000"/>
              <a:buFont typeface="Wingdings" panose="05000000000000000000" pitchFamily="2" charset="2"/>
              <a:buChar char="○"/>
            </a:pPr>
            <a:r>
              <a:rPr lang="en-US" altLang="en-US" sz="2200" dirty="0">
                <a:solidFill>
                  <a:srgbClr val="002B5E"/>
                </a:solidFill>
              </a:rPr>
              <a:t>Special variable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FOUND</a:t>
            </a:r>
            <a:r>
              <a:rPr lang="en-US" altLang="en-US" sz="2200" dirty="0">
                <a:solidFill>
                  <a:srgbClr val="002B5E"/>
                </a:solidFill>
              </a:rPr>
              <a:t> will be set to true if a row is returned from the fetch</a:t>
            </a: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660066"/>
                </a:solidFill>
                <a:latin typeface="Comic Sans MS" panose="030F0702030302020204" pitchFamily="66" charset="0"/>
              </a:rPr>
              <a:t>Move</a:t>
            </a:r>
            <a:r>
              <a:rPr lang="en-US" altLang="en-US" dirty="0">
                <a:solidFill>
                  <a:srgbClr val="280049"/>
                </a:solidFill>
              </a:rPr>
              <a:t> repositions a cursor without retrieving any data</a:t>
            </a: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en-US" sz="2200" b="1" dirty="0">
                <a:solidFill>
                  <a:srgbClr val="28004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MOVE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[ 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direction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{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FROM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| </a:t>
            </a:r>
            <a: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} ] </a:t>
            </a:r>
            <a:r>
              <a:rPr lang="en-US" altLang="en-US" sz="2200" i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cursor</a:t>
            </a:r>
            <a:r>
              <a:rPr lang="en-US" altLang="en-US" sz="220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25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>
            <a:extLst>
              <a:ext uri="{FF2B5EF4-FFF2-40B4-BE49-F238E27FC236}">
                <a16:creationId xmlns:a16="http://schemas.microsoft.com/office/drawing/2014/main" id="{1F1827DD-1EF9-487B-B25C-C54F37861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410200"/>
          </a:xfrm>
        </p:spPr>
        <p:txBody>
          <a:bodyPr lIns="91425" tIns="91425" rIns="91425" bIns="91425"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qpa_avg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$$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DECLARE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qpa_sum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st_cursor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CURSOR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Major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QPA</a:t>
            </a:r>
          </a:p>
          <a:p>
            <a:pPr marL="2171700" lvl="5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student_rec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st_cursor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st_cursor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student_rec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FOUND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qpa_sum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qpa_sum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student_rec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st_cursor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qpa_sum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st_count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$$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plpgsql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rgbClr val="783F04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5539" name="Google Shape;167;p26">
            <a:extLst>
              <a:ext uri="{FF2B5EF4-FFF2-40B4-BE49-F238E27FC236}">
                <a16:creationId xmlns:a16="http://schemas.microsoft.com/office/drawing/2014/main" id="{C6C196FF-AC0D-4CBC-8162-55B779950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Cursor example in Postgress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1853303-9D77-4923-9055-E2A9E1E9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333" y="6019800"/>
            <a:ext cx="4068763" cy="40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rgbClr val="008000"/>
                </a:solidFill>
              </a:rPr>
              <a:t>Student(</a:t>
            </a:r>
            <a:r>
              <a:rPr lang="en-US" altLang="en-US" sz="2200" u="sng">
                <a:solidFill>
                  <a:srgbClr val="008000"/>
                </a:solidFill>
              </a:rPr>
              <a:t>SID</a:t>
            </a:r>
            <a:r>
              <a:rPr lang="en-US" altLang="en-US" sz="2200">
                <a:solidFill>
                  <a:srgbClr val="008000"/>
                </a:solidFill>
              </a:rPr>
              <a:t>,Name,Major,QPA)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24A43-FF1C-4D97-8B90-365FC79BE6A3}"/>
              </a:ext>
            </a:extLst>
          </p:cNvPr>
          <p:cNvSpPr txBox="1"/>
          <p:nvPr/>
        </p:nvSpPr>
        <p:spPr>
          <a:xfrm>
            <a:off x="6400800" y="5470368"/>
            <a:ext cx="2351926" cy="3970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  <a:defRPr sz="2200">
                <a:solidFill>
                  <a:srgbClr val="008000"/>
                </a:solidFill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/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/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qpa_avg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B0DEB38E-BBA4-4A30-9D8E-E42087F5A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Cursor in Postgress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2D44B65-92D0-4DB4-AD9F-EDCBB7802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PROCEDURE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proc_retrieve_reservations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plpgsql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$$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DECLARE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reservation_record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RECORD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Loop across all reservation numbers &amp; prints them out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reservation_record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Reservation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raise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notice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reservation_record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Reservation_Number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$$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4">
            <a:extLst>
              <a:ext uri="{FF2B5EF4-FFF2-40B4-BE49-F238E27FC236}">
                <a16:creationId xmlns:a16="http://schemas.microsoft.com/office/drawing/2014/main" id="{02879DB8-A1A9-4855-BAC6-09E7C53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992F122-A028-48A0-8EF2-7B532C3DE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81000"/>
            <a:ext cx="8340725" cy="533400"/>
          </a:xfrm>
        </p:spPr>
        <p:txBody>
          <a:bodyPr/>
          <a:lstStyle/>
          <a:p>
            <a:pPr eaLnBrk="1" hangingPunct="1"/>
            <a:r>
              <a:rPr lang="en-US" altLang="en-US" sz="3400"/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9B8709B1-6D02-4976-AD5B-BC7976D0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5E155CFD-D6B5-42C3-B964-78ADEC8F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28B59254-E45B-4267-8F69-A3101973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E33DD142-7FBF-4927-83FC-04422B63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BBAECC24-58CE-4547-A5E3-4F1578E5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C7F3DB25-6E04-4F5E-A299-FF9E6D7F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BB4F6140-8547-444B-BB4C-60478D62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B9EAC54F-8A92-4459-A953-7D22C395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6" name="Text Box 15">
            <a:extLst>
              <a:ext uri="{FF2B5EF4-FFF2-40B4-BE49-F238E27FC236}">
                <a16:creationId xmlns:a16="http://schemas.microsoft.com/office/drawing/2014/main" id="{0382B65B-B932-4D36-BB54-EB44C0061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Indexes</a:t>
            </a:r>
          </a:p>
        </p:txBody>
      </p:sp>
      <p:sp>
        <p:nvSpPr>
          <p:cNvPr id="6157" name="Text Box 18">
            <a:extLst>
              <a:ext uri="{FF2B5EF4-FFF2-40B4-BE49-F238E27FC236}">
                <a16:creationId xmlns:a16="http://schemas.microsoft.com/office/drawing/2014/main" id="{6BC511D2-BEB5-4326-8639-CCC7347F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158" name="Text Box 19">
            <a:extLst>
              <a:ext uri="{FF2B5EF4-FFF2-40B4-BE49-F238E27FC236}">
                <a16:creationId xmlns:a16="http://schemas.microsoft.com/office/drawing/2014/main" id="{999BD5B0-0C1A-491B-8019-5F736D11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Catalog</a:t>
            </a:r>
          </a:p>
        </p:txBody>
      </p:sp>
      <p:sp>
        <p:nvSpPr>
          <p:cNvPr id="6159" name="Text Box 20">
            <a:extLst>
              <a:ext uri="{FF2B5EF4-FFF2-40B4-BE49-F238E27FC236}">
                <a16:creationId xmlns:a16="http://schemas.microsoft.com/office/drawing/2014/main" id="{37CB00E9-3734-4CDA-93CC-481E7A3D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Commands</a:t>
            </a:r>
          </a:p>
        </p:txBody>
      </p:sp>
      <p:cxnSp>
        <p:nvCxnSpPr>
          <p:cNvPr id="6160" name="AutoShape 37">
            <a:extLst>
              <a:ext uri="{FF2B5EF4-FFF2-40B4-BE49-F238E27FC236}">
                <a16:creationId xmlns:a16="http://schemas.microsoft.com/office/drawing/2014/main" id="{2804B8D7-A70D-4C7B-82C2-4478DCA7E43A}"/>
              </a:ext>
            </a:extLst>
          </p:cNvPr>
          <p:cNvCxnSpPr>
            <a:cxnSpLocks noChangeShapeType="1"/>
            <a:endCxn id="6159" idx="1"/>
          </p:cNvCxnSpPr>
          <p:nvPr/>
        </p:nvCxnSpPr>
        <p:spPr bwMode="auto">
          <a:xfrm>
            <a:off x="2705100" y="1828800"/>
            <a:ext cx="6858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39">
            <a:extLst>
              <a:ext uri="{FF2B5EF4-FFF2-40B4-BE49-F238E27FC236}">
                <a16:creationId xmlns:a16="http://schemas.microsoft.com/office/drawing/2014/main" id="{EFB1427E-2ADA-471B-A1D6-5FFA95ABB8D0}"/>
              </a:ext>
            </a:extLst>
          </p:cNvPr>
          <p:cNvCxnSpPr>
            <a:cxnSpLocks noChangeShapeType="1"/>
            <a:stCxn id="243719" idx="2"/>
            <a:endCxn id="6159" idx="3"/>
          </p:cNvCxnSpPr>
          <p:nvPr/>
        </p:nvCxnSpPr>
        <p:spPr bwMode="auto">
          <a:xfrm flipH="1">
            <a:off x="5791200" y="1828800"/>
            <a:ext cx="8382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Line 40">
            <a:extLst>
              <a:ext uri="{FF2B5EF4-FFF2-40B4-BE49-F238E27FC236}">
                <a16:creationId xmlns:a16="http://schemas.microsoft.com/office/drawing/2014/main" id="{12FE11DB-E877-4A0E-BA4E-E536708A9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3" name="AutoShape 41">
            <a:extLst>
              <a:ext uri="{FF2B5EF4-FFF2-40B4-BE49-F238E27FC236}">
                <a16:creationId xmlns:a16="http://schemas.microsoft.com/office/drawing/2014/main" id="{E8FC63DB-9E96-4A57-A738-2381FA49AF54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Line 42">
            <a:extLst>
              <a:ext uri="{FF2B5EF4-FFF2-40B4-BE49-F238E27FC236}">
                <a16:creationId xmlns:a16="http://schemas.microsoft.com/office/drawing/2014/main" id="{FD963FEE-11C5-4950-8C09-0546A24DC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3">
            <a:extLst>
              <a:ext uri="{FF2B5EF4-FFF2-40B4-BE49-F238E27FC236}">
                <a16:creationId xmlns:a16="http://schemas.microsoft.com/office/drawing/2014/main" id="{1651408B-293E-492E-B75A-BC6E76B75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4">
            <a:extLst>
              <a:ext uri="{FF2B5EF4-FFF2-40B4-BE49-F238E27FC236}">
                <a16:creationId xmlns:a16="http://schemas.microsoft.com/office/drawing/2014/main" id="{10B6F8B8-9AA4-42A4-A7E4-FC51B6BDA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5">
            <a:extLst>
              <a:ext uri="{FF2B5EF4-FFF2-40B4-BE49-F238E27FC236}">
                <a16:creationId xmlns:a16="http://schemas.microsoft.com/office/drawing/2014/main" id="{7814B8AD-2972-45DC-903C-A2C5D9F20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6">
            <a:extLst>
              <a:ext uri="{FF2B5EF4-FFF2-40B4-BE49-F238E27FC236}">
                <a16:creationId xmlns:a16="http://schemas.microsoft.com/office/drawing/2014/main" id="{7AC68639-682E-4505-B320-4C973E4E4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47">
            <a:extLst>
              <a:ext uri="{FF2B5EF4-FFF2-40B4-BE49-F238E27FC236}">
                <a16:creationId xmlns:a16="http://schemas.microsoft.com/office/drawing/2014/main" id="{276668E4-657E-4A08-87EF-ABEBBE82F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70" name="AutoShape 48">
            <a:extLst>
              <a:ext uri="{FF2B5EF4-FFF2-40B4-BE49-F238E27FC236}">
                <a16:creationId xmlns:a16="http://schemas.microsoft.com/office/drawing/2014/main" id="{5A568556-5810-495D-B33F-B001221A507A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49">
            <a:extLst>
              <a:ext uri="{FF2B5EF4-FFF2-40B4-BE49-F238E27FC236}">
                <a16:creationId xmlns:a16="http://schemas.microsoft.com/office/drawing/2014/main" id="{AEB754AE-3374-468C-8FDD-F422050D236C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2AD4139D-8664-4CC1-B1F6-43B0940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399B47E-8D72-4995-8BDD-EF5C36AE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4" name="Line 25">
            <a:extLst>
              <a:ext uri="{FF2B5EF4-FFF2-40B4-BE49-F238E27FC236}">
                <a16:creationId xmlns:a16="http://schemas.microsoft.com/office/drawing/2014/main" id="{BB7CA33B-5974-434E-8054-CF7DDA5F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26">
            <a:extLst>
              <a:ext uri="{FF2B5EF4-FFF2-40B4-BE49-F238E27FC236}">
                <a16:creationId xmlns:a16="http://schemas.microsoft.com/office/drawing/2014/main" id="{D7E74048-5CC1-48C6-BD93-8CA8A2526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423AF655-5463-495A-9849-25B62C32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42498AF9-905C-4188-BD75-1C22017C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9C2401AB-E248-4543-8A42-484E904D1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2ADBD5-D719-4288-8F03-6AD82389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F961B1B-8E18-4F60-B1FC-13D42B5BB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External Language Functions/Procedures</a:t>
            </a:r>
          </a:p>
        </p:txBody>
      </p:sp>
      <p:sp>
        <p:nvSpPr>
          <p:cNvPr id="788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5344B0-8BE8-45BF-BAFF-926054E29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477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Declaring external language procedures and functions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 C/C++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	        </a:t>
            </a:r>
            <a:r>
              <a:rPr lang="en-US" altLang="en-US" b="1">
                <a:latin typeface="Arial Narrow" panose="020B0606020202030204" pitchFamily="34" charset="0"/>
              </a:rPr>
              <a:t>create procedure </a:t>
            </a:r>
            <a:r>
              <a:rPr lang="en-US" altLang="en-US">
                <a:latin typeface="Arial Narrow" panose="020B0606020202030204" pitchFamily="34" charset="0"/>
              </a:rPr>
              <a:t>author_count_proc (</a:t>
            </a:r>
            <a:r>
              <a:rPr lang="en-US" altLang="en-US" b="1">
                <a:latin typeface="Arial Narrow" panose="020B0606020202030204" pitchFamily="34" charset="0"/>
              </a:rPr>
              <a:t>in</a:t>
            </a:r>
            <a:r>
              <a:rPr lang="en-US" altLang="en-US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Arial Narrow" panose="020B0606020202030204" pitchFamily="34" charset="0"/>
              </a:rPr>
              <a:t>title </a:t>
            </a:r>
            <a:r>
              <a:rPr lang="en-US" altLang="en-US" b="1">
                <a:latin typeface="Arial Narrow" panose="020B0606020202030204" pitchFamily="34" charset="0"/>
              </a:rPr>
              <a:t>varchar</a:t>
            </a:r>
            <a:r>
              <a:rPr lang="en-US" altLang="en-US">
                <a:latin typeface="Arial Narrow" panose="020B0606020202030204" pitchFamily="34" charset="0"/>
              </a:rPr>
              <a:t>(20),                                                             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                                                           </a:t>
            </a:r>
            <a:r>
              <a:rPr lang="en-US" altLang="en-US" b="1">
                <a:latin typeface="Arial Narrow" panose="020B0606020202030204" pitchFamily="34" charset="0"/>
              </a:rPr>
              <a:t>out </a:t>
            </a:r>
            <a:r>
              <a:rPr lang="en-US" altLang="en-US">
                <a:latin typeface="Arial Narrow" panose="020B0606020202030204" pitchFamily="34" charset="0"/>
              </a:rPr>
              <a:t>count </a:t>
            </a:r>
            <a:r>
              <a:rPr lang="en-US" altLang="en-US" b="1">
                <a:latin typeface="Arial Narrow" panose="020B0606020202030204" pitchFamily="34" charset="0"/>
              </a:rPr>
              <a:t>integer</a:t>
            </a:r>
            <a:r>
              <a:rPr lang="en-US" altLang="en-US">
                <a:latin typeface="Arial Narrow" panose="020B0606020202030204" pitchFamily="34" charset="0"/>
              </a:rPr>
              <a:t>)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      </a:t>
            </a:r>
            <a:r>
              <a:rPr lang="en-US" altLang="en-US" b="1">
                <a:latin typeface="Arial Narrow" panose="020B0606020202030204" pitchFamily="34" charset="0"/>
              </a:rPr>
              <a:t>language </a:t>
            </a:r>
            <a:r>
              <a:rPr lang="en-US" altLang="en-US">
                <a:latin typeface="Arial Narrow" panose="020B0606020202030204" pitchFamily="34" charset="0"/>
              </a:rPr>
              <a:t>C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      </a:t>
            </a:r>
            <a:r>
              <a:rPr lang="en-US" altLang="en-US" b="1">
                <a:latin typeface="Arial Narrow" panose="020B0606020202030204" pitchFamily="34" charset="0"/>
              </a:rPr>
              <a:t>external name</a:t>
            </a:r>
            <a:r>
              <a:rPr lang="ja-JP" altLang="en-US">
                <a:latin typeface="Arial Narrow" panose="020B0606020202030204" pitchFamily="34" charset="0"/>
              </a:rPr>
              <a:t>’</a:t>
            </a:r>
            <a:r>
              <a:rPr lang="en-US" altLang="ja-JP">
                <a:latin typeface="Arial Narrow" panose="020B0606020202030204" pitchFamily="34" charset="0"/>
              </a:rPr>
              <a:t> /usr/db/bin/author_count_proc</a:t>
            </a:r>
            <a:r>
              <a:rPr lang="ja-JP" altLang="en-US">
                <a:latin typeface="Arial Narrow" panose="020B0606020202030204" pitchFamily="34" charset="0"/>
              </a:rPr>
              <a:t>’</a:t>
            </a:r>
            <a:br>
              <a:rPr lang="en-US" altLang="ja-JP">
                <a:latin typeface="Arial Narrow" panose="020B0606020202030204" pitchFamily="34" charset="0"/>
              </a:rPr>
            </a:br>
            <a:endParaRPr lang="en-US" altLang="ja-JP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Arial Narrow" panose="020B0606020202030204" pitchFamily="34" charset="0"/>
              </a:rPr>
              <a:t>In Java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</a:t>
            </a:r>
            <a:r>
              <a:rPr lang="en-US" altLang="en-US" b="1">
                <a:latin typeface="Arial Narrow" panose="020B0606020202030204" pitchFamily="34" charset="0"/>
              </a:rPr>
              <a:t>create function </a:t>
            </a:r>
            <a:r>
              <a:rPr lang="en-US" altLang="en-US">
                <a:latin typeface="Arial Narrow" panose="020B0606020202030204" pitchFamily="34" charset="0"/>
              </a:rPr>
              <a:t>author_count ( </a:t>
            </a:r>
            <a:r>
              <a:rPr lang="en-US" altLang="en-US" i="1">
                <a:latin typeface="Arial Narrow" panose="020B0606020202030204" pitchFamily="34" charset="0"/>
              </a:rPr>
              <a:t>title </a:t>
            </a:r>
            <a:r>
              <a:rPr lang="en-US" altLang="en-US" b="1">
                <a:latin typeface="Arial Narrow" panose="020B0606020202030204" pitchFamily="34" charset="0"/>
              </a:rPr>
              <a:t>varchar</a:t>
            </a:r>
            <a:r>
              <a:rPr lang="en-US" altLang="en-US">
                <a:latin typeface="Arial Narrow" panose="020B0606020202030204" pitchFamily="34" charset="0"/>
              </a:rPr>
              <a:t>(20) )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            </a:t>
            </a:r>
            <a:r>
              <a:rPr lang="en-US" altLang="en-US" b="1">
                <a:latin typeface="Arial Narrow" panose="020B0606020202030204" pitchFamily="34" charset="0"/>
              </a:rPr>
              <a:t>returns </a:t>
            </a:r>
            <a:r>
              <a:rPr lang="en-US" altLang="en-US">
                <a:latin typeface="Arial Narrow" panose="020B0606020202030204" pitchFamily="34" charset="0"/>
              </a:rPr>
              <a:t>integer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        </a:t>
            </a:r>
            <a:r>
              <a:rPr lang="en-US" altLang="en-US" b="1">
                <a:latin typeface="Arial Narrow" panose="020B0606020202030204" pitchFamily="34" charset="0"/>
              </a:rPr>
              <a:t>language </a:t>
            </a:r>
            <a:r>
              <a:rPr lang="en-US" altLang="en-US">
                <a:latin typeface="Arial Narrow" panose="020B0606020202030204" pitchFamily="34" charset="0"/>
              </a:rPr>
              <a:t>Java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</a:t>
            </a:r>
            <a:r>
              <a:rPr lang="en-US" altLang="en-US" b="1">
                <a:latin typeface="Arial Narrow" panose="020B0606020202030204" pitchFamily="34" charset="0"/>
              </a:rPr>
              <a:t>external name </a:t>
            </a:r>
            <a:r>
              <a:rPr lang="ja-JP" altLang="en-US">
                <a:latin typeface="Arial Narrow" panose="020B0606020202030204" pitchFamily="34" charset="0"/>
              </a:rPr>
              <a:t>‘</a:t>
            </a:r>
            <a:r>
              <a:rPr lang="en-US" altLang="ja-JP">
                <a:latin typeface="Arial Narrow" panose="020B0606020202030204" pitchFamily="34" charset="0"/>
              </a:rPr>
              <a:t>/usr/db/bin/author_count.jar</a:t>
            </a:r>
            <a:r>
              <a:rPr lang="ja-JP" altLang="en-US">
                <a:latin typeface="Arial Narrow" panose="020B0606020202030204" pitchFamily="34" charset="0"/>
              </a:rPr>
              <a:t>’</a:t>
            </a:r>
            <a:endParaRPr lang="en-US" altLang="ja-JP"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A3B68ECF-D6FD-42DD-B035-2D8E811E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5018088"/>
            <a:ext cx="75406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>
            <a:extLst>
              <a:ext uri="{FF2B5EF4-FFF2-40B4-BE49-F238E27FC236}">
                <a16:creationId xmlns:a16="http://schemas.microsoft.com/office/drawing/2014/main" id="{CF91CBB1-DCC8-4600-B714-FED2AAC1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1BE5F7D4-9B10-4860-BBAE-93BDFE33C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in PostgreSQL for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3053-23C7-4C71-9C20-77705236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40" charset="-128"/>
              </a:rPr>
              <a:t>Supposing that the increment function was implemented in file </a:t>
            </a:r>
            <a:r>
              <a:rPr lang="en-US" dirty="0" err="1">
                <a:ea typeface="ＭＳ Ｐゴシック" pitchFamily="40" charset="-128"/>
              </a:rPr>
              <a:t>funcs.c</a:t>
            </a:r>
            <a:r>
              <a:rPr lang="en-US" dirty="0">
                <a:ea typeface="ＭＳ Ｐゴシック" pitchFamily="40" charset="-128"/>
              </a:rPr>
              <a:t> and compiled into a shared object</a:t>
            </a:r>
          </a:p>
          <a:p>
            <a:pPr lvl="1">
              <a:defRPr/>
            </a:pPr>
            <a:r>
              <a:rPr lang="en-US" dirty="0">
                <a:ea typeface="ＭＳ Ｐゴシック" pitchFamily="40" charset="-128"/>
              </a:rPr>
              <a:t>cc -</a:t>
            </a:r>
            <a:r>
              <a:rPr lang="en-US" dirty="0" err="1">
                <a:ea typeface="ＭＳ Ｐゴシック" pitchFamily="40" charset="-128"/>
              </a:rPr>
              <a:t>fPIC</a:t>
            </a:r>
            <a:r>
              <a:rPr lang="en-US" dirty="0">
                <a:ea typeface="ＭＳ Ｐゴシック" pitchFamily="40" charset="-128"/>
              </a:rPr>
              <a:t> -c </a:t>
            </a:r>
            <a:r>
              <a:rPr lang="en-US" dirty="0" err="1">
                <a:ea typeface="ＭＳ Ｐゴシック" pitchFamily="40" charset="-128"/>
              </a:rPr>
              <a:t>funcs.c</a:t>
            </a:r>
            <a:endParaRPr lang="en-US" dirty="0">
              <a:ea typeface="ＭＳ Ｐゴシック" pitchFamily="4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40" charset="-128"/>
              </a:rPr>
              <a:t>cc -shared -o funcs.so </a:t>
            </a:r>
            <a:r>
              <a:rPr lang="en-US" dirty="0" err="1">
                <a:ea typeface="ＭＳ Ｐゴシック" pitchFamily="40" charset="-128"/>
              </a:rPr>
              <a:t>funcs.o</a:t>
            </a:r>
            <a:endParaRPr lang="en-US" dirty="0">
              <a:ea typeface="ＭＳ Ｐゴシック" pitchFamily="40" charset="-128"/>
            </a:endParaRPr>
          </a:p>
          <a:p>
            <a:pPr>
              <a:defRPr/>
            </a:pPr>
            <a:r>
              <a:rPr lang="en-US" dirty="0">
                <a:ea typeface="ＭＳ Ｐゴシック" pitchFamily="40" charset="-128"/>
              </a:rPr>
              <a:t>The increment function is introduced to PostgreSQL: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CREATE FUNCTION </a:t>
            </a:r>
            <a:r>
              <a:rPr 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add_one</a:t>
            </a: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(integer) RETURNS integer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AS 'DIRECTORY/</a:t>
            </a:r>
            <a:r>
              <a:rPr 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funcs</a:t>
            </a: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', '</a:t>
            </a:r>
            <a:r>
              <a:rPr 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add_one</a:t>
            </a: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’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LANGUAGE C STRICT;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0049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ＭＳ Ｐゴシック" pitchFamily="40" charset="-128"/>
              </a:rPr>
              <a:t>Then it can be called as usual: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SELECT name, </a:t>
            </a:r>
            <a:r>
              <a:rPr 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add_one</a:t>
            </a: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(age) AS </a:t>
            </a:r>
            <a:r>
              <a:rPr 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new_age</a:t>
            </a:r>
            <a:endParaRPr lang="en-US" sz="2000" b="1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FROM emp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WHERE name = 'Bill' OR name = 'Sam';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B2FC785-40C0-4D9A-8C03-0FFA75230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External Routines: Performance Vs. Security</a:t>
            </a:r>
          </a:p>
        </p:txBody>
      </p:sp>
      <p:sp>
        <p:nvSpPr>
          <p:cNvPr id="225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6C7633-9F58-41E5-80BF-BC3917014F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219200"/>
            <a:ext cx="8013700" cy="4953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Benefits of external language functions/procedures:</a:t>
            </a:r>
            <a:r>
              <a:rPr lang="en-US" altLang="en-US" sz="2000"/>
              <a:t> 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more efficient for many operations, and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more expressive power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Drawbacks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Code to implement function may need to be executed in the database system</a:t>
            </a:r>
            <a:r>
              <a:rPr lang="ja-JP" altLang="en-US" sz="2200"/>
              <a:t>’</a:t>
            </a:r>
            <a:r>
              <a:rPr lang="en-US" altLang="ja-JP" sz="2200"/>
              <a:t>s address space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/>
              <a:t>risk of accidental corruption of database structures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/>
              <a:t>security risk, allowing users access to unauthorized data</a:t>
            </a:r>
          </a:p>
          <a:p>
            <a:pPr lvl="3" eaLnBrk="1" hangingPunct="1">
              <a:lnSpc>
                <a:spcPct val="14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/>
              <a:t>Use </a:t>
            </a:r>
            <a:r>
              <a:rPr lang="en-US" altLang="en-US" sz="2200" i="1"/>
              <a:t>sandbox</a:t>
            </a:r>
            <a:r>
              <a:rPr lang="en-US" altLang="en-US" sz="2200"/>
              <a:t> techniques</a:t>
            </a:r>
          </a:p>
          <a:p>
            <a:pPr lvl="4" eaLnBrk="1" hangingPunct="1">
              <a:buClr>
                <a:schemeClr val="tx2"/>
              </a:buClr>
              <a:buFont typeface="Lucida Grande" pitchFamily="1" charset="0"/>
              <a:buChar char="-"/>
            </a:pPr>
            <a:r>
              <a:rPr lang="en-US" altLang="en-US"/>
              <a:t>that is use a safe language like Java</a:t>
            </a:r>
          </a:p>
          <a:p>
            <a:pPr lvl="2" eaLnBrk="1" hangingPunct="1">
              <a:buClr>
                <a:schemeClr val="tx2"/>
              </a:buClr>
            </a:pPr>
            <a:endParaRPr lang="en-US" altLang="en-US" sz="12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Direct execution in the database system</a:t>
            </a:r>
            <a:r>
              <a:rPr lang="ja-JP" altLang="en-US"/>
              <a:t>’</a:t>
            </a:r>
            <a:r>
              <a:rPr lang="en-US" altLang="ja-JP"/>
              <a:t>s space is used when efficiency is more important than security</a:t>
            </a:r>
          </a:p>
          <a:p>
            <a:pPr lvl="2" eaLnBrk="1" hangingPunct="1">
              <a:buClr>
                <a:schemeClr val="tx2"/>
              </a:buClr>
            </a:pPr>
            <a:endParaRPr lang="en-US" altLang="en-US" sz="1800"/>
          </a:p>
          <a:p>
            <a:pPr eaLnBrk="1" hangingPunct="1">
              <a:buClr>
                <a:schemeClr val="tx2"/>
              </a:buClr>
            </a:pPr>
            <a:endParaRPr lang="en-US" altLang="en-US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C9F2E-D05A-43FA-AEE2-315DC3E1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1498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1">
            <a:extLst>
              <a:ext uri="{FF2B5EF4-FFF2-40B4-BE49-F238E27FC236}">
                <a16:creationId xmlns:a16="http://schemas.microsoft.com/office/drawing/2014/main" id="{0D7553F4-EB17-41CE-A505-00A65705B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4648200"/>
          </a:xfrm>
        </p:spPr>
        <p:txBody>
          <a:bodyPr/>
          <a:lstStyle/>
          <a:p>
            <a:r>
              <a:rPr lang="en-US" altLang="en-US"/>
              <a:t>Slowness in software development because stored procedure programming requires specialized skills that many developers do not possess.</a:t>
            </a:r>
          </a:p>
          <a:p>
            <a:endParaRPr lang="en-US" altLang="en-US"/>
          </a:p>
          <a:p>
            <a:r>
              <a:rPr lang="en-US" altLang="en-US"/>
              <a:t>Difficult to manage versions and hard to debug.</a:t>
            </a:r>
          </a:p>
          <a:p>
            <a:endParaRPr lang="en-US" altLang="en-US"/>
          </a:p>
          <a:p>
            <a:r>
              <a:rPr lang="en-US" altLang="en-US"/>
              <a:t>May not be portable to other database management systems e.g., MySQL or Microsoft SQL Server.</a:t>
            </a:r>
          </a:p>
        </p:txBody>
      </p:sp>
      <p:sp>
        <p:nvSpPr>
          <p:cNvPr id="83971" name="Title 2">
            <a:extLst>
              <a:ext uri="{FF2B5EF4-FFF2-40B4-BE49-F238E27FC236}">
                <a16:creationId xmlns:a16="http://schemas.microsoft.com/office/drawing/2014/main" id="{1A22D84B-DDBC-4C80-AAE3-C9521B34B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stored procedures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50F8196-2FDB-4BBC-B39E-73D9E0F48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Programming Approaches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42E7384-6410-48C6-8BBF-722C51A4A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Embedded commands: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Database commands are </a:t>
            </a:r>
            <a:r>
              <a:rPr lang="en-US" altLang="en-US" b="1">
                <a:latin typeface="Arial" panose="020B0604020202020204" pitchFamily="34" charset="0"/>
              </a:rPr>
              <a:t>embedded</a:t>
            </a:r>
            <a:r>
              <a:rPr lang="en-US" altLang="en-US">
                <a:latin typeface="Arial" panose="020B0604020202020204" pitchFamily="34" charset="0"/>
              </a:rPr>
              <a:t> in a general-purpose programming language</a:t>
            </a:r>
          </a:p>
          <a:p>
            <a:pPr lvl="1">
              <a:lnSpc>
                <a:spcPct val="11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Library of database functions: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Available to the host language for database calls; known as an </a:t>
            </a:r>
            <a:r>
              <a:rPr lang="en-US" altLang="en-US" b="1">
                <a:latin typeface="Arial" panose="020B0604020202020204" pitchFamily="34" charset="0"/>
              </a:rPr>
              <a:t>API</a:t>
            </a:r>
            <a:r>
              <a:rPr lang="en-US" altLang="en-US" i="1">
                <a:latin typeface="Arial" panose="020B0604020202020204" pitchFamily="34" charset="0"/>
              </a:rPr>
              <a:t> (</a:t>
            </a:r>
            <a:r>
              <a:rPr lang="en-US" altLang="en-US">
                <a:latin typeface="Arial" panose="020B0604020202020204" pitchFamily="34" charset="0"/>
              </a:rPr>
              <a:t>Application Program Interface)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latin typeface="Arial" panose="020B0604020202020204" pitchFamily="34" charset="0"/>
              </a:rPr>
              <a:t>e.g., JDBC, ODBC, PHP, Python</a:t>
            </a:r>
          </a:p>
          <a:p>
            <a:pPr lvl="1">
              <a:lnSpc>
                <a:spcPct val="110000"/>
              </a:lnSpc>
            </a:pPr>
            <a:endParaRPr lang="en-US" altLang="en-US" sz="800" i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A brand new, full-fledged language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e.g., Oracle PL/SQL, Postgres PL/pgSQL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solidFill>
                  <a:srgbClr val="676767"/>
                </a:solidFill>
                <a:latin typeface="Arial" panose="020B0604020202020204" pitchFamily="34" charset="0"/>
              </a:rPr>
              <a:t>P</a:t>
            </a: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rocedural </a:t>
            </a:r>
            <a:r>
              <a:rPr lang="en-US" altLang="en-US" b="1">
                <a:solidFill>
                  <a:srgbClr val="676767"/>
                </a:solidFill>
                <a:latin typeface="Arial" panose="020B0604020202020204" pitchFamily="34" charset="0"/>
              </a:rPr>
              <a:t>L</a:t>
            </a: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anguage extensions to SQL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3591CF-2026-4370-8ABD-654A50D9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Embedded SQL (ESQL)</a:t>
            </a:r>
          </a:p>
        </p:txBody>
      </p:sp>
      <p:sp>
        <p:nvSpPr>
          <p:cNvPr id="248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3F7F01-80A8-47AA-8B2F-8E8238802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SQL statements are embedded by enclosing them: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between </a:t>
            </a:r>
            <a:r>
              <a:rPr lang="ja-JP" altLang="en-US" sz="2200" dirty="0"/>
              <a:t>“</a:t>
            </a:r>
            <a:r>
              <a:rPr lang="en-US" altLang="ja-JP" sz="2200" dirty="0"/>
              <a:t>&amp;SQL(</a:t>
            </a:r>
            <a:r>
              <a:rPr lang="ja-JP" altLang="en-US" sz="2200" dirty="0"/>
              <a:t>“</a:t>
            </a:r>
            <a:r>
              <a:rPr lang="en-US" altLang="ja-JP" sz="2200" dirty="0"/>
              <a:t> and </a:t>
            </a:r>
            <a:r>
              <a:rPr lang="ja-JP" altLang="en-US" sz="2200" dirty="0"/>
              <a:t>“</a:t>
            </a:r>
            <a:r>
              <a:rPr lang="en-US" altLang="ja-JP" sz="2200" dirty="0"/>
              <a:t>)</a:t>
            </a:r>
            <a:r>
              <a:rPr lang="ja-JP" altLang="en-US" sz="2200" dirty="0"/>
              <a:t>”</a:t>
            </a:r>
            <a:r>
              <a:rPr lang="en-US" altLang="ja-JP" sz="2200" dirty="0"/>
              <a:t>;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between "EXEC SQL</a:t>
            </a:r>
            <a:r>
              <a:rPr lang="ja-JP" altLang="en-US" sz="2200" dirty="0"/>
              <a:t>”</a:t>
            </a:r>
            <a:r>
              <a:rPr lang="en-US" altLang="ja-JP" sz="2200" dirty="0"/>
              <a:t> and "END-EXEC"; or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between "EXEC SQL" and ";</a:t>
            </a:r>
            <a:r>
              <a:rPr lang="ja-JP" altLang="en-US" sz="2200" dirty="0"/>
              <a:t>“</a:t>
            </a:r>
            <a:endParaRPr lang="en-US" altLang="ja-JP" sz="2200" dirty="0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E.g.,     </a:t>
            </a:r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EXEC SQL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DELETE FROM STUDENT </a:t>
            </a:r>
            <a:b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</a:b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                                       WHERE Name  LIKE  </a:t>
            </a:r>
            <a:r>
              <a:rPr lang="ja-JP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lang="en-US" altLang="ja-JP" dirty="0">
                <a:solidFill>
                  <a:schemeClr val="tx2"/>
                </a:solidFill>
                <a:latin typeface="Arial Narrow" panose="020B0606020202030204" pitchFamily="34" charset="0"/>
              </a:rPr>
              <a:t>John %';</a:t>
            </a:r>
            <a:r>
              <a:rPr lang="en-US" altLang="ja-JP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Two types of statement-level embedding: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i="1" u="sng" dirty="0"/>
              <a:t>Static SQL</a:t>
            </a:r>
            <a:r>
              <a:rPr lang="en-US" altLang="en-US" dirty="0"/>
              <a:t>: complete SQL statements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600" dirty="0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i="1" u="sng" dirty="0"/>
              <a:t>Dynamic SQL</a:t>
            </a:r>
            <a:r>
              <a:rPr lang="en-US" altLang="en-US" dirty="0"/>
              <a:t>: statements are created during execution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B8E6C45-5F37-4214-AA87-011E5DF18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ESQL Programs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7D7FCE-3C24-467B-BFD7-A528787E4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Define host data structures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Open database using EXEC SQL CONNECT dbname/username IDENTIFIED BY password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Start a transaction using EXEC SQL SET TRANSACTION command 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Retrieve data using EXEC SQL SELECT and load into data structure that overlays row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Write data back to the database using EXEC SQL UPDATE, or INSERT, or DELETE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Terminate the transaction using either EXEC SQL COMMIT or EXEC SQL ROLLBACK </a:t>
            </a:r>
          </a:p>
          <a:p>
            <a:pPr marL="609600" indent="-609600" eaLnBrk="1" hangingPunct="1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US" altLang="en-US"/>
              <a:t>Close database using EXEC SQL DISCONNECT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8FEB93B-4109-4323-8F10-ECC83487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 Data Structure </a:t>
            </a:r>
          </a:p>
        </p:txBody>
      </p:sp>
      <p:sp>
        <p:nvSpPr>
          <p:cNvPr id="2560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DF81C6-4818-453E-9C37-D0459BF54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Program variables used within an SQL command are </a:t>
            </a:r>
            <a:r>
              <a:rPr lang="en-US" altLang="ja-JP"/>
              <a:t>declared within a </a:t>
            </a:r>
            <a:r>
              <a:rPr lang="en-US" altLang="ja-JP" sz="2200">
                <a:latin typeface="Comic Sans MS" panose="030F0702030302020204" pitchFamily="66" charset="0"/>
              </a:rPr>
              <a:t>DECLARE SECTION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ja-JP" sz="160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/>
              <a:t>E.g.,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     EXEC SQL BEGIN DECLARE SECTION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     char student_name[20];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     EXEC SQL END DECLARE SECTION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Host structures/records (e.g., C struct) must match tuple formats </a:t>
            </a:r>
            <a:r>
              <a:rPr lang="en-US" altLang="en-US" i="1"/>
              <a:t>exactly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field order is important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strings in C/C++ are terminated with NULL character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e.g., if Student.Major char(4), then char major[5] in C/C++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C1EAF43-E82D-432A-875F-B3E322DCC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Scope Rules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842F14-DE9E-4740-B553-5CE67B2A0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The arguments used in an SQL statement could be  </a:t>
            </a:r>
            <a:r>
              <a:rPr lang="en-US" altLang="en-US" i="1" dirty="0"/>
              <a:t>constants</a:t>
            </a:r>
            <a:r>
              <a:rPr lang="en-US" altLang="en-US" dirty="0"/>
              <a:t> or program </a:t>
            </a:r>
            <a:r>
              <a:rPr lang="en-US" altLang="en-US" i="1" dirty="0"/>
              <a:t>variables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Program variables within an SQL command are prefixed with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chemeClr val="tx2"/>
                </a:solidFill>
              </a:rPr>
              <a:t>:</a:t>
            </a:r>
            <a:r>
              <a:rPr lang="ja-JP" altLang="en-US" dirty="0"/>
              <a:t>”</a:t>
            </a:r>
            <a:endParaRPr lang="en-US" altLang="ja-JP" sz="22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E.g.,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EXEC SQL BEGIN DECLARE SECTION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char </a:t>
            </a:r>
            <a:r>
              <a:rPr lang="en-US" altLang="en-US" dirty="0" err="1">
                <a:solidFill>
                  <a:srgbClr val="CF0E30"/>
                </a:solidFill>
                <a:latin typeface="Arial Narrow" panose="020B0606020202030204" pitchFamily="34" charset="0"/>
              </a:rPr>
              <a:t>student_name</a:t>
            </a:r>
            <a:r>
              <a:rPr lang="en-US" altLang="en-US" dirty="0">
                <a:solidFill>
                  <a:srgbClr val="CF0E30"/>
                </a:solidFill>
                <a:latin typeface="Arial Narrow" panose="020B0606020202030204" pitchFamily="34" charset="0"/>
              </a:rPr>
              <a:t>[20]</a:t>
            </a:r>
            <a:r>
              <a:rPr lang="en-US" altLang="en-US" dirty="0"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EXEC SQL END DECLARE SECTION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200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</a:t>
            </a:r>
            <a:r>
              <a:rPr lang="en-US" altLang="en-US" dirty="0" err="1">
                <a:latin typeface="Arial Narrow" panose="020B0606020202030204" pitchFamily="34" charset="0"/>
              </a:rPr>
              <a:t>cout</a:t>
            </a:r>
            <a:r>
              <a:rPr lang="en-US" altLang="en-US" dirty="0">
                <a:latin typeface="Arial Narrow" panose="020B0606020202030204" pitchFamily="34" charset="0"/>
              </a:rPr>
              <a:t> &lt;&lt; "Please Enter Student Name to be deleted" &lt;&lt; </a:t>
            </a:r>
            <a:r>
              <a:rPr lang="en-US" altLang="en-US" dirty="0" err="1">
                <a:latin typeface="Arial Narrow" panose="020B0606020202030204" pitchFamily="34" charset="0"/>
              </a:rPr>
              <a:t>endl</a:t>
            </a:r>
            <a:r>
              <a:rPr lang="en-US" altLang="en-US" dirty="0"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</a:t>
            </a:r>
            <a:r>
              <a:rPr lang="en-US" altLang="en-US" dirty="0" err="1">
                <a:latin typeface="Arial Narrow" panose="020B0606020202030204" pitchFamily="34" charset="0"/>
              </a:rPr>
              <a:t>cin</a:t>
            </a:r>
            <a:r>
              <a:rPr lang="en-US" altLang="en-US" dirty="0">
                <a:latin typeface="Arial Narrow" panose="020B0606020202030204" pitchFamily="34" charset="0"/>
              </a:rPr>
              <a:t> &gt;&gt; (char *) </a:t>
            </a:r>
            <a:r>
              <a:rPr lang="en-US" altLang="en-US" dirty="0" err="1">
                <a:latin typeface="Arial Narrow" panose="020B0606020202030204" pitchFamily="34" charset="0"/>
              </a:rPr>
              <a:t>student_name</a:t>
            </a:r>
            <a:r>
              <a:rPr lang="en-US" altLang="en-US" dirty="0"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EXEC SQL DELETE FROM STUDENT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                            </a:t>
            </a: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WHERE Name = 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: </a:t>
            </a:r>
            <a:r>
              <a:rPr lang="en-US" altLang="en-US" dirty="0" err="1">
                <a:solidFill>
                  <a:schemeClr val="tx2"/>
                </a:solidFill>
                <a:latin typeface="Arial Narrow" panose="020B0606020202030204" pitchFamily="34" charset="0"/>
              </a:rPr>
              <a:t>student_name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E30A66B-7BFA-4478-8F07-2D2C766E3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Status of an SQL Cmd Execution</a:t>
            </a:r>
          </a:p>
        </p:txBody>
      </p:sp>
      <p:sp>
        <p:nvSpPr>
          <p:cNvPr id="2560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DF3536-BE4A-4062-AE16-0E36EADFC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8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8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8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SQLCODE in SQL1 is an integer variable containing the Status Code returned by SQL/DBS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Zero (0) if SQL command is successful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Nonzero positive if SQL generates a warning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/>
              <a:t>100: data not found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Negative if SQL command fails (error)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/>
              <a:t>-913: resource deadlock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8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SQLSTATE in SQL2 is a 5-character string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/>
              <a:t>02000: data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216361E-EEBD-4249-B194-0F01DC294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Programming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D25A52F-88D8-41AC-8C81-93C3AA03E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6482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Objective: 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To access a database from an </a:t>
            </a:r>
            <a:r>
              <a:rPr lang="en-US" altLang="en-US" b="1">
                <a:latin typeface="Arial" panose="020B0604020202020204" pitchFamily="34" charset="0"/>
              </a:rPr>
              <a:t>application</a:t>
            </a:r>
            <a:r>
              <a:rPr lang="en-US" altLang="en-US">
                <a:latin typeface="Arial" panose="020B0604020202020204" pitchFamily="34" charset="0"/>
              </a:rPr>
              <a:t> program (as opposed to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interactive</a:t>
            </a:r>
            <a:r>
              <a:rPr lang="en-US" altLang="en-US">
                <a:latin typeface="Arial" panose="020B0604020202020204" pitchFamily="34" charset="0"/>
              </a:rPr>
              <a:t> interfaces)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Why?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An interactive interface is convenient but </a:t>
            </a:r>
            <a:r>
              <a:rPr lang="en-US" altLang="en-US" u="sng">
                <a:latin typeface="Arial" panose="020B0604020202020204" pitchFamily="34" charset="0"/>
              </a:rPr>
              <a:t>not sufficient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A majority of database operations are made thru application programs (increasingly thru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web applications</a:t>
            </a:r>
            <a:r>
              <a:rPr lang="en-US" altLang="en-US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A4E2E8C-2814-4645-81A4-A3BDF055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Values &amp; Indicators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3E9FBA-284E-4D9A-AAD1-73AA71BF4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INDICATORS are used to hold the status of variables and test for NULL values.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 An indicator is associated with each variable: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Short integer (2 bytes).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/>
              <a:t> </a:t>
            </a:r>
            <a:r>
              <a:rPr lang="en-US" altLang="en-US"/>
              <a:t>-1 : indicates NULL value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 0  : indicates valid data value.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Always </a:t>
            </a:r>
            <a:r>
              <a:rPr lang="en-US" altLang="en-US" sz="2200" i="1"/>
              <a:t>check</a:t>
            </a:r>
            <a:r>
              <a:rPr lang="en-US" altLang="en-US" sz="2200"/>
              <a:t> indicator when reading.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Always </a:t>
            </a:r>
            <a:r>
              <a:rPr lang="en-US" altLang="en-US" sz="2200" i="1"/>
              <a:t> set</a:t>
            </a:r>
            <a:r>
              <a:rPr lang="en-US" altLang="en-US" sz="2200"/>
              <a:t> indicator when writing.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Note that each field in a struct is a separate variable. That is, a 4 field struct is associated with 4 indicators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Indicators could be a struct or an array depending on the implementation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18B5133-E30B-4C93-A885-B2012A469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 Data for Single Retrieval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B2C3F7-F5CE-4AE3-B69C-E8A1B01AA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Struct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</a:t>
            </a:r>
            <a:r>
              <a:rPr lang="en-US" altLang="en-US" dirty="0" err="1">
                <a:latin typeface="Arial Narrow" panose="020B0606020202030204" pitchFamily="34" charset="0"/>
              </a:rPr>
              <a:t>int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sid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VARCHAR   </a:t>
            </a:r>
            <a:r>
              <a:rPr lang="en-US" altLang="en-US" dirty="0" err="1">
                <a:latin typeface="Arial Narrow" panose="020B0606020202030204" pitchFamily="34" charset="0"/>
              </a:rPr>
              <a:t>student_name</a:t>
            </a:r>
            <a:r>
              <a:rPr lang="en-US" altLang="en-US" dirty="0">
                <a:latin typeface="Arial Narrow" panose="020B0606020202030204" pitchFamily="34" charset="0"/>
              </a:rPr>
              <a:t>[UNAME_LEN];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char     major[5];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} </a:t>
            </a:r>
            <a:r>
              <a:rPr lang="en-US" altLang="en-US" dirty="0" err="1">
                <a:latin typeface="Arial Narrow" panose="020B0606020202030204" pitchFamily="34" charset="0"/>
              </a:rPr>
              <a:t>student_rec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Struct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short     </a:t>
            </a:r>
            <a:r>
              <a:rPr lang="en-US" altLang="en-US" dirty="0" err="1">
                <a:latin typeface="Arial Narrow" panose="020B0606020202030204" pitchFamily="34" charset="0"/>
              </a:rPr>
              <a:t>sid_ind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short     </a:t>
            </a:r>
            <a:r>
              <a:rPr lang="en-US" altLang="en-US" dirty="0" err="1">
                <a:latin typeface="Arial Narrow" panose="020B0606020202030204" pitchFamily="34" charset="0"/>
              </a:rPr>
              <a:t>student_name_ind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short     </a:t>
            </a:r>
            <a:r>
              <a:rPr lang="en-US" altLang="en-US" dirty="0" err="1">
                <a:latin typeface="Arial Narrow" panose="020B0606020202030204" pitchFamily="34" charset="0"/>
              </a:rPr>
              <a:t>major_ind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} </a:t>
            </a:r>
            <a:r>
              <a:rPr lang="en-US" altLang="en-US" dirty="0" err="1">
                <a:latin typeface="Arial Narrow" panose="020B0606020202030204" pitchFamily="34" charset="0"/>
              </a:rPr>
              <a:t>student_rec_ind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FCFCB69-B367-483D-8279-FC2B6779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71575"/>
            <a:ext cx="343376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rgbClr val="008000"/>
                </a:solidFill>
              </a:rPr>
              <a:t>Student(</a:t>
            </a:r>
            <a:r>
              <a:rPr lang="en-US" altLang="en-US" sz="2200" u="sng">
                <a:solidFill>
                  <a:srgbClr val="008000"/>
                </a:solidFill>
              </a:rPr>
              <a:t>SID</a:t>
            </a:r>
            <a:r>
              <a:rPr lang="en-US" altLang="en-US" sz="2200">
                <a:solidFill>
                  <a:srgbClr val="008000"/>
                </a:solidFill>
              </a:rPr>
              <a:t>,Name,Major)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0D4AD98-68E7-45C2-878C-4DAAEA619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Embedded SQL Single Retrieval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B2538D-6750-4029-95F1-F4A18D03C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printf("\nEnter Student number (0 to quit):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gets(temp_char);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student_number = atoi(temp_char);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EXEC SQL WHENEVER NOT FOUND GOTO notfound;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EXEC SQL SELECT SID, Name, Major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</a:t>
            </a:r>
            <a:r>
              <a:rPr lang="en-US" altLang="en-US">
                <a:solidFill>
                  <a:srgbClr val="FF3300"/>
                </a:solidFill>
                <a:latin typeface="Arial Narrow" panose="020B0606020202030204" pitchFamily="34" charset="0"/>
              </a:rPr>
              <a:t>INTO</a:t>
            </a:r>
            <a:r>
              <a:rPr lang="en-US" altLang="en-US">
                <a:latin typeface="Arial Narrow" panose="020B0606020202030204" pitchFamily="34" charset="0"/>
              </a:rPr>
              <a:t> :student_rec INDICATOR :student_rec_ind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WHERE SID = :student_number;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display_student(student_rec, student_rec_ind);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notfound display_error();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6A9B046-7B5D-4540-9F5D-D5C3EB57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ESQL Cursors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73D313D-E13F-4BCD-BBE5-09428D06A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If more than one tuples can be selected, then tuples must be processed one at a time by means of a cursor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This is similar to the record-at-a-time processing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6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A cursor is a "pointer" to a tuple in a result of a query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Current tuple w.r.t. a cursor is the tuple pointed by the cursor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000"/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Comic Sans MS" panose="030F0702030302020204" pitchFamily="66" charset="0"/>
              </a:rPr>
              <a:t>DECLARE</a:t>
            </a:r>
            <a:r>
              <a:rPr lang="en-US" altLang="en-US"/>
              <a:t> &lt;cursor-name&gt; </a:t>
            </a:r>
            <a:r>
              <a:rPr lang="en-US" altLang="en-US">
                <a:latin typeface="Comic Sans MS" panose="030F0702030302020204" pitchFamily="66" charset="0"/>
              </a:rPr>
              <a:t>CURSOR FOR</a:t>
            </a:r>
            <a:r>
              <a:rPr lang="en-US" altLang="en-US"/>
              <a:t> &lt;query&gt;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It defines a query and associates a cursor with it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600"/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Comic Sans MS" panose="030F0702030302020204" pitchFamily="66" charset="0"/>
              </a:rPr>
              <a:t>OPEN</a:t>
            </a:r>
            <a:r>
              <a:rPr lang="en-US" altLang="en-US"/>
              <a:t> &lt;cursor-name&gt; brings the query result from the DB and positions the cursor before the first tuple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600"/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Comic Sans MS" panose="030F0702030302020204" pitchFamily="66" charset="0"/>
              </a:rPr>
              <a:t>CLOSE</a:t>
            </a:r>
            <a:r>
              <a:rPr lang="en-US" altLang="en-US"/>
              <a:t> cursor-name closes the named cursor and deletes the associated result table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BD65A90-CF77-404F-8CDC-D4986D106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Cursor Retrieval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81B70D5-A09B-46F5-880F-6E2F67DFA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105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b="1">
                <a:latin typeface="Comic Sans MS" panose="030F0702030302020204" pitchFamily="66" charset="0"/>
              </a:rPr>
              <a:t>Sequential Access: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     FETCH</a:t>
            </a:r>
            <a:r>
              <a:rPr lang="en-US" altLang="en-US"/>
              <a:t> &lt;cursor-name&gt; </a:t>
            </a:r>
            <a:r>
              <a:rPr lang="en-US" altLang="en-US">
                <a:latin typeface="Comic Sans MS" panose="030F0702030302020204" pitchFamily="66" charset="0"/>
              </a:rPr>
              <a:t>INTO</a:t>
            </a:r>
            <a:r>
              <a:rPr lang="en-US" altLang="en-US"/>
              <a:t> &lt;variable-list&gt;;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copies into variables the current tuple and advances the cursor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Use SQLCODE, SQLSTATE, or WHENEVER NOT FOUND to detect end of result table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/>
          </a:p>
          <a:p>
            <a:pPr eaLnBrk="1" hangingPunct="1">
              <a:buClr>
                <a:schemeClr val="tx2"/>
              </a:buClr>
            </a:pPr>
            <a:r>
              <a:rPr lang="en-US" altLang="en-US" b="1">
                <a:latin typeface="Comic Sans MS" panose="030F0702030302020204" pitchFamily="66" charset="0"/>
              </a:rPr>
              <a:t>Random Access: </a:t>
            </a:r>
            <a:r>
              <a:rPr lang="en-US" altLang="en-US"/>
              <a:t>(positioning of cursor)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      FETCH </a:t>
            </a:r>
            <a:r>
              <a:rPr lang="en-US" altLang="en-US" b="1">
                <a:latin typeface="Comic Sans MS" panose="030F0702030302020204" pitchFamily="66" charset="0"/>
              </a:rPr>
              <a:t> orientation</a:t>
            </a:r>
            <a:r>
              <a:rPr lang="en-US" altLang="en-US"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      FROM  </a:t>
            </a:r>
            <a:r>
              <a:rPr lang="en-US" altLang="en-US"/>
              <a:t>&lt;cursor-name&gt;</a:t>
            </a:r>
            <a:r>
              <a:rPr lang="en-US" altLang="en-US">
                <a:latin typeface="Comic Sans MS" panose="030F0702030302020204" pitchFamily="66" charset="0"/>
              </a:rPr>
              <a:t>  INTO  </a:t>
            </a:r>
            <a:r>
              <a:rPr lang="en-US" altLang="en-US"/>
              <a:t>&lt;variable-list&gt;;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where</a:t>
            </a:r>
            <a:r>
              <a:rPr lang="en-US" altLang="en-US" sz="2200">
                <a:latin typeface="Comic Sans MS" panose="030F0702030302020204" pitchFamily="66" charset="0"/>
              </a:rPr>
              <a:t> </a:t>
            </a:r>
            <a:r>
              <a:rPr lang="en-US" altLang="en-US" sz="2200" b="1">
                <a:latin typeface="Comic Sans MS" panose="030F0702030302020204" pitchFamily="66" charset="0"/>
              </a:rPr>
              <a:t>orientation</a:t>
            </a:r>
            <a:r>
              <a:rPr lang="en-US" altLang="en-US" sz="2200">
                <a:latin typeface="Comic Sans MS" panose="030F0702030302020204" pitchFamily="66" charset="0"/>
              </a:rPr>
              <a:t>: NEXT (default), PRIOR,  LAST, 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Comic Sans MS" panose="030F0702030302020204" pitchFamily="66" charset="0"/>
              </a:rPr>
              <a:t>                ABSOLUTE  &lt;offset&gt;,  RELATIVE  &lt;offset&gt;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1ED9083-DAC0-436E-8453-61AAFA547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Cursor Retrieval Example</a:t>
            </a:r>
          </a:p>
        </p:txBody>
      </p:sp>
      <p:sp>
        <p:nvSpPr>
          <p:cNvPr id="264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6A7848-E8BA-4534-9BAA-6ED3BE260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EXEC SQL DECLARE st_cursor CURSOR FOR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SELECT SID, Name, Major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WHERE Major = </a:t>
            </a:r>
            <a:r>
              <a:rPr lang="ja-JP" altLang="en-US">
                <a:latin typeface="Arial Narrow" panose="020B0606020202030204" pitchFamily="34" charset="0"/>
              </a:rPr>
              <a:t>‘</a:t>
            </a:r>
            <a:r>
              <a:rPr lang="en-US" altLang="ja-JP">
                <a:latin typeface="Arial Narrow" panose="020B0606020202030204" pitchFamily="34" charset="0"/>
              </a:rPr>
              <a:t>CS</a:t>
            </a:r>
            <a:r>
              <a:rPr lang="ja-JP" altLang="en-US">
                <a:latin typeface="Arial Narrow" panose="020B0606020202030204" pitchFamily="34" charset="0"/>
              </a:rPr>
              <a:t>’</a:t>
            </a:r>
            <a:r>
              <a:rPr lang="en-US" altLang="ja-JP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EXEC SQL OPEN st_cursor;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While (1) {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EXEC SQL WHENEVER NOT FOUND DO break;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EXEC SQL FETCH st_cursor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INTO :student_rec INDICATOR :student_rec_ind;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display_student(student_rec, student_rec_ind);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EXEC SQL CLOSE st_cursor;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5D77309-3F57-4E3F-A5B0-D5B999F8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SQL Statements</a:t>
            </a:r>
          </a:p>
        </p:txBody>
      </p:sp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FD4CFE-EBA2-43BA-8929-CEE6F3A9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SQL statement is passed to DBMS in the form of a string to be interpreted and executed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EXECUTE  IMMEDIATE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PREPARE,  EXECUTE,  USING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create/drop table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insert, delete, update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Dynamic DECLARE CURSOR, DESCRIBE, OPEN,  FETCH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select statement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RELEASE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EC6B4A3-E77E-4E0A-8629-A4ECECE7C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SQL: Prepare-Execute-Using</a:t>
            </a:r>
          </a:p>
        </p:txBody>
      </p:sp>
      <p:sp>
        <p:nvSpPr>
          <p:cNvPr id="614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E464C1-A5CF-4627-9EA0-6776DAB26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280049"/>
                </a:solidFill>
              </a:rPr>
              <a:t>It compiles an SQL statement with parameters indicated</a:t>
            </a:r>
            <a:br>
              <a:rPr lang="en-US" altLang="en-US" dirty="0">
                <a:solidFill>
                  <a:srgbClr val="280049"/>
                </a:solidFill>
              </a:rPr>
            </a:br>
            <a:r>
              <a:rPr lang="en-US" altLang="en-US" dirty="0">
                <a:solidFill>
                  <a:srgbClr val="280049"/>
                </a:solidFill>
              </a:rPr>
              <a:t>with "?"</a:t>
            </a: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Clr>
                <a:schemeClr val="tx2"/>
              </a:buClr>
            </a:pPr>
            <a:endParaRPr lang="en-US" altLang="en-US" sz="100" dirty="0">
              <a:solidFill>
                <a:srgbClr val="280049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   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char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sqltxt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[] = "DELETE FROM STUDENT WHERE id = </a:t>
            </a:r>
            <a:r>
              <a:rPr lang="en-US" altLang="en-US" sz="2300" b="1" dirty="0">
                <a:solidFill>
                  <a:srgbClr val="280049"/>
                </a:solidFill>
                <a:latin typeface="Arial Narrow" panose="020B0606020202030204" pitchFamily="34" charset="0"/>
              </a:rPr>
              <a:t>? 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AND name = </a:t>
            </a:r>
            <a:r>
              <a:rPr lang="en-US" altLang="en-US" sz="2300" b="1" dirty="0">
                <a:solidFill>
                  <a:srgbClr val="280049"/>
                </a:solidFill>
                <a:latin typeface="Arial Narrow" panose="020B0606020202030204" pitchFamily="34" charset="0"/>
              </a:rPr>
              <a:t>?”</a:t>
            </a:r>
            <a:r>
              <a:rPr lang="en-US" altLang="ja-JP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 </a:t>
            </a:r>
            <a:r>
              <a:rPr lang="en-US" altLang="en-US" sz="2300" dirty="0">
                <a:solidFill>
                  <a:schemeClr val="accent1"/>
                </a:solidFill>
                <a:latin typeface="Arial Narrow" panose="020B0606020202030204" pitchFamily="34" charset="0"/>
              </a:rPr>
              <a:t>EXEC  SQL  PREPARE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delcmd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</a:t>
            </a:r>
            <a:r>
              <a:rPr lang="en-US" altLang="en-US" sz="2300" dirty="0">
                <a:solidFill>
                  <a:schemeClr val="accent1"/>
                </a:solidFill>
                <a:latin typeface="Arial Narrow" panose="020B0606020202030204" pitchFamily="34" charset="0"/>
              </a:rPr>
              <a:t>FROM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: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sqltxt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050" dirty="0">
              <a:solidFill>
                <a:srgbClr val="280049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280049"/>
                </a:solidFill>
              </a:rPr>
              <a:t>USING statement allows the passing of parameters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       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cout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&lt;&lt; "Please Enter Student ID &amp; Name to be deleted" &lt;&lt;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endl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	  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cin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&gt;&gt; (char *)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string_id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      </a:t>
            </a:r>
            <a:b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</a:b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cin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&gt;&gt; (char *)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student_name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     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student_id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=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atoi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string_id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);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300" dirty="0">
                <a:solidFill>
                  <a:srgbClr val="280049"/>
                </a:solidFill>
              </a:rPr>
              <a:t>       </a:t>
            </a:r>
            <a:r>
              <a:rPr lang="en-US" altLang="en-US" sz="2300" dirty="0">
                <a:solidFill>
                  <a:schemeClr val="accent1"/>
                </a:solidFill>
                <a:latin typeface="Arial Narrow" panose="020B0606020202030204" pitchFamily="34" charset="0"/>
              </a:rPr>
              <a:t>EXEC  SQL  EXECUTE 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delcmd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 </a:t>
            </a:r>
            <a:r>
              <a:rPr lang="en-US" altLang="en-US" sz="2300" dirty="0">
                <a:solidFill>
                  <a:schemeClr val="accent1"/>
                </a:solidFill>
                <a:latin typeface="Arial Narrow" panose="020B0606020202030204" pitchFamily="34" charset="0"/>
              </a:rPr>
              <a:t>USING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 :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student_id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, : </a:t>
            </a:r>
            <a:r>
              <a:rPr lang="en-US" altLang="en-US" sz="2300" dirty="0" err="1">
                <a:solidFill>
                  <a:srgbClr val="280049"/>
                </a:solidFill>
                <a:latin typeface="Arial Narrow" panose="020B0606020202030204" pitchFamily="34" charset="0"/>
              </a:rPr>
              <a:t>student_name</a:t>
            </a:r>
            <a:r>
              <a:rPr lang="en-US" altLang="en-US" sz="2300" dirty="0">
                <a:solidFill>
                  <a:srgbClr val="280049"/>
                </a:solidFill>
                <a:latin typeface="Arial Narrow" panose="020B0606020202030204" pitchFamily="34" charset="0"/>
              </a:rPr>
              <a:t>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500" dirty="0">
              <a:solidFill>
                <a:srgbClr val="280049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280049"/>
                </a:solidFill>
              </a:rPr>
              <a:t> Release statement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280049"/>
                </a:solidFill>
              </a:rPr>
              <a:t>       </a:t>
            </a:r>
            <a:r>
              <a:rPr lang="en-US" alt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EXEC  SQL  RELEASE</a:t>
            </a: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  </a:t>
            </a:r>
            <a:r>
              <a:rPr lang="en-US" altLang="en-US" dirty="0" err="1">
                <a:solidFill>
                  <a:srgbClr val="280049"/>
                </a:solidFill>
                <a:latin typeface="Arial Narrow" panose="020B0606020202030204" pitchFamily="34" charset="0"/>
              </a:rPr>
              <a:t>delcmd</a:t>
            </a:r>
            <a:r>
              <a:rPr lang="en-US" altLang="en-US" dirty="0">
                <a:solidFill>
                  <a:srgbClr val="280049"/>
                </a:solidFill>
                <a:latin typeface="Arial Narrow" panose="020B060602020203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22B5435-22A3-402A-8C28-EC12AF1CE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SQLJ: SQL-Java</a:t>
            </a:r>
          </a:p>
        </p:txBody>
      </p:sp>
      <p:sp>
        <p:nvSpPr>
          <p:cNvPr id="134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A5645A3-70E7-441D-9BE9-5DFECDC31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Semi-static version of embedded SQL in Java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SQL statements are introduced with: </a:t>
            </a:r>
            <a:r>
              <a:rPr lang="en-US" altLang="en-US">
                <a:latin typeface="Comic Sans MS" panose="030F0702030302020204" pitchFamily="66" charset="0"/>
              </a:rPr>
              <a:t>#sql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  </a:t>
            </a:r>
            <a:r>
              <a:rPr lang="en-US" altLang="en-US">
                <a:latin typeface="Arial Narrow" panose="020B0606020202030204" pitchFamily="34" charset="0"/>
              </a:rPr>
              <a:t>#sql { delete from STUDENT where SID = :stid };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#sql { insert into STUDENT (SID) values (165) };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0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i="1"/>
              <a:t>Iterator</a:t>
            </a:r>
            <a:r>
              <a:rPr lang="en-US" altLang="en-US"/>
              <a:t> object supports the notion of cursor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#sql iterator ST_Cursor (Integer Sid, String Name);</a:t>
            </a:r>
            <a:endParaRPr lang="en-US" altLang="en-US" sz="2000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 </a:t>
            </a:r>
            <a:r>
              <a:rPr lang="en-US" altLang="en-US" sz="2200">
                <a:latin typeface="Arial Narrow" panose="020B0606020202030204" pitchFamily="34" charset="0"/>
              </a:rPr>
              <a:t> ST_Cursor stCursor;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 #sql stCursor = { SELECT SID, Name  INTO :Sid, :Name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                             FROM STUDENT WHERE Major = </a:t>
            </a:r>
            <a:r>
              <a:rPr lang="ja-JP" altLang="en-US" sz="2200">
                <a:latin typeface="Arial Narrow" panose="020B0606020202030204" pitchFamily="34" charset="0"/>
              </a:rPr>
              <a:t>‘</a:t>
            </a:r>
            <a:r>
              <a:rPr lang="en-US" altLang="ja-JP" sz="2200">
                <a:latin typeface="Arial Narrow" panose="020B0606020202030204" pitchFamily="34" charset="0"/>
              </a:rPr>
              <a:t>none</a:t>
            </a:r>
            <a:r>
              <a:rPr lang="ja-JP" altLang="en-US" sz="2200">
                <a:latin typeface="Arial Narrow" panose="020B0606020202030204" pitchFamily="34" charset="0"/>
              </a:rPr>
              <a:t>’</a:t>
            </a:r>
            <a:r>
              <a:rPr lang="en-US" altLang="ja-JP" sz="2200">
                <a:latin typeface="Arial Narrow" panose="020B0606020202030204" pitchFamily="34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while (stCursor.next()) {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   System.out.println(stCursor.Sid() + </a:t>
            </a:r>
            <a:r>
              <a:rPr lang="ja-JP" altLang="en-US" sz="2200">
                <a:latin typeface="Arial Narrow" panose="020B0606020202030204" pitchFamily="34" charset="0"/>
              </a:rPr>
              <a:t>”</a:t>
            </a:r>
            <a:r>
              <a:rPr lang="en-US" altLang="ja-JP" sz="2200">
                <a:latin typeface="Arial Narrow" panose="020B0606020202030204" pitchFamily="34" charset="0"/>
              </a:rPr>
              <a:t>, </a:t>
            </a:r>
            <a:r>
              <a:rPr lang="ja-JP" altLang="en-US" sz="2200">
                <a:latin typeface="Arial Narrow" panose="020B0606020202030204" pitchFamily="34" charset="0"/>
              </a:rPr>
              <a:t>“</a:t>
            </a:r>
            <a:r>
              <a:rPr lang="en-US" altLang="ja-JP" sz="2200">
                <a:latin typeface="Arial Narrow" panose="020B0606020202030204" pitchFamily="34" charset="0"/>
              </a:rPr>
              <a:t> + stCursor.Name()); }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       stCursor.close();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78C4C0BB-C69C-453F-A9BB-4E6C3B043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SQLJ: Simple yet complete example</a:t>
            </a:r>
          </a:p>
        </p:txBody>
      </p:sp>
      <p:sp>
        <p:nvSpPr>
          <p:cNvPr id="136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7F24C5-65DA-40C9-950E-36D7C20CE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77200" cy="5105400"/>
          </a:xfrm>
        </p:spPr>
        <p:txBody>
          <a:bodyPr/>
          <a:lstStyle/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import java.sql.*;       // you need this import for SQLException and other classes from JDBC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import oracle.sqlj.runtime.Oracle;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public class SingleRowQuery extends Base {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public static void main(String[] args) {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try {  connect();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        singleRowQuery(1);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} catch (SQLException e) { e.printStackTrace(); }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}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public static void singleRowQuery(int id) throws SQLException {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String fullname = null;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String street = nul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#sql {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   SELECT fullname,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      street INTO : OUT fullname,          //OUT is actually the default for INTO host variables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      : OUT street FROM customer WHERE ID = :id};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System.out.println("Customer with ID = " + id);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   System.out.println();   System.out.println(fullname + " " + street);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   }</a:t>
            </a:r>
          </a:p>
          <a:p>
            <a:pPr>
              <a:buFont typeface="Comic Sans MS" panose="030F0702030302020204" pitchFamily="66" charset="0"/>
              <a:buAutoNum type="arabicPeriod"/>
            </a:pPr>
            <a:r>
              <a:rPr lang="en-US" altLang="en-US" sz="14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E3A896E-AF9E-4E24-B76E-435E69A97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Programming Approaches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31F17F3-86D5-4620-8408-1053992D9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Embedded commands: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Database commands are </a:t>
            </a:r>
            <a:r>
              <a:rPr lang="en-US" altLang="en-US" b="1">
                <a:latin typeface="Arial" panose="020B0604020202020204" pitchFamily="34" charset="0"/>
              </a:rPr>
              <a:t>embedded</a:t>
            </a:r>
            <a:r>
              <a:rPr lang="en-US" altLang="en-US">
                <a:latin typeface="Arial" panose="020B0604020202020204" pitchFamily="34" charset="0"/>
              </a:rPr>
              <a:t> in a general-purpose programming language</a:t>
            </a:r>
          </a:p>
          <a:p>
            <a:pPr lvl="1">
              <a:lnSpc>
                <a:spcPct val="11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Library of database functions: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Available to the host language for database calls; known as an </a:t>
            </a:r>
            <a:r>
              <a:rPr lang="en-US" altLang="en-US" b="1">
                <a:latin typeface="Arial" panose="020B0604020202020204" pitchFamily="34" charset="0"/>
              </a:rPr>
              <a:t>API</a:t>
            </a:r>
            <a:r>
              <a:rPr lang="en-US" altLang="en-US" i="1">
                <a:latin typeface="Arial" panose="020B0604020202020204" pitchFamily="34" charset="0"/>
              </a:rPr>
              <a:t> (</a:t>
            </a:r>
            <a:r>
              <a:rPr lang="en-US" altLang="en-US">
                <a:latin typeface="Arial" panose="020B0604020202020204" pitchFamily="34" charset="0"/>
              </a:rPr>
              <a:t>Application Program Interface)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latin typeface="Arial" panose="020B0604020202020204" pitchFamily="34" charset="0"/>
              </a:rPr>
              <a:t>e.g., JDBC, ODBC, PHP, Python</a:t>
            </a:r>
          </a:p>
          <a:p>
            <a:pPr lvl="1">
              <a:lnSpc>
                <a:spcPct val="110000"/>
              </a:lnSpc>
            </a:pPr>
            <a:endParaRPr lang="en-US" altLang="en-US" sz="800" i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A brand new, full-fledged language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Arial" panose="020B0604020202020204" pitchFamily="34" charset="0"/>
              </a:rPr>
              <a:t>PL/SQL: P</a:t>
            </a:r>
            <a:r>
              <a:rPr lang="en-US" altLang="en-US">
                <a:latin typeface="Arial" panose="020B0604020202020204" pitchFamily="34" charset="0"/>
              </a:rPr>
              <a:t>rocedural </a:t>
            </a:r>
            <a:r>
              <a:rPr lang="en-US" altLang="en-US" b="1">
                <a:latin typeface="Arial" panose="020B0604020202020204" pitchFamily="34" charset="0"/>
              </a:rPr>
              <a:t>L</a:t>
            </a:r>
            <a:r>
              <a:rPr lang="en-US" altLang="en-US">
                <a:latin typeface="Arial" panose="020B0604020202020204" pitchFamily="34" charset="0"/>
              </a:rPr>
              <a:t>anguage extensions to SQL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e.g., Postgres </a:t>
            </a:r>
            <a:r>
              <a:rPr lang="en-US" altLang="en-US"/>
              <a:t>PL/pgSQL, </a:t>
            </a:r>
            <a:r>
              <a:rPr lang="en-US" altLang="en-US">
                <a:latin typeface="Arial" panose="020B0604020202020204" pitchFamily="34" charset="0"/>
              </a:rPr>
              <a:t>Oracle PL/SQL, </a:t>
            </a:r>
          </a:p>
          <a:p>
            <a:pPr lvl="1">
              <a:lnSpc>
                <a:spcPct val="110000"/>
              </a:lnSpc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02509849-D49E-43D0-8189-7E1298228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Programming Approaches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2FD57C4-1C64-4965-B6D7-D9C8E933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Embedded commands: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Database commands are </a:t>
            </a:r>
            <a:r>
              <a:rPr lang="en-US" altLang="en-US" b="1">
                <a:solidFill>
                  <a:srgbClr val="676767"/>
                </a:solidFill>
                <a:latin typeface="Arial" panose="020B0604020202020204" pitchFamily="34" charset="0"/>
              </a:rPr>
              <a:t>embedded</a:t>
            </a: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 in a general-purpose programming language</a:t>
            </a:r>
          </a:p>
          <a:p>
            <a:pPr lvl="1">
              <a:lnSpc>
                <a:spcPct val="11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Library of database functions: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Available to the host language for database calls; known as an </a:t>
            </a:r>
            <a:r>
              <a:rPr lang="en-US" altLang="en-US" b="1">
                <a:latin typeface="Arial" panose="020B0604020202020204" pitchFamily="34" charset="0"/>
              </a:rPr>
              <a:t>API</a:t>
            </a:r>
            <a:r>
              <a:rPr lang="en-US" altLang="en-US" i="1">
                <a:latin typeface="Arial" panose="020B0604020202020204" pitchFamily="34" charset="0"/>
              </a:rPr>
              <a:t> (</a:t>
            </a:r>
            <a:r>
              <a:rPr lang="en-US" altLang="en-US">
                <a:latin typeface="Arial" panose="020B0604020202020204" pitchFamily="34" charset="0"/>
              </a:rPr>
              <a:t>Application Program Interface)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latin typeface="Arial" panose="020B0604020202020204" pitchFamily="34" charset="0"/>
              </a:rPr>
              <a:t>e.g., JDBC, ODBC, PHP, Python</a:t>
            </a:r>
          </a:p>
          <a:p>
            <a:pPr lvl="1">
              <a:lnSpc>
                <a:spcPct val="110000"/>
              </a:lnSpc>
            </a:pPr>
            <a:endParaRPr lang="en-US" altLang="en-US" sz="800" i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A brand new, full-fledged language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e.g., Oracle PL/SQL 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solidFill>
                  <a:srgbClr val="676767"/>
                </a:solidFill>
                <a:latin typeface="Arial" panose="020B0604020202020204" pitchFamily="34" charset="0"/>
              </a:rPr>
              <a:t>P</a:t>
            </a: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rocedural </a:t>
            </a:r>
            <a:r>
              <a:rPr lang="en-US" altLang="en-US" b="1">
                <a:solidFill>
                  <a:srgbClr val="676767"/>
                </a:solidFill>
                <a:latin typeface="Arial" panose="020B0604020202020204" pitchFamily="34" charset="0"/>
              </a:rPr>
              <a:t>L</a:t>
            </a:r>
            <a:r>
              <a:rPr lang="en-US" altLang="en-US">
                <a:solidFill>
                  <a:srgbClr val="676767"/>
                </a:solidFill>
                <a:latin typeface="Arial" panose="020B0604020202020204" pitchFamily="34" charset="0"/>
              </a:rPr>
              <a:t>anguage extensions to SQL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96EC502A-10A0-415F-A9F6-EDFFE748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JDBC: An example of SQL API</a:t>
            </a:r>
          </a:p>
        </p:txBody>
      </p:sp>
      <p:sp>
        <p:nvSpPr>
          <p:cNvPr id="139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CEBC11-C094-4FBB-8EE5-5E9DA14F7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800600"/>
          </a:xfrm>
        </p:spPr>
        <p:txBody>
          <a:bodyPr/>
          <a:lstStyle/>
          <a:p>
            <a:pPr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/>
              <a:t>JDBC resembles dynamic SQL, in which SQL statements are passed in the form of strings </a:t>
            </a:r>
          </a:p>
          <a:p>
            <a:pPr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/>
              <a:t>JDBC supports its own dialect of SQL</a:t>
            </a:r>
          </a:p>
          <a:p>
            <a:pPr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/>
              <a:t>An application program (Java applet) executes an SQL statement by submitting it to the JDBC driver manager</a:t>
            </a:r>
          </a:p>
          <a:p>
            <a:pPr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/>
              <a:t>Any database using can be accessed as long as an appropriate DBMS-specific driver exists, is loaded, and is registered with the driver manager: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</a:t>
            </a:r>
            <a:r>
              <a:rPr lang="en-US" altLang="en-US" b="1">
                <a:latin typeface="Arial Narrow" panose="020B0606020202030204" pitchFamily="34" charset="0"/>
              </a:rPr>
              <a:t> import java.sql.*;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Arial Narrow" panose="020B0606020202030204" pitchFamily="34" charset="0"/>
              </a:rPr>
              <a:t>           Class.forName("jdbc.driver_name");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6AD8D287-90E4-40C9-93B9-AB3BA3797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Configuration</a:t>
            </a:r>
          </a:p>
        </p:txBody>
      </p:sp>
      <p:pic>
        <p:nvPicPr>
          <p:cNvPr id="141315" name="Content Placeholder 3">
            <a:extLst>
              <a:ext uri="{FF2B5EF4-FFF2-40B4-BE49-F238E27FC236}">
                <a16:creationId xmlns:a16="http://schemas.microsoft.com/office/drawing/2014/main" id="{8F3B7D4A-E78F-4C72-99A5-A06C91E05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6" r="-33646"/>
          <a:stretch>
            <a:fillRect/>
          </a:stretch>
        </p:blipFill>
        <p:spPr>
          <a:xfrm>
            <a:off x="228600" y="1230313"/>
            <a:ext cx="8458200" cy="4865687"/>
          </a:xfrm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DFA01A8-B267-40E0-A595-593B5FE12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JDBC Drivers</a:t>
            </a:r>
          </a:p>
        </p:txBody>
      </p:sp>
      <p:sp>
        <p:nvSpPr>
          <p:cNvPr id="142339" name="Rectangle 4">
            <a:extLst>
              <a:ext uri="{FF2B5EF4-FFF2-40B4-BE49-F238E27FC236}">
                <a16:creationId xmlns:a16="http://schemas.microsoft.com/office/drawing/2014/main" id="{2566DF02-2F58-43F0-A2B7-C679DC67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aphicFrame>
        <p:nvGraphicFramePr>
          <p:cNvPr id="142340" name="Object 2">
            <a:extLst>
              <a:ext uri="{FF2B5EF4-FFF2-40B4-BE49-F238E27FC236}">
                <a16:creationId xmlns:a16="http://schemas.microsoft.com/office/drawing/2014/main" id="{A378BC15-4FC1-41D3-B548-44352DC10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300163"/>
          <a:ext cx="7010400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84880" imgH="4717440" progId="Visio.Drawing.11">
                  <p:embed/>
                </p:oleObj>
              </mc:Choice>
              <mc:Fallback>
                <p:oleObj name="Visio" r:id="rId3" imgW="5384880" imgH="4717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00163"/>
                        <a:ext cx="7010400" cy="479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EAB2B57-1E99-43F6-B767-EA9ABB1EC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JDBC Drivers</a:t>
            </a:r>
          </a:p>
        </p:txBody>
      </p:sp>
      <p:sp>
        <p:nvSpPr>
          <p:cNvPr id="144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C601D4-1D2D-44E6-92B9-F9FFACA26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175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en-US" dirty="0"/>
              <a:t>Type 1: JDBC-ODBC bridge. </a:t>
            </a:r>
            <a:br>
              <a:rPr lang="en-US" altLang="en-US" dirty="0"/>
            </a:br>
            <a:r>
              <a:rPr lang="en-US" altLang="en-US" dirty="0"/>
              <a:t>This driver translates JDBC calls into ODBC calls. </a:t>
            </a:r>
          </a:p>
          <a:p>
            <a:pPr eaLnBrk="1" hangingPunct="1">
              <a:lnSpc>
                <a:spcPct val="90000"/>
              </a:lnSpc>
              <a:spcBef>
                <a:spcPts val="1175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en-US" dirty="0"/>
              <a:t>Type 2: </a:t>
            </a:r>
            <a:br>
              <a:rPr lang="en-US" altLang="en-US" dirty="0"/>
            </a:br>
            <a:r>
              <a:rPr lang="en-US" altLang="en-US" dirty="0"/>
              <a:t>Java JDBC Native Code. This partial Java driver converts JDBC calls into client API for the DBMS. </a:t>
            </a:r>
          </a:p>
          <a:p>
            <a:pPr eaLnBrk="1" hangingPunct="1">
              <a:lnSpc>
                <a:spcPct val="90000"/>
              </a:lnSpc>
              <a:spcBef>
                <a:spcPts val="1175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en-US" dirty="0"/>
              <a:t>Type 3: JDBC-Gateway. </a:t>
            </a:r>
            <a:br>
              <a:rPr lang="en-US" altLang="en-US" dirty="0"/>
            </a:br>
            <a:r>
              <a:rPr lang="en-US" altLang="en-US" dirty="0"/>
              <a:t>This pure Java driver connects to a database middleware server that in turn interconnects multiple databases and performs any necessary translations. </a:t>
            </a:r>
          </a:p>
          <a:p>
            <a:pPr eaLnBrk="1" hangingPunct="1">
              <a:lnSpc>
                <a:spcPct val="90000"/>
              </a:lnSpc>
              <a:spcBef>
                <a:spcPts val="1175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en-US" dirty="0"/>
              <a:t>Type 4: </a:t>
            </a:r>
            <a:br>
              <a:rPr lang="en-US" altLang="en-US" dirty="0"/>
            </a:br>
            <a:r>
              <a:rPr lang="en-US" altLang="en-US" dirty="0"/>
              <a:t>Pure Java JDBC. This driver connects directly to the DBMS.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1">
            <a:extLst>
              <a:ext uri="{FF2B5EF4-FFF2-40B4-BE49-F238E27FC236}">
                <a16:creationId xmlns:a16="http://schemas.microsoft.com/office/drawing/2014/main" id="{BC5862FA-FF24-4837-B809-BFCCCADB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dirty="0"/>
              <a:t>JDBC DRIVER	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https://jdbc.postgresql.org/download.html</a:t>
            </a: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dirty="0"/>
              <a:t>JDBC API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https://docs.oracle.com/javase/8/docs/technotes/guides/jdbc/</a:t>
            </a: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en-US" dirty="0"/>
          </a:p>
        </p:txBody>
      </p:sp>
      <p:sp>
        <p:nvSpPr>
          <p:cNvPr id="147459" name="Title 2">
            <a:extLst>
              <a:ext uri="{FF2B5EF4-FFF2-40B4-BE49-F238E27FC236}">
                <a16:creationId xmlns:a16="http://schemas.microsoft.com/office/drawing/2014/main" id="{CE4F72C1-94A8-411F-9BE7-287CD38C4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Useful Links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16CF2F4-0734-494A-8DEF-02837F133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a Database</a:t>
            </a:r>
          </a:p>
        </p:txBody>
      </p:sp>
      <p:sp>
        <p:nvSpPr>
          <p:cNvPr id="10035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046090-547A-4A3A-B752-FC9716828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300" dirty="0"/>
              <a:t>Open Connection: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Connection </a:t>
            </a:r>
            <a:r>
              <a:rPr lang="en-US" altLang="en-US" sz="22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dbcon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;    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2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dbcon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=  </a:t>
            </a:r>
            <a:b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</a:b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en-US" sz="22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DriverManager.getConnection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(&lt;“URL”&gt;,&lt;"</a:t>
            </a:r>
            <a:r>
              <a:rPr lang="en-US" altLang="en-US" sz="22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userId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”&gt;,&lt;”</a:t>
            </a:r>
            <a:r>
              <a:rPr lang="en-US" altLang="ja-JP" sz="22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en-US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200" dirty="0">
                <a:solidFill>
                  <a:srgbClr val="800000"/>
                </a:solidFill>
                <a:latin typeface="Comic Sans MS" panose="030F0702030302020204" pitchFamily="66" charset="0"/>
              </a:rPr>
              <a:t>&gt;);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/>
              <a:t>E.g.,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200" dirty="0">
                <a:solidFill>
                  <a:srgbClr val="800000"/>
                </a:solidFill>
                <a:latin typeface="Arial Narrow" panose="020B0606020202030204" pitchFamily="34" charset="0"/>
              </a:rPr>
              <a:t>      </a:t>
            </a:r>
            <a:r>
              <a:rPr lang="en-US" altLang="en-US" sz="2000" dirty="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latin typeface="Arial Narrow" panose="020B0606020202030204" pitchFamily="34" charset="0"/>
              </a:rPr>
              <a:t>import </a:t>
            </a:r>
            <a:r>
              <a:rPr lang="en-US" altLang="en-US" sz="2000" dirty="0" err="1">
                <a:latin typeface="Arial Narrow" panose="020B0606020202030204" pitchFamily="34" charset="0"/>
              </a:rPr>
              <a:t>java.sql</a:t>
            </a:r>
            <a:r>
              <a:rPr lang="en-US" altLang="en-US" sz="2000" dirty="0">
                <a:latin typeface="Arial Narrow" panose="020B0606020202030204" pitchFamily="34" charset="0"/>
              </a:rPr>
              <a:t>.*; 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public class </a:t>
            </a:r>
            <a:r>
              <a:rPr lang="en-US" altLang="en-US" sz="2000" dirty="0" err="1">
                <a:latin typeface="Arial Narrow" panose="020B0606020202030204" pitchFamily="34" charset="0"/>
              </a:rPr>
              <a:t>JavaDemo</a:t>
            </a:r>
            <a:r>
              <a:rPr lang="en-US" altLang="en-US" sz="2000" dirty="0">
                <a:latin typeface="Arial Narrow" panose="020B0606020202030204" pitchFamily="34" charset="0"/>
              </a:rPr>
              <a:t>  {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private Connection </a:t>
            </a:r>
            <a:r>
              <a:rPr lang="en-US" altLang="en-US" sz="2000" dirty="0" err="1">
                <a:latin typeface="Arial Narrow" panose="020B0606020202030204" pitchFamily="34" charset="0"/>
              </a:rPr>
              <a:t>dbcon</a:t>
            </a:r>
            <a:r>
              <a:rPr lang="en-US" altLang="en-US" sz="2000" dirty="0">
                <a:latin typeface="Arial Narrow" panose="020B0606020202030204" pitchFamily="34" charset="0"/>
              </a:rPr>
              <a:t>;  private String username = “</a:t>
            </a:r>
            <a:r>
              <a:rPr lang="en-US" altLang="ja-JP" sz="2000" dirty="0" err="1">
                <a:latin typeface="Arial Narrow" panose="020B0606020202030204" pitchFamily="34" charset="0"/>
              </a:rPr>
              <a:t>PittID</a:t>
            </a:r>
            <a:r>
              <a:rPr lang="en-US" altLang="en-US" sz="2000" dirty="0">
                <a:latin typeface="Arial Narrow" panose="020B0606020202030204" pitchFamily="34" charset="0"/>
              </a:rPr>
              <a:t>”</a:t>
            </a:r>
            <a:r>
              <a:rPr lang="en-US" altLang="ja-JP" sz="2000" dirty="0">
                <a:latin typeface="Arial Narrow" panose="020B0606020202030204" pitchFamily="34" charset="0"/>
              </a:rPr>
              <a:t>, password = </a:t>
            </a:r>
            <a:r>
              <a:rPr lang="en-US" altLang="en-US" sz="2000" dirty="0">
                <a:latin typeface="Arial Narrow" panose="020B0606020202030204" pitchFamily="34" charset="0"/>
              </a:rPr>
              <a:t>“</a:t>
            </a:r>
            <a:r>
              <a:rPr lang="en-US" altLang="ja-JP" sz="2000" dirty="0" err="1">
                <a:latin typeface="Arial Narrow" panose="020B0606020202030204" pitchFamily="34" charset="0"/>
              </a:rPr>
              <a:t>PSNum</a:t>
            </a:r>
            <a:r>
              <a:rPr lang="en-US" altLang="en-US" sz="2000" dirty="0">
                <a:latin typeface="Arial Narrow" panose="020B0606020202030204" pitchFamily="34" charset="0"/>
              </a:rPr>
              <a:t>”</a:t>
            </a:r>
            <a:r>
              <a:rPr lang="en-US" altLang="ja-JP" sz="2000" dirty="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   public </a:t>
            </a:r>
            <a:r>
              <a:rPr lang="en-US" altLang="en-US" sz="2000" dirty="0" err="1">
                <a:latin typeface="Arial Narrow" panose="020B0606020202030204" pitchFamily="34" charset="0"/>
              </a:rPr>
              <a:t>JavaDemo</a:t>
            </a:r>
            <a:r>
              <a:rPr lang="en-US" altLang="en-US" sz="2000" dirty="0">
                <a:latin typeface="Arial Narrow" panose="020B0606020202030204" pitchFamily="34" charset="0"/>
              </a:rPr>
              <a:t>() {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    </a:t>
            </a:r>
            <a:r>
              <a:rPr lang="en-US" altLang="en-US" sz="2000" dirty="0" err="1">
                <a:latin typeface="Arial Narrow" panose="020B0606020202030204" pitchFamily="34" charset="0"/>
              </a:rPr>
              <a:t>Class.forName</a:t>
            </a:r>
            <a:r>
              <a:rPr lang="en-US" altLang="en-US" sz="2000" dirty="0">
                <a:latin typeface="Arial Narrow" panose="020B0606020202030204" pitchFamily="34" charset="0"/>
              </a:rPr>
              <a:t>("</a:t>
            </a:r>
            <a:r>
              <a:rPr lang="en-US" altLang="en-US" sz="2000" dirty="0" err="1">
                <a:latin typeface="Arial Narrow" panose="020B0606020202030204" pitchFamily="34" charset="0"/>
              </a:rPr>
              <a:t>org.postgresql.Driver</a:t>
            </a:r>
            <a:r>
              <a:rPr lang="en-US" altLang="en-US" sz="2000" dirty="0">
                <a:latin typeface="Arial Narrow" panose="020B0606020202030204" pitchFamily="34" charset="0"/>
              </a:rPr>
              <a:t>");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    String </a:t>
            </a:r>
            <a:r>
              <a:rPr lang="en-US" altLang="en-US" sz="2000" dirty="0" err="1">
                <a:latin typeface="Arial Narrow" panose="020B0606020202030204" pitchFamily="34" charset="0"/>
              </a:rPr>
              <a:t>url</a:t>
            </a:r>
            <a:r>
              <a:rPr lang="en-US" altLang="en-US" sz="2000" dirty="0">
                <a:latin typeface="Arial Narrow" panose="020B0606020202030204" pitchFamily="34" charset="0"/>
              </a:rPr>
              <a:t> = "</a:t>
            </a:r>
            <a:r>
              <a:rPr lang="en-US" altLang="en-US" sz="2000" dirty="0" err="1">
                <a:latin typeface="Arial Narrow" panose="020B0606020202030204" pitchFamily="34" charset="0"/>
              </a:rPr>
              <a:t>jdbc:postgresql</a:t>
            </a:r>
            <a:r>
              <a:rPr lang="en-US" altLang="en-US" sz="2000" dirty="0">
                <a:latin typeface="Arial Narrow" panose="020B0606020202030204" pitchFamily="34" charset="0"/>
              </a:rPr>
              <a:t>://class3.cs.pitt.edu:5432/</a:t>
            </a:r>
            <a:r>
              <a:rPr lang="en-US" altLang="en-US" sz="2000" dirty="0" err="1">
                <a:latin typeface="Arial Narrow" panose="020B0606020202030204" pitchFamily="34" charset="0"/>
              </a:rPr>
              <a:t>dbclass</a:t>
            </a:r>
            <a:r>
              <a:rPr lang="en-US" altLang="en-US" sz="2000" dirty="0">
                <a:latin typeface="Arial Narrow" panose="020B0606020202030204" pitchFamily="34" charset="0"/>
              </a:rPr>
              <a:t>";    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   </a:t>
            </a:r>
            <a:r>
              <a:rPr lang="en-US" altLang="en-US" sz="2000" dirty="0" err="1">
                <a:latin typeface="Arial Narrow" panose="020B0606020202030204" pitchFamily="34" charset="0"/>
              </a:rPr>
              <a:t>dbcon</a:t>
            </a:r>
            <a:r>
              <a:rPr lang="en-US" altLang="en-US" sz="2000" dirty="0">
                <a:latin typeface="Arial Narrow" panose="020B0606020202030204" pitchFamily="34" charset="0"/>
              </a:rPr>
              <a:t> = </a:t>
            </a:r>
            <a:r>
              <a:rPr lang="en-US" altLang="en-US" sz="2000" dirty="0" err="1">
                <a:latin typeface="Arial Narrow" panose="020B0606020202030204" pitchFamily="34" charset="0"/>
              </a:rPr>
              <a:t>DriverManager.getConnection</a:t>
            </a:r>
            <a:r>
              <a:rPr lang="en-US" altLang="en-US" sz="2000" dirty="0">
                <a:latin typeface="Arial Narrow" panose="020B0606020202030204" pitchFamily="34" charset="0"/>
              </a:rPr>
              <a:t>(</a:t>
            </a:r>
            <a:r>
              <a:rPr lang="en-US" altLang="en-US" sz="2000" dirty="0" err="1">
                <a:latin typeface="Arial Narrow" panose="020B0606020202030204" pitchFamily="34" charset="0"/>
              </a:rPr>
              <a:t>url</a:t>
            </a:r>
            <a:r>
              <a:rPr lang="en-US" altLang="en-US" sz="2000" dirty="0">
                <a:latin typeface="Arial Narrow" panose="020B0606020202030204" pitchFamily="34" charset="0"/>
              </a:rPr>
              <a:t>, username, password);  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       …              </a:t>
            </a:r>
            <a:endParaRPr lang="en-US" altLang="en-US" sz="2000" u="sng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</a:pPr>
            <a:r>
              <a:rPr lang="en-US" altLang="en-US" sz="2300" dirty="0"/>
              <a:t>Close connection:</a:t>
            </a:r>
            <a:r>
              <a:rPr lang="en-US" altLang="en-US" sz="2300" dirty="0">
                <a:latin typeface="Arial Narrow" panose="020B0606020202030204" pitchFamily="34" charset="0"/>
              </a:rPr>
              <a:t> </a:t>
            </a:r>
            <a:r>
              <a:rPr lang="en-US" altLang="en-US" sz="2300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dbcon.close</a:t>
            </a:r>
            <a:r>
              <a:rPr lang="en-US" altLang="en-US" sz="2300" dirty="0">
                <a:solidFill>
                  <a:srgbClr val="800000"/>
                </a:solidFill>
                <a:latin typeface="Arial Narrow" panose="020B0606020202030204" pitchFamily="34" charset="0"/>
              </a:rPr>
              <a:t>();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solidFill>
                <a:srgbClr val="8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979671F-CCD5-4258-9807-E223DC83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an SQL Statement</a:t>
            </a:r>
          </a:p>
        </p:txBody>
      </p:sp>
      <p:sp>
        <p:nvSpPr>
          <p:cNvPr id="10035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65D919-F6B5-4E40-BB41-16D694453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Statement class: Execute SQL statements without parameters</a:t>
            </a:r>
          </a:p>
          <a:p>
            <a:pPr lvl="1" eaLnBrk="1" hangingPunct="1">
              <a:spcBef>
                <a:spcPts val="400"/>
              </a:spcBef>
              <a:buClr>
                <a:schemeClr val="tx2"/>
              </a:buClr>
            </a:pPr>
            <a:r>
              <a:rPr lang="en-US" altLang="en-US"/>
              <a:t>Create statement object</a:t>
            </a:r>
          </a:p>
          <a:p>
            <a:pPr lvl="1" eaLnBrk="1" hangingPunct="1"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Statement st;</a:t>
            </a:r>
          </a:p>
          <a:p>
            <a:pPr lvl="1" eaLnBrk="1" hangingPunct="1"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    st = dbcon.createStatement();</a:t>
            </a:r>
          </a:p>
          <a:p>
            <a:pPr lvl="1"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/>
              <a:t>Directly execute: Select, Update, Insert, Delete, DDL</a:t>
            </a:r>
            <a:r>
              <a:rPr lang="en-US" altLang="en-US">
                <a:latin typeface="Arial Narrow" panose="020B0606020202030204" pitchFamily="34" charset="0"/>
              </a:rPr>
              <a:t> 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st.executeQuery(&lt;“</a:t>
            </a:r>
            <a:r>
              <a:rPr lang="en-US" altLang="ja-JP">
                <a:solidFill>
                  <a:srgbClr val="800000"/>
                </a:solidFill>
                <a:latin typeface="Comic Sans MS" panose="030F0702030302020204" pitchFamily="66" charset="0"/>
              </a:rPr>
              <a:t>sql-query</a:t>
            </a: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>
                <a:solidFill>
                  <a:srgbClr val="800000"/>
                </a:solidFill>
                <a:latin typeface="Comic Sans MS" panose="030F0702030302020204" pitchFamily="66" charset="0"/>
              </a:rPr>
              <a:t>&gt;);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st.executeUpdate(&lt;“</a:t>
            </a:r>
            <a:r>
              <a:rPr lang="en-US" altLang="ja-JP">
                <a:solidFill>
                  <a:srgbClr val="800000"/>
                </a:solidFill>
                <a:latin typeface="Comic Sans MS" panose="030F0702030302020204" pitchFamily="66" charset="0"/>
              </a:rPr>
              <a:t>sql-modification</a:t>
            </a:r>
            <a:r>
              <a:rPr lang="en-US" altLang="en-US">
                <a:solidFill>
                  <a:srgbClr val="800000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>
                <a:solidFill>
                  <a:srgbClr val="800000"/>
                </a:solidFill>
                <a:latin typeface="Comic Sans MS" panose="030F0702030302020204" pitchFamily="66" charset="0"/>
              </a:rPr>
              <a:t>&gt;);</a:t>
            </a:r>
          </a:p>
          <a:p>
            <a:pPr eaLnBrk="1" hangingPunct="1">
              <a:spcBef>
                <a:spcPts val="1175"/>
              </a:spcBef>
              <a:buClr>
                <a:schemeClr val="tx2"/>
              </a:buClr>
            </a:pPr>
            <a:r>
              <a:rPr lang="en-US" altLang="en-US">
                <a:latin typeface="Arial Narrow" panose="020B0606020202030204" pitchFamily="34" charset="0"/>
              </a:rPr>
              <a:t>Example of an SQL modification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latin typeface="Arial Narrow" panose="020B0606020202030204" pitchFamily="34" charset="0"/>
              </a:rPr>
              <a:t>    </a:t>
            </a: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Arial Narrow" panose="020B0606020202030204" pitchFamily="34" charset="0"/>
              </a:rPr>
              <a:t>int numberrows </a:t>
            </a: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= st.executeUpdate</a:t>
            </a:r>
            <a:b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</a:b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("INSERT INTO STUDENT VALUES (123, </a:t>
            </a:r>
            <a:r>
              <a:rPr lang="ja-JP" altLang="en-US">
                <a:solidFill>
                  <a:srgbClr val="280049"/>
                </a:solidFill>
                <a:latin typeface="Arial Narrow" panose="020B0606020202030204" pitchFamily="34" charset="0"/>
              </a:rPr>
              <a:t>‘</a:t>
            </a:r>
            <a:r>
              <a:rPr lang="en-US" altLang="ja-JP">
                <a:solidFill>
                  <a:srgbClr val="280049"/>
                </a:solidFill>
                <a:latin typeface="Arial Narrow" panose="020B0606020202030204" pitchFamily="34" charset="0"/>
              </a:rPr>
              <a:t>J.J. Kay', </a:t>
            </a:r>
            <a:r>
              <a:rPr lang="ja-JP" altLang="en-US">
                <a:solidFill>
                  <a:srgbClr val="280049"/>
                </a:solidFill>
                <a:latin typeface="Arial Narrow" panose="020B0606020202030204" pitchFamily="34" charset="0"/>
              </a:rPr>
              <a:t>‘</a:t>
            </a:r>
            <a:r>
              <a:rPr lang="en-US" altLang="ja-JP">
                <a:solidFill>
                  <a:srgbClr val="280049"/>
                </a:solidFill>
                <a:latin typeface="Arial Narrow" panose="020B0606020202030204" pitchFamily="34" charset="0"/>
              </a:rPr>
              <a:t>CS</a:t>
            </a:r>
            <a:r>
              <a:rPr lang="ja-JP" altLang="en-US">
                <a:solidFill>
                  <a:srgbClr val="280049"/>
                </a:solidFill>
                <a:latin typeface="Arial Narrow" panose="020B0606020202030204" pitchFamily="34" charset="0"/>
              </a:rPr>
              <a:t>’</a:t>
            </a:r>
            <a:r>
              <a:rPr lang="en-US" altLang="ja-JP">
                <a:solidFill>
                  <a:srgbClr val="280049"/>
                </a:solidFill>
                <a:latin typeface="Arial Narrow" panose="020B0606020202030204" pitchFamily="34" charset="0"/>
              </a:rPr>
              <a:t>)"); </a:t>
            </a:r>
          </a:p>
          <a:p>
            <a:pPr lvl="1" eaLnBrk="1" hangingPunct="1">
              <a:spcBef>
                <a:spcPts val="1125"/>
              </a:spcBef>
              <a:buClr>
                <a:schemeClr val="tx2"/>
              </a:buClr>
            </a:pPr>
            <a:r>
              <a:rPr lang="en-US" altLang="en-US" sz="2200">
                <a:solidFill>
                  <a:srgbClr val="280049"/>
                </a:solidFill>
                <a:latin typeface="Arial Narrow" panose="020B0606020202030204" pitchFamily="34" charset="0"/>
              </a:rPr>
              <a:t>Table can be prefixed by its schema, e.g., cs1555.STUDENT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E59717F5-1BE0-4C4C-B4C6-E7D5CF774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Querying a database &amp; Cursors</a:t>
            </a:r>
          </a:p>
        </p:txBody>
      </p:sp>
      <p:sp>
        <p:nvSpPr>
          <p:cNvPr id="152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C7B0A6-2622-433C-A00A-56636DE08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String fname = readString("Enter First Name: ");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String query1 = "</a:t>
            </a:r>
            <a:r>
              <a:rPr lang="en-US" altLang="en-US" b="1">
                <a:latin typeface="Courier New" panose="02070309020205020404" pitchFamily="49" charset="0"/>
              </a:rPr>
              <a:t>SELECT</a:t>
            </a:r>
            <a:r>
              <a:rPr lang="en-US" altLang="en-US">
                <a:latin typeface="Arial Narrow" panose="020B0606020202030204" pitchFamily="34" charset="0"/>
              </a:rPr>
              <a:t> SID, Name, Major </a:t>
            </a:r>
            <a:r>
              <a:rPr lang="en-US" altLang="en-US" b="1">
                <a:latin typeface="Courier New" panose="02070309020205020404" pitchFamily="49" charset="0"/>
              </a:rPr>
              <a:t>FROM </a:t>
            </a:r>
            <a:r>
              <a:rPr lang="en-US" altLang="en-US">
                <a:latin typeface="Arial Narrow" panose="020B0606020202030204" pitchFamily="34" charset="0"/>
              </a:rPr>
              <a:t>STUDENT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	              </a:t>
            </a:r>
            <a:r>
              <a:rPr lang="en-US" altLang="en-US" b="1">
                <a:latin typeface="Courier New" panose="02070309020205020404" pitchFamily="49" charset="0"/>
              </a:rPr>
              <a:t>WHERE</a:t>
            </a:r>
            <a:r>
              <a:rPr lang="en-US" altLang="en-US">
                <a:latin typeface="Arial Narrow" panose="020B0606020202030204" pitchFamily="34" charset="0"/>
              </a:rPr>
              <a:t> Name  </a:t>
            </a:r>
            <a:r>
              <a:rPr lang="en-US" altLang="en-US" b="1">
                <a:latin typeface="Courier New" panose="02070309020205020404" pitchFamily="49" charset="0"/>
              </a:rPr>
              <a:t>LIKE</a:t>
            </a:r>
            <a:r>
              <a:rPr lang="en-US" altLang="en-US">
                <a:latin typeface="Arial Narrow" panose="020B0606020202030204" pitchFamily="34" charset="0"/>
              </a:rPr>
              <a:t> </a:t>
            </a:r>
            <a:r>
              <a:rPr lang="ja-JP" altLang="en-US" b="1">
                <a:solidFill>
                  <a:srgbClr val="FF3300"/>
                </a:solidFill>
                <a:latin typeface="Arial Narrow" panose="020B0606020202030204" pitchFamily="34" charset="0"/>
              </a:rPr>
              <a:t>‘</a:t>
            </a:r>
            <a:r>
              <a:rPr lang="en-US" altLang="ja-JP">
                <a:latin typeface="Arial Narrow" panose="020B0606020202030204" pitchFamily="34" charset="0"/>
              </a:rPr>
              <a:t> " + fname + </a:t>
            </a:r>
            <a:r>
              <a:rPr lang="ja-JP" altLang="en-US">
                <a:latin typeface="Arial Narrow" panose="020B0606020202030204" pitchFamily="34" charset="0"/>
              </a:rPr>
              <a:t>“</a:t>
            </a:r>
            <a:r>
              <a:rPr lang="en-US" altLang="ja-JP" b="1">
                <a:latin typeface="Arial Narrow" panose="020B0606020202030204" pitchFamily="34" charset="0"/>
              </a:rPr>
              <a:t> </a:t>
            </a:r>
            <a:r>
              <a:rPr lang="ja-JP" altLang="en-US" b="1">
                <a:solidFill>
                  <a:srgbClr val="FF3300"/>
                </a:solidFill>
                <a:latin typeface="Arial Narrow" panose="020B0606020202030204" pitchFamily="34" charset="0"/>
              </a:rPr>
              <a:t>‘</a:t>
            </a:r>
            <a:r>
              <a:rPr lang="ja-JP" altLang="en-US">
                <a:latin typeface="Arial Narrow" panose="020B0606020202030204" pitchFamily="34" charset="0"/>
              </a:rPr>
              <a:t>“</a:t>
            </a:r>
            <a:r>
              <a:rPr lang="en-US" altLang="ja-JP">
                <a:latin typeface="Arial Narrow" panose="020B0606020202030204" pitchFamily="34" charset="0"/>
              </a:rPr>
              <a:t>   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ResultSet res1 = st.executeQuery(query1);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int rsid; String rname, rmajor;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while (res1.next())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rsid = </a:t>
            </a: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res1.getInt(</a:t>
            </a:r>
            <a:r>
              <a:rPr lang="ja-JP" altLang="en-US">
                <a:solidFill>
                  <a:srgbClr val="800000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>
                <a:solidFill>
                  <a:srgbClr val="800000"/>
                </a:solidFill>
                <a:latin typeface="Arial Narrow" panose="020B0606020202030204" pitchFamily="34" charset="0"/>
              </a:rPr>
              <a:t>SID</a:t>
            </a:r>
            <a:r>
              <a:rPr lang="ja-JP" altLang="en-US">
                <a:solidFill>
                  <a:srgbClr val="800000"/>
                </a:solidFill>
                <a:latin typeface="Arial Narrow" panose="020B0606020202030204" pitchFamily="34" charset="0"/>
              </a:rPr>
              <a:t>”</a:t>
            </a:r>
            <a:r>
              <a:rPr lang="en-US" altLang="ja-JP">
                <a:solidFill>
                  <a:srgbClr val="800000"/>
                </a:solidFill>
                <a:latin typeface="Arial Narrow" panose="020B0606020202030204" pitchFamily="34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rname = </a:t>
            </a: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res1.getString(</a:t>
            </a:r>
            <a:r>
              <a:rPr lang="ja-JP" altLang="en-US">
                <a:solidFill>
                  <a:srgbClr val="800000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>
                <a:solidFill>
                  <a:srgbClr val="800000"/>
                </a:solidFill>
                <a:latin typeface="Arial Narrow" panose="020B0606020202030204" pitchFamily="34" charset="0"/>
              </a:rPr>
              <a:t>Name</a:t>
            </a:r>
            <a:r>
              <a:rPr lang="ja-JP" altLang="en-US">
                <a:solidFill>
                  <a:srgbClr val="800000"/>
                </a:solidFill>
                <a:latin typeface="Arial Narrow" panose="020B0606020202030204" pitchFamily="34" charset="0"/>
              </a:rPr>
              <a:t>”</a:t>
            </a:r>
            <a:r>
              <a:rPr lang="en-US" altLang="ja-JP">
                <a:solidFill>
                  <a:srgbClr val="800000"/>
                </a:solidFill>
                <a:latin typeface="Arial Narrow" panose="020B0606020202030204" pitchFamily="34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rmajor = </a:t>
            </a: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res1.getString(3);</a:t>
            </a:r>
            <a:r>
              <a:rPr lang="en-US" altLang="en-US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400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System.out.print(rsid+</a:t>
            </a:r>
            <a:r>
              <a:rPr lang="ja-JP" altLang="en-US">
                <a:latin typeface="Arial Narrow" panose="020B0606020202030204" pitchFamily="34" charset="0"/>
              </a:rPr>
              <a:t>”</a:t>
            </a:r>
            <a:r>
              <a:rPr lang="en-US" altLang="ja-JP">
                <a:latin typeface="Arial Narrow" panose="020B0606020202030204" pitchFamily="34" charset="0"/>
              </a:rPr>
              <a:t> </a:t>
            </a:r>
            <a:r>
              <a:rPr lang="ja-JP" altLang="en-US">
                <a:latin typeface="Arial Narrow" panose="020B0606020202030204" pitchFamily="34" charset="0"/>
              </a:rPr>
              <a:t>“</a:t>
            </a:r>
            <a:r>
              <a:rPr lang="en-US" altLang="ja-JP">
                <a:latin typeface="Arial Narrow" panose="020B0606020202030204" pitchFamily="34" charset="0"/>
              </a:rPr>
              <a:t>+rname+" "+rmajor);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}; 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BA9F19A2-387D-42EB-9470-7F279308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2667000"/>
            <a:ext cx="3259137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Comic Sans MS" panose="030F0702030302020204" pitchFamily="66" charset="0"/>
              </a:rPr>
              <a:t>getXXX(param)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Comic Sans MS" panose="030F0702030302020204" pitchFamily="66" charset="0"/>
              </a:rPr>
              <a:t>  XXX: </a:t>
            </a:r>
            <a:r>
              <a:rPr lang="en-US" altLang="en-US" sz="2200">
                <a:solidFill>
                  <a:schemeClr val="tx2"/>
                </a:solidFill>
              </a:rPr>
              <a:t>valid SQL Type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Comic Sans MS" panose="030F0702030302020204" pitchFamily="66" charset="0"/>
              </a:rPr>
              <a:t>  param: </a:t>
            </a:r>
            <a:r>
              <a:rPr lang="en-US" altLang="en-US" sz="2200">
                <a:solidFill>
                  <a:schemeClr val="tx2"/>
                </a:solidFill>
              </a:rPr>
              <a:t>name or 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D7C74-8FA0-4B08-ADC0-8B281476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30763"/>
            <a:ext cx="6626225" cy="1570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FF0000"/>
                </a:solidFill>
              </a:rPr>
              <a:t>if (res1.wasNull())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System.out.print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rsid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+</a:t>
            </a:r>
            <a:r>
              <a:rPr lang="ja-JP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”</a:t>
            </a:r>
            <a:r>
              <a:rPr lang="en-US" altLang="ja-JP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ja-JP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Arial Narrow" panose="020B0606020202030204" pitchFamily="34" charset="0"/>
              </a:rPr>
              <a:t>+</a:t>
            </a:r>
            <a:r>
              <a:rPr lang="en-US" altLang="ja-JP" dirty="0" err="1">
                <a:solidFill>
                  <a:srgbClr val="FF0000"/>
                </a:solidFill>
                <a:latin typeface="Arial Narrow" panose="020B0606020202030204" pitchFamily="34" charset="0"/>
              </a:rPr>
              <a:t>rname</a:t>
            </a:r>
            <a:r>
              <a:rPr lang="en-US" altLang="ja-JP" dirty="0">
                <a:solidFill>
                  <a:srgbClr val="FF0000"/>
                </a:solidFill>
                <a:latin typeface="Arial Narrow" panose="020B0606020202030204" pitchFamily="34" charset="0"/>
              </a:rPr>
              <a:t>+" NULL”);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else { </a:t>
            </a:r>
            <a:r>
              <a:rPr lang="en-US" altLang="en-US" dirty="0" err="1">
                <a:latin typeface="Arial Narrow" panose="020B0606020202030204" pitchFamily="34" charset="0"/>
              </a:rPr>
              <a:t>System.out.print</a:t>
            </a:r>
            <a:r>
              <a:rPr lang="en-US" altLang="en-US" dirty="0">
                <a:latin typeface="Arial Narrow" panose="020B0606020202030204" pitchFamily="34" charset="0"/>
              </a:rPr>
              <a:t>(</a:t>
            </a:r>
            <a:r>
              <a:rPr lang="en-US" altLang="en-US" dirty="0" err="1">
                <a:latin typeface="Arial Narrow" panose="020B0606020202030204" pitchFamily="34" charset="0"/>
              </a:rPr>
              <a:t>rsid</a:t>
            </a:r>
            <a:r>
              <a:rPr lang="en-US" altLang="en-US" dirty="0">
                <a:latin typeface="Arial Narrow" panose="020B0606020202030204" pitchFamily="34" charset="0"/>
              </a:rPr>
              <a:t>+</a:t>
            </a:r>
            <a:r>
              <a:rPr lang="ja-JP" altLang="en-US" dirty="0">
                <a:latin typeface="Arial Narrow" panose="020B0606020202030204" pitchFamily="34" charset="0"/>
              </a:rPr>
              <a:t>”</a:t>
            </a:r>
            <a:r>
              <a:rPr lang="en-US" altLang="ja-JP" dirty="0">
                <a:latin typeface="Arial Narrow" panose="020B0606020202030204" pitchFamily="34" charset="0"/>
              </a:rPr>
              <a:t> </a:t>
            </a:r>
            <a:r>
              <a:rPr lang="ja-JP" altLang="en-US" dirty="0">
                <a:latin typeface="Arial Narrow" panose="020B0606020202030204" pitchFamily="34" charset="0"/>
              </a:rPr>
              <a:t>“</a:t>
            </a:r>
            <a:r>
              <a:rPr lang="en-US" altLang="ja-JP" dirty="0">
                <a:latin typeface="Arial Narrow" panose="020B0606020202030204" pitchFamily="34" charset="0"/>
              </a:rPr>
              <a:t>+</a:t>
            </a:r>
            <a:r>
              <a:rPr lang="en-US" altLang="ja-JP" dirty="0" err="1">
                <a:latin typeface="Arial Narrow" panose="020B0606020202030204" pitchFamily="34" charset="0"/>
              </a:rPr>
              <a:t>rname</a:t>
            </a:r>
            <a:r>
              <a:rPr lang="en-US" altLang="ja-JP" dirty="0">
                <a:latin typeface="Arial Narrow" panose="020B0606020202030204" pitchFamily="34" charset="0"/>
              </a:rPr>
              <a:t>+" "+</a:t>
            </a:r>
            <a:r>
              <a:rPr lang="en-US" altLang="ja-JP" dirty="0" err="1">
                <a:latin typeface="Arial Narrow" panose="020B0606020202030204" pitchFamily="34" charset="0"/>
              </a:rPr>
              <a:t>rmajor</a:t>
            </a:r>
            <a:r>
              <a:rPr lang="en-US" altLang="ja-JP" dirty="0">
                <a:latin typeface="Arial Narrow" panose="020B0606020202030204" pitchFamily="34" charset="0"/>
              </a:rPr>
              <a:t>);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};</a:t>
            </a: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E86A9156-CF49-430A-8A46-4171670F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62400"/>
            <a:ext cx="3276600" cy="10341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wasNull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() </a:t>
            </a:r>
            <a:r>
              <a:rPr lang="en-US" altLang="en-US" sz="2200" dirty="0">
                <a:solidFill>
                  <a:schemeClr val="tx2"/>
                </a:solidFill>
                <a:latin typeface="Arial Narrow" panose="020B0606020202030204" pitchFamily="34" charset="0"/>
              </a:rPr>
              <a:t>returns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True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200" dirty="0">
                <a:solidFill>
                  <a:schemeClr val="tx2"/>
                </a:solidFill>
                <a:latin typeface="Arial Narrow" panose="020B0606020202030204" pitchFamily="34" charset="0"/>
              </a:rPr>
              <a:t>if the last </a:t>
            </a:r>
            <a:r>
              <a:rPr lang="en-US" altLang="en-US" sz="2200" dirty="0" err="1">
                <a:solidFill>
                  <a:schemeClr val="tx2"/>
                </a:solidFill>
                <a:latin typeface="Arial Narrow" panose="020B0606020202030204" pitchFamily="34" charset="0"/>
              </a:rPr>
              <a:t>getXXX</a:t>
            </a:r>
            <a:r>
              <a:rPr lang="en-US" altLang="en-US" sz="2200" dirty="0">
                <a:solidFill>
                  <a:schemeClr val="tx2"/>
                </a:solidFill>
                <a:latin typeface="Arial Narrow" panose="020B0606020202030204" pitchFamily="34" charset="0"/>
              </a:rPr>
              <a:t>() value should be read as 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 autoUpdateAnimBg="0"/>
      <p:bldP spid="2" grpId="0" animBg="1"/>
      <p:bldP spid="2785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>
            <a:extLst>
              <a:ext uri="{FF2B5EF4-FFF2-40B4-BE49-F238E27FC236}">
                <a16:creationId xmlns:a16="http://schemas.microsoft.com/office/drawing/2014/main" id="{CD8D3DF7-2265-4A71-9B8C-10FA9E20D8B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752" y="992809"/>
            <a:ext cx="8445500" cy="5232400"/>
          </a:xfrm>
        </p:spPr>
      </p:pic>
      <p:sp>
        <p:nvSpPr>
          <p:cNvPr id="154627" name="Google Shape;64;p12">
            <a:extLst>
              <a:ext uri="{FF2B5EF4-FFF2-40B4-BE49-F238E27FC236}">
                <a16:creationId xmlns:a16="http://schemas.microsoft.com/office/drawing/2014/main" id="{83871A72-D88D-4053-890F-ACF0A3A22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900" y="374650"/>
            <a:ext cx="9053513" cy="533400"/>
          </a:xfrm>
        </p:spPr>
        <p:txBody>
          <a:bodyPr lIns="91440" tIns="45720" rIns="91440" bIns="45720" anchor="ctr"/>
          <a:lstStyle/>
          <a:p>
            <a:r>
              <a:rPr lang="en-US" altLang="en-US"/>
              <a:t>JDBC Example in PostgreSQL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38FEA1-9D87-4350-A33D-E6F61DA5B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Approach 3: SQL/PL</a:t>
            </a:r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B6EBC4-BEAF-41B2-B369-5A47C2342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Functions/procedures can be written in SQL itself, or in an external programming language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Functions are very useful with specialized data types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E.g. functions to check if polygons overlap, or to compare images for similarity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Some databases support </a:t>
            </a:r>
            <a:r>
              <a:rPr lang="en-US" altLang="en-US" b="1">
                <a:solidFill>
                  <a:schemeClr val="tx2"/>
                </a:solidFill>
              </a:rPr>
              <a:t>table-valued functions</a:t>
            </a:r>
            <a:r>
              <a:rPr lang="en-US" altLang="en-US"/>
              <a:t>, which can return a relation as a result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SQL3 also supports a rich set of imperative constructs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Loops, if-then-else, case, assignment + exception handling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Similar to CSH script language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Many DBMS have proprietary procedural extensions to SQL that differ from SQL3.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>
            <a:extLst>
              <a:ext uri="{FF2B5EF4-FFF2-40B4-BE49-F238E27FC236}">
                <a16:creationId xmlns:a16="http://schemas.microsoft.com/office/drawing/2014/main" id="{56F5F0DA-E298-4ABB-9936-F3A08B8B111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500" y="1066800"/>
            <a:ext cx="8369300" cy="5334000"/>
          </a:xfrm>
        </p:spPr>
      </p:pic>
      <p:sp>
        <p:nvSpPr>
          <p:cNvPr id="156675" name="Google Shape;71;p13">
            <a:extLst>
              <a:ext uri="{FF2B5EF4-FFF2-40B4-BE49-F238E27FC236}">
                <a16:creationId xmlns:a16="http://schemas.microsoft.com/office/drawing/2014/main" id="{0BB40567-F6D5-408B-BA03-FED694138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en-US"/>
              <a:t>JDBC Example in PostgreSQL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006CF-EA09-4F6E-98AD-CF55338DFF99}"/>
              </a:ext>
            </a:extLst>
          </p:cNvPr>
          <p:cNvSpPr txBox="1"/>
          <p:nvPr/>
        </p:nvSpPr>
        <p:spPr>
          <a:xfrm>
            <a:off x="533400" y="4095690"/>
            <a:ext cx="34099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(res1.wasNull()) {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744158D6-F361-4DB6-884D-C91F923FE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Cursor Navigation Types</a:t>
            </a:r>
          </a:p>
        </p:txBody>
      </p:sp>
      <p:sp>
        <p:nvSpPr>
          <p:cNvPr id="152578" name="Content Placeholder 2">
            <a:extLst>
              <a:ext uri="{FF2B5EF4-FFF2-40B4-BE49-F238E27FC236}">
                <a16:creationId xmlns:a16="http://schemas.microsoft.com/office/drawing/2014/main" id="{A0E06F83-17EA-4A30-AB7E-6F4CE58AF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altLang="en-US" dirty="0"/>
              <a:t>Statement </a:t>
            </a:r>
            <a:r>
              <a:rPr lang="en-US" altLang="en-US" dirty="0" err="1"/>
              <a:t>stC</a:t>
            </a:r>
            <a:r>
              <a:rPr lang="en-US" altLang="en-US" dirty="0"/>
              <a:t> = </a:t>
            </a:r>
            <a:r>
              <a:rPr lang="en-US" altLang="en-US" dirty="0" err="1"/>
              <a:t>dbcon.createStatement</a:t>
            </a:r>
            <a:r>
              <a:rPr lang="en-US" altLang="en-US" dirty="0"/>
              <a:t>           </a:t>
            </a:r>
            <a:br>
              <a:rPr lang="en-US" altLang="en-US" dirty="0"/>
            </a:br>
            <a:r>
              <a:rPr lang="en-US" altLang="en-US" dirty="0"/>
              <a:t> ( [{</a:t>
            </a:r>
            <a:r>
              <a:rPr lang="en-US" altLang="en-US" dirty="0" err="1">
                <a:latin typeface="+mj-lt"/>
              </a:rPr>
              <a:t>ResultSet.NAV_TYPE</a:t>
            </a:r>
            <a:r>
              <a:rPr lang="en-US" altLang="en-US" dirty="0"/>
              <a:t>}], [</a:t>
            </a:r>
            <a:r>
              <a:rPr lang="en-US" altLang="en-US" dirty="0" err="1"/>
              <a:t>ResultSet.CONCUR_TYPE</a:t>
            </a:r>
            <a:r>
              <a:rPr lang="en-US" altLang="en-US" dirty="0"/>
              <a:t>] );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altLang="en-US" sz="1200" dirty="0"/>
          </a:p>
          <a:p>
            <a:pPr>
              <a:buFont typeface="Monotype Sorts" pitchFamily="2" charset="2"/>
              <a:buChar char="o"/>
              <a:defRPr/>
            </a:pPr>
            <a:r>
              <a:rPr lang="en-US" altLang="en-US" dirty="0"/>
              <a:t>NAV_TYPE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200" dirty="0"/>
              <a:t>TYPE_FORWARD_ONLY: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 can only be navigated forward.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200" dirty="0"/>
              <a:t>SCROLL_INSENSITIVE: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 can be navigated forward, backwards and jump. Concurrent </a:t>
            </a:r>
            <a:r>
              <a:rPr lang="en-US" altLang="en-US" sz="2200" dirty="0" err="1"/>
              <a:t>db</a:t>
            </a:r>
            <a:r>
              <a:rPr lang="en-US" altLang="en-US" sz="2200" dirty="0"/>
              <a:t> changes are not visible.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200" dirty="0"/>
              <a:t>SCROLL_SENSITIVE: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 can be navigated forward, backwards and jump. Concurrent </a:t>
            </a:r>
            <a:r>
              <a:rPr lang="en-US" altLang="en-US" sz="2200" dirty="0" err="1"/>
              <a:t>db</a:t>
            </a:r>
            <a:r>
              <a:rPr lang="en-US" altLang="en-US" sz="2200" dirty="0"/>
              <a:t> changes are visible.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>
            <a:extLst>
              <a:ext uri="{FF2B5EF4-FFF2-40B4-BE49-F238E27FC236}">
                <a16:creationId xmlns:a16="http://schemas.microsoft.com/office/drawing/2014/main" id="{5ABDD400-7715-4EBB-A7F2-5CE4BC298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Cursor Concurrency Types</a:t>
            </a:r>
          </a:p>
        </p:txBody>
      </p:sp>
      <p:sp>
        <p:nvSpPr>
          <p:cNvPr id="153602" name="Content Placeholder 2">
            <a:extLst>
              <a:ext uri="{FF2B5EF4-FFF2-40B4-BE49-F238E27FC236}">
                <a16:creationId xmlns:a16="http://schemas.microsoft.com/office/drawing/2014/main" id="{4BE47EF5-D870-4DF2-8616-7704B57E2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876800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altLang="en-US" dirty="0"/>
              <a:t>Statement </a:t>
            </a:r>
            <a:r>
              <a:rPr lang="en-US" altLang="en-US" dirty="0" err="1"/>
              <a:t>stC</a:t>
            </a:r>
            <a:r>
              <a:rPr lang="en-US" altLang="en-US" dirty="0"/>
              <a:t> = </a:t>
            </a:r>
            <a:r>
              <a:rPr lang="en-US" altLang="en-US" dirty="0" err="1"/>
              <a:t>dbcon.createStatement</a:t>
            </a:r>
            <a:r>
              <a:rPr lang="en-US" altLang="en-US" dirty="0"/>
              <a:t>           </a:t>
            </a:r>
            <a:br>
              <a:rPr lang="en-US" altLang="en-US" dirty="0"/>
            </a:br>
            <a:r>
              <a:rPr lang="en-US" altLang="en-US" dirty="0"/>
              <a:t> ( [{</a:t>
            </a:r>
            <a:r>
              <a:rPr lang="en-US" altLang="en-US" dirty="0" err="1"/>
              <a:t>ResultSet.NAV_TYPE</a:t>
            </a:r>
            <a:r>
              <a:rPr lang="en-US" altLang="en-US" dirty="0"/>
              <a:t>}], [</a:t>
            </a:r>
            <a:r>
              <a:rPr lang="en-US" altLang="en-US" dirty="0" err="1">
                <a:latin typeface="+mj-lt"/>
              </a:rPr>
              <a:t>ResultSet.CONCUR_TYPE</a:t>
            </a:r>
            <a:r>
              <a:rPr lang="en-US" altLang="en-US" dirty="0"/>
              <a:t>] );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altLang="en-US" sz="1200" dirty="0"/>
          </a:p>
          <a:p>
            <a:pPr>
              <a:buFont typeface="Monotype Sorts" pitchFamily="2" charset="2"/>
              <a:buChar char="o"/>
              <a:defRPr/>
            </a:pPr>
            <a:r>
              <a:rPr lang="en-US" altLang="en-US" dirty="0"/>
              <a:t>CONC_TYPE </a:t>
            </a:r>
          </a:p>
          <a:p>
            <a:pPr lvl="1">
              <a:defRPr/>
            </a:pPr>
            <a:r>
              <a:rPr lang="en-US" altLang="en-US" dirty="0"/>
              <a:t>CONCUR_READ_ONLY: </a:t>
            </a:r>
            <a:r>
              <a:rPr lang="en-US" altLang="en-US" dirty="0" err="1"/>
              <a:t>ResultSet</a:t>
            </a:r>
            <a:r>
              <a:rPr lang="en-US" altLang="en-US" dirty="0"/>
              <a:t> can only be read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CONCUR_UPDATABLE: </a:t>
            </a:r>
            <a:r>
              <a:rPr lang="en-US" altLang="en-US" dirty="0" err="1"/>
              <a:t>ResultSet</a:t>
            </a:r>
            <a:r>
              <a:rPr lang="en-US" altLang="en-US" dirty="0"/>
              <a:t> can be updated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>
            <a:extLst>
              <a:ext uri="{FF2B5EF4-FFF2-40B4-BE49-F238E27FC236}">
                <a16:creationId xmlns:a16="http://schemas.microsoft.com/office/drawing/2014/main" id="{3D13DC89-0DE5-4C0B-8394-DB83C5B34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Cursors</a:t>
            </a:r>
          </a:p>
        </p:txBody>
      </p:sp>
      <p:sp>
        <p:nvSpPr>
          <p:cNvPr id="138242" name="Content Placeholder 2">
            <a:extLst>
              <a:ext uri="{FF2B5EF4-FFF2-40B4-BE49-F238E27FC236}">
                <a16:creationId xmlns:a16="http://schemas.microsoft.com/office/drawing/2014/main" id="{3D1B3572-F1F3-48A2-B28E-46217F24A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Statement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stC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dbcon.createStatemen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          </a:t>
            </a:r>
            <a:b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                                   (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ResultSet.TYPE_SCROLL_INSENSITIVE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, </a:t>
            </a:r>
            <a:b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                                   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ResultSet.CONCUR_READ_ONLY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ResultSet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resultSet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solidFill>
                  <a:srgbClr val="800000"/>
                </a:solidFill>
                <a:ea typeface="ＭＳ Ｐゴシック" panose="020B0600070205080204" pitchFamily="34" charset="-128"/>
              </a:rPr>
              <a:t>stC.executeQuery</a:t>
            </a:r>
            <a:r>
              <a:rPr lang="en-US" altLang="en-US" sz="1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("SELECT * FROM STUDENT");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200" dirty="0">
              <a:solidFill>
                <a:srgbClr val="8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resultSet.getRow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Get cursor position, </a:t>
            </a:r>
            <a:r>
              <a:rPr lang="en-US" altLang="en-US" sz="1800" dirty="0" err="1">
                <a:solidFill>
                  <a:schemeClr val="accent6"/>
                </a:solidFill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=  0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800" dirty="0">
                <a:ea typeface="ＭＳ Ｐゴシック" panose="020B0600070205080204" pitchFamily="34" charset="-128"/>
              </a:rPr>
              <a:t> b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resultSet.isBeforeFirst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true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4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resultSet.next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Move cursor to the first row</a:t>
            </a:r>
            <a:endParaRPr lang="en-US" altLang="en-US" sz="600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resultSet.getRow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Get cursor position, </a:t>
            </a:r>
            <a:r>
              <a:rPr lang="en-US" altLang="en-US" sz="1800" dirty="0" err="1">
                <a:solidFill>
                  <a:schemeClr val="accent6"/>
                </a:solidFill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= 1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b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resultSet.isFirst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true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4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resultSet.last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Move cursor to the last row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resultSet.getRow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If table has 10 rows, </a:t>
            </a:r>
            <a:r>
              <a:rPr lang="en-US" altLang="en-US" sz="1800" dirty="0" err="1">
                <a:solidFill>
                  <a:schemeClr val="accent6"/>
                </a:solidFill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b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resultSet.isLast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true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4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resultSet.afterLast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Move cursor past last row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pos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resultSet.getRow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If table has 10 rows, value would be 11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   b 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resultSet.isAfterLast</a:t>
            </a:r>
            <a:r>
              <a:rPr lang="en-US" altLang="en-US" sz="1800" dirty="0">
                <a:ea typeface="ＭＳ Ｐゴシック" panose="020B0600070205080204" pitchFamily="34" charset="-128"/>
              </a:rPr>
              <a:t>();                      </a:t>
            </a:r>
            <a:r>
              <a:rPr lang="en-US" altLang="en-US" sz="18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//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E3BC1034-5D91-4F3A-BEC3-0014A16D1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PreparedStatement Class</a:t>
            </a:r>
          </a:p>
        </p:txBody>
      </p:sp>
      <p:sp>
        <p:nvSpPr>
          <p:cNvPr id="161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2D568B-B6AF-4286-A6B9-E7CAD637C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Create and pre-compile parameterized queries using parameters markers, indicated by question marks (?)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PreparedStatement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st2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dbcon.prepareStatement</a:t>
            </a:r>
            <a:endParaRPr lang="en-US" altLang="en-US" dirty="0">
              <a:solidFill>
                <a:srgbClr val="8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    ( "SELECT * FROM STUDENT WHERE Name LIKE ?");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Specify the values of parameters using 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setXXX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i,v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where XXX: SQL type in including NULL,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                 i: argument-index,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                v: value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        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String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fname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readString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("Enter First Name: ");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st2.setString(1,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fname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ResultSet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res2 = st2.executeQuery();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5B33C88-098B-414A-80D0-678D299A2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Handling</a:t>
            </a:r>
          </a:p>
        </p:txBody>
      </p:sp>
      <p:sp>
        <p:nvSpPr>
          <p:cNvPr id="163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5A1BC3-EE2E-44CB-822E-D821F6371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JDBC provides the SQLException class to deal with errors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Arial Narrow" panose="020B0606020202030204" pitchFamily="34" charset="0"/>
              </a:rPr>
              <a:t>     </a:t>
            </a: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try { ResultSet res3 =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st.executeQuery("</a:t>
            </a:r>
            <a:r>
              <a:rPr lang="en-US" altLang="en-US" b="1">
                <a:solidFill>
                  <a:srgbClr val="21003D"/>
                </a:solidFill>
                <a:latin typeface="Courier New" panose="02070309020205020404" pitchFamily="49" charset="0"/>
              </a:rPr>
              <a:t>SELECT * FROM </a:t>
            </a: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STUDENT"); }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catch (SQLException e1) {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System.out.println("SQL Error");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 while (e1 != null) {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 System.out.println("Message = "+ e1.getMessage());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 System.out.println("SQLState = "+ e1.getSQLstate());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 System.out.println("SQLState = "+ e1.getErrorCode());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   e1 = e1.getNextException();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800000"/>
                </a:solidFill>
                <a:latin typeface="Arial Narrow" panose="020B0606020202030204" pitchFamily="34" charset="0"/>
              </a:rPr>
              <a:t>           }; };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6204454-A53F-4128-9634-BD8ABDE32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Handling</a:t>
            </a:r>
          </a:p>
        </p:txBody>
      </p:sp>
      <p:sp>
        <p:nvSpPr>
          <p:cNvPr id="1658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8F98D3-5AA3-4BA5-A7D3-E3080293E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JDBC provides the </a:t>
            </a:r>
            <a:r>
              <a:rPr lang="en-US" altLang="en-US" dirty="0" err="1"/>
              <a:t>SQLException</a:t>
            </a:r>
            <a:r>
              <a:rPr lang="en-US" altLang="en-US" dirty="0"/>
              <a:t> class to deal with errors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 dirty="0"/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    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try {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ResultSet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res3 =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st.executeQuery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</a:t>
            </a:r>
            <a:r>
              <a:rPr lang="en-US" altLang="en-US" b="1" dirty="0">
                <a:solidFill>
                  <a:srgbClr val="21003D"/>
                </a:solidFill>
                <a:latin typeface="Courier New" panose="02070309020205020404" pitchFamily="49" charset="0"/>
              </a:rPr>
              <a:t>SELECT * FROM 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STUDENT"); }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catch (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SQLException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e1) {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("SQL Error");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while (e1 != null) {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("Message = "+ e1.getMessage());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SQLState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"+ e1.getSQLstate());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SQLState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"+ e1.getErrorCode());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   e1 = e1.getNextException();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     }; };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05C51-11B1-47BD-A1E0-51FCA5F2B1F6}"/>
              </a:ext>
            </a:extLst>
          </p:cNvPr>
          <p:cNvSpPr txBox="1"/>
          <p:nvPr/>
        </p:nvSpPr>
        <p:spPr>
          <a:xfrm>
            <a:off x="1371600" y="4141788"/>
            <a:ext cx="6781800" cy="4302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 err="1">
                <a:solidFill>
                  <a:schemeClr val="accent4"/>
                </a:solidFill>
                <a:latin typeface="Arial Narrow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US" dirty="0">
                <a:solidFill>
                  <a:schemeClr val="accent4"/>
                </a:solidFill>
                <a:latin typeface="Arial Narrow" charset="0"/>
                <a:ea typeface="ＭＳ Ｐゴシック" charset="0"/>
                <a:cs typeface="ＭＳ Ｐゴシック" charset="0"/>
              </a:rPr>
              <a:t>("Message = "+ e1.toString());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F3545715-FC17-4B5B-93F6-7030E0530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Transactions</a:t>
            </a:r>
          </a:p>
        </p:txBody>
      </p:sp>
      <p:sp>
        <p:nvSpPr>
          <p:cNvPr id="860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C3A173-F645-4456-821B-58ED852A4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Each JDBC statement is treated as a separate transaction that is </a:t>
            </a:r>
            <a:r>
              <a:rPr lang="en-US" altLang="en-US" dirty="0" err="1"/>
              <a:t>autocommitted</a:t>
            </a:r>
            <a:r>
              <a:rPr lang="en-US" altLang="en-US" dirty="0"/>
              <a:t> by default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dbcon.setAutoCommit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(false);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600" dirty="0"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A new transaction automatically is set after either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    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dbcon.commit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();     </a:t>
            </a:r>
            <a:r>
              <a:rPr lang="en-US" altLang="en-US" dirty="0">
                <a:latin typeface="Arial Narrow" panose="020B0606020202030204" pitchFamily="34" charset="0"/>
              </a:rPr>
              <a:t>or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dbcon.rollback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();</a:t>
            </a:r>
            <a:r>
              <a:rPr lang="en-US" altLang="en-US" dirty="0">
                <a:solidFill>
                  <a:srgbClr val="800000"/>
                </a:solidFill>
                <a:latin typeface="Arial Unicode MS" panose="020B0604020202020204" pitchFamily="34" charset="-128"/>
              </a:rPr>
              <a:t> </a:t>
            </a: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600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Set Constraint Mode</a:t>
            </a:r>
          </a:p>
          <a:p>
            <a:pPr marL="457200" lvl="1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ResultSet</a:t>
            </a:r>
            <a:r>
              <a:rPr lang="en-US" altLang="en-US" sz="2200" dirty="0">
                <a:solidFill>
                  <a:srgbClr val="800000"/>
                </a:solidFill>
                <a:latin typeface="Arial Narrow" panose="020B0606020202030204" pitchFamily="34" charset="0"/>
              </a:rPr>
              <a:t> res1 = </a:t>
            </a:r>
            <a:r>
              <a:rPr lang="en-US" altLang="en-US" sz="2200" dirty="0" err="1">
                <a:solidFill>
                  <a:srgbClr val="800000"/>
                </a:solidFill>
                <a:latin typeface="Arial Narrow" panose="020B0606020202030204" pitchFamily="34" charset="0"/>
              </a:rPr>
              <a:t>st.executeQuery</a:t>
            </a:r>
            <a:r>
              <a:rPr lang="en-US" altLang="en-US" sz="2200" dirty="0">
                <a:solidFill>
                  <a:srgbClr val="800000"/>
                </a:solidFill>
                <a:latin typeface="Arial Narrow" panose="020B0606020202030204" pitchFamily="34" charset="0"/>
              </a:rPr>
              <a:t>(“SET CONSTRAINTS ALL DEFERRED”); </a:t>
            </a:r>
          </a:p>
          <a:p>
            <a:pPr marL="457200" lvl="1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800000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Five transaction isolation levels (to be discussed later)</a:t>
            </a:r>
          </a:p>
          <a:p>
            <a:pPr marL="457200" lvl="1" indent="0" eaLnBrk="1" hangingPunct="1">
              <a:buClr>
                <a:schemeClr val="tx2"/>
              </a:buClr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setTransactionIsolation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(int level);</a:t>
            </a:r>
          </a:p>
          <a:p>
            <a:pPr eaLnBrk="1" hangingPunct="1">
              <a:buClr>
                <a:schemeClr val="tx2"/>
              </a:buClr>
            </a:pPr>
            <a:endParaRPr lang="en-US" altLang="en-US" sz="600" dirty="0">
              <a:solidFill>
                <a:srgbClr val="800000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No global transactions, transactions across many </a:t>
            </a:r>
            <a:r>
              <a:rPr lang="en-US" altLang="en-US" dirty="0" err="1"/>
              <a:t>db</a:t>
            </a:r>
            <a:endParaRPr lang="en-US" altLang="en-US" dirty="0"/>
          </a:p>
          <a:p>
            <a:pPr marL="457200" lvl="1" indent="0" eaLnBrk="1" hangingPunct="1">
              <a:buClr>
                <a:schemeClr val="tx2"/>
              </a:buClr>
            </a:pPr>
            <a:r>
              <a:rPr lang="en-US" altLang="en-US" dirty="0"/>
              <a:t> No atomicity or “all or nothing property”</a:t>
            </a:r>
            <a:endParaRPr lang="en-US" altLang="ja-JP" dirty="0"/>
          </a:p>
          <a:p>
            <a:pPr eaLnBrk="1" hangingPunct="1">
              <a:buClr>
                <a:schemeClr val="tx2"/>
              </a:buClr>
            </a:pPr>
            <a:endParaRPr lang="en-US" altLang="en-US" dirty="0">
              <a:solidFill>
                <a:srgbClr val="8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>
            <a:extLst>
              <a:ext uri="{FF2B5EF4-FFF2-40B4-BE49-F238E27FC236}">
                <a16:creationId xmlns:a16="http://schemas.microsoft.com/office/drawing/2014/main" id="{5D85EE72-A11F-4967-B9CF-651231F8F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8013" cy="614363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Not Deferred Constraints</a:t>
            </a: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3F6D8AD1-0FB7-4609-B9F3-28BB21B84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Transaction atomicity is enforced in a flexible way by the developer (with the support of the DBMS), e.g.:</a:t>
            </a:r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1200"/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100" b="1">
                <a:solidFill>
                  <a:srgbClr val="21003D"/>
                </a:solidFill>
              </a:rPr>
              <a:t>try</a:t>
            </a:r>
            <a:r>
              <a:rPr lang="en-US" altLang="en-US" sz="2100">
                <a:solidFill>
                  <a:srgbClr val="21003D"/>
                </a:solidFill>
              </a:rPr>
              <a:t> {</a:t>
            </a:r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100">
                <a:solidFill>
                  <a:srgbClr val="21003D"/>
                </a:solidFill>
              </a:rPr>
              <a:t>          </a:t>
            </a:r>
            <a:r>
              <a:rPr lang="en-US" altLang="en-US" sz="2100">
                <a:solidFill>
                  <a:srgbClr val="800000"/>
                </a:solidFill>
              </a:rPr>
              <a:t>dbcon.setAutoCommit(false);</a:t>
            </a:r>
            <a:r>
              <a:rPr lang="en-US" altLang="en-US" sz="2100"/>
              <a:t>     </a:t>
            </a:r>
            <a:br>
              <a:rPr lang="en-US" altLang="en-US" sz="2100"/>
            </a:br>
            <a:r>
              <a:rPr lang="en-US" altLang="en-US" sz="2100"/>
              <a:t>     </a:t>
            </a:r>
            <a:r>
              <a:rPr lang="en-US" altLang="en-US" sz="2100">
                <a:solidFill>
                  <a:srgbClr val="800000"/>
                </a:solidFill>
              </a:rPr>
              <a:t>st.executeUpdate</a:t>
            </a:r>
            <a:r>
              <a:rPr lang="en-US" altLang="en-US" sz="2100"/>
              <a:t>("insert into student values (23, 'John', 'CS')"); </a:t>
            </a:r>
            <a:br>
              <a:rPr lang="en-US" altLang="en-US" sz="2100"/>
            </a:br>
            <a:r>
              <a:rPr lang="en-US" altLang="en-US" sz="2100"/>
              <a:t>     </a:t>
            </a:r>
            <a:r>
              <a:rPr lang="en-US" altLang="en-US" sz="2100">
                <a:solidFill>
                  <a:srgbClr val="800000"/>
                </a:solidFill>
              </a:rPr>
              <a:t>st.executeUpdate</a:t>
            </a:r>
            <a:r>
              <a:rPr lang="en-US" altLang="en-US" sz="2100"/>
              <a:t>("insert into Dept values (15, 'Joanne', '</a:t>
            </a:r>
            <a:r>
              <a:rPr lang="en-US" altLang="ja-JP" sz="2100"/>
              <a:t>CoE')"); </a:t>
            </a:r>
            <a:br>
              <a:rPr lang="en-US" altLang="ja-JP" sz="2100"/>
            </a:br>
            <a:r>
              <a:rPr lang="en-US" altLang="ja-JP" sz="2100"/>
              <a:t>     </a:t>
            </a:r>
            <a:r>
              <a:rPr lang="en-US" altLang="ja-JP" sz="2100">
                <a:solidFill>
                  <a:srgbClr val="800000"/>
                </a:solidFill>
              </a:rPr>
              <a:t>dbcon.commit();</a:t>
            </a:r>
            <a:br>
              <a:rPr lang="en-US" altLang="ja-JP" sz="2100"/>
            </a:br>
            <a:r>
              <a:rPr lang="en-US" altLang="ja-JP" sz="2100"/>
              <a:t> }    </a:t>
            </a:r>
            <a:br>
              <a:rPr lang="en-US" altLang="ja-JP" sz="2100"/>
            </a:br>
            <a:r>
              <a:rPr lang="en-US" altLang="ja-JP" sz="2100"/>
              <a:t> </a:t>
            </a:r>
            <a:r>
              <a:rPr lang="en-US" altLang="ja-JP" sz="2100" b="1"/>
              <a:t>catch </a:t>
            </a:r>
            <a:r>
              <a:rPr lang="en-US" altLang="ja-JP" sz="2100"/>
              <a:t>(</a:t>
            </a:r>
            <a:r>
              <a:rPr lang="en-US" altLang="ja-JP" sz="2100">
                <a:solidFill>
                  <a:srgbClr val="800000"/>
                </a:solidFill>
              </a:rPr>
              <a:t>SQLException</a:t>
            </a:r>
            <a:r>
              <a:rPr lang="en-US" altLang="ja-JP" sz="2100"/>
              <a:t> e1) {</a:t>
            </a:r>
            <a:br>
              <a:rPr lang="en-US" altLang="ja-JP" sz="2100"/>
            </a:br>
            <a:r>
              <a:rPr lang="en-US" altLang="ja-JP" sz="2100"/>
              <a:t>      </a:t>
            </a:r>
            <a:r>
              <a:rPr lang="en-US" altLang="ja-JP" sz="2100" b="1"/>
              <a:t>try</a:t>
            </a:r>
            <a:r>
              <a:rPr lang="en-US" altLang="ja-JP" sz="2100"/>
              <a:t> {</a:t>
            </a:r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100">
                <a:solidFill>
                  <a:srgbClr val="800000"/>
                </a:solidFill>
              </a:rPr>
              <a:t>             dbcon.rollback();</a:t>
            </a:r>
            <a:r>
              <a:rPr lang="en-US" altLang="en-US" sz="2100"/>
              <a:t>    </a:t>
            </a:r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100"/>
              <a:t>                }</a:t>
            </a:r>
            <a:br>
              <a:rPr lang="en-US" altLang="en-US" sz="2100"/>
            </a:br>
            <a:r>
              <a:rPr lang="en-US" altLang="en-US" sz="2100"/>
              <a:t>       </a:t>
            </a:r>
            <a:r>
              <a:rPr lang="en-US" altLang="en-US" sz="2100" b="1"/>
              <a:t>catch</a:t>
            </a:r>
            <a:r>
              <a:rPr lang="en-US" altLang="en-US" sz="2100"/>
              <a:t>(</a:t>
            </a:r>
            <a:r>
              <a:rPr lang="en-US" altLang="en-US" sz="2100">
                <a:solidFill>
                  <a:srgbClr val="800000"/>
                </a:solidFill>
              </a:rPr>
              <a:t>SQLException</a:t>
            </a:r>
            <a:r>
              <a:rPr lang="en-US" altLang="en-US" sz="2100"/>
              <a:t> e2) { System.out.println(e2.toString()); }</a:t>
            </a:r>
          </a:p>
          <a:p>
            <a:pPr marL="439738">
              <a:buFont typeface="Monotype Sorts" pitchFamily="-84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100"/>
              <a:t>   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A97B-2892-43A1-B39D-FCF1B989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Stored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996A-C7C1-4DA9-922D-D89AABE39656}"/>
              </a:ext>
            </a:extLst>
          </p:cNvPr>
          <p:cNvSpPr txBox="1"/>
          <p:nvPr/>
        </p:nvSpPr>
        <p:spPr>
          <a:xfrm>
            <a:off x="1447800" y="1307068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'database'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Invocation in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DataGrip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76236-AB0B-49DC-844B-0A95660EE320}"/>
              </a:ext>
            </a:extLst>
          </p:cNvPr>
          <p:cNvSpPr txBox="1"/>
          <p:nvPr/>
        </p:nvSpPr>
        <p:spPr>
          <a:xfrm>
            <a:off x="1600200" y="3048000"/>
            <a:ext cx="71628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setProperty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escapeSyntaxCallMode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callIfNoReturn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Connection conn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DriverManager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getConnection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props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CallableStatement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prepareCall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"{? = call upper( ? ) }"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registerOutParameter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"database"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upperCased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upperFunc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upperCased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BBD4-58AD-4941-9ACC-39CA6641E39D}"/>
              </a:ext>
            </a:extLst>
          </p:cNvPr>
          <p:cNvSpPr txBox="1"/>
          <p:nvPr/>
        </p:nvSpPr>
        <p:spPr>
          <a:xfrm>
            <a:off x="228600" y="1337846"/>
            <a:ext cx="114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SQL: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5AC2D-1E89-4843-AC7F-D03339E4D2CA}"/>
              </a:ext>
            </a:extLst>
          </p:cNvPr>
          <p:cNvSpPr txBox="1"/>
          <p:nvPr/>
        </p:nvSpPr>
        <p:spPr>
          <a:xfrm>
            <a:off x="334617" y="3048000"/>
            <a:ext cx="129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JAVA: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616F5-FA4A-49CE-BA20-8E5C8E267A7E}"/>
              </a:ext>
            </a:extLst>
          </p:cNvPr>
          <p:cNvSpPr txBox="1"/>
          <p:nvPr/>
        </p:nvSpPr>
        <p:spPr>
          <a:xfrm>
            <a:off x="3276600" y="2027670"/>
            <a:ext cx="5307496" cy="867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“select”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 for functions only (default)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“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callIfNoReturn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”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 for procedures and functions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“call”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 for procedures only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36068-4EE4-4C1C-9A71-FD2EBB4EC4C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5200" y="2895600"/>
            <a:ext cx="1" cy="2286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AC0538-1875-45ED-ABF3-61EFCB781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ANSI SQL Functions</a:t>
            </a:r>
          </a:p>
        </p:txBody>
      </p:sp>
      <p:sp>
        <p:nvSpPr>
          <p:cNvPr id="1024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B186DA-2F62-4F8F-9397-1025FD738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59813" cy="5029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Definition of a Function</a:t>
            </a:r>
          </a:p>
          <a:p>
            <a:pPr eaLnBrk="1" hangingPunct="1">
              <a:buClr>
                <a:schemeClr val="tx2"/>
              </a:buClr>
              <a:tabLst>
                <a:tab pos="803275" algn="l"/>
                <a:tab pos="1370013" algn="l"/>
                <a:tab pos="2112963" algn="l"/>
              </a:tabLst>
            </a:pPr>
            <a:endParaRPr lang="en-US" altLang="en-US" sz="600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latin typeface="Arial Narrow" panose="020B0606020202030204" pitchFamily="34" charset="0"/>
              </a:rPr>
              <a:t>           </a:t>
            </a:r>
            <a:r>
              <a:rPr lang="en-US" altLang="en-US" sz="2200" b="1" dirty="0">
                <a:latin typeface="Arial Narrow" panose="020B0606020202030204" pitchFamily="34" charset="0"/>
              </a:rPr>
              <a:t>create or replace function </a:t>
            </a:r>
            <a:r>
              <a:rPr lang="en-US" altLang="en-US" sz="2200" i="1" dirty="0" err="1">
                <a:latin typeface="Arial Narrow" panose="020B0606020202030204" pitchFamily="34" charset="0"/>
              </a:rPr>
              <a:t>author_count</a:t>
            </a:r>
            <a:r>
              <a:rPr lang="en-US" altLang="en-US" sz="2200" i="1" dirty="0">
                <a:latin typeface="Arial Narrow" panose="020B0606020202030204" pitchFamily="34" charset="0"/>
              </a:rPr>
              <a:t> </a:t>
            </a:r>
            <a:r>
              <a:rPr lang="en-US" altLang="en-US" sz="2200" b="1" dirty="0">
                <a:latin typeface="Arial Narrow" panose="020B0606020202030204" pitchFamily="34" charset="0"/>
              </a:rPr>
              <a:t>(</a:t>
            </a:r>
            <a:r>
              <a:rPr lang="en-US" altLang="en-US" sz="2200" i="1" dirty="0">
                <a:latin typeface="Arial Narrow" panose="020B0606020202030204" pitchFamily="34" charset="0"/>
              </a:rPr>
              <a:t>name </a:t>
            </a:r>
            <a:r>
              <a:rPr lang="en-US" altLang="en-US" sz="2200" b="1" dirty="0">
                <a:latin typeface="Arial Narrow" panose="020B0606020202030204" pitchFamily="34" charset="0"/>
              </a:rPr>
              <a:t>varchar(20))    </a:t>
            </a:r>
            <a:br>
              <a:rPr lang="en-US" altLang="en-US" sz="2200" b="1" dirty="0">
                <a:latin typeface="Arial Narrow" panose="020B0606020202030204" pitchFamily="34" charset="0"/>
              </a:rPr>
            </a:br>
            <a:r>
              <a:rPr lang="en-US" altLang="en-US" sz="2200" b="1" dirty="0">
                <a:latin typeface="Arial Narrow" panose="020B0606020202030204" pitchFamily="34" charset="0"/>
              </a:rPr>
              <a:t>            return integer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200" b="1" dirty="0">
                <a:latin typeface="Arial Narrow" panose="020B0606020202030204" pitchFamily="34" charset="0"/>
              </a:rPr>
              <a:t>          </a:t>
            </a:r>
            <a:r>
              <a:rPr lang="en-US" alt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200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sz="2200" i="1" dirty="0">
                <a:latin typeface="Arial Narrow" panose="020B0606020202030204" pitchFamily="34" charset="0"/>
              </a:rPr>
              <a:t> </a:t>
            </a:r>
            <a:r>
              <a:rPr lang="en-US" altLang="en-US" sz="2200" b="1" dirty="0">
                <a:latin typeface="Arial Narrow" panose="020B0606020202030204" pitchFamily="34" charset="0"/>
              </a:rPr>
              <a:t>integer;                   </a:t>
            </a:r>
            <a:r>
              <a:rPr lang="en-US" altLang="en-US" sz="2200" dirty="0">
                <a:latin typeface="Arial Narrow" panose="020B0606020202030204" pitchFamily="34" charset="0"/>
              </a:rPr>
              <a:t>-- local variable declaration</a:t>
            </a:r>
            <a:br>
              <a:rPr lang="en-US" altLang="en-US" sz="2200" b="1" dirty="0">
                <a:latin typeface="Arial Narrow" panose="020B0606020202030204" pitchFamily="34" charset="0"/>
              </a:rPr>
            </a:br>
            <a:r>
              <a:rPr lang="en-US" altLang="en-US" sz="2200" b="1" dirty="0">
                <a:latin typeface="Arial Narrow" panose="020B0606020202030204" pitchFamily="34" charset="0"/>
              </a:rPr>
              <a:t>      begin</a:t>
            </a:r>
            <a:br>
              <a:rPr lang="en-US" altLang="en-US" sz="2200" dirty="0">
                <a:latin typeface="Arial Narrow" panose="020B0606020202030204" pitchFamily="34" charset="0"/>
              </a:rPr>
            </a:br>
            <a:r>
              <a:rPr lang="en-US" altLang="en-US" sz="2200" b="1" dirty="0">
                <a:latin typeface="Arial Narrow" panose="020B0606020202030204" pitchFamily="34" charset="0"/>
              </a:rPr>
              <a:t>           select count</a:t>
            </a:r>
            <a:r>
              <a:rPr lang="en-US" altLang="en-US" sz="2200" dirty="0">
                <a:latin typeface="Arial Narrow" panose="020B0606020202030204" pitchFamily="34" charset="0"/>
              </a:rPr>
              <a:t>(</a:t>
            </a:r>
            <a:r>
              <a:rPr lang="en-US" altLang="en-US" sz="2200" i="1" dirty="0">
                <a:latin typeface="Arial Narrow" panose="020B0606020202030204" pitchFamily="34" charset="0"/>
              </a:rPr>
              <a:t>author</a:t>
            </a:r>
            <a:r>
              <a:rPr lang="en-US" altLang="en-US" sz="2200" dirty="0">
                <a:latin typeface="Arial Narrow" panose="020B0606020202030204" pitchFamily="34" charset="0"/>
              </a:rPr>
              <a:t>)</a:t>
            </a:r>
            <a:br>
              <a:rPr lang="en-US" altLang="en-US" sz="2000" b="1" dirty="0">
                <a:latin typeface="Arial Narrow" panose="020B0606020202030204" pitchFamily="34" charset="0"/>
              </a:rPr>
            </a:br>
            <a:r>
              <a:rPr lang="en-US" altLang="en-US" sz="2000" b="1" dirty="0">
                <a:latin typeface="Arial Narrow" panose="020B0606020202030204" pitchFamily="34" charset="0"/>
              </a:rPr>
              <a:t>           </a:t>
            </a:r>
            <a:r>
              <a:rPr lang="en-US" altLang="en-US" sz="2200" i="1" dirty="0">
                <a:latin typeface="Arial Narrow" panose="020B0606020202030204" pitchFamily="34" charset="0"/>
              </a:rPr>
              <a:t> </a:t>
            </a:r>
            <a:r>
              <a:rPr lang="en-US" altLang="en-US" sz="2200" b="1" dirty="0">
                <a:latin typeface="Arial Narrow" panose="020B0606020202030204" pitchFamily="34" charset="0"/>
              </a:rPr>
              <a:t>from </a:t>
            </a:r>
            <a:r>
              <a:rPr lang="en-US" altLang="en-US" sz="2200" i="1" dirty="0">
                <a:latin typeface="Arial Narrow" panose="020B0606020202030204" pitchFamily="34" charset="0"/>
              </a:rPr>
              <a:t>authors</a:t>
            </a:r>
            <a:br>
              <a:rPr lang="en-US" altLang="en-US" sz="2200" i="1" dirty="0">
                <a:latin typeface="Arial Narrow" panose="020B0606020202030204" pitchFamily="34" charset="0"/>
              </a:rPr>
            </a:br>
            <a:r>
              <a:rPr lang="en-US" altLang="en-US" sz="2200" i="1" dirty="0">
                <a:latin typeface="Arial Narrow" panose="020B0606020202030204" pitchFamily="34" charset="0"/>
              </a:rPr>
              <a:t>           </a:t>
            </a:r>
            <a:r>
              <a:rPr lang="en-US" altLang="en-US" sz="2200" b="1" dirty="0">
                <a:latin typeface="Arial Narrow" panose="020B0606020202030204" pitchFamily="34" charset="0"/>
              </a:rPr>
              <a:t>where </a:t>
            </a:r>
            <a:r>
              <a:rPr lang="en-US" altLang="en-US" sz="2200" i="1" dirty="0" err="1">
                <a:latin typeface="Arial Narrow" panose="020B0606020202030204" pitchFamily="34" charset="0"/>
              </a:rPr>
              <a:t>authors.title</a:t>
            </a:r>
            <a:r>
              <a:rPr lang="en-US" altLang="en-US" sz="2200" i="1" dirty="0">
                <a:latin typeface="Arial Narrow" panose="020B0606020202030204" pitchFamily="34" charset="0"/>
              </a:rPr>
              <a:t>=name</a:t>
            </a:r>
            <a:r>
              <a:rPr lang="en-US" altLang="en-US" sz="2200" dirty="0">
                <a:latin typeface="Arial Narrow" panose="020B0606020202030204" pitchFamily="34" charset="0"/>
              </a:rPr>
              <a:t>;</a:t>
            </a:r>
            <a:br>
              <a:rPr lang="en-US" altLang="en-US" sz="2200" i="1" dirty="0">
                <a:latin typeface="Arial Narrow" panose="020B0606020202030204" pitchFamily="34" charset="0"/>
              </a:rPr>
            </a:br>
            <a:r>
              <a:rPr lang="en-US" altLang="en-US" sz="2200" i="1" dirty="0">
                <a:latin typeface="Arial Narrow" panose="020B0606020202030204" pitchFamily="34" charset="0"/>
              </a:rPr>
              <a:t>           </a:t>
            </a:r>
            <a:r>
              <a:rPr lang="en-US" altLang="en-US" sz="2200" b="1" dirty="0">
                <a:latin typeface="Arial Narrow" panose="020B0606020202030204" pitchFamily="34" charset="0"/>
              </a:rPr>
              <a:t>return </a:t>
            </a:r>
            <a:r>
              <a:rPr lang="en-US" altLang="en-US" sz="2200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sz="2200" dirty="0">
                <a:latin typeface="Arial Narrow" panose="020B0606020202030204" pitchFamily="34" charset="0"/>
              </a:rPr>
              <a:t>;</a:t>
            </a:r>
            <a:br>
              <a:rPr lang="en-US" altLang="en-US" sz="2200" i="1" dirty="0">
                <a:latin typeface="Arial Narrow" panose="020B0606020202030204" pitchFamily="34" charset="0"/>
              </a:rPr>
            </a:br>
            <a:r>
              <a:rPr lang="en-US" altLang="en-US" sz="2200" i="1" dirty="0">
                <a:latin typeface="Arial Narrow" panose="020B0606020202030204" pitchFamily="34" charset="0"/>
              </a:rPr>
              <a:t>       </a:t>
            </a:r>
            <a:r>
              <a:rPr lang="en-US" altLang="en-US" sz="2200" b="1" dirty="0">
                <a:latin typeface="Arial Narrow" panose="020B0606020202030204" pitchFamily="34" charset="0"/>
              </a:rPr>
              <a:t>end;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200" b="1" dirty="0">
                <a:latin typeface="Arial Narrow" panose="020B0606020202030204" pitchFamily="34" charset="0"/>
              </a:rPr>
              <a:t>           </a:t>
            </a:r>
            <a:r>
              <a:rPr lang="en-US" alt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 /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endParaRPr lang="en-US" altLang="en-US" sz="800" dirty="0">
              <a:latin typeface="Arial Narrow" panose="020B0606020202030204" pitchFamily="34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-84" charset="2"/>
              <a:buChar char="o"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‘/’: </a:t>
            </a:r>
            <a:r>
              <a:rPr lang="en-US" altLang="en-US" dirty="0"/>
              <a:t>Executes </a:t>
            </a:r>
            <a:r>
              <a:rPr lang="en-US" altLang="en-US" dirty="0">
                <a:solidFill>
                  <a:srgbClr val="280049"/>
                </a:solidFill>
              </a:rPr>
              <a:t>a PL/SQL block</a:t>
            </a:r>
            <a:endParaRPr lang="en-US" alt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175"/>
              </a:spcBef>
              <a:buClr>
                <a:schemeClr val="tx2"/>
              </a:buCl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Invocation ?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8FA0AE0-E187-466E-8C8C-02544BF3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3733800" cy="15240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pitchFamily="-84" charset="2"/>
              <a:buNone/>
            </a:pP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SELECT title, </a:t>
            </a:r>
            <a:r>
              <a:rPr lang="en-US" altLang="en-US">
                <a:solidFill>
                  <a:srgbClr val="FF0000"/>
                </a:solidFill>
                <a:latin typeface="Arial Narrow" panose="020B0606020202030204" pitchFamily="34" charset="0"/>
              </a:rPr>
              <a:t>author_count</a:t>
            </a: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(title)</a:t>
            </a:r>
          </a:p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pitchFamily="-84" charset="2"/>
              <a:buNone/>
            </a:pP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FROM books4</a:t>
            </a:r>
          </a:p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pitchFamily="-84" charset="2"/>
              <a:buNone/>
            </a:pP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WHERE </a:t>
            </a:r>
            <a:r>
              <a:rPr lang="en-US" altLang="en-US">
                <a:solidFill>
                  <a:srgbClr val="FF0000"/>
                </a:solidFill>
                <a:latin typeface="Arial Narrow" panose="020B0606020202030204" pitchFamily="34" charset="0"/>
              </a:rPr>
              <a:t>author_count</a:t>
            </a:r>
            <a:r>
              <a:rPr lang="en-US" altLang="en-US">
                <a:solidFill>
                  <a:srgbClr val="280049"/>
                </a:solidFill>
                <a:latin typeface="Arial Narrow" panose="020B0606020202030204" pitchFamily="34" charset="0"/>
              </a:rPr>
              <a:t>(title)&gt; 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76A41-030B-4554-B39D-58A755C91C2A}"/>
              </a:ext>
            </a:extLst>
          </p:cNvPr>
          <p:cNvSpPr txBox="1"/>
          <p:nvPr/>
        </p:nvSpPr>
        <p:spPr>
          <a:xfrm>
            <a:off x="4419600" y="1093788"/>
            <a:ext cx="4545013" cy="40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200" dirty="0">
                <a:solidFill>
                  <a:schemeClr val="accent6"/>
                </a:solidFill>
                <a:latin typeface="Helvetica" charset="0"/>
                <a:ea typeface="ＭＳ Ｐゴシック" charset="0"/>
                <a:cs typeface="ＭＳ Ｐゴシック" charset="0"/>
              </a:rPr>
              <a:t>authors (author, title, </a:t>
            </a:r>
            <a:r>
              <a:rPr lang="en-US" sz="2200" dirty="0" err="1">
                <a:solidFill>
                  <a:schemeClr val="accent6"/>
                </a:solidFill>
                <a:latin typeface="Helvetica" charset="0"/>
                <a:ea typeface="ＭＳ Ｐゴシック" charset="0"/>
                <a:cs typeface="ＭＳ Ｐゴシック" charset="0"/>
              </a:rPr>
              <a:t>author_order</a:t>
            </a:r>
            <a:r>
              <a:rPr lang="en-US" sz="2200" dirty="0">
                <a:solidFill>
                  <a:schemeClr val="accent6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B2B4-B33E-4B42-A484-A7CBCC37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3151188"/>
            <a:ext cx="56086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into </a:t>
            </a:r>
            <a:r>
              <a:rPr lang="en-US" altLang="en-US" sz="2200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sz="2200" i="1" dirty="0">
                <a:latin typeface="Arial Narrow" panose="020B0606020202030204" pitchFamily="34" charset="0"/>
              </a:rPr>
              <a:t>     -- </a:t>
            </a:r>
            <a:r>
              <a:rPr lang="en-US" alt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into</a:t>
            </a:r>
            <a:r>
              <a:rPr lang="en-US" altLang="en-US" sz="2200" b="1" dirty="0">
                <a:latin typeface="Arial Narrow" panose="020B0606020202030204" pitchFamily="34" charset="0"/>
              </a:rPr>
              <a:t> </a:t>
            </a:r>
            <a:r>
              <a:rPr lang="en-US" altLang="en-US" sz="2200" dirty="0">
                <a:latin typeface="Arial Narrow" panose="020B0606020202030204" pitchFamily="34" charset="0"/>
              </a:rPr>
              <a:t>is a tuple assignment operator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  <p:bldP spid="6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A97B-2892-43A1-B39D-FCF1B989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Stored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996A-C7C1-4DA9-922D-D89AABE39656}"/>
              </a:ext>
            </a:extLst>
          </p:cNvPr>
          <p:cNvSpPr txBox="1"/>
          <p:nvPr/>
        </p:nvSpPr>
        <p:spPr>
          <a:xfrm>
            <a:off x="1447800" y="1185446"/>
            <a:ext cx="7467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SETOF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$$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$$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plpgsql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Invocation in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DataGrip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76236-AB0B-49DC-844B-0A95660EE320}"/>
              </a:ext>
            </a:extLst>
          </p:cNvPr>
          <p:cNvSpPr txBox="1"/>
          <p:nvPr/>
        </p:nvSpPr>
        <p:spPr>
          <a:xfrm>
            <a:off x="1447801" y="3617655"/>
            <a:ext cx="716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executeQuery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 * FROM </a:t>
            </a:r>
            <a:r>
              <a:rPr lang="en-US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fx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rmajor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"SID"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"QPA"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rmajor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rmajor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BBD4-58AD-4941-9ACC-39CA6641E39D}"/>
              </a:ext>
            </a:extLst>
          </p:cNvPr>
          <p:cNvSpPr txBox="1"/>
          <p:nvPr/>
        </p:nvSpPr>
        <p:spPr>
          <a:xfrm>
            <a:off x="228600" y="1185446"/>
            <a:ext cx="121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SQL: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5AC2D-1E89-4843-AC7F-D03339E4D2CA}"/>
              </a:ext>
            </a:extLst>
          </p:cNvPr>
          <p:cNvSpPr txBox="1"/>
          <p:nvPr/>
        </p:nvSpPr>
        <p:spPr>
          <a:xfrm>
            <a:off x="231913" y="3657600"/>
            <a:ext cx="129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1723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A97B-2892-43A1-B39D-FCF1B989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Stored Procedures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996A-C7C1-4DA9-922D-D89AABE39656}"/>
              </a:ext>
            </a:extLst>
          </p:cNvPr>
          <p:cNvSpPr txBox="1"/>
          <p:nvPr/>
        </p:nvSpPr>
        <p:spPr>
          <a:xfrm>
            <a:off x="1371600" y="1143000"/>
            <a:ext cx="7467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PROCEDURE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change_major_proc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plpgsql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 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$$</a:t>
            </a: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MAJOR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Major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$$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Invocation in </a:t>
            </a:r>
            <a:r>
              <a:rPr lang="en-US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DataGrip</a:t>
            </a:r>
            <a:endParaRPr lang="en-US" sz="15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change_major_proc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'CS'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'CSD'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76236-AB0B-49DC-844B-0A95660EE320}"/>
              </a:ext>
            </a:extLst>
          </p:cNvPr>
          <p:cNvSpPr txBox="1"/>
          <p:nvPr/>
        </p:nvSpPr>
        <p:spPr>
          <a:xfrm>
            <a:off x="1447800" y="3849975"/>
            <a:ext cx="746759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As of v11, procedures must be outside a transaction to work</a:t>
            </a: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setAutoCommit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CallableStatement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proc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prepareCall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"{call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change_major_proc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(?,?)}"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setObject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"CS"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setObject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"CSD"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execute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BBD4-58AD-4941-9ACC-39CA6641E39D}"/>
              </a:ext>
            </a:extLst>
          </p:cNvPr>
          <p:cNvSpPr txBox="1"/>
          <p:nvPr/>
        </p:nvSpPr>
        <p:spPr>
          <a:xfrm>
            <a:off x="228600" y="11854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SQL: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5AC2D-1E89-4843-AC7F-D03339E4D2CA}"/>
              </a:ext>
            </a:extLst>
          </p:cNvPr>
          <p:cNvSpPr txBox="1"/>
          <p:nvPr/>
        </p:nvSpPr>
        <p:spPr>
          <a:xfrm>
            <a:off x="231913" y="3849975"/>
            <a:ext cx="129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-84" charset="2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Helvetica"/>
                <a:ea typeface="MS PGothic" panose="020B0600070205080204" pitchFamily="34" charset="-128"/>
              </a:rPr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29191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C5AE-09F0-48F3-A715-27880AF2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Execute/Create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7C76-E699-4515-AFFE-CA74F32E1468}"/>
              </a:ext>
            </a:extLst>
          </p:cNvPr>
          <p:cNvSpPr txBox="1"/>
          <p:nvPr/>
        </p:nvSpPr>
        <p:spPr>
          <a:xfrm>
            <a:off x="304800" y="1066800"/>
            <a:ext cx="8610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Setup function to call.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Statement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stmt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createStatement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stmt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execute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"CREATE FUNCTION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refcursorfunc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RETURNS </a:t>
            </a:r>
            <a:r>
              <a:rPr lang="en-US" sz="15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refcursor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 '"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DECLARE 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  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mycurs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refcursor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BEGIN 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   OPEN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mycurs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FOR SELECT * FROM STUDENT;"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   RETURN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mycurs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"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END;' language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plpgsql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stmt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We must be inside a transaction for cursors to work.</a:t>
            </a: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setAutoCommit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Function call.</a:t>
            </a: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CallableStatement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prepareCall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"{? = call 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refcursorfunc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}"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registerOutParameter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OTHER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execute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ResultSet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results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ResultSet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getObject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 something with the results.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5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B6B78A4F-CF43-49E5-923E-4281C274A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Querying the Catalog &amp; Native SQL</a:t>
            </a:r>
          </a:p>
        </p:txBody>
      </p:sp>
      <p:sp>
        <p:nvSpPr>
          <p:cNvPr id="1730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C06A8EF-CA7F-4296-8F9B-337F03BFF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257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u="sng" dirty="0"/>
              <a:t>Metadata about results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ResultSet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res3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st.executeQuery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("SELECT * FROM STUDENT"); 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ResultSetMetaData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resmetadata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res3.getMetaData();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int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num_columns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resmetadata.getColumnCount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(); 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string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column_name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resmetadata.getColumnName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(3);  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 u="sng" dirty="0">
              <a:solidFill>
                <a:srgbClr val="800000"/>
              </a:solidFill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u="sng" dirty="0"/>
              <a:t>Metadata about database</a:t>
            </a:r>
            <a:r>
              <a:rPr lang="en-US" altLang="en-US" dirty="0"/>
              <a:t>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DatabaseMetaData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dbmd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dbcon.getMetaData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();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800000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u="sng" dirty="0"/>
              <a:t>Native SQL</a:t>
            </a:r>
            <a:endParaRPr lang="en-US" altLang="en-US" dirty="0">
              <a:solidFill>
                <a:srgbClr val="800000"/>
              </a:solidFill>
              <a:latin typeface="Arial Narrow" panose="020B0606020202030204" pitchFamily="34" charset="0"/>
            </a:endParaRPr>
          </a:p>
          <a:p>
            <a:pPr eaLnBrk="1" hangingPunct="1"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     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nativeSQL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(String </a:t>
            </a:r>
            <a:r>
              <a:rPr lang="en-US" altLang="en-US" dirty="0" err="1">
                <a:solidFill>
                  <a:srgbClr val="800000"/>
                </a:solidFill>
                <a:latin typeface="Arial Narrow" panose="020B0606020202030204" pitchFamily="34" charset="0"/>
              </a:rPr>
              <a:t>sql</a:t>
            </a:r>
            <a:r>
              <a:rPr lang="en-US" altLang="en-US" dirty="0">
                <a:solidFill>
                  <a:srgbClr val="800000"/>
                </a:solidFill>
                <a:latin typeface="Arial Narrow" panose="020B0606020202030204" pitchFamily="34" charset="0"/>
              </a:rPr>
              <a:t>);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 dirty="0"/>
              <a:t>Converts SQL </a:t>
            </a:r>
            <a:r>
              <a:rPr lang="en-US" altLang="en-US" sz="2200" dirty="0" err="1"/>
              <a:t>stmt</a:t>
            </a:r>
            <a:r>
              <a:rPr lang="en-US" altLang="en-US" sz="2200" dirty="0"/>
              <a:t> into the system's native SQL grammar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>
            <a:extLst>
              <a:ext uri="{FF2B5EF4-FFF2-40B4-BE49-F238E27FC236}">
                <a16:creationId xmlns:a16="http://schemas.microsoft.com/office/drawing/2014/main" id="{2651206D-42DB-4543-9774-B2E45AE1B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6AFC4-006D-4B8D-850E-DFE0ED0F85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1295400" cy="185737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SQLDAID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SQLDABC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SQLN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SQLD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SQLVAR[]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2041" name="Straight Arrow Connector 2">
            <a:extLst>
              <a:ext uri="{FF2B5EF4-FFF2-40B4-BE49-F238E27FC236}">
                <a16:creationId xmlns:a16="http://schemas.microsoft.com/office/drawing/2014/main" id="{597EB5BB-75D3-4547-9597-347E87EE39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32766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7B761C-0877-41CA-A962-D3C79110C2C6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057525"/>
          <a:ext cx="6705600" cy="3714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SQLTYPE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*SQLDATA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*SQLIND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SQLNAME_LEN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SQLNAME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0B8044-ED28-4E4F-BAE6-74F5B2070692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514725"/>
          <a:ext cx="6705600" cy="3714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SQLTYPE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*SQLDATA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*SQLIND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SQLNAME_LEN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SQLNAME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449842-8B41-49B2-A9F6-05AA5B4352C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038725"/>
          <a:ext cx="6705600" cy="3714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SQLTYPE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*SQLDATA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*SQLIND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SQLNAME_LEN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SQLNAME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090" name="TextBox 6">
            <a:extLst>
              <a:ext uri="{FF2B5EF4-FFF2-40B4-BE49-F238E27FC236}">
                <a16:creationId xmlns:a16="http://schemas.microsoft.com/office/drawing/2014/main" id="{2BDB0436-2359-4690-B1E5-1EB0C8240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492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/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F82C97-9DFE-4E18-937C-90CFC33B2B6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57245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data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B85881-ABCC-4763-8AAB-FF7FAF09E01A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4479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data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C6099F-708B-4D1E-9474-791320E71ADA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41243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data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110439-98E4-4DAD-BCB8-4F9C7777B12E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57245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Ind</a:t>
                      </a:r>
                      <a:endParaRPr 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F95D0C-D6E0-4770-BE52-BD5C14DEAB5E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1243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Ind</a:t>
                      </a:r>
                      <a:endParaRPr 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6F8D7-9FC7-49D2-AAF5-3BA93F7339C7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2447925"/>
          <a:ext cx="8382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Ind</a:t>
                      </a:r>
                      <a:endParaRPr 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2BE34B-9E04-4A56-B064-A9C68AA761B8}"/>
              </a:ext>
            </a:extLst>
          </p:cNvPr>
          <p:cNvCxnSpPr>
            <a:endCxn id="10" idx="0"/>
          </p:cNvCxnSpPr>
          <p:nvPr/>
        </p:nvCxnSpPr>
        <p:spPr bwMode="auto">
          <a:xfrm>
            <a:off x="4686300" y="5410200"/>
            <a:ext cx="0" cy="3143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D2C1F4-A31B-40A3-912D-5D47A065BD79}"/>
              </a:ext>
            </a:extLst>
          </p:cNvPr>
          <p:cNvCxnSpPr/>
          <p:nvPr/>
        </p:nvCxnSpPr>
        <p:spPr bwMode="auto">
          <a:xfrm>
            <a:off x="5715000" y="5410200"/>
            <a:ext cx="0" cy="3143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14A52C-77CA-4E3B-9C38-92F84F2080B1}"/>
              </a:ext>
            </a:extLst>
          </p:cNvPr>
          <p:cNvCxnSpPr/>
          <p:nvPr/>
        </p:nvCxnSpPr>
        <p:spPr bwMode="auto">
          <a:xfrm>
            <a:off x="4724400" y="3810000"/>
            <a:ext cx="0" cy="3143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1B89FE-1165-4787-AA40-D8B5EE3D8ED1}"/>
              </a:ext>
            </a:extLst>
          </p:cNvPr>
          <p:cNvCxnSpPr/>
          <p:nvPr/>
        </p:nvCxnSpPr>
        <p:spPr bwMode="auto">
          <a:xfrm>
            <a:off x="5791200" y="3810000"/>
            <a:ext cx="0" cy="3143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2BE68-7E40-44E1-9AC2-0C63E0183392}"/>
              </a:ext>
            </a:extLst>
          </p:cNvPr>
          <p:cNvCxnSpPr>
            <a:endCxn id="12" idx="2"/>
          </p:cNvCxnSpPr>
          <p:nvPr/>
        </p:nvCxnSpPr>
        <p:spPr bwMode="auto">
          <a:xfrm flipV="1">
            <a:off x="4686300" y="2819400"/>
            <a:ext cx="0" cy="2381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1B24BF-8245-467A-95CD-617D5D99E915}"/>
              </a:ext>
            </a:extLst>
          </p:cNvPr>
          <p:cNvCxnSpPr/>
          <p:nvPr/>
        </p:nvCxnSpPr>
        <p:spPr bwMode="auto">
          <a:xfrm flipV="1">
            <a:off x="5791200" y="2809875"/>
            <a:ext cx="0" cy="238125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DC9C42CC-230C-4C77-A757-28B193AD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injection vulnerabilities 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B622A888-2565-4623-B0CB-4A3A59A9D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953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Allow an attacker to inject (or execute) SQL commands within an application</a:t>
            </a:r>
          </a:p>
          <a:p>
            <a:pPr>
              <a:buClr>
                <a:schemeClr val="tx2"/>
              </a:buClr>
            </a:pPr>
            <a:endParaRPr lang="en-US" altLang="en-US"/>
          </a:p>
          <a:p>
            <a:pPr>
              <a:buClr>
                <a:schemeClr val="tx2"/>
              </a:buClr>
            </a:pPr>
            <a:r>
              <a:rPr lang="en-US" altLang="en-US"/>
              <a:t>Typical example: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    </a:t>
            </a:r>
            <a:r>
              <a:rPr lang="en-US" altLang="en-US">
                <a:latin typeface="Arial Narrow" panose="020B0606020202030204" pitchFamily="34" charset="0"/>
              </a:rPr>
              <a:t>Connection dbcon  = db.getConnection( );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String sql = "SELECT * FROM user  WHERE 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    username= </a:t>
            </a:r>
            <a:r>
              <a:rPr lang="en-US" altLang="en-US">
                <a:solidFill>
                  <a:srgbClr val="FF0000"/>
                </a:solidFill>
                <a:latin typeface="Arial Narrow" panose="020B0606020202030204" pitchFamily="34" charset="0"/>
              </a:rPr>
              <a:t>'" + username  +"' and password='" + password + "'"</a:t>
            </a:r>
            <a:r>
              <a:rPr lang="en-US" altLang="en-US">
                <a:latin typeface="Arial Narrow" panose="020B0606020202030204" pitchFamily="34" charset="0"/>
              </a:rPr>
              <a:t>;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Statement stmt = dbcon.createStatement();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int rs = stmt.executeQuery(sql);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if (rs.next())  { loggedIn = true; out.println("Successfully logged in"); }  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>
                <a:latin typeface="Arial Narrow" panose="020B0606020202030204" pitchFamily="34" charset="0"/>
              </a:rPr>
              <a:t>      else { out.println("Username and/or password not recognized"); } </a:t>
            </a:r>
          </a:p>
        </p:txBody>
      </p:sp>
      <p:sp>
        <p:nvSpPr>
          <p:cNvPr id="175108" name="TextBox 1">
            <a:extLst>
              <a:ext uri="{FF2B5EF4-FFF2-40B4-BE49-F238E27FC236}">
                <a16:creationId xmlns:a16="http://schemas.microsoft.com/office/drawing/2014/main" id="{7451C712-88CD-4DAD-BC1D-7816E47BF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38350" y="3306763"/>
            <a:ext cx="185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3720D9B6-0962-47C8-8218-D94BDD4B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107A-33FD-4C6B-B717-F83EDA3ED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dirty="0"/>
              <a:t>Accepting user input without performing adequate input validation or escaping meta-characters</a:t>
            </a:r>
          </a:p>
          <a:p>
            <a:pPr>
              <a:buClr>
                <a:schemeClr val="tx2"/>
              </a:buClr>
            </a:pPr>
            <a:endParaRPr lang="en-US" altLang="en-US" sz="500" dirty="0"/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 Narrow" panose="020B0606020202030204" pitchFamily="34" charset="0"/>
              </a:rPr>
              <a:t>String </a:t>
            </a:r>
            <a:r>
              <a:rPr lang="en-US" altLang="en-US" dirty="0" err="1">
                <a:latin typeface="Arial Narrow" panose="020B0606020202030204" pitchFamily="34" charset="0"/>
              </a:rPr>
              <a:t>sql</a:t>
            </a:r>
            <a:r>
              <a:rPr lang="en-US" altLang="en-US" dirty="0">
                <a:latin typeface="Arial Narrow" panose="020B0606020202030204" pitchFamily="34" charset="0"/>
              </a:rPr>
              <a:t> = "SELECT * FROM user  WHERE 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dirty="0">
                <a:latin typeface="Arial Narrow" panose="020B0606020202030204" pitchFamily="34" charset="0"/>
              </a:rPr>
              <a:t>            username= 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'" + username  +"' and password='" + password + "'"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  <a:endParaRPr lang="en-US" altLang="en-US" dirty="0"/>
          </a:p>
          <a:p>
            <a:pPr>
              <a:buClr>
                <a:schemeClr val="tx2"/>
              </a:buClr>
            </a:pPr>
            <a:endParaRPr lang="en-US" altLang="en-US" sz="1000" dirty="0"/>
          </a:p>
          <a:p>
            <a:pPr>
              <a:buClr>
                <a:schemeClr val="tx2"/>
              </a:buClr>
            </a:pPr>
            <a:r>
              <a:rPr lang="fr-FR" altLang="en-US" dirty="0"/>
              <a:t>Example inputs:   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fr-FR" altLang="en-US" sz="2200" dirty="0"/>
              <a:t>                  admin               (for </a:t>
            </a:r>
            <a:r>
              <a:rPr lang="fr-FR" altLang="en-US" sz="2200" dirty="0" err="1"/>
              <a:t>username</a:t>
            </a:r>
            <a:r>
              <a:rPr lang="fr-FR" altLang="en-US" sz="2200" dirty="0"/>
              <a:t>)</a:t>
            </a:r>
            <a:br>
              <a:rPr lang="fr-FR" altLang="en-US" sz="2200" dirty="0"/>
            </a:br>
            <a:r>
              <a:rPr lang="fr-FR" altLang="en-US" sz="2200" dirty="0"/>
              <a:t>             1'</a:t>
            </a:r>
            <a:r>
              <a:rPr lang="en-US" altLang="en-US" sz="2200" dirty="0"/>
              <a:t> </a:t>
            </a:r>
            <a:r>
              <a:rPr lang="fr-FR" altLang="en-US" sz="2200" dirty="0"/>
              <a:t>OR '1'='1.      (for </a:t>
            </a:r>
            <a:r>
              <a:rPr lang="fr-FR" altLang="en-US" sz="2200" dirty="0" err="1"/>
              <a:t>password</a:t>
            </a:r>
            <a:r>
              <a:rPr lang="fr-FR" altLang="en-US" sz="2200" dirty="0"/>
              <a:t>)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fr-FR" altLang="en-US" sz="1000" dirty="0"/>
          </a:p>
          <a:p>
            <a:pPr>
              <a:buClr>
                <a:schemeClr val="tx2"/>
              </a:buClr>
            </a:pPr>
            <a:r>
              <a:rPr lang="fr-FR" altLang="en-US" dirty="0" err="1"/>
              <a:t>Result</a:t>
            </a:r>
            <a:r>
              <a:rPr lang="fr-FR" altLang="en-US" dirty="0"/>
              <a:t>:</a:t>
            </a:r>
            <a:endParaRPr lang="fr-FR" altLang="en-US" sz="1200" dirty="0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fr-FR" altLang="en-US" dirty="0"/>
              <a:t>      </a:t>
            </a:r>
            <a:r>
              <a:rPr lang="fr-FR" altLang="en-US" dirty="0">
                <a:latin typeface="Arial Narrow" panose="020B0606020202030204" pitchFamily="34" charset="0"/>
              </a:rPr>
              <a:t>SELECT * FROM user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fr-FR" altLang="en-US" dirty="0">
                <a:latin typeface="Arial Narrow" panose="020B0606020202030204" pitchFamily="34" charset="0"/>
              </a:rPr>
              <a:t>        WHERE </a:t>
            </a:r>
            <a:r>
              <a:rPr lang="fr-FR" altLang="en-US" dirty="0" err="1">
                <a:latin typeface="Arial Narrow" panose="020B0606020202030204" pitchFamily="34" charset="0"/>
              </a:rPr>
              <a:t>username</a:t>
            </a:r>
            <a:r>
              <a:rPr lang="fr-FR" altLang="en-US" dirty="0">
                <a:latin typeface="Arial Narrow" panose="020B0606020202030204" pitchFamily="34" charset="0"/>
              </a:rPr>
              <a:t>='admin' and </a:t>
            </a:r>
            <a:r>
              <a:rPr lang="fr-FR" altLang="en-US" dirty="0" err="1">
                <a:latin typeface="Arial Narrow" panose="020B0606020202030204" pitchFamily="34" charset="0"/>
              </a:rPr>
              <a:t>password</a:t>
            </a:r>
            <a:r>
              <a:rPr lang="fr-FR" altLang="en-US" dirty="0">
                <a:latin typeface="Arial Narrow" panose="020B0606020202030204" pitchFamily="34" charset="0"/>
              </a:rPr>
              <a:t>=’1’ </a:t>
            </a:r>
            <a:r>
              <a:rPr lang="fr-FR" altLang="en-US" b="1" dirty="0">
                <a:latin typeface="Arial Narrow" panose="020B0606020202030204" pitchFamily="34" charset="0"/>
              </a:rPr>
              <a:t>OR '1'='1' </a:t>
            </a:r>
            <a:r>
              <a:rPr lang="fr-FR" altLang="en-US" dirty="0">
                <a:latin typeface="Arial Narrow" panose="020B0606020202030204" pitchFamily="34" charset="0"/>
              </a:rPr>
              <a:t>;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fr-FR" altLang="en-US" sz="1000" dirty="0">
              <a:latin typeface="Arial Narrow" panose="020B0606020202030204" pitchFamily="34" charset="0"/>
            </a:endParaRPr>
          </a:p>
          <a:p>
            <a:pPr>
              <a:buClr>
                <a:schemeClr val="tx2"/>
              </a:buClr>
            </a:pPr>
            <a:r>
              <a:rPr lang="fr-FR" altLang="en-US" dirty="0" err="1"/>
              <a:t>Effect</a:t>
            </a:r>
            <a:r>
              <a:rPr lang="fr-FR" altLang="en-US" dirty="0"/>
              <a:t>: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>
            <a:extLst>
              <a:ext uri="{FF2B5EF4-FFF2-40B4-BE49-F238E27FC236}">
                <a16:creationId xmlns:a16="http://schemas.microsoft.com/office/drawing/2014/main" id="{3795316E-04E0-4AB7-BB71-B812C7AB2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4858-F70A-43C5-A5C8-62CBFFD74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953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dirty="0">
                <a:latin typeface="Arial Narrow" panose="020B0606020202030204" pitchFamily="34" charset="0"/>
              </a:rPr>
              <a:t>String </a:t>
            </a:r>
            <a:r>
              <a:rPr lang="en-US" altLang="en-US" dirty="0" err="1">
                <a:latin typeface="Arial Narrow" panose="020B0606020202030204" pitchFamily="34" charset="0"/>
              </a:rPr>
              <a:t>sql</a:t>
            </a:r>
            <a:r>
              <a:rPr lang="en-US" altLang="en-US" dirty="0">
                <a:latin typeface="Arial Narrow" panose="020B0606020202030204" pitchFamily="34" charset="0"/>
              </a:rPr>
              <a:t> = "SELECT * FROM user  WHERE 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dirty="0">
                <a:latin typeface="Arial Narrow" panose="020B0606020202030204" pitchFamily="34" charset="0"/>
              </a:rPr>
              <a:t>             username= 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'" + username  +"' and password='" + password + "'"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  <a:endParaRPr lang="en-US" altLang="en-US" dirty="0"/>
          </a:p>
          <a:p>
            <a:pPr>
              <a:buClr>
                <a:schemeClr val="tx2"/>
              </a:buClr>
            </a:pPr>
            <a:endParaRPr lang="fr-FR" altLang="en-US" sz="1600" dirty="0"/>
          </a:p>
          <a:p>
            <a:pPr>
              <a:buClr>
                <a:schemeClr val="tx2"/>
              </a:buClr>
            </a:pPr>
            <a:r>
              <a:rPr lang="fr-FR" altLang="en-US" dirty="0"/>
              <a:t>Example inputs:    </a:t>
            </a:r>
          </a:p>
          <a:p>
            <a:pPr>
              <a:buClr>
                <a:schemeClr val="tx2"/>
              </a:buClr>
              <a:buNone/>
            </a:pPr>
            <a:r>
              <a:rPr lang="fr-FR" altLang="en-US" sz="2200" dirty="0"/>
              <a:t>        panos  					  (for </a:t>
            </a:r>
            <a:r>
              <a:rPr lang="fr-FR" altLang="en-US" sz="2200" dirty="0" err="1"/>
              <a:t>username</a:t>
            </a:r>
            <a:r>
              <a:rPr lang="fr-FR" altLang="en-US" sz="2200" dirty="0"/>
              <a:t>)</a:t>
            </a:r>
            <a:br>
              <a:rPr lang="fr-FR" altLang="en-US" sz="2200" dirty="0"/>
            </a:br>
            <a:r>
              <a:rPr lang="fr-FR" altLang="en-US" sz="2200" dirty="0"/>
              <a:t>    3113’;</a:t>
            </a:r>
            <a:r>
              <a:rPr lang="en-US" altLang="en-US" sz="2200" dirty="0"/>
              <a:t> DELETE FROM user WHERE ‘1  </a:t>
            </a:r>
            <a:r>
              <a:rPr lang="fr-FR" altLang="en-US" sz="2200" dirty="0"/>
              <a:t>(for </a:t>
            </a:r>
            <a:r>
              <a:rPr lang="fr-FR" altLang="en-US" sz="2200" dirty="0" err="1"/>
              <a:t>password</a:t>
            </a:r>
            <a:r>
              <a:rPr lang="fr-FR" altLang="en-US" sz="2200" dirty="0"/>
              <a:t>)</a:t>
            </a:r>
            <a:br>
              <a:rPr lang="fr-FR" altLang="en-US" sz="2200" dirty="0"/>
            </a:br>
            <a:endParaRPr lang="fr-FR" altLang="en-US" sz="1600" dirty="0"/>
          </a:p>
          <a:p>
            <a:pPr>
              <a:buClr>
                <a:schemeClr val="tx2"/>
              </a:buClr>
            </a:pPr>
            <a:r>
              <a:rPr lang="fr-FR" altLang="en-US" dirty="0" err="1"/>
              <a:t>Result</a:t>
            </a:r>
            <a:r>
              <a:rPr lang="fr-FR" altLang="en-US" dirty="0"/>
              <a:t>:</a:t>
            </a:r>
            <a:endParaRPr lang="fr-FR" altLang="en-US" sz="1200" dirty="0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fr-FR" altLang="en-US" dirty="0"/>
              <a:t>      </a:t>
            </a:r>
            <a:r>
              <a:rPr lang="fr-FR" altLang="en-US" dirty="0">
                <a:latin typeface="Arial Narrow" panose="020B0606020202030204" pitchFamily="34" charset="0"/>
              </a:rPr>
              <a:t>SELECT * FROM user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fr-FR" altLang="en-US" dirty="0">
                <a:latin typeface="Arial Narrow" panose="020B0606020202030204" pitchFamily="34" charset="0"/>
              </a:rPr>
              <a:t>        WHERE </a:t>
            </a:r>
            <a:r>
              <a:rPr lang="fr-FR" altLang="en-US" dirty="0" err="1">
                <a:latin typeface="Arial Narrow" panose="020B0606020202030204" pitchFamily="34" charset="0"/>
              </a:rPr>
              <a:t>username</a:t>
            </a:r>
            <a:r>
              <a:rPr lang="fr-FR" altLang="en-US" dirty="0">
                <a:latin typeface="Arial Narrow" panose="020B0606020202030204" pitchFamily="34" charset="0"/>
              </a:rPr>
              <a:t>=’panos' and </a:t>
            </a:r>
            <a:r>
              <a:rPr lang="fr-FR" altLang="en-US" dirty="0" err="1">
                <a:latin typeface="Arial Narrow" panose="020B0606020202030204" pitchFamily="34" charset="0"/>
              </a:rPr>
              <a:t>password</a:t>
            </a:r>
            <a:r>
              <a:rPr lang="fr-FR" altLang="en-US" dirty="0">
                <a:latin typeface="Arial Narrow" panose="020B0606020202030204" pitchFamily="34" charset="0"/>
              </a:rPr>
              <a:t>=’3113’; 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dirty="0"/>
              <a:t>       </a:t>
            </a:r>
            <a:r>
              <a:rPr lang="en-US" altLang="en-US" dirty="0">
                <a:latin typeface="Arial Narrow" panose="020B0606020202030204" pitchFamily="34" charset="0"/>
              </a:rPr>
              <a:t>DELETE FROM user WHERE ‘1’;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fr-FR" altLang="en-US" sz="1400" dirty="0">
              <a:latin typeface="Arial Narrow" panose="020B0606020202030204" pitchFamily="34" charset="0"/>
            </a:endParaRPr>
          </a:p>
          <a:p>
            <a:pPr>
              <a:buClr>
                <a:schemeClr val="tx2"/>
              </a:buClr>
            </a:pPr>
            <a:r>
              <a:rPr lang="fr-FR" altLang="en-US" dirty="0" err="1"/>
              <a:t>Effect</a:t>
            </a:r>
            <a:r>
              <a:rPr lang="fr-FR" altLang="en-US" dirty="0"/>
              <a:t>: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>
            <a:extLst>
              <a:ext uri="{FF2B5EF4-FFF2-40B4-BE49-F238E27FC236}">
                <a16:creationId xmlns:a16="http://schemas.microsoft.com/office/drawing/2014/main" id="{EAE67844-A000-4B43-8C06-FD0F03526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0227" name="Content Placeholder 4">
            <a:extLst>
              <a:ext uri="{FF2B5EF4-FFF2-40B4-BE49-F238E27FC236}">
                <a16:creationId xmlns:a16="http://schemas.microsoft.com/office/drawing/2014/main" id="{9A6575FC-16C6-40B5-84DC-D5236E8B5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7772400" cy="2392363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>
            <a:extLst>
              <a:ext uri="{FF2B5EF4-FFF2-40B4-BE49-F238E27FC236}">
                <a16:creationId xmlns:a16="http://schemas.microsoft.com/office/drawing/2014/main" id="{D72DB267-2758-4EC4-8124-E377F1D9E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Avoiding SQL Injection</a:t>
            </a:r>
          </a:p>
        </p:txBody>
      </p:sp>
      <p:sp>
        <p:nvSpPr>
          <p:cNvPr id="181251" name="Content Placeholder 2">
            <a:extLst>
              <a:ext uri="{FF2B5EF4-FFF2-40B4-BE49-F238E27FC236}">
                <a16:creationId xmlns:a16="http://schemas.microsoft.com/office/drawing/2014/main" id="{DD5C6EA2-947B-4DEC-8C53-FA911A399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r>
              <a:rPr lang="en-US" altLang="en-US"/>
              <a:t>In the same way attackers can inject other SQL commands </a:t>
            </a:r>
          </a:p>
          <a:p>
            <a:pPr lvl="1"/>
            <a:r>
              <a:rPr lang="en-US" altLang="en-US"/>
              <a:t>extract, update or delete data within the database</a:t>
            </a:r>
          </a:p>
          <a:p>
            <a:endParaRPr lang="en-US" altLang="en-US" sz="600"/>
          </a:p>
          <a:p>
            <a:r>
              <a:rPr lang="en-US" altLang="en-US"/>
              <a:t>Solution: Good programming practice; use prepareStatement()</a:t>
            </a:r>
          </a:p>
          <a:p>
            <a:pPr lvl="1"/>
            <a:r>
              <a:rPr lang="en-US" altLang="en-US"/>
              <a:t>All queries should be parameterized</a:t>
            </a:r>
          </a:p>
          <a:p>
            <a:pPr lvl="1"/>
            <a:r>
              <a:rPr lang="en-US" altLang="en-US"/>
              <a:t>All dynamic data should be explicitly bound to parameterized queries</a:t>
            </a:r>
          </a:p>
          <a:p>
            <a:pPr lvl="1"/>
            <a:r>
              <a:rPr lang="en-US" altLang="en-US"/>
              <a:t>String concatenation should never be used to create dynamic SQL (in general) </a:t>
            </a:r>
          </a:p>
          <a:p>
            <a:endParaRPr lang="en-US" altLang="en-US" sz="600"/>
          </a:p>
          <a:p>
            <a:r>
              <a:rPr lang="en-US" altLang="en-US"/>
              <a:t>Example: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800000"/>
                </a:solidFill>
              </a:rPr>
              <a:t>    </a:t>
            </a: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PreparedStatement st3 = dbcon.prepareStatement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       ( "</a:t>
            </a:r>
            <a:r>
              <a:rPr lang="en-US" altLang="en-US" sz="2200">
                <a:latin typeface="Arial Narrow" panose="020B0606020202030204" pitchFamily="34" charset="0"/>
              </a:rPr>
              <a:t>SELECT * FROM user  WHERE  username= </a:t>
            </a: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? </a:t>
            </a:r>
            <a:r>
              <a:rPr lang="en-US" altLang="en-US" sz="2200">
                <a:solidFill>
                  <a:srgbClr val="280049"/>
                </a:solidFill>
                <a:latin typeface="Arial Narrow" panose="020B0606020202030204" pitchFamily="34" charset="0"/>
              </a:rPr>
              <a:t>AND</a:t>
            </a: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200">
                <a:solidFill>
                  <a:srgbClr val="280049"/>
                </a:solidFill>
                <a:latin typeface="Arial Narrow" panose="020B0606020202030204" pitchFamily="34" charset="0"/>
              </a:rPr>
              <a:t>password</a:t>
            </a:r>
            <a:r>
              <a:rPr lang="en-US" altLang="en-US" sz="2200">
                <a:solidFill>
                  <a:srgbClr val="800000"/>
                </a:solidFill>
                <a:latin typeface="Arial Narrow" panose="020B0606020202030204" pitchFamily="34" charset="0"/>
              </a:rPr>
              <a:t> = ?");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>
            <a:extLst>
              <a:ext uri="{FF2B5EF4-FFF2-40B4-BE49-F238E27FC236}">
                <a16:creationId xmlns:a16="http://schemas.microsoft.com/office/drawing/2014/main" id="{340623AD-9C47-4A5C-A5DA-B1A9A5A35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748713" cy="5334000"/>
          </a:xfrm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280049"/>
              </a:buClr>
              <a:buSzPts val="1100"/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Consolas" panose="020B0609020204030204" pitchFamily="49" charset="0"/>
              </a:rPr>
              <a:t>Create a function statement</a:t>
            </a:r>
          </a:p>
          <a:p>
            <a:pPr>
              <a:spcBef>
                <a:spcPts val="600"/>
              </a:spcBef>
              <a:buClr>
                <a:srgbClr val="280049"/>
              </a:buClr>
              <a:buSzPts val="1100"/>
              <a:buFont typeface="Wingdings" pitchFamily="2" charset="2"/>
              <a:buChar char="q"/>
              <a:defRPr/>
            </a:pPr>
            <a:endParaRPr lang="en-US" altLang="en-US" sz="600" dirty="0">
              <a:ea typeface="ＭＳ Ｐゴシック" panose="020B0600070205080204" pitchFamily="34" charset="-128"/>
              <a:sym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Clr>
                <a:srgbClr val="280049"/>
              </a:buClr>
              <a:buSzPts val="1100"/>
              <a:buFont typeface="Monotype Sorts" pitchFamily="2" charset="2"/>
              <a:buNone/>
              <a:defRPr/>
            </a:pP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CREATE 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[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OR REPLACE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]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FUNCTION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func_name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(…)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RETURN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S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r_type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AS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Clr>
                <a:srgbClr val="280049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$$</a:t>
            </a:r>
            <a:b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[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DECLARE</a:t>
            </a:r>
            <a:b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  </a:t>
            </a:r>
            <a:r>
              <a:rPr lang="en-US" altLang="en-US" sz="20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declarations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]</a:t>
            </a:r>
            <a:b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BEGIN</a:t>
            </a:r>
            <a:b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en-US" altLang="en-US" sz="20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statements</a:t>
            </a:r>
            <a:br>
              <a:rPr lang="en-US" altLang="en-US" sz="20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END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 $$ 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LANGUAGE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plpgsql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Clr>
                <a:srgbClr val="280049"/>
              </a:buClr>
              <a:buSzPts val="1100"/>
              <a:buFont typeface="Arial" panose="020B0604020202020204" pitchFamily="34" charset="0"/>
              <a:buNone/>
              <a:defRPr/>
            </a:pPr>
            <a:endParaRPr lang="en-US" altLang="en-US" sz="500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pPr>
              <a:spcBef>
                <a:spcPts val="600"/>
              </a:spcBef>
              <a:buClr>
                <a:srgbClr val="280049"/>
              </a:buClr>
              <a:buSzPts val="1100"/>
              <a:buFont typeface="Wingdings" pitchFamily="2" charset="2"/>
              <a:buChar char="q"/>
              <a:defRPr/>
            </a:pP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LANGUAGE </a:t>
            </a:r>
            <a:r>
              <a:rPr lang="en-US" altLang="en-US" sz="2000" b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plpgsql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80049"/>
                </a:solidFill>
                <a:ea typeface="ＭＳ Ｐゴシック" panose="020B0600070205080204" pitchFamily="34" charset="-128"/>
                <a:sym typeface="Consolas" panose="020B0609020204030204" pitchFamily="49" charset="0"/>
              </a:rPr>
              <a:t>can either appear before the top $$ or after the bottom $$</a:t>
            </a:r>
          </a:p>
          <a:p>
            <a:pPr>
              <a:spcBef>
                <a:spcPts val="600"/>
              </a:spcBef>
              <a:buClr>
                <a:srgbClr val="280049"/>
              </a:buClr>
              <a:buSzPts val="1100"/>
              <a:buFont typeface="Wingdings" pitchFamily="2" charset="2"/>
              <a:buChar char="q"/>
              <a:defRPr/>
            </a:pPr>
            <a:endParaRPr lang="en-US" altLang="en-US" sz="500" dirty="0">
              <a:solidFill>
                <a:srgbClr val="280049"/>
              </a:solidFill>
              <a:ea typeface="ＭＳ Ｐゴシック" panose="020B0600070205080204" pitchFamily="34" charset="-128"/>
              <a:sym typeface="Consolas" panose="020B0609020204030204" pitchFamily="49" charset="0"/>
            </a:endParaRPr>
          </a:p>
          <a:p>
            <a:pPr>
              <a:spcBef>
                <a:spcPts val="600"/>
              </a:spcBef>
              <a:buClr>
                <a:srgbClr val="280049"/>
              </a:buClr>
              <a:buSzPts val="1100"/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280049"/>
                </a:solidFill>
                <a:ea typeface="ＭＳ Ｐゴシック" panose="020B0600070205080204" pitchFamily="34" charset="-128"/>
                <a:sym typeface="Consolas" panose="020B0609020204030204" pitchFamily="49" charset="0"/>
              </a:rPr>
              <a:t>Drop a function statement</a:t>
            </a:r>
            <a:endParaRPr lang="en-US" altLang="en-US" sz="1200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Clr>
                <a:srgbClr val="280049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 DROP FUNCTION 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[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IF EXISTS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]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func_name</a:t>
            </a:r>
            <a:r>
              <a:rPr lang="en-US" altLang="en-US" sz="2000" i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() 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[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CASCADE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|</a:t>
            </a:r>
            <a:r>
              <a:rPr lang="en-US" altLang="en-US" sz="2000" b="1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RESTRICT</a:t>
            </a:r>
            <a:r>
              <a:rPr lang="en-US" altLang="en-US" sz="2000" dirty="0">
                <a:solidFill>
                  <a:srgbClr val="783F04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  <a:sym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Font typeface="Monotype Sorts" pitchFamily="2" charset="2"/>
              <a:buNone/>
              <a:defRPr/>
            </a:pPr>
            <a:endParaRPr lang="en-US" altLang="en-US" sz="2000" dirty="0">
              <a:solidFill>
                <a:srgbClr val="783F04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387" name="Google Shape;107;p18">
            <a:extLst>
              <a:ext uri="{FF2B5EF4-FFF2-40B4-BE49-F238E27FC236}">
                <a16:creationId xmlns:a16="http://schemas.microsoft.com/office/drawing/2014/main" id="{4ADCBAD7-1796-4DF8-9C20-90187B1A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 dirty="0"/>
              <a:t>PL/</a:t>
            </a:r>
            <a:r>
              <a:rPr lang="en-US" altLang="en-US" dirty="0" err="1"/>
              <a:t>pgSQL</a:t>
            </a:r>
            <a:r>
              <a:rPr lang="en-US" altLang="en-US" dirty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Content Placeholder 1">
            <a:extLst>
              <a:ext uri="{FF2B5EF4-FFF2-40B4-BE49-F238E27FC236}">
                <a16:creationId xmlns:a16="http://schemas.microsoft.com/office/drawing/2014/main" id="{48F8CA1E-C78A-4552-AF3E-918630AB829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700" y="1181100"/>
            <a:ext cx="8521700" cy="5219700"/>
          </a:xfrm>
        </p:spPr>
      </p:pic>
      <p:sp>
        <p:nvSpPr>
          <p:cNvPr id="182275" name="Title 2">
            <a:extLst>
              <a:ext uri="{FF2B5EF4-FFF2-40B4-BE49-F238E27FC236}">
                <a16:creationId xmlns:a16="http://schemas.microsoft.com/office/drawing/2014/main" id="{66857354-9331-4947-AD78-1C043F52B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 SQL Injection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33A2CF2D-6A89-9F41-89A5-26C90DD35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Builder</a:t>
            </a: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44DAF6B6-24B6-9A4B-A593-2630D8E5C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24932" name="Picture 4">
            <a:extLst>
              <a:ext uri="{FF2B5EF4-FFF2-40B4-BE49-F238E27FC236}">
                <a16:creationId xmlns:a16="http://schemas.microsoft.com/office/drawing/2014/main" id="{DB3A3FD2-4093-B04C-93E6-F4FF6FD6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38238"/>
            <a:ext cx="44958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7708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D9F-2093-44A3-B2D0-DD936265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1ED4-F5D3-46CC-8AA1-275DAE43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b="1" dirty="0"/>
              <a:t>HW5</a:t>
            </a:r>
            <a:r>
              <a:rPr lang="en-US" dirty="0"/>
              <a:t> due date is on </a:t>
            </a:r>
            <a:r>
              <a:rPr lang="en-US" b="1" dirty="0"/>
              <a:t>Friday (Mar 26 @ 8pm) – Project Phase 1</a:t>
            </a:r>
          </a:p>
          <a:p>
            <a:pPr lvl="1"/>
            <a:r>
              <a:rPr lang="en-US" dirty="0"/>
              <a:t>Mar 24 Self-care day</a:t>
            </a:r>
          </a:p>
          <a:p>
            <a:pPr lvl="1"/>
            <a:r>
              <a:rPr lang="en-US" sz="2000" dirty="0"/>
              <a:t>https://db.cs.pitt.edu/courses/cs1555/21-2/assign.html</a:t>
            </a:r>
          </a:p>
          <a:p>
            <a:pPr lvl="1"/>
            <a:endParaRPr lang="en-US" sz="1000" dirty="0"/>
          </a:p>
          <a:p>
            <a:r>
              <a:rPr lang="en-US" dirty="0"/>
              <a:t>Project Team Formation: 3-member Team</a:t>
            </a:r>
          </a:p>
          <a:p>
            <a:pPr lvl="1"/>
            <a:r>
              <a:rPr lang="en-US" dirty="0"/>
              <a:t>Deadline: </a:t>
            </a:r>
            <a:r>
              <a:rPr lang="en-US" b="1" strike="sngStrike" dirty="0"/>
              <a:t>Mar. 5 </a:t>
            </a:r>
            <a:r>
              <a:rPr lang="en-US" b="1" dirty="0"/>
              <a:t>TODAY</a:t>
            </a:r>
            <a:endParaRPr lang="en-US" dirty="0"/>
          </a:p>
          <a:p>
            <a:pPr lvl="2"/>
            <a:r>
              <a:rPr lang="en-US" dirty="0"/>
              <a:t>Email to </a:t>
            </a:r>
            <a:r>
              <a:rPr lang="en-US" b="1" dirty="0"/>
              <a:t>cs1555-staff@cs.pitt.edu</a:t>
            </a:r>
          </a:p>
          <a:p>
            <a:pPr lvl="1"/>
            <a:r>
              <a:rPr lang="en-US" b="1" dirty="0"/>
              <a:t>CC </a:t>
            </a:r>
            <a:r>
              <a:rPr lang="en-US" dirty="0"/>
              <a:t>all team members</a:t>
            </a:r>
          </a:p>
          <a:p>
            <a:pPr lvl="2"/>
            <a:r>
              <a:rPr lang="en-US" dirty="0"/>
              <a:t>Listed on the email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You can also select a </a:t>
            </a:r>
            <a:r>
              <a:rPr lang="en-US" b="1" dirty="0"/>
              <a:t>nickname</a:t>
            </a:r>
            <a:r>
              <a:rPr lang="en-US" dirty="0"/>
              <a:t> for your team</a:t>
            </a:r>
          </a:p>
        </p:txBody>
      </p:sp>
      <p:pic>
        <p:nvPicPr>
          <p:cNvPr id="1028" name="Picture 4" descr="Every. Group. Project!! - Imgflip">
            <a:extLst>
              <a:ext uri="{FF2B5EF4-FFF2-40B4-BE49-F238E27FC236}">
                <a16:creationId xmlns:a16="http://schemas.microsoft.com/office/drawing/2014/main" id="{8F00BDBB-48DB-47C0-9682-916B1AC4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59" y="3405809"/>
            <a:ext cx="324499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E180E21-23F9-4207-A0D6-CE4DEFD21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PL/pgSQL Example Function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AE70064-E7B1-4BA1-B01D-159079B4E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latin typeface="Arial Narrow" panose="020B0606020202030204" pitchFamily="34" charset="0"/>
              </a:rPr>
              <a:t>       create or replace function </a:t>
            </a:r>
            <a:r>
              <a:rPr lang="en-US" altLang="en-US" i="1" dirty="0" err="1">
                <a:latin typeface="Arial Narrow" panose="020B0606020202030204" pitchFamily="34" charset="0"/>
              </a:rPr>
              <a:t>author_count</a:t>
            </a:r>
            <a:r>
              <a:rPr lang="en-US" altLang="en-US" i="1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(</a:t>
            </a:r>
            <a:r>
              <a:rPr lang="en-US" altLang="en-US" i="1" dirty="0">
                <a:latin typeface="Arial Narrow" panose="020B0606020202030204" pitchFamily="34" charset="0"/>
              </a:rPr>
              <a:t>name </a:t>
            </a:r>
            <a:r>
              <a:rPr lang="en-US" altLang="en-US" b="1" dirty="0">
                <a:latin typeface="Arial Narrow" panose="020B0606020202030204" pitchFamily="34" charset="0"/>
              </a:rPr>
              <a:t>varchar(20))    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            return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altLang="en-US" b="1" dirty="0">
                <a:latin typeface="Arial Narrow" panose="020B0606020202030204" pitchFamily="34" charset="0"/>
              </a:rPr>
              <a:t> integer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as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$$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latin typeface="Arial Narrow" panose="020B0606020202030204" pitchFamily="34" charset="0"/>
              </a:rPr>
              <a:t>          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declare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latin typeface="Arial Narrow" panose="020B0606020202030204" pitchFamily="34" charset="0"/>
              </a:rPr>
              <a:t>         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i="1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integer;                   </a:t>
            </a:r>
            <a:r>
              <a:rPr lang="en-US" altLang="en-US" dirty="0">
                <a:latin typeface="Arial Narrow" panose="020B0606020202030204" pitchFamily="34" charset="0"/>
              </a:rPr>
              <a:t>-- local variable declaration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      begin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           select count</a:t>
            </a:r>
            <a:r>
              <a:rPr lang="en-US" altLang="en-US" dirty="0">
                <a:latin typeface="Arial Narrow" panose="020B0606020202030204" pitchFamily="34" charset="0"/>
              </a:rPr>
              <a:t>(</a:t>
            </a:r>
            <a:r>
              <a:rPr lang="en-US" altLang="en-US" i="1" dirty="0">
                <a:latin typeface="Arial Narrow" panose="020B0606020202030204" pitchFamily="34" charset="0"/>
              </a:rPr>
              <a:t>author</a:t>
            </a:r>
            <a:r>
              <a:rPr lang="en-US" altLang="en-US" dirty="0">
                <a:latin typeface="Arial Narrow" panose="020B0606020202030204" pitchFamily="34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into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 dirty="0" err="1">
                <a:latin typeface="Arial Narrow" panose="020B0606020202030204" pitchFamily="34" charset="0"/>
              </a:rPr>
              <a:t>a_count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Arial Narrow" panose="020B0606020202030204" pitchFamily="34" charset="0"/>
              </a:rPr>
              <a:t>           </a:t>
            </a:r>
            <a:r>
              <a:rPr lang="en-US" altLang="en-US" i="1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from </a:t>
            </a:r>
            <a:r>
              <a:rPr lang="en-US" altLang="en-US" i="1" dirty="0">
                <a:latin typeface="Arial Narrow" panose="020B0606020202030204" pitchFamily="34" charset="0"/>
              </a:rPr>
              <a:t>authors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        </a:t>
            </a:r>
            <a:r>
              <a:rPr lang="en-US" altLang="en-US" b="1" dirty="0">
                <a:latin typeface="Arial Narrow" panose="020B0606020202030204" pitchFamily="34" charset="0"/>
              </a:rPr>
              <a:t>where </a:t>
            </a:r>
            <a:r>
              <a:rPr lang="en-US" altLang="en-US" i="1" dirty="0" err="1">
                <a:latin typeface="Arial Narrow" panose="020B0606020202030204" pitchFamily="34" charset="0"/>
              </a:rPr>
              <a:t>authors.title</a:t>
            </a:r>
            <a:r>
              <a:rPr lang="en-US" altLang="en-US" i="1" dirty="0">
                <a:latin typeface="Arial Narrow" panose="020B0606020202030204" pitchFamily="34" charset="0"/>
              </a:rPr>
              <a:t>=name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        </a:t>
            </a:r>
            <a:r>
              <a:rPr lang="en-US" altLang="en-US" b="1" dirty="0">
                <a:latin typeface="Arial Narrow" panose="020B0606020202030204" pitchFamily="34" charset="0"/>
              </a:rPr>
              <a:t>return </a:t>
            </a:r>
            <a:r>
              <a:rPr lang="en-US" altLang="en-US" i="1" dirty="0" err="1">
                <a:latin typeface="Arial Narrow" panose="020B0606020202030204" pitchFamily="34" charset="0"/>
              </a:rPr>
              <a:t>a_count</a:t>
            </a:r>
            <a:r>
              <a:rPr lang="en-US" altLang="en-US" dirty="0">
                <a:latin typeface="Arial Narrow" panose="020B0606020202030204" pitchFamily="34" charset="0"/>
              </a:rPr>
              <a:t>;</a:t>
            </a:r>
            <a:br>
              <a:rPr lang="en-US" altLang="en-US" i="1" dirty="0">
                <a:latin typeface="Arial Narrow" panose="020B0606020202030204" pitchFamily="34" charset="0"/>
              </a:rPr>
            </a:br>
            <a:r>
              <a:rPr lang="en-US" altLang="en-US" i="1" dirty="0">
                <a:latin typeface="Arial Narrow" panose="020B0606020202030204" pitchFamily="34" charset="0"/>
              </a:rPr>
              <a:t>       </a:t>
            </a:r>
            <a:r>
              <a:rPr lang="en-US" altLang="en-US" b="1" dirty="0">
                <a:latin typeface="Arial Narrow" panose="020B0606020202030204" pitchFamily="34" charset="0"/>
              </a:rPr>
              <a:t>end;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b="1" dirty="0">
                <a:latin typeface="Arial Narrow" panose="020B0606020202030204" pitchFamily="34" charset="0"/>
              </a:rPr>
              <a:t>            </a:t>
            </a: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$$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LANGUAGE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plpgsql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 pitchFamily="-84" charset="2"/>
              <a:buNone/>
              <a:tabLst>
                <a:tab pos="803275" algn="l"/>
                <a:tab pos="1370013" algn="l"/>
                <a:tab pos="2112963" algn="l"/>
              </a:tabLst>
            </a:pPr>
            <a:endParaRPr lang="en-US" altLang="en-US" b="1" dirty="0">
              <a:latin typeface="Arial Narrow" panose="020B0606020202030204" pitchFamily="34" charset="0"/>
            </a:endParaRP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30900</TotalTime>
  <Pages>23</Pages>
  <Words>7425</Words>
  <Application>Microsoft Office PowerPoint</Application>
  <PresentationFormat>On-screen Show (4:3)</PresentationFormat>
  <Paragraphs>1022</Paragraphs>
  <Slides>82</Slides>
  <Notes>56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7" baseType="lpstr">
      <vt:lpstr>Arial Unicode MS</vt:lpstr>
      <vt:lpstr>Arial</vt:lpstr>
      <vt:lpstr>Arial Narrow</vt:lpstr>
      <vt:lpstr>Comic Sans MS</vt:lpstr>
      <vt:lpstr>Consolas</vt:lpstr>
      <vt:lpstr>Courier New</vt:lpstr>
      <vt:lpstr>Helvetica</vt:lpstr>
      <vt:lpstr>inherit</vt:lpstr>
      <vt:lpstr>Liberation Mono</vt:lpstr>
      <vt:lpstr>Lucida Grande</vt:lpstr>
      <vt:lpstr>Monotype Sorts</vt:lpstr>
      <vt:lpstr>Times New Roman</vt:lpstr>
      <vt:lpstr>Wingdings</vt:lpstr>
      <vt:lpstr>Crafting Recovery Slides</vt:lpstr>
      <vt:lpstr>Visio</vt:lpstr>
      <vt:lpstr>Announcements</vt:lpstr>
      <vt:lpstr>Database Programming at Large</vt:lpstr>
      <vt:lpstr>Database Management System (DBMS)</vt:lpstr>
      <vt:lpstr>Database Programming</vt:lpstr>
      <vt:lpstr>Database Programming Approaches</vt:lpstr>
      <vt:lpstr>Approach 3: SQL/PL</vt:lpstr>
      <vt:lpstr>ANSI SQL Functions</vt:lpstr>
      <vt:lpstr>PL/pgSQL Function</vt:lpstr>
      <vt:lpstr>PL/pgSQL Example Function</vt:lpstr>
      <vt:lpstr>Trigger example in Postgres</vt:lpstr>
      <vt:lpstr>PL/pgSQL Trigger Function</vt:lpstr>
      <vt:lpstr>More on triggers in Postgres</vt:lpstr>
      <vt:lpstr>ANSI SQL Procedures</vt:lpstr>
      <vt:lpstr>PostgreSQL Stored Procedures</vt:lpstr>
      <vt:lpstr>Stored Procedure (Parameters by position)</vt:lpstr>
      <vt:lpstr>ANSI/PGSQL Procedures: Invocation</vt:lpstr>
      <vt:lpstr>PostgreSQL PL/pgSQL</vt:lpstr>
      <vt:lpstr>PostgreSQL PL/pgSQL</vt:lpstr>
      <vt:lpstr>ANSI Exceptions</vt:lpstr>
      <vt:lpstr>Exception handling in PL/pgSQL</vt:lpstr>
      <vt:lpstr>PL/pgSQL:  Block Structure</vt:lpstr>
      <vt:lpstr>PL/SQL: Var &amp; Const</vt:lpstr>
      <vt:lpstr>PL/SQL: Records</vt:lpstr>
      <vt:lpstr>PL/pgSQL: “Record”</vt:lpstr>
      <vt:lpstr>Cursors: Multiple Tuple Retrieval</vt:lpstr>
      <vt:lpstr>PL/pgSQL Cursors</vt:lpstr>
      <vt:lpstr>PL/pgSQL Cursors</vt:lpstr>
      <vt:lpstr>Cursor example in Postgress</vt:lpstr>
      <vt:lpstr>Implicit Cursor in Postgress</vt:lpstr>
      <vt:lpstr>External Language Functions/Procedures</vt:lpstr>
      <vt:lpstr>Example in PostgreSQL for C/C++</vt:lpstr>
      <vt:lpstr>External Routines: Performance Vs. Security</vt:lpstr>
      <vt:lpstr>Disadvantages of stored procedures</vt:lpstr>
      <vt:lpstr>Database Programming Approaches</vt:lpstr>
      <vt:lpstr>Embedded SQL (ESQL)</vt:lpstr>
      <vt:lpstr>Structure of ESQL Programs</vt:lpstr>
      <vt:lpstr>Host Data Structure </vt:lpstr>
      <vt:lpstr> Scope Rules</vt:lpstr>
      <vt:lpstr>Status of an SQL Cmd Execution</vt:lpstr>
      <vt:lpstr>NULL Values &amp; Indicators</vt:lpstr>
      <vt:lpstr>Host Data for Single Retrieval</vt:lpstr>
      <vt:lpstr>Embedded SQL Single Retrieval</vt:lpstr>
      <vt:lpstr>ESQL Cursors</vt:lpstr>
      <vt:lpstr>Cursor Retrieval</vt:lpstr>
      <vt:lpstr>Cursor Retrieval Example</vt:lpstr>
      <vt:lpstr>Dynamic SQL Statements</vt:lpstr>
      <vt:lpstr>Dynamic SQL: Prepare-Execute-Using</vt:lpstr>
      <vt:lpstr>SQLJ: SQL-Java</vt:lpstr>
      <vt:lpstr>SQLJ: Simple yet complete example</vt:lpstr>
      <vt:lpstr>Database Programming Approaches</vt:lpstr>
      <vt:lpstr>JDBC: An example of SQL API</vt:lpstr>
      <vt:lpstr>JDBC Configuration</vt:lpstr>
      <vt:lpstr>JDBC Drivers</vt:lpstr>
      <vt:lpstr>JDBC Drivers</vt:lpstr>
      <vt:lpstr>Useful Links</vt:lpstr>
      <vt:lpstr>Accessing a Database</vt:lpstr>
      <vt:lpstr>Executing an SQL Statement</vt:lpstr>
      <vt:lpstr>Querying a database &amp; Cursors</vt:lpstr>
      <vt:lpstr>JDBC Example in PostgreSQL</vt:lpstr>
      <vt:lpstr>JDBC Example in PostgreSQL</vt:lpstr>
      <vt:lpstr>Cursor Navigation Types</vt:lpstr>
      <vt:lpstr>Cursor Concurrency Types</vt:lpstr>
      <vt:lpstr>Moving Cursors</vt:lpstr>
      <vt:lpstr>The PreparedStatement Class</vt:lpstr>
      <vt:lpstr>Error Handling</vt:lpstr>
      <vt:lpstr>Error Handling</vt:lpstr>
      <vt:lpstr>Executing Transactions</vt:lpstr>
      <vt:lpstr>Not Deferred Constraints</vt:lpstr>
      <vt:lpstr>JDBC: Stored Functions</vt:lpstr>
      <vt:lpstr>JDBC: Stored Functions</vt:lpstr>
      <vt:lpstr>JDBC: Stored Procedures</vt:lpstr>
      <vt:lpstr>JDBC: Execute/Create</vt:lpstr>
      <vt:lpstr>Querying the Catalog &amp; Native SQL</vt:lpstr>
      <vt:lpstr>SQLDA</vt:lpstr>
      <vt:lpstr>SQL injection vulnerabilities </vt:lpstr>
      <vt:lpstr>What is the problem?</vt:lpstr>
      <vt:lpstr>What is the problem?</vt:lpstr>
      <vt:lpstr>PowerPoint Presentation</vt:lpstr>
      <vt:lpstr>Avoiding SQL Injection</vt:lpstr>
      <vt:lpstr>Fix SQL Injection</vt:lpstr>
      <vt:lpstr>SQL Builder</vt:lpstr>
      <vt:lpstr>Announcements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1082</cp:revision>
  <cp:lastPrinted>2020-10-28T04:05:51Z</cp:lastPrinted>
  <dcterms:created xsi:type="dcterms:W3CDTF">2010-01-20T17:19:43Z</dcterms:created>
  <dcterms:modified xsi:type="dcterms:W3CDTF">2021-03-31T16:42:18Z</dcterms:modified>
</cp:coreProperties>
</file>