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83"/>
  </p:notesMasterIdLst>
  <p:handoutMasterIdLst>
    <p:handoutMasterId r:id="rId84"/>
  </p:handoutMasterIdLst>
  <p:sldIdLst>
    <p:sldId id="1584" r:id="rId2"/>
    <p:sldId id="357" r:id="rId3"/>
    <p:sldId id="424" r:id="rId4"/>
    <p:sldId id="354" r:id="rId5"/>
    <p:sldId id="355" r:id="rId6"/>
    <p:sldId id="356" r:id="rId7"/>
    <p:sldId id="256" r:id="rId8"/>
    <p:sldId id="257" r:id="rId9"/>
    <p:sldId id="258" r:id="rId10"/>
    <p:sldId id="260" r:id="rId11"/>
    <p:sldId id="261" r:id="rId12"/>
    <p:sldId id="262" r:id="rId13"/>
    <p:sldId id="263" r:id="rId14"/>
    <p:sldId id="264" r:id="rId15"/>
    <p:sldId id="265" r:id="rId16"/>
    <p:sldId id="1541" r:id="rId17"/>
    <p:sldId id="266" r:id="rId18"/>
    <p:sldId id="1567" r:id="rId19"/>
    <p:sldId id="267" r:id="rId20"/>
    <p:sldId id="270" r:id="rId21"/>
    <p:sldId id="268" r:id="rId22"/>
    <p:sldId id="271" r:id="rId23"/>
    <p:sldId id="272" r:id="rId24"/>
    <p:sldId id="274" r:id="rId25"/>
    <p:sldId id="1551" r:id="rId26"/>
    <p:sldId id="1552" r:id="rId27"/>
    <p:sldId id="269" r:id="rId28"/>
    <p:sldId id="278" r:id="rId29"/>
    <p:sldId id="279" r:id="rId30"/>
    <p:sldId id="282" r:id="rId31"/>
    <p:sldId id="283" r:id="rId32"/>
    <p:sldId id="284" r:id="rId33"/>
    <p:sldId id="342" r:id="rId34"/>
    <p:sldId id="1543" r:id="rId35"/>
    <p:sldId id="1563" r:id="rId36"/>
    <p:sldId id="1544" r:id="rId37"/>
    <p:sldId id="1553" r:id="rId38"/>
    <p:sldId id="1578" r:id="rId39"/>
    <p:sldId id="1576" r:id="rId40"/>
    <p:sldId id="1574" r:id="rId41"/>
    <p:sldId id="348" r:id="rId42"/>
    <p:sldId id="288" r:id="rId43"/>
    <p:sldId id="289" r:id="rId44"/>
    <p:sldId id="290" r:id="rId45"/>
    <p:sldId id="291" r:id="rId46"/>
    <p:sldId id="292" r:id="rId47"/>
    <p:sldId id="293" r:id="rId48"/>
    <p:sldId id="1561" r:id="rId49"/>
    <p:sldId id="294" r:id="rId50"/>
    <p:sldId id="1562" r:id="rId51"/>
    <p:sldId id="1554" r:id="rId52"/>
    <p:sldId id="1586" r:id="rId53"/>
    <p:sldId id="1580" r:id="rId54"/>
    <p:sldId id="1556" r:id="rId55"/>
    <p:sldId id="1585" r:id="rId56"/>
    <p:sldId id="345" r:id="rId57"/>
    <p:sldId id="360" r:id="rId58"/>
    <p:sldId id="1559" r:id="rId59"/>
    <p:sldId id="347" r:id="rId60"/>
    <p:sldId id="296" r:id="rId61"/>
    <p:sldId id="349" r:id="rId62"/>
    <p:sldId id="344" r:id="rId63"/>
    <p:sldId id="1579" r:id="rId64"/>
    <p:sldId id="301" r:id="rId65"/>
    <p:sldId id="302" r:id="rId66"/>
    <p:sldId id="303" r:id="rId67"/>
    <p:sldId id="1571" r:id="rId68"/>
    <p:sldId id="1572" r:id="rId69"/>
    <p:sldId id="304" r:id="rId70"/>
    <p:sldId id="1573" r:id="rId71"/>
    <p:sldId id="306" r:id="rId72"/>
    <p:sldId id="305" r:id="rId73"/>
    <p:sldId id="308" r:id="rId74"/>
    <p:sldId id="311" r:id="rId75"/>
    <p:sldId id="312" r:id="rId76"/>
    <p:sldId id="1549" r:id="rId77"/>
    <p:sldId id="313" r:id="rId78"/>
    <p:sldId id="315" r:id="rId79"/>
    <p:sldId id="316" r:id="rId80"/>
    <p:sldId id="1550" r:id="rId81"/>
    <p:sldId id="1581" r:id="rId82"/>
  </p:sldIdLst>
  <p:sldSz cx="9144000" cy="6858000" type="screen4x3"/>
  <p:notesSz cx="9194800" cy="70358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6">
          <p15:clr>
            <a:srgbClr val="A4A3A4"/>
          </p15:clr>
        </p15:guide>
        <p15:guide id="2" pos="28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DD3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5"/>
    <p:restoredTop sz="76752"/>
  </p:normalViewPr>
  <p:slideViewPr>
    <p:cSldViewPr snapToObjects="1">
      <p:cViewPr varScale="1">
        <p:scale>
          <a:sx n="84" d="100"/>
          <a:sy n="84" d="100"/>
        </p:scale>
        <p:origin x="1986"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96" d="100"/>
          <a:sy n="96" d="100"/>
        </p:scale>
        <p:origin x="-1384" y="-112"/>
      </p:cViewPr>
      <p:guideLst>
        <p:guide orient="horz" pos="2216"/>
        <p:guide pos="289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slide" Target="slides/slide18.xml"/><Relationship Id="rId1" Type="http://schemas.openxmlformats.org/officeDocument/2006/relationships/slide" Target="slides/slide17.xml"/><Relationship Id="rId4"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18E42493-2FCA-4DE3-A420-5D8CED0C2135}"/>
              </a:ext>
            </a:extLst>
          </p:cNvPr>
          <p:cNvSpPr>
            <a:spLocks noChangeArrowheads="1"/>
          </p:cNvSpPr>
          <p:nvPr/>
        </p:nvSpPr>
        <p:spPr bwMode="auto">
          <a:xfrm>
            <a:off x="8696325" y="6735763"/>
            <a:ext cx="404813" cy="306387"/>
          </a:xfrm>
          <a:prstGeom prst="rect">
            <a:avLst/>
          </a:prstGeom>
          <a:noFill/>
          <a:ln>
            <a:noFill/>
          </a:ln>
        </p:spPr>
        <p:txBody>
          <a:bodyPr wrap="none" lIns="91772" tIns="45081" rIns="91772" bIns="45081" anchor="ctr">
            <a:spAutoFit/>
          </a:bodyPr>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defRPr/>
            </a:pPr>
            <a:fld id="{7FED8C5C-213B-479A-970D-DA4726A678EA}" type="slidenum">
              <a:rPr lang="en-US" altLang="en-US" sz="1400" smtClean="0"/>
              <a:pPr algn="r">
                <a:defRPr/>
              </a:pPr>
              <a:t>‹#›</a:t>
            </a:fld>
            <a:endParaRPr lang="en-US" altLang="en-US" sz="14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E9937A0-DD89-4105-B606-0BA2C0ACE611}"/>
              </a:ext>
            </a:extLst>
          </p:cNvPr>
          <p:cNvSpPr>
            <a:spLocks noGrp="1" noChangeArrowheads="1"/>
          </p:cNvSpPr>
          <p:nvPr>
            <p:ph type="body" sz="quarter" idx="3"/>
          </p:nvPr>
        </p:nvSpPr>
        <p:spPr bwMode="auto">
          <a:xfrm>
            <a:off x="1225550" y="3341688"/>
            <a:ext cx="6743700" cy="3167062"/>
          </a:xfrm>
          <a:prstGeom prst="rect">
            <a:avLst/>
          </a:prstGeom>
          <a:noFill/>
          <a:ln w="12700">
            <a:noFill/>
            <a:miter lim="800000"/>
            <a:headEnd/>
            <a:tailEnd/>
          </a:ln>
          <a:effectLst/>
        </p:spPr>
        <p:txBody>
          <a:bodyPr vert="horz" wrap="square" lIns="91772" tIns="45081" rIns="91772" bIns="45081"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5" name="Rectangle 3">
            <a:extLst>
              <a:ext uri="{FF2B5EF4-FFF2-40B4-BE49-F238E27FC236}">
                <a16:creationId xmlns:a16="http://schemas.microsoft.com/office/drawing/2014/main" id="{D20DB0C6-F834-436B-A317-9C4A67772DEC}"/>
              </a:ext>
            </a:extLst>
          </p:cNvPr>
          <p:cNvSpPr>
            <a:spLocks noGrp="1" noRot="1" noChangeAspect="1" noChangeArrowheads="1" noTextEdit="1"/>
          </p:cNvSpPr>
          <p:nvPr>
            <p:ph type="sldImg" idx="2"/>
          </p:nvPr>
        </p:nvSpPr>
        <p:spPr bwMode="auto">
          <a:xfrm>
            <a:off x="2843213" y="531813"/>
            <a:ext cx="3505200" cy="2628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100" name="Rectangle 4">
            <a:extLst>
              <a:ext uri="{FF2B5EF4-FFF2-40B4-BE49-F238E27FC236}">
                <a16:creationId xmlns:a16="http://schemas.microsoft.com/office/drawing/2014/main" id="{B74D74A8-D710-4E19-B055-784468A95600}"/>
              </a:ext>
            </a:extLst>
          </p:cNvPr>
          <p:cNvSpPr>
            <a:spLocks noChangeArrowheads="1"/>
          </p:cNvSpPr>
          <p:nvPr/>
        </p:nvSpPr>
        <p:spPr bwMode="auto">
          <a:xfrm>
            <a:off x="93663" y="6735763"/>
            <a:ext cx="869950" cy="306387"/>
          </a:xfrm>
          <a:prstGeom prst="rect">
            <a:avLst/>
          </a:prstGeom>
          <a:noFill/>
          <a:ln>
            <a:noFill/>
          </a:ln>
        </p:spPr>
        <p:txBody>
          <a:bodyPr wrap="none" lIns="91772" tIns="45081" rIns="91772" bIns="45081" anchor="ctr">
            <a:spAutoFit/>
          </a:bodyPr>
          <a:lstStyle>
            <a:lvl1pPr defTabSz="927100">
              <a:defRPr sz="2400">
                <a:solidFill>
                  <a:schemeClr val="tx1"/>
                </a:solidFill>
                <a:latin typeface="Helvetica" charset="0"/>
                <a:ea typeface="ＭＳ Ｐゴシック" charset="-128"/>
              </a:defRPr>
            </a:lvl1pPr>
            <a:lvl2pPr marL="742950" indent="-285750" defTabSz="927100">
              <a:defRPr sz="2400">
                <a:solidFill>
                  <a:schemeClr val="tx1"/>
                </a:solidFill>
                <a:latin typeface="Helvetica" charset="0"/>
                <a:ea typeface="ＭＳ Ｐゴシック" charset="-128"/>
              </a:defRPr>
            </a:lvl2pPr>
            <a:lvl3pPr marL="1143000" indent="-228600" defTabSz="927100">
              <a:defRPr sz="2400">
                <a:solidFill>
                  <a:schemeClr val="tx1"/>
                </a:solidFill>
                <a:latin typeface="Helvetica" charset="0"/>
                <a:ea typeface="ＭＳ Ｐゴシック" charset="-128"/>
              </a:defRPr>
            </a:lvl3pPr>
            <a:lvl4pPr marL="1600200" indent="-228600" defTabSz="927100">
              <a:defRPr sz="2400">
                <a:solidFill>
                  <a:schemeClr val="tx1"/>
                </a:solidFill>
                <a:latin typeface="Helvetica" charset="0"/>
                <a:ea typeface="ＭＳ Ｐゴシック" charset="-128"/>
              </a:defRPr>
            </a:lvl4pPr>
            <a:lvl5pPr marL="2057400" indent="-228600" defTabSz="927100">
              <a:defRPr sz="2400">
                <a:solidFill>
                  <a:schemeClr val="tx1"/>
                </a:solidFill>
                <a:latin typeface="Helvetica" charset="0"/>
                <a:ea typeface="ＭＳ Ｐゴシック" charset="-128"/>
              </a:defRPr>
            </a:lvl5pPr>
            <a:lvl6pPr marL="2514600" indent="-228600" defTabSz="9271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6pPr>
            <a:lvl7pPr marL="2971800" indent="-228600" defTabSz="9271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7pPr>
            <a:lvl8pPr marL="3429000" indent="-228600" defTabSz="9271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8pPr>
            <a:lvl9pPr marL="3886200" indent="-228600" defTabSz="9271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9pPr>
          </a:lstStyle>
          <a:p>
            <a:pPr>
              <a:defRPr/>
            </a:pPr>
            <a:fld id="{6A5DB3D2-734B-384F-9082-D4207F2AA990}" type="datetime1">
              <a:rPr lang="en-US" altLang="x-none" sz="1400" smtClean="0"/>
              <a:pPr>
                <a:defRPr/>
              </a:pPr>
              <a:t>26/4/2021</a:t>
            </a:fld>
            <a:endParaRPr lang="en-US" altLang="x-none" sz="1400"/>
          </a:p>
        </p:txBody>
      </p:sp>
      <p:sp>
        <p:nvSpPr>
          <p:cNvPr id="4101" name="Rectangle 5">
            <a:extLst>
              <a:ext uri="{FF2B5EF4-FFF2-40B4-BE49-F238E27FC236}">
                <a16:creationId xmlns:a16="http://schemas.microsoft.com/office/drawing/2014/main" id="{A5C380B9-5C24-41A4-A84D-F79D3271D65E}"/>
              </a:ext>
            </a:extLst>
          </p:cNvPr>
          <p:cNvSpPr>
            <a:spLocks noChangeArrowheads="1"/>
          </p:cNvSpPr>
          <p:nvPr/>
        </p:nvSpPr>
        <p:spPr bwMode="auto">
          <a:xfrm>
            <a:off x="8696325" y="6735763"/>
            <a:ext cx="404813" cy="306387"/>
          </a:xfrm>
          <a:prstGeom prst="rect">
            <a:avLst/>
          </a:prstGeom>
          <a:noFill/>
          <a:ln>
            <a:noFill/>
          </a:ln>
        </p:spPr>
        <p:txBody>
          <a:bodyPr wrap="none" lIns="91772" tIns="45081" rIns="91772" bIns="45081" anchor="ctr">
            <a:spAutoFit/>
          </a:bodyPr>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defRPr/>
            </a:pPr>
            <a:fld id="{E2C8BE37-59AC-4440-8589-58E5F19DBD02}" type="slidenum">
              <a:rPr lang="en-US" altLang="en-US" sz="1400" smtClean="0"/>
              <a:pPr algn="r">
                <a:defRPr/>
              </a:pPr>
              <a:t>‹#›</a:t>
            </a:fld>
            <a:endParaRPr lang="en-US" altLang="en-US" sz="140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7" charset="0"/>
        <a:ea typeface="MS PGothic" panose="020B0600070205080204" pitchFamily="34" charset="-128"/>
        <a:cs typeface="ＭＳ Ｐゴシック" pitchFamily="40" charset="-128"/>
      </a:defRPr>
    </a:lvl1pPr>
    <a:lvl2pPr marL="457200" algn="l" rtl="0" eaLnBrk="0" fontAlgn="base" hangingPunct="0">
      <a:spcBef>
        <a:spcPct val="30000"/>
      </a:spcBef>
      <a:spcAft>
        <a:spcPct val="0"/>
      </a:spcAft>
      <a:defRPr sz="1200" kern="1200">
        <a:solidFill>
          <a:schemeClr val="tx1"/>
        </a:solidFill>
        <a:latin typeface="Helvetica" pitchFamily="37"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Helvetica" pitchFamily="37"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Helvetica" pitchFamily="37"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Helvetica" pitchFamily="37"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DC638F30-1B81-4DC7-AF5A-5E2B74245D72}"/>
              </a:ext>
            </a:extLst>
          </p:cNvPr>
          <p:cNvSpPr>
            <a:spLocks noGrp="1" noChangeArrowheads="1"/>
          </p:cNvSpPr>
          <p:nvPr>
            <p:ph type="sldNum" sz="quarter" idx="4294967295"/>
          </p:nvPr>
        </p:nvSpPr>
        <p:spPr bwMode="auto">
          <a:xfrm>
            <a:off x="5208588" y="6683375"/>
            <a:ext cx="3984625" cy="3508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28" tIns="43864" rIns="87728" bIns="43864"/>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238B5E7E-308B-4FB4-BE17-64DCDBBE9BF7}" type="slidenum">
              <a:rPr lang="en-US" altLang="en-US" sz="12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a:t>
            </a:fld>
            <a:endParaRPr lang="en-US" altLang="en-US" sz="1200">
              <a:latin typeface="Tahoma" panose="020B0604030504040204" pitchFamily="34" charset="0"/>
            </a:endParaRPr>
          </a:p>
        </p:txBody>
      </p:sp>
      <p:sp>
        <p:nvSpPr>
          <p:cNvPr id="7171" name="Rectangle 2">
            <a:extLst>
              <a:ext uri="{FF2B5EF4-FFF2-40B4-BE49-F238E27FC236}">
                <a16:creationId xmlns:a16="http://schemas.microsoft.com/office/drawing/2014/main" id="{A2C023E8-A987-4865-B59D-71BD6B0EDBE6}"/>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CF74DA09-0F43-49A7-B686-D6CA94B973F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C331096-F90E-4BCD-A877-BC66B1544846}"/>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43ACAFC0-68C1-483B-9E1A-8B677E2F5DB3}"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11</a:t>
            </a:fld>
            <a:endParaRPr lang="en-US" altLang="en-US" sz="1300">
              <a:latin typeface="Tahoma" panose="020B0604030504040204" pitchFamily="34" charset="0"/>
            </a:endParaRPr>
          </a:p>
        </p:txBody>
      </p:sp>
      <p:sp>
        <p:nvSpPr>
          <p:cNvPr id="25603" name="Rectangle 1026">
            <a:extLst>
              <a:ext uri="{FF2B5EF4-FFF2-40B4-BE49-F238E27FC236}">
                <a16:creationId xmlns:a16="http://schemas.microsoft.com/office/drawing/2014/main" id="{4705DBF7-E5EE-49C1-BFDF-00A7820655A7}"/>
              </a:ext>
            </a:extLst>
          </p:cNvPr>
          <p:cNvSpPr>
            <a:spLocks noGrp="1" noRot="1" noChangeAspect="1" noChangeArrowheads="1" noTextEdit="1"/>
          </p:cNvSpPr>
          <p:nvPr>
            <p:ph type="sldImg"/>
          </p:nvPr>
        </p:nvSpPr>
        <p:spPr>
          <a:ln/>
        </p:spPr>
      </p:sp>
      <p:sp>
        <p:nvSpPr>
          <p:cNvPr id="25604" name="Rectangle 1027">
            <a:extLst>
              <a:ext uri="{FF2B5EF4-FFF2-40B4-BE49-F238E27FC236}">
                <a16:creationId xmlns:a16="http://schemas.microsoft.com/office/drawing/2014/main" id="{C27B356A-DF68-435C-A546-C146E466E2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D9322E7-2786-4361-8909-D98F35CEDA83}"/>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DE1990C8-8198-411F-9904-6FC935E390EF}"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12</a:t>
            </a:fld>
            <a:endParaRPr lang="en-US" altLang="en-US" sz="1300">
              <a:latin typeface="Tahoma" panose="020B0604030504040204" pitchFamily="34" charset="0"/>
            </a:endParaRPr>
          </a:p>
        </p:txBody>
      </p:sp>
      <p:sp>
        <p:nvSpPr>
          <p:cNvPr id="27651" name="Rectangle 1026">
            <a:extLst>
              <a:ext uri="{FF2B5EF4-FFF2-40B4-BE49-F238E27FC236}">
                <a16:creationId xmlns:a16="http://schemas.microsoft.com/office/drawing/2014/main" id="{F1D5EA30-294D-4738-86BC-A8BEDD7EB9DD}"/>
              </a:ext>
            </a:extLst>
          </p:cNvPr>
          <p:cNvSpPr>
            <a:spLocks noGrp="1" noRot="1" noChangeAspect="1" noChangeArrowheads="1" noTextEdit="1"/>
          </p:cNvSpPr>
          <p:nvPr>
            <p:ph type="sldImg"/>
          </p:nvPr>
        </p:nvSpPr>
        <p:spPr>
          <a:ln/>
        </p:spPr>
      </p:sp>
      <p:sp>
        <p:nvSpPr>
          <p:cNvPr id="27652" name="Rectangle 1027">
            <a:extLst>
              <a:ext uri="{FF2B5EF4-FFF2-40B4-BE49-F238E27FC236}">
                <a16:creationId xmlns:a16="http://schemas.microsoft.com/office/drawing/2014/main" id="{682DE238-76A9-4033-8D55-27875E6547C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D95C4B6-E6F3-476A-8136-543F0A342365}"/>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366ECDAE-5C4F-4F15-956F-8AF91F73F6F2}"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13</a:t>
            </a:fld>
            <a:endParaRPr lang="en-US" altLang="en-US" sz="1300">
              <a:latin typeface="Tahoma" panose="020B0604030504040204" pitchFamily="34" charset="0"/>
            </a:endParaRPr>
          </a:p>
        </p:txBody>
      </p:sp>
      <p:sp>
        <p:nvSpPr>
          <p:cNvPr id="29699" name="Rectangle 1026">
            <a:extLst>
              <a:ext uri="{FF2B5EF4-FFF2-40B4-BE49-F238E27FC236}">
                <a16:creationId xmlns:a16="http://schemas.microsoft.com/office/drawing/2014/main" id="{3BB7E777-B2FB-46B2-BCFE-E1B67A9D409D}"/>
              </a:ext>
            </a:extLst>
          </p:cNvPr>
          <p:cNvSpPr>
            <a:spLocks noGrp="1" noRot="1" noChangeAspect="1" noChangeArrowheads="1" noTextEdit="1"/>
          </p:cNvSpPr>
          <p:nvPr>
            <p:ph type="sldImg"/>
          </p:nvPr>
        </p:nvSpPr>
        <p:spPr>
          <a:ln/>
        </p:spPr>
      </p:sp>
      <p:sp>
        <p:nvSpPr>
          <p:cNvPr id="29700" name="Rectangle 1027">
            <a:extLst>
              <a:ext uri="{FF2B5EF4-FFF2-40B4-BE49-F238E27FC236}">
                <a16:creationId xmlns:a16="http://schemas.microsoft.com/office/drawing/2014/main" id="{4281E1A3-3528-4AA0-8A2E-363B3D1E79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F20D0737-D026-457F-832A-14CC13AEF9F5}"/>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61FC5742-0277-4E56-8380-7C2C4294C922}"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14</a:t>
            </a:fld>
            <a:endParaRPr lang="en-US" altLang="en-US" sz="1300">
              <a:latin typeface="Tahoma" panose="020B0604030504040204" pitchFamily="34" charset="0"/>
            </a:endParaRPr>
          </a:p>
        </p:txBody>
      </p:sp>
      <p:sp>
        <p:nvSpPr>
          <p:cNvPr id="31747" name="Rectangle 2">
            <a:extLst>
              <a:ext uri="{FF2B5EF4-FFF2-40B4-BE49-F238E27FC236}">
                <a16:creationId xmlns:a16="http://schemas.microsoft.com/office/drawing/2014/main" id="{21CBB291-DA85-4A4B-A8B2-581223B001D7}"/>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A61D170E-2546-4427-B9E0-6438410E21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Google Shape;132;gd8844cf2e_0_5:notes">
            <a:extLst>
              <a:ext uri="{FF2B5EF4-FFF2-40B4-BE49-F238E27FC236}">
                <a16:creationId xmlns:a16="http://schemas.microsoft.com/office/drawing/2014/main" id="{65C0DAD2-9E34-4188-BFEC-6498D093DCC7}"/>
              </a:ext>
            </a:extLst>
          </p:cNvPr>
          <p:cNvSpPr>
            <a:spLocks noGrp="1" noRot="1" noChangeAspect="1" noTextEdit="1"/>
          </p:cNvSpPr>
          <p:nvPr>
            <p:ph type="sldImg" idx="2"/>
          </p:nvPr>
        </p:nvSpPr>
        <p:spPr>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
        <p:nvSpPr>
          <p:cNvPr id="33795" name="Google Shape;133;gd8844cf2e_0_5:notes">
            <a:extLst>
              <a:ext uri="{FF2B5EF4-FFF2-40B4-BE49-F238E27FC236}">
                <a16:creationId xmlns:a16="http://schemas.microsoft.com/office/drawing/2014/main" id="{20303DB1-EC5D-473C-B6C3-3A3659DC2F6B}"/>
              </a:ext>
            </a:extLst>
          </p:cNvPr>
          <p:cNvSpPr>
            <a:spLocks noGrp="1" noChangeArrowheads="1"/>
          </p:cNvSpPr>
          <p:nvPr>
            <p:ph type="body" idx="1"/>
          </p:nvPr>
        </p:nvSpPr>
        <p:spPr>
          <a:xfrm>
            <a:off x="685800" y="4343400"/>
            <a:ext cx="5486400"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91425" rIns="91425" bIns="91425"/>
          <a:lstStyle/>
          <a:p>
            <a:pPr>
              <a:spcBef>
                <a:spcPct val="0"/>
              </a:spcBef>
            </a:pPr>
            <a:endParaRPr lang="en-US" altLang="en-US">
              <a:latin typeface="Helvetica"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ACEDBD8-41D2-4004-9361-59E4DEC72890}"/>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48B8014F-7172-4405-B5E4-384848CFB111}"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16</a:t>
            </a:fld>
            <a:endParaRPr lang="en-US" altLang="en-US" sz="1300">
              <a:latin typeface="Tahoma" panose="020B0604030504040204" pitchFamily="34" charset="0"/>
            </a:endParaRPr>
          </a:p>
        </p:txBody>
      </p:sp>
      <p:sp>
        <p:nvSpPr>
          <p:cNvPr id="35843" name="Rectangle 2">
            <a:extLst>
              <a:ext uri="{FF2B5EF4-FFF2-40B4-BE49-F238E27FC236}">
                <a16:creationId xmlns:a16="http://schemas.microsoft.com/office/drawing/2014/main" id="{DF46DA7B-A33C-42D2-97FA-373CD5010DA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33E970C-501B-41A9-BF6C-463B19D0979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905B092-D90F-4AC6-B221-A3E9FB490FCC}"/>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99A9AD77-AE0B-4FBC-8946-020B85B3922E}"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17</a:t>
            </a:fld>
            <a:endParaRPr lang="en-US" altLang="en-US" sz="1300">
              <a:latin typeface="Tahoma" panose="020B0604030504040204" pitchFamily="34" charset="0"/>
            </a:endParaRPr>
          </a:p>
        </p:txBody>
      </p:sp>
      <p:sp>
        <p:nvSpPr>
          <p:cNvPr id="37891" name="Rectangle 2">
            <a:extLst>
              <a:ext uri="{FF2B5EF4-FFF2-40B4-BE49-F238E27FC236}">
                <a16:creationId xmlns:a16="http://schemas.microsoft.com/office/drawing/2014/main" id="{D3BAC88E-54FB-47DC-B209-4164C36D4C16}"/>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1A889529-0334-4192-AAD8-0BCF795CEC4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CE3AC28-B1CB-4CD0-B2AE-7A1C5875722D}"/>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033D9994-86DC-4D8A-A45B-49901D62DC92}"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18</a:t>
            </a:fld>
            <a:endParaRPr lang="en-US" altLang="en-US" sz="1300">
              <a:latin typeface="Tahoma" panose="020B0604030504040204" pitchFamily="34" charset="0"/>
            </a:endParaRPr>
          </a:p>
        </p:txBody>
      </p:sp>
      <p:sp>
        <p:nvSpPr>
          <p:cNvPr id="39939" name="Rectangle 2">
            <a:extLst>
              <a:ext uri="{FF2B5EF4-FFF2-40B4-BE49-F238E27FC236}">
                <a16:creationId xmlns:a16="http://schemas.microsoft.com/office/drawing/2014/main" id="{89615754-9D4C-4157-95BD-DF6BDF31CC78}"/>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3F352D3E-FBEB-4648-8474-ACCB3D2E67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FF70CB-F9B1-45ED-A727-B46053646A04}"/>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2BD2C629-E8B1-468F-AC99-8E609DE7A3F1}"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19</a:t>
            </a:fld>
            <a:endParaRPr lang="en-US" altLang="en-US" sz="1300">
              <a:latin typeface="Tahoma" panose="020B0604030504040204" pitchFamily="34" charset="0"/>
            </a:endParaRPr>
          </a:p>
        </p:txBody>
      </p:sp>
      <p:sp>
        <p:nvSpPr>
          <p:cNvPr id="41987" name="Rectangle 2">
            <a:extLst>
              <a:ext uri="{FF2B5EF4-FFF2-40B4-BE49-F238E27FC236}">
                <a16:creationId xmlns:a16="http://schemas.microsoft.com/office/drawing/2014/main" id="{7CEF01E7-F1B4-40B8-9EFE-9ED8DA9AC7A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A980C04A-990E-4004-A981-EA852F11FDC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FEEBECB-9CF7-43D6-99AA-3A618AE25FAC}"/>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10A5DDC0-9D05-4EE5-AF79-B6F21F06DD36}"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20</a:t>
            </a:fld>
            <a:endParaRPr lang="en-US" altLang="en-US" sz="1300">
              <a:latin typeface="Tahoma" panose="020B0604030504040204" pitchFamily="34" charset="0"/>
            </a:endParaRPr>
          </a:p>
        </p:txBody>
      </p:sp>
      <p:sp>
        <p:nvSpPr>
          <p:cNvPr id="46083" name="Rectangle 2">
            <a:extLst>
              <a:ext uri="{FF2B5EF4-FFF2-40B4-BE49-F238E27FC236}">
                <a16:creationId xmlns:a16="http://schemas.microsoft.com/office/drawing/2014/main" id="{D2607BBB-7026-478B-BFEB-9736E4AE7101}"/>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83166A39-DCD7-4A86-B9D2-1460ECC5B98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26A029F6-2541-42BC-806D-20820AD8ED50}"/>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28" tIns="43864" rIns="87728" bIns="43864"/>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682E66DC-0C6E-4436-A4A3-26AEA4C2EE2C}" type="slidenum">
              <a:rPr lang="en-US" altLang="en-US" sz="12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3</a:t>
            </a:fld>
            <a:endParaRPr lang="en-US" altLang="en-US" sz="1200">
              <a:latin typeface="Tahoma" panose="020B0604030504040204" pitchFamily="34" charset="0"/>
            </a:endParaRPr>
          </a:p>
        </p:txBody>
      </p:sp>
      <p:sp>
        <p:nvSpPr>
          <p:cNvPr id="9219" name="Rectangle 2">
            <a:extLst>
              <a:ext uri="{FF2B5EF4-FFF2-40B4-BE49-F238E27FC236}">
                <a16:creationId xmlns:a16="http://schemas.microsoft.com/office/drawing/2014/main" id="{9B60804E-E221-4FB0-A429-EAAEAE0F70E4}"/>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76F0AE40-8CF5-4607-9A40-F5DED62957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DF0088D5-F434-49C5-AD43-DC7A57BAB612}"/>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56437F21-311D-4375-930E-95E9DF8A0031}"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21</a:t>
            </a:fld>
            <a:endParaRPr lang="en-US" altLang="en-US" sz="1300">
              <a:latin typeface="Tahoma" panose="020B0604030504040204" pitchFamily="34" charset="0"/>
            </a:endParaRPr>
          </a:p>
        </p:txBody>
      </p:sp>
      <p:sp>
        <p:nvSpPr>
          <p:cNvPr id="48131" name="Rectangle 1026">
            <a:extLst>
              <a:ext uri="{FF2B5EF4-FFF2-40B4-BE49-F238E27FC236}">
                <a16:creationId xmlns:a16="http://schemas.microsoft.com/office/drawing/2014/main" id="{193B6421-17C3-4D59-9CAF-EFCD2320C67D}"/>
              </a:ext>
            </a:extLst>
          </p:cNvPr>
          <p:cNvSpPr>
            <a:spLocks noGrp="1" noRot="1" noChangeAspect="1" noChangeArrowheads="1" noTextEdit="1"/>
          </p:cNvSpPr>
          <p:nvPr>
            <p:ph type="sldImg"/>
          </p:nvPr>
        </p:nvSpPr>
        <p:spPr>
          <a:ln/>
        </p:spPr>
      </p:sp>
      <p:sp>
        <p:nvSpPr>
          <p:cNvPr id="48132" name="Rectangle 1027">
            <a:extLst>
              <a:ext uri="{FF2B5EF4-FFF2-40B4-BE49-F238E27FC236}">
                <a16:creationId xmlns:a16="http://schemas.microsoft.com/office/drawing/2014/main" id="{2459140D-7F71-4EB2-9347-D121F06B5E5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B53CADC-8956-4AF4-875F-8F49800B931D}"/>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C94E455B-3B47-405D-BF33-4A07A07BBD9A}"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22</a:t>
            </a:fld>
            <a:endParaRPr lang="en-US" altLang="en-US" sz="1300">
              <a:latin typeface="Tahoma" panose="020B0604030504040204" pitchFamily="34" charset="0"/>
            </a:endParaRPr>
          </a:p>
        </p:txBody>
      </p:sp>
      <p:sp>
        <p:nvSpPr>
          <p:cNvPr id="50179" name="Rectangle 2">
            <a:extLst>
              <a:ext uri="{FF2B5EF4-FFF2-40B4-BE49-F238E27FC236}">
                <a16:creationId xmlns:a16="http://schemas.microsoft.com/office/drawing/2014/main" id="{F3E317EE-6C08-440A-A3F4-E0D39DA060D0}"/>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F8490BC-886E-4604-93D3-B83FBB82331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E792C6D-01A1-435B-8CB7-7CFC331C0602}"/>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D6174849-D792-426B-B783-1C4F7834115C}"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23</a:t>
            </a:fld>
            <a:endParaRPr lang="en-US" altLang="en-US" sz="1300">
              <a:latin typeface="Tahoma" panose="020B0604030504040204" pitchFamily="34" charset="0"/>
            </a:endParaRPr>
          </a:p>
        </p:txBody>
      </p:sp>
      <p:sp>
        <p:nvSpPr>
          <p:cNvPr id="52227" name="Rectangle 2">
            <a:extLst>
              <a:ext uri="{FF2B5EF4-FFF2-40B4-BE49-F238E27FC236}">
                <a16:creationId xmlns:a16="http://schemas.microsoft.com/office/drawing/2014/main" id="{E4DD798D-91D4-4CA5-9679-97357B86EC15}"/>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B5E9E24-302C-48D6-9A09-E99379DD26E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       fd.1  A  BC</a:t>
            </a:r>
          </a:p>
          <a:p>
            <a:pPr eaLnBrk="1" hangingPunct="1"/>
            <a:r>
              <a:rPr lang="en-US" altLang="en-US">
                <a:latin typeface="Times New Roman" panose="02020603050405020304" pitchFamily="18" charset="0"/>
              </a:rPr>
              <a:t>       fd.2  A  B </a:t>
            </a:r>
          </a:p>
          <a:p>
            <a:pPr eaLnBrk="1" hangingPunct="1"/>
            <a:r>
              <a:rPr lang="en-US" altLang="en-US">
                <a:latin typeface="Times New Roman" panose="02020603050405020304" pitchFamily="18" charset="0"/>
              </a:rPr>
              <a:t>       Keep only  fd.1:   A  BC</a:t>
            </a:r>
          </a:p>
          <a:p>
            <a:pPr eaLnBrk="1" hangingPunct="1"/>
            <a:endParaRPr lang="en-AU"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C4BC69A2-1995-473C-A03C-18D1B4635D2E}"/>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B03C6E97-3B05-4242-9DAD-8A92C245E631}"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24</a:t>
            </a:fld>
            <a:endParaRPr lang="en-US" altLang="en-US" sz="1300">
              <a:latin typeface="Tahoma" panose="020B0604030504040204" pitchFamily="34" charset="0"/>
            </a:endParaRPr>
          </a:p>
        </p:txBody>
      </p:sp>
      <p:sp>
        <p:nvSpPr>
          <p:cNvPr id="54275" name="Rectangle 2">
            <a:extLst>
              <a:ext uri="{FF2B5EF4-FFF2-40B4-BE49-F238E27FC236}">
                <a16:creationId xmlns:a16="http://schemas.microsoft.com/office/drawing/2014/main" id="{643C86B4-4E6B-4C87-B05D-54EC80F34457}"/>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CCCC6BAD-3896-4AC5-8955-5DB4427FA14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354C7B1-38A5-4B2F-919C-4169704CC0B0}"/>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FD0C2FEE-CA44-4417-8A72-D19A2477B676}"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25</a:t>
            </a:fld>
            <a:endParaRPr lang="en-US" altLang="en-US" sz="1300">
              <a:latin typeface="Tahoma" panose="020B0604030504040204" pitchFamily="34" charset="0"/>
            </a:endParaRPr>
          </a:p>
        </p:txBody>
      </p:sp>
      <p:sp>
        <p:nvSpPr>
          <p:cNvPr id="56323" name="Rectangle 2">
            <a:extLst>
              <a:ext uri="{FF2B5EF4-FFF2-40B4-BE49-F238E27FC236}">
                <a16:creationId xmlns:a16="http://schemas.microsoft.com/office/drawing/2014/main" id="{23019B21-4094-4090-92C0-6F4350D33FE2}"/>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5D9312DE-8069-4178-A0F0-6314F1A8D3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0649D6E-2EA7-4981-9045-9317B9AD8702}"/>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9DBF693D-7A69-4E03-B751-4888C3CE85BB}"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26</a:t>
            </a:fld>
            <a:endParaRPr lang="en-US" altLang="en-US" sz="1300">
              <a:latin typeface="Tahoma" panose="020B0604030504040204" pitchFamily="34" charset="0"/>
            </a:endParaRPr>
          </a:p>
        </p:txBody>
      </p:sp>
      <p:sp>
        <p:nvSpPr>
          <p:cNvPr id="58371" name="Rectangle 1026">
            <a:extLst>
              <a:ext uri="{FF2B5EF4-FFF2-40B4-BE49-F238E27FC236}">
                <a16:creationId xmlns:a16="http://schemas.microsoft.com/office/drawing/2014/main" id="{F2B4D0EC-3B8B-4765-8A75-978FE73778DC}"/>
              </a:ext>
            </a:extLst>
          </p:cNvPr>
          <p:cNvSpPr>
            <a:spLocks noGrp="1" noRot="1" noChangeAspect="1" noChangeArrowheads="1" noTextEdit="1"/>
          </p:cNvSpPr>
          <p:nvPr>
            <p:ph type="sldImg"/>
          </p:nvPr>
        </p:nvSpPr>
        <p:spPr>
          <a:ln/>
        </p:spPr>
      </p:sp>
      <p:sp>
        <p:nvSpPr>
          <p:cNvPr id="58372" name="Rectangle 1027">
            <a:extLst>
              <a:ext uri="{FF2B5EF4-FFF2-40B4-BE49-F238E27FC236}">
                <a16:creationId xmlns:a16="http://schemas.microsoft.com/office/drawing/2014/main" id="{082F3E5F-22EF-4802-A5D0-CDFBC2FF752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Times New Roman" panose="02020603050405020304" pitchFamily="18" charset="0"/>
              </a:rPr>
              <a:t>[S: Airport Number]    </a:t>
            </a:r>
            <a:r>
              <a:rPr lang="en-US" altLang="en-US">
                <a:latin typeface="Times New Roman" panose="02020603050405020304" pitchFamily="18" charset="0"/>
              </a:rPr>
              <a:t>[Status: Quality of Life]</a:t>
            </a:r>
          </a:p>
          <a:p>
            <a:pPr eaLnBrk="1" hangingPunct="1"/>
            <a:r>
              <a:rPr lang="en-US" altLang="en-US">
                <a:latin typeface="Times New Roman" panose="02020603050405020304" pitchFamily="18" charset="0"/>
              </a:rPr>
              <a:t>F</a:t>
            </a:r>
            <a:r>
              <a:rPr lang="en-AU" altLang="en-US">
                <a:latin typeface="Times New Roman" panose="02020603050405020304" pitchFamily="18" charset="0"/>
              </a:rPr>
              <a:t>d1: S#-&gt; address, fd2:S#-&gt; status, fd3: address-&gt; status</a:t>
            </a:r>
          </a:p>
          <a:p>
            <a:pPr eaLnBrk="1" hangingPunct="1"/>
            <a:r>
              <a:rPr lang="en-AU" altLang="en-US">
                <a:latin typeface="Times New Roman" panose="02020603050405020304" pitchFamily="18" charset="0"/>
              </a:rPr>
              <a:t>Fd2: redundant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B09A4C6-D34E-4320-B3D5-00489DC952FB}"/>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3E1390C4-A322-438B-9F9B-188834DD5BEA}"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27</a:t>
            </a:fld>
            <a:endParaRPr lang="en-US" altLang="en-US" sz="1300">
              <a:latin typeface="Tahoma" panose="020B0604030504040204" pitchFamily="34" charset="0"/>
            </a:endParaRPr>
          </a:p>
        </p:txBody>
      </p:sp>
      <p:sp>
        <p:nvSpPr>
          <p:cNvPr id="60419" name="Rectangle 1026">
            <a:extLst>
              <a:ext uri="{FF2B5EF4-FFF2-40B4-BE49-F238E27FC236}">
                <a16:creationId xmlns:a16="http://schemas.microsoft.com/office/drawing/2014/main" id="{BC196466-EA7E-41A2-A89F-49D3406E589C}"/>
              </a:ext>
            </a:extLst>
          </p:cNvPr>
          <p:cNvSpPr>
            <a:spLocks noGrp="1" noRot="1" noChangeAspect="1" noChangeArrowheads="1" noTextEdit="1"/>
          </p:cNvSpPr>
          <p:nvPr>
            <p:ph type="sldImg"/>
          </p:nvPr>
        </p:nvSpPr>
        <p:spPr>
          <a:ln/>
        </p:spPr>
      </p:sp>
      <p:sp>
        <p:nvSpPr>
          <p:cNvPr id="60420" name="Rectangle 1027">
            <a:extLst>
              <a:ext uri="{FF2B5EF4-FFF2-40B4-BE49-F238E27FC236}">
                <a16:creationId xmlns:a16="http://schemas.microsoft.com/office/drawing/2014/main" id="{624B23BF-5E63-4144-84A4-5F78CEEA68D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Times New Roman" panose="02020603050405020304" pitchFamily="18" charset="0"/>
              </a:rPr>
              <a:t>1. S-&gt;address     [S: Airport Number]</a:t>
            </a:r>
          </a:p>
          <a:p>
            <a:pPr eaLnBrk="1" hangingPunct="1"/>
            <a:r>
              <a:rPr lang="en-AU" altLang="en-US">
                <a:latin typeface="Times New Roman" panose="02020603050405020304" pitchFamily="18" charset="0"/>
              </a:rPr>
              <a:t>2. S-&gt;status</a:t>
            </a:r>
          </a:p>
          <a:p>
            <a:pPr eaLnBrk="1" hangingPunct="1"/>
            <a:r>
              <a:rPr lang="en-US" altLang="en-US">
                <a:latin typeface="Times New Roman" panose="02020603050405020304" pitchFamily="18" charset="0"/>
              </a:rPr>
              <a:t>3. address-&gt;status  [Status: Quality of Life]</a:t>
            </a:r>
          </a:p>
          <a:p>
            <a:pPr eaLnBrk="1" hangingPunct="1"/>
            <a:r>
              <a:rPr lang="en-US" altLang="en-US">
                <a:latin typeface="Times New Roman" panose="02020603050405020304" pitchFamily="18" charset="0"/>
              </a:rPr>
              <a:t>But 1&amp;3: S-&gt;status so 2. is redundant and can be dropped.</a:t>
            </a:r>
            <a:endParaRPr lang="en-AU"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DBAA6614-8526-4D89-A7F0-B83DF1E59197}"/>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3D081EE6-797E-413A-954C-B1996DCF63A9}"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28</a:t>
            </a:fld>
            <a:endParaRPr lang="en-US" altLang="en-US" sz="1300">
              <a:latin typeface="Tahoma" panose="020B0604030504040204" pitchFamily="34" charset="0"/>
            </a:endParaRPr>
          </a:p>
        </p:txBody>
      </p:sp>
      <p:sp>
        <p:nvSpPr>
          <p:cNvPr id="62467" name="Rectangle 2">
            <a:extLst>
              <a:ext uri="{FF2B5EF4-FFF2-40B4-BE49-F238E27FC236}">
                <a16:creationId xmlns:a16="http://schemas.microsoft.com/office/drawing/2014/main" id="{DFEA8117-ABC3-43CA-9FAB-53F45E071505}"/>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39DEC6F1-2075-46DD-B2F6-3FECEED5E69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Times New Roman" panose="02020603050405020304" pitchFamily="18" charset="0"/>
              </a:rPr>
              <a:t>Insert (Athens, A)</a:t>
            </a:r>
          </a:p>
          <a:p>
            <a:pPr eaLnBrk="1" hangingPunct="1"/>
            <a:r>
              <a:rPr lang="en-AU" altLang="en-US">
                <a:latin typeface="Times New Roman" panose="02020603050405020304" pitchFamily="18" charset="0"/>
              </a:rPr>
              <a:t>Insert (333, NY) 333: JFK</a:t>
            </a:r>
          </a:p>
          <a:p>
            <a:pPr eaLnBrk="1" hangingPunct="1"/>
            <a:r>
              <a:rPr lang="en-AU" altLang="en-US">
                <a:latin typeface="Times New Roman" panose="02020603050405020304" pitchFamily="18" charset="0"/>
              </a:rPr>
              <a:t>Insert (334, NY) 334: LaGuardia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5E844A7A-E7B5-486F-859F-10AB74A9ED8E}"/>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1FBD4D4F-1B86-4CDE-9E7F-86504A64ECD3}"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29</a:t>
            </a:fld>
            <a:endParaRPr lang="en-US" altLang="en-US" sz="1300">
              <a:latin typeface="Tahoma" panose="020B0604030504040204" pitchFamily="34" charset="0"/>
            </a:endParaRPr>
          </a:p>
        </p:txBody>
      </p:sp>
      <p:sp>
        <p:nvSpPr>
          <p:cNvPr id="64515" name="Rectangle 2">
            <a:extLst>
              <a:ext uri="{FF2B5EF4-FFF2-40B4-BE49-F238E27FC236}">
                <a16:creationId xmlns:a16="http://schemas.microsoft.com/office/drawing/2014/main" id="{0A09E8C1-9BCD-45EF-8328-1FC1134C46D2}"/>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3F9B5BD-0D19-4087-A2CE-D097EBA3196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F2B3923B-5EAA-403D-B085-B519A8E700C1}"/>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62480586-8F47-429E-8DD1-48557EC07B24}"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30</a:t>
            </a:fld>
            <a:endParaRPr lang="en-US" altLang="en-US" sz="1300">
              <a:latin typeface="Tahoma" panose="020B0604030504040204" pitchFamily="34" charset="0"/>
            </a:endParaRPr>
          </a:p>
        </p:txBody>
      </p:sp>
      <p:sp>
        <p:nvSpPr>
          <p:cNvPr id="66563" name="Rectangle 1026">
            <a:extLst>
              <a:ext uri="{FF2B5EF4-FFF2-40B4-BE49-F238E27FC236}">
                <a16:creationId xmlns:a16="http://schemas.microsoft.com/office/drawing/2014/main" id="{34D7D458-0850-4EEE-8E37-6DA7A6D05C37}"/>
              </a:ext>
            </a:extLst>
          </p:cNvPr>
          <p:cNvSpPr>
            <a:spLocks noGrp="1" noRot="1" noChangeAspect="1" noChangeArrowheads="1" noTextEdit="1"/>
          </p:cNvSpPr>
          <p:nvPr>
            <p:ph type="sldImg"/>
          </p:nvPr>
        </p:nvSpPr>
        <p:spPr>
          <a:ln/>
        </p:spPr>
      </p:sp>
      <p:sp>
        <p:nvSpPr>
          <p:cNvPr id="66564" name="Rectangle 1027">
            <a:extLst>
              <a:ext uri="{FF2B5EF4-FFF2-40B4-BE49-F238E27FC236}">
                <a16:creationId xmlns:a16="http://schemas.microsoft.com/office/drawing/2014/main" id="{9953F617-6803-4DB1-8100-A954818DC30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4F56E13-CDA9-4862-B4B8-B2FAA846E679}"/>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28" tIns="43864" rIns="87728" bIns="43864"/>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36252366-6956-42B9-9F17-50E1BF6ECAD7}" type="slidenum">
              <a:rPr lang="en-US" altLang="en-US" sz="12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4</a:t>
            </a:fld>
            <a:endParaRPr lang="en-US" altLang="en-US" sz="1200">
              <a:latin typeface="Tahoma" panose="020B0604030504040204" pitchFamily="34" charset="0"/>
            </a:endParaRPr>
          </a:p>
        </p:txBody>
      </p:sp>
      <p:sp>
        <p:nvSpPr>
          <p:cNvPr id="11267" name="Rectangle 2">
            <a:extLst>
              <a:ext uri="{FF2B5EF4-FFF2-40B4-BE49-F238E27FC236}">
                <a16:creationId xmlns:a16="http://schemas.microsoft.com/office/drawing/2014/main" id="{A8A129E3-DB3B-4967-84F7-9E785207007E}"/>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0CB02CE2-D631-438F-9069-A11B9652755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51DC976-4B2B-4770-8C5A-6861E5C130C6}"/>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9DA595B7-99A0-4185-8AD1-CB62021A331C}"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31</a:t>
            </a:fld>
            <a:endParaRPr lang="en-US" altLang="en-US" sz="1300">
              <a:latin typeface="Tahoma" panose="020B0604030504040204" pitchFamily="34" charset="0"/>
            </a:endParaRPr>
          </a:p>
        </p:txBody>
      </p:sp>
      <p:sp>
        <p:nvSpPr>
          <p:cNvPr id="68611" name="Rectangle 1026">
            <a:extLst>
              <a:ext uri="{FF2B5EF4-FFF2-40B4-BE49-F238E27FC236}">
                <a16:creationId xmlns:a16="http://schemas.microsoft.com/office/drawing/2014/main" id="{77601D50-E1B1-41B4-B2DF-0E1F583EE110}"/>
              </a:ext>
            </a:extLst>
          </p:cNvPr>
          <p:cNvSpPr>
            <a:spLocks noGrp="1" noRot="1" noChangeAspect="1" noChangeArrowheads="1" noTextEdit="1"/>
          </p:cNvSpPr>
          <p:nvPr>
            <p:ph type="sldImg"/>
          </p:nvPr>
        </p:nvSpPr>
        <p:spPr>
          <a:ln/>
        </p:spPr>
      </p:sp>
      <p:sp>
        <p:nvSpPr>
          <p:cNvPr id="68612" name="Rectangle 1027">
            <a:extLst>
              <a:ext uri="{FF2B5EF4-FFF2-40B4-BE49-F238E27FC236}">
                <a16:creationId xmlns:a16="http://schemas.microsoft.com/office/drawing/2014/main" id="{EDD565D8-F419-474E-AD41-FE19D97415E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AD735C1D-C0CB-40B6-92A7-431982EDC7C8}"/>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E7D20133-8B11-4882-9ADD-861310F09558}"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40</a:t>
            </a:fld>
            <a:endParaRPr lang="en-US" altLang="en-US" sz="1300">
              <a:latin typeface="Tahoma" panose="020B0604030504040204" pitchFamily="34" charset="0"/>
            </a:endParaRPr>
          </a:p>
        </p:txBody>
      </p:sp>
      <p:sp>
        <p:nvSpPr>
          <p:cNvPr id="75779" name="Rectangle 2">
            <a:extLst>
              <a:ext uri="{FF2B5EF4-FFF2-40B4-BE49-F238E27FC236}">
                <a16:creationId xmlns:a16="http://schemas.microsoft.com/office/drawing/2014/main" id="{BA57D0AD-5C11-4843-B254-3FA4068039E7}"/>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38842BA1-AC05-4323-BAB2-189BEE327B2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B605EDC4-D160-40F5-9D03-0604B83AE032}"/>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51EA7D0E-6DBA-40EB-9A09-53795E78D051}"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41</a:t>
            </a:fld>
            <a:endParaRPr lang="en-US" altLang="en-US" sz="1300">
              <a:latin typeface="Tahoma" panose="020B0604030504040204" pitchFamily="34" charset="0"/>
            </a:endParaRPr>
          </a:p>
        </p:txBody>
      </p:sp>
      <p:sp>
        <p:nvSpPr>
          <p:cNvPr id="77827" name="Rectangle 1026">
            <a:extLst>
              <a:ext uri="{FF2B5EF4-FFF2-40B4-BE49-F238E27FC236}">
                <a16:creationId xmlns:a16="http://schemas.microsoft.com/office/drawing/2014/main" id="{6FF70596-646F-4A7E-B1AC-00945B50CDFF}"/>
              </a:ext>
            </a:extLst>
          </p:cNvPr>
          <p:cNvSpPr>
            <a:spLocks noGrp="1" noRot="1" noChangeAspect="1" noChangeArrowheads="1" noTextEdit="1"/>
          </p:cNvSpPr>
          <p:nvPr>
            <p:ph type="sldImg"/>
          </p:nvPr>
        </p:nvSpPr>
        <p:spPr>
          <a:ln/>
        </p:spPr>
      </p:sp>
      <p:sp>
        <p:nvSpPr>
          <p:cNvPr id="77828" name="Rectangle 1027">
            <a:extLst>
              <a:ext uri="{FF2B5EF4-FFF2-40B4-BE49-F238E27FC236}">
                <a16:creationId xmlns:a16="http://schemas.microsoft.com/office/drawing/2014/main" id="{CC55BFEB-9BED-44E5-BC1E-CEAF357B8D5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0864C133-0608-4E34-BE96-5F8A0AD2F2A8}"/>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410DEC8E-8F2C-4F6E-84D9-DAF9DC0F3612}"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42</a:t>
            </a:fld>
            <a:endParaRPr lang="en-US" altLang="en-US" sz="1300">
              <a:latin typeface="Tahoma" panose="020B0604030504040204" pitchFamily="34" charset="0"/>
            </a:endParaRPr>
          </a:p>
        </p:txBody>
      </p:sp>
      <p:sp>
        <p:nvSpPr>
          <p:cNvPr id="79875" name="Rectangle 1026">
            <a:extLst>
              <a:ext uri="{FF2B5EF4-FFF2-40B4-BE49-F238E27FC236}">
                <a16:creationId xmlns:a16="http://schemas.microsoft.com/office/drawing/2014/main" id="{2DACB187-D53A-4936-B66E-90F013FDC471}"/>
              </a:ext>
            </a:extLst>
          </p:cNvPr>
          <p:cNvSpPr>
            <a:spLocks noGrp="1" noRot="1" noChangeAspect="1" noChangeArrowheads="1" noTextEdit="1"/>
          </p:cNvSpPr>
          <p:nvPr>
            <p:ph type="sldImg"/>
          </p:nvPr>
        </p:nvSpPr>
        <p:spPr>
          <a:xfrm>
            <a:off x="2840038" y="528638"/>
            <a:ext cx="3514725" cy="2636837"/>
          </a:xfrm>
          <a:solidFill>
            <a:srgbClr val="FFFFFF"/>
          </a:solidFill>
          <a:ln/>
        </p:spPr>
      </p:sp>
      <p:sp>
        <p:nvSpPr>
          <p:cNvPr id="79876" name="Rectangle 1027">
            <a:extLst>
              <a:ext uri="{FF2B5EF4-FFF2-40B4-BE49-F238E27FC236}">
                <a16:creationId xmlns:a16="http://schemas.microsoft.com/office/drawing/2014/main" id="{1BDCE3BF-83B4-45DD-BB02-A85855B2CE5E}"/>
              </a:ext>
            </a:extLst>
          </p:cNvPr>
          <p:cNvSpPr>
            <a:spLocks noGrp="1" noChangeArrowheads="1"/>
          </p:cNvSpPr>
          <p:nvPr>
            <p:ph type="body" idx="1"/>
          </p:nvPr>
        </p:nvSpPr>
        <p:spPr>
          <a:xfrm>
            <a:off x="1225550" y="3341688"/>
            <a:ext cx="6743700" cy="3165475"/>
          </a:xfrm>
          <a:solidFill>
            <a:srgbClr val="FFFFFF"/>
          </a:solidFill>
          <a:ln>
            <a:solidFill>
              <a:srgbClr val="000000"/>
            </a:solidFill>
          </a:ln>
        </p:spPr>
        <p:txBody>
          <a:bodyPr lIns="92739" tIns="46369" rIns="92739" bIns="46369"/>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96810DBF-2A82-4578-9C18-0C57D204D6D1}"/>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7BBD86E1-681C-4EC7-BB11-98CB24C61112}"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43</a:t>
            </a:fld>
            <a:endParaRPr lang="en-US" altLang="en-US" sz="1300">
              <a:latin typeface="Tahoma" panose="020B0604030504040204" pitchFamily="34" charset="0"/>
            </a:endParaRPr>
          </a:p>
        </p:txBody>
      </p:sp>
      <p:sp>
        <p:nvSpPr>
          <p:cNvPr id="81923" name="Rectangle 1026">
            <a:extLst>
              <a:ext uri="{FF2B5EF4-FFF2-40B4-BE49-F238E27FC236}">
                <a16:creationId xmlns:a16="http://schemas.microsoft.com/office/drawing/2014/main" id="{26652CF2-9D8F-4100-8D0D-DF2B17E0F339}"/>
              </a:ext>
            </a:extLst>
          </p:cNvPr>
          <p:cNvSpPr>
            <a:spLocks noGrp="1" noRot="1" noChangeAspect="1" noChangeArrowheads="1" noTextEdit="1"/>
          </p:cNvSpPr>
          <p:nvPr>
            <p:ph type="sldImg"/>
          </p:nvPr>
        </p:nvSpPr>
        <p:spPr>
          <a:xfrm>
            <a:off x="2840038" y="528638"/>
            <a:ext cx="3514725" cy="2636837"/>
          </a:xfrm>
          <a:solidFill>
            <a:srgbClr val="FFFFFF"/>
          </a:solidFill>
          <a:ln/>
        </p:spPr>
      </p:sp>
      <p:sp>
        <p:nvSpPr>
          <p:cNvPr id="81924" name="Rectangle 1027">
            <a:extLst>
              <a:ext uri="{FF2B5EF4-FFF2-40B4-BE49-F238E27FC236}">
                <a16:creationId xmlns:a16="http://schemas.microsoft.com/office/drawing/2014/main" id="{B86CE5F2-5264-4F34-87CF-1563CA79C642}"/>
              </a:ext>
            </a:extLst>
          </p:cNvPr>
          <p:cNvSpPr>
            <a:spLocks noGrp="1" noChangeArrowheads="1"/>
          </p:cNvSpPr>
          <p:nvPr>
            <p:ph type="body" idx="1"/>
          </p:nvPr>
        </p:nvSpPr>
        <p:spPr>
          <a:xfrm>
            <a:off x="1225550" y="3341688"/>
            <a:ext cx="6743700" cy="3165475"/>
          </a:xfrm>
          <a:solidFill>
            <a:srgbClr val="FFFFFF"/>
          </a:solidFill>
          <a:ln>
            <a:solidFill>
              <a:srgbClr val="000000"/>
            </a:solidFill>
          </a:ln>
        </p:spPr>
        <p:txBody>
          <a:bodyPr lIns="92739" tIns="46369" rIns="92739" bIns="46369"/>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0A27F1D-EE72-4A1A-831B-30AFF9D1EF5A}"/>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ABCEF35D-8497-4918-A493-15B0CCC925A8}"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44</a:t>
            </a:fld>
            <a:endParaRPr lang="en-US" altLang="en-US" sz="1300">
              <a:latin typeface="Tahoma" panose="020B0604030504040204" pitchFamily="34" charset="0"/>
            </a:endParaRPr>
          </a:p>
        </p:txBody>
      </p:sp>
      <p:sp>
        <p:nvSpPr>
          <p:cNvPr id="83971" name="Rectangle 1026">
            <a:extLst>
              <a:ext uri="{FF2B5EF4-FFF2-40B4-BE49-F238E27FC236}">
                <a16:creationId xmlns:a16="http://schemas.microsoft.com/office/drawing/2014/main" id="{F6A27507-EAD0-43AB-AC97-F0301675A5DD}"/>
              </a:ext>
            </a:extLst>
          </p:cNvPr>
          <p:cNvSpPr>
            <a:spLocks noGrp="1" noRot="1" noChangeAspect="1" noChangeArrowheads="1" noTextEdit="1"/>
          </p:cNvSpPr>
          <p:nvPr>
            <p:ph type="sldImg"/>
          </p:nvPr>
        </p:nvSpPr>
        <p:spPr>
          <a:xfrm>
            <a:off x="2840038" y="528638"/>
            <a:ext cx="3514725" cy="2636837"/>
          </a:xfrm>
          <a:solidFill>
            <a:srgbClr val="FFFFFF"/>
          </a:solidFill>
          <a:ln/>
        </p:spPr>
      </p:sp>
      <p:sp>
        <p:nvSpPr>
          <p:cNvPr id="83972" name="Rectangle 1027">
            <a:extLst>
              <a:ext uri="{FF2B5EF4-FFF2-40B4-BE49-F238E27FC236}">
                <a16:creationId xmlns:a16="http://schemas.microsoft.com/office/drawing/2014/main" id="{623D5FAB-FD69-4D25-A8C9-17374AF305A2}"/>
              </a:ext>
            </a:extLst>
          </p:cNvPr>
          <p:cNvSpPr>
            <a:spLocks noGrp="1" noChangeArrowheads="1"/>
          </p:cNvSpPr>
          <p:nvPr>
            <p:ph type="body" idx="1"/>
          </p:nvPr>
        </p:nvSpPr>
        <p:spPr>
          <a:xfrm>
            <a:off x="1225550" y="3341688"/>
            <a:ext cx="6743700" cy="3165475"/>
          </a:xfrm>
          <a:solidFill>
            <a:srgbClr val="FFFFFF"/>
          </a:solidFill>
          <a:ln>
            <a:solidFill>
              <a:srgbClr val="000000"/>
            </a:solidFill>
          </a:ln>
        </p:spPr>
        <p:txBody>
          <a:bodyPr lIns="92739" tIns="46369" rIns="92739" bIns="46369"/>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057A1489-05D5-4B25-8F68-9A0EC1473F63}"/>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04DEFAB3-70B1-4CF3-9C5C-3909352F7212}"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45</a:t>
            </a:fld>
            <a:endParaRPr lang="en-US" altLang="en-US" sz="1300">
              <a:latin typeface="Tahoma" panose="020B0604030504040204" pitchFamily="34" charset="0"/>
            </a:endParaRPr>
          </a:p>
        </p:txBody>
      </p:sp>
      <p:sp>
        <p:nvSpPr>
          <p:cNvPr id="86019" name="Rectangle 1026">
            <a:extLst>
              <a:ext uri="{FF2B5EF4-FFF2-40B4-BE49-F238E27FC236}">
                <a16:creationId xmlns:a16="http://schemas.microsoft.com/office/drawing/2014/main" id="{45C5A2BA-7B22-48F7-A6DF-91FFF356430D}"/>
              </a:ext>
            </a:extLst>
          </p:cNvPr>
          <p:cNvSpPr>
            <a:spLocks noGrp="1" noRot="1" noChangeAspect="1" noChangeArrowheads="1" noTextEdit="1"/>
          </p:cNvSpPr>
          <p:nvPr>
            <p:ph type="sldImg"/>
          </p:nvPr>
        </p:nvSpPr>
        <p:spPr>
          <a:ln/>
        </p:spPr>
      </p:sp>
      <p:sp>
        <p:nvSpPr>
          <p:cNvPr id="86020" name="Rectangle 1027">
            <a:extLst>
              <a:ext uri="{FF2B5EF4-FFF2-40B4-BE49-F238E27FC236}">
                <a16:creationId xmlns:a16="http://schemas.microsoft.com/office/drawing/2014/main" id="{90210344-AA14-40A2-A58E-969FD6FA4E2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CDD34A95-7EC1-4638-BA17-DF95C93677BF}"/>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B1EAED68-5C59-431E-A159-7E8A71D11066}"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46</a:t>
            </a:fld>
            <a:endParaRPr lang="en-US" altLang="en-US" sz="1300">
              <a:latin typeface="Tahoma" panose="020B0604030504040204" pitchFamily="34" charset="0"/>
            </a:endParaRPr>
          </a:p>
        </p:txBody>
      </p:sp>
      <p:sp>
        <p:nvSpPr>
          <p:cNvPr id="88067" name="Rectangle 1026">
            <a:extLst>
              <a:ext uri="{FF2B5EF4-FFF2-40B4-BE49-F238E27FC236}">
                <a16:creationId xmlns:a16="http://schemas.microsoft.com/office/drawing/2014/main" id="{801F8C86-DE09-443F-B89C-5557411D5613}"/>
              </a:ext>
            </a:extLst>
          </p:cNvPr>
          <p:cNvSpPr>
            <a:spLocks noGrp="1" noRot="1" noChangeAspect="1" noChangeArrowheads="1" noTextEdit="1"/>
          </p:cNvSpPr>
          <p:nvPr>
            <p:ph type="sldImg"/>
          </p:nvPr>
        </p:nvSpPr>
        <p:spPr>
          <a:ln/>
        </p:spPr>
      </p:sp>
      <p:sp>
        <p:nvSpPr>
          <p:cNvPr id="88068" name="Rectangle 1027">
            <a:extLst>
              <a:ext uri="{FF2B5EF4-FFF2-40B4-BE49-F238E27FC236}">
                <a16:creationId xmlns:a16="http://schemas.microsoft.com/office/drawing/2014/main" id="{18221235-CE96-40BB-A188-420E358F6BB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5FD3D8B-5BC0-4BB5-B401-C2ADE317F9FA}"/>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A6C02C7B-5B57-4859-B2BA-787428D57469}"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48</a:t>
            </a:fld>
            <a:endParaRPr lang="en-US" altLang="en-US" sz="1300">
              <a:latin typeface="Tahoma" panose="020B0604030504040204" pitchFamily="34" charset="0"/>
            </a:endParaRPr>
          </a:p>
        </p:txBody>
      </p:sp>
      <p:sp>
        <p:nvSpPr>
          <p:cNvPr id="93187" name="Rectangle 2">
            <a:extLst>
              <a:ext uri="{FF2B5EF4-FFF2-40B4-BE49-F238E27FC236}">
                <a16:creationId xmlns:a16="http://schemas.microsoft.com/office/drawing/2014/main" id="{038C5F00-22BD-403F-987D-63785E82374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97EA135-FF81-49E7-97B1-757B9593B9E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Times New Roman" panose="02020603050405020304" pitchFamily="18" charset="0"/>
              </a:rPr>
              <a:t>Section 1 / 2</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17D7660-E392-49F5-9A6A-2889FEE9245C}"/>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5352F16D-411C-438E-B353-D5460A313ED0}"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49</a:t>
            </a:fld>
            <a:endParaRPr lang="en-US" altLang="en-US" sz="1300">
              <a:latin typeface="Tahoma" panose="020B0604030504040204" pitchFamily="34" charset="0"/>
            </a:endParaRPr>
          </a:p>
        </p:txBody>
      </p:sp>
      <p:sp>
        <p:nvSpPr>
          <p:cNvPr id="95235" name="Rectangle 2">
            <a:extLst>
              <a:ext uri="{FF2B5EF4-FFF2-40B4-BE49-F238E27FC236}">
                <a16:creationId xmlns:a16="http://schemas.microsoft.com/office/drawing/2014/main" id="{4A2E7144-423A-492D-84E1-872E4C6AF407}"/>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04DCD361-5E43-4562-A980-E26489DDAC2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Times New Roman" panose="02020603050405020304" pitchFamily="18" charset="0"/>
              </a:rPr>
              <a:t>Section 1 / 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F23DDF1-AA8C-43D0-BA4D-2BECF743FB10}"/>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28" tIns="43864" rIns="87728" bIns="43864"/>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4D2A3454-B337-4CED-BE4F-B0B194FB5223}" type="slidenum">
              <a:rPr lang="en-US" altLang="en-US" sz="12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5</a:t>
            </a:fld>
            <a:endParaRPr lang="en-US" altLang="en-US" sz="1200">
              <a:latin typeface="Tahoma" panose="020B0604030504040204" pitchFamily="34" charset="0"/>
            </a:endParaRPr>
          </a:p>
        </p:txBody>
      </p:sp>
      <p:sp>
        <p:nvSpPr>
          <p:cNvPr id="13315" name="Rectangle 2">
            <a:extLst>
              <a:ext uri="{FF2B5EF4-FFF2-40B4-BE49-F238E27FC236}">
                <a16:creationId xmlns:a16="http://schemas.microsoft.com/office/drawing/2014/main" id="{124C1505-8D5A-4F0F-B9BA-01F34732ABF1}"/>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681C8848-275A-4629-B59F-3DC8A1A2FB6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F81A0AF6-87BE-4EE8-8A01-50A7078F82AF}"/>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F87E70A4-BE74-4D88-B6F3-4AF07FDFB72D}"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50</a:t>
            </a:fld>
            <a:endParaRPr lang="en-US" altLang="en-US" sz="1300">
              <a:latin typeface="Tahoma" panose="020B0604030504040204" pitchFamily="34" charset="0"/>
            </a:endParaRPr>
          </a:p>
        </p:txBody>
      </p:sp>
      <p:sp>
        <p:nvSpPr>
          <p:cNvPr id="99331" name="Rectangle 2">
            <a:extLst>
              <a:ext uri="{FF2B5EF4-FFF2-40B4-BE49-F238E27FC236}">
                <a16:creationId xmlns:a16="http://schemas.microsoft.com/office/drawing/2014/main" id="{C26EEBBB-A66D-4D08-A06A-A57235F34F1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888BEF9F-478C-4F59-BB60-8E31AEF4793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Times New Roman" panose="02020603050405020304" pitchFamily="18" charset="0"/>
              </a:rPr>
              <a:t>Section 1 / 2</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F81A0AF6-87BE-4EE8-8A01-50A7078F82AF}"/>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F87E70A4-BE74-4D88-B6F3-4AF07FDFB72D}"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51</a:t>
            </a:fld>
            <a:endParaRPr lang="en-US" altLang="en-US" sz="1300">
              <a:latin typeface="Tahoma" panose="020B0604030504040204" pitchFamily="34" charset="0"/>
            </a:endParaRPr>
          </a:p>
        </p:txBody>
      </p:sp>
      <p:sp>
        <p:nvSpPr>
          <p:cNvPr id="99331" name="Rectangle 2">
            <a:extLst>
              <a:ext uri="{FF2B5EF4-FFF2-40B4-BE49-F238E27FC236}">
                <a16:creationId xmlns:a16="http://schemas.microsoft.com/office/drawing/2014/main" id="{C26EEBBB-A66D-4D08-A06A-A57235F34F1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888BEF9F-478C-4F59-BB60-8E31AEF4793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Times New Roman" panose="02020603050405020304" pitchFamily="18" charset="0"/>
              </a:rPr>
              <a:t>Section 1 / 2</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A361E07B-2CE5-44B6-BCA5-986CE04C5785}"/>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61A7D9F1-8BD3-439F-AF05-56F5FC2047E7}"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53</a:t>
            </a:fld>
            <a:endParaRPr lang="en-US" altLang="en-US" sz="1300">
              <a:latin typeface="Tahoma" panose="020B0604030504040204" pitchFamily="34" charset="0"/>
            </a:endParaRPr>
          </a:p>
        </p:txBody>
      </p:sp>
      <p:sp>
        <p:nvSpPr>
          <p:cNvPr id="105475" name="Rectangle 2">
            <a:extLst>
              <a:ext uri="{FF2B5EF4-FFF2-40B4-BE49-F238E27FC236}">
                <a16:creationId xmlns:a16="http://schemas.microsoft.com/office/drawing/2014/main" id="{03D6B376-D091-4398-989B-619EA66D0541}"/>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C6DE73C8-B92E-4919-A3BC-6AB827322C4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Times New Roman" panose="02020603050405020304" pitchFamily="18" charset="0"/>
              </a:rPr>
              <a:t>Section 1 / 2</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59FEB453-0B65-406B-9A36-6818B7ED3E99}"/>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5EC9C1B4-4176-4B79-9055-EA1997073796}"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55</a:t>
            </a:fld>
            <a:endParaRPr lang="en-US" altLang="en-US" sz="1300">
              <a:latin typeface="Tahoma" panose="020B0604030504040204" pitchFamily="34" charset="0"/>
            </a:endParaRPr>
          </a:p>
        </p:txBody>
      </p:sp>
      <p:sp>
        <p:nvSpPr>
          <p:cNvPr id="111619" name="Rectangle 2">
            <a:extLst>
              <a:ext uri="{FF2B5EF4-FFF2-40B4-BE49-F238E27FC236}">
                <a16:creationId xmlns:a16="http://schemas.microsoft.com/office/drawing/2014/main" id="{55982CA3-9492-4CC6-A92B-BCA721180370}"/>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6EB216E9-FA4D-41E0-AD74-963AFA44D0D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443433F1-8A1B-41FF-B2C6-413BD143BD54}"/>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E6032335-11D8-422A-9833-147C28D9267C}"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56</a:t>
            </a:fld>
            <a:endParaRPr lang="en-US" altLang="en-US" sz="1300">
              <a:latin typeface="Tahoma" panose="020B0604030504040204" pitchFamily="34" charset="0"/>
            </a:endParaRPr>
          </a:p>
        </p:txBody>
      </p:sp>
      <p:sp>
        <p:nvSpPr>
          <p:cNvPr id="119811" name="Rectangle 1026">
            <a:extLst>
              <a:ext uri="{FF2B5EF4-FFF2-40B4-BE49-F238E27FC236}">
                <a16:creationId xmlns:a16="http://schemas.microsoft.com/office/drawing/2014/main" id="{682E74A8-4B15-4A0F-8435-8FAB81369849}"/>
              </a:ext>
            </a:extLst>
          </p:cNvPr>
          <p:cNvSpPr>
            <a:spLocks noGrp="1" noRot="1" noChangeAspect="1" noChangeArrowheads="1" noTextEdit="1"/>
          </p:cNvSpPr>
          <p:nvPr>
            <p:ph type="sldImg"/>
          </p:nvPr>
        </p:nvSpPr>
        <p:spPr>
          <a:ln/>
        </p:spPr>
      </p:sp>
      <p:sp>
        <p:nvSpPr>
          <p:cNvPr id="119812" name="Rectangle 1027">
            <a:extLst>
              <a:ext uri="{FF2B5EF4-FFF2-40B4-BE49-F238E27FC236}">
                <a16:creationId xmlns:a16="http://schemas.microsoft.com/office/drawing/2014/main" id="{ECE2C3A3-AF89-4E76-B692-BA144E2F2E4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Times New Roman" panose="02020603050405020304" pitchFamily="18" charset="0"/>
              </a:rPr>
              <a:t>Doctor-Hospital (Doctor, Hospital)  {Doctor-&gt; Hospital}</a:t>
            </a:r>
          </a:p>
          <a:p>
            <a:pPr eaLnBrk="1" hangingPunct="1"/>
            <a:r>
              <a:rPr lang="en-AU" altLang="en-US">
                <a:latin typeface="Times New Roman" panose="02020603050405020304" pitchFamily="18" charset="0"/>
              </a:rPr>
              <a:t>Patient-Doctor (Patient, Doctor)   {</a:t>
            </a:r>
            <a:r>
              <a:rPr lang="en-US" altLang="en-US">
                <a:latin typeface="Tahoma" panose="020B0604030504040204" pitchFamily="34" charset="0"/>
              </a:rPr>
              <a:t>Patient </a:t>
            </a:r>
            <a:r>
              <a:rPr lang="en-US" altLang="en-US">
                <a:latin typeface="Tahoma" panose="020B0604030504040204" pitchFamily="34" charset="0"/>
                <a:sym typeface="Symbol" panose="05050102010706020507" pitchFamily="18" charset="2"/>
              </a:rPr>
              <a:t> Doctor</a:t>
            </a:r>
            <a:r>
              <a:rPr lang="en-AU" altLang="en-US">
                <a:latin typeface="Times New Roman" panose="02020603050405020304" pitchFamily="18" charset="0"/>
                <a:sym typeface="Symbol" panose="05050102010706020507" pitchFamily="18" charset="2"/>
              </a:rPr>
              <a:t>}</a:t>
            </a:r>
            <a:endParaRPr lang="en-AU" altLang="en-US">
              <a:latin typeface="Times New Roman" panose="02020603050405020304" pitchFamily="18" charset="0"/>
            </a:endParaRPr>
          </a:p>
          <a:p>
            <a:pPr eaLnBrk="1" hangingPunct="1"/>
            <a:r>
              <a:rPr lang="en-US" altLang="en-US">
                <a:latin typeface="Tahoma" panose="020B0604030504040204" pitchFamily="34" charset="0"/>
                <a:sym typeface="Symbol" panose="05050102010706020507" pitchFamily="18" charset="2"/>
              </a:rPr>
              <a:t>BUT this decomposition loses fd.1</a:t>
            </a:r>
            <a:endParaRPr lang="en-AU" altLang="en-US">
              <a:latin typeface="Times New Roman" panose="02020603050405020304" pitchFamily="18" charset="0"/>
            </a:endParaRPr>
          </a:p>
          <a:p>
            <a:pPr eaLnBrk="1" hangingPunct="1"/>
            <a:endParaRPr lang="en-AU"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9973AA38-A094-4630-ABA1-9E6F6A4188EA}"/>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F08B771A-6544-45BE-A175-D646D2D5A46B}"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58</a:t>
            </a:fld>
            <a:endParaRPr lang="en-US" altLang="en-US" sz="1300">
              <a:latin typeface="Tahoma" panose="020B0604030504040204" pitchFamily="34" charset="0"/>
            </a:endParaRPr>
          </a:p>
        </p:txBody>
      </p:sp>
      <p:sp>
        <p:nvSpPr>
          <p:cNvPr id="121859" name="Rectangle 2">
            <a:extLst>
              <a:ext uri="{FF2B5EF4-FFF2-40B4-BE49-F238E27FC236}">
                <a16:creationId xmlns:a16="http://schemas.microsoft.com/office/drawing/2014/main" id="{C2580D8F-163D-44E4-8E57-3DF06B2318A8}"/>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AB47AB0C-9D22-4BF3-8D2D-8B22C23C179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06EF920D-5CDC-48ED-B64A-A8905B71C3FD}"/>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1AA84244-50EE-48FC-B8B1-EC5946C9941C}"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59</a:t>
            </a:fld>
            <a:endParaRPr lang="en-US" altLang="en-US" sz="1300">
              <a:latin typeface="Tahoma" panose="020B0604030504040204" pitchFamily="34" charset="0"/>
            </a:endParaRPr>
          </a:p>
        </p:txBody>
      </p:sp>
      <p:sp>
        <p:nvSpPr>
          <p:cNvPr id="126979" name="Rectangle 2">
            <a:extLst>
              <a:ext uri="{FF2B5EF4-FFF2-40B4-BE49-F238E27FC236}">
                <a16:creationId xmlns:a16="http://schemas.microsoft.com/office/drawing/2014/main" id="{52026007-A316-4BE5-A274-727D875BEC0C}"/>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2929DE1-26BA-484B-BBAB-0A924B0E601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49132A30-A399-4152-BC9C-6377386F96DF}"/>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FEE2F2D0-5A0E-4F12-8135-5566CC663203}"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61</a:t>
            </a:fld>
            <a:endParaRPr lang="en-US" altLang="en-US" sz="1300">
              <a:latin typeface="Tahoma" panose="020B0604030504040204" pitchFamily="34" charset="0"/>
            </a:endParaRPr>
          </a:p>
        </p:txBody>
      </p:sp>
      <p:sp>
        <p:nvSpPr>
          <p:cNvPr id="130051" name="Rectangle 2">
            <a:extLst>
              <a:ext uri="{FF2B5EF4-FFF2-40B4-BE49-F238E27FC236}">
                <a16:creationId xmlns:a16="http://schemas.microsoft.com/office/drawing/2014/main" id="{CF40C0D3-E10F-4AE1-9C6B-BD56E04B0150}"/>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6C1C6F56-3846-402A-96D2-9B1E74A39A0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49132A30-A399-4152-BC9C-6377386F96DF}"/>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FEE2F2D0-5A0E-4F12-8135-5566CC663203}"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62</a:t>
            </a:fld>
            <a:endParaRPr lang="en-US" altLang="en-US" sz="1300">
              <a:latin typeface="Tahoma" panose="020B0604030504040204" pitchFamily="34" charset="0"/>
            </a:endParaRPr>
          </a:p>
        </p:txBody>
      </p:sp>
      <p:sp>
        <p:nvSpPr>
          <p:cNvPr id="130051" name="Rectangle 2">
            <a:extLst>
              <a:ext uri="{FF2B5EF4-FFF2-40B4-BE49-F238E27FC236}">
                <a16:creationId xmlns:a16="http://schemas.microsoft.com/office/drawing/2014/main" id="{CF40C0D3-E10F-4AE1-9C6B-BD56E04B0150}"/>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6C1C6F56-3846-402A-96D2-9B1E74A39A0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extLst>
      <p:ext uri="{BB962C8B-B14F-4D97-AF65-F5344CB8AC3E}">
        <p14:creationId xmlns:p14="http://schemas.microsoft.com/office/powerpoint/2010/main" val="1008100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5FFBB4C5-EA19-4D5F-8CB4-035BF661D61F}"/>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A81F4BCD-DBD4-40A0-91DE-A04256EA4EB9}"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63</a:t>
            </a:fld>
            <a:endParaRPr lang="en-US" altLang="en-US" sz="1300">
              <a:latin typeface="Tahoma" panose="020B0604030504040204" pitchFamily="34" charset="0"/>
            </a:endParaRPr>
          </a:p>
        </p:txBody>
      </p:sp>
      <p:sp>
        <p:nvSpPr>
          <p:cNvPr id="132099" name="Rectangle 2">
            <a:extLst>
              <a:ext uri="{FF2B5EF4-FFF2-40B4-BE49-F238E27FC236}">
                <a16:creationId xmlns:a16="http://schemas.microsoft.com/office/drawing/2014/main" id="{C2F57DA6-CA41-472F-8E47-4B6168BFB325}"/>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95589AD6-8B25-43F4-B70C-05730414EB6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93B330F-E1C7-4741-A23E-9718C2528340}"/>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5F1DCC15-7E1C-4629-ACF6-3C3DE2458C3E}"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6</a:t>
            </a:fld>
            <a:endParaRPr lang="en-US" altLang="en-US" sz="1300">
              <a:latin typeface="Tahoma" panose="020B0604030504040204" pitchFamily="34" charset="0"/>
            </a:endParaRPr>
          </a:p>
        </p:txBody>
      </p:sp>
      <p:sp>
        <p:nvSpPr>
          <p:cNvPr id="15363" name="Rectangle 2">
            <a:extLst>
              <a:ext uri="{FF2B5EF4-FFF2-40B4-BE49-F238E27FC236}">
                <a16:creationId xmlns:a16="http://schemas.microsoft.com/office/drawing/2014/main" id="{0BA2CBFD-0577-46A7-945A-4F26E6F99F83}"/>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C1695C0F-EC6E-4821-96F0-537003C7E54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220EA617-3BBD-4D2A-A8FF-729E5DE240D5}"/>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B4E550AA-56C3-4070-9BDD-299A8140BCF0}"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64</a:t>
            </a:fld>
            <a:endParaRPr lang="en-US" altLang="en-US" sz="1300">
              <a:latin typeface="Tahoma" panose="020B0604030504040204" pitchFamily="34" charset="0"/>
            </a:endParaRPr>
          </a:p>
        </p:txBody>
      </p:sp>
      <p:sp>
        <p:nvSpPr>
          <p:cNvPr id="134147" name="Rectangle 2">
            <a:extLst>
              <a:ext uri="{FF2B5EF4-FFF2-40B4-BE49-F238E27FC236}">
                <a16:creationId xmlns:a16="http://schemas.microsoft.com/office/drawing/2014/main" id="{7A75BD31-2CDF-4B57-946C-2EDDFCAF66C6}"/>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7B753EC0-7FF1-441E-B9E0-15EE552FDB4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69CA3FD7-9537-4E64-9E17-0B7B293F1688}"/>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F2C5DDA1-33F3-481F-9610-5FDB70AEC54F}"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65</a:t>
            </a:fld>
            <a:endParaRPr lang="en-US" altLang="en-US" sz="1300">
              <a:latin typeface="Tahoma" panose="020B0604030504040204" pitchFamily="34" charset="0"/>
            </a:endParaRPr>
          </a:p>
        </p:txBody>
      </p:sp>
      <p:sp>
        <p:nvSpPr>
          <p:cNvPr id="136195" name="Rectangle 1026">
            <a:extLst>
              <a:ext uri="{FF2B5EF4-FFF2-40B4-BE49-F238E27FC236}">
                <a16:creationId xmlns:a16="http://schemas.microsoft.com/office/drawing/2014/main" id="{7F1B3D4A-4F65-4FFD-BE77-E99BC1EE3BD2}"/>
              </a:ext>
            </a:extLst>
          </p:cNvPr>
          <p:cNvSpPr>
            <a:spLocks noGrp="1" noRot="1" noChangeAspect="1" noChangeArrowheads="1" noTextEdit="1"/>
          </p:cNvSpPr>
          <p:nvPr>
            <p:ph type="sldImg"/>
          </p:nvPr>
        </p:nvSpPr>
        <p:spPr>
          <a:ln/>
        </p:spPr>
      </p:sp>
      <p:sp>
        <p:nvSpPr>
          <p:cNvPr id="136196" name="Rectangle 1027">
            <a:extLst>
              <a:ext uri="{FF2B5EF4-FFF2-40B4-BE49-F238E27FC236}">
                <a16:creationId xmlns:a16="http://schemas.microsoft.com/office/drawing/2014/main" id="{64C003FC-85C6-4C7E-98AD-CC1C3B0C871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6754BA39-71AD-45CA-A0BF-47D1CA5A4767}"/>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670E2E2C-BE25-4B11-A042-CA08C973C10A}"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66</a:t>
            </a:fld>
            <a:endParaRPr lang="en-US" altLang="en-US" sz="1300">
              <a:latin typeface="Tahoma" panose="020B0604030504040204" pitchFamily="34" charset="0"/>
            </a:endParaRPr>
          </a:p>
        </p:txBody>
      </p:sp>
      <p:sp>
        <p:nvSpPr>
          <p:cNvPr id="138243" name="Rectangle 2">
            <a:extLst>
              <a:ext uri="{FF2B5EF4-FFF2-40B4-BE49-F238E27FC236}">
                <a16:creationId xmlns:a16="http://schemas.microsoft.com/office/drawing/2014/main" id="{63BB6242-37CE-4186-AF97-B0492BEC621D}"/>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5F1B4BDC-FC5F-451B-A959-5F0102550BA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B6DECB93-243D-4A23-B948-3698442B9B1D}"/>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AF8A608B-30FD-410F-91DE-5040B84D1DD8}"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67</a:t>
            </a:fld>
            <a:endParaRPr lang="en-US" altLang="en-US" sz="1300">
              <a:latin typeface="Tahoma" panose="020B0604030504040204" pitchFamily="34" charset="0"/>
            </a:endParaRPr>
          </a:p>
        </p:txBody>
      </p:sp>
      <p:sp>
        <p:nvSpPr>
          <p:cNvPr id="140291" name="Rectangle 2">
            <a:extLst>
              <a:ext uri="{FF2B5EF4-FFF2-40B4-BE49-F238E27FC236}">
                <a16:creationId xmlns:a16="http://schemas.microsoft.com/office/drawing/2014/main" id="{672BD822-ECFB-4103-8E14-5AE1977CFAD0}"/>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27845430-9BAA-41C2-8084-ABA440029F3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0AD1706C-E1D8-4E92-921F-453F8CC4392F}"/>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C7E2D1F2-7FF3-40DC-9678-A29A49FF5797}"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68</a:t>
            </a:fld>
            <a:endParaRPr lang="en-US" altLang="en-US" sz="1300">
              <a:latin typeface="Tahoma" panose="020B0604030504040204" pitchFamily="34" charset="0"/>
            </a:endParaRPr>
          </a:p>
        </p:txBody>
      </p:sp>
      <p:sp>
        <p:nvSpPr>
          <p:cNvPr id="142339" name="Rectangle 2">
            <a:extLst>
              <a:ext uri="{FF2B5EF4-FFF2-40B4-BE49-F238E27FC236}">
                <a16:creationId xmlns:a16="http://schemas.microsoft.com/office/drawing/2014/main" id="{141C42E9-C30C-4AF5-A17D-F238E5D4A629}"/>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BF5F7055-802E-4A17-9276-38990265EC9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97CB4D42-63A0-4C3B-AB16-CDD8F8C7237F}"/>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450C33AA-C6EA-4AAF-B5BB-E377F27C8024}"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69</a:t>
            </a:fld>
            <a:endParaRPr lang="en-US" altLang="en-US" sz="1300">
              <a:latin typeface="Tahoma" panose="020B0604030504040204" pitchFamily="34" charset="0"/>
            </a:endParaRPr>
          </a:p>
        </p:txBody>
      </p:sp>
      <p:sp>
        <p:nvSpPr>
          <p:cNvPr id="144387" name="Rectangle 2">
            <a:extLst>
              <a:ext uri="{FF2B5EF4-FFF2-40B4-BE49-F238E27FC236}">
                <a16:creationId xmlns:a16="http://schemas.microsoft.com/office/drawing/2014/main" id="{F430814B-8636-4E34-BFC7-F32A7CA81ACD}"/>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B9362880-95FB-4C4C-B948-85EDA7B2F59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80472340-38A8-4167-8520-C2F945B5A397}"/>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A2756D28-F777-444B-92A5-BFF1FD01DF06}"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70</a:t>
            </a:fld>
            <a:endParaRPr lang="en-US" altLang="en-US" sz="1300">
              <a:latin typeface="Tahoma" panose="020B0604030504040204" pitchFamily="34" charset="0"/>
            </a:endParaRPr>
          </a:p>
        </p:txBody>
      </p:sp>
      <p:sp>
        <p:nvSpPr>
          <p:cNvPr id="146435" name="Rectangle 2">
            <a:extLst>
              <a:ext uri="{FF2B5EF4-FFF2-40B4-BE49-F238E27FC236}">
                <a16:creationId xmlns:a16="http://schemas.microsoft.com/office/drawing/2014/main" id="{4EF94C36-662E-41AE-AD11-C3F7413A9F5C}"/>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0E636B2A-8C80-4AC8-AE0C-428AEE1A157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891B983A-41A9-4E4B-A4EF-ABDEC3108F6F}"/>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178FB3D9-594A-4FD4-AB40-E08D498ED8F7}"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71</a:t>
            </a:fld>
            <a:endParaRPr lang="en-US" altLang="en-US" sz="1300">
              <a:latin typeface="Tahoma" panose="020B0604030504040204" pitchFamily="34" charset="0"/>
            </a:endParaRPr>
          </a:p>
        </p:txBody>
      </p:sp>
      <p:sp>
        <p:nvSpPr>
          <p:cNvPr id="148483" name="Rectangle 2">
            <a:extLst>
              <a:ext uri="{FF2B5EF4-FFF2-40B4-BE49-F238E27FC236}">
                <a16:creationId xmlns:a16="http://schemas.microsoft.com/office/drawing/2014/main" id="{98478C9D-2635-445B-BBD3-C4A341579B15}"/>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2A4B99DE-7530-4883-9499-F3264B2DF6C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Times New Roman" panose="02020603050405020304" pitchFamily="18" charset="0"/>
              </a:rPr>
              <a:t>Add customer_name so that we have R5 (customer, customer_name) to be able to insert customer info.</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D88F4C03-6E3F-49BE-8E56-D08BBEB377CB}"/>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EE00D886-32B1-41A0-9994-ED8DC3DCEAA0}"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72</a:t>
            </a:fld>
            <a:endParaRPr lang="en-US" altLang="en-US" sz="1300">
              <a:latin typeface="Tahoma" panose="020B0604030504040204" pitchFamily="34" charset="0"/>
            </a:endParaRPr>
          </a:p>
        </p:txBody>
      </p:sp>
      <p:sp>
        <p:nvSpPr>
          <p:cNvPr id="150531" name="Rectangle 1026">
            <a:extLst>
              <a:ext uri="{FF2B5EF4-FFF2-40B4-BE49-F238E27FC236}">
                <a16:creationId xmlns:a16="http://schemas.microsoft.com/office/drawing/2014/main" id="{F369685B-60E1-4AAC-9C55-BE0FD5811937}"/>
              </a:ext>
            </a:extLst>
          </p:cNvPr>
          <p:cNvSpPr>
            <a:spLocks noGrp="1" noRot="1" noChangeAspect="1" noChangeArrowheads="1" noTextEdit="1"/>
          </p:cNvSpPr>
          <p:nvPr>
            <p:ph type="sldImg"/>
          </p:nvPr>
        </p:nvSpPr>
        <p:spPr>
          <a:ln/>
        </p:spPr>
      </p:sp>
      <p:sp>
        <p:nvSpPr>
          <p:cNvPr id="150532" name="Rectangle 1027">
            <a:extLst>
              <a:ext uri="{FF2B5EF4-FFF2-40B4-BE49-F238E27FC236}">
                <a16:creationId xmlns:a16="http://schemas.microsoft.com/office/drawing/2014/main" id="{0D0CA484-29C9-4AB9-B1D0-C41FE02AD73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7D66DD21-56B3-4241-A625-B180871C8611}"/>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E27CAE5E-6281-481E-989B-D91D25F7AFED}"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73</a:t>
            </a:fld>
            <a:endParaRPr lang="en-US" altLang="en-US" sz="1300">
              <a:latin typeface="Tahoma" panose="020B0604030504040204" pitchFamily="34" charset="0"/>
            </a:endParaRPr>
          </a:p>
        </p:txBody>
      </p:sp>
      <p:sp>
        <p:nvSpPr>
          <p:cNvPr id="152579" name="Rectangle 2">
            <a:extLst>
              <a:ext uri="{FF2B5EF4-FFF2-40B4-BE49-F238E27FC236}">
                <a16:creationId xmlns:a16="http://schemas.microsoft.com/office/drawing/2014/main" id="{410F5100-3B85-4E1A-9A0B-84DB0396749B}"/>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30E73351-AC4F-4CEA-9C67-7932BC7192F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A3A9B60-7278-4B17-A214-7D56D8B9BCD5}"/>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5D67B2ED-D0DC-4580-8D45-50213BDB2E69}"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7</a:t>
            </a:fld>
            <a:endParaRPr lang="en-US" altLang="en-US" sz="1300">
              <a:latin typeface="Tahoma" panose="020B0604030504040204" pitchFamily="34" charset="0"/>
            </a:endParaRPr>
          </a:p>
        </p:txBody>
      </p:sp>
      <p:sp>
        <p:nvSpPr>
          <p:cNvPr id="17411" name="Rectangle 2">
            <a:extLst>
              <a:ext uri="{FF2B5EF4-FFF2-40B4-BE49-F238E27FC236}">
                <a16:creationId xmlns:a16="http://schemas.microsoft.com/office/drawing/2014/main" id="{7AE5130B-5F47-4FF8-B27F-348B13EECF8C}"/>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2A78600E-FDD1-44E0-9D70-BAA4516284A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D412EED8-ED5B-45BC-AF28-D2D2B34CC34F}"/>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22E5C637-4A11-49FB-8C1C-02AFF9512246}"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74</a:t>
            </a:fld>
            <a:endParaRPr lang="en-US" altLang="en-US" sz="1300">
              <a:latin typeface="Tahoma" panose="020B0604030504040204" pitchFamily="34" charset="0"/>
            </a:endParaRPr>
          </a:p>
        </p:txBody>
      </p:sp>
      <p:sp>
        <p:nvSpPr>
          <p:cNvPr id="154627" name="Rectangle 2">
            <a:extLst>
              <a:ext uri="{FF2B5EF4-FFF2-40B4-BE49-F238E27FC236}">
                <a16:creationId xmlns:a16="http://schemas.microsoft.com/office/drawing/2014/main" id="{AF81651C-C09C-4C2A-8CD7-C5ECBC53A996}"/>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B17CBF41-707C-4A84-B6B8-4278325294C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BC1171A0-AD85-4AA9-9D0D-67092AA0F71B}"/>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5F330DC6-F2D3-401F-AFDC-7B38E223BE63}"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76</a:t>
            </a:fld>
            <a:endParaRPr lang="en-US" altLang="en-US" sz="1300">
              <a:latin typeface="Tahoma" panose="020B0604030504040204" pitchFamily="34" charset="0"/>
            </a:endParaRPr>
          </a:p>
        </p:txBody>
      </p:sp>
      <p:sp>
        <p:nvSpPr>
          <p:cNvPr id="157699" name="Rectangle 2">
            <a:extLst>
              <a:ext uri="{FF2B5EF4-FFF2-40B4-BE49-F238E27FC236}">
                <a16:creationId xmlns:a16="http://schemas.microsoft.com/office/drawing/2014/main" id="{8E670E5B-1EEF-4A31-9B68-2AC34B966404}"/>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8F42D38D-6CB4-4D29-B604-C939BFD4AD1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F9B480D0-2F6A-4F36-8A9C-93ED8A1F4E7C}"/>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7E65D171-075B-4B44-857E-6B5594028DA2}"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77</a:t>
            </a:fld>
            <a:endParaRPr lang="en-US" altLang="en-US" sz="1300">
              <a:latin typeface="Tahoma" panose="020B0604030504040204" pitchFamily="34" charset="0"/>
            </a:endParaRPr>
          </a:p>
        </p:txBody>
      </p:sp>
      <p:sp>
        <p:nvSpPr>
          <p:cNvPr id="160771" name="Rectangle 2">
            <a:extLst>
              <a:ext uri="{FF2B5EF4-FFF2-40B4-BE49-F238E27FC236}">
                <a16:creationId xmlns:a16="http://schemas.microsoft.com/office/drawing/2014/main" id="{0E058350-F518-4C68-B0DB-0BA8D2D5FE31}"/>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7060E7B0-DF41-4120-B3D6-514EED0F77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FE8A0B97-16C2-4685-9ABE-B3FB3B9E3848}"/>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540DA7E3-B291-4969-9172-4FB7E2A1AB5E}"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78</a:t>
            </a:fld>
            <a:endParaRPr lang="en-US" altLang="en-US" sz="1300">
              <a:latin typeface="Tahoma" panose="020B0604030504040204" pitchFamily="34" charset="0"/>
            </a:endParaRPr>
          </a:p>
        </p:txBody>
      </p:sp>
      <p:sp>
        <p:nvSpPr>
          <p:cNvPr id="162819" name="Rectangle 2">
            <a:extLst>
              <a:ext uri="{FF2B5EF4-FFF2-40B4-BE49-F238E27FC236}">
                <a16:creationId xmlns:a16="http://schemas.microsoft.com/office/drawing/2014/main" id="{A60C36BA-C93B-4AF5-A1B6-BD49FDC2F9E1}"/>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14E80C31-4ADB-4470-85E3-EC73742FA14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5FD3D8B-5BC0-4BB5-B401-C2ADE317F9FA}"/>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A6C02C7B-5B57-4859-B2BA-787428D57469}"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80</a:t>
            </a:fld>
            <a:endParaRPr lang="en-US" altLang="en-US" sz="1300">
              <a:latin typeface="Tahoma" panose="020B0604030504040204" pitchFamily="34" charset="0"/>
            </a:endParaRPr>
          </a:p>
        </p:txBody>
      </p:sp>
      <p:sp>
        <p:nvSpPr>
          <p:cNvPr id="93187" name="Rectangle 2">
            <a:extLst>
              <a:ext uri="{FF2B5EF4-FFF2-40B4-BE49-F238E27FC236}">
                <a16:creationId xmlns:a16="http://schemas.microsoft.com/office/drawing/2014/main" id="{038C5F00-22BD-403F-987D-63785E82374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97EA135-FF81-49E7-97B1-757B9593B9E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Times New Roman" panose="02020603050405020304" pitchFamily="18" charset="0"/>
              </a:rPr>
              <a:t>Section 1 / 2</a:t>
            </a:r>
          </a:p>
        </p:txBody>
      </p:sp>
    </p:spTree>
    <p:extLst>
      <p:ext uri="{BB962C8B-B14F-4D97-AF65-F5344CB8AC3E}">
        <p14:creationId xmlns:p14="http://schemas.microsoft.com/office/powerpoint/2010/main" val="2090664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7DC702D-5258-4007-B87D-904070E1C253}"/>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91BA8C65-E59E-442B-A4E1-2781E4CC5B1D}"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8</a:t>
            </a:fld>
            <a:endParaRPr lang="en-US" altLang="en-US" sz="1300">
              <a:latin typeface="Tahoma" panose="020B0604030504040204" pitchFamily="34" charset="0"/>
            </a:endParaRPr>
          </a:p>
        </p:txBody>
      </p:sp>
      <p:sp>
        <p:nvSpPr>
          <p:cNvPr id="19459" name="Rectangle 2">
            <a:extLst>
              <a:ext uri="{FF2B5EF4-FFF2-40B4-BE49-F238E27FC236}">
                <a16:creationId xmlns:a16="http://schemas.microsoft.com/office/drawing/2014/main" id="{B2BA5141-E35D-4D50-845F-347BA997B0F8}"/>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587EA4D3-BE9E-4654-A0D6-63CC1A4B5E2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79252A1-BF22-4C94-83E7-A35FF349DC8D}"/>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58E841AB-A370-4835-A4A3-7C1236DC770C}"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9</a:t>
            </a:fld>
            <a:endParaRPr lang="en-US" altLang="en-US" sz="1300">
              <a:latin typeface="Tahoma" panose="020B0604030504040204" pitchFamily="34" charset="0"/>
            </a:endParaRPr>
          </a:p>
        </p:txBody>
      </p:sp>
      <p:sp>
        <p:nvSpPr>
          <p:cNvPr id="21507" name="Rectangle 1026">
            <a:extLst>
              <a:ext uri="{FF2B5EF4-FFF2-40B4-BE49-F238E27FC236}">
                <a16:creationId xmlns:a16="http://schemas.microsoft.com/office/drawing/2014/main" id="{A7E21EA8-BFD3-4A75-A410-1D0F3914DB9B}"/>
              </a:ext>
            </a:extLst>
          </p:cNvPr>
          <p:cNvSpPr>
            <a:spLocks noGrp="1" noRot="1" noChangeAspect="1" noChangeArrowheads="1" noTextEdit="1"/>
          </p:cNvSpPr>
          <p:nvPr>
            <p:ph type="sldImg"/>
          </p:nvPr>
        </p:nvSpPr>
        <p:spPr>
          <a:ln/>
        </p:spPr>
      </p:sp>
      <p:sp>
        <p:nvSpPr>
          <p:cNvPr id="21508" name="Rectangle 1027">
            <a:extLst>
              <a:ext uri="{FF2B5EF4-FFF2-40B4-BE49-F238E27FC236}">
                <a16:creationId xmlns:a16="http://schemas.microsoft.com/office/drawing/2014/main" id="{F67F4405-7772-430C-A256-6B38536C72E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B00707C-9A77-47B7-A78C-D315BC987054}"/>
              </a:ext>
            </a:extLst>
          </p:cNvPr>
          <p:cNvSpPr>
            <a:spLocks noGrp="1" noChangeArrowheads="1"/>
          </p:cNvSpPr>
          <p:nvPr>
            <p:ph type="sldNum" sz="quarter" idx="4294967295"/>
          </p:nvPr>
        </p:nvSpPr>
        <p:spPr bwMode="auto">
          <a:xfrm>
            <a:off x="5210175" y="6683375"/>
            <a:ext cx="3984625" cy="352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615" tIns="42808" rIns="85615" bIns="42808"/>
          <a:lstStyle>
            <a:lvl1pPr defTabSz="927100">
              <a:defRPr sz="2400">
                <a:solidFill>
                  <a:schemeClr val="tx1"/>
                </a:solidFill>
                <a:latin typeface="Helvetica" panose="020B0604020202020204" pitchFamily="34" charset="0"/>
                <a:ea typeface="MS PGothic" panose="020B0600070205080204" pitchFamily="34" charset="-128"/>
              </a:defRPr>
            </a:lvl1pPr>
            <a:lvl2pPr marL="742950" indent="-285750" defTabSz="927100">
              <a:defRPr sz="2400">
                <a:solidFill>
                  <a:schemeClr val="tx1"/>
                </a:solidFill>
                <a:latin typeface="Helvetica" panose="020B0604020202020204" pitchFamily="34" charset="0"/>
                <a:ea typeface="MS PGothic" panose="020B0600070205080204" pitchFamily="34" charset="-128"/>
              </a:defRPr>
            </a:lvl2pPr>
            <a:lvl3pPr marL="1143000" indent="-228600" defTabSz="927100">
              <a:defRPr sz="2400">
                <a:solidFill>
                  <a:schemeClr val="tx1"/>
                </a:solidFill>
                <a:latin typeface="Helvetica" panose="020B0604020202020204" pitchFamily="34" charset="0"/>
                <a:ea typeface="MS PGothic" panose="020B0600070205080204" pitchFamily="34" charset="-128"/>
              </a:defRPr>
            </a:lvl3pPr>
            <a:lvl4pPr marL="1600200" indent="-228600" defTabSz="927100">
              <a:defRPr sz="2400">
                <a:solidFill>
                  <a:schemeClr val="tx1"/>
                </a:solidFill>
                <a:latin typeface="Helvetica" panose="020B0604020202020204" pitchFamily="34" charset="0"/>
                <a:ea typeface="MS PGothic" panose="020B0600070205080204" pitchFamily="34" charset="-128"/>
              </a:defRPr>
            </a:lvl4pPr>
            <a:lvl5pPr marL="2057400" indent="-228600" defTabSz="927100">
              <a:defRPr sz="24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spcBef>
                <a:spcPct val="20000"/>
              </a:spcBef>
              <a:buClr>
                <a:schemeClr val="tx1"/>
              </a:buClr>
              <a:buSzPct val="75000"/>
              <a:buFont typeface="Monotype Sorts" pitchFamily="-84" charset="2"/>
              <a:buNone/>
            </a:pPr>
            <a:fld id="{055BD35E-1D93-4B65-B7A3-56F1EDBAD7E0}" type="slidenum">
              <a:rPr lang="en-US" altLang="en-US" sz="1300">
                <a:latin typeface="Tahoma" panose="020B0604030504040204" pitchFamily="34" charset="0"/>
              </a:rPr>
              <a:pPr eaLnBrk="1" hangingPunct="1">
                <a:lnSpc>
                  <a:spcPct val="90000"/>
                </a:lnSpc>
                <a:spcBef>
                  <a:spcPct val="20000"/>
                </a:spcBef>
                <a:buClr>
                  <a:schemeClr val="tx1"/>
                </a:buClr>
                <a:buSzPct val="75000"/>
                <a:buFont typeface="Monotype Sorts" pitchFamily="-84" charset="2"/>
                <a:buNone/>
              </a:pPr>
              <a:t>10</a:t>
            </a:fld>
            <a:endParaRPr lang="en-US" altLang="en-US" sz="1300">
              <a:latin typeface="Tahoma" panose="020B0604030504040204" pitchFamily="34" charset="0"/>
            </a:endParaRPr>
          </a:p>
        </p:txBody>
      </p:sp>
      <p:sp>
        <p:nvSpPr>
          <p:cNvPr id="23555" name="Rectangle 1026">
            <a:extLst>
              <a:ext uri="{FF2B5EF4-FFF2-40B4-BE49-F238E27FC236}">
                <a16:creationId xmlns:a16="http://schemas.microsoft.com/office/drawing/2014/main" id="{21802236-4660-47B2-B39A-7DEA4A9A705B}"/>
              </a:ext>
            </a:extLst>
          </p:cNvPr>
          <p:cNvSpPr>
            <a:spLocks noGrp="1" noRot="1" noChangeAspect="1" noChangeArrowheads="1" noTextEdit="1"/>
          </p:cNvSpPr>
          <p:nvPr>
            <p:ph type="sldImg"/>
          </p:nvPr>
        </p:nvSpPr>
        <p:spPr>
          <a:ln/>
        </p:spPr>
      </p:sp>
      <p:sp>
        <p:nvSpPr>
          <p:cNvPr id="23556" name="Rectangle 1027">
            <a:extLst>
              <a:ext uri="{FF2B5EF4-FFF2-40B4-BE49-F238E27FC236}">
                <a16:creationId xmlns:a16="http://schemas.microsoft.com/office/drawing/2014/main" id="{B25287B8-851B-4DD1-9B30-EFC3E7DB7FC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44414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331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228600"/>
            <a:ext cx="2262188"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228600"/>
            <a:ext cx="6638925"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20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a:extLst>
              <a:ext uri="{FF2B5EF4-FFF2-40B4-BE49-F238E27FC236}">
                <a16:creationId xmlns:a16="http://schemas.microsoft.com/office/drawing/2014/main" id="{59CEF179-FB43-4560-B15B-F507153D1F8B}"/>
              </a:ext>
            </a:extLst>
          </p:cNvPr>
          <p:cNvSpPr>
            <a:spLocks noGrp="1" noChangeArrowheads="1"/>
          </p:cNvSpPr>
          <p:nvPr>
            <p:ph type="dt" sz="half" idx="10"/>
          </p:nvPr>
        </p:nvSpPr>
        <p:spPr>
          <a:xfrm>
            <a:off x="228600" y="6324600"/>
            <a:ext cx="4876800" cy="457200"/>
          </a:xfrm>
          <a:prstGeom prst="rect">
            <a:avLst/>
          </a:prstGeom>
        </p:spPr>
        <p:txBody>
          <a:bodyPr/>
          <a:lstStyle>
            <a:lvl1pPr>
              <a:lnSpc>
                <a:spcPct val="90000"/>
              </a:lnSpc>
              <a:spcBef>
                <a:spcPct val="20000"/>
              </a:spcBef>
              <a:buClr>
                <a:schemeClr val="tx1"/>
              </a:buClr>
              <a:buSzPct val="75000"/>
              <a:buFont typeface="Monotype Sorts" charset="0"/>
              <a:buNone/>
              <a:defRPr>
                <a:latin typeface="Helvetica" charset="0"/>
                <a:ea typeface="ＭＳ Ｐゴシック" charset="0"/>
                <a:cs typeface="ＭＳ Ｐゴシック" charset="0"/>
              </a:defRPr>
            </a:lvl1pPr>
          </a:lstStyle>
          <a:p>
            <a:pPr>
              <a:defRPr/>
            </a:pPr>
            <a:endParaRPr lang="en-US"/>
          </a:p>
        </p:txBody>
      </p:sp>
      <p:sp>
        <p:nvSpPr>
          <p:cNvPr id="6" name="Rectangle 66">
            <a:extLst>
              <a:ext uri="{FF2B5EF4-FFF2-40B4-BE49-F238E27FC236}">
                <a16:creationId xmlns:a16="http://schemas.microsoft.com/office/drawing/2014/main" id="{68072DEC-325A-43B1-AFB7-DF79551F8C44}"/>
              </a:ext>
            </a:extLst>
          </p:cNvPr>
          <p:cNvSpPr>
            <a:spLocks noGrp="1" noChangeArrowheads="1"/>
          </p:cNvSpPr>
          <p:nvPr>
            <p:ph type="ftr" sz="quarter" idx="11"/>
          </p:nvPr>
        </p:nvSpPr>
        <p:spPr>
          <a:xfrm>
            <a:off x="3124200" y="6248400"/>
            <a:ext cx="2895600" cy="457200"/>
          </a:xfrm>
          <a:prstGeom prst="rect">
            <a:avLst/>
          </a:prstGeom>
        </p:spPr>
        <p:txBody>
          <a:bodyPr/>
          <a:lstStyle>
            <a:lvl1pPr>
              <a:lnSpc>
                <a:spcPct val="90000"/>
              </a:lnSpc>
              <a:spcBef>
                <a:spcPct val="20000"/>
              </a:spcBef>
              <a:buClr>
                <a:schemeClr val="tx1"/>
              </a:buClr>
              <a:buSzPct val="75000"/>
              <a:buFont typeface="Monotype Sorts" charset="0"/>
              <a:buNone/>
              <a:defRPr>
                <a:latin typeface="Helvetica" charset="0"/>
                <a:ea typeface="ＭＳ Ｐゴシック" charset="0"/>
                <a:cs typeface="ＭＳ Ｐゴシック" charset="0"/>
              </a:defRPr>
            </a:lvl1pPr>
          </a:lstStyle>
          <a:p>
            <a:pPr>
              <a:defRPr/>
            </a:pPr>
            <a:endParaRPr lang="en-US"/>
          </a:p>
        </p:txBody>
      </p:sp>
      <p:sp>
        <p:nvSpPr>
          <p:cNvPr id="7" name="Rectangle 67">
            <a:extLst>
              <a:ext uri="{FF2B5EF4-FFF2-40B4-BE49-F238E27FC236}">
                <a16:creationId xmlns:a16="http://schemas.microsoft.com/office/drawing/2014/main" id="{FCBE37F1-2124-4377-BFB6-381BA4F67F09}"/>
              </a:ext>
            </a:extLst>
          </p:cNvPr>
          <p:cNvSpPr>
            <a:spLocks noGrp="1" noChangeArrowheads="1"/>
          </p:cNvSpPr>
          <p:nvPr>
            <p:ph type="sldNum" sz="quarter" idx="12"/>
          </p:nvPr>
        </p:nvSpPr>
        <p:spPr>
          <a:xfrm>
            <a:off x="6781800" y="6324600"/>
            <a:ext cx="1905000" cy="457200"/>
          </a:xfrm>
          <a:prstGeom prst="rect">
            <a:avLst/>
          </a:prstGeom>
        </p:spPr>
        <p:txBody>
          <a:bodyPr vert="horz" wrap="square" lIns="91440" tIns="45720" rIns="91440" bIns="45720" numCol="1" anchor="t" anchorCtr="0" compatLnSpc="1">
            <a:prstTxWarp prst="textNoShape">
              <a:avLst/>
            </a:prstTxWarp>
          </a:bodyPr>
          <a:lstStyle>
            <a:lvl1pPr>
              <a:lnSpc>
                <a:spcPct val="90000"/>
              </a:lnSpc>
              <a:spcBef>
                <a:spcPct val="20000"/>
              </a:spcBef>
              <a:buClr>
                <a:schemeClr val="tx1"/>
              </a:buClr>
              <a:buSzPct val="75000"/>
              <a:buFont typeface="Monotype Sorts" pitchFamily="-84" charset="2"/>
              <a:buNone/>
              <a:defRPr smtClean="0"/>
            </a:lvl1pPr>
          </a:lstStyle>
          <a:p>
            <a:pPr>
              <a:defRPr/>
            </a:pPr>
            <a:fld id="{A287F064-466D-4389-A026-52A3B92A779D}" type="slidenum">
              <a:rPr lang="en-US" altLang="en-US"/>
              <a:pPr>
                <a:defRPr/>
              </a:pPr>
              <a:t>‹#›</a:t>
            </a:fld>
            <a:endParaRPr lang="en-US" altLang="en-US"/>
          </a:p>
        </p:txBody>
      </p:sp>
    </p:spTree>
    <p:extLst>
      <p:ext uri="{BB962C8B-B14F-4D97-AF65-F5344CB8AC3E}">
        <p14:creationId xmlns:p14="http://schemas.microsoft.com/office/powerpoint/2010/main" val="138997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41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08100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454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8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42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61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274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997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
            <a:extLst>
              <a:ext uri="{FF2B5EF4-FFF2-40B4-BE49-F238E27FC236}">
                <a16:creationId xmlns:a16="http://schemas.microsoft.com/office/drawing/2014/main" id="{5156ED8B-4141-420B-B853-94F869EF65B1}"/>
              </a:ext>
            </a:extLst>
          </p:cNvPr>
          <p:cNvGrpSpPr>
            <a:grpSpLocks/>
          </p:cNvGrpSpPr>
          <p:nvPr/>
        </p:nvGrpSpPr>
        <p:grpSpPr bwMode="auto">
          <a:xfrm>
            <a:off x="228600" y="939800"/>
            <a:ext cx="8737600" cy="127000"/>
            <a:chOff x="0" y="900"/>
            <a:chExt cx="5753" cy="92"/>
          </a:xfrm>
        </p:grpSpPr>
        <p:sp>
          <p:nvSpPr>
            <p:cNvPr id="1033" name="Rectangle 2">
              <a:extLst>
                <a:ext uri="{FF2B5EF4-FFF2-40B4-BE49-F238E27FC236}">
                  <a16:creationId xmlns:a16="http://schemas.microsoft.com/office/drawing/2014/main" id="{C67F1C21-0B82-4C8C-8056-FA4FC7F71DCC}"/>
                </a:ext>
              </a:extLst>
            </p:cNvPr>
            <p:cNvSpPr>
              <a:spLocks noChangeArrowheads="1"/>
            </p:cNvSpPr>
            <p:nvPr/>
          </p:nvSpPr>
          <p:spPr bwMode="auto">
            <a:xfrm>
              <a:off x="0" y="900"/>
              <a:ext cx="5753" cy="53"/>
            </a:xfrm>
            <a:prstGeom prst="rect">
              <a:avLst/>
            </a:prstGeom>
            <a:gradFill rotWithShape="0">
              <a:gsLst>
                <a:gs pos="0">
                  <a:srgbClr val="2951C9"/>
                </a:gs>
                <a:gs pos="50000">
                  <a:srgbClr val="3365FB"/>
                </a:gs>
                <a:gs pos="100000">
                  <a:srgbClr val="2951C9"/>
                </a:gs>
              </a:gsLst>
              <a:lin ang="0" scaled="1"/>
            </a:gradFill>
            <a:ln>
              <a:noFill/>
            </a:ln>
          </p:spPr>
          <p:txBody>
            <a:bodyPr wrap="none" anchor="ctr"/>
            <a:lstStyle>
              <a:lvl1pPr>
                <a:defRPr sz="2400">
                  <a:solidFill>
                    <a:schemeClr val="tx1"/>
                  </a:solidFill>
                  <a:latin typeface="Helvetica" charset="0"/>
                  <a:ea typeface="ＭＳ Ｐゴシック" charset="-128"/>
                </a:defRPr>
              </a:lvl1pPr>
              <a:lvl2pPr marL="742950" indent="-285750">
                <a:defRPr sz="2400">
                  <a:solidFill>
                    <a:schemeClr val="tx1"/>
                  </a:solidFill>
                  <a:latin typeface="Helvetica" charset="0"/>
                  <a:ea typeface="ＭＳ Ｐゴシック" charset="-128"/>
                </a:defRPr>
              </a:lvl2pPr>
              <a:lvl3pPr marL="1143000" indent="-228600">
                <a:defRPr sz="2400">
                  <a:solidFill>
                    <a:schemeClr val="tx1"/>
                  </a:solidFill>
                  <a:latin typeface="Helvetica" charset="0"/>
                  <a:ea typeface="ＭＳ Ｐゴシック" charset="-128"/>
                </a:defRPr>
              </a:lvl3pPr>
              <a:lvl4pPr marL="1600200" indent="-228600">
                <a:defRPr sz="2400">
                  <a:solidFill>
                    <a:schemeClr val="tx1"/>
                  </a:solidFill>
                  <a:latin typeface="Helvetica" charset="0"/>
                  <a:ea typeface="ＭＳ Ｐゴシック" charset="-128"/>
                </a:defRPr>
              </a:lvl4pPr>
              <a:lvl5pPr marL="2057400" indent="-228600">
                <a:defRPr sz="2400">
                  <a:solidFill>
                    <a:schemeClr val="tx1"/>
                  </a:solidFill>
                  <a:latin typeface="Helvetica" charset="0"/>
                  <a:ea typeface="ＭＳ Ｐゴシック" charset="-128"/>
                </a:defRPr>
              </a:lvl5pPr>
              <a:lvl6pPr marL="25146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6pPr>
              <a:lvl7pPr marL="29718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7pPr>
              <a:lvl8pPr marL="34290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8pPr>
              <a:lvl9pPr marL="38862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9pPr>
            </a:lstStyle>
            <a:p>
              <a:pPr>
                <a:lnSpc>
                  <a:spcPct val="90000"/>
                </a:lnSpc>
                <a:spcBef>
                  <a:spcPct val="20000"/>
                </a:spcBef>
                <a:buClr>
                  <a:schemeClr val="tx1"/>
                </a:buClr>
                <a:buSzPct val="75000"/>
                <a:buFont typeface="Monotype Sorts" charset="2"/>
                <a:buNone/>
                <a:defRPr/>
              </a:pPr>
              <a:endParaRPr lang="x-none" altLang="x-none"/>
            </a:p>
          </p:txBody>
        </p:sp>
        <p:sp>
          <p:nvSpPr>
            <p:cNvPr id="1034" name="Rectangle 3">
              <a:extLst>
                <a:ext uri="{FF2B5EF4-FFF2-40B4-BE49-F238E27FC236}">
                  <a16:creationId xmlns:a16="http://schemas.microsoft.com/office/drawing/2014/main" id="{03C7A724-92F8-4E3D-826F-0274159696BF}"/>
                </a:ext>
              </a:extLst>
            </p:cNvPr>
            <p:cNvSpPr>
              <a:spLocks noChangeArrowheads="1"/>
            </p:cNvSpPr>
            <p:nvPr/>
          </p:nvSpPr>
          <p:spPr bwMode="auto">
            <a:xfrm>
              <a:off x="0" y="972"/>
              <a:ext cx="5753" cy="20"/>
            </a:xfrm>
            <a:prstGeom prst="rect">
              <a:avLst/>
            </a:prstGeom>
            <a:gradFill rotWithShape="0">
              <a:gsLst>
                <a:gs pos="0">
                  <a:srgbClr val="7C7C7C"/>
                </a:gs>
                <a:gs pos="50000">
                  <a:srgbClr val="CECECE"/>
                </a:gs>
                <a:gs pos="100000">
                  <a:srgbClr val="7C7C7C"/>
                </a:gs>
              </a:gsLst>
              <a:lin ang="0" scaled="1"/>
            </a:gradFill>
            <a:ln>
              <a:noFill/>
            </a:ln>
          </p:spPr>
          <p:txBody>
            <a:bodyPr wrap="none" anchor="ctr"/>
            <a:lstStyle>
              <a:lvl1pPr>
                <a:defRPr sz="2400">
                  <a:solidFill>
                    <a:schemeClr val="tx1"/>
                  </a:solidFill>
                  <a:latin typeface="Helvetica" charset="0"/>
                  <a:ea typeface="ＭＳ Ｐゴシック" charset="-128"/>
                </a:defRPr>
              </a:lvl1pPr>
              <a:lvl2pPr marL="742950" indent="-285750">
                <a:defRPr sz="2400">
                  <a:solidFill>
                    <a:schemeClr val="tx1"/>
                  </a:solidFill>
                  <a:latin typeface="Helvetica" charset="0"/>
                  <a:ea typeface="ＭＳ Ｐゴシック" charset="-128"/>
                </a:defRPr>
              </a:lvl2pPr>
              <a:lvl3pPr marL="1143000" indent="-228600">
                <a:defRPr sz="2400">
                  <a:solidFill>
                    <a:schemeClr val="tx1"/>
                  </a:solidFill>
                  <a:latin typeface="Helvetica" charset="0"/>
                  <a:ea typeface="ＭＳ Ｐゴシック" charset="-128"/>
                </a:defRPr>
              </a:lvl3pPr>
              <a:lvl4pPr marL="1600200" indent="-228600">
                <a:defRPr sz="2400">
                  <a:solidFill>
                    <a:schemeClr val="tx1"/>
                  </a:solidFill>
                  <a:latin typeface="Helvetica" charset="0"/>
                  <a:ea typeface="ＭＳ Ｐゴシック" charset="-128"/>
                </a:defRPr>
              </a:lvl4pPr>
              <a:lvl5pPr marL="2057400" indent="-228600">
                <a:defRPr sz="2400">
                  <a:solidFill>
                    <a:schemeClr val="tx1"/>
                  </a:solidFill>
                  <a:latin typeface="Helvetica" charset="0"/>
                  <a:ea typeface="ＭＳ Ｐゴシック" charset="-128"/>
                </a:defRPr>
              </a:lvl5pPr>
              <a:lvl6pPr marL="25146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6pPr>
              <a:lvl7pPr marL="29718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7pPr>
              <a:lvl8pPr marL="34290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8pPr>
              <a:lvl9pPr marL="38862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9pPr>
            </a:lstStyle>
            <a:p>
              <a:pPr>
                <a:lnSpc>
                  <a:spcPct val="90000"/>
                </a:lnSpc>
                <a:spcBef>
                  <a:spcPct val="20000"/>
                </a:spcBef>
                <a:buClr>
                  <a:schemeClr val="tx1"/>
                </a:buClr>
                <a:buSzPct val="75000"/>
                <a:buFont typeface="Monotype Sorts" charset="2"/>
                <a:buNone/>
                <a:defRPr/>
              </a:pPr>
              <a:endParaRPr lang="x-none" altLang="x-none"/>
            </a:p>
          </p:txBody>
        </p:sp>
      </p:grpSp>
      <p:sp>
        <p:nvSpPr>
          <p:cNvPr id="1027" name="Rectangle 5">
            <a:extLst>
              <a:ext uri="{FF2B5EF4-FFF2-40B4-BE49-F238E27FC236}">
                <a16:creationId xmlns:a16="http://schemas.microsoft.com/office/drawing/2014/main" id="{19B18801-9D0B-4C72-9207-AAFA71AEED30}"/>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6">
            <a:extLst>
              <a:ext uri="{FF2B5EF4-FFF2-40B4-BE49-F238E27FC236}">
                <a16:creationId xmlns:a16="http://schemas.microsoft.com/office/drawing/2014/main" id="{CB9891F8-AA48-405F-8025-D6ED8366B297}"/>
              </a:ext>
            </a:extLst>
          </p:cNvPr>
          <p:cNvSpPr>
            <a:spLocks noGrp="1" noChangeArrowheads="1"/>
          </p:cNvSpPr>
          <p:nvPr>
            <p:ph type="title"/>
          </p:nvPr>
        </p:nvSpPr>
        <p:spPr bwMode="auto">
          <a:xfrm>
            <a:off x="0" y="381000"/>
            <a:ext cx="90535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b" anchorCtr="0" compatLnSpc="1">
            <a:prstTxWarp prst="textNoShape">
              <a:avLst/>
            </a:prstTxWarp>
          </a:bodyPr>
          <a:lstStyle/>
          <a:p>
            <a:pPr lvl="0"/>
            <a:r>
              <a:rPr lang="en-US" altLang="en-US"/>
              <a:t>Click to edit Master title style</a:t>
            </a:r>
          </a:p>
        </p:txBody>
      </p:sp>
      <p:sp>
        <p:nvSpPr>
          <p:cNvPr id="1029" name="Rectangle 7">
            <a:extLst>
              <a:ext uri="{FF2B5EF4-FFF2-40B4-BE49-F238E27FC236}">
                <a16:creationId xmlns:a16="http://schemas.microsoft.com/office/drawing/2014/main" id="{69A719D8-4100-49DC-8562-3CA224425DE6}"/>
              </a:ext>
            </a:extLst>
          </p:cNvPr>
          <p:cNvSpPr>
            <a:spLocks noChangeArrowheads="1"/>
          </p:cNvSpPr>
          <p:nvPr/>
        </p:nvSpPr>
        <p:spPr bwMode="auto">
          <a:xfrm>
            <a:off x="315913" y="6215063"/>
            <a:ext cx="7419975" cy="520700"/>
          </a:xfrm>
          <a:prstGeom prst="rect">
            <a:avLst/>
          </a:prstGeom>
          <a:noFill/>
          <a:ln>
            <a:noFill/>
          </a:ln>
        </p:spPr>
        <p:txBody>
          <a:bodyPr wrap="none" lIns="90487" tIns="44450" rIns="90487" bIns="44450" anchor="ctr">
            <a:spAutoFit/>
          </a:bodyPr>
          <a:lstStyle>
            <a:lvl1pPr>
              <a:defRPr sz="2400">
                <a:solidFill>
                  <a:schemeClr val="tx1"/>
                </a:solidFill>
                <a:latin typeface="Helvetica" charset="0"/>
                <a:ea typeface="ＭＳ Ｐゴシック" charset="-128"/>
              </a:defRPr>
            </a:lvl1pPr>
            <a:lvl2pPr marL="742950" indent="-285750">
              <a:defRPr sz="2400">
                <a:solidFill>
                  <a:schemeClr val="tx1"/>
                </a:solidFill>
                <a:latin typeface="Helvetica" charset="0"/>
                <a:ea typeface="ＭＳ Ｐゴシック" charset="-128"/>
              </a:defRPr>
            </a:lvl2pPr>
            <a:lvl3pPr marL="1143000" indent="-228600">
              <a:defRPr sz="2400">
                <a:solidFill>
                  <a:schemeClr val="tx1"/>
                </a:solidFill>
                <a:latin typeface="Helvetica" charset="0"/>
                <a:ea typeface="ＭＳ Ｐゴシック" charset="-128"/>
              </a:defRPr>
            </a:lvl3pPr>
            <a:lvl4pPr marL="1600200" indent="-228600">
              <a:defRPr sz="2400">
                <a:solidFill>
                  <a:schemeClr val="tx1"/>
                </a:solidFill>
                <a:latin typeface="Helvetica" charset="0"/>
                <a:ea typeface="ＭＳ Ｐゴシック" charset="-128"/>
              </a:defRPr>
            </a:lvl4pPr>
            <a:lvl5pPr marL="2057400" indent="-228600">
              <a:defRPr sz="2400">
                <a:solidFill>
                  <a:schemeClr val="tx1"/>
                </a:solidFill>
                <a:latin typeface="Helvetica" charset="0"/>
                <a:ea typeface="ＭＳ Ｐゴシック" charset="-128"/>
              </a:defRPr>
            </a:lvl5pPr>
            <a:lvl6pPr marL="25146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6pPr>
            <a:lvl7pPr marL="29718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7pPr>
            <a:lvl8pPr marL="34290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8pPr>
            <a:lvl9pPr marL="38862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9pPr>
          </a:lstStyle>
          <a:p>
            <a:pPr>
              <a:defRPr/>
            </a:pPr>
            <a:endParaRPr lang="en-US" altLang="x-none" sz="1400" dirty="0"/>
          </a:p>
          <a:p>
            <a:pPr>
              <a:defRPr/>
            </a:pPr>
            <a:r>
              <a:rPr lang="en-US" altLang="x-none" sz="1400" dirty="0">
                <a:solidFill>
                  <a:srgbClr val="790015"/>
                </a:solidFill>
              </a:rPr>
              <a:t>CS1555/2055, </a:t>
            </a:r>
            <a:r>
              <a:rPr lang="en-US" altLang="x-none" sz="1400" b="1" dirty="0">
                <a:solidFill>
                  <a:srgbClr val="790015"/>
                </a:solidFill>
              </a:rPr>
              <a:t>Panos K. Chrysanthis &amp; </a:t>
            </a:r>
            <a:r>
              <a:rPr lang="en-US" altLang="x-none" sz="1400" b="1" dirty="0" err="1">
                <a:solidFill>
                  <a:srgbClr val="790015"/>
                </a:solidFill>
              </a:rPr>
              <a:t>Constantinos</a:t>
            </a:r>
            <a:r>
              <a:rPr lang="en-US" altLang="x-none" sz="1400" b="1" dirty="0">
                <a:solidFill>
                  <a:srgbClr val="790015"/>
                </a:solidFill>
              </a:rPr>
              <a:t> Costa</a:t>
            </a:r>
            <a:r>
              <a:rPr lang="en-US" altLang="x-none" sz="1400" dirty="0"/>
              <a:t> –  </a:t>
            </a:r>
            <a:r>
              <a:rPr lang="en-US" altLang="x-none" sz="1400" b="1" dirty="0">
                <a:solidFill>
                  <a:schemeClr val="accent1"/>
                </a:solidFill>
              </a:rPr>
              <a:t>University of Pittsburgh</a:t>
            </a:r>
          </a:p>
        </p:txBody>
      </p:sp>
      <p:sp>
        <p:nvSpPr>
          <p:cNvPr id="1030" name="Rectangle 8">
            <a:extLst>
              <a:ext uri="{FF2B5EF4-FFF2-40B4-BE49-F238E27FC236}">
                <a16:creationId xmlns:a16="http://schemas.microsoft.com/office/drawing/2014/main" id="{A498BC22-7044-485C-8C20-AC1D094E015B}"/>
              </a:ext>
            </a:extLst>
          </p:cNvPr>
          <p:cNvSpPr>
            <a:spLocks noChangeArrowheads="1"/>
          </p:cNvSpPr>
          <p:nvPr/>
        </p:nvSpPr>
        <p:spPr bwMode="auto">
          <a:xfrm>
            <a:off x="8164513" y="6403975"/>
            <a:ext cx="446087" cy="301625"/>
          </a:xfrm>
          <a:prstGeom prst="rect">
            <a:avLst/>
          </a:prstGeom>
          <a:noFill/>
          <a:ln>
            <a:noFill/>
          </a:ln>
        </p:spPr>
        <p:txBody>
          <a:bodyPr wrap="none" lIns="90487" tIns="44450" rIns="90487" bIns="44450" anchor="ctr">
            <a:spAutoFit/>
          </a:bodyPr>
          <a:lstStyle>
            <a:lvl1pPr>
              <a:defRPr sz="2400">
                <a:solidFill>
                  <a:schemeClr val="tx1"/>
                </a:solidFill>
                <a:latin typeface="Helvetica" panose="020B0604020202020204" pitchFamily="34" charset="0"/>
                <a:ea typeface="MS PGothic" panose="020B0600070205080204" pitchFamily="34" charset="-128"/>
              </a:defRPr>
            </a:lvl1pPr>
            <a:lvl2pPr marL="742950" indent="-285750">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defRPr/>
            </a:pPr>
            <a:r>
              <a:rPr lang="en-US" altLang="en-US" sz="1400"/>
              <a:t> </a:t>
            </a:r>
            <a:fld id="{F7A382B5-0C54-46EB-B976-B40E97380130}" type="slidenum">
              <a:rPr lang="en-US" altLang="en-US" sz="1400" smtClean="0"/>
              <a:pPr algn="ctr">
                <a:defRPr/>
              </a:pPr>
              <a:t>‹#›</a:t>
            </a:fld>
            <a:endParaRPr lang="en-US" altLang="en-US" sz="1400"/>
          </a:p>
        </p:txBody>
      </p:sp>
      <p:sp>
        <p:nvSpPr>
          <p:cNvPr id="1031" name="Rectangle 9">
            <a:extLst>
              <a:ext uri="{FF2B5EF4-FFF2-40B4-BE49-F238E27FC236}">
                <a16:creationId xmlns:a16="http://schemas.microsoft.com/office/drawing/2014/main" id="{6B252490-C5FA-491F-A4AA-5EDA1256468C}"/>
              </a:ext>
            </a:extLst>
          </p:cNvPr>
          <p:cNvSpPr>
            <a:spLocks noChangeArrowheads="1"/>
          </p:cNvSpPr>
          <p:nvPr/>
        </p:nvSpPr>
        <p:spPr bwMode="auto">
          <a:xfrm>
            <a:off x="5946775" y="6408738"/>
            <a:ext cx="3106738" cy="457200"/>
          </a:xfrm>
          <a:prstGeom prst="rect">
            <a:avLst/>
          </a:prstGeom>
          <a:noFill/>
          <a:ln>
            <a:noFill/>
          </a:ln>
        </p:spPr>
        <p:txBody>
          <a:bodyPr wrap="none" anchor="ctr"/>
          <a:lstStyle>
            <a:lvl1pPr>
              <a:defRPr sz="2400">
                <a:solidFill>
                  <a:schemeClr val="tx1"/>
                </a:solidFill>
                <a:latin typeface="Helvetica" charset="0"/>
                <a:ea typeface="ＭＳ Ｐゴシック" charset="-128"/>
              </a:defRPr>
            </a:lvl1pPr>
            <a:lvl2pPr marL="742950" indent="-285750">
              <a:defRPr sz="2400">
                <a:solidFill>
                  <a:schemeClr val="tx1"/>
                </a:solidFill>
                <a:latin typeface="Helvetica" charset="0"/>
                <a:ea typeface="ＭＳ Ｐゴシック" charset="-128"/>
              </a:defRPr>
            </a:lvl2pPr>
            <a:lvl3pPr marL="1143000" indent="-228600">
              <a:defRPr sz="2400">
                <a:solidFill>
                  <a:schemeClr val="tx1"/>
                </a:solidFill>
                <a:latin typeface="Helvetica" charset="0"/>
                <a:ea typeface="ＭＳ Ｐゴシック" charset="-128"/>
              </a:defRPr>
            </a:lvl3pPr>
            <a:lvl4pPr marL="1600200" indent="-228600">
              <a:defRPr sz="2400">
                <a:solidFill>
                  <a:schemeClr val="tx1"/>
                </a:solidFill>
                <a:latin typeface="Helvetica" charset="0"/>
                <a:ea typeface="ＭＳ Ｐゴシック" charset="-128"/>
              </a:defRPr>
            </a:lvl4pPr>
            <a:lvl5pPr marL="2057400" indent="-228600">
              <a:defRPr sz="2400">
                <a:solidFill>
                  <a:schemeClr val="tx1"/>
                </a:solidFill>
                <a:latin typeface="Helvetica" charset="0"/>
                <a:ea typeface="ＭＳ Ｐゴシック" charset="-128"/>
              </a:defRPr>
            </a:lvl5pPr>
            <a:lvl6pPr marL="25146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6pPr>
            <a:lvl7pPr marL="29718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7pPr>
            <a:lvl8pPr marL="34290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8pPr>
            <a:lvl9pPr marL="3886200" indent="-228600" eaLnBrk="0" fontAlgn="base" hangingPunct="0">
              <a:lnSpc>
                <a:spcPct val="90000"/>
              </a:lnSpc>
              <a:spcBef>
                <a:spcPct val="20000"/>
              </a:spcBef>
              <a:spcAft>
                <a:spcPct val="0"/>
              </a:spcAft>
              <a:buClr>
                <a:schemeClr val="tx1"/>
              </a:buClr>
              <a:buSzPct val="75000"/>
              <a:buFont typeface="Monotype Sorts" charset="2"/>
              <a:defRPr sz="2400">
                <a:solidFill>
                  <a:schemeClr val="tx1"/>
                </a:solidFill>
                <a:latin typeface="Helvetica" charset="0"/>
                <a:ea typeface="ＭＳ Ｐゴシック" charset="-128"/>
              </a:defRPr>
            </a:lvl9pPr>
          </a:lstStyle>
          <a:p>
            <a:pPr>
              <a:lnSpc>
                <a:spcPct val="90000"/>
              </a:lnSpc>
              <a:spcBef>
                <a:spcPct val="20000"/>
              </a:spcBef>
              <a:buClr>
                <a:schemeClr val="tx1"/>
              </a:buClr>
              <a:buSzPct val="75000"/>
              <a:buFont typeface="Monotype Sorts" charset="2"/>
              <a:buNone/>
              <a:defRPr/>
            </a:pPr>
            <a:endParaRPr lang="x-none" altLang="x-none"/>
          </a:p>
        </p:txBody>
      </p:sp>
      <p:sp>
        <p:nvSpPr>
          <p:cNvPr id="1032" name="Line 5">
            <a:extLst>
              <a:ext uri="{FF2B5EF4-FFF2-40B4-BE49-F238E27FC236}">
                <a16:creationId xmlns:a16="http://schemas.microsoft.com/office/drawing/2014/main" id="{3FEC64D0-2E6B-432F-8B07-751F37E6165D}"/>
              </a:ext>
            </a:extLst>
          </p:cNvPr>
          <p:cNvSpPr>
            <a:spLocks noChangeShapeType="1"/>
          </p:cNvSpPr>
          <p:nvPr userDrawn="1"/>
        </p:nvSpPr>
        <p:spPr bwMode="auto">
          <a:xfrm flipV="1">
            <a:off x="381000" y="6408738"/>
            <a:ext cx="8294688"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 id="2147484336" r:id="rId12"/>
  </p:sldLayoutIdLst>
  <p:hf sldNum="0" hdr="0" ftr="0" dt="0"/>
  <p:txStyles>
    <p:titleStyle>
      <a:lvl1pPr algn="ctr" rtl="0" eaLnBrk="0" fontAlgn="base" hangingPunct="0">
        <a:spcBef>
          <a:spcPct val="0"/>
        </a:spcBef>
        <a:spcAft>
          <a:spcPct val="0"/>
        </a:spcAft>
        <a:defRPr sz="3600">
          <a:solidFill>
            <a:schemeClr val="tx2"/>
          </a:solidFill>
          <a:latin typeface="+mj-lt"/>
          <a:ea typeface="MS PGothic" panose="020B0600070205080204" pitchFamily="34" charset="-128"/>
          <a:cs typeface="ＭＳ Ｐゴシック" pitchFamily="40" charset="-128"/>
        </a:defRPr>
      </a:lvl1pPr>
      <a:lvl2pPr algn="ctr" rtl="0" eaLnBrk="0" fontAlgn="base" hangingPunct="0">
        <a:spcBef>
          <a:spcPct val="0"/>
        </a:spcBef>
        <a:spcAft>
          <a:spcPct val="0"/>
        </a:spcAft>
        <a:defRPr sz="3600">
          <a:solidFill>
            <a:schemeClr val="tx2"/>
          </a:solidFill>
          <a:latin typeface="Comic Sans MS" pitchFamily="37" charset="0"/>
          <a:ea typeface="MS PGothic" panose="020B0600070205080204" pitchFamily="34" charset="-128"/>
          <a:cs typeface="ＭＳ Ｐゴシック" pitchFamily="40" charset="-128"/>
        </a:defRPr>
      </a:lvl2pPr>
      <a:lvl3pPr algn="ctr" rtl="0" eaLnBrk="0" fontAlgn="base" hangingPunct="0">
        <a:spcBef>
          <a:spcPct val="0"/>
        </a:spcBef>
        <a:spcAft>
          <a:spcPct val="0"/>
        </a:spcAft>
        <a:defRPr sz="3600">
          <a:solidFill>
            <a:schemeClr val="tx2"/>
          </a:solidFill>
          <a:latin typeface="Comic Sans MS" pitchFamily="37" charset="0"/>
          <a:ea typeface="MS PGothic" panose="020B0600070205080204" pitchFamily="34" charset="-128"/>
          <a:cs typeface="ＭＳ Ｐゴシック" pitchFamily="40" charset="-128"/>
        </a:defRPr>
      </a:lvl3pPr>
      <a:lvl4pPr algn="ctr" rtl="0" eaLnBrk="0" fontAlgn="base" hangingPunct="0">
        <a:spcBef>
          <a:spcPct val="0"/>
        </a:spcBef>
        <a:spcAft>
          <a:spcPct val="0"/>
        </a:spcAft>
        <a:defRPr sz="3600">
          <a:solidFill>
            <a:schemeClr val="tx2"/>
          </a:solidFill>
          <a:latin typeface="Comic Sans MS" pitchFamily="37" charset="0"/>
          <a:ea typeface="MS PGothic" panose="020B0600070205080204" pitchFamily="34" charset="-128"/>
          <a:cs typeface="ＭＳ Ｐゴシック" pitchFamily="40" charset="-128"/>
        </a:defRPr>
      </a:lvl4pPr>
      <a:lvl5pPr algn="ctr" rtl="0" eaLnBrk="0" fontAlgn="base" hangingPunct="0">
        <a:spcBef>
          <a:spcPct val="0"/>
        </a:spcBef>
        <a:spcAft>
          <a:spcPct val="0"/>
        </a:spcAft>
        <a:defRPr sz="3600">
          <a:solidFill>
            <a:schemeClr val="tx2"/>
          </a:solidFill>
          <a:latin typeface="Comic Sans MS" pitchFamily="37" charset="0"/>
          <a:ea typeface="MS PGothic" panose="020B0600070205080204" pitchFamily="34" charset="-128"/>
          <a:cs typeface="ＭＳ Ｐゴシック" pitchFamily="40" charset="-128"/>
        </a:defRPr>
      </a:lvl5pPr>
      <a:lvl6pPr marL="457200" algn="ctr" rtl="0" eaLnBrk="0" fontAlgn="base" hangingPunct="0">
        <a:spcBef>
          <a:spcPct val="0"/>
        </a:spcBef>
        <a:spcAft>
          <a:spcPct val="0"/>
        </a:spcAft>
        <a:defRPr sz="4000">
          <a:solidFill>
            <a:schemeClr val="tx2"/>
          </a:solidFill>
          <a:latin typeface="Comic Sans MS" pitchFamily="37" charset="0"/>
        </a:defRPr>
      </a:lvl6pPr>
      <a:lvl7pPr marL="914400" algn="ctr" rtl="0" eaLnBrk="0" fontAlgn="base" hangingPunct="0">
        <a:spcBef>
          <a:spcPct val="0"/>
        </a:spcBef>
        <a:spcAft>
          <a:spcPct val="0"/>
        </a:spcAft>
        <a:defRPr sz="4000">
          <a:solidFill>
            <a:schemeClr val="tx2"/>
          </a:solidFill>
          <a:latin typeface="Comic Sans MS" pitchFamily="37" charset="0"/>
        </a:defRPr>
      </a:lvl7pPr>
      <a:lvl8pPr marL="1371600" algn="ctr" rtl="0" eaLnBrk="0" fontAlgn="base" hangingPunct="0">
        <a:spcBef>
          <a:spcPct val="0"/>
        </a:spcBef>
        <a:spcAft>
          <a:spcPct val="0"/>
        </a:spcAft>
        <a:defRPr sz="4000">
          <a:solidFill>
            <a:schemeClr val="tx2"/>
          </a:solidFill>
          <a:latin typeface="Comic Sans MS" pitchFamily="37" charset="0"/>
        </a:defRPr>
      </a:lvl8pPr>
      <a:lvl9pPr marL="1828800" algn="ctr" rtl="0" eaLnBrk="0" fontAlgn="base" hangingPunct="0">
        <a:spcBef>
          <a:spcPct val="0"/>
        </a:spcBef>
        <a:spcAft>
          <a:spcPct val="0"/>
        </a:spcAft>
        <a:defRPr sz="4000">
          <a:solidFill>
            <a:schemeClr val="tx2"/>
          </a:solidFill>
          <a:latin typeface="Comic Sans MS" pitchFamily="37"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84" charset="2"/>
        <a:buChar char="o"/>
        <a:defRPr sz="2400">
          <a:solidFill>
            <a:schemeClr val="tx1"/>
          </a:solidFill>
          <a:latin typeface="+mn-lt"/>
          <a:ea typeface="MS PGothic" panose="020B0600070205080204" pitchFamily="34" charset="-128"/>
          <a:cs typeface="ＭＳ Ｐゴシック" pitchFamily="40" charset="-128"/>
        </a:defRPr>
      </a:lvl1pPr>
      <a:lvl2pPr marL="742950" indent="-285750" algn="l" rtl="0" eaLnBrk="0" fontAlgn="base" hangingPunct="0">
        <a:spcBef>
          <a:spcPct val="20000"/>
        </a:spcBef>
        <a:spcAft>
          <a:spcPct val="0"/>
        </a:spcAft>
        <a:buClr>
          <a:schemeClr val="tx1"/>
        </a:buClr>
        <a:buSzPct val="100000"/>
        <a:buFont typeface="Wingdings" panose="05000000000000000000" pitchFamily="2" charset="2"/>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1"/>
        </a:buClr>
        <a:buSzPct val="65000"/>
        <a:buFont typeface="Monotype Sorts" pitchFamily="-84" charset="2"/>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b.cs.pitt.edu/courses/cs1555/21-2/assig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8.bin"/><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oleObject" Target="../embeddings/oleObject12.bin"/><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oleObject" Target="../embeddings/oleObject15.bin"/><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oleObject" Target="../embeddings/oleObject18.bin"/><Relationship Id="rId4" Type="http://schemas.openxmlformats.org/officeDocument/2006/relationships/image" Target="../media/image21.emf"/><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5.emf"/><Relationship Id="rId5" Type="http://schemas.openxmlformats.org/officeDocument/2006/relationships/oleObject" Target="../embeddings/oleObject21.bin"/><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0265-5A81-43F0-B083-863D278F9A07}"/>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D981FC0-C097-4904-A8C9-A12E96FAA402}"/>
              </a:ext>
            </a:extLst>
          </p:cNvPr>
          <p:cNvSpPr>
            <a:spLocks noGrp="1"/>
          </p:cNvSpPr>
          <p:nvPr>
            <p:ph idx="1"/>
          </p:nvPr>
        </p:nvSpPr>
        <p:spPr>
          <a:xfrm>
            <a:off x="228600" y="1219200"/>
            <a:ext cx="8686800" cy="5029200"/>
          </a:xfrm>
        </p:spPr>
        <p:txBody>
          <a:bodyPr/>
          <a:lstStyle/>
          <a:p>
            <a:r>
              <a:rPr lang="en-US" b="1" dirty="0"/>
              <a:t>Project Phase 2</a:t>
            </a:r>
            <a:r>
              <a:rPr lang="en-US" dirty="0"/>
              <a:t> due date is on </a:t>
            </a:r>
            <a:r>
              <a:rPr lang="en-US" b="1" dirty="0"/>
              <a:t>Sat (April 24 @ 8pm)</a:t>
            </a:r>
            <a:endParaRPr lang="en-US" dirty="0"/>
          </a:p>
          <a:p>
            <a:pPr lvl="1"/>
            <a:r>
              <a:rPr lang="en-US" sz="2000" dirty="0">
                <a:hlinkClick r:id="rId2"/>
              </a:rPr>
              <a:t>https://db.cs.pitt.edu/courses/cs1555/21-2/assign.html</a:t>
            </a:r>
            <a:endParaRPr lang="en-US" sz="2000" dirty="0"/>
          </a:p>
          <a:p>
            <a:endParaRPr lang="en-US" dirty="0"/>
          </a:p>
          <a:p>
            <a:r>
              <a:rPr lang="en-US" dirty="0"/>
              <a:t>Why do you never ask SQL people to help you move your furniture?</a:t>
            </a:r>
          </a:p>
          <a:p>
            <a:r>
              <a:rPr lang="en-US" dirty="0"/>
              <a:t>They sometimes drop the table</a:t>
            </a:r>
          </a:p>
        </p:txBody>
      </p:sp>
    </p:spTree>
    <p:extLst>
      <p:ext uri="{BB962C8B-B14F-4D97-AF65-F5344CB8AC3E}">
        <p14:creationId xmlns:p14="http://schemas.microsoft.com/office/powerpoint/2010/main" val="261112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91909B6-7B6A-460A-AAB0-0177585305E8}"/>
              </a:ext>
            </a:extLst>
          </p:cNvPr>
          <p:cNvSpPr>
            <a:spLocks noGrp="1" noChangeArrowheads="1"/>
          </p:cNvSpPr>
          <p:nvPr>
            <p:ph type="title" idx="4294967295"/>
          </p:nvPr>
        </p:nvSpPr>
        <p:spPr>
          <a:xfrm>
            <a:off x="76200" y="381000"/>
            <a:ext cx="9053513" cy="533400"/>
          </a:xfrm>
        </p:spPr>
        <p:txBody>
          <a:bodyPr/>
          <a:lstStyle/>
          <a:p>
            <a:pPr eaLnBrk="1" hangingPunct="1"/>
            <a:r>
              <a:rPr lang="en-US" altLang="en-US"/>
              <a:t>Bad Design</a:t>
            </a:r>
          </a:p>
        </p:txBody>
      </p:sp>
      <p:sp>
        <p:nvSpPr>
          <p:cNvPr id="321539" name="Rectangle 3" descr="Rectangle: Click to edit Master text styles&#10;Second level&#10;Third level&#10;Fourth level&#10;Fifth level">
            <a:extLst>
              <a:ext uri="{FF2B5EF4-FFF2-40B4-BE49-F238E27FC236}">
                <a16:creationId xmlns:a16="http://schemas.microsoft.com/office/drawing/2014/main" id="{400295F4-F8E2-4158-B584-2B96A34C3D9E}"/>
              </a:ext>
            </a:extLst>
          </p:cNvPr>
          <p:cNvSpPr>
            <a:spLocks noGrp="1" noChangeArrowheads="1"/>
          </p:cNvSpPr>
          <p:nvPr>
            <p:ph type="body" idx="4294967295"/>
          </p:nvPr>
        </p:nvSpPr>
        <p:spPr>
          <a:xfrm>
            <a:off x="762000" y="1219200"/>
            <a:ext cx="7772400" cy="2286000"/>
          </a:xfrm>
        </p:spPr>
        <p:txBody>
          <a:bodyPr/>
          <a:lstStyle/>
          <a:p>
            <a:pPr eaLnBrk="1" hangingPunct="1"/>
            <a:r>
              <a:rPr lang="en-US" altLang="en-US" sz="2600"/>
              <a:t>Relation Schema:</a:t>
            </a:r>
          </a:p>
          <a:p>
            <a:pPr eaLnBrk="1" hangingPunct="1">
              <a:buFont typeface="Wingdings" panose="05000000000000000000" pitchFamily="2" charset="2"/>
              <a:buNone/>
            </a:pPr>
            <a:r>
              <a:rPr lang="en-US" altLang="en-US" sz="2600"/>
              <a:t>       takes1 (</a:t>
            </a:r>
            <a:r>
              <a:rPr lang="en-US" altLang="en-US" sz="2600" u="sng"/>
              <a:t>ssn, cid</a:t>
            </a:r>
            <a:r>
              <a:rPr lang="en-US" altLang="en-US" sz="2600"/>
              <a:t>, grade, name, address)</a:t>
            </a:r>
          </a:p>
          <a:p>
            <a:pPr eaLnBrk="1" hangingPunct="1"/>
            <a:r>
              <a:rPr lang="ja-JP" altLang="en-US" sz="2600"/>
              <a:t>‘</a:t>
            </a:r>
            <a:r>
              <a:rPr lang="en-US" altLang="ja-JP" sz="2600"/>
              <a:t>Bad</a:t>
            </a:r>
            <a:r>
              <a:rPr lang="ja-JP" altLang="en-US" sz="2600"/>
              <a:t>’</a:t>
            </a:r>
            <a:r>
              <a:rPr lang="en-US" altLang="ja-JP" sz="2600"/>
              <a:t> - why?  </a:t>
            </a:r>
          </a:p>
          <a:p>
            <a:pPr eaLnBrk="1" hangingPunct="1"/>
            <a:r>
              <a:rPr lang="en-US" altLang="en-US" sz="2600"/>
              <a:t>because: ssn </a:t>
            </a:r>
            <a:r>
              <a:rPr lang="en-US" altLang="en-US" sz="2600">
                <a:sym typeface="Symbol" panose="05050102010706020507" pitchFamily="18" charset="2"/>
              </a:rPr>
              <a:t> (</a:t>
            </a:r>
            <a:r>
              <a:rPr lang="en-US" altLang="en-US" sz="2600"/>
              <a:t>name</a:t>
            </a:r>
            <a:r>
              <a:rPr lang="en-US" altLang="en-US" sz="2600">
                <a:sym typeface="Symbol" panose="05050102010706020507" pitchFamily="18" charset="2"/>
              </a:rPr>
              <a:t>, </a:t>
            </a:r>
            <a:r>
              <a:rPr lang="en-US" altLang="en-US" sz="2600"/>
              <a:t>address)</a:t>
            </a:r>
          </a:p>
          <a:p>
            <a:pPr eaLnBrk="1" hangingPunct="1">
              <a:buFont typeface="Wingdings" panose="05000000000000000000" pitchFamily="2" charset="2"/>
              <a:buNone/>
            </a:pPr>
            <a:endParaRPr lang="en-US" altLang="en-US" sz="2600"/>
          </a:p>
          <a:p>
            <a:pPr eaLnBrk="1" hangingPunct="1">
              <a:buFont typeface="Wingdings" panose="05000000000000000000" pitchFamily="2" charset="2"/>
              <a:buNone/>
            </a:pPr>
            <a:endParaRPr lang="en-US" altLang="en-US" sz="2600"/>
          </a:p>
          <a:p>
            <a:pPr eaLnBrk="1" hangingPunct="1">
              <a:buFont typeface="Wingdings" panose="05000000000000000000" pitchFamily="2" charset="2"/>
              <a:buNone/>
            </a:pPr>
            <a:endParaRPr lang="en-US" altLang="en-US" sz="2600"/>
          </a:p>
        </p:txBody>
      </p:sp>
      <p:graphicFrame>
        <p:nvGraphicFramePr>
          <p:cNvPr id="20484" name="Object 2">
            <a:extLst>
              <a:ext uri="{FF2B5EF4-FFF2-40B4-BE49-F238E27FC236}">
                <a16:creationId xmlns:a16="http://schemas.microsoft.com/office/drawing/2014/main" id="{92B3BA84-598E-496F-B23A-E56EE9CD4569}"/>
              </a:ext>
            </a:extLst>
          </p:cNvPr>
          <p:cNvGraphicFramePr>
            <a:graphicFrameLocks noChangeAspect="1"/>
          </p:cNvGraphicFramePr>
          <p:nvPr/>
        </p:nvGraphicFramePr>
        <p:xfrm>
          <a:off x="1903413" y="3843338"/>
          <a:ext cx="5588000" cy="2293937"/>
        </p:xfrm>
        <a:graphic>
          <a:graphicData uri="http://schemas.openxmlformats.org/presentationml/2006/ole">
            <mc:AlternateContent xmlns:mc="http://schemas.openxmlformats.org/markup-compatibility/2006">
              <mc:Choice xmlns:v="urn:schemas-microsoft-com:vml" Requires="v">
                <p:oleObj name="Document" r:id="rId3" imgW="7122240" imgH="3922200" progId="Word.Document.8">
                  <p:embed/>
                </p:oleObj>
              </mc:Choice>
              <mc:Fallback>
                <p:oleObj name="Document" r:id="rId3" imgW="7122240" imgH="39222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413" y="3843338"/>
                        <a:ext cx="55880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Line 5">
            <a:extLst>
              <a:ext uri="{FF2B5EF4-FFF2-40B4-BE49-F238E27FC236}">
                <a16:creationId xmlns:a16="http://schemas.microsoft.com/office/drawing/2014/main" id="{8CB4E8F8-3C97-4B2E-9CFC-1525116DCDC2}"/>
              </a:ext>
            </a:extLst>
          </p:cNvPr>
          <p:cNvSpPr>
            <a:spLocks noChangeShapeType="1"/>
          </p:cNvSpPr>
          <p:nvPr/>
        </p:nvSpPr>
        <p:spPr bwMode="auto">
          <a:xfrm>
            <a:off x="2057400" y="4191000"/>
            <a:ext cx="15240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1539">
                                            <p:txEl>
                                              <p:pRg st="2" end="2"/>
                                            </p:txEl>
                                          </p:spTgt>
                                        </p:tgtEl>
                                        <p:attrNameLst>
                                          <p:attrName>style.visibility</p:attrName>
                                        </p:attrNameLst>
                                      </p:cBhvr>
                                      <p:to>
                                        <p:strVal val="visible"/>
                                      </p:to>
                                    </p:set>
                                    <p:anim calcmode="lin" valueType="num">
                                      <p:cBhvr additive="base">
                                        <p:cTn id="7" dur="500" fill="hold"/>
                                        <p:tgtEl>
                                          <p:spTgt spid="32153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1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1539">
                                            <p:txEl>
                                              <p:pRg st="3" end="3"/>
                                            </p:txEl>
                                          </p:spTgt>
                                        </p:tgtEl>
                                        <p:attrNameLst>
                                          <p:attrName>style.visibility</p:attrName>
                                        </p:attrNameLst>
                                      </p:cBhvr>
                                      <p:to>
                                        <p:strVal val="visible"/>
                                      </p:to>
                                    </p:set>
                                    <p:anim calcmode="lin" valueType="num">
                                      <p:cBhvr additive="base">
                                        <p:cTn id="13" dur="500" fill="hold"/>
                                        <p:tgtEl>
                                          <p:spTgt spid="32153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15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473BC3C-1979-4635-B21F-69F2A069A13F}"/>
              </a:ext>
            </a:extLst>
          </p:cNvPr>
          <p:cNvSpPr>
            <a:spLocks noGrp="1" noChangeArrowheads="1"/>
          </p:cNvSpPr>
          <p:nvPr>
            <p:ph type="title"/>
          </p:nvPr>
        </p:nvSpPr>
        <p:spPr/>
        <p:txBody>
          <a:bodyPr/>
          <a:lstStyle/>
          <a:p>
            <a:pPr eaLnBrk="1" hangingPunct="1"/>
            <a:r>
              <a:rPr lang="en-US" altLang="en-US"/>
              <a:t>Pitfalls</a:t>
            </a:r>
          </a:p>
        </p:txBody>
      </p:sp>
      <p:sp>
        <p:nvSpPr>
          <p:cNvPr id="322563" name="Rectangle 3" descr="Rectangle: Click to edit Master text styles&#10;Second level&#10;Third level&#10;Fourth level&#10;Fifth level">
            <a:extLst>
              <a:ext uri="{FF2B5EF4-FFF2-40B4-BE49-F238E27FC236}">
                <a16:creationId xmlns:a16="http://schemas.microsoft.com/office/drawing/2014/main" id="{5CBEC828-C707-49EC-9A75-F4035422765E}"/>
              </a:ext>
            </a:extLst>
          </p:cNvPr>
          <p:cNvSpPr>
            <a:spLocks noGrp="1" noChangeArrowheads="1"/>
          </p:cNvSpPr>
          <p:nvPr>
            <p:ph type="body" idx="1"/>
          </p:nvPr>
        </p:nvSpPr>
        <p:spPr>
          <a:xfrm>
            <a:off x="838200" y="1371600"/>
            <a:ext cx="7772400" cy="1752600"/>
          </a:xfrm>
        </p:spPr>
        <p:txBody>
          <a:bodyPr/>
          <a:lstStyle/>
          <a:p>
            <a:pPr eaLnBrk="1" hangingPunct="1"/>
            <a:r>
              <a:rPr lang="en-US" altLang="en-US" sz="2800"/>
              <a:t>Redundancy</a:t>
            </a:r>
          </a:p>
          <a:p>
            <a:pPr lvl="1" eaLnBrk="1" hangingPunct="1"/>
            <a:r>
              <a:rPr lang="en-US" altLang="en-US" sz="2600"/>
              <a:t>Waste of space (Repeated values, NULL)</a:t>
            </a:r>
          </a:p>
          <a:p>
            <a:pPr lvl="1" eaLnBrk="1" hangingPunct="1"/>
            <a:r>
              <a:rPr lang="en-US" altLang="en-US" sz="2600"/>
              <a:t>Update anomalies (inconsistencies)</a:t>
            </a:r>
          </a:p>
        </p:txBody>
      </p:sp>
      <p:graphicFrame>
        <p:nvGraphicFramePr>
          <p:cNvPr id="322564" name="Object 2">
            <a:extLst>
              <a:ext uri="{FF2B5EF4-FFF2-40B4-BE49-F238E27FC236}">
                <a16:creationId xmlns:a16="http://schemas.microsoft.com/office/drawing/2014/main" id="{153BFE60-0A97-46B1-8AE7-5D1D12ACC3AA}"/>
              </a:ext>
            </a:extLst>
          </p:cNvPr>
          <p:cNvGraphicFramePr>
            <a:graphicFrameLocks noChangeAspect="1"/>
          </p:cNvGraphicFramePr>
          <p:nvPr/>
        </p:nvGraphicFramePr>
        <p:xfrm>
          <a:off x="1804988" y="3276600"/>
          <a:ext cx="5740400" cy="2347913"/>
        </p:xfrm>
        <a:graphic>
          <a:graphicData uri="http://schemas.openxmlformats.org/presentationml/2006/ole">
            <mc:AlternateContent xmlns:mc="http://schemas.openxmlformats.org/markup-compatibility/2006">
              <mc:Choice xmlns:v="urn:schemas-microsoft-com:vml" Requires="v">
                <p:oleObj name="Document" r:id="rId3" imgW="7122240" imgH="3912840" progId="Word.Document.8">
                  <p:embed/>
                </p:oleObj>
              </mc:Choice>
              <mc:Fallback>
                <p:oleObj name="Document" r:id="rId3" imgW="7122240" imgH="39128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3276600"/>
                        <a:ext cx="5740400" cy="234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22565" name="Rectangle 5" descr="Rectangle: Click to edit Master text styles&#10;Second level&#10;Third level&#10;Fourth level&#10;Fifth level">
            <a:extLst>
              <a:ext uri="{FF2B5EF4-FFF2-40B4-BE49-F238E27FC236}">
                <a16:creationId xmlns:a16="http://schemas.microsoft.com/office/drawing/2014/main" id="{D5D863DA-55C9-4F35-8603-5E7B76AF25B4}"/>
              </a:ext>
            </a:extLst>
          </p:cNvPr>
          <p:cNvSpPr>
            <a:spLocks noChangeArrowheads="1"/>
          </p:cNvSpPr>
          <p:nvPr/>
        </p:nvSpPr>
        <p:spPr bwMode="auto">
          <a:xfrm>
            <a:off x="838200" y="5791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Clr>
                <a:schemeClr val="tx2"/>
              </a:buClr>
              <a:buSzPct val="110000"/>
              <a:buFont typeface="Wingdings" panose="05000000000000000000" pitchFamily="2" charset="2"/>
              <a:buChar char="v"/>
            </a:pPr>
            <a:r>
              <a:rPr lang="en-US" altLang="en-US" sz="2800"/>
              <a:t>Insertion &amp; Deletion anomalies</a:t>
            </a:r>
          </a:p>
        </p:txBody>
      </p:sp>
      <p:sp>
        <p:nvSpPr>
          <p:cNvPr id="322566" name="Rectangle 6">
            <a:extLst>
              <a:ext uri="{FF2B5EF4-FFF2-40B4-BE49-F238E27FC236}">
                <a16:creationId xmlns:a16="http://schemas.microsoft.com/office/drawing/2014/main" id="{0B0D5777-0631-43D7-B8B3-700DA500E4C2}"/>
              </a:ext>
            </a:extLst>
          </p:cNvPr>
          <p:cNvSpPr>
            <a:spLocks noChangeArrowheads="1"/>
          </p:cNvSpPr>
          <p:nvPr/>
        </p:nvSpPr>
        <p:spPr bwMode="auto">
          <a:xfrm>
            <a:off x="5943600" y="3876675"/>
            <a:ext cx="1524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gn="ctr">
              <a:lnSpc>
                <a:spcPct val="90000"/>
              </a:lnSpc>
              <a:buFont typeface="Monotype Sorts" pitchFamily="-84" charset="2"/>
              <a:buNone/>
            </a:pPr>
            <a:r>
              <a:rPr lang="en-US" altLang="en-US"/>
              <a:t>Elm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 calcmode="lin" valueType="num">
                                      <p:cBhvr additive="base">
                                        <p:cTn id="7" dur="500" fill="hold"/>
                                        <p:tgtEl>
                                          <p:spTgt spid="322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2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2563">
                                            <p:txEl>
                                              <p:pRg st="1" end="1"/>
                                            </p:txEl>
                                          </p:spTgt>
                                        </p:tgtEl>
                                        <p:attrNameLst>
                                          <p:attrName>style.visibility</p:attrName>
                                        </p:attrNameLst>
                                      </p:cBhvr>
                                      <p:to>
                                        <p:strVal val="visible"/>
                                      </p:to>
                                    </p:set>
                                    <p:anim calcmode="lin" valueType="num">
                                      <p:cBhvr additive="base">
                                        <p:cTn id="13" dur="500" fill="hold"/>
                                        <p:tgtEl>
                                          <p:spTgt spid="322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2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2563">
                                            <p:txEl>
                                              <p:pRg st="2" end="2"/>
                                            </p:txEl>
                                          </p:spTgt>
                                        </p:tgtEl>
                                        <p:attrNameLst>
                                          <p:attrName>style.visibility</p:attrName>
                                        </p:attrNameLst>
                                      </p:cBhvr>
                                      <p:to>
                                        <p:strVal val="visible"/>
                                      </p:to>
                                    </p:set>
                                    <p:anim calcmode="lin" valueType="num">
                                      <p:cBhvr additive="base">
                                        <p:cTn id="19" dur="500" fill="hold"/>
                                        <p:tgtEl>
                                          <p:spTgt spid="3225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2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2564"/>
                                        </p:tgtEl>
                                        <p:attrNameLst>
                                          <p:attrName>style.visibility</p:attrName>
                                        </p:attrNameLst>
                                      </p:cBhvr>
                                      <p:to>
                                        <p:strVal val="visible"/>
                                      </p:to>
                                    </p:set>
                                    <p:anim calcmode="lin" valueType="num">
                                      <p:cBhvr additive="base">
                                        <p:cTn id="25" dur="500" fill="hold"/>
                                        <p:tgtEl>
                                          <p:spTgt spid="322564"/>
                                        </p:tgtEl>
                                        <p:attrNameLst>
                                          <p:attrName>ppt_x</p:attrName>
                                        </p:attrNameLst>
                                      </p:cBhvr>
                                      <p:tavLst>
                                        <p:tav tm="0">
                                          <p:val>
                                            <p:strVal val="0-#ppt_w/2"/>
                                          </p:val>
                                        </p:tav>
                                        <p:tav tm="100000">
                                          <p:val>
                                            <p:strVal val="#ppt_x"/>
                                          </p:val>
                                        </p:tav>
                                      </p:tavLst>
                                    </p:anim>
                                    <p:anim calcmode="lin" valueType="num">
                                      <p:cBhvr additive="base">
                                        <p:cTn id="26" dur="500" fill="hold"/>
                                        <p:tgtEl>
                                          <p:spTgt spid="32256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22566"/>
                                        </p:tgtEl>
                                        <p:attrNameLst>
                                          <p:attrName>style.visibility</p:attrName>
                                        </p:attrNameLst>
                                      </p:cBhvr>
                                      <p:to>
                                        <p:strVal val="visible"/>
                                      </p:to>
                                    </p:set>
                                    <p:animEffect transition="in" filter="blinds(horizontal)">
                                      <p:cBhvr>
                                        <p:cTn id="31" dur="500"/>
                                        <p:tgtEl>
                                          <p:spTgt spid="32256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22565"/>
                                        </p:tgtEl>
                                        <p:attrNameLst>
                                          <p:attrName>style.visibility</p:attrName>
                                        </p:attrNameLst>
                                      </p:cBhvr>
                                      <p:to>
                                        <p:strVal val="visible"/>
                                      </p:to>
                                    </p:set>
                                    <p:anim calcmode="lin" valueType="num">
                                      <p:cBhvr additive="base">
                                        <p:cTn id="36" dur="500" fill="hold"/>
                                        <p:tgtEl>
                                          <p:spTgt spid="322565"/>
                                        </p:tgtEl>
                                        <p:attrNameLst>
                                          <p:attrName>ppt_x</p:attrName>
                                        </p:attrNameLst>
                                      </p:cBhvr>
                                      <p:tavLst>
                                        <p:tav tm="0">
                                          <p:val>
                                            <p:strVal val="0-#ppt_w/2"/>
                                          </p:val>
                                        </p:tav>
                                        <p:tav tm="100000">
                                          <p:val>
                                            <p:strVal val="#ppt_x"/>
                                          </p:val>
                                        </p:tav>
                                      </p:tavLst>
                                    </p:anim>
                                    <p:anim calcmode="lin" valueType="num">
                                      <p:cBhvr additive="base">
                                        <p:cTn id="37" dur="500" fill="hold"/>
                                        <p:tgtEl>
                                          <p:spTgt spid="322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bldLvl="2" autoUpdateAnimBg="0"/>
      <p:bldP spid="322565" grpId="0" autoUpdateAnimBg="0"/>
      <p:bldP spid="32256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0922B13-622A-4018-8C4B-6EB577F25C47}"/>
              </a:ext>
            </a:extLst>
          </p:cNvPr>
          <p:cNvSpPr>
            <a:spLocks noGrp="1" noChangeArrowheads="1"/>
          </p:cNvSpPr>
          <p:nvPr>
            <p:ph type="title"/>
          </p:nvPr>
        </p:nvSpPr>
        <p:spPr/>
        <p:txBody>
          <a:bodyPr/>
          <a:lstStyle/>
          <a:p>
            <a:pPr eaLnBrk="1" hangingPunct="1"/>
            <a:r>
              <a:rPr lang="en-US" altLang="en-US"/>
              <a:t>Insertion Anomaly</a:t>
            </a:r>
          </a:p>
        </p:txBody>
      </p:sp>
      <p:sp>
        <p:nvSpPr>
          <p:cNvPr id="323587" name="Rectangle 3" descr="Rectangle: Click to edit Master text styles&#10;Second level&#10;Third level&#10;Fourth level&#10;Fifth level">
            <a:extLst>
              <a:ext uri="{FF2B5EF4-FFF2-40B4-BE49-F238E27FC236}">
                <a16:creationId xmlns:a16="http://schemas.microsoft.com/office/drawing/2014/main" id="{08744130-AAFA-4F28-8397-65F9ABBD7F91}"/>
              </a:ext>
            </a:extLst>
          </p:cNvPr>
          <p:cNvSpPr>
            <a:spLocks noGrp="1" noChangeArrowheads="1"/>
          </p:cNvSpPr>
          <p:nvPr>
            <p:ph type="body" idx="1"/>
          </p:nvPr>
        </p:nvSpPr>
        <p:spPr>
          <a:xfrm>
            <a:off x="685800" y="1371600"/>
            <a:ext cx="7772400" cy="1524000"/>
          </a:xfrm>
        </p:spPr>
        <p:txBody>
          <a:bodyPr/>
          <a:lstStyle/>
          <a:p>
            <a:pPr eaLnBrk="1" hangingPunct="1">
              <a:lnSpc>
                <a:spcPct val="120000"/>
              </a:lnSpc>
            </a:pPr>
            <a:r>
              <a:rPr lang="ja-JP" altLang="en-US" sz="2600">
                <a:latin typeface="Tahoma" panose="020B0604030504040204" pitchFamily="34" charset="0"/>
              </a:rPr>
              <a:t>“</a:t>
            </a:r>
            <a:r>
              <a:rPr lang="en-US" altLang="ja-JP" sz="2600">
                <a:latin typeface="Tahoma" panose="020B0604030504040204" pitchFamily="34" charset="0"/>
              </a:rPr>
              <a:t>jones</a:t>
            </a:r>
            <a:r>
              <a:rPr lang="ja-JP" altLang="en-US" sz="2600">
                <a:latin typeface="Tahoma" panose="020B0604030504040204" pitchFamily="34" charset="0"/>
              </a:rPr>
              <a:t>”</a:t>
            </a:r>
            <a:r>
              <a:rPr lang="en-US" altLang="ja-JP" sz="2600">
                <a:latin typeface="Tahoma" panose="020B0604030504040204" pitchFamily="34" charset="0"/>
              </a:rPr>
              <a:t> </a:t>
            </a:r>
            <a:r>
              <a:rPr lang="en-US" altLang="ja-JP" sz="2600"/>
              <a:t>registers</a:t>
            </a:r>
            <a:r>
              <a:rPr lang="en-US" altLang="ja-JP" sz="2600">
                <a:latin typeface="Tahoma" panose="020B0604030504040204" pitchFamily="34" charset="0"/>
              </a:rPr>
              <a:t>, but takes no class </a:t>
            </a:r>
          </a:p>
          <a:p>
            <a:pPr eaLnBrk="1" hangingPunct="1">
              <a:lnSpc>
                <a:spcPct val="120000"/>
              </a:lnSpc>
            </a:pPr>
            <a:r>
              <a:rPr lang="en-US" altLang="en-US" sz="2600">
                <a:latin typeface="Tahoma" panose="020B0604030504040204" pitchFamily="34" charset="0"/>
              </a:rPr>
              <a:t> Where do you store his address!?!</a:t>
            </a:r>
          </a:p>
        </p:txBody>
      </p:sp>
      <p:sp>
        <p:nvSpPr>
          <p:cNvPr id="323589" name="Oval 5">
            <a:extLst>
              <a:ext uri="{FF2B5EF4-FFF2-40B4-BE49-F238E27FC236}">
                <a16:creationId xmlns:a16="http://schemas.microsoft.com/office/drawing/2014/main" id="{3CF90F2D-1287-4DCA-9869-09C573C018A4}"/>
              </a:ext>
            </a:extLst>
          </p:cNvPr>
          <p:cNvSpPr>
            <a:spLocks noChangeArrowheads="1"/>
          </p:cNvSpPr>
          <p:nvPr/>
        </p:nvSpPr>
        <p:spPr bwMode="auto">
          <a:xfrm>
            <a:off x="2362200" y="5105400"/>
            <a:ext cx="762000" cy="5334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graphicFrame>
        <p:nvGraphicFramePr>
          <p:cNvPr id="3" name="Object 2">
            <a:extLst>
              <a:ext uri="{FF2B5EF4-FFF2-40B4-BE49-F238E27FC236}">
                <a16:creationId xmlns:a16="http://schemas.microsoft.com/office/drawing/2014/main" id="{30DA9475-E446-435A-A75D-0598F8D99019}"/>
              </a:ext>
            </a:extLst>
          </p:cNvPr>
          <p:cNvGraphicFramePr>
            <a:graphicFrameLocks noChangeAspect="1"/>
          </p:cNvGraphicFramePr>
          <p:nvPr>
            <p:extLst>
              <p:ext uri="{D42A27DB-BD31-4B8C-83A1-F6EECF244321}">
                <p14:modId xmlns:p14="http://schemas.microsoft.com/office/powerpoint/2010/main" val="2786207262"/>
              </p:ext>
            </p:extLst>
          </p:nvPr>
        </p:nvGraphicFramePr>
        <p:xfrm>
          <a:off x="1524000" y="2770898"/>
          <a:ext cx="5299075" cy="3209924"/>
        </p:xfrm>
        <a:graphic>
          <a:graphicData uri="http://schemas.openxmlformats.org/presentationml/2006/ole">
            <mc:AlternateContent xmlns:mc="http://schemas.openxmlformats.org/markup-compatibility/2006">
              <mc:Choice xmlns:v="urn:schemas-microsoft-com:vml" Requires="v">
                <p:oleObj name="Document" r:id="rId3" imgW="7132576" imgH="4875906" progId="Word.Document.8">
                  <p:embed/>
                </p:oleObj>
              </mc:Choice>
              <mc:Fallback>
                <p:oleObj name="Document" r:id="rId3" imgW="7132576" imgH="4875906" progId="Word.Document.8">
                  <p:embed/>
                  <p:pic>
                    <p:nvPicPr>
                      <p:cNvPr id="20484" name="Object 2">
                        <a:extLst>
                          <a:ext uri="{FF2B5EF4-FFF2-40B4-BE49-F238E27FC236}">
                            <a16:creationId xmlns:a16="http://schemas.microsoft.com/office/drawing/2014/main" id="{92B3BA84-598E-496F-B23A-E56EE9CD4569}"/>
                          </a:ext>
                        </a:extLst>
                      </p:cNvPr>
                      <p:cNvPicPr>
                        <a:picLocks noChangeAspect="1" noChangeArrowheads="1"/>
                      </p:cNvPicPr>
                      <p:nvPr/>
                    </p:nvPicPr>
                    <p:blipFill>
                      <a:blip r:embed="rId4"/>
                      <a:srcRect/>
                      <a:stretch>
                        <a:fillRect/>
                      </a:stretch>
                    </p:blipFill>
                    <p:spPr bwMode="auto">
                      <a:xfrm>
                        <a:off x="1524000" y="2770898"/>
                        <a:ext cx="5299075" cy="3209924"/>
                      </a:xfrm>
                      <a:prstGeom prst="rect">
                        <a:avLst/>
                      </a:prstGeom>
                      <a:noFill/>
                      <a:ln>
                        <a:noFill/>
                      </a:ln>
                    </p:spPr>
                  </p:pic>
                </p:oleObj>
              </mc:Fallback>
            </mc:AlternateContent>
          </a:graphicData>
        </a:graphic>
      </p:graphicFrame>
      <p:graphicFrame>
        <p:nvGraphicFramePr>
          <p:cNvPr id="4" name="Object 3">
            <a:extLst>
              <a:ext uri="{FF2B5EF4-FFF2-40B4-BE49-F238E27FC236}">
                <a16:creationId xmlns:a16="http://schemas.microsoft.com/office/drawing/2014/main" id="{BE09E8A3-C59C-40CB-981B-18F382260A55}"/>
              </a:ext>
            </a:extLst>
          </p:cNvPr>
          <p:cNvGraphicFramePr>
            <a:graphicFrameLocks noChangeAspect="1"/>
          </p:cNvGraphicFramePr>
          <p:nvPr>
            <p:extLst>
              <p:ext uri="{D42A27DB-BD31-4B8C-83A1-F6EECF244321}">
                <p14:modId xmlns:p14="http://schemas.microsoft.com/office/powerpoint/2010/main" val="3186570647"/>
              </p:ext>
            </p:extLst>
          </p:nvPr>
        </p:nvGraphicFramePr>
        <p:xfrm>
          <a:off x="1530250" y="2772075"/>
          <a:ext cx="5292825" cy="3209924"/>
        </p:xfrm>
        <a:graphic>
          <a:graphicData uri="http://schemas.openxmlformats.org/presentationml/2006/ole">
            <mc:AlternateContent xmlns:mc="http://schemas.openxmlformats.org/markup-compatibility/2006">
              <mc:Choice xmlns:v="urn:schemas-microsoft-com:vml" Requires="v">
                <p:oleObj name="Document" r:id="rId5" imgW="7132576" imgH="4873027" progId="Word.Document.8">
                  <p:embed/>
                </p:oleObj>
              </mc:Choice>
              <mc:Fallback>
                <p:oleObj name="Document" r:id="rId5" imgW="7132576" imgH="4873027" progId="Word.Document.8">
                  <p:embed/>
                  <p:pic>
                    <p:nvPicPr>
                      <p:cNvPr id="3" name="Object 2">
                        <a:extLst>
                          <a:ext uri="{FF2B5EF4-FFF2-40B4-BE49-F238E27FC236}">
                            <a16:creationId xmlns:a16="http://schemas.microsoft.com/office/drawing/2014/main" id="{30DA9475-E446-435A-A75D-0598F8D99019}"/>
                          </a:ext>
                        </a:extLst>
                      </p:cNvPr>
                      <p:cNvPicPr>
                        <a:picLocks noChangeAspect="1" noChangeArrowheads="1"/>
                      </p:cNvPicPr>
                      <p:nvPr/>
                    </p:nvPicPr>
                    <p:blipFill>
                      <a:blip r:embed="rId6"/>
                      <a:srcRect/>
                      <a:stretch>
                        <a:fillRect/>
                      </a:stretch>
                    </p:blipFill>
                    <p:spPr bwMode="auto">
                      <a:xfrm>
                        <a:off x="1530250" y="2772075"/>
                        <a:ext cx="5292825" cy="3209924"/>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 calcmode="lin" valueType="num">
                                      <p:cBhvr additive="base">
                                        <p:cTn id="7" dur="500" fill="hold"/>
                                        <p:tgtEl>
                                          <p:spTgt spid="323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3587">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23587">
                                            <p:txEl>
                                              <p:pRg st="1" end="1"/>
                                            </p:txEl>
                                          </p:spTgt>
                                        </p:tgtEl>
                                        <p:attrNameLst>
                                          <p:attrName>style.visibility</p:attrName>
                                        </p:attrNameLst>
                                      </p:cBhvr>
                                      <p:to>
                                        <p:strVal val="visible"/>
                                      </p:to>
                                    </p:set>
                                    <p:anim calcmode="lin" valueType="num">
                                      <p:cBhvr additive="base">
                                        <p:cTn id="15" dur="500" fill="hold"/>
                                        <p:tgtEl>
                                          <p:spTgt spid="323587">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235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23589"/>
                                        </p:tgtEl>
                                        <p:attrNameLst>
                                          <p:attrName>style.visibility</p:attrName>
                                        </p:attrNameLst>
                                      </p:cBhvr>
                                      <p:to>
                                        <p:strVal val="visible"/>
                                      </p:to>
                                    </p:set>
                                    <p:anim calcmode="lin" valueType="num">
                                      <p:cBhvr additive="base">
                                        <p:cTn id="27" dur="500" fill="hold"/>
                                        <p:tgtEl>
                                          <p:spTgt spid="323589"/>
                                        </p:tgtEl>
                                        <p:attrNameLst>
                                          <p:attrName>ppt_x</p:attrName>
                                        </p:attrNameLst>
                                      </p:cBhvr>
                                      <p:tavLst>
                                        <p:tav tm="0">
                                          <p:val>
                                            <p:strVal val="0-#ppt_w/2"/>
                                          </p:val>
                                        </p:tav>
                                        <p:tav tm="100000">
                                          <p:val>
                                            <p:strVal val="#ppt_x"/>
                                          </p:val>
                                        </p:tav>
                                      </p:tavLst>
                                    </p:anim>
                                    <p:anim calcmode="lin" valueType="num">
                                      <p:cBhvr additive="base">
                                        <p:cTn id="28" dur="500" fill="hold"/>
                                        <p:tgtEl>
                                          <p:spTgt spid="323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uiExpand="1" build="p" autoUpdateAnimBg="0"/>
      <p:bldP spid="3235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B496DA9-CCB3-4ED8-B8E5-833B5F926A72}"/>
              </a:ext>
            </a:extLst>
          </p:cNvPr>
          <p:cNvSpPr>
            <a:spLocks noGrp="1" noChangeArrowheads="1"/>
          </p:cNvSpPr>
          <p:nvPr>
            <p:ph type="title"/>
          </p:nvPr>
        </p:nvSpPr>
        <p:spPr/>
        <p:txBody>
          <a:bodyPr/>
          <a:lstStyle/>
          <a:p>
            <a:pPr eaLnBrk="1" hangingPunct="1"/>
            <a:r>
              <a:rPr lang="en-US" altLang="en-US"/>
              <a:t>Deletion Anomaly</a:t>
            </a:r>
          </a:p>
        </p:txBody>
      </p:sp>
      <p:sp>
        <p:nvSpPr>
          <p:cNvPr id="26627" name="Rectangle 3" descr="Rectangle: Click to edit Master text styles&#10;Second level&#10;Third level&#10;Fourth level&#10;Fifth level">
            <a:extLst>
              <a:ext uri="{FF2B5EF4-FFF2-40B4-BE49-F238E27FC236}">
                <a16:creationId xmlns:a16="http://schemas.microsoft.com/office/drawing/2014/main" id="{D3180293-961D-4871-BAF6-7E6EAAB1EA20}"/>
              </a:ext>
            </a:extLst>
          </p:cNvPr>
          <p:cNvSpPr>
            <a:spLocks noGrp="1" noChangeArrowheads="1"/>
          </p:cNvSpPr>
          <p:nvPr>
            <p:ph type="body" idx="1"/>
          </p:nvPr>
        </p:nvSpPr>
        <p:spPr>
          <a:xfrm>
            <a:off x="685800" y="1295400"/>
            <a:ext cx="7772400" cy="1676400"/>
          </a:xfrm>
        </p:spPr>
        <p:txBody>
          <a:bodyPr/>
          <a:lstStyle/>
          <a:p>
            <a:pPr eaLnBrk="1" hangingPunct="1">
              <a:lnSpc>
                <a:spcPct val="120000"/>
              </a:lnSpc>
            </a:pPr>
            <a:r>
              <a:rPr lang="en-US" altLang="en-US" sz="2600"/>
              <a:t> delete the last class record of </a:t>
            </a:r>
            <a:r>
              <a:rPr lang="ja-JP" altLang="en-US" sz="2600"/>
              <a:t>‘</a:t>
            </a:r>
            <a:r>
              <a:rPr lang="en-US" altLang="ja-JP" sz="2600"/>
              <a:t>smith</a:t>
            </a:r>
            <a:r>
              <a:rPr lang="ja-JP" altLang="en-US" sz="2600"/>
              <a:t>’</a:t>
            </a:r>
            <a:r>
              <a:rPr lang="en-US" altLang="ja-JP" sz="2600"/>
              <a:t> </a:t>
            </a:r>
          </a:p>
          <a:p>
            <a:pPr eaLnBrk="1" hangingPunct="1">
              <a:lnSpc>
                <a:spcPct val="130000"/>
              </a:lnSpc>
            </a:pPr>
            <a:r>
              <a:rPr lang="en-US" altLang="en-US" sz="2600"/>
              <a:t> What about the address !?!</a:t>
            </a:r>
          </a:p>
          <a:p>
            <a:pPr lvl="1" eaLnBrk="1" hangingPunct="1"/>
            <a:r>
              <a:rPr lang="en-US" altLang="en-US" sz="2600"/>
              <a:t> (we lose his address!)</a:t>
            </a:r>
          </a:p>
        </p:txBody>
      </p:sp>
      <p:graphicFrame>
        <p:nvGraphicFramePr>
          <p:cNvPr id="26628" name="Object 2">
            <a:extLst>
              <a:ext uri="{FF2B5EF4-FFF2-40B4-BE49-F238E27FC236}">
                <a16:creationId xmlns:a16="http://schemas.microsoft.com/office/drawing/2014/main" id="{033E6AF5-C8D5-4307-8DA8-6796B8F7646D}"/>
              </a:ext>
            </a:extLst>
          </p:cNvPr>
          <p:cNvGraphicFramePr>
            <a:graphicFrameLocks noChangeAspect="1"/>
          </p:cNvGraphicFramePr>
          <p:nvPr/>
        </p:nvGraphicFramePr>
        <p:xfrm>
          <a:off x="1598613" y="3614738"/>
          <a:ext cx="5588000" cy="2293937"/>
        </p:xfrm>
        <a:graphic>
          <a:graphicData uri="http://schemas.openxmlformats.org/presentationml/2006/ole">
            <mc:AlternateContent xmlns:mc="http://schemas.openxmlformats.org/markup-compatibility/2006">
              <mc:Choice xmlns:v="urn:schemas-microsoft-com:vml" Requires="v">
                <p:oleObj name="Document" r:id="rId3" imgW="7122240" imgH="3922200" progId="Word.Document.8">
                  <p:embed/>
                </p:oleObj>
              </mc:Choice>
              <mc:Fallback>
                <p:oleObj name="Document" r:id="rId3" imgW="7122240" imgH="39222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613" y="3614738"/>
                        <a:ext cx="5588000" cy="229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6629" name="Line 5">
            <a:extLst>
              <a:ext uri="{FF2B5EF4-FFF2-40B4-BE49-F238E27FC236}">
                <a16:creationId xmlns:a16="http://schemas.microsoft.com/office/drawing/2014/main" id="{D6052C49-A25B-407C-99FF-63E0FD0317E7}"/>
              </a:ext>
            </a:extLst>
          </p:cNvPr>
          <p:cNvSpPr>
            <a:spLocks noChangeShapeType="1"/>
          </p:cNvSpPr>
          <p:nvPr/>
        </p:nvSpPr>
        <p:spPr bwMode="auto">
          <a:xfrm>
            <a:off x="1752600" y="3962400"/>
            <a:ext cx="15240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7D5CA1A-5A80-4AD3-8636-CE72576BA13E}"/>
              </a:ext>
            </a:extLst>
          </p:cNvPr>
          <p:cNvSpPr>
            <a:spLocks noGrp="1" noChangeArrowheads="1"/>
          </p:cNvSpPr>
          <p:nvPr>
            <p:ph type="title"/>
          </p:nvPr>
        </p:nvSpPr>
        <p:spPr/>
        <p:txBody>
          <a:bodyPr/>
          <a:lstStyle/>
          <a:p>
            <a:pPr eaLnBrk="1" hangingPunct="1"/>
            <a:r>
              <a:rPr lang="en-US" altLang="en-US"/>
              <a:t>Solution: decomposition</a:t>
            </a:r>
          </a:p>
        </p:txBody>
      </p:sp>
      <p:sp>
        <p:nvSpPr>
          <p:cNvPr id="28675" name="Rectangle 3" descr="Rectangle: Click to edit Master text styles&#10;Second level&#10;Third level&#10;Fourth level&#10;Fifth level">
            <a:extLst>
              <a:ext uri="{FF2B5EF4-FFF2-40B4-BE49-F238E27FC236}">
                <a16:creationId xmlns:a16="http://schemas.microsoft.com/office/drawing/2014/main" id="{4659C16D-0583-451D-BE6A-2D91B775A574}"/>
              </a:ext>
            </a:extLst>
          </p:cNvPr>
          <p:cNvSpPr>
            <a:spLocks noGrp="1" noChangeArrowheads="1"/>
          </p:cNvSpPr>
          <p:nvPr>
            <p:ph type="body" idx="1"/>
          </p:nvPr>
        </p:nvSpPr>
        <p:spPr>
          <a:xfrm>
            <a:off x="685800" y="1447800"/>
            <a:ext cx="7772400" cy="4114800"/>
          </a:xfrm>
        </p:spPr>
        <p:txBody>
          <a:bodyPr/>
          <a:lstStyle/>
          <a:p>
            <a:pPr eaLnBrk="1" hangingPunct="1"/>
            <a:r>
              <a:rPr lang="en-US" altLang="en-US" sz="2600"/>
              <a:t>Split offending table in two (or more)</a:t>
            </a:r>
          </a:p>
        </p:txBody>
      </p:sp>
      <p:sp>
        <p:nvSpPr>
          <p:cNvPr id="28676" name="Text Box 5">
            <a:extLst>
              <a:ext uri="{FF2B5EF4-FFF2-40B4-BE49-F238E27FC236}">
                <a16:creationId xmlns:a16="http://schemas.microsoft.com/office/drawing/2014/main" id="{271F87DE-0FB8-4676-A03D-EE50A2AA5128}"/>
              </a:ext>
            </a:extLst>
          </p:cNvPr>
          <p:cNvSpPr txBox="1">
            <a:spLocks noChangeArrowheads="1"/>
          </p:cNvSpPr>
          <p:nvPr/>
        </p:nvSpPr>
        <p:spPr bwMode="auto">
          <a:xfrm>
            <a:off x="1524000" y="5181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a:t>
            </a:r>
          </a:p>
        </p:txBody>
      </p:sp>
      <p:sp>
        <p:nvSpPr>
          <p:cNvPr id="28677" name="Text Box 6">
            <a:extLst>
              <a:ext uri="{FF2B5EF4-FFF2-40B4-BE49-F238E27FC236}">
                <a16:creationId xmlns:a16="http://schemas.microsoft.com/office/drawing/2014/main" id="{1F1A7A15-88F1-43C1-9EBD-26F37FBBFA3D}"/>
              </a:ext>
            </a:extLst>
          </p:cNvPr>
          <p:cNvSpPr txBox="1">
            <a:spLocks noChangeArrowheads="1"/>
          </p:cNvSpPr>
          <p:nvPr/>
        </p:nvSpPr>
        <p:spPr bwMode="auto">
          <a:xfrm>
            <a:off x="4876800" y="5181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a:t>
            </a:r>
          </a:p>
        </p:txBody>
      </p:sp>
      <p:sp>
        <p:nvSpPr>
          <p:cNvPr id="28678" name="Line 7">
            <a:extLst>
              <a:ext uri="{FF2B5EF4-FFF2-40B4-BE49-F238E27FC236}">
                <a16:creationId xmlns:a16="http://schemas.microsoft.com/office/drawing/2014/main" id="{FD55B706-109C-4443-9A2E-650DC1D3938E}"/>
              </a:ext>
            </a:extLst>
          </p:cNvPr>
          <p:cNvSpPr>
            <a:spLocks noChangeShapeType="1"/>
          </p:cNvSpPr>
          <p:nvPr/>
        </p:nvSpPr>
        <p:spPr bwMode="auto">
          <a:xfrm flipH="1">
            <a:off x="1981200" y="4876800"/>
            <a:ext cx="7620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8679" name="Line 8">
            <a:extLst>
              <a:ext uri="{FF2B5EF4-FFF2-40B4-BE49-F238E27FC236}">
                <a16:creationId xmlns:a16="http://schemas.microsoft.com/office/drawing/2014/main" id="{FEE3AF1A-6DB4-4E5A-A6E3-3486272BB86C}"/>
              </a:ext>
            </a:extLst>
          </p:cNvPr>
          <p:cNvSpPr>
            <a:spLocks noChangeShapeType="1"/>
          </p:cNvSpPr>
          <p:nvPr/>
        </p:nvSpPr>
        <p:spPr bwMode="auto">
          <a:xfrm>
            <a:off x="3581400" y="4800600"/>
            <a:ext cx="10668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aphicFrame>
        <p:nvGraphicFramePr>
          <p:cNvPr id="28680" name="Object 2">
            <a:extLst>
              <a:ext uri="{FF2B5EF4-FFF2-40B4-BE49-F238E27FC236}">
                <a16:creationId xmlns:a16="http://schemas.microsoft.com/office/drawing/2014/main" id="{3B176F62-DB79-47BC-A296-CA40FEE9513D}"/>
              </a:ext>
            </a:extLst>
          </p:cNvPr>
          <p:cNvGraphicFramePr>
            <a:graphicFrameLocks noChangeAspect="1"/>
          </p:cNvGraphicFramePr>
          <p:nvPr/>
        </p:nvGraphicFramePr>
        <p:xfrm>
          <a:off x="1371600" y="2354263"/>
          <a:ext cx="5588000" cy="2293937"/>
        </p:xfrm>
        <a:graphic>
          <a:graphicData uri="http://schemas.openxmlformats.org/presentationml/2006/ole">
            <mc:AlternateContent xmlns:mc="http://schemas.openxmlformats.org/markup-compatibility/2006">
              <mc:Choice xmlns:v="urn:schemas-microsoft-com:vml" Requires="v">
                <p:oleObj name="Document" r:id="rId3" imgW="7122240" imgH="3922200" progId="Word.Document.8">
                  <p:embed/>
                </p:oleObj>
              </mc:Choice>
              <mc:Fallback>
                <p:oleObj name="Document" r:id="rId3" imgW="7122240" imgH="39222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54263"/>
                        <a:ext cx="5588000" cy="229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681" name="Line 5">
            <a:extLst>
              <a:ext uri="{FF2B5EF4-FFF2-40B4-BE49-F238E27FC236}">
                <a16:creationId xmlns:a16="http://schemas.microsoft.com/office/drawing/2014/main" id="{D978E900-BE86-428F-B3EF-0BAFB3E0FDAD}"/>
              </a:ext>
            </a:extLst>
          </p:cNvPr>
          <p:cNvSpPr>
            <a:spLocks noChangeShapeType="1"/>
          </p:cNvSpPr>
          <p:nvPr/>
        </p:nvSpPr>
        <p:spPr bwMode="auto">
          <a:xfrm>
            <a:off x="1524000" y="2743200"/>
            <a:ext cx="15240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CE91727-9DBB-44D0-BF43-C488E2E38D60}"/>
              </a:ext>
            </a:extLst>
          </p:cNvPr>
          <p:cNvSpPr>
            <a:spLocks noGrp="1" noChangeArrowheads="1"/>
          </p:cNvSpPr>
          <p:nvPr>
            <p:ph type="title"/>
          </p:nvPr>
        </p:nvSpPr>
        <p:spPr/>
        <p:txBody>
          <a:bodyPr/>
          <a:lstStyle/>
          <a:p>
            <a:pPr eaLnBrk="1" hangingPunct="1"/>
            <a:r>
              <a:rPr lang="en-US" altLang="en-US"/>
              <a:t>Functional dependencies</a:t>
            </a:r>
          </a:p>
        </p:txBody>
      </p:sp>
      <p:sp>
        <p:nvSpPr>
          <p:cNvPr id="326659" name="Rectangle 3" descr="Rectangle: Click to edit Master text styles&#10;Second level&#10;Third level&#10;Fourth level&#10;Fifth level">
            <a:extLst>
              <a:ext uri="{FF2B5EF4-FFF2-40B4-BE49-F238E27FC236}">
                <a16:creationId xmlns:a16="http://schemas.microsoft.com/office/drawing/2014/main" id="{5550ED0F-3A8F-4F8B-B39D-87F1D5EEFD89}"/>
              </a:ext>
            </a:extLst>
          </p:cNvPr>
          <p:cNvSpPr>
            <a:spLocks noGrp="1" noChangeArrowheads="1"/>
          </p:cNvSpPr>
          <p:nvPr>
            <p:ph type="body" idx="1"/>
          </p:nvPr>
        </p:nvSpPr>
        <p:spPr>
          <a:xfrm>
            <a:off x="533400" y="1447800"/>
            <a:ext cx="8077200" cy="4495800"/>
          </a:xfrm>
        </p:spPr>
        <p:txBody>
          <a:bodyPr/>
          <a:lstStyle/>
          <a:p>
            <a:pPr eaLnBrk="1" hangingPunct="1"/>
            <a:r>
              <a:rPr lang="en-US" altLang="en-US" sz="2600"/>
              <a:t>How do we split a bad table?</a:t>
            </a:r>
          </a:p>
          <a:p>
            <a:pPr eaLnBrk="1" hangingPunct="1"/>
            <a:r>
              <a:rPr lang="en-US" altLang="en-US" sz="2600"/>
              <a:t>How do we recognize a bad table?</a:t>
            </a:r>
          </a:p>
          <a:p>
            <a:pPr eaLnBrk="1" hangingPunct="1"/>
            <a:endParaRPr lang="en-US" altLang="en-US" sz="1200"/>
          </a:p>
          <a:p>
            <a:pPr eaLnBrk="1" hangingPunct="1"/>
            <a:r>
              <a:rPr lang="en-US" altLang="en-US" sz="2600"/>
              <a:t>Set of rules: </a:t>
            </a:r>
            <a:r>
              <a:rPr lang="en-US" altLang="en-US" sz="2600" i="1">
                <a:solidFill>
                  <a:srgbClr val="FF3300"/>
                </a:solidFill>
              </a:rPr>
              <a:t>normal forms</a:t>
            </a:r>
          </a:p>
          <a:p>
            <a:pPr eaLnBrk="1" hangingPunct="1"/>
            <a:endParaRPr lang="en-US" altLang="en-US" sz="1200" i="1">
              <a:solidFill>
                <a:srgbClr val="FF3300"/>
              </a:solidFill>
            </a:endParaRPr>
          </a:p>
          <a:p>
            <a:pPr eaLnBrk="1" hangingPunct="1"/>
            <a:r>
              <a:rPr lang="en-US" altLang="en-US" sz="2600" b="1"/>
              <a:t>Functional Dependencies </a:t>
            </a:r>
            <a:r>
              <a:rPr lang="en-US" altLang="en-US" sz="2600"/>
              <a:t>(FD)</a:t>
            </a:r>
          </a:p>
          <a:p>
            <a:pPr eaLnBrk="1" hangingPunct="1"/>
            <a:r>
              <a:rPr lang="en-US" altLang="en-US" sz="2600"/>
              <a:t>Let R=(A</a:t>
            </a:r>
            <a:r>
              <a:rPr lang="en-US" altLang="en-US" sz="2600" baseline="-25000"/>
              <a:t>1</a:t>
            </a:r>
            <a:r>
              <a:rPr lang="en-US" altLang="en-US" sz="2600"/>
              <a:t>, A</a:t>
            </a:r>
            <a:r>
              <a:rPr lang="en-US" altLang="en-US" sz="2600" baseline="-25000"/>
              <a:t>2</a:t>
            </a:r>
            <a:r>
              <a:rPr lang="en-US" altLang="en-US" sz="2600"/>
              <a:t>,…, A</a:t>
            </a:r>
            <a:r>
              <a:rPr lang="en-US" altLang="en-US" sz="2600" baseline="-25000"/>
              <a:t>n</a:t>
            </a:r>
            <a:r>
              <a:rPr lang="en-US" altLang="en-US" sz="2600"/>
              <a:t>) and X</a:t>
            </a:r>
            <a:r>
              <a:rPr lang="en-US" altLang="en-US" sz="2600">
                <a:sym typeface="Symbol" panose="05050102010706020507" pitchFamily="18" charset="2"/>
              </a:rPr>
              <a:t>R and YR</a:t>
            </a:r>
          </a:p>
          <a:p>
            <a:pPr eaLnBrk="1" hangingPunct="1">
              <a:buFont typeface="Wingdings" panose="05000000000000000000" pitchFamily="2" charset="2"/>
              <a:buNone/>
            </a:pPr>
            <a:r>
              <a:rPr lang="en-US" altLang="en-US" sz="2600">
                <a:sym typeface="Symbol" panose="05050102010706020507" pitchFamily="18" charset="2"/>
              </a:rPr>
              <a:t>   X </a:t>
            </a:r>
            <a:r>
              <a:rPr lang="en-US" altLang="en-US" sz="2600" b="1">
                <a:sym typeface="Symbol" panose="05050102010706020507" pitchFamily="18" charset="2"/>
              </a:rPr>
              <a:t></a:t>
            </a:r>
            <a:r>
              <a:rPr lang="en-US" altLang="en-US" sz="2600">
                <a:sym typeface="Symbol" panose="05050102010706020507" pitchFamily="18" charset="2"/>
              </a:rPr>
              <a:t> Y  if the value of X </a:t>
            </a:r>
            <a:r>
              <a:rPr lang="en-US" altLang="en-US" sz="2600" b="1">
                <a:sym typeface="Symbol" panose="05050102010706020507" pitchFamily="18" charset="2"/>
              </a:rPr>
              <a:t>uniquely</a:t>
            </a:r>
            <a:r>
              <a:rPr lang="en-US" altLang="en-US" sz="2600">
                <a:sym typeface="Symbol" panose="05050102010706020507" pitchFamily="18" charset="2"/>
              </a:rPr>
              <a:t> determines a value of Y</a:t>
            </a:r>
          </a:p>
          <a:p>
            <a:pPr lvl="1" eaLnBrk="1" hangingPunct="1"/>
            <a:r>
              <a:rPr lang="en-US" altLang="en-US" sz="2200">
                <a:sym typeface="Symbol" panose="05050102010706020507" pitchFamily="18" charset="2"/>
              </a:rPr>
              <a:t>X functionaly determines Y</a:t>
            </a:r>
          </a:p>
          <a:p>
            <a:pPr lvl="1" eaLnBrk="1" hangingPunct="1"/>
            <a:r>
              <a:rPr lang="en-US" altLang="en-US" sz="2200">
                <a:sym typeface="Symbol" panose="05050102010706020507" pitchFamily="18" charset="2"/>
              </a:rPr>
              <a:t>Y is functionally dependent on X</a:t>
            </a:r>
            <a:endParaRPr lang="en-US" alt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 calcmode="lin" valueType="num">
                                      <p:cBhvr additive="base">
                                        <p:cTn id="7" dur="500" fill="hold"/>
                                        <p:tgtEl>
                                          <p:spTgt spid="326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6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6659">
                                            <p:txEl>
                                              <p:pRg st="1" end="1"/>
                                            </p:txEl>
                                          </p:spTgt>
                                        </p:tgtEl>
                                        <p:attrNameLst>
                                          <p:attrName>style.visibility</p:attrName>
                                        </p:attrNameLst>
                                      </p:cBhvr>
                                      <p:to>
                                        <p:strVal val="visible"/>
                                      </p:to>
                                    </p:set>
                                    <p:anim calcmode="lin" valueType="num">
                                      <p:cBhvr additive="base">
                                        <p:cTn id="13" dur="500" fill="hold"/>
                                        <p:tgtEl>
                                          <p:spTgt spid="326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6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6659">
                                            <p:txEl>
                                              <p:pRg st="3" end="3"/>
                                            </p:txEl>
                                          </p:spTgt>
                                        </p:tgtEl>
                                        <p:attrNameLst>
                                          <p:attrName>style.visibility</p:attrName>
                                        </p:attrNameLst>
                                      </p:cBhvr>
                                      <p:to>
                                        <p:strVal val="visible"/>
                                      </p:to>
                                    </p:set>
                                    <p:anim calcmode="lin" valueType="num">
                                      <p:cBhvr additive="base">
                                        <p:cTn id="19" dur="500" fill="hold"/>
                                        <p:tgtEl>
                                          <p:spTgt spid="3266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66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6659">
                                            <p:txEl>
                                              <p:pRg st="5" end="5"/>
                                            </p:txEl>
                                          </p:spTgt>
                                        </p:tgtEl>
                                        <p:attrNameLst>
                                          <p:attrName>style.visibility</p:attrName>
                                        </p:attrNameLst>
                                      </p:cBhvr>
                                      <p:to>
                                        <p:strVal val="visible"/>
                                      </p:to>
                                    </p:set>
                                    <p:anim calcmode="lin" valueType="num">
                                      <p:cBhvr additive="base">
                                        <p:cTn id="25" dur="500" fill="hold"/>
                                        <p:tgtEl>
                                          <p:spTgt spid="32665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66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6659">
                                            <p:txEl>
                                              <p:pRg st="6" end="6"/>
                                            </p:txEl>
                                          </p:spTgt>
                                        </p:tgtEl>
                                        <p:attrNameLst>
                                          <p:attrName>style.visibility</p:attrName>
                                        </p:attrNameLst>
                                      </p:cBhvr>
                                      <p:to>
                                        <p:strVal val="visible"/>
                                      </p:to>
                                    </p:set>
                                    <p:anim calcmode="lin" valueType="num">
                                      <p:cBhvr additive="base">
                                        <p:cTn id="31" dur="500" fill="hold"/>
                                        <p:tgtEl>
                                          <p:spTgt spid="32665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66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6659">
                                            <p:txEl>
                                              <p:pRg st="7" end="7"/>
                                            </p:txEl>
                                          </p:spTgt>
                                        </p:tgtEl>
                                        <p:attrNameLst>
                                          <p:attrName>style.visibility</p:attrName>
                                        </p:attrNameLst>
                                      </p:cBhvr>
                                      <p:to>
                                        <p:strVal val="visible"/>
                                      </p:to>
                                    </p:set>
                                    <p:anim calcmode="lin" valueType="num">
                                      <p:cBhvr additive="base">
                                        <p:cTn id="37" dur="500" fill="hold"/>
                                        <p:tgtEl>
                                          <p:spTgt spid="32665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6659">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26659">
                                            <p:txEl>
                                              <p:pRg st="8" end="8"/>
                                            </p:txEl>
                                          </p:spTgt>
                                        </p:tgtEl>
                                        <p:attrNameLst>
                                          <p:attrName>style.visibility</p:attrName>
                                        </p:attrNameLst>
                                      </p:cBhvr>
                                      <p:to>
                                        <p:strVal val="visible"/>
                                      </p:to>
                                    </p:set>
                                    <p:anim calcmode="lin" valueType="num">
                                      <p:cBhvr additive="base">
                                        <p:cTn id="41" dur="500" fill="hold"/>
                                        <p:tgtEl>
                                          <p:spTgt spid="326659">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26659">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26659">
                                            <p:txEl>
                                              <p:pRg st="9" end="9"/>
                                            </p:txEl>
                                          </p:spTgt>
                                        </p:tgtEl>
                                        <p:attrNameLst>
                                          <p:attrName>style.visibility</p:attrName>
                                        </p:attrNameLst>
                                      </p:cBhvr>
                                      <p:to>
                                        <p:strVal val="visible"/>
                                      </p:to>
                                    </p:set>
                                    <p:anim calcmode="lin" valueType="num">
                                      <p:cBhvr additive="base">
                                        <p:cTn id="45" dur="500" fill="hold"/>
                                        <p:tgtEl>
                                          <p:spTgt spid="326659">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2665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135;p18">
            <a:extLst>
              <a:ext uri="{FF2B5EF4-FFF2-40B4-BE49-F238E27FC236}">
                <a16:creationId xmlns:a16="http://schemas.microsoft.com/office/drawing/2014/main" id="{23692DEF-F880-46F6-B8FC-ED77C4667416}"/>
              </a:ext>
            </a:extLst>
          </p:cNvPr>
          <p:cNvSpPr>
            <a:spLocks noGrp="1" noChangeArrowheads="1"/>
          </p:cNvSpPr>
          <p:nvPr>
            <p:ph idx="1"/>
          </p:nvPr>
        </p:nvSpPr>
        <p:spPr>
          <a:xfrm>
            <a:off x="457200" y="1219200"/>
            <a:ext cx="7772400" cy="4114800"/>
          </a:xfrm>
        </p:spPr>
        <p:txBody>
          <a:bodyPr lIns="91425" tIns="91425" rIns="91425" bIns="91425"/>
          <a:lstStyle/>
          <a:p>
            <a:pPr marL="457200" indent="-368300">
              <a:lnSpc>
                <a:spcPct val="150000"/>
              </a:lnSpc>
              <a:spcBef>
                <a:spcPts val="600"/>
              </a:spcBef>
              <a:buClr>
                <a:srgbClr val="002B5E"/>
              </a:buClr>
              <a:buSzPts val="2200"/>
              <a:buFont typeface="Wingdings" panose="05000000000000000000" pitchFamily="2" charset="2"/>
              <a:buChar char="q"/>
            </a:pPr>
            <a:r>
              <a:rPr lang="en-US" altLang="en-US" sz="2200"/>
              <a:t>They are not a property of a particular relation state</a:t>
            </a:r>
          </a:p>
          <a:p>
            <a:pPr marL="857250" lvl="1" indent="-368300">
              <a:lnSpc>
                <a:spcPct val="150000"/>
              </a:lnSpc>
              <a:spcBef>
                <a:spcPts val="600"/>
              </a:spcBef>
              <a:buClr>
                <a:srgbClr val="002B5E"/>
              </a:buClr>
              <a:buSzPts val="2200"/>
            </a:pPr>
            <a:r>
              <a:rPr lang="en-US" altLang="en-US" sz="2200"/>
              <a:t>Property of R, not r(R)</a:t>
            </a:r>
          </a:p>
          <a:p>
            <a:pPr marL="457200" indent="-368300">
              <a:lnSpc>
                <a:spcPct val="150000"/>
              </a:lnSpc>
              <a:spcBef>
                <a:spcPts val="600"/>
              </a:spcBef>
              <a:buClr>
                <a:srgbClr val="002B5E"/>
              </a:buClr>
              <a:buSzPts val="2200"/>
              <a:buFont typeface="Wingdings" panose="05000000000000000000" pitchFamily="2" charset="2"/>
              <a:buChar char="q"/>
            </a:pPr>
            <a:r>
              <a:rPr lang="en-US" altLang="en-US" sz="2200"/>
              <a:t>They cannot be automatically inferred from r(R)</a:t>
            </a:r>
          </a:p>
          <a:p>
            <a:pPr marL="857250" lvl="1" indent="-368300">
              <a:lnSpc>
                <a:spcPct val="150000"/>
              </a:lnSpc>
              <a:spcBef>
                <a:spcPts val="600"/>
              </a:spcBef>
              <a:buClr>
                <a:srgbClr val="002B5E"/>
              </a:buClr>
              <a:buSzPts val="2200"/>
            </a:pPr>
            <a:r>
              <a:rPr lang="en-US" altLang="en-US" sz="2200"/>
              <a:t>It can show which dependencies may exist</a:t>
            </a:r>
          </a:p>
          <a:p>
            <a:pPr marL="857250" lvl="1" indent="-368300">
              <a:lnSpc>
                <a:spcPct val="150000"/>
              </a:lnSpc>
              <a:spcBef>
                <a:spcPts val="600"/>
              </a:spcBef>
              <a:buClr>
                <a:srgbClr val="002B5E"/>
              </a:buClr>
              <a:buSzPts val="2200"/>
            </a:pPr>
            <a:r>
              <a:rPr lang="en-US" altLang="en-US" sz="2200"/>
              <a:t>And show which dependencies cannot exist</a:t>
            </a:r>
          </a:p>
          <a:p>
            <a:pPr marL="857250" lvl="1" indent="-368300">
              <a:lnSpc>
                <a:spcPct val="150000"/>
              </a:lnSpc>
              <a:spcBef>
                <a:spcPts val="600"/>
              </a:spcBef>
              <a:buClr>
                <a:srgbClr val="002B5E"/>
              </a:buClr>
              <a:buSzPts val="2200"/>
            </a:pPr>
            <a:r>
              <a:rPr lang="en-US" altLang="en-US" sz="2200"/>
              <a:t>Must have knowledge of the semantics of the attributes of R for the full story</a:t>
            </a:r>
          </a:p>
          <a:p>
            <a:pPr marL="457200" indent="-368300">
              <a:lnSpc>
                <a:spcPct val="150000"/>
              </a:lnSpc>
              <a:spcBef>
                <a:spcPts val="600"/>
              </a:spcBef>
              <a:buClr>
                <a:srgbClr val="002B5E"/>
              </a:buClr>
              <a:buSzPts val="2200"/>
              <a:buFont typeface="Wingdings" panose="05000000000000000000" pitchFamily="2" charset="2"/>
              <a:buChar char="q"/>
            </a:pPr>
            <a:endParaRPr lang="en-US" altLang="en-US" sz="2200"/>
          </a:p>
        </p:txBody>
      </p:sp>
      <p:sp>
        <p:nvSpPr>
          <p:cNvPr id="32771" name="Google Shape;136;p18">
            <a:extLst>
              <a:ext uri="{FF2B5EF4-FFF2-40B4-BE49-F238E27FC236}">
                <a16:creationId xmlns:a16="http://schemas.microsoft.com/office/drawing/2014/main" id="{C99E7478-A5C4-41C4-BFDE-37E6D53E4BFA}"/>
              </a:ext>
            </a:extLst>
          </p:cNvPr>
          <p:cNvSpPr>
            <a:spLocks noGrp="1" noChangeArrowheads="1"/>
          </p:cNvSpPr>
          <p:nvPr>
            <p:ph type="title"/>
          </p:nvPr>
        </p:nvSpPr>
        <p:spPr>
          <a:xfrm>
            <a:off x="0" y="304800"/>
            <a:ext cx="9053513" cy="533400"/>
          </a:xfrm>
        </p:spPr>
        <p:txBody>
          <a:bodyPr lIns="91440" tIns="45720" rIns="91440" bIns="45720" anchor="ctr"/>
          <a:lstStyle/>
          <a:p>
            <a:pPr eaLnBrk="1" hangingPunct="1"/>
            <a:r>
              <a:rPr lang="en-US" altLang="en-US"/>
              <a:t>Functional Dependencies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Effect transition="in" filter="fade">
                                      <p:cBhvr>
                                        <p:cTn id="7" dur="100"/>
                                        <p:tgtEl>
                                          <p:spTgt spid="1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xEl>
                                              <p:pRg st="1" end="1"/>
                                            </p:txEl>
                                          </p:spTgt>
                                        </p:tgtEl>
                                        <p:attrNameLst>
                                          <p:attrName>style.visibility</p:attrName>
                                        </p:attrNameLst>
                                      </p:cBhvr>
                                      <p:to>
                                        <p:strVal val="visible"/>
                                      </p:to>
                                    </p:set>
                                    <p:animEffect transition="in" filter="fade">
                                      <p:cBhvr>
                                        <p:cTn id="12" dur="100"/>
                                        <p:tgtEl>
                                          <p:spTgt spid="1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xEl>
                                              <p:pRg st="2" end="2"/>
                                            </p:txEl>
                                          </p:spTgt>
                                        </p:tgtEl>
                                        <p:attrNameLst>
                                          <p:attrName>style.visibility</p:attrName>
                                        </p:attrNameLst>
                                      </p:cBhvr>
                                      <p:to>
                                        <p:strVal val="visible"/>
                                      </p:to>
                                    </p:set>
                                    <p:animEffect transition="in" filter="fade">
                                      <p:cBhvr>
                                        <p:cTn id="17" dur="100"/>
                                        <p:tgtEl>
                                          <p:spTgt spid="1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5">
                                            <p:txEl>
                                              <p:pRg st="3" end="3"/>
                                            </p:txEl>
                                          </p:spTgt>
                                        </p:tgtEl>
                                        <p:attrNameLst>
                                          <p:attrName>style.visibility</p:attrName>
                                        </p:attrNameLst>
                                      </p:cBhvr>
                                      <p:to>
                                        <p:strVal val="visible"/>
                                      </p:to>
                                    </p:set>
                                    <p:animEffect transition="in" filter="fade">
                                      <p:cBhvr>
                                        <p:cTn id="22" dur="100"/>
                                        <p:tgtEl>
                                          <p:spTgt spid="1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5">
                                            <p:txEl>
                                              <p:pRg st="4" end="4"/>
                                            </p:txEl>
                                          </p:spTgt>
                                        </p:tgtEl>
                                        <p:attrNameLst>
                                          <p:attrName>style.visibility</p:attrName>
                                        </p:attrNameLst>
                                      </p:cBhvr>
                                      <p:to>
                                        <p:strVal val="visible"/>
                                      </p:to>
                                    </p:set>
                                    <p:animEffect transition="in" filter="fade">
                                      <p:cBhvr>
                                        <p:cTn id="27" dur="100"/>
                                        <p:tgtEl>
                                          <p:spTgt spid="1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35">
                                            <p:txEl>
                                              <p:pRg st="5" end="5"/>
                                            </p:txEl>
                                          </p:spTgt>
                                        </p:tgtEl>
                                        <p:attrNameLst>
                                          <p:attrName>style.visibility</p:attrName>
                                        </p:attrNameLst>
                                      </p:cBhvr>
                                      <p:to>
                                        <p:strVal val="visible"/>
                                      </p:to>
                                    </p:set>
                                    <p:animEffect transition="in" filter="fade">
                                      <p:cBhvr>
                                        <p:cTn id="32" dur="100"/>
                                        <p:tgtEl>
                                          <p:spTgt spid="1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2D5DA52-C976-4D29-B49C-B8D5FD3C580C}"/>
              </a:ext>
            </a:extLst>
          </p:cNvPr>
          <p:cNvSpPr>
            <a:spLocks noGrp="1" noChangeArrowheads="1"/>
          </p:cNvSpPr>
          <p:nvPr>
            <p:ph type="title"/>
          </p:nvPr>
        </p:nvSpPr>
        <p:spPr/>
        <p:txBody>
          <a:bodyPr/>
          <a:lstStyle/>
          <a:p>
            <a:pPr eaLnBrk="1" hangingPunct="1"/>
            <a:r>
              <a:rPr lang="en-US" altLang="en-US"/>
              <a:t>Functional Dependency Examples I</a:t>
            </a:r>
          </a:p>
        </p:txBody>
      </p:sp>
      <p:sp>
        <p:nvSpPr>
          <p:cNvPr id="34819" name="Rectangle 3" descr="Rectangle: Click to edit Master text styles&#10;Second level&#10;Third level&#10;Fourth level&#10;Fifth level">
            <a:extLst>
              <a:ext uri="{FF2B5EF4-FFF2-40B4-BE49-F238E27FC236}">
                <a16:creationId xmlns:a16="http://schemas.microsoft.com/office/drawing/2014/main" id="{367DA858-F387-4A3B-ABE5-EF0F95290FF7}"/>
              </a:ext>
            </a:extLst>
          </p:cNvPr>
          <p:cNvSpPr>
            <a:spLocks noGrp="1" noChangeArrowheads="1"/>
          </p:cNvSpPr>
          <p:nvPr>
            <p:ph type="body" idx="1"/>
          </p:nvPr>
        </p:nvSpPr>
        <p:spPr>
          <a:xfrm>
            <a:off x="4648200" y="1447800"/>
            <a:ext cx="3962400" cy="2514600"/>
          </a:xfrm>
        </p:spPr>
        <p:txBody>
          <a:bodyPr/>
          <a:lstStyle/>
          <a:p>
            <a:pPr eaLnBrk="1" hangingPunct="1">
              <a:lnSpc>
                <a:spcPct val="120000"/>
              </a:lnSpc>
            </a:pPr>
            <a:r>
              <a:rPr lang="en-US" altLang="en-US">
                <a:latin typeface="Tahoma" panose="020B0604030504040204" pitchFamily="34" charset="0"/>
              </a:rPr>
              <a:t>A </a:t>
            </a:r>
            <a:r>
              <a:rPr lang="en-US" altLang="en-US">
                <a:latin typeface="Tahoma" panose="020B0604030504040204" pitchFamily="34" charset="0"/>
                <a:sym typeface="Wingdings" panose="05000000000000000000" pitchFamily="2" charset="2"/>
              </a:rPr>
              <a:t> C ?</a:t>
            </a:r>
          </a:p>
          <a:p>
            <a:pPr eaLnBrk="1" hangingPunct="1">
              <a:lnSpc>
                <a:spcPct val="120000"/>
              </a:lnSpc>
            </a:pPr>
            <a:r>
              <a:rPr lang="en-US" altLang="en-US">
                <a:latin typeface="Tahoma" panose="020B0604030504040204" pitchFamily="34" charset="0"/>
                <a:sym typeface="Wingdings" panose="05000000000000000000" pitchFamily="2" charset="2"/>
              </a:rPr>
              <a:t>C  A ?</a:t>
            </a:r>
          </a:p>
          <a:p>
            <a:pPr eaLnBrk="1" hangingPunct="1">
              <a:lnSpc>
                <a:spcPct val="120000"/>
              </a:lnSpc>
            </a:pPr>
            <a:r>
              <a:rPr lang="en-US" altLang="en-US">
                <a:latin typeface="Tahoma" panose="020B0604030504040204" pitchFamily="34" charset="0"/>
                <a:sym typeface="Wingdings" panose="05000000000000000000" pitchFamily="2" charset="2"/>
              </a:rPr>
              <a:t>B  C ?</a:t>
            </a:r>
          </a:p>
          <a:p>
            <a:pPr eaLnBrk="1" hangingPunct="1">
              <a:lnSpc>
                <a:spcPct val="120000"/>
              </a:lnSpc>
            </a:pPr>
            <a:r>
              <a:rPr lang="en-US" altLang="en-US">
                <a:latin typeface="Tahoma" panose="020B0604030504040204" pitchFamily="34" charset="0"/>
                <a:sym typeface="Wingdings" panose="05000000000000000000" pitchFamily="2" charset="2"/>
              </a:rPr>
              <a:t>D  B ?</a:t>
            </a:r>
          </a:p>
          <a:p>
            <a:pPr eaLnBrk="1" hangingPunct="1">
              <a:lnSpc>
                <a:spcPct val="120000"/>
              </a:lnSpc>
            </a:pPr>
            <a:r>
              <a:rPr lang="en-US" altLang="en-US">
                <a:latin typeface="Tahoma" panose="020B0604030504040204" pitchFamily="34" charset="0"/>
                <a:sym typeface="Wingdings" panose="05000000000000000000" pitchFamily="2" charset="2"/>
              </a:rPr>
              <a:t>AB  D ?</a:t>
            </a:r>
          </a:p>
        </p:txBody>
      </p:sp>
      <p:graphicFrame>
        <p:nvGraphicFramePr>
          <p:cNvPr id="377899" name="Group 43">
            <a:extLst>
              <a:ext uri="{FF2B5EF4-FFF2-40B4-BE49-F238E27FC236}">
                <a16:creationId xmlns:a16="http://schemas.microsoft.com/office/drawing/2014/main" id="{1113AF80-6E75-449E-9815-30C30950A6DE}"/>
              </a:ext>
            </a:extLst>
          </p:cNvPr>
          <p:cNvGraphicFramePr>
            <a:graphicFrameLocks noGrp="1"/>
          </p:cNvGraphicFramePr>
          <p:nvPr/>
        </p:nvGraphicFramePr>
        <p:xfrm>
          <a:off x="1600200" y="1371600"/>
          <a:ext cx="2286000" cy="2743200"/>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1" i="0" u="none" strike="noStrike" cap="none" normalizeH="0" baseline="0">
                          <a:ln>
                            <a:noFill/>
                          </a:ln>
                          <a:solidFill>
                            <a:schemeClr val="tx1"/>
                          </a:solidFill>
                          <a:effectLst/>
                          <a:latin typeface="Tahoma" charset="0"/>
                          <a:ea typeface="ＭＳ Ｐゴシック" charset="0"/>
                          <a:cs typeface="ＭＳ Ｐゴシック"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1" i="0" u="none" strike="noStrike" cap="none" normalizeH="0" baseline="0">
                          <a:ln>
                            <a:noFill/>
                          </a:ln>
                          <a:solidFill>
                            <a:schemeClr val="tx1"/>
                          </a:solidFill>
                          <a:effectLst/>
                          <a:latin typeface="Tahoma" charset="0"/>
                          <a:ea typeface="ＭＳ Ｐゴシック" charset="0"/>
                          <a:cs typeface="ＭＳ Ｐゴシック"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1" i="0" u="none" strike="noStrike" cap="none" normalizeH="0" baseline="0">
                          <a:ln>
                            <a:noFill/>
                          </a:ln>
                          <a:solidFill>
                            <a:schemeClr val="tx1"/>
                          </a:solidFill>
                          <a:effectLst/>
                          <a:latin typeface="Tahoma" charset="0"/>
                          <a:ea typeface="ＭＳ Ｐゴシック" charset="0"/>
                          <a:cs typeface="ＭＳ Ｐゴシック" charset="0"/>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1" i="0" u="none" strike="noStrike" cap="none" normalizeH="0" baseline="0">
                          <a:ln>
                            <a:noFill/>
                          </a:ln>
                          <a:solidFill>
                            <a:schemeClr val="tx1"/>
                          </a:solidFill>
                          <a:effectLst/>
                          <a:latin typeface="Tahoma" charset="0"/>
                          <a:ea typeface="ＭＳ Ｐゴシック" charset="0"/>
                          <a:cs typeface="ＭＳ Ｐゴシック" charset="0"/>
                        </a:rPr>
                        <a:t>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3619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d1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d2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d2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19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d3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a3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b3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a:ln>
                            <a:noFill/>
                          </a:ln>
                          <a:solidFill>
                            <a:schemeClr val="tx1"/>
                          </a:solidFill>
                          <a:effectLst/>
                          <a:latin typeface="Tahoma" charset="0"/>
                          <a:ea typeface="ＭＳ Ｐゴシック" charset="0"/>
                          <a:cs typeface="ＭＳ Ｐゴシック" charset="0"/>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2400" b="0" i="0" u="none" strike="noStrike" cap="none" normalizeH="0" baseline="0" dirty="0">
                          <a:ln>
                            <a:noFill/>
                          </a:ln>
                          <a:solidFill>
                            <a:schemeClr val="tx1"/>
                          </a:solidFill>
                          <a:effectLst/>
                          <a:latin typeface="Tahoma" charset="0"/>
                          <a:ea typeface="ＭＳ Ｐゴシック" charset="0"/>
                          <a:cs typeface="ＭＳ Ｐゴシック" charset="0"/>
                        </a:rPr>
                        <a:t>d4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Rectangle 5">
            <a:extLst>
              <a:ext uri="{FF2B5EF4-FFF2-40B4-BE49-F238E27FC236}">
                <a16:creationId xmlns:a16="http://schemas.microsoft.com/office/drawing/2014/main" id="{90FBCA6F-6E33-43C9-B283-5D32092B8A9C}"/>
              </a:ext>
            </a:extLst>
          </p:cNvPr>
          <p:cNvSpPr>
            <a:spLocks noChangeArrowheads="1"/>
          </p:cNvSpPr>
          <p:nvPr/>
        </p:nvSpPr>
        <p:spPr bwMode="auto">
          <a:xfrm>
            <a:off x="6661150" y="1447800"/>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b="1">
                <a:solidFill>
                  <a:srgbClr val="007A37"/>
                </a:solidFill>
              </a:rPr>
              <a:t>YES</a:t>
            </a:r>
          </a:p>
        </p:txBody>
      </p:sp>
      <p:sp>
        <p:nvSpPr>
          <p:cNvPr id="7" name="Rectangle 6">
            <a:extLst>
              <a:ext uri="{FF2B5EF4-FFF2-40B4-BE49-F238E27FC236}">
                <a16:creationId xmlns:a16="http://schemas.microsoft.com/office/drawing/2014/main" id="{5D639478-0B78-4F62-B3B5-05C0DF5FB98F}"/>
              </a:ext>
            </a:extLst>
          </p:cNvPr>
          <p:cNvSpPr>
            <a:spLocks noChangeArrowheads="1"/>
          </p:cNvSpPr>
          <p:nvPr/>
        </p:nvSpPr>
        <p:spPr bwMode="auto">
          <a:xfrm>
            <a:off x="6616700" y="3135313"/>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b="1">
                <a:solidFill>
                  <a:srgbClr val="007A37"/>
                </a:solidFill>
              </a:rPr>
              <a:t>YES</a:t>
            </a:r>
          </a:p>
        </p:txBody>
      </p:sp>
      <p:sp>
        <p:nvSpPr>
          <p:cNvPr id="8" name="Rectangle 7">
            <a:extLst>
              <a:ext uri="{FF2B5EF4-FFF2-40B4-BE49-F238E27FC236}">
                <a16:creationId xmlns:a16="http://schemas.microsoft.com/office/drawing/2014/main" id="{1599CB1B-90DF-4EEA-8BA1-9E31C8EC17CC}"/>
              </a:ext>
            </a:extLst>
          </p:cNvPr>
          <p:cNvSpPr>
            <a:spLocks noChangeArrowheads="1"/>
          </p:cNvSpPr>
          <p:nvPr/>
        </p:nvSpPr>
        <p:spPr bwMode="auto">
          <a:xfrm>
            <a:off x="6661150" y="204470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b="1">
                <a:solidFill>
                  <a:srgbClr val="FF0000"/>
                </a:solidFill>
              </a:rPr>
              <a:t>NO (line 5) </a:t>
            </a:r>
          </a:p>
        </p:txBody>
      </p:sp>
      <p:sp>
        <p:nvSpPr>
          <p:cNvPr id="9" name="Rectangle 8">
            <a:extLst>
              <a:ext uri="{FF2B5EF4-FFF2-40B4-BE49-F238E27FC236}">
                <a16:creationId xmlns:a16="http://schemas.microsoft.com/office/drawing/2014/main" id="{B11F5CDC-D307-4110-AEA8-91AA66318A80}"/>
              </a:ext>
            </a:extLst>
          </p:cNvPr>
          <p:cNvSpPr>
            <a:spLocks noChangeArrowheads="1"/>
          </p:cNvSpPr>
          <p:nvPr/>
        </p:nvSpPr>
        <p:spPr bwMode="auto">
          <a:xfrm>
            <a:off x="6629400" y="259080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b="1">
                <a:solidFill>
                  <a:srgbClr val="FF0000"/>
                </a:solidFill>
              </a:rPr>
              <a:t>NO (line 3) </a:t>
            </a:r>
          </a:p>
        </p:txBody>
      </p:sp>
      <p:sp>
        <p:nvSpPr>
          <p:cNvPr id="10" name="Rectangle 9">
            <a:extLst>
              <a:ext uri="{FF2B5EF4-FFF2-40B4-BE49-F238E27FC236}">
                <a16:creationId xmlns:a16="http://schemas.microsoft.com/office/drawing/2014/main" id="{8ABEA28E-AF1C-4D76-99B5-AF8117664D59}"/>
              </a:ext>
            </a:extLst>
          </p:cNvPr>
          <p:cNvSpPr>
            <a:spLocks noChangeArrowheads="1"/>
          </p:cNvSpPr>
          <p:nvPr/>
        </p:nvSpPr>
        <p:spPr bwMode="auto">
          <a:xfrm>
            <a:off x="6661150" y="3592513"/>
            <a:ext cx="1403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b="1">
                <a:solidFill>
                  <a:srgbClr val="FF0000"/>
                </a:solidFill>
              </a:rPr>
              <a:t>NO (line 4) </a:t>
            </a:r>
          </a:p>
        </p:txBody>
      </p:sp>
      <p:grpSp>
        <p:nvGrpSpPr>
          <p:cNvPr id="23" name="Group 22">
            <a:extLst>
              <a:ext uri="{FF2B5EF4-FFF2-40B4-BE49-F238E27FC236}">
                <a16:creationId xmlns:a16="http://schemas.microsoft.com/office/drawing/2014/main" id="{7E7E00FB-8391-4CFB-B770-1360A372D309}"/>
              </a:ext>
            </a:extLst>
          </p:cNvPr>
          <p:cNvGrpSpPr>
            <a:grpSpLocks/>
          </p:cNvGrpSpPr>
          <p:nvPr/>
        </p:nvGrpSpPr>
        <p:grpSpPr bwMode="auto">
          <a:xfrm>
            <a:off x="2819400" y="4495800"/>
            <a:ext cx="3810000" cy="1600200"/>
            <a:chOff x="1676400" y="4572000"/>
            <a:chExt cx="3810000" cy="1600200"/>
          </a:xfrm>
        </p:grpSpPr>
        <p:sp>
          <p:nvSpPr>
            <p:cNvPr id="34869" name="Oval 1">
              <a:extLst>
                <a:ext uri="{FF2B5EF4-FFF2-40B4-BE49-F238E27FC236}">
                  <a16:creationId xmlns:a16="http://schemas.microsoft.com/office/drawing/2014/main" id="{4FE99246-D6D6-4402-A51B-FB59E11F72FA}"/>
                </a:ext>
              </a:extLst>
            </p:cNvPr>
            <p:cNvSpPr>
              <a:spLocks noChangeArrowheads="1"/>
            </p:cNvSpPr>
            <p:nvPr/>
          </p:nvSpPr>
          <p:spPr bwMode="auto">
            <a:xfrm>
              <a:off x="1676400" y="4572000"/>
              <a:ext cx="1371600" cy="1600200"/>
            </a:xfrm>
            <a:prstGeom prst="ellipse">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lstStyle>
              <a:lvl1pPr marL="342900" indent="-342900">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34870" name="Oval 12">
              <a:extLst>
                <a:ext uri="{FF2B5EF4-FFF2-40B4-BE49-F238E27FC236}">
                  <a16:creationId xmlns:a16="http://schemas.microsoft.com/office/drawing/2014/main" id="{D9AFE0F0-B993-49C1-A044-94C86F14AFE9}"/>
                </a:ext>
              </a:extLst>
            </p:cNvPr>
            <p:cNvSpPr>
              <a:spLocks noChangeArrowheads="1"/>
            </p:cNvSpPr>
            <p:nvPr/>
          </p:nvSpPr>
          <p:spPr bwMode="auto">
            <a:xfrm>
              <a:off x="4114800" y="4572000"/>
              <a:ext cx="1371600" cy="1600200"/>
            </a:xfrm>
            <a:prstGeom prst="ellipse">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lstStyle>
              <a:lvl1pPr marL="342900" indent="-342900">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34871" name="TextBox 3">
              <a:extLst>
                <a:ext uri="{FF2B5EF4-FFF2-40B4-BE49-F238E27FC236}">
                  <a16:creationId xmlns:a16="http://schemas.microsoft.com/office/drawing/2014/main" id="{1A95AF85-4585-427E-BE94-B262CE0AB902}"/>
                </a:ext>
              </a:extLst>
            </p:cNvPr>
            <p:cNvSpPr txBox="1">
              <a:spLocks noChangeArrowheads="1"/>
            </p:cNvSpPr>
            <p:nvPr/>
          </p:nvSpPr>
          <p:spPr bwMode="auto">
            <a:xfrm>
              <a:off x="2063091" y="5105400"/>
              <a:ext cx="527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t>a2</a:t>
              </a:r>
            </a:p>
          </p:txBody>
        </p:sp>
        <p:sp>
          <p:nvSpPr>
            <p:cNvPr id="34872" name="TextBox 14">
              <a:extLst>
                <a:ext uri="{FF2B5EF4-FFF2-40B4-BE49-F238E27FC236}">
                  <a16:creationId xmlns:a16="http://schemas.microsoft.com/office/drawing/2014/main" id="{E6358284-020C-471C-8E41-AD6B8DCA873F}"/>
                </a:ext>
              </a:extLst>
            </p:cNvPr>
            <p:cNvSpPr txBox="1">
              <a:spLocks noChangeArrowheads="1"/>
            </p:cNvSpPr>
            <p:nvPr/>
          </p:nvSpPr>
          <p:spPr bwMode="auto">
            <a:xfrm>
              <a:off x="2057400" y="5638800"/>
              <a:ext cx="527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t>a3</a:t>
              </a:r>
            </a:p>
          </p:txBody>
        </p:sp>
        <p:sp>
          <p:nvSpPr>
            <p:cNvPr id="34873" name="TextBox 15">
              <a:extLst>
                <a:ext uri="{FF2B5EF4-FFF2-40B4-BE49-F238E27FC236}">
                  <a16:creationId xmlns:a16="http://schemas.microsoft.com/office/drawing/2014/main" id="{46AB017D-0A97-4827-BD27-A795368DCAD3}"/>
                </a:ext>
              </a:extLst>
            </p:cNvPr>
            <p:cNvSpPr txBox="1">
              <a:spLocks noChangeArrowheads="1"/>
            </p:cNvSpPr>
            <p:nvPr/>
          </p:nvSpPr>
          <p:spPr bwMode="auto">
            <a:xfrm>
              <a:off x="2057400" y="4648200"/>
              <a:ext cx="527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t>a1</a:t>
              </a:r>
            </a:p>
          </p:txBody>
        </p:sp>
        <p:sp>
          <p:nvSpPr>
            <p:cNvPr id="34874" name="TextBox 16">
              <a:extLst>
                <a:ext uri="{FF2B5EF4-FFF2-40B4-BE49-F238E27FC236}">
                  <a16:creationId xmlns:a16="http://schemas.microsoft.com/office/drawing/2014/main" id="{9F6E5D55-F35C-497B-849E-DF473702D899}"/>
                </a:ext>
              </a:extLst>
            </p:cNvPr>
            <p:cNvSpPr txBox="1">
              <a:spLocks noChangeArrowheads="1"/>
            </p:cNvSpPr>
            <p:nvPr/>
          </p:nvSpPr>
          <p:spPr bwMode="auto">
            <a:xfrm>
              <a:off x="4519124" y="4821024"/>
              <a:ext cx="510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t>c1</a:t>
              </a:r>
            </a:p>
          </p:txBody>
        </p:sp>
        <p:sp>
          <p:nvSpPr>
            <p:cNvPr id="34875" name="TextBox 17">
              <a:extLst>
                <a:ext uri="{FF2B5EF4-FFF2-40B4-BE49-F238E27FC236}">
                  <a16:creationId xmlns:a16="http://schemas.microsoft.com/office/drawing/2014/main" id="{C3060878-E065-44CD-92F1-6DC7AFC6CF2C}"/>
                </a:ext>
              </a:extLst>
            </p:cNvPr>
            <p:cNvSpPr txBox="1">
              <a:spLocks noChangeArrowheads="1"/>
            </p:cNvSpPr>
            <p:nvPr/>
          </p:nvSpPr>
          <p:spPr bwMode="auto">
            <a:xfrm>
              <a:off x="4572000" y="5410200"/>
              <a:ext cx="510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t>c2</a:t>
              </a:r>
            </a:p>
          </p:txBody>
        </p:sp>
      </p:grpSp>
      <p:cxnSp>
        <p:nvCxnSpPr>
          <p:cNvPr id="11" name="Straight Arrow Connector 10">
            <a:extLst>
              <a:ext uri="{FF2B5EF4-FFF2-40B4-BE49-F238E27FC236}">
                <a16:creationId xmlns:a16="http://schemas.microsoft.com/office/drawing/2014/main" id="{044A095D-4613-41CC-869D-88ED450D06B4}"/>
              </a:ext>
            </a:extLst>
          </p:cNvPr>
          <p:cNvCxnSpPr>
            <a:stCxn id="34873" idx="3"/>
          </p:cNvCxnSpPr>
          <p:nvPr/>
        </p:nvCxnSpPr>
        <p:spPr bwMode="auto">
          <a:xfrm>
            <a:off x="3727450" y="4802188"/>
            <a:ext cx="1935163" cy="227012"/>
          </a:xfrm>
          <a:prstGeom prst="straightConnector1">
            <a:avLst/>
          </a:prstGeom>
          <a:noFill/>
          <a:ln w="19050" cap="flat" cmpd="sng" algn="ctr">
            <a:solidFill>
              <a:schemeClr val="accent6"/>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8DB6D155-377C-48A5-A85F-83B0DF19931F}"/>
              </a:ext>
            </a:extLst>
          </p:cNvPr>
          <p:cNvCxnSpPr>
            <a:cxnSpLocks/>
            <a:stCxn id="34871" idx="3"/>
          </p:cNvCxnSpPr>
          <p:nvPr/>
        </p:nvCxnSpPr>
        <p:spPr bwMode="auto">
          <a:xfrm>
            <a:off x="3733800" y="5259388"/>
            <a:ext cx="1928813" cy="254000"/>
          </a:xfrm>
          <a:prstGeom prst="straightConnector1">
            <a:avLst/>
          </a:prstGeom>
          <a:noFill/>
          <a:ln w="19050" cap="flat" cmpd="sng" algn="ctr">
            <a:solidFill>
              <a:schemeClr val="accent6"/>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A6851FD-FD28-4A03-88DA-8AC3B4914859}"/>
              </a:ext>
            </a:extLst>
          </p:cNvPr>
          <p:cNvCxnSpPr>
            <a:cxnSpLocks/>
            <a:stCxn id="34872" idx="3"/>
          </p:cNvCxnSpPr>
          <p:nvPr/>
        </p:nvCxnSpPr>
        <p:spPr bwMode="auto">
          <a:xfrm flipV="1">
            <a:off x="3727450" y="5618163"/>
            <a:ext cx="1935163" cy="174625"/>
          </a:xfrm>
          <a:prstGeom prst="straightConnector1">
            <a:avLst/>
          </a:prstGeom>
          <a:noFill/>
          <a:ln w="19050" cap="flat" cmpd="sng" algn="ctr">
            <a:solidFill>
              <a:schemeClr val="accent6"/>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ADA995AF-1EAC-4147-AD55-E741AD6AE4AE}"/>
              </a:ext>
            </a:extLst>
          </p:cNvPr>
          <p:cNvCxnSpPr>
            <a:cxnSpLocks noChangeShapeType="1"/>
          </p:cNvCxnSpPr>
          <p:nvPr/>
        </p:nvCxnSpPr>
        <p:spPr bwMode="auto">
          <a:xfrm>
            <a:off x="3733800" y="4800600"/>
            <a:ext cx="1933575" cy="227013"/>
          </a:xfrm>
          <a:prstGeom prst="straightConnector1">
            <a:avLst/>
          </a:prstGeom>
          <a:noFill/>
          <a:ln w="38100" algn="ctr">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30" name="Straight Arrow Connector 29">
            <a:extLst>
              <a:ext uri="{FF2B5EF4-FFF2-40B4-BE49-F238E27FC236}">
                <a16:creationId xmlns:a16="http://schemas.microsoft.com/office/drawing/2014/main" id="{AAF07612-0C85-46F7-A90A-9E5E881F08A9}"/>
              </a:ext>
            </a:extLst>
          </p:cNvPr>
          <p:cNvCxnSpPr>
            <a:cxnSpLocks/>
          </p:cNvCxnSpPr>
          <p:nvPr/>
        </p:nvCxnSpPr>
        <p:spPr bwMode="auto">
          <a:xfrm>
            <a:off x="3740150" y="5257800"/>
            <a:ext cx="1927225" cy="254000"/>
          </a:xfrm>
          <a:prstGeom prst="straightConnector1">
            <a:avLst/>
          </a:prstGeom>
          <a:noFill/>
          <a:ln w="38100" algn="ctr">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31" name="Straight Arrow Connector 30">
            <a:extLst>
              <a:ext uri="{FF2B5EF4-FFF2-40B4-BE49-F238E27FC236}">
                <a16:creationId xmlns:a16="http://schemas.microsoft.com/office/drawing/2014/main" id="{E6E50E53-072F-4D03-8BC2-5C9EB5E91AD3}"/>
              </a:ext>
            </a:extLst>
          </p:cNvPr>
          <p:cNvCxnSpPr>
            <a:cxnSpLocks/>
          </p:cNvCxnSpPr>
          <p:nvPr/>
        </p:nvCxnSpPr>
        <p:spPr bwMode="auto">
          <a:xfrm flipV="1">
            <a:off x="3733800" y="5616575"/>
            <a:ext cx="1933575" cy="174625"/>
          </a:xfrm>
          <a:prstGeom prst="straightConnector1">
            <a:avLst/>
          </a:prstGeom>
          <a:noFill/>
          <a:ln w="38100" algn="ctr">
            <a:solidFill>
              <a:schemeClr val="tx2"/>
            </a:solidFill>
            <a:round/>
            <a:headEnd type="triangle" w="med" len="me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5C9D2C-A1F5-435A-85FC-08CB781AF0B1}"/>
              </a:ext>
            </a:extLst>
          </p:cNvPr>
          <p:cNvSpPr>
            <a:spLocks noGrp="1" noChangeArrowheads="1"/>
          </p:cNvSpPr>
          <p:nvPr>
            <p:ph type="title"/>
          </p:nvPr>
        </p:nvSpPr>
        <p:spPr/>
        <p:txBody>
          <a:bodyPr/>
          <a:lstStyle/>
          <a:p>
            <a:pPr eaLnBrk="1" hangingPunct="1"/>
            <a:r>
              <a:rPr lang="en-US" altLang="en-US"/>
              <a:t>Functional Dependency Examples II</a:t>
            </a:r>
          </a:p>
        </p:txBody>
      </p:sp>
      <p:sp>
        <p:nvSpPr>
          <p:cNvPr id="377897" name="Rectangle 41">
            <a:extLst>
              <a:ext uri="{FF2B5EF4-FFF2-40B4-BE49-F238E27FC236}">
                <a16:creationId xmlns:a16="http://schemas.microsoft.com/office/drawing/2014/main" id="{CF37DD6B-5A88-45A9-92B0-E308F7150C46}"/>
              </a:ext>
            </a:extLst>
          </p:cNvPr>
          <p:cNvSpPr>
            <a:spLocks noChangeArrowheads="1"/>
          </p:cNvSpPr>
          <p:nvPr/>
        </p:nvSpPr>
        <p:spPr bwMode="auto">
          <a:xfrm>
            <a:off x="392113" y="1371600"/>
            <a:ext cx="8269287" cy="5105400"/>
          </a:xfrm>
          <a:prstGeom prst="rect">
            <a:avLst/>
          </a:prstGeom>
          <a:noFill/>
          <a:ln>
            <a:noFill/>
          </a:ln>
        </p:spPr>
        <p:txBody>
          <a:bodyPr/>
          <a:lstStyle>
            <a:lvl1pPr marL="342900" indent="-342900">
              <a:spcBef>
                <a:spcPct val="20000"/>
              </a:spcBef>
              <a:buClr>
                <a:schemeClr val="tx1"/>
              </a:buClr>
              <a:buSzPct val="75000"/>
              <a:buFont typeface="Monotype Sorts" pitchFamily="2" charset="2"/>
              <a:buChar char="o"/>
              <a:defRPr sz="2400">
                <a:solidFill>
                  <a:schemeClr val="tx1"/>
                </a:solidFill>
                <a:latin typeface="Helvetica" pitchFamily="2" charset="0"/>
                <a:ea typeface="MS PGothic" panose="020B0600070205080204" pitchFamily="34" charset="-128"/>
              </a:defRPr>
            </a:lvl1pPr>
            <a:lvl2pPr marL="742950" indent="-285750">
              <a:spcBef>
                <a:spcPct val="20000"/>
              </a:spcBef>
              <a:buClr>
                <a:schemeClr val="tx1"/>
              </a:buClr>
              <a:buSzPct val="100000"/>
              <a:buFont typeface="Wingdings" pitchFamily="2" charset="2"/>
              <a:buChar char="§"/>
              <a:defRPr sz="2400">
                <a:solidFill>
                  <a:schemeClr val="tx1"/>
                </a:solidFill>
                <a:latin typeface="Helvetica" pitchFamily="2"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itchFamily="2" charset="0"/>
                <a:ea typeface="MS PGothic" panose="020B0600070205080204" pitchFamily="34" charset="-128"/>
              </a:defRPr>
            </a:lvl3pPr>
            <a:lvl4pPr marL="1600200" indent="-228600">
              <a:spcBef>
                <a:spcPct val="20000"/>
              </a:spcBef>
              <a:buClr>
                <a:schemeClr val="tx1"/>
              </a:buClr>
              <a:buSzPct val="65000"/>
              <a:buFont typeface="Monotype Sorts" pitchFamily="2" charset="2"/>
              <a:buChar char=""/>
              <a:defRPr sz="2000">
                <a:solidFill>
                  <a:schemeClr val="tx1"/>
                </a:solidFill>
                <a:latin typeface="Helvetica" pitchFamily="2"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itchFamily="2"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itchFamily="2"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itchFamily="2"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itchFamily="2"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itchFamily="2" charset="0"/>
                <a:ea typeface="MS PGothic" panose="020B0600070205080204" pitchFamily="34" charset="-128"/>
              </a:defRPr>
            </a:lvl9pPr>
          </a:lstStyle>
          <a:p>
            <a:pPr>
              <a:lnSpc>
                <a:spcPct val="90000"/>
              </a:lnSpc>
              <a:spcBef>
                <a:spcPts val="900"/>
              </a:spcBef>
              <a:buFont typeface="Wingdings" pitchFamily="2" charset="2"/>
              <a:buChar char="q"/>
              <a:defRPr/>
            </a:pPr>
            <a:r>
              <a:rPr lang="en-US" altLang="en-US" dirty="0"/>
              <a:t>Loans (</a:t>
            </a:r>
            <a:r>
              <a:rPr lang="en-US" altLang="en-US" u="sng" dirty="0" err="1"/>
              <a:t>loan_number</a:t>
            </a:r>
            <a:r>
              <a:rPr lang="en-US" altLang="en-US" dirty="0"/>
              <a:t>, branch, customer, amount)</a:t>
            </a:r>
          </a:p>
          <a:p>
            <a:pPr lvl="1">
              <a:lnSpc>
                <a:spcPct val="90000"/>
              </a:lnSpc>
              <a:spcBef>
                <a:spcPts val="1500"/>
              </a:spcBef>
              <a:buClr>
                <a:schemeClr val="folHlink"/>
              </a:buClr>
              <a:buSzPct val="60000"/>
              <a:buFont typeface="Wingdings" pitchFamily="2" charset="2"/>
              <a:buChar char="n"/>
              <a:defRPr/>
            </a:pPr>
            <a:r>
              <a:rPr lang="en-US" altLang="en-US" dirty="0" err="1"/>
              <a:t>loan_number</a:t>
            </a:r>
            <a:r>
              <a:rPr lang="en-US" altLang="en-US" dirty="0"/>
              <a:t> </a:t>
            </a:r>
            <a:r>
              <a:rPr lang="en-US" altLang="en-US" dirty="0">
                <a:sym typeface="Wingdings" pitchFamily="2" charset="2"/>
              </a:rPr>
              <a:t> amount       </a:t>
            </a:r>
            <a:r>
              <a:rPr lang="en-US" altLang="en-US" dirty="0">
                <a:solidFill>
                  <a:schemeClr val="accent6"/>
                </a:solidFill>
                <a:sym typeface="Wingdings" pitchFamily="2" charset="2"/>
              </a:rPr>
              <a:t>is satisfied</a:t>
            </a:r>
          </a:p>
          <a:p>
            <a:pPr lvl="1">
              <a:lnSpc>
                <a:spcPct val="90000"/>
              </a:lnSpc>
              <a:spcBef>
                <a:spcPts val="1500"/>
              </a:spcBef>
              <a:buClr>
                <a:schemeClr val="folHlink"/>
              </a:buClr>
              <a:buSzPct val="60000"/>
              <a:buFont typeface="Wingdings" pitchFamily="2" charset="2"/>
              <a:buChar char="n"/>
              <a:defRPr/>
            </a:pPr>
            <a:r>
              <a:rPr lang="en-US" altLang="en-US" dirty="0" err="1"/>
              <a:t>loan_number</a:t>
            </a:r>
            <a:r>
              <a:rPr lang="en-US" altLang="en-US" dirty="0"/>
              <a:t> </a:t>
            </a:r>
            <a:r>
              <a:rPr lang="en-US" altLang="en-US" dirty="0">
                <a:sym typeface="Wingdings" pitchFamily="2" charset="2"/>
              </a:rPr>
              <a:t> branch        </a:t>
            </a:r>
            <a:r>
              <a:rPr lang="en-US" altLang="en-US" dirty="0">
                <a:solidFill>
                  <a:schemeClr val="accent6"/>
                </a:solidFill>
                <a:sym typeface="Wingdings" pitchFamily="2" charset="2"/>
              </a:rPr>
              <a:t>is satisfied</a:t>
            </a:r>
          </a:p>
          <a:p>
            <a:pPr lvl="1">
              <a:lnSpc>
                <a:spcPct val="90000"/>
              </a:lnSpc>
              <a:spcBef>
                <a:spcPts val="1500"/>
              </a:spcBef>
              <a:buClr>
                <a:schemeClr val="folHlink"/>
              </a:buClr>
              <a:buSzPct val="60000"/>
              <a:buFont typeface="Wingdings" pitchFamily="2" charset="2"/>
              <a:buChar char="n"/>
              <a:defRPr/>
            </a:pPr>
            <a:r>
              <a:rPr lang="en-US" altLang="en-US" dirty="0">
                <a:sym typeface="Wingdings" pitchFamily="2" charset="2"/>
              </a:rPr>
              <a:t>amount  branch                 </a:t>
            </a:r>
            <a:r>
              <a:rPr lang="en-US" altLang="en-US" dirty="0">
                <a:solidFill>
                  <a:srgbClr val="FF0000"/>
                </a:solidFill>
                <a:sym typeface="Wingdings" pitchFamily="2" charset="2"/>
              </a:rPr>
              <a:t>is not satisfied</a:t>
            </a:r>
          </a:p>
          <a:p>
            <a:pPr lvl="1">
              <a:lnSpc>
                <a:spcPct val="90000"/>
              </a:lnSpc>
              <a:spcBef>
                <a:spcPts val="900"/>
              </a:spcBef>
              <a:buClr>
                <a:schemeClr val="folHlink"/>
              </a:buClr>
              <a:buSzPct val="60000"/>
              <a:buFont typeface="Wingdings" pitchFamily="2" charset="2"/>
              <a:buChar char="n"/>
              <a:defRPr/>
            </a:pPr>
            <a:endParaRPr lang="en-US" altLang="en-US" sz="1400" dirty="0">
              <a:solidFill>
                <a:srgbClr val="FF0000"/>
              </a:solidFill>
              <a:sym typeface="Wingdings" pitchFamily="2" charset="2"/>
            </a:endParaRPr>
          </a:p>
          <a:p>
            <a:pPr lvl="1">
              <a:lnSpc>
                <a:spcPct val="90000"/>
              </a:lnSpc>
              <a:spcBef>
                <a:spcPts val="900"/>
              </a:spcBef>
              <a:buClr>
                <a:schemeClr val="folHlink"/>
              </a:buClr>
              <a:buSzPct val="60000"/>
              <a:buFont typeface="Wingdings" pitchFamily="2" charset="2"/>
              <a:buChar char="n"/>
              <a:defRPr/>
            </a:pPr>
            <a:r>
              <a:rPr lang="en-US" altLang="en-US" dirty="0" err="1"/>
              <a:t>loan_number</a:t>
            </a:r>
            <a:r>
              <a:rPr lang="en-US" altLang="en-US" dirty="0"/>
              <a:t> </a:t>
            </a:r>
            <a:r>
              <a:rPr lang="en-US" altLang="en-US" dirty="0">
                <a:sym typeface="Wingdings" pitchFamily="2" charset="2"/>
              </a:rPr>
              <a:t> customer    ? </a:t>
            </a:r>
          </a:p>
          <a:p>
            <a:pPr lvl="1">
              <a:lnSpc>
                <a:spcPct val="90000"/>
              </a:lnSpc>
              <a:spcBef>
                <a:spcPts val="900"/>
              </a:spcBef>
              <a:buClr>
                <a:schemeClr val="folHlink"/>
              </a:buClr>
              <a:buSzPct val="60000"/>
              <a:buFont typeface="Wingdings" pitchFamily="2" charset="2"/>
              <a:buChar char="n"/>
              <a:defRPr/>
            </a:pPr>
            <a:endParaRPr lang="en-US" altLang="en-US" dirty="0">
              <a:solidFill>
                <a:srgbClr val="FF0000"/>
              </a:solidFill>
              <a:sym typeface="Wingdings" pitchFamily="2" charset="2"/>
            </a:endParaRPr>
          </a:p>
          <a:p>
            <a:pPr>
              <a:lnSpc>
                <a:spcPct val="90000"/>
              </a:lnSpc>
              <a:spcBef>
                <a:spcPts val="900"/>
              </a:spcBef>
              <a:buFont typeface="Wingdings" pitchFamily="2" charset="2"/>
              <a:buChar char="q"/>
              <a:defRPr/>
            </a:pPr>
            <a:r>
              <a:rPr lang="en-US" altLang="en-US" dirty="0"/>
              <a:t> takes1 (</a:t>
            </a:r>
            <a:r>
              <a:rPr lang="en-US" altLang="en-US" u="sng" dirty="0" err="1"/>
              <a:t>ssn</a:t>
            </a:r>
            <a:r>
              <a:rPr lang="en-US" altLang="en-US" u="sng" dirty="0"/>
              <a:t>, </a:t>
            </a:r>
            <a:r>
              <a:rPr lang="en-US" altLang="en-US" u="sng" dirty="0" err="1"/>
              <a:t>cid</a:t>
            </a:r>
            <a:r>
              <a:rPr lang="en-US" altLang="en-US" dirty="0"/>
              <a:t>, grade, name, address)</a:t>
            </a:r>
          </a:p>
          <a:p>
            <a:pPr lvl="1">
              <a:lnSpc>
                <a:spcPct val="90000"/>
              </a:lnSpc>
              <a:spcBef>
                <a:spcPts val="1500"/>
              </a:spcBef>
              <a:buClr>
                <a:schemeClr val="folHlink"/>
              </a:buClr>
              <a:buSzPct val="60000"/>
              <a:buFont typeface="Wingdings" pitchFamily="2" charset="2"/>
              <a:buChar char="n"/>
              <a:defRPr/>
            </a:pPr>
            <a:r>
              <a:rPr lang="en-US" altLang="en-US" dirty="0" err="1"/>
              <a:t>ssn</a:t>
            </a:r>
            <a:r>
              <a:rPr lang="en-US" altLang="en-US" dirty="0"/>
              <a:t> </a:t>
            </a:r>
            <a:r>
              <a:rPr lang="en-US" altLang="en-US" dirty="0">
                <a:sym typeface="Symbol" pitchFamily="2" charset="2"/>
              </a:rPr>
              <a:t> (</a:t>
            </a:r>
            <a:r>
              <a:rPr lang="en-US" altLang="en-US" dirty="0"/>
              <a:t>name, address)</a:t>
            </a:r>
          </a:p>
          <a:p>
            <a:pPr lvl="1">
              <a:lnSpc>
                <a:spcPct val="90000"/>
              </a:lnSpc>
              <a:spcBef>
                <a:spcPts val="1500"/>
              </a:spcBef>
              <a:buClr>
                <a:schemeClr val="folHlink"/>
              </a:buClr>
              <a:buSzPct val="60000"/>
              <a:buFont typeface="Wingdings" pitchFamily="2" charset="2"/>
              <a:buChar char="n"/>
              <a:defRPr/>
            </a:pPr>
            <a:r>
              <a:rPr lang="en-US" altLang="en-US" dirty="0"/>
              <a:t>(</a:t>
            </a:r>
            <a:r>
              <a:rPr lang="en-US" altLang="en-US" dirty="0" err="1"/>
              <a:t>ssn</a:t>
            </a:r>
            <a:r>
              <a:rPr lang="en-US" altLang="en-US" dirty="0"/>
              <a:t>, </a:t>
            </a:r>
            <a:r>
              <a:rPr lang="en-US" altLang="en-US" dirty="0" err="1"/>
              <a:t>cid</a:t>
            </a:r>
            <a:r>
              <a:rPr lang="en-US" altLang="en-US" dirty="0"/>
              <a:t>) </a:t>
            </a:r>
            <a:r>
              <a:rPr lang="en-US" altLang="en-US" dirty="0">
                <a:sym typeface="Symbol" pitchFamily="2" charset="2"/>
              </a:rPr>
              <a:t></a:t>
            </a:r>
            <a:r>
              <a:rPr lang="en-US" altLang="en-US" dirty="0"/>
              <a:t> grade</a:t>
            </a:r>
          </a:p>
          <a:p>
            <a:pPr>
              <a:lnSpc>
                <a:spcPct val="90000"/>
              </a:lnSpc>
              <a:spcBef>
                <a:spcPts val="900"/>
              </a:spcBef>
              <a:buFont typeface="Wingdings" pitchFamily="2" charset="2"/>
              <a:buChar char="q"/>
              <a:defRPr/>
            </a:pPr>
            <a:endParaRPr lang="en-US"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789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789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78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789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789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7897">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789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97" grpId="0" uiExpand="1"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921FA68-7CD3-4A24-9FAB-DA09AB7FD299}"/>
              </a:ext>
            </a:extLst>
          </p:cNvPr>
          <p:cNvSpPr>
            <a:spLocks noGrp="1" noChangeArrowheads="1"/>
          </p:cNvSpPr>
          <p:nvPr>
            <p:ph type="title"/>
          </p:nvPr>
        </p:nvSpPr>
        <p:spPr/>
        <p:txBody>
          <a:bodyPr/>
          <a:lstStyle/>
          <a:p>
            <a:pPr eaLnBrk="1" hangingPunct="1"/>
            <a:r>
              <a:rPr lang="en-US" altLang="en-US"/>
              <a:t>Decompositions</a:t>
            </a:r>
          </a:p>
        </p:txBody>
      </p:sp>
      <p:sp>
        <p:nvSpPr>
          <p:cNvPr id="38915" name="Rectangle 3" descr="Rectangle: Click to edit Master text styles&#10;Second level&#10;Third level&#10;Fourth level&#10;Fifth level">
            <a:extLst>
              <a:ext uri="{FF2B5EF4-FFF2-40B4-BE49-F238E27FC236}">
                <a16:creationId xmlns:a16="http://schemas.microsoft.com/office/drawing/2014/main" id="{E95C3A80-998D-44C3-B961-777008F476A9}"/>
              </a:ext>
            </a:extLst>
          </p:cNvPr>
          <p:cNvSpPr>
            <a:spLocks noGrp="1" noChangeArrowheads="1"/>
          </p:cNvSpPr>
          <p:nvPr>
            <p:ph type="body" idx="1"/>
          </p:nvPr>
        </p:nvSpPr>
        <p:spPr>
          <a:xfrm>
            <a:off x="685800" y="1752600"/>
            <a:ext cx="7772400" cy="4114800"/>
          </a:xfrm>
        </p:spPr>
        <p:txBody>
          <a:bodyPr/>
          <a:lstStyle/>
          <a:p>
            <a:pPr eaLnBrk="1" hangingPunct="1"/>
            <a:r>
              <a:rPr lang="en-US" altLang="en-US" sz="2600"/>
              <a:t> There are careless, </a:t>
            </a:r>
            <a:r>
              <a:rPr lang="ja-JP" altLang="en-US" sz="2600"/>
              <a:t>‘</a:t>
            </a:r>
            <a:r>
              <a:rPr lang="en-US" altLang="ja-JP" sz="2600"/>
              <a:t>bad</a:t>
            </a:r>
            <a:r>
              <a:rPr lang="ja-JP" altLang="en-US" sz="2600"/>
              <a:t>’</a:t>
            </a:r>
            <a:r>
              <a:rPr lang="en-US" altLang="ja-JP" sz="2600"/>
              <a:t> decompositions</a:t>
            </a:r>
          </a:p>
          <a:p>
            <a:pPr eaLnBrk="1" hangingPunct="1"/>
            <a:endParaRPr lang="en-US" altLang="en-US" sz="2600"/>
          </a:p>
          <a:p>
            <a:pPr eaLnBrk="1" hangingPunct="1"/>
            <a:r>
              <a:rPr lang="en-US" altLang="en-US" sz="2600"/>
              <a:t> There are correct decompositions</a:t>
            </a:r>
          </a:p>
          <a:p>
            <a:pPr lvl="1" eaLnBrk="1" hangingPunct="1"/>
            <a:r>
              <a:rPr lang="en-US" altLang="en-US" sz="2600">
                <a:solidFill>
                  <a:srgbClr val="FF0000"/>
                </a:solidFill>
              </a:rPr>
              <a:t>lossless</a:t>
            </a:r>
            <a:r>
              <a:rPr lang="en-US" altLang="en-US" sz="2600"/>
              <a:t> </a:t>
            </a:r>
          </a:p>
          <a:p>
            <a:pPr lvl="1" eaLnBrk="1" hangingPunct="1"/>
            <a:r>
              <a:rPr lang="en-US" altLang="en-US" sz="2600">
                <a:solidFill>
                  <a:srgbClr val="FF0000"/>
                </a:solidFill>
              </a:rPr>
              <a:t>dependency preserving</a:t>
            </a:r>
          </a:p>
        </p:txBody>
      </p:sp>
      <p:pic>
        <p:nvPicPr>
          <p:cNvPr id="38916" name="Picture 2">
            <a:extLst>
              <a:ext uri="{FF2B5EF4-FFF2-40B4-BE49-F238E27FC236}">
                <a16:creationId xmlns:a16="http://schemas.microsoft.com/office/drawing/2014/main" id="{9F4754B9-D37D-4DA1-B052-38827BEFF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810000"/>
            <a:ext cx="25336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364F5B7-4C30-464C-ADD9-4A177A7AA091}"/>
              </a:ext>
            </a:extLst>
          </p:cNvPr>
          <p:cNvSpPr>
            <a:spLocks noGrp="1" noChangeArrowheads="1"/>
          </p:cNvSpPr>
          <p:nvPr>
            <p:ph type="ctrTitle"/>
          </p:nvPr>
        </p:nvSpPr>
        <p:spPr/>
        <p:txBody>
          <a:bodyPr/>
          <a:lstStyle/>
          <a:p>
            <a:r>
              <a:rPr lang="en-US" altLang="en-US"/>
              <a:t>Database System Design</a:t>
            </a:r>
          </a:p>
        </p:txBody>
      </p:sp>
      <p:sp>
        <p:nvSpPr>
          <p:cNvPr id="5123" name="Subtitle 2">
            <a:extLst>
              <a:ext uri="{FF2B5EF4-FFF2-40B4-BE49-F238E27FC236}">
                <a16:creationId xmlns:a16="http://schemas.microsoft.com/office/drawing/2014/main" id="{DA919DF3-D88E-43A0-A19D-2AE13C4CD35E}"/>
              </a:ext>
            </a:extLst>
          </p:cNvPr>
          <p:cNvSpPr>
            <a:spLocks noGrp="1" noChangeArrowheads="1"/>
          </p:cNvSpPr>
          <p:nvPr>
            <p:ph type="subTitle" idx="1"/>
          </p:nvPr>
        </p:nvSpPr>
        <p:spPr/>
        <p:txBody>
          <a:bodyPr/>
          <a:lstStyle/>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CB345BA-A7BC-4AA0-BF5E-5E7CAC3B2E16}"/>
              </a:ext>
            </a:extLst>
          </p:cNvPr>
          <p:cNvSpPr>
            <a:spLocks noGrp="1" noChangeArrowheads="1"/>
          </p:cNvSpPr>
          <p:nvPr>
            <p:ph type="title"/>
          </p:nvPr>
        </p:nvSpPr>
        <p:spPr/>
        <p:txBody>
          <a:bodyPr/>
          <a:lstStyle/>
          <a:p>
            <a:pPr eaLnBrk="1" hangingPunct="1"/>
            <a:r>
              <a:rPr lang="en-US" altLang="en-US"/>
              <a:t>Decomposition: lossless</a:t>
            </a:r>
          </a:p>
        </p:txBody>
      </p:sp>
      <p:sp>
        <p:nvSpPr>
          <p:cNvPr id="40963" name="Rectangle 3" descr="Rectangle: Click to edit Master text styles&#10;Second level&#10;Third level&#10;Fourth level&#10;Fifth level">
            <a:extLst>
              <a:ext uri="{FF2B5EF4-FFF2-40B4-BE49-F238E27FC236}">
                <a16:creationId xmlns:a16="http://schemas.microsoft.com/office/drawing/2014/main" id="{F06BB243-61DC-45CD-B463-E368AF3581A3}"/>
              </a:ext>
            </a:extLst>
          </p:cNvPr>
          <p:cNvSpPr>
            <a:spLocks noGrp="1" noChangeArrowheads="1"/>
          </p:cNvSpPr>
          <p:nvPr>
            <p:ph type="body" idx="1"/>
          </p:nvPr>
        </p:nvSpPr>
        <p:spPr>
          <a:xfrm>
            <a:off x="609600" y="1371600"/>
            <a:ext cx="7772400" cy="4419600"/>
          </a:xfrm>
        </p:spPr>
        <p:txBody>
          <a:bodyPr/>
          <a:lstStyle/>
          <a:p>
            <a:pPr eaLnBrk="1" hangingPunct="1"/>
            <a:r>
              <a:rPr lang="en-US" altLang="en-US" sz="2600"/>
              <a:t>Non-lossy decomposition is called </a:t>
            </a:r>
            <a:r>
              <a:rPr lang="en-US" altLang="en-US" sz="2600">
                <a:solidFill>
                  <a:srgbClr val="FF0000"/>
                </a:solidFill>
              </a:rPr>
              <a:t>lossless</a:t>
            </a:r>
            <a:r>
              <a:rPr lang="en-US" altLang="en-US" sz="2600"/>
              <a:t> or </a:t>
            </a:r>
            <a:r>
              <a:rPr lang="en-US" altLang="en-US" sz="2600">
                <a:solidFill>
                  <a:srgbClr val="FF0000"/>
                </a:solidFill>
              </a:rPr>
              <a:t>non-additive </a:t>
            </a:r>
            <a:r>
              <a:rPr lang="en-US" altLang="en-US" sz="2600"/>
              <a:t>decompositions</a:t>
            </a:r>
          </a:p>
          <a:p>
            <a:pPr eaLnBrk="1" hangingPunct="1"/>
            <a:endParaRPr lang="en-US" altLang="en-US" sz="1200"/>
          </a:p>
          <a:p>
            <a:pPr eaLnBrk="1" hangingPunct="1"/>
            <a:r>
              <a:rPr lang="en-US" altLang="en-US" sz="2600"/>
              <a:t>Definition: </a:t>
            </a:r>
          </a:p>
          <a:p>
            <a:pPr eaLnBrk="1" hangingPunct="1">
              <a:buFont typeface="Wingdings" panose="05000000000000000000" pitchFamily="2" charset="2"/>
              <a:buNone/>
            </a:pPr>
            <a:r>
              <a:rPr lang="en-US" altLang="en-US" sz="2600"/>
              <a:t>    Let R schema R, with FD </a:t>
            </a:r>
            <a:r>
              <a:rPr lang="ja-JP" altLang="en-US" sz="2800" b="1"/>
              <a:t>‘</a:t>
            </a:r>
            <a:r>
              <a:rPr lang="en-US" altLang="ja-JP" sz="2800" b="1"/>
              <a:t>F</a:t>
            </a:r>
            <a:r>
              <a:rPr lang="ja-JP" altLang="en-US" sz="2800" b="1"/>
              <a:t>’</a:t>
            </a:r>
            <a:r>
              <a:rPr lang="en-US" altLang="ja-JP" sz="2600"/>
              <a:t>.  </a:t>
            </a:r>
          </a:p>
          <a:p>
            <a:pPr eaLnBrk="1" hangingPunct="1">
              <a:buFont typeface="Wingdings" panose="05000000000000000000" pitchFamily="2" charset="2"/>
              <a:buNone/>
            </a:pPr>
            <a:r>
              <a:rPr lang="en-US" altLang="en-US" sz="2600"/>
              <a:t>    R1, R2 is a lossless decomposition of R if for all relations r(R), r1(R1) and r2(R2)</a:t>
            </a:r>
          </a:p>
          <a:p>
            <a:pPr eaLnBrk="1" hangingPunct="1">
              <a:buFont typeface="Wingdings" panose="05000000000000000000" pitchFamily="2" charset="2"/>
              <a:buNone/>
            </a:pPr>
            <a:r>
              <a:rPr lang="en-US" altLang="en-US" sz="2600"/>
              <a:t>                     r1    </a:t>
            </a:r>
            <a:r>
              <a:rPr lang="en-US" altLang="en-US" sz="2600">
                <a:sym typeface="Symbol" panose="05050102010706020507" pitchFamily="18" charset="2"/>
              </a:rPr>
              <a:t>r2 = r </a:t>
            </a:r>
          </a:p>
          <a:p>
            <a:pPr eaLnBrk="1" hangingPunct="1">
              <a:buFont typeface="Wingdings" panose="05000000000000000000" pitchFamily="2" charset="2"/>
              <a:buNone/>
            </a:pPr>
            <a:endParaRPr lang="en-US" altLang="en-US" sz="2600"/>
          </a:p>
        </p:txBody>
      </p:sp>
      <p:sp>
        <p:nvSpPr>
          <p:cNvPr id="40964" name="Freeform 5">
            <a:extLst>
              <a:ext uri="{FF2B5EF4-FFF2-40B4-BE49-F238E27FC236}">
                <a16:creationId xmlns:a16="http://schemas.microsoft.com/office/drawing/2014/main" id="{B0FD79F7-FC3F-4208-8207-7CF01E9E85D7}"/>
              </a:ext>
            </a:extLst>
          </p:cNvPr>
          <p:cNvSpPr>
            <a:spLocks/>
          </p:cNvSpPr>
          <p:nvPr/>
        </p:nvSpPr>
        <p:spPr bwMode="auto">
          <a:xfrm>
            <a:off x="2971800" y="4495800"/>
            <a:ext cx="228600" cy="228600"/>
          </a:xfrm>
          <a:custGeom>
            <a:avLst/>
            <a:gdLst>
              <a:gd name="T0" fmla="*/ 0 w 182"/>
              <a:gd name="T1" fmla="*/ 0 h 182"/>
              <a:gd name="T2" fmla="*/ 0 w 182"/>
              <a:gd name="T3" fmla="*/ 2147483646 h 182"/>
              <a:gd name="T4" fmla="*/ 2147483646 w 182"/>
              <a:gd name="T5" fmla="*/ 0 h 182"/>
              <a:gd name="T6" fmla="*/ 2147483646 w 182"/>
              <a:gd name="T7" fmla="*/ 2147483646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7DF60C7-EE95-4894-87A0-06D64AE5FB48}"/>
              </a:ext>
            </a:extLst>
          </p:cNvPr>
          <p:cNvSpPr>
            <a:spLocks noGrp="1" noChangeArrowheads="1"/>
          </p:cNvSpPr>
          <p:nvPr>
            <p:ph type="title"/>
          </p:nvPr>
        </p:nvSpPr>
        <p:spPr/>
        <p:txBody>
          <a:bodyPr/>
          <a:lstStyle/>
          <a:p>
            <a:pPr eaLnBrk="1" hangingPunct="1"/>
            <a:r>
              <a:rPr lang="en-US" altLang="en-US"/>
              <a:t>Decomposition: lossy</a:t>
            </a:r>
          </a:p>
        </p:txBody>
      </p:sp>
      <p:sp>
        <p:nvSpPr>
          <p:cNvPr id="45059" name="Rectangle 3" descr="Rectangle: Click to edit Master text styles&#10;Second level&#10;Third level&#10;Fourth level&#10;Fifth level">
            <a:extLst>
              <a:ext uri="{FF2B5EF4-FFF2-40B4-BE49-F238E27FC236}">
                <a16:creationId xmlns:a16="http://schemas.microsoft.com/office/drawing/2014/main" id="{52ED82D7-8DA1-4702-B25B-FDFB4F52B98E}"/>
              </a:ext>
            </a:extLst>
          </p:cNvPr>
          <p:cNvSpPr>
            <a:spLocks noGrp="1" noChangeArrowheads="1"/>
          </p:cNvSpPr>
          <p:nvPr>
            <p:ph type="body" idx="1"/>
          </p:nvPr>
        </p:nvSpPr>
        <p:spPr>
          <a:xfrm>
            <a:off x="838200" y="1143000"/>
            <a:ext cx="7848600" cy="685800"/>
          </a:xfrm>
        </p:spPr>
        <p:txBody>
          <a:bodyPr/>
          <a:lstStyle/>
          <a:p>
            <a:pPr eaLnBrk="1" hangingPunct="1">
              <a:buFont typeface="Wingdings" panose="05000000000000000000" pitchFamily="2" charset="2"/>
              <a:buNone/>
            </a:pPr>
            <a:r>
              <a:rPr lang="en-US" altLang="en-US" sz="2500">
                <a:latin typeface="Tahoma" panose="020B0604030504040204" pitchFamily="34" charset="0"/>
              </a:rPr>
              <a:t>R1(</a:t>
            </a:r>
            <a:r>
              <a:rPr lang="en-US" altLang="en-US" sz="2500" u="sng">
                <a:latin typeface="Tahoma" panose="020B0604030504040204" pitchFamily="34" charset="0"/>
              </a:rPr>
              <a:t>ssn</a:t>
            </a:r>
            <a:r>
              <a:rPr lang="en-US" altLang="en-US" sz="2500">
                <a:latin typeface="Tahoma" panose="020B0604030504040204" pitchFamily="34" charset="0"/>
              </a:rPr>
              <a:t>, grade, name, address)        R2(</a:t>
            </a:r>
            <a:r>
              <a:rPr lang="en-US" altLang="en-US" sz="2500" u="sng">
                <a:latin typeface="Tahoma" panose="020B0604030504040204" pitchFamily="34" charset="0"/>
              </a:rPr>
              <a:t>cid</a:t>
            </a:r>
            <a:r>
              <a:rPr lang="en-US" altLang="en-US" sz="2500">
                <a:latin typeface="Tahoma" panose="020B0604030504040204" pitchFamily="34" charset="0"/>
              </a:rPr>
              <a:t>, grade)</a:t>
            </a:r>
          </a:p>
        </p:txBody>
      </p:sp>
      <p:graphicFrame>
        <p:nvGraphicFramePr>
          <p:cNvPr id="45060" name="Object 2">
            <a:extLst>
              <a:ext uri="{FF2B5EF4-FFF2-40B4-BE49-F238E27FC236}">
                <a16:creationId xmlns:a16="http://schemas.microsoft.com/office/drawing/2014/main" id="{A5B4765A-DF7C-4489-BCD9-C9CBD4C4280C}"/>
              </a:ext>
            </a:extLst>
          </p:cNvPr>
          <p:cNvGraphicFramePr>
            <a:graphicFrameLocks noChangeAspect="1"/>
          </p:cNvGraphicFramePr>
          <p:nvPr/>
        </p:nvGraphicFramePr>
        <p:xfrm>
          <a:off x="839788" y="3762375"/>
          <a:ext cx="4164012" cy="1400175"/>
        </p:xfrm>
        <a:graphic>
          <a:graphicData uri="http://schemas.openxmlformats.org/presentationml/2006/ole">
            <mc:AlternateContent xmlns:mc="http://schemas.openxmlformats.org/markup-compatibility/2006">
              <mc:Choice xmlns:v="urn:schemas-microsoft-com:vml" Requires="v">
                <p:oleObj name="Document" r:id="rId3" imgW="7085520" imgH="2404440" progId="Word.Document.8">
                  <p:embed/>
                </p:oleObj>
              </mc:Choice>
              <mc:Fallback>
                <p:oleObj name="Document" r:id="rId3" imgW="7085520" imgH="2404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3762375"/>
                        <a:ext cx="4164012" cy="140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7652" name="Text Box 5">
            <a:extLst>
              <a:ext uri="{FF2B5EF4-FFF2-40B4-BE49-F238E27FC236}">
                <a16:creationId xmlns:a16="http://schemas.microsoft.com/office/drawing/2014/main" id="{39BA3A3C-6C99-42BE-B0C7-613E11F7AB8F}"/>
              </a:ext>
            </a:extLst>
          </p:cNvPr>
          <p:cNvSpPr txBox="1">
            <a:spLocks noChangeArrowheads="1"/>
          </p:cNvSpPr>
          <p:nvPr/>
        </p:nvSpPr>
        <p:spPr bwMode="auto">
          <a:xfrm>
            <a:off x="5410200" y="3886200"/>
            <a:ext cx="31337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ssn </a:t>
            </a:r>
            <a:r>
              <a:rPr lang="en-US" altLang="en-US" b="1">
                <a:latin typeface="Times New Roman" panose="02020603050405020304" pitchFamily="18" charset="0"/>
                <a:sym typeface="Symbol" panose="05050102010706020507" pitchFamily="18" charset="2"/>
              </a:rPr>
              <a:t> (</a:t>
            </a:r>
            <a:r>
              <a:rPr lang="en-US" altLang="en-US" b="1">
                <a:latin typeface="Times New Roman" panose="02020603050405020304" pitchFamily="18" charset="0"/>
              </a:rPr>
              <a:t>name, address)</a:t>
            </a:r>
          </a:p>
          <a:p>
            <a:pPr>
              <a:lnSpc>
                <a:spcPct val="90000"/>
              </a:lnSpc>
              <a:spcBef>
                <a:spcPct val="50000"/>
              </a:spcBef>
              <a:buFont typeface="Monotype Sorts" pitchFamily="-84" charset="2"/>
              <a:buNone/>
            </a:pPr>
            <a:r>
              <a:rPr lang="en-US" altLang="en-US" b="1">
                <a:latin typeface="Times New Roman" panose="02020603050405020304" pitchFamily="18" charset="0"/>
              </a:rPr>
              <a:t>(ssn, cid) </a:t>
            </a:r>
            <a:r>
              <a:rPr lang="en-US" altLang="en-US" b="1">
                <a:latin typeface="Times New Roman" panose="02020603050405020304" pitchFamily="18" charset="0"/>
                <a:sym typeface="Symbol" panose="05050102010706020507" pitchFamily="18" charset="2"/>
              </a:rPr>
              <a:t></a:t>
            </a:r>
            <a:r>
              <a:rPr lang="en-US" altLang="en-US" b="1">
                <a:latin typeface="Times New Roman" panose="02020603050405020304" pitchFamily="18" charset="0"/>
              </a:rPr>
              <a:t> grade</a:t>
            </a:r>
          </a:p>
        </p:txBody>
      </p:sp>
      <p:sp>
        <p:nvSpPr>
          <p:cNvPr id="45062" name="Line 6">
            <a:extLst>
              <a:ext uri="{FF2B5EF4-FFF2-40B4-BE49-F238E27FC236}">
                <a16:creationId xmlns:a16="http://schemas.microsoft.com/office/drawing/2014/main" id="{E96B455C-AA3E-41E8-9ADF-CC29F9AA9BF9}"/>
              </a:ext>
            </a:extLst>
          </p:cNvPr>
          <p:cNvSpPr>
            <a:spLocks noChangeShapeType="1"/>
          </p:cNvSpPr>
          <p:nvPr/>
        </p:nvSpPr>
        <p:spPr bwMode="auto">
          <a:xfrm>
            <a:off x="914400" y="3429000"/>
            <a:ext cx="7696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aphicFrame>
        <p:nvGraphicFramePr>
          <p:cNvPr id="45063" name="Object 3">
            <a:extLst>
              <a:ext uri="{FF2B5EF4-FFF2-40B4-BE49-F238E27FC236}">
                <a16:creationId xmlns:a16="http://schemas.microsoft.com/office/drawing/2014/main" id="{23B1A4D3-6482-43CF-985D-ED41687E124D}"/>
              </a:ext>
            </a:extLst>
          </p:cNvPr>
          <p:cNvGraphicFramePr>
            <a:graphicFrameLocks noChangeAspect="1"/>
          </p:cNvGraphicFramePr>
          <p:nvPr/>
        </p:nvGraphicFramePr>
        <p:xfrm>
          <a:off x="1219200" y="1831975"/>
          <a:ext cx="3733800" cy="1509713"/>
        </p:xfrm>
        <a:graphic>
          <a:graphicData uri="http://schemas.openxmlformats.org/presentationml/2006/ole">
            <mc:AlternateContent xmlns:mc="http://schemas.openxmlformats.org/markup-compatibility/2006">
              <mc:Choice xmlns:v="urn:schemas-microsoft-com:vml" Requires="v">
                <p:oleObj name="Document" r:id="rId5" imgW="6271920" imgH="2386080" progId="Word.Document.8">
                  <p:embed/>
                </p:oleObj>
              </mc:Choice>
              <mc:Fallback>
                <p:oleObj name="Document" r:id="rId5" imgW="6271920" imgH="238608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831975"/>
                        <a:ext cx="3733800" cy="150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64" name="Object 4">
            <a:extLst>
              <a:ext uri="{FF2B5EF4-FFF2-40B4-BE49-F238E27FC236}">
                <a16:creationId xmlns:a16="http://schemas.microsoft.com/office/drawing/2014/main" id="{5C83B03A-6540-4FF4-AAFA-111DA9A5A95B}"/>
              </a:ext>
            </a:extLst>
          </p:cNvPr>
          <p:cNvGraphicFramePr>
            <a:graphicFrameLocks noChangeAspect="1"/>
          </p:cNvGraphicFramePr>
          <p:nvPr/>
        </p:nvGraphicFramePr>
        <p:xfrm>
          <a:off x="6173788" y="1828800"/>
          <a:ext cx="1901825" cy="1303338"/>
        </p:xfrm>
        <a:graphic>
          <a:graphicData uri="http://schemas.openxmlformats.org/presentationml/2006/ole">
            <mc:AlternateContent xmlns:mc="http://schemas.openxmlformats.org/markup-compatibility/2006">
              <mc:Choice xmlns:v="urn:schemas-microsoft-com:vml" Requires="v">
                <p:oleObj name="Document" r:id="rId7" imgW="2843280" imgH="2404440" progId="Word.Document.8">
                  <p:embed/>
                </p:oleObj>
              </mc:Choice>
              <mc:Fallback>
                <p:oleObj name="Document" r:id="rId7" imgW="2843280" imgH="240444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3788" y="1828800"/>
                        <a:ext cx="1901825" cy="1303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28713" name="Rectangle 9">
            <a:extLst>
              <a:ext uri="{FF2B5EF4-FFF2-40B4-BE49-F238E27FC236}">
                <a16:creationId xmlns:a16="http://schemas.microsoft.com/office/drawing/2014/main" id="{8E8145CA-0EAF-48C5-B502-9C13608C84DA}"/>
              </a:ext>
            </a:extLst>
          </p:cNvPr>
          <p:cNvSpPr>
            <a:spLocks noChangeArrowheads="1"/>
          </p:cNvSpPr>
          <p:nvPr/>
        </p:nvSpPr>
        <p:spPr bwMode="auto">
          <a:xfrm>
            <a:off x="884238" y="5911850"/>
            <a:ext cx="64722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r>
              <a:rPr lang="en-US" altLang="en-US" sz="2600">
                <a:solidFill>
                  <a:srgbClr val="FF3300"/>
                </a:solidFill>
                <a:latin typeface="Comic Sans MS" panose="030F0702030302020204" pitchFamily="66" charset="0"/>
              </a:rPr>
              <a:t>can not recover original table with a join!</a:t>
            </a:r>
          </a:p>
        </p:txBody>
      </p:sp>
      <p:sp>
        <p:nvSpPr>
          <p:cNvPr id="10" name="Text Box 36">
            <a:extLst>
              <a:ext uri="{FF2B5EF4-FFF2-40B4-BE49-F238E27FC236}">
                <a16:creationId xmlns:a16="http://schemas.microsoft.com/office/drawing/2014/main" id="{1DF7D833-CB35-4F6E-AEF8-557CE59254D0}"/>
              </a:ext>
            </a:extLst>
          </p:cNvPr>
          <p:cNvSpPr txBox="1">
            <a:spLocks noChangeArrowheads="1"/>
          </p:cNvSpPr>
          <p:nvPr/>
        </p:nvSpPr>
        <p:spPr bwMode="auto">
          <a:xfrm>
            <a:off x="7924800" y="4265613"/>
            <a:ext cx="56673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sz="5400" dirty="0">
                <a:solidFill>
                  <a:srgbClr val="FF0000"/>
                </a:solidFill>
                <a:latin typeface="Arial" panose="020B0604020202020204" pitchFamily="34" charset="0"/>
                <a:sym typeface="Wingdings" panose="05000000000000000000" pitchFamily="2" charset="2"/>
              </a:rPr>
              <a:t></a:t>
            </a:r>
            <a:r>
              <a:rPr lang="en-US" altLang="en-US" sz="3200" dirty="0">
                <a:solidFill>
                  <a:srgbClr val="FF0000"/>
                </a:solidFill>
                <a:latin typeface="Arial" panose="020B0604020202020204" pitchFamily="34" charset="0"/>
                <a:sym typeface="Wingdings" panose="05000000000000000000" pitchFamily="2" charset="2"/>
              </a:rPr>
              <a:t> </a:t>
            </a:r>
          </a:p>
        </p:txBody>
      </p:sp>
      <p:graphicFrame>
        <p:nvGraphicFramePr>
          <p:cNvPr id="2" name="Table 1">
            <a:extLst>
              <a:ext uri="{FF2B5EF4-FFF2-40B4-BE49-F238E27FC236}">
                <a16:creationId xmlns:a16="http://schemas.microsoft.com/office/drawing/2014/main" id="{8710D3EC-AE89-4947-9EB9-BC53BCF16E6E}"/>
              </a:ext>
            </a:extLst>
          </p:cNvPr>
          <p:cNvGraphicFramePr>
            <a:graphicFrameLocks noGrp="1"/>
          </p:cNvGraphicFramePr>
          <p:nvPr/>
        </p:nvGraphicFramePr>
        <p:xfrm>
          <a:off x="915988" y="5105400"/>
          <a:ext cx="4089399" cy="371475"/>
        </p:xfrm>
        <a:graphic>
          <a:graphicData uri="http://schemas.openxmlformats.org/drawingml/2006/table">
            <a:tbl>
              <a:tblPr firstRow="1" bandRow="1">
                <a:tableStyleId>{5C22544A-7EE6-4342-B048-85BDC9FD1C3A}</a:tableStyleId>
              </a:tblPr>
              <a:tblGrid>
                <a:gridCol w="540109">
                  <a:extLst>
                    <a:ext uri="{9D8B030D-6E8A-4147-A177-3AD203B41FA5}">
                      <a16:colId xmlns:a16="http://schemas.microsoft.com/office/drawing/2014/main" val="20000"/>
                    </a:ext>
                  </a:extLst>
                </a:gridCol>
                <a:gridCol w="694426">
                  <a:extLst>
                    <a:ext uri="{9D8B030D-6E8A-4147-A177-3AD203B41FA5}">
                      <a16:colId xmlns:a16="http://schemas.microsoft.com/office/drawing/2014/main" val="20001"/>
                    </a:ext>
                  </a:extLst>
                </a:gridCol>
                <a:gridCol w="848743">
                  <a:extLst>
                    <a:ext uri="{9D8B030D-6E8A-4147-A177-3AD203B41FA5}">
                      <a16:colId xmlns:a16="http://schemas.microsoft.com/office/drawing/2014/main" val="20002"/>
                    </a:ext>
                  </a:extLst>
                </a:gridCol>
                <a:gridCol w="848743">
                  <a:extLst>
                    <a:ext uri="{9D8B030D-6E8A-4147-A177-3AD203B41FA5}">
                      <a16:colId xmlns:a16="http://schemas.microsoft.com/office/drawing/2014/main" val="20003"/>
                    </a:ext>
                  </a:extLst>
                </a:gridCol>
                <a:gridCol w="1157378">
                  <a:extLst>
                    <a:ext uri="{9D8B030D-6E8A-4147-A177-3AD203B41FA5}">
                      <a16:colId xmlns:a16="http://schemas.microsoft.com/office/drawing/2014/main" val="20004"/>
                    </a:ext>
                  </a:extLst>
                </a:gridCol>
              </a:tblGrid>
              <a:tr h="371475">
                <a:tc>
                  <a:txBody>
                    <a:bodyPr/>
                    <a:lstStyle/>
                    <a:p>
                      <a:r>
                        <a:rPr lang="en-US" sz="1800" b="1" i="0" kern="1200" spc="0" dirty="0">
                          <a:solidFill>
                            <a:schemeClr val="tx1"/>
                          </a:solidFill>
                          <a:effectLst/>
                          <a:latin typeface="Times New Roman" panose="02020603050405020304" pitchFamily="18" charset="0"/>
                          <a:ea typeface="+mn-ea"/>
                          <a:cs typeface="Times New Roman" panose="02020603050405020304" pitchFamily="18" charset="0"/>
                        </a:rPr>
                        <a:t>123</a:t>
                      </a:r>
                      <a:r>
                        <a:rPr lang="en-US" sz="1800" b="1" i="0" spc="0" dirty="0">
                          <a:solidFill>
                            <a:schemeClr val="tx1"/>
                          </a:solidFill>
                          <a:effectLst/>
                          <a:latin typeface="Times New Roman" panose="02020603050405020304" pitchFamily="18" charset="0"/>
                          <a:cs typeface="Times New Roman" panose="02020603050405020304" pitchFamily="18" charset="0"/>
                        </a:rPr>
                        <a:t> </a:t>
                      </a:r>
                      <a:endParaRPr lang="en-US" sz="1800" b="1" i="0" spc="0" dirty="0">
                        <a:solidFill>
                          <a:schemeClr val="tx1"/>
                        </a:solidFill>
                        <a:latin typeface="Times New Roman" panose="02020603050405020304" pitchFamily="18" charset="0"/>
                        <a:cs typeface="Times New Roman" panose="02020603050405020304" pitchFamily="18" charset="0"/>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i="0" spc="0" dirty="0">
                          <a:solidFill>
                            <a:schemeClr val="tx1"/>
                          </a:solidFill>
                          <a:latin typeface="Times New Roman" panose="02020603050405020304" pitchFamily="18" charset="0"/>
                          <a:cs typeface="Times New Roman" panose="02020603050405020304" pitchFamily="18" charset="0"/>
                        </a:rPr>
                        <a:t>211</a:t>
                      </a: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i="0" spc="0" dirty="0">
                          <a:solidFill>
                            <a:schemeClr val="tx1"/>
                          </a:solidFill>
                          <a:latin typeface="Times New Roman" panose="02020603050405020304" pitchFamily="18" charset="0"/>
                          <a:cs typeface="Times New Roman" panose="02020603050405020304" pitchFamily="18" charset="0"/>
                        </a:rPr>
                        <a:t>A</a:t>
                      </a: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i="0" spc="0" dirty="0">
                          <a:solidFill>
                            <a:schemeClr val="tx1"/>
                          </a:solidFill>
                          <a:latin typeface="Times New Roman" panose="02020603050405020304" pitchFamily="18" charset="0"/>
                          <a:cs typeface="Times New Roman" panose="02020603050405020304" pitchFamily="18" charset="0"/>
                        </a:rPr>
                        <a:t>Smith</a:t>
                      </a: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i="0" spc="0" dirty="0">
                          <a:solidFill>
                            <a:schemeClr val="tx1"/>
                          </a:solidFill>
                          <a:latin typeface="Times New Roman" panose="02020603050405020304" pitchFamily="18" charset="0"/>
                          <a:cs typeface="Times New Roman" panose="02020603050405020304" pitchFamily="18" charset="0"/>
                        </a:rPr>
                        <a:t>Main</a:t>
                      </a: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092E7970-28EC-4832-B6F6-6C999A4FE2F6}"/>
              </a:ext>
            </a:extLst>
          </p:cNvPr>
          <p:cNvGraphicFramePr>
            <a:graphicFrameLocks noGrp="1"/>
          </p:cNvGraphicFramePr>
          <p:nvPr/>
        </p:nvGraphicFramePr>
        <p:xfrm>
          <a:off x="915988" y="5518150"/>
          <a:ext cx="4089399" cy="371475"/>
        </p:xfrm>
        <a:graphic>
          <a:graphicData uri="http://schemas.openxmlformats.org/drawingml/2006/table">
            <a:tbl>
              <a:tblPr firstRow="1" bandRow="1">
                <a:tableStyleId>{5C22544A-7EE6-4342-B048-85BDC9FD1C3A}</a:tableStyleId>
              </a:tblPr>
              <a:tblGrid>
                <a:gridCol w="540109">
                  <a:extLst>
                    <a:ext uri="{9D8B030D-6E8A-4147-A177-3AD203B41FA5}">
                      <a16:colId xmlns:a16="http://schemas.microsoft.com/office/drawing/2014/main" val="20000"/>
                    </a:ext>
                  </a:extLst>
                </a:gridCol>
                <a:gridCol w="694426">
                  <a:extLst>
                    <a:ext uri="{9D8B030D-6E8A-4147-A177-3AD203B41FA5}">
                      <a16:colId xmlns:a16="http://schemas.microsoft.com/office/drawing/2014/main" val="20001"/>
                    </a:ext>
                  </a:extLst>
                </a:gridCol>
                <a:gridCol w="848743">
                  <a:extLst>
                    <a:ext uri="{9D8B030D-6E8A-4147-A177-3AD203B41FA5}">
                      <a16:colId xmlns:a16="http://schemas.microsoft.com/office/drawing/2014/main" val="20002"/>
                    </a:ext>
                  </a:extLst>
                </a:gridCol>
                <a:gridCol w="848743">
                  <a:extLst>
                    <a:ext uri="{9D8B030D-6E8A-4147-A177-3AD203B41FA5}">
                      <a16:colId xmlns:a16="http://schemas.microsoft.com/office/drawing/2014/main" val="20003"/>
                    </a:ext>
                  </a:extLst>
                </a:gridCol>
                <a:gridCol w="1157378">
                  <a:extLst>
                    <a:ext uri="{9D8B030D-6E8A-4147-A177-3AD203B41FA5}">
                      <a16:colId xmlns:a16="http://schemas.microsoft.com/office/drawing/2014/main" val="20004"/>
                    </a:ext>
                  </a:extLst>
                </a:gridCol>
              </a:tblGrid>
              <a:tr h="371475">
                <a:tc>
                  <a:txBody>
                    <a:bodyPr/>
                    <a:lstStyle/>
                    <a:p>
                      <a:r>
                        <a:rPr lang="en-US" sz="1800" b="1" i="0" kern="1200" spc="0" dirty="0">
                          <a:solidFill>
                            <a:schemeClr val="tx1"/>
                          </a:solidFill>
                          <a:effectLst/>
                          <a:latin typeface="Times New Roman" panose="02020603050405020304" pitchFamily="18" charset="0"/>
                          <a:ea typeface="+mn-ea"/>
                          <a:cs typeface="Times New Roman" panose="02020603050405020304" pitchFamily="18" charset="0"/>
                        </a:rPr>
                        <a:t>234</a:t>
                      </a:r>
                      <a:r>
                        <a:rPr lang="en-US" sz="1800" b="1" i="0" spc="0" dirty="0">
                          <a:solidFill>
                            <a:schemeClr val="tx1"/>
                          </a:solidFill>
                          <a:effectLst/>
                          <a:latin typeface="Times New Roman" panose="02020603050405020304" pitchFamily="18" charset="0"/>
                          <a:cs typeface="Times New Roman" panose="02020603050405020304" pitchFamily="18" charset="0"/>
                        </a:rPr>
                        <a:t> </a:t>
                      </a:r>
                      <a:endParaRPr lang="en-US" sz="1800" b="1" i="0" spc="0" dirty="0">
                        <a:solidFill>
                          <a:schemeClr val="tx1"/>
                        </a:solidFill>
                        <a:latin typeface="Times New Roman" panose="02020603050405020304" pitchFamily="18" charset="0"/>
                        <a:cs typeface="Times New Roman" panose="02020603050405020304" pitchFamily="18" charset="0"/>
                      </a:endParaRP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i="0" spc="0" dirty="0">
                          <a:solidFill>
                            <a:schemeClr val="tx1"/>
                          </a:solidFill>
                          <a:latin typeface="Times New Roman" panose="02020603050405020304" pitchFamily="18" charset="0"/>
                          <a:cs typeface="Times New Roman" panose="02020603050405020304" pitchFamily="18" charset="0"/>
                        </a:rPr>
                        <a:t>413</a:t>
                      </a: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i="0" spc="0" dirty="0">
                          <a:solidFill>
                            <a:schemeClr val="tx1"/>
                          </a:solidFill>
                          <a:latin typeface="Times New Roman" panose="02020603050405020304" pitchFamily="18" charset="0"/>
                          <a:cs typeface="Times New Roman" panose="02020603050405020304" pitchFamily="18" charset="0"/>
                        </a:rPr>
                        <a:t>A</a:t>
                      </a: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i="0" spc="0" dirty="0">
                          <a:solidFill>
                            <a:schemeClr val="tx1"/>
                          </a:solidFill>
                          <a:latin typeface="Times New Roman" panose="02020603050405020304" pitchFamily="18" charset="0"/>
                          <a:cs typeface="Times New Roman" panose="02020603050405020304" pitchFamily="18" charset="0"/>
                        </a:rPr>
                        <a:t>Jones</a:t>
                      </a: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i="0" spc="0" dirty="0">
                          <a:solidFill>
                            <a:schemeClr val="tx1"/>
                          </a:solidFill>
                          <a:latin typeface="Times New Roman" panose="02020603050405020304" pitchFamily="18" charset="0"/>
                          <a:cs typeface="Times New Roman" panose="02020603050405020304" pitchFamily="18" charset="0"/>
                        </a:rPr>
                        <a:t>Forbes</a:t>
                      </a:r>
                    </a:p>
                  </a:txBody>
                  <a:tcPr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28713"/>
                                        </p:tgtEl>
                                        <p:attrNameLst>
                                          <p:attrName>style.visibility</p:attrName>
                                        </p:attrNameLst>
                                      </p:cBhvr>
                                      <p:to>
                                        <p:strVal val="visible"/>
                                      </p:to>
                                    </p:set>
                                    <p:anim calcmode="lin" valueType="num">
                                      <p:cBhvr additive="base">
                                        <p:cTn id="15" dur="500" fill="hold"/>
                                        <p:tgtEl>
                                          <p:spTgt spid="328713"/>
                                        </p:tgtEl>
                                        <p:attrNameLst>
                                          <p:attrName>ppt_x</p:attrName>
                                        </p:attrNameLst>
                                      </p:cBhvr>
                                      <p:tavLst>
                                        <p:tav tm="0">
                                          <p:val>
                                            <p:strVal val="#ppt_x"/>
                                          </p:val>
                                        </p:tav>
                                        <p:tav tm="100000">
                                          <p:val>
                                            <p:strVal val="#ppt_x"/>
                                          </p:val>
                                        </p:tav>
                                      </p:tavLst>
                                    </p:anim>
                                    <p:anim calcmode="lin" valueType="num">
                                      <p:cBhvr additive="base">
                                        <p:cTn id="16" dur="500" fill="hold"/>
                                        <p:tgtEl>
                                          <p:spTgt spid="32871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65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328713" grpId="0" autoUpdateAnimBg="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7E92EF5-9534-463E-9A3E-201E3249C42C}"/>
              </a:ext>
            </a:extLst>
          </p:cNvPr>
          <p:cNvSpPr>
            <a:spLocks noGrp="1" noChangeArrowheads="1"/>
          </p:cNvSpPr>
          <p:nvPr>
            <p:ph type="title"/>
          </p:nvPr>
        </p:nvSpPr>
        <p:spPr/>
        <p:txBody>
          <a:bodyPr/>
          <a:lstStyle/>
          <a:p>
            <a:pPr eaLnBrk="1" hangingPunct="1"/>
            <a:r>
              <a:rPr lang="en-US" altLang="en-US"/>
              <a:t>Decomposition: lossless…</a:t>
            </a:r>
          </a:p>
        </p:txBody>
      </p:sp>
      <p:sp>
        <p:nvSpPr>
          <p:cNvPr id="47107" name="Rectangle 3" descr="Rectangle: Click to edit Master text styles&#10;Second level&#10;Third level&#10;Fourth level&#10;Fifth level">
            <a:extLst>
              <a:ext uri="{FF2B5EF4-FFF2-40B4-BE49-F238E27FC236}">
                <a16:creationId xmlns:a16="http://schemas.microsoft.com/office/drawing/2014/main" id="{61D51D08-E3E2-461D-9085-249C16104C2C}"/>
              </a:ext>
            </a:extLst>
          </p:cNvPr>
          <p:cNvSpPr>
            <a:spLocks noGrp="1" noChangeArrowheads="1"/>
          </p:cNvSpPr>
          <p:nvPr>
            <p:ph type="body" idx="1"/>
          </p:nvPr>
        </p:nvSpPr>
        <p:spPr>
          <a:xfrm>
            <a:off x="685800" y="1524000"/>
            <a:ext cx="7772400" cy="4114800"/>
          </a:xfrm>
        </p:spPr>
        <p:txBody>
          <a:bodyPr/>
          <a:lstStyle/>
          <a:p>
            <a:pPr eaLnBrk="1" hangingPunct="1"/>
            <a:r>
              <a:rPr lang="en-US" altLang="en-US" sz="2600"/>
              <a:t>What about an easier criterion?</a:t>
            </a:r>
          </a:p>
          <a:p>
            <a:pPr eaLnBrk="1" hangingPunct="1"/>
            <a:endParaRPr lang="en-US" altLang="en-US" sz="2000"/>
          </a:p>
          <a:p>
            <a:pPr eaLnBrk="1" hangingPunct="1"/>
            <a:r>
              <a:rPr lang="en-US" altLang="en-US" sz="2600"/>
              <a:t>Theorem: </a:t>
            </a:r>
          </a:p>
          <a:p>
            <a:pPr eaLnBrk="1" hangingPunct="1">
              <a:buFont typeface="Wingdings" panose="05000000000000000000" pitchFamily="2" charset="2"/>
              <a:buNone/>
            </a:pPr>
            <a:r>
              <a:rPr lang="en-US" altLang="en-US" sz="2600"/>
              <a:t>    A decomposition is lossless if the joining attribute is a part of a </a:t>
            </a:r>
            <a:r>
              <a:rPr lang="en-US" altLang="en-US" sz="2600" i="1"/>
              <a:t>superkey</a:t>
            </a:r>
            <a:r>
              <a:rPr lang="en-US" altLang="en-US" sz="2600"/>
              <a:t> in at least one of the new tables</a:t>
            </a:r>
          </a:p>
          <a:p>
            <a:pPr eaLnBrk="1" hangingPunct="1">
              <a:buFont typeface="Wingdings" panose="05000000000000000000" pitchFamily="2" charset="2"/>
              <a:buNone/>
            </a:pPr>
            <a:endParaRPr lang="en-US" altLang="en-US" sz="2000"/>
          </a:p>
          <a:p>
            <a:pPr eaLnBrk="1" hangingPunct="1"/>
            <a:r>
              <a:rPr lang="en-US" altLang="en-US" sz="2600"/>
              <a:t>Formally:</a:t>
            </a:r>
          </a:p>
        </p:txBody>
      </p:sp>
      <p:graphicFrame>
        <p:nvGraphicFramePr>
          <p:cNvPr id="47108" name="Object 2">
            <a:extLst>
              <a:ext uri="{FF2B5EF4-FFF2-40B4-BE49-F238E27FC236}">
                <a16:creationId xmlns:a16="http://schemas.microsoft.com/office/drawing/2014/main" id="{1AEE50F5-A50C-4D5B-B7FA-52C5B0C5E5A9}"/>
              </a:ext>
            </a:extLst>
          </p:cNvPr>
          <p:cNvGraphicFramePr>
            <a:graphicFrameLocks noChangeAspect="1"/>
          </p:cNvGraphicFramePr>
          <p:nvPr/>
        </p:nvGraphicFramePr>
        <p:xfrm>
          <a:off x="2684463" y="5027613"/>
          <a:ext cx="2420937" cy="839787"/>
        </p:xfrm>
        <a:graphic>
          <a:graphicData uri="http://schemas.openxmlformats.org/presentationml/2006/ole">
            <mc:AlternateContent xmlns:mc="http://schemas.openxmlformats.org/markup-compatibility/2006">
              <mc:Choice xmlns:v="urn:schemas-microsoft-com:vml" Requires="v">
                <p:oleObj name="Equation" r:id="rId3" imgW="1261440" imgH="429480" progId="Equation.3">
                  <p:embed/>
                </p:oleObj>
              </mc:Choice>
              <mc:Fallback>
                <p:oleObj name="Equation" r:id="rId3" imgW="1261440" imgH="429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463" y="5027613"/>
                        <a:ext cx="2420937"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89F59E0-1A6A-44BE-BD9E-FAD28D9E6FE7}"/>
              </a:ext>
            </a:extLst>
          </p:cNvPr>
          <p:cNvSpPr>
            <a:spLocks noGrp="1" noChangeArrowheads="1"/>
          </p:cNvSpPr>
          <p:nvPr>
            <p:ph type="title"/>
          </p:nvPr>
        </p:nvSpPr>
        <p:spPr/>
        <p:txBody>
          <a:bodyPr/>
          <a:lstStyle/>
          <a:p>
            <a:pPr eaLnBrk="1" hangingPunct="1"/>
            <a:r>
              <a:rPr lang="en-US" altLang="en-US"/>
              <a:t>Example: Loseless Decomposition</a:t>
            </a:r>
          </a:p>
        </p:txBody>
      </p:sp>
      <p:graphicFrame>
        <p:nvGraphicFramePr>
          <p:cNvPr id="49155" name="Object 2">
            <a:extLst>
              <a:ext uri="{FF2B5EF4-FFF2-40B4-BE49-F238E27FC236}">
                <a16:creationId xmlns:a16="http://schemas.microsoft.com/office/drawing/2014/main" id="{DB3DB66E-C12A-4855-BE12-34E8982ABFAA}"/>
              </a:ext>
            </a:extLst>
          </p:cNvPr>
          <p:cNvGraphicFramePr>
            <a:graphicFrameLocks noChangeAspect="1"/>
          </p:cNvGraphicFramePr>
          <p:nvPr/>
        </p:nvGraphicFramePr>
        <p:xfrm>
          <a:off x="677863" y="4654550"/>
          <a:ext cx="4654550" cy="1446213"/>
        </p:xfrm>
        <a:graphic>
          <a:graphicData uri="http://schemas.openxmlformats.org/presentationml/2006/ole">
            <mc:AlternateContent xmlns:mc="http://schemas.openxmlformats.org/markup-compatibility/2006">
              <mc:Choice xmlns:v="urn:schemas-microsoft-com:vml" Requires="v">
                <p:oleObj name="Document" r:id="rId3" imgW="7222680" imgH="2404440" progId="Word.Document.8">
                  <p:embed/>
                </p:oleObj>
              </mc:Choice>
              <mc:Fallback>
                <p:oleObj name="Document" r:id="rId3" imgW="7222680" imgH="2404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63" y="4654550"/>
                        <a:ext cx="4654550" cy="144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156" name="Line 6">
            <a:extLst>
              <a:ext uri="{FF2B5EF4-FFF2-40B4-BE49-F238E27FC236}">
                <a16:creationId xmlns:a16="http://schemas.microsoft.com/office/drawing/2014/main" id="{8EACF20F-7611-4FDA-885C-4DF4A3FBDB96}"/>
              </a:ext>
            </a:extLst>
          </p:cNvPr>
          <p:cNvSpPr>
            <a:spLocks noChangeShapeType="1"/>
          </p:cNvSpPr>
          <p:nvPr/>
        </p:nvSpPr>
        <p:spPr bwMode="auto">
          <a:xfrm>
            <a:off x="609600" y="4038600"/>
            <a:ext cx="807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aphicFrame>
        <p:nvGraphicFramePr>
          <p:cNvPr id="49157" name="Object 3">
            <a:extLst>
              <a:ext uri="{FF2B5EF4-FFF2-40B4-BE49-F238E27FC236}">
                <a16:creationId xmlns:a16="http://schemas.microsoft.com/office/drawing/2014/main" id="{4ACDA0BE-5578-4BBA-ACCF-7D1DD05F1761}"/>
              </a:ext>
            </a:extLst>
          </p:cNvPr>
          <p:cNvGraphicFramePr>
            <a:graphicFrameLocks noChangeAspect="1"/>
          </p:cNvGraphicFramePr>
          <p:nvPr/>
        </p:nvGraphicFramePr>
        <p:xfrm>
          <a:off x="1470025" y="1609725"/>
          <a:ext cx="2600325" cy="1419225"/>
        </p:xfrm>
        <a:graphic>
          <a:graphicData uri="http://schemas.openxmlformats.org/presentationml/2006/ole">
            <mc:AlternateContent xmlns:mc="http://schemas.openxmlformats.org/markup-compatibility/2006">
              <mc:Choice xmlns:v="urn:schemas-microsoft-com:vml" Requires="v">
                <p:oleObj name="Document" r:id="rId5" imgW="4379400" imgH="2404440" progId="Word.Document.8">
                  <p:embed/>
                </p:oleObj>
              </mc:Choice>
              <mc:Fallback>
                <p:oleObj name="Document" r:id="rId5" imgW="4379400" imgH="24044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025" y="1609725"/>
                        <a:ext cx="2600325" cy="1419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9158" name="Object 4">
            <a:extLst>
              <a:ext uri="{FF2B5EF4-FFF2-40B4-BE49-F238E27FC236}">
                <a16:creationId xmlns:a16="http://schemas.microsoft.com/office/drawing/2014/main" id="{F1EB8354-4A06-4A52-AAD5-BF96E1B9B6BB}"/>
              </a:ext>
            </a:extLst>
          </p:cNvPr>
          <p:cNvGraphicFramePr>
            <a:graphicFrameLocks noChangeAspect="1"/>
          </p:cNvGraphicFramePr>
          <p:nvPr/>
        </p:nvGraphicFramePr>
        <p:xfrm>
          <a:off x="5283200" y="1652588"/>
          <a:ext cx="2895600" cy="1060450"/>
        </p:xfrm>
        <a:graphic>
          <a:graphicData uri="http://schemas.openxmlformats.org/presentationml/2006/ole">
            <mc:AlternateContent xmlns:mc="http://schemas.openxmlformats.org/markup-compatibility/2006">
              <mc:Choice xmlns:v="urn:schemas-microsoft-com:vml" Requires="v">
                <p:oleObj name="Document" r:id="rId7" imgW="4891320" imgH="1791720" progId="Word.Document.8">
                  <p:embed/>
                </p:oleObj>
              </mc:Choice>
              <mc:Fallback>
                <p:oleObj name="Document" r:id="rId7" imgW="4891320" imgH="179172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3200" y="1652588"/>
                        <a:ext cx="2895600"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159" name="Rectangle 9">
            <a:extLst>
              <a:ext uri="{FF2B5EF4-FFF2-40B4-BE49-F238E27FC236}">
                <a16:creationId xmlns:a16="http://schemas.microsoft.com/office/drawing/2014/main" id="{C73EBA74-626D-42E9-A9C1-C1F432E39D46}"/>
              </a:ext>
            </a:extLst>
          </p:cNvPr>
          <p:cNvSpPr>
            <a:spLocks noChangeArrowheads="1"/>
          </p:cNvSpPr>
          <p:nvPr/>
        </p:nvSpPr>
        <p:spPr bwMode="auto">
          <a:xfrm>
            <a:off x="5281613" y="3041650"/>
            <a:ext cx="31337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ssn </a:t>
            </a:r>
            <a:r>
              <a:rPr lang="en-US" altLang="en-US" b="1">
                <a:latin typeface="Times New Roman" panose="02020603050405020304" pitchFamily="18" charset="0"/>
                <a:sym typeface="Symbol" panose="05050102010706020507" pitchFamily="18" charset="2"/>
              </a:rPr>
              <a:t></a:t>
            </a:r>
            <a:r>
              <a:rPr lang="en-US" altLang="en-US" b="1">
                <a:latin typeface="Times New Roman" panose="02020603050405020304" pitchFamily="18" charset="0"/>
              </a:rPr>
              <a:t> (name, address)</a:t>
            </a:r>
          </a:p>
        </p:txBody>
      </p:sp>
      <p:sp>
        <p:nvSpPr>
          <p:cNvPr id="49160" name="Rectangle 10">
            <a:extLst>
              <a:ext uri="{FF2B5EF4-FFF2-40B4-BE49-F238E27FC236}">
                <a16:creationId xmlns:a16="http://schemas.microsoft.com/office/drawing/2014/main" id="{10564AF3-F49D-4A08-93D7-22A05AFA3860}"/>
              </a:ext>
            </a:extLst>
          </p:cNvPr>
          <p:cNvSpPr>
            <a:spLocks noChangeArrowheads="1"/>
          </p:cNvSpPr>
          <p:nvPr/>
        </p:nvSpPr>
        <p:spPr bwMode="auto">
          <a:xfrm>
            <a:off x="1243013" y="3117850"/>
            <a:ext cx="25574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(ssn, cid) </a:t>
            </a:r>
            <a:r>
              <a:rPr lang="en-US" altLang="en-US" b="1">
                <a:latin typeface="Times New Roman" panose="02020603050405020304" pitchFamily="18" charset="0"/>
                <a:sym typeface="Symbol" panose="05050102010706020507" pitchFamily="18" charset="2"/>
              </a:rPr>
              <a:t></a:t>
            </a:r>
            <a:r>
              <a:rPr lang="en-US" altLang="en-US" b="1">
                <a:latin typeface="Times New Roman" panose="02020603050405020304" pitchFamily="18" charset="0"/>
              </a:rPr>
              <a:t> grade</a:t>
            </a:r>
          </a:p>
        </p:txBody>
      </p:sp>
      <p:sp>
        <p:nvSpPr>
          <p:cNvPr id="49161" name="Text Box 11">
            <a:extLst>
              <a:ext uri="{FF2B5EF4-FFF2-40B4-BE49-F238E27FC236}">
                <a16:creationId xmlns:a16="http://schemas.microsoft.com/office/drawing/2014/main" id="{C80CA93D-84E0-46F3-A7BC-95F1A567A770}"/>
              </a:ext>
            </a:extLst>
          </p:cNvPr>
          <p:cNvSpPr txBox="1">
            <a:spLocks noChangeArrowheads="1"/>
          </p:cNvSpPr>
          <p:nvPr/>
        </p:nvSpPr>
        <p:spPr bwMode="auto">
          <a:xfrm>
            <a:off x="762000" y="15240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R1</a:t>
            </a:r>
          </a:p>
        </p:txBody>
      </p:sp>
      <p:sp>
        <p:nvSpPr>
          <p:cNvPr id="49162" name="Text Box 12">
            <a:extLst>
              <a:ext uri="{FF2B5EF4-FFF2-40B4-BE49-F238E27FC236}">
                <a16:creationId xmlns:a16="http://schemas.microsoft.com/office/drawing/2014/main" id="{483CC172-3FBE-4B75-908C-D7B3553C193E}"/>
              </a:ext>
            </a:extLst>
          </p:cNvPr>
          <p:cNvSpPr txBox="1">
            <a:spLocks noChangeArrowheads="1"/>
          </p:cNvSpPr>
          <p:nvPr/>
        </p:nvSpPr>
        <p:spPr bwMode="auto">
          <a:xfrm>
            <a:off x="4579938" y="1524000"/>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R2</a:t>
            </a:r>
          </a:p>
        </p:txBody>
      </p:sp>
      <p:sp>
        <p:nvSpPr>
          <p:cNvPr id="49163" name="Text Box 14">
            <a:extLst>
              <a:ext uri="{FF2B5EF4-FFF2-40B4-BE49-F238E27FC236}">
                <a16:creationId xmlns:a16="http://schemas.microsoft.com/office/drawing/2014/main" id="{F176F4EA-7C01-43C9-BA6F-913546ECB7E1}"/>
              </a:ext>
            </a:extLst>
          </p:cNvPr>
          <p:cNvSpPr txBox="1">
            <a:spLocks noChangeArrowheads="1"/>
          </p:cNvSpPr>
          <p:nvPr/>
        </p:nvSpPr>
        <p:spPr bwMode="auto">
          <a:xfrm>
            <a:off x="5522913" y="4862513"/>
            <a:ext cx="313372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ssn </a:t>
            </a:r>
            <a:r>
              <a:rPr lang="en-US" altLang="en-US" b="1">
                <a:latin typeface="Times New Roman" panose="02020603050405020304" pitchFamily="18" charset="0"/>
                <a:sym typeface="Symbol" panose="05050102010706020507" pitchFamily="18" charset="2"/>
              </a:rPr>
              <a:t> (</a:t>
            </a:r>
            <a:r>
              <a:rPr lang="en-US" altLang="en-US" b="1">
                <a:latin typeface="Times New Roman" panose="02020603050405020304" pitchFamily="18" charset="0"/>
              </a:rPr>
              <a:t>name, address)</a:t>
            </a:r>
          </a:p>
          <a:p>
            <a:pPr>
              <a:lnSpc>
                <a:spcPct val="90000"/>
              </a:lnSpc>
              <a:spcBef>
                <a:spcPct val="50000"/>
              </a:spcBef>
              <a:buFont typeface="Monotype Sorts" pitchFamily="-84" charset="2"/>
              <a:buNone/>
            </a:pPr>
            <a:r>
              <a:rPr lang="en-US" altLang="en-US" b="1">
                <a:latin typeface="Times New Roman" panose="02020603050405020304" pitchFamily="18" charset="0"/>
              </a:rPr>
              <a:t>(ssn, cid) </a:t>
            </a:r>
            <a:r>
              <a:rPr lang="en-US" altLang="en-US" b="1">
                <a:latin typeface="Times New Roman" panose="02020603050405020304" pitchFamily="18" charset="0"/>
                <a:sym typeface="Symbol" panose="05050102010706020507" pitchFamily="18" charset="2"/>
              </a:rPr>
              <a:t></a:t>
            </a:r>
            <a:r>
              <a:rPr lang="en-US" altLang="en-US" b="1">
                <a:latin typeface="Times New Roman" panose="02020603050405020304" pitchFamily="18" charset="0"/>
              </a:rPr>
              <a:t> grade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CC6C060-F10B-4F02-A25F-325CD958101E}"/>
              </a:ext>
            </a:extLst>
          </p:cNvPr>
          <p:cNvSpPr>
            <a:spLocks noGrp="1" noChangeArrowheads="1"/>
          </p:cNvSpPr>
          <p:nvPr>
            <p:ph type="title"/>
          </p:nvPr>
        </p:nvSpPr>
        <p:spPr>
          <a:xfrm>
            <a:off x="76200" y="228600"/>
            <a:ext cx="8839200" cy="609600"/>
          </a:xfrm>
        </p:spPr>
        <p:txBody>
          <a:bodyPr/>
          <a:lstStyle/>
          <a:p>
            <a:pPr eaLnBrk="1" hangingPunct="1"/>
            <a:r>
              <a:rPr lang="en-US" altLang="en-US" sz="3300"/>
              <a:t>Dependency Preservation &amp; Canonical Cover</a:t>
            </a:r>
          </a:p>
        </p:txBody>
      </p:sp>
      <p:sp>
        <p:nvSpPr>
          <p:cNvPr id="53253" name="Rectangle 3" descr="Rectangle: Click to edit Master text styles&#10;Second level&#10;Third level&#10;Fourth level&#10;Fifth level">
            <a:extLst>
              <a:ext uri="{FF2B5EF4-FFF2-40B4-BE49-F238E27FC236}">
                <a16:creationId xmlns:a16="http://schemas.microsoft.com/office/drawing/2014/main" id="{99202432-039F-4CB4-BFC2-7611481F973F}"/>
              </a:ext>
            </a:extLst>
          </p:cNvPr>
          <p:cNvSpPr>
            <a:spLocks noGrp="1" noChangeArrowheads="1"/>
          </p:cNvSpPr>
          <p:nvPr>
            <p:ph type="body" idx="1"/>
          </p:nvPr>
        </p:nvSpPr>
        <p:spPr>
          <a:xfrm>
            <a:off x="304800" y="1295400"/>
            <a:ext cx="8458200" cy="4953000"/>
          </a:xfrm>
        </p:spPr>
        <p:txBody>
          <a:bodyPr/>
          <a:lstStyle/>
          <a:p>
            <a:pPr eaLnBrk="1" hangingPunct="1">
              <a:lnSpc>
                <a:spcPct val="130000"/>
              </a:lnSpc>
            </a:pPr>
            <a:r>
              <a:rPr lang="en-US" altLang="en-US" dirty="0"/>
              <a:t>We don</a:t>
            </a:r>
            <a:r>
              <a:rPr lang="ja-JP" altLang="en-US"/>
              <a:t>’</a:t>
            </a:r>
            <a:r>
              <a:rPr lang="en-US" altLang="ja-JP" dirty="0"/>
              <a:t>t want the original FDs to span two tables.</a:t>
            </a:r>
          </a:p>
          <a:p>
            <a:pPr eaLnBrk="1" hangingPunct="1">
              <a:lnSpc>
                <a:spcPct val="130000"/>
              </a:lnSpc>
            </a:pPr>
            <a:r>
              <a:rPr lang="en-US" altLang="en-US" dirty="0"/>
              <a:t>More specifically: … the FDs of the </a:t>
            </a:r>
            <a:r>
              <a:rPr lang="en-US" altLang="en-US" b="1" dirty="0"/>
              <a:t>canonical cover</a:t>
            </a:r>
            <a:endParaRPr lang="en-US" altLang="en-US" dirty="0"/>
          </a:p>
          <a:p>
            <a:pPr eaLnBrk="1" hangingPunct="1">
              <a:lnSpc>
                <a:spcPct val="130000"/>
              </a:lnSpc>
            </a:pPr>
            <a:r>
              <a:rPr lang="en-US" altLang="en-US" b="1" dirty="0"/>
              <a:t>Canonical Cover</a:t>
            </a:r>
            <a:r>
              <a:rPr lang="en-US" altLang="en-US" dirty="0"/>
              <a:t> is the minimum set of FDs without any trivial, extraneous and implied FDs</a:t>
            </a:r>
          </a:p>
          <a:p>
            <a:pPr eaLnBrk="1" hangingPunct="1">
              <a:lnSpc>
                <a:spcPct val="130000"/>
              </a:lnSpc>
            </a:pPr>
            <a:r>
              <a:rPr lang="en-US" altLang="en-US" dirty="0">
                <a:sym typeface="Symbol" panose="05050102010706020507" pitchFamily="18" charset="2"/>
              </a:rPr>
              <a:t>Example:</a:t>
            </a:r>
          </a:p>
          <a:p>
            <a:pPr eaLnBrk="1" hangingPunct="1">
              <a:buFont typeface="Wingdings" panose="05000000000000000000" pitchFamily="2" charset="2"/>
              <a:buNone/>
            </a:pPr>
            <a:r>
              <a:rPr lang="en-US" altLang="en-US" dirty="0">
                <a:sym typeface="Symbol" panose="05050102010706020507" pitchFamily="18" charset="2"/>
              </a:rPr>
              <a:t>       fd.1  </a:t>
            </a:r>
            <a:r>
              <a:rPr lang="en-US" altLang="en-US" dirty="0"/>
              <a:t>A </a:t>
            </a:r>
            <a:r>
              <a:rPr lang="en-US" altLang="en-US" dirty="0">
                <a:sym typeface="Symbol" panose="05050102010706020507" pitchFamily="18" charset="2"/>
              </a:rPr>
              <a:t> B </a:t>
            </a:r>
          </a:p>
          <a:p>
            <a:pPr eaLnBrk="1" hangingPunct="1">
              <a:buFont typeface="Wingdings" panose="05000000000000000000" pitchFamily="2" charset="2"/>
              <a:buNone/>
            </a:pPr>
            <a:r>
              <a:rPr lang="en-US" altLang="en-US" dirty="0"/>
              <a:t>       fd.2  B </a:t>
            </a:r>
            <a:r>
              <a:rPr lang="en-US" altLang="en-US" dirty="0">
                <a:sym typeface="Symbol" panose="05050102010706020507" pitchFamily="18" charset="2"/>
              </a:rPr>
              <a:t> C</a:t>
            </a:r>
          </a:p>
          <a:p>
            <a:pPr eaLnBrk="1" hangingPunct="1">
              <a:buFont typeface="Wingdings" panose="05000000000000000000" pitchFamily="2" charset="2"/>
              <a:buNone/>
            </a:pPr>
            <a:r>
              <a:rPr lang="en-US" altLang="en-US" dirty="0">
                <a:sym typeface="Symbol" panose="05050102010706020507" pitchFamily="18" charset="2"/>
              </a:rPr>
              <a:t>       fd.3  </a:t>
            </a:r>
            <a:r>
              <a:rPr lang="en-US" altLang="en-US" dirty="0"/>
              <a:t>AB </a:t>
            </a:r>
            <a:r>
              <a:rPr lang="en-US" altLang="en-US" dirty="0">
                <a:sym typeface="Symbol" panose="05050102010706020507" pitchFamily="18" charset="2"/>
              </a:rPr>
              <a:t> C </a:t>
            </a:r>
          </a:p>
          <a:p>
            <a:pPr lvl="1" eaLnBrk="1" hangingPunct="1"/>
            <a:r>
              <a:rPr lang="en-US" altLang="en-US" dirty="0">
                <a:sym typeface="Symbol" panose="05050102010706020507" pitchFamily="18" charset="2"/>
              </a:rPr>
              <a:t>What is the canonical cover?</a:t>
            </a:r>
          </a:p>
          <a:p>
            <a:pPr eaLnBrk="1" hangingPunct="1">
              <a:buFont typeface="Wingdings" panose="05000000000000000000" pitchFamily="2" charset="2"/>
              <a:buNone/>
            </a:pPr>
            <a:r>
              <a:rPr lang="en-US" altLang="en-US" dirty="0">
                <a:sym typeface="Symbol" panose="05050102010706020507" pitchFamily="18" charset="2"/>
              </a:rPr>
              <a:t>          Keep only  fd.1 &amp;  fd.2: </a:t>
            </a:r>
            <a:r>
              <a:rPr lang="en-US" altLang="en-US" dirty="0"/>
              <a:t>A </a:t>
            </a:r>
            <a:r>
              <a:rPr lang="en-US" altLang="en-US" dirty="0">
                <a:sym typeface="Symbol" panose="05050102010706020507" pitchFamily="18" charset="2"/>
              </a:rPr>
              <a:t> B  &amp;  B</a:t>
            </a:r>
            <a:r>
              <a:rPr lang="en-US" altLang="en-US" dirty="0"/>
              <a:t> </a:t>
            </a:r>
            <a:r>
              <a:rPr lang="en-US" altLang="en-US" dirty="0">
                <a:sym typeface="Symbol" panose="05050102010706020507" pitchFamily="18" charset="2"/>
              </a:rPr>
              <a:t> C</a:t>
            </a:r>
          </a:p>
          <a:p>
            <a:pPr eaLnBrk="1" hangingPunct="1">
              <a:buFont typeface="Wingdings" panose="05000000000000000000" pitchFamily="2" charset="2"/>
              <a:buNone/>
            </a:pPr>
            <a:r>
              <a:rPr lang="en-US" altLang="en-US" dirty="0">
                <a:sym typeface="Symbol" panose="05050102010706020507" pitchFamily="18" charset="2"/>
              </a:rPr>
              <a:t>       </a:t>
            </a:r>
          </a:p>
        </p:txBody>
      </p:sp>
      <p:sp>
        <p:nvSpPr>
          <p:cNvPr id="2" name="TextBox 1">
            <a:extLst>
              <a:ext uri="{FF2B5EF4-FFF2-40B4-BE49-F238E27FC236}">
                <a16:creationId xmlns:a16="http://schemas.microsoft.com/office/drawing/2014/main" id="{6A573F40-1B1D-4BCD-8AD5-85C28B8D7048}"/>
              </a:ext>
            </a:extLst>
          </p:cNvPr>
          <p:cNvSpPr txBox="1">
            <a:spLocks noChangeArrowheads="1"/>
          </p:cNvSpPr>
          <p:nvPr/>
        </p:nvSpPr>
        <p:spPr bwMode="auto">
          <a:xfrm>
            <a:off x="4953000" y="4038600"/>
            <a:ext cx="2411413" cy="8302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t>A </a:t>
            </a:r>
            <a:r>
              <a:rPr lang="en-US" altLang="en-US">
                <a:sym typeface="Symbol" panose="05050102010706020507" pitchFamily="18" charset="2"/>
              </a:rPr>
              <a:t> B  &amp; </a:t>
            </a:r>
            <a:r>
              <a:rPr lang="en-US" altLang="en-US"/>
              <a:t>B </a:t>
            </a:r>
            <a:r>
              <a:rPr lang="en-US" altLang="en-US">
                <a:sym typeface="Symbol" panose="05050102010706020507" pitchFamily="18" charset="2"/>
              </a:rPr>
              <a:t> C</a:t>
            </a:r>
          </a:p>
          <a:p>
            <a:pPr>
              <a:spcBef>
                <a:spcPct val="0"/>
              </a:spcBef>
              <a:buClrTx/>
              <a:buSzTx/>
              <a:buFontTx/>
              <a:buNone/>
            </a:pPr>
            <a:r>
              <a:rPr lang="en-US" altLang="en-US">
                <a:sym typeface="Symbol" panose="05050102010706020507" pitchFamily="18" charset="2"/>
              </a:rPr>
              <a:t>  =&gt; </a:t>
            </a:r>
            <a:r>
              <a:rPr lang="en-US" altLang="en-US"/>
              <a:t>AB </a:t>
            </a:r>
            <a:r>
              <a:rPr lang="en-US" altLang="en-US">
                <a:sym typeface="Symbol" panose="05050102010706020507" pitchFamily="18" charset="2"/>
              </a:rPr>
              <a:t> C </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5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253">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253">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253">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descr="Rectangle: Click to edit Master text styles&#10;Second level&#10;Third level&#10;Fourth level&#10;Fifth level">
            <a:extLst>
              <a:ext uri="{FF2B5EF4-FFF2-40B4-BE49-F238E27FC236}">
                <a16:creationId xmlns:a16="http://schemas.microsoft.com/office/drawing/2014/main" id="{D14F55C1-0ADB-4332-96E2-7A8D16E30935}"/>
              </a:ext>
            </a:extLst>
          </p:cNvPr>
          <p:cNvSpPr>
            <a:spLocks noGrp="1" noChangeArrowheads="1"/>
          </p:cNvSpPr>
          <p:nvPr>
            <p:ph idx="1"/>
          </p:nvPr>
        </p:nvSpPr>
        <p:spPr>
          <a:xfrm>
            <a:off x="304800" y="1295400"/>
            <a:ext cx="8305800" cy="4953000"/>
          </a:xfrm>
        </p:spPr>
        <p:txBody>
          <a:bodyPr/>
          <a:lstStyle/>
          <a:p>
            <a:pPr eaLnBrk="1" hangingPunct="1"/>
            <a:r>
              <a:rPr lang="en-US" altLang="en-US"/>
              <a:t>IR1 - Reflexivity rule:</a:t>
            </a:r>
          </a:p>
          <a:p>
            <a:pPr lvl="1" eaLnBrk="1" hangingPunct="1"/>
            <a:r>
              <a:rPr lang="en-US" altLang="en-US"/>
              <a:t>if B </a:t>
            </a:r>
            <a:r>
              <a:rPr lang="en-US" altLang="en-US">
                <a:sym typeface="Symbol" panose="05050102010706020507" pitchFamily="18" charset="2"/>
              </a:rPr>
              <a:t> A, then A  B</a:t>
            </a:r>
          </a:p>
          <a:p>
            <a:pPr lvl="2" eaLnBrk="1" hangingPunct="1"/>
            <a:r>
              <a:rPr lang="en-US" altLang="en-US">
                <a:sym typeface="Symbol" panose="05050102010706020507" pitchFamily="18" charset="2"/>
              </a:rPr>
              <a:t>e.g.</a:t>
            </a:r>
            <a:r>
              <a:rPr lang="el-GR" altLang="en-US"/>
              <a:t>, </a:t>
            </a:r>
            <a:r>
              <a:rPr lang="en-US" altLang="en-US"/>
              <a:t>If</a:t>
            </a:r>
            <a:r>
              <a:rPr lang="el-GR" altLang="en-US"/>
              <a:t> </a:t>
            </a:r>
            <a:r>
              <a:rPr lang="el-GR" altLang="en-US" b="1"/>
              <a:t>{</a:t>
            </a:r>
            <a:r>
              <a:rPr lang="en-US" altLang="en-US" b="1"/>
              <a:t>ssn,name}⊇name</a:t>
            </a:r>
            <a:r>
              <a:rPr lang="en-US" altLang="en-US"/>
              <a:t> then</a:t>
            </a:r>
            <a:r>
              <a:rPr lang="el-GR" altLang="en-US"/>
              <a:t> </a:t>
            </a:r>
            <a:r>
              <a:rPr lang="el-GR" altLang="en-US" b="1"/>
              <a:t>{</a:t>
            </a:r>
            <a:r>
              <a:rPr lang="en-US" altLang="en-US" b="1"/>
              <a:t>ssn,name}</a:t>
            </a:r>
            <a:r>
              <a:rPr lang="en-US" altLang="en-US" b="1">
                <a:sym typeface="Symbol" panose="05050102010706020507" pitchFamily="18" charset="2"/>
              </a:rPr>
              <a:t> </a:t>
            </a:r>
            <a:r>
              <a:rPr lang="en-US" altLang="en-US" b="1"/>
              <a:t> name</a:t>
            </a:r>
          </a:p>
          <a:p>
            <a:pPr lvl="2" eaLnBrk="1" hangingPunct="1"/>
            <a:endParaRPr lang="en-US" altLang="en-US" sz="500" b="1">
              <a:sym typeface="Symbol" panose="05050102010706020507" pitchFamily="18" charset="2"/>
            </a:endParaRPr>
          </a:p>
          <a:p>
            <a:pPr eaLnBrk="1" hangingPunct="1">
              <a:lnSpc>
                <a:spcPct val="140000"/>
              </a:lnSpc>
            </a:pPr>
            <a:r>
              <a:rPr lang="en-US" altLang="en-US"/>
              <a:t>IR2 - Augmentation rule: </a:t>
            </a:r>
          </a:p>
          <a:p>
            <a:pPr lvl="1" eaLnBrk="1" hangingPunct="1">
              <a:lnSpc>
                <a:spcPct val="140000"/>
              </a:lnSpc>
            </a:pPr>
            <a:r>
              <a:rPr lang="en-US" altLang="en-US"/>
              <a:t>if </a:t>
            </a:r>
            <a:r>
              <a:rPr lang="en-US" altLang="en-US">
                <a:sym typeface="Symbol" panose="05050102010706020507" pitchFamily="18" charset="2"/>
              </a:rPr>
              <a:t>A  B, then AC  BC</a:t>
            </a:r>
          </a:p>
          <a:p>
            <a:pPr lvl="2" eaLnBrk="1" hangingPunct="1">
              <a:lnSpc>
                <a:spcPct val="140000"/>
              </a:lnSpc>
            </a:pPr>
            <a:r>
              <a:rPr lang="en-US" altLang="en-US">
                <a:sym typeface="Symbol" panose="05050102010706020507" pitchFamily="18" charset="2"/>
              </a:rPr>
              <a:t>e.g.</a:t>
            </a:r>
            <a:r>
              <a:rPr lang="el-GR" altLang="en-US"/>
              <a:t>, </a:t>
            </a:r>
            <a:r>
              <a:rPr lang="en-US" altLang="en-US"/>
              <a:t>if</a:t>
            </a:r>
            <a:r>
              <a:rPr lang="el-GR" altLang="en-US"/>
              <a:t> </a:t>
            </a:r>
            <a:r>
              <a:rPr lang="en-US" altLang="en-US" b="1"/>
              <a:t>ssn</a:t>
            </a:r>
            <a:r>
              <a:rPr lang="en-US" altLang="en-US" b="1">
                <a:sym typeface="Symbol" panose="05050102010706020507" pitchFamily="18" charset="2"/>
              </a:rPr>
              <a:t>  </a:t>
            </a:r>
            <a:r>
              <a:rPr lang="en-US" altLang="en-US" b="1"/>
              <a:t>name </a:t>
            </a:r>
            <a:r>
              <a:rPr lang="en-US" altLang="en-US"/>
              <a:t>then</a:t>
            </a:r>
            <a:r>
              <a:rPr lang="el-GR" altLang="en-US"/>
              <a:t> </a:t>
            </a:r>
            <a:r>
              <a:rPr lang="el-GR" altLang="en-US" b="1"/>
              <a:t>{</a:t>
            </a:r>
            <a:r>
              <a:rPr lang="en-US" altLang="en-US" b="1"/>
              <a:t>ssn,age} </a:t>
            </a:r>
            <a:r>
              <a:rPr lang="en-US" altLang="en-US" b="1">
                <a:sym typeface="Symbol" panose="05050102010706020507" pitchFamily="18" charset="2"/>
              </a:rPr>
              <a:t></a:t>
            </a:r>
            <a:r>
              <a:rPr lang="en-US" altLang="en-US" b="1"/>
              <a:t> {name,age} </a:t>
            </a:r>
          </a:p>
          <a:p>
            <a:pPr lvl="2" eaLnBrk="1" hangingPunct="1">
              <a:lnSpc>
                <a:spcPct val="140000"/>
              </a:lnSpc>
            </a:pPr>
            <a:endParaRPr lang="en-US" altLang="en-US" sz="500" b="1"/>
          </a:p>
          <a:p>
            <a:pPr eaLnBrk="1" hangingPunct="1">
              <a:lnSpc>
                <a:spcPct val="140000"/>
              </a:lnSpc>
            </a:pPr>
            <a:r>
              <a:rPr lang="en-US" altLang="en-US"/>
              <a:t>IR3 - Transitive rule: </a:t>
            </a:r>
          </a:p>
          <a:p>
            <a:pPr lvl="1" eaLnBrk="1" hangingPunct="1">
              <a:lnSpc>
                <a:spcPct val="140000"/>
              </a:lnSpc>
            </a:pPr>
            <a:r>
              <a:rPr lang="en-US" altLang="en-US"/>
              <a:t>if </a:t>
            </a:r>
            <a:r>
              <a:rPr lang="en-US" altLang="en-US">
                <a:sym typeface="Symbol" panose="05050102010706020507" pitchFamily="18" charset="2"/>
              </a:rPr>
              <a:t>A  B and B  C, </a:t>
            </a:r>
            <a:r>
              <a:rPr lang="en-US" altLang="en-US"/>
              <a:t>then </a:t>
            </a:r>
            <a:r>
              <a:rPr lang="en-US" altLang="en-US">
                <a:sym typeface="Symbol" panose="05050102010706020507" pitchFamily="18" charset="2"/>
              </a:rPr>
              <a:t>A  C</a:t>
            </a:r>
          </a:p>
          <a:p>
            <a:pPr lvl="2" eaLnBrk="1" hangingPunct="1">
              <a:lnSpc>
                <a:spcPct val="140000"/>
              </a:lnSpc>
            </a:pPr>
            <a:r>
              <a:rPr lang="en-US" altLang="en-US">
                <a:sym typeface="Symbol" panose="05050102010706020507" pitchFamily="18" charset="2"/>
              </a:rPr>
              <a:t>e.g.</a:t>
            </a:r>
            <a:r>
              <a:rPr lang="el-GR" altLang="en-US"/>
              <a:t>, </a:t>
            </a:r>
            <a:r>
              <a:rPr lang="en-US" altLang="en-US"/>
              <a:t>if</a:t>
            </a:r>
            <a:r>
              <a:rPr lang="el-GR" altLang="en-US"/>
              <a:t> </a:t>
            </a:r>
            <a:r>
              <a:rPr lang="en-US" altLang="en-US" b="1"/>
              <a:t>ssn</a:t>
            </a:r>
            <a:r>
              <a:rPr lang="en-US" altLang="en-US" b="1">
                <a:sym typeface="Symbol" panose="05050102010706020507" pitchFamily="18" charset="2"/>
              </a:rPr>
              <a:t>  </a:t>
            </a:r>
            <a:r>
              <a:rPr lang="en-US" altLang="en-US" b="1"/>
              <a:t>Dno </a:t>
            </a:r>
            <a:r>
              <a:rPr lang="en-US" altLang="en-US"/>
              <a:t>and</a:t>
            </a:r>
            <a:r>
              <a:rPr lang="el-GR" altLang="en-US"/>
              <a:t> </a:t>
            </a:r>
            <a:r>
              <a:rPr lang="en-US" altLang="en-US" b="1"/>
              <a:t>Dno</a:t>
            </a:r>
            <a:r>
              <a:rPr lang="en-US" altLang="en-US" b="1">
                <a:sym typeface="Symbol" panose="05050102010706020507" pitchFamily="18" charset="2"/>
              </a:rPr>
              <a:t>  </a:t>
            </a:r>
            <a:r>
              <a:rPr lang="en-US" altLang="en-US" b="1"/>
              <a:t>Dname </a:t>
            </a:r>
            <a:r>
              <a:rPr lang="en-US" altLang="en-US"/>
              <a:t>then</a:t>
            </a:r>
            <a:r>
              <a:rPr lang="el-GR" altLang="en-US"/>
              <a:t> </a:t>
            </a:r>
            <a:r>
              <a:rPr lang="en-US" altLang="en-US" b="1"/>
              <a:t>ssn</a:t>
            </a:r>
            <a:r>
              <a:rPr lang="en-US" altLang="en-US" b="1">
                <a:sym typeface="Symbol" panose="05050102010706020507" pitchFamily="18" charset="2"/>
              </a:rPr>
              <a:t>  </a:t>
            </a:r>
            <a:r>
              <a:rPr lang="en-US" altLang="en-US" b="1"/>
              <a:t>dname</a:t>
            </a:r>
          </a:p>
        </p:txBody>
      </p:sp>
      <p:sp>
        <p:nvSpPr>
          <p:cNvPr id="53251" name="Rectangle 2">
            <a:extLst>
              <a:ext uri="{FF2B5EF4-FFF2-40B4-BE49-F238E27FC236}">
                <a16:creationId xmlns:a16="http://schemas.microsoft.com/office/drawing/2014/main" id="{B164F9A4-BFE9-479A-94A6-6070621EB9B1}"/>
              </a:ext>
            </a:extLst>
          </p:cNvPr>
          <p:cNvSpPr>
            <a:spLocks noGrp="1" noChangeArrowheads="1"/>
          </p:cNvSpPr>
          <p:nvPr>
            <p:ph type="title"/>
          </p:nvPr>
        </p:nvSpPr>
        <p:spPr/>
        <p:txBody>
          <a:bodyPr/>
          <a:lstStyle/>
          <a:p>
            <a:pPr eaLnBrk="1" hangingPunct="1"/>
            <a:r>
              <a:rPr lang="en-US" altLang="en-US"/>
              <a:t>Rules of Inference: Armstrong</a:t>
            </a:r>
            <a:r>
              <a:rPr lang="ja-JP" altLang="en-US"/>
              <a:t>’</a:t>
            </a:r>
            <a:r>
              <a:rPr lang="en-US" altLang="ja-JP"/>
              <a:t>s Axioms</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descr="Rectangle: Click to edit Master text styles&#10;Second level&#10;Third level&#10;Fourth level&#10;Fifth level">
            <a:extLst>
              <a:ext uri="{FF2B5EF4-FFF2-40B4-BE49-F238E27FC236}">
                <a16:creationId xmlns:a16="http://schemas.microsoft.com/office/drawing/2014/main" id="{B55922AA-0C4A-4DC7-93BC-7DD69BB37835}"/>
              </a:ext>
            </a:extLst>
          </p:cNvPr>
          <p:cNvSpPr>
            <a:spLocks noGrp="1" noChangeArrowheads="1"/>
          </p:cNvSpPr>
          <p:nvPr>
            <p:ph idx="1"/>
          </p:nvPr>
        </p:nvSpPr>
        <p:spPr>
          <a:xfrm>
            <a:off x="381000" y="1143000"/>
            <a:ext cx="8534400" cy="5257800"/>
          </a:xfrm>
        </p:spPr>
        <p:txBody>
          <a:bodyPr/>
          <a:lstStyle/>
          <a:p>
            <a:pPr eaLnBrk="1" hangingPunct="1">
              <a:lnSpc>
                <a:spcPct val="120000"/>
              </a:lnSpc>
            </a:pPr>
            <a:r>
              <a:rPr lang="en-US" altLang="en-US" dirty="0"/>
              <a:t> IR4 - Decomposition rule:</a:t>
            </a:r>
          </a:p>
          <a:p>
            <a:pPr lvl="1" eaLnBrk="1" hangingPunct="1">
              <a:lnSpc>
                <a:spcPct val="120000"/>
              </a:lnSpc>
            </a:pPr>
            <a:r>
              <a:rPr lang="en-US" altLang="en-US" dirty="0"/>
              <a:t>if </a:t>
            </a:r>
            <a:r>
              <a:rPr lang="en-US" altLang="en-US" dirty="0">
                <a:sym typeface="Symbol" panose="05050102010706020507" pitchFamily="18" charset="2"/>
              </a:rPr>
              <a:t>A  BC, then A  B and A  C</a:t>
            </a:r>
          </a:p>
          <a:p>
            <a:pPr lvl="2" eaLnBrk="1" hangingPunct="1">
              <a:lnSpc>
                <a:spcPct val="120000"/>
              </a:lnSpc>
            </a:pPr>
            <a:r>
              <a:rPr lang="en-US" altLang="en-US" sz="1800" dirty="0">
                <a:sym typeface="Symbol" panose="05050102010706020507" pitchFamily="18" charset="2"/>
              </a:rPr>
              <a:t>e.g., </a:t>
            </a:r>
            <a:r>
              <a:rPr lang="en-US" altLang="en-US" sz="1800" dirty="0"/>
              <a:t>if</a:t>
            </a:r>
            <a:r>
              <a:rPr lang="el-GR" altLang="en-US" sz="1800" dirty="0"/>
              <a:t> </a:t>
            </a:r>
            <a:r>
              <a:rPr lang="en-US" altLang="en-US" sz="1800" b="1" dirty="0" err="1"/>
              <a:t>ssn</a:t>
            </a:r>
            <a:r>
              <a:rPr lang="en-US" altLang="en-US" sz="1800" b="1" dirty="0">
                <a:sym typeface="Symbol" panose="05050102010706020507" pitchFamily="18" charset="2"/>
              </a:rPr>
              <a:t> </a:t>
            </a:r>
            <a:r>
              <a:rPr lang="en-US" altLang="en-US" sz="1800" b="1" dirty="0"/>
              <a:t>{name, age} </a:t>
            </a:r>
            <a:r>
              <a:rPr lang="en-US" altLang="en-US" sz="1800" dirty="0"/>
              <a:t>then</a:t>
            </a:r>
            <a:r>
              <a:rPr lang="el-GR" altLang="en-US" sz="1800" dirty="0"/>
              <a:t> </a:t>
            </a:r>
            <a:r>
              <a:rPr lang="en-US" altLang="en-US" sz="1800" b="1" dirty="0" err="1"/>
              <a:t>ssn</a:t>
            </a:r>
            <a:r>
              <a:rPr lang="en-US" altLang="en-US" sz="1800" b="1" dirty="0">
                <a:sym typeface="Symbol" panose="05050102010706020507" pitchFamily="18" charset="2"/>
              </a:rPr>
              <a:t>  </a:t>
            </a:r>
            <a:r>
              <a:rPr lang="en-US" altLang="en-US" sz="1800" b="1" dirty="0"/>
              <a:t>name </a:t>
            </a:r>
            <a:r>
              <a:rPr lang="en-US" altLang="en-US" sz="1800" dirty="0"/>
              <a:t>and</a:t>
            </a:r>
            <a:r>
              <a:rPr lang="el-GR" altLang="en-US" sz="1800" dirty="0"/>
              <a:t> </a:t>
            </a:r>
            <a:r>
              <a:rPr lang="en-US" altLang="en-US" sz="1800" b="1" dirty="0" err="1"/>
              <a:t>ssn</a:t>
            </a:r>
            <a:r>
              <a:rPr lang="en-US" altLang="en-US" sz="1800" b="1" dirty="0"/>
              <a:t> </a:t>
            </a:r>
            <a:r>
              <a:rPr lang="en-US" altLang="en-US" sz="1800" b="1" dirty="0">
                <a:sym typeface="Symbol" panose="05050102010706020507" pitchFamily="18" charset="2"/>
              </a:rPr>
              <a:t></a:t>
            </a:r>
            <a:r>
              <a:rPr lang="en-US" altLang="en-US" sz="1800" b="1" dirty="0"/>
              <a:t> age</a:t>
            </a:r>
          </a:p>
          <a:p>
            <a:pPr lvl="2" eaLnBrk="1" hangingPunct="1">
              <a:lnSpc>
                <a:spcPct val="120000"/>
              </a:lnSpc>
            </a:pPr>
            <a:endParaRPr lang="en-US" altLang="en-US" sz="300" b="1" dirty="0"/>
          </a:p>
          <a:p>
            <a:pPr eaLnBrk="1" hangingPunct="1">
              <a:lnSpc>
                <a:spcPct val="120000"/>
              </a:lnSpc>
            </a:pPr>
            <a:r>
              <a:rPr lang="en-US" altLang="en-US" dirty="0"/>
              <a:t>IR5 - Union rule:</a:t>
            </a:r>
          </a:p>
          <a:p>
            <a:pPr lvl="1" eaLnBrk="1" hangingPunct="1">
              <a:lnSpc>
                <a:spcPct val="120000"/>
              </a:lnSpc>
            </a:pPr>
            <a:r>
              <a:rPr lang="en-US" altLang="en-US" dirty="0"/>
              <a:t>if </a:t>
            </a:r>
            <a:r>
              <a:rPr lang="en-US" altLang="en-US" dirty="0">
                <a:sym typeface="Symbol" panose="05050102010706020507" pitchFamily="18" charset="2"/>
              </a:rPr>
              <a:t>A  B and A  C, then A  BC </a:t>
            </a:r>
          </a:p>
          <a:p>
            <a:pPr lvl="2" eaLnBrk="1" hangingPunct="1">
              <a:lnSpc>
                <a:spcPct val="120000"/>
              </a:lnSpc>
            </a:pPr>
            <a:r>
              <a:rPr lang="en-US" altLang="en-US" sz="1800" dirty="0">
                <a:solidFill>
                  <a:srgbClr val="000000"/>
                </a:solidFill>
                <a:sym typeface="Symbol" panose="05050102010706020507" pitchFamily="18" charset="2"/>
              </a:rPr>
              <a:t>e.g., </a:t>
            </a:r>
            <a:r>
              <a:rPr lang="en-US" altLang="en-US" sz="1800" dirty="0">
                <a:solidFill>
                  <a:srgbClr val="000000"/>
                </a:solidFill>
              </a:rPr>
              <a:t>if</a:t>
            </a:r>
            <a:r>
              <a:rPr lang="el-GR" altLang="en-US" sz="1800" dirty="0">
                <a:solidFill>
                  <a:srgbClr val="000000"/>
                </a:solidFill>
              </a:rPr>
              <a:t> </a:t>
            </a:r>
            <a:r>
              <a:rPr lang="en-US" altLang="en-US" sz="1800" b="1" dirty="0" err="1">
                <a:solidFill>
                  <a:srgbClr val="000000"/>
                </a:solidFill>
              </a:rPr>
              <a:t>ssn</a:t>
            </a:r>
            <a:r>
              <a:rPr lang="en-US" altLang="en-US" sz="1800" b="1" dirty="0">
                <a:solidFill>
                  <a:srgbClr val="000000"/>
                </a:solidFill>
                <a:sym typeface="Symbol" panose="05050102010706020507" pitchFamily="18" charset="2"/>
              </a:rPr>
              <a:t>  </a:t>
            </a:r>
            <a:r>
              <a:rPr lang="en-US" altLang="en-US" sz="1800" b="1" dirty="0">
                <a:solidFill>
                  <a:srgbClr val="000000"/>
                </a:solidFill>
              </a:rPr>
              <a:t>name </a:t>
            </a:r>
            <a:r>
              <a:rPr lang="en-US" altLang="en-US" sz="1800" dirty="0">
                <a:solidFill>
                  <a:srgbClr val="000000"/>
                </a:solidFill>
              </a:rPr>
              <a:t>and</a:t>
            </a:r>
            <a:r>
              <a:rPr lang="el-GR" altLang="en-US" sz="1800" dirty="0">
                <a:solidFill>
                  <a:srgbClr val="000000"/>
                </a:solidFill>
              </a:rPr>
              <a:t> </a:t>
            </a:r>
            <a:r>
              <a:rPr lang="en-US" altLang="en-US" sz="1800" b="1" dirty="0" err="1">
                <a:solidFill>
                  <a:srgbClr val="000000"/>
                </a:solidFill>
              </a:rPr>
              <a:t>ssn</a:t>
            </a:r>
            <a:r>
              <a:rPr lang="en-US" altLang="en-US" sz="1800" b="1" dirty="0">
                <a:solidFill>
                  <a:srgbClr val="000000"/>
                </a:solidFill>
              </a:rPr>
              <a:t> </a:t>
            </a:r>
            <a:r>
              <a:rPr lang="en-US" altLang="en-US" sz="1800" b="1" dirty="0">
                <a:solidFill>
                  <a:srgbClr val="000000"/>
                </a:solidFill>
                <a:sym typeface="Symbol" panose="05050102010706020507" pitchFamily="18" charset="2"/>
              </a:rPr>
              <a:t></a:t>
            </a:r>
            <a:r>
              <a:rPr lang="en-US" altLang="en-US" sz="1800" b="1" dirty="0">
                <a:solidFill>
                  <a:srgbClr val="000000"/>
                </a:solidFill>
              </a:rPr>
              <a:t> age </a:t>
            </a:r>
            <a:r>
              <a:rPr lang="en-US" altLang="en-US" sz="1800" dirty="0">
                <a:solidFill>
                  <a:srgbClr val="000000"/>
                </a:solidFill>
              </a:rPr>
              <a:t>then</a:t>
            </a:r>
            <a:r>
              <a:rPr lang="el-GR" altLang="en-US" sz="1800" dirty="0">
                <a:solidFill>
                  <a:srgbClr val="000000"/>
                </a:solidFill>
              </a:rPr>
              <a:t> </a:t>
            </a:r>
            <a:r>
              <a:rPr lang="en-US" altLang="en-US" sz="1800" b="1" dirty="0">
                <a:solidFill>
                  <a:srgbClr val="000000"/>
                </a:solidFill>
              </a:rPr>
              <a:t> </a:t>
            </a:r>
            <a:r>
              <a:rPr lang="en-US" altLang="en-US" sz="1800" b="1" dirty="0" err="1">
                <a:solidFill>
                  <a:srgbClr val="000000"/>
                </a:solidFill>
              </a:rPr>
              <a:t>ssn</a:t>
            </a:r>
            <a:r>
              <a:rPr lang="en-US" altLang="en-US" sz="1800" b="1" dirty="0">
                <a:solidFill>
                  <a:srgbClr val="000000"/>
                </a:solidFill>
                <a:sym typeface="Symbol" panose="05050102010706020507" pitchFamily="18" charset="2"/>
              </a:rPr>
              <a:t> </a:t>
            </a:r>
            <a:r>
              <a:rPr lang="en-US" altLang="en-US" sz="1800" b="1" dirty="0">
                <a:solidFill>
                  <a:srgbClr val="000000"/>
                </a:solidFill>
              </a:rPr>
              <a:t>{name, age}</a:t>
            </a:r>
          </a:p>
          <a:p>
            <a:pPr lvl="2" eaLnBrk="1" hangingPunct="1">
              <a:lnSpc>
                <a:spcPct val="120000"/>
              </a:lnSpc>
            </a:pPr>
            <a:endParaRPr lang="en-US" altLang="en-US" sz="300" dirty="0">
              <a:solidFill>
                <a:srgbClr val="000000"/>
              </a:solidFill>
            </a:endParaRPr>
          </a:p>
          <a:p>
            <a:pPr eaLnBrk="1" hangingPunct="1">
              <a:lnSpc>
                <a:spcPct val="120000"/>
              </a:lnSpc>
            </a:pPr>
            <a:r>
              <a:rPr lang="en-US" altLang="en-US" dirty="0"/>
              <a:t>IR6 - </a:t>
            </a:r>
            <a:r>
              <a:rPr lang="en-US" altLang="en-US" dirty="0" err="1"/>
              <a:t>Pseudotransitivity</a:t>
            </a:r>
            <a:r>
              <a:rPr lang="en-US" altLang="en-US" dirty="0"/>
              <a:t>, Composition:</a:t>
            </a:r>
          </a:p>
          <a:p>
            <a:pPr lvl="1" eaLnBrk="1" hangingPunct="1">
              <a:lnSpc>
                <a:spcPct val="120000"/>
              </a:lnSpc>
            </a:pPr>
            <a:r>
              <a:rPr lang="en-US" altLang="en-US" dirty="0"/>
              <a:t>if A </a:t>
            </a:r>
            <a:r>
              <a:rPr lang="en-US" altLang="en-US" dirty="0">
                <a:sym typeface="Symbol" panose="05050102010706020507" pitchFamily="18" charset="2"/>
              </a:rPr>
              <a:t></a:t>
            </a:r>
            <a:r>
              <a:rPr lang="en-US" altLang="en-US" dirty="0"/>
              <a:t> B and CB </a:t>
            </a:r>
            <a:r>
              <a:rPr lang="en-US" altLang="en-US" dirty="0">
                <a:sym typeface="Symbol" panose="05050102010706020507" pitchFamily="18" charset="2"/>
              </a:rPr>
              <a:t></a:t>
            </a:r>
            <a:r>
              <a:rPr lang="en-US" altLang="en-US" dirty="0"/>
              <a:t> D implies CA </a:t>
            </a:r>
            <a:r>
              <a:rPr lang="en-US" altLang="en-US" dirty="0">
                <a:sym typeface="Symbol" panose="05050102010706020507" pitchFamily="18" charset="2"/>
              </a:rPr>
              <a:t> D</a:t>
            </a:r>
          </a:p>
          <a:p>
            <a:pPr lvl="2" eaLnBrk="1" hangingPunct="1">
              <a:lnSpc>
                <a:spcPct val="120000"/>
              </a:lnSpc>
            </a:pPr>
            <a:r>
              <a:rPr lang="en-US" altLang="en-US" sz="1800" dirty="0">
                <a:sym typeface="Symbol" panose="05050102010706020507" pitchFamily="18" charset="2"/>
              </a:rPr>
              <a:t>e.g., </a:t>
            </a:r>
            <a:r>
              <a:rPr lang="en-US" altLang="en-US" sz="1800" dirty="0"/>
              <a:t>if</a:t>
            </a:r>
            <a:r>
              <a:rPr lang="el-GR" altLang="en-US" sz="1800" dirty="0"/>
              <a:t> </a:t>
            </a:r>
            <a:r>
              <a:rPr lang="en-US" altLang="en-US" sz="1800" b="1" dirty="0" err="1"/>
              <a:t>isbn</a:t>
            </a:r>
            <a:r>
              <a:rPr lang="en-US" altLang="en-US" sz="1800" b="1" dirty="0">
                <a:sym typeface="Symbol" panose="05050102010706020507" pitchFamily="18" charset="2"/>
              </a:rPr>
              <a:t>  </a:t>
            </a:r>
            <a:r>
              <a:rPr lang="en-US" altLang="en-US" sz="1800" b="1" dirty="0"/>
              <a:t>title </a:t>
            </a:r>
            <a:r>
              <a:rPr lang="en-US" altLang="en-US" sz="1800" dirty="0"/>
              <a:t>and </a:t>
            </a:r>
            <a:r>
              <a:rPr lang="el-GR" altLang="en-US" sz="1800" dirty="0"/>
              <a:t> </a:t>
            </a:r>
            <a:r>
              <a:rPr lang="el-GR" altLang="en-US" sz="1800" b="1" dirty="0"/>
              <a:t>{</a:t>
            </a:r>
            <a:r>
              <a:rPr lang="en-US" altLang="en-US" sz="1800" b="1" dirty="0"/>
              <a:t>author, title}</a:t>
            </a:r>
            <a:r>
              <a:rPr lang="en-US" altLang="en-US" sz="1800" b="1" dirty="0">
                <a:sym typeface="Symbol" panose="05050102010706020507" pitchFamily="18" charset="2"/>
              </a:rPr>
              <a:t> </a:t>
            </a:r>
            <a:r>
              <a:rPr lang="en-US" altLang="en-US" sz="1800" dirty="0">
                <a:sym typeface="Symbol" panose="05050102010706020507" pitchFamily="18" charset="2"/>
              </a:rPr>
              <a:t> </a:t>
            </a:r>
            <a:r>
              <a:rPr lang="en-US" altLang="en-US" sz="1800" b="1" dirty="0" err="1"/>
              <a:t>pubdate</a:t>
            </a:r>
            <a:r>
              <a:rPr lang="en-US" altLang="en-US" sz="1800" dirty="0"/>
              <a:t> then </a:t>
            </a:r>
            <a:r>
              <a:rPr lang="el-GR" altLang="en-US" sz="1800" b="1" dirty="0"/>
              <a:t>{</a:t>
            </a:r>
            <a:r>
              <a:rPr lang="en-US" altLang="en-US" sz="1800" b="1" dirty="0"/>
              <a:t>author, </a:t>
            </a:r>
            <a:r>
              <a:rPr lang="en-US" altLang="en-US" sz="1800" b="1" dirty="0" err="1"/>
              <a:t>isbn</a:t>
            </a:r>
            <a:r>
              <a:rPr lang="en-US" altLang="en-US" sz="1800" b="1" dirty="0"/>
              <a:t>}</a:t>
            </a:r>
            <a:r>
              <a:rPr lang="en-US" altLang="en-US" sz="1800" b="1" dirty="0">
                <a:sym typeface="Symbol" panose="05050102010706020507" pitchFamily="18" charset="2"/>
              </a:rPr>
              <a:t>  </a:t>
            </a:r>
            <a:r>
              <a:rPr lang="en-US" altLang="en-US" sz="1800" b="1" dirty="0" err="1"/>
              <a:t>pubdate</a:t>
            </a:r>
            <a:endParaRPr lang="en-US" altLang="en-US" sz="1800" b="1" dirty="0"/>
          </a:p>
          <a:p>
            <a:pPr lvl="2" eaLnBrk="1" hangingPunct="1">
              <a:lnSpc>
                <a:spcPct val="120000"/>
              </a:lnSpc>
            </a:pPr>
            <a:endParaRPr lang="en-US" altLang="en-US" sz="300" b="1" dirty="0"/>
          </a:p>
          <a:p>
            <a:pPr eaLnBrk="1" hangingPunct="1">
              <a:lnSpc>
                <a:spcPct val="120000"/>
              </a:lnSpc>
            </a:pPr>
            <a:r>
              <a:rPr lang="en-US" altLang="en-US" dirty="0"/>
              <a:t>IR7 - Self-determination:       </a:t>
            </a:r>
            <a:r>
              <a:rPr lang="en-US" altLang="en-US" dirty="0">
                <a:sym typeface="Symbol" panose="05050102010706020507" pitchFamily="18" charset="2"/>
              </a:rPr>
              <a:t>A  A</a:t>
            </a:r>
          </a:p>
        </p:txBody>
      </p:sp>
      <p:sp>
        <p:nvSpPr>
          <p:cNvPr id="55299" name="Rectangle 2">
            <a:extLst>
              <a:ext uri="{FF2B5EF4-FFF2-40B4-BE49-F238E27FC236}">
                <a16:creationId xmlns:a16="http://schemas.microsoft.com/office/drawing/2014/main" id="{5D99FC06-428A-4187-9BD7-FC64EAD40996}"/>
              </a:ext>
            </a:extLst>
          </p:cNvPr>
          <p:cNvSpPr>
            <a:spLocks noGrp="1" noChangeArrowheads="1"/>
          </p:cNvSpPr>
          <p:nvPr>
            <p:ph type="title"/>
          </p:nvPr>
        </p:nvSpPr>
        <p:spPr/>
        <p:txBody>
          <a:bodyPr/>
          <a:lstStyle/>
          <a:p>
            <a:pPr eaLnBrk="1" hangingPunct="1"/>
            <a:r>
              <a:rPr lang="en-US" altLang="en-US"/>
              <a:t>More Rules of Inference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A799745-2F4F-42DB-B521-1B06991651B4}"/>
              </a:ext>
            </a:extLst>
          </p:cNvPr>
          <p:cNvSpPr>
            <a:spLocks noGrp="1" noChangeArrowheads="1"/>
          </p:cNvSpPr>
          <p:nvPr>
            <p:ph type="title"/>
          </p:nvPr>
        </p:nvSpPr>
        <p:spPr>
          <a:xfrm>
            <a:off x="0" y="0"/>
            <a:ext cx="9053513" cy="762000"/>
          </a:xfrm>
        </p:spPr>
        <p:txBody>
          <a:bodyPr/>
          <a:lstStyle/>
          <a:p>
            <a:pPr eaLnBrk="1" hangingPunct="1"/>
            <a:r>
              <a:rPr lang="en-US" altLang="en-US" sz="3500"/>
              <a:t>Decomposition: non-dependency preserving</a:t>
            </a:r>
          </a:p>
        </p:txBody>
      </p:sp>
      <p:graphicFrame>
        <p:nvGraphicFramePr>
          <p:cNvPr id="57347" name="Object 2">
            <a:extLst>
              <a:ext uri="{FF2B5EF4-FFF2-40B4-BE49-F238E27FC236}">
                <a16:creationId xmlns:a16="http://schemas.microsoft.com/office/drawing/2014/main" id="{87037FB8-9366-4556-9BF1-3FD3F674A9CC}"/>
              </a:ext>
            </a:extLst>
          </p:cNvPr>
          <p:cNvGraphicFramePr>
            <a:graphicFrameLocks noChangeAspect="1"/>
          </p:cNvGraphicFramePr>
          <p:nvPr/>
        </p:nvGraphicFramePr>
        <p:xfrm>
          <a:off x="695325" y="2895600"/>
          <a:ext cx="3032125" cy="1592263"/>
        </p:xfrm>
        <a:graphic>
          <a:graphicData uri="http://schemas.openxmlformats.org/presentationml/2006/ole">
            <mc:AlternateContent xmlns:mc="http://schemas.openxmlformats.org/markup-compatibility/2006">
              <mc:Choice xmlns:v="urn:schemas-microsoft-com:vml" Requires="v">
                <p:oleObj name="Document" r:id="rId3" imgW="4927680" imgH="2404440" progId="Word.Document.8">
                  <p:embed/>
                </p:oleObj>
              </mc:Choice>
              <mc:Fallback>
                <p:oleObj name="Document" r:id="rId3" imgW="4927680" imgH="2404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2895600"/>
                        <a:ext cx="3032125" cy="159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30757" name="Text Box 5">
            <a:extLst>
              <a:ext uri="{FF2B5EF4-FFF2-40B4-BE49-F238E27FC236}">
                <a16:creationId xmlns:a16="http://schemas.microsoft.com/office/drawing/2014/main" id="{40E853D9-9103-4831-B538-BDCF1EA99EA6}"/>
              </a:ext>
            </a:extLst>
          </p:cNvPr>
          <p:cNvSpPr txBox="1">
            <a:spLocks noChangeArrowheads="1"/>
          </p:cNvSpPr>
          <p:nvPr/>
        </p:nvSpPr>
        <p:spPr bwMode="auto">
          <a:xfrm>
            <a:off x="533400" y="4710113"/>
            <a:ext cx="33528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S# </a:t>
            </a:r>
            <a:r>
              <a:rPr lang="en-US" altLang="en-US" b="1">
                <a:latin typeface="Times New Roman" panose="02020603050405020304" pitchFamily="18" charset="0"/>
                <a:sym typeface="Symbol" panose="05050102010706020507" pitchFamily="18" charset="2"/>
              </a:rPr>
              <a:t></a:t>
            </a:r>
            <a:r>
              <a:rPr lang="en-US" altLang="en-US" b="1">
                <a:latin typeface="Times New Roman" panose="02020603050405020304" pitchFamily="18" charset="0"/>
              </a:rPr>
              <a:t> (address, status)</a:t>
            </a:r>
          </a:p>
          <a:p>
            <a:pPr>
              <a:lnSpc>
                <a:spcPct val="90000"/>
              </a:lnSpc>
              <a:spcBef>
                <a:spcPct val="50000"/>
              </a:spcBef>
              <a:buFont typeface="Monotype Sorts" pitchFamily="-84" charset="2"/>
              <a:buNone/>
            </a:pPr>
            <a:r>
              <a:rPr lang="en-US" altLang="en-US" b="1">
                <a:latin typeface="Times New Roman" panose="02020603050405020304" pitchFamily="18" charset="0"/>
              </a:rPr>
              <a:t>address </a:t>
            </a:r>
            <a:r>
              <a:rPr lang="en-US" altLang="en-US" b="1">
                <a:latin typeface="Times New Roman" panose="02020603050405020304" pitchFamily="18" charset="0"/>
                <a:sym typeface="Symbol" panose="05050102010706020507" pitchFamily="18" charset="2"/>
              </a:rPr>
              <a:t></a:t>
            </a:r>
            <a:r>
              <a:rPr lang="en-US" altLang="en-US" b="1">
                <a:latin typeface="Times New Roman" panose="02020603050405020304" pitchFamily="18" charset="0"/>
              </a:rPr>
              <a:t> status</a:t>
            </a:r>
          </a:p>
        </p:txBody>
      </p:sp>
      <p:sp>
        <p:nvSpPr>
          <p:cNvPr id="57349" name="Line 6">
            <a:extLst>
              <a:ext uri="{FF2B5EF4-FFF2-40B4-BE49-F238E27FC236}">
                <a16:creationId xmlns:a16="http://schemas.microsoft.com/office/drawing/2014/main" id="{3D881EE3-BDBC-46A7-A02A-1C13EB1EE76F}"/>
              </a:ext>
            </a:extLst>
          </p:cNvPr>
          <p:cNvSpPr>
            <a:spLocks noChangeShapeType="1"/>
          </p:cNvSpPr>
          <p:nvPr/>
        </p:nvSpPr>
        <p:spPr bwMode="auto">
          <a:xfrm>
            <a:off x="4114800" y="2590800"/>
            <a:ext cx="0" cy="3429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aphicFrame>
        <p:nvGraphicFramePr>
          <p:cNvPr id="57350" name="Object 3">
            <a:extLst>
              <a:ext uri="{FF2B5EF4-FFF2-40B4-BE49-F238E27FC236}">
                <a16:creationId xmlns:a16="http://schemas.microsoft.com/office/drawing/2014/main" id="{FFE12C9B-9E04-4D7C-A5C9-87F9E325BE75}"/>
              </a:ext>
            </a:extLst>
          </p:cNvPr>
          <p:cNvGraphicFramePr>
            <a:graphicFrameLocks noChangeAspect="1"/>
          </p:cNvGraphicFramePr>
          <p:nvPr/>
        </p:nvGraphicFramePr>
        <p:xfrm>
          <a:off x="6705600" y="2895600"/>
          <a:ext cx="2211388" cy="1579563"/>
        </p:xfrm>
        <a:graphic>
          <a:graphicData uri="http://schemas.openxmlformats.org/presentationml/2006/ole">
            <mc:AlternateContent xmlns:mc="http://schemas.openxmlformats.org/markup-compatibility/2006">
              <mc:Choice xmlns:v="urn:schemas-microsoft-com:vml" Requires="v">
                <p:oleObj name="Document" r:id="rId5" imgW="3327840" imgH="2404440" progId="Word.Document.8">
                  <p:embed/>
                </p:oleObj>
              </mc:Choice>
              <mc:Fallback>
                <p:oleObj name="Document" r:id="rId5" imgW="3327840" imgH="24044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2895600"/>
                        <a:ext cx="2211388" cy="157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7351" name="Object 4">
            <a:extLst>
              <a:ext uri="{FF2B5EF4-FFF2-40B4-BE49-F238E27FC236}">
                <a16:creationId xmlns:a16="http://schemas.microsoft.com/office/drawing/2014/main" id="{2E280925-2FCB-43C8-9B82-487DD402E0C8}"/>
              </a:ext>
            </a:extLst>
          </p:cNvPr>
          <p:cNvGraphicFramePr>
            <a:graphicFrameLocks noChangeAspect="1"/>
          </p:cNvGraphicFramePr>
          <p:nvPr/>
        </p:nvGraphicFramePr>
        <p:xfrm>
          <a:off x="4495800" y="2895600"/>
          <a:ext cx="2209800" cy="1566863"/>
        </p:xfrm>
        <a:graphic>
          <a:graphicData uri="http://schemas.openxmlformats.org/presentationml/2006/ole">
            <mc:AlternateContent xmlns:mc="http://schemas.openxmlformats.org/markup-compatibility/2006">
              <mc:Choice xmlns:v="urn:schemas-microsoft-com:vml" Requires="v">
                <p:oleObj name="Document" r:id="rId7" imgW="3327840" imgH="2386080" progId="Word.Document.8">
                  <p:embed/>
                </p:oleObj>
              </mc:Choice>
              <mc:Fallback>
                <p:oleObj name="Document" r:id="rId7" imgW="3327840" imgH="238608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2895600"/>
                        <a:ext cx="2209800" cy="156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30761" name="Text Box 9">
            <a:extLst>
              <a:ext uri="{FF2B5EF4-FFF2-40B4-BE49-F238E27FC236}">
                <a16:creationId xmlns:a16="http://schemas.microsoft.com/office/drawing/2014/main" id="{A4CC3ACC-3208-469B-BF71-9E26E00CBABE}"/>
              </a:ext>
            </a:extLst>
          </p:cNvPr>
          <p:cNvSpPr txBox="1">
            <a:spLocks noChangeArrowheads="1"/>
          </p:cNvSpPr>
          <p:nvPr/>
        </p:nvSpPr>
        <p:spPr bwMode="auto">
          <a:xfrm>
            <a:off x="4343400" y="4754563"/>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S# </a:t>
            </a:r>
            <a:r>
              <a:rPr lang="en-US" altLang="en-US" b="1">
                <a:latin typeface="Times New Roman" panose="02020603050405020304" pitchFamily="18" charset="0"/>
                <a:sym typeface="Symbol" panose="05050102010706020507" pitchFamily="18" charset="2"/>
              </a:rPr>
              <a:t></a:t>
            </a:r>
            <a:r>
              <a:rPr lang="en-US" altLang="en-US" b="1">
                <a:latin typeface="Times New Roman" panose="02020603050405020304" pitchFamily="18" charset="0"/>
              </a:rPr>
              <a:t> address</a:t>
            </a:r>
          </a:p>
        </p:txBody>
      </p:sp>
      <p:sp>
        <p:nvSpPr>
          <p:cNvPr id="330762" name="Text Box 10">
            <a:extLst>
              <a:ext uri="{FF2B5EF4-FFF2-40B4-BE49-F238E27FC236}">
                <a16:creationId xmlns:a16="http://schemas.microsoft.com/office/drawing/2014/main" id="{C5B53A95-FC5C-4A25-987D-06A6C89E8E13}"/>
              </a:ext>
            </a:extLst>
          </p:cNvPr>
          <p:cNvSpPr txBox="1">
            <a:spLocks noChangeArrowheads="1"/>
          </p:cNvSpPr>
          <p:nvPr/>
        </p:nvSpPr>
        <p:spPr bwMode="auto">
          <a:xfrm>
            <a:off x="6705600" y="4754563"/>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S# </a:t>
            </a:r>
            <a:r>
              <a:rPr lang="en-US" altLang="en-US" b="1">
                <a:latin typeface="Times New Roman" panose="02020603050405020304" pitchFamily="18" charset="0"/>
                <a:sym typeface="Symbol" panose="05050102010706020507" pitchFamily="18" charset="2"/>
              </a:rPr>
              <a:t></a:t>
            </a:r>
            <a:r>
              <a:rPr lang="en-US" altLang="en-US" b="1">
                <a:latin typeface="Times New Roman" panose="02020603050405020304" pitchFamily="18" charset="0"/>
              </a:rPr>
              <a:t> status</a:t>
            </a:r>
          </a:p>
        </p:txBody>
      </p:sp>
      <p:sp>
        <p:nvSpPr>
          <p:cNvPr id="330763" name="Rectangle 11">
            <a:extLst>
              <a:ext uri="{FF2B5EF4-FFF2-40B4-BE49-F238E27FC236}">
                <a16:creationId xmlns:a16="http://schemas.microsoft.com/office/drawing/2014/main" id="{B95FB6B8-B137-4125-8B22-F78910186708}"/>
              </a:ext>
            </a:extLst>
          </p:cNvPr>
          <p:cNvSpPr>
            <a:spLocks noChangeArrowheads="1"/>
          </p:cNvSpPr>
          <p:nvPr/>
        </p:nvSpPr>
        <p:spPr bwMode="auto">
          <a:xfrm>
            <a:off x="5094288" y="5713413"/>
            <a:ext cx="2946400" cy="4587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Clr>
                <a:schemeClr val="hlink"/>
              </a:buClr>
              <a:buSzPct val="110000"/>
              <a:buFont typeface="Wingdings" panose="05000000000000000000" pitchFamily="2" charset="2"/>
              <a:buNone/>
            </a:pPr>
            <a:r>
              <a:rPr lang="en-US" altLang="en-US" sz="2600">
                <a:solidFill>
                  <a:srgbClr val="FF0000"/>
                </a:solidFill>
              </a:rPr>
              <a:t>quiz: is it lossless?</a:t>
            </a:r>
          </a:p>
        </p:txBody>
      </p:sp>
      <p:sp>
        <p:nvSpPr>
          <p:cNvPr id="29706" name="Rectangle 3" descr="Rectangle: Click to edit Master text styles&#10;Second level&#10;Third level&#10;Fourth level&#10;Fifth level">
            <a:extLst>
              <a:ext uri="{FF2B5EF4-FFF2-40B4-BE49-F238E27FC236}">
                <a16:creationId xmlns:a16="http://schemas.microsoft.com/office/drawing/2014/main" id="{4038EB27-C2DD-4E53-AD3E-D96173EDBD86}"/>
              </a:ext>
            </a:extLst>
          </p:cNvPr>
          <p:cNvSpPr txBox="1">
            <a:spLocks noChangeArrowheads="1"/>
          </p:cNvSpPr>
          <p:nvPr/>
        </p:nvSpPr>
        <p:spPr bwMode="auto">
          <a:xfrm>
            <a:off x="381000" y="1219200"/>
            <a:ext cx="8229600" cy="1219200"/>
          </a:xfrm>
          <a:prstGeom prst="rect">
            <a:avLst/>
          </a:prstGeom>
          <a:noFill/>
          <a:ln>
            <a:noFill/>
          </a:ln>
        </p:spPr>
        <p:txBody>
          <a:bodyPr lIns="90487" tIns="44450" rIns="90487" bIns="44450"/>
          <a:lstStyle>
            <a:lvl1pPr marL="342900" indent="-342900">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lnSpc>
                <a:spcPct val="90000"/>
              </a:lnSpc>
              <a:spcBef>
                <a:spcPct val="20000"/>
              </a:spcBef>
              <a:spcAft>
                <a:spcPct val="0"/>
              </a:spcAft>
              <a:buClr>
                <a:schemeClr val="tx1"/>
              </a:buClr>
              <a:buSzPct val="75000"/>
              <a:buFont typeface="Monotype Sorts" charset="0"/>
              <a:defRPr sz="2400">
                <a:solidFill>
                  <a:schemeClr val="tx1"/>
                </a:solidFill>
                <a:latin typeface="Helvetica" charset="0"/>
                <a:ea typeface="ＭＳ Ｐゴシック" charset="0"/>
              </a:defRPr>
            </a:lvl6pPr>
            <a:lvl7pPr marL="2971800" indent="-228600" eaLnBrk="0" fontAlgn="base" hangingPunct="0">
              <a:lnSpc>
                <a:spcPct val="90000"/>
              </a:lnSpc>
              <a:spcBef>
                <a:spcPct val="20000"/>
              </a:spcBef>
              <a:spcAft>
                <a:spcPct val="0"/>
              </a:spcAft>
              <a:buClr>
                <a:schemeClr val="tx1"/>
              </a:buClr>
              <a:buSzPct val="75000"/>
              <a:buFont typeface="Monotype Sorts" charset="0"/>
              <a:defRPr sz="2400">
                <a:solidFill>
                  <a:schemeClr val="tx1"/>
                </a:solidFill>
                <a:latin typeface="Helvetica" charset="0"/>
                <a:ea typeface="ＭＳ Ｐゴシック" charset="0"/>
              </a:defRPr>
            </a:lvl7pPr>
            <a:lvl8pPr marL="3429000" indent="-228600" eaLnBrk="0" fontAlgn="base" hangingPunct="0">
              <a:lnSpc>
                <a:spcPct val="90000"/>
              </a:lnSpc>
              <a:spcBef>
                <a:spcPct val="20000"/>
              </a:spcBef>
              <a:spcAft>
                <a:spcPct val="0"/>
              </a:spcAft>
              <a:buClr>
                <a:schemeClr val="tx1"/>
              </a:buClr>
              <a:buSzPct val="75000"/>
              <a:buFont typeface="Monotype Sorts" charset="0"/>
              <a:defRPr sz="2400">
                <a:solidFill>
                  <a:schemeClr val="tx1"/>
                </a:solidFill>
                <a:latin typeface="Helvetica" charset="0"/>
                <a:ea typeface="ＭＳ Ｐゴシック" charset="0"/>
              </a:defRPr>
            </a:lvl8pPr>
            <a:lvl9pPr marL="3886200" indent="-228600" eaLnBrk="0" fontAlgn="base" hangingPunct="0">
              <a:lnSpc>
                <a:spcPct val="90000"/>
              </a:lnSpc>
              <a:spcBef>
                <a:spcPct val="20000"/>
              </a:spcBef>
              <a:spcAft>
                <a:spcPct val="0"/>
              </a:spcAft>
              <a:buClr>
                <a:schemeClr val="tx1"/>
              </a:buClr>
              <a:buSzPct val="75000"/>
              <a:buFont typeface="Monotype Sorts" charset="0"/>
              <a:defRPr sz="2400">
                <a:solidFill>
                  <a:schemeClr val="tx1"/>
                </a:solidFill>
                <a:latin typeface="Helvetica" charset="0"/>
                <a:ea typeface="ＭＳ Ｐゴシック" charset="0"/>
              </a:defRPr>
            </a:lvl9pPr>
          </a:lstStyle>
          <a:p>
            <a:pPr eaLnBrk="1" hangingPunct="1">
              <a:lnSpc>
                <a:spcPct val="90000"/>
              </a:lnSpc>
              <a:spcBef>
                <a:spcPct val="20000"/>
              </a:spcBef>
              <a:buClr>
                <a:schemeClr val="tx1"/>
              </a:buClr>
              <a:buSzPct val="75000"/>
              <a:buFont typeface="Monotype Sorts" charset="0"/>
              <a:buChar char="o"/>
              <a:defRPr/>
            </a:pPr>
            <a:r>
              <a:rPr lang="en-US" dirty="0">
                <a:latin typeface="+mn-lt"/>
              </a:rPr>
              <a:t>Dependency preserving: the original (canonical) FDs should not span across tables </a:t>
            </a:r>
          </a:p>
          <a:p>
            <a:pPr eaLnBrk="1" hangingPunct="1">
              <a:lnSpc>
                <a:spcPct val="90000"/>
              </a:lnSpc>
              <a:spcBef>
                <a:spcPct val="20000"/>
              </a:spcBef>
              <a:buClr>
                <a:schemeClr val="tx1"/>
              </a:buClr>
              <a:buSzPct val="75000"/>
              <a:buFont typeface="Monotype Sorts" charset="0"/>
              <a:buChar char="o"/>
              <a:defRPr/>
            </a:pPr>
            <a:endParaRPr lang="en-US" sz="1200" dirty="0">
              <a:latin typeface="+mn-lt"/>
            </a:endParaRPr>
          </a:p>
          <a:p>
            <a:pPr eaLnBrk="1" hangingPunct="1">
              <a:lnSpc>
                <a:spcPct val="90000"/>
              </a:lnSpc>
              <a:spcBef>
                <a:spcPct val="20000"/>
              </a:spcBef>
              <a:buClr>
                <a:schemeClr val="tx1"/>
              </a:buClr>
              <a:buSzPct val="75000"/>
              <a:buFont typeface="Monotype Sorts" charset="0"/>
              <a:buChar char="o"/>
              <a:defRPr/>
            </a:pPr>
            <a:r>
              <a:rPr lang="en-US" dirty="0">
                <a:latin typeface="+mn-lt"/>
              </a:rPr>
              <a:t>Non-dependency preserving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7"/>
                                        </p:tgtEl>
                                        <p:attrNameLst>
                                          <p:attrName>style.visibility</p:attrName>
                                        </p:attrNameLst>
                                      </p:cBhvr>
                                      <p:to>
                                        <p:strVal val="visible"/>
                                      </p:to>
                                    </p:set>
                                    <p:anim calcmode="lin" valueType="num">
                                      <p:cBhvr additive="base">
                                        <p:cTn id="7" dur="500" fill="hold"/>
                                        <p:tgtEl>
                                          <p:spTgt spid="330757"/>
                                        </p:tgtEl>
                                        <p:attrNameLst>
                                          <p:attrName>ppt_x</p:attrName>
                                        </p:attrNameLst>
                                      </p:cBhvr>
                                      <p:tavLst>
                                        <p:tav tm="0">
                                          <p:val>
                                            <p:strVal val="0-#ppt_w/2"/>
                                          </p:val>
                                        </p:tav>
                                        <p:tav tm="100000">
                                          <p:val>
                                            <p:strVal val="#ppt_x"/>
                                          </p:val>
                                        </p:tav>
                                      </p:tavLst>
                                    </p:anim>
                                    <p:anim calcmode="lin" valueType="num">
                                      <p:cBhvr additive="base">
                                        <p:cTn id="8"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0761"/>
                                        </p:tgtEl>
                                        <p:attrNameLst>
                                          <p:attrName>style.visibility</p:attrName>
                                        </p:attrNameLst>
                                      </p:cBhvr>
                                      <p:to>
                                        <p:strVal val="visible"/>
                                      </p:to>
                                    </p:set>
                                    <p:anim calcmode="lin" valueType="num">
                                      <p:cBhvr additive="base">
                                        <p:cTn id="13" dur="500" fill="hold"/>
                                        <p:tgtEl>
                                          <p:spTgt spid="330761"/>
                                        </p:tgtEl>
                                        <p:attrNameLst>
                                          <p:attrName>ppt_x</p:attrName>
                                        </p:attrNameLst>
                                      </p:cBhvr>
                                      <p:tavLst>
                                        <p:tav tm="0">
                                          <p:val>
                                            <p:strVal val="0-#ppt_w/2"/>
                                          </p:val>
                                        </p:tav>
                                        <p:tav tm="100000">
                                          <p:val>
                                            <p:strVal val="#ppt_x"/>
                                          </p:val>
                                        </p:tav>
                                      </p:tavLst>
                                    </p:anim>
                                    <p:anim calcmode="lin" valueType="num">
                                      <p:cBhvr additive="base">
                                        <p:cTn id="14" dur="500" fill="hold"/>
                                        <p:tgtEl>
                                          <p:spTgt spid="3307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0762"/>
                                        </p:tgtEl>
                                        <p:attrNameLst>
                                          <p:attrName>style.visibility</p:attrName>
                                        </p:attrNameLst>
                                      </p:cBhvr>
                                      <p:to>
                                        <p:strVal val="visible"/>
                                      </p:to>
                                    </p:set>
                                    <p:anim calcmode="lin" valueType="num">
                                      <p:cBhvr additive="base">
                                        <p:cTn id="19" dur="500" fill="hold"/>
                                        <p:tgtEl>
                                          <p:spTgt spid="330762"/>
                                        </p:tgtEl>
                                        <p:attrNameLst>
                                          <p:attrName>ppt_x</p:attrName>
                                        </p:attrNameLst>
                                      </p:cBhvr>
                                      <p:tavLst>
                                        <p:tav tm="0">
                                          <p:val>
                                            <p:strVal val="0-#ppt_w/2"/>
                                          </p:val>
                                        </p:tav>
                                        <p:tav tm="100000">
                                          <p:val>
                                            <p:strVal val="#ppt_x"/>
                                          </p:val>
                                        </p:tav>
                                      </p:tavLst>
                                    </p:anim>
                                    <p:anim calcmode="lin" valueType="num">
                                      <p:cBhvr additive="base">
                                        <p:cTn id="20" dur="500" fill="hold"/>
                                        <p:tgtEl>
                                          <p:spTgt spid="33076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0763"/>
                                        </p:tgtEl>
                                        <p:attrNameLst>
                                          <p:attrName>style.visibility</p:attrName>
                                        </p:attrNameLst>
                                      </p:cBhvr>
                                      <p:to>
                                        <p:strVal val="visible"/>
                                      </p:to>
                                    </p:set>
                                    <p:anim calcmode="lin" valueType="num">
                                      <p:cBhvr additive="base">
                                        <p:cTn id="25" dur="500" fill="hold"/>
                                        <p:tgtEl>
                                          <p:spTgt spid="330763"/>
                                        </p:tgtEl>
                                        <p:attrNameLst>
                                          <p:attrName>ppt_x</p:attrName>
                                        </p:attrNameLst>
                                      </p:cBhvr>
                                      <p:tavLst>
                                        <p:tav tm="0">
                                          <p:val>
                                            <p:strVal val="0-#ppt_w/2"/>
                                          </p:val>
                                        </p:tav>
                                        <p:tav tm="100000">
                                          <p:val>
                                            <p:strVal val="#ppt_x"/>
                                          </p:val>
                                        </p:tav>
                                      </p:tavLst>
                                    </p:anim>
                                    <p:anim calcmode="lin" valueType="num">
                                      <p:cBhvr additive="base">
                                        <p:cTn id="26" dur="500" fill="hold"/>
                                        <p:tgtEl>
                                          <p:spTgt spid="3307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7" grpId="0" autoUpdateAnimBg="0"/>
      <p:bldP spid="330761" grpId="0" autoUpdateAnimBg="0"/>
      <p:bldP spid="330762" grpId="0" autoUpdateAnimBg="0"/>
      <p:bldP spid="33076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F729095-7147-4468-AE9F-864A84D149F6}"/>
              </a:ext>
            </a:extLst>
          </p:cNvPr>
          <p:cNvSpPr>
            <a:spLocks noGrp="1" noChangeArrowheads="1"/>
          </p:cNvSpPr>
          <p:nvPr>
            <p:ph type="title"/>
          </p:nvPr>
        </p:nvSpPr>
        <p:spPr>
          <a:xfrm>
            <a:off x="0" y="228600"/>
            <a:ext cx="9053513" cy="533400"/>
          </a:xfrm>
        </p:spPr>
        <p:txBody>
          <a:bodyPr/>
          <a:lstStyle/>
          <a:p>
            <a:pPr eaLnBrk="1" hangingPunct="1"/>
            <a:br>
              <a:rPr lang="en-US" altLang="en-US" sz="3400"/>
            </a:br>
            <a:r>
              <a:rPr lang="en-US" altLang="en-US" sz="3400"/>
              <a:t>Dependency Preserving Decomposition</a:t>
            </a:r>
          </a:p>
        </p:txBody>
      </p:sp>
      <p:sp>
        <p:nvSpPr>
          <p:cNvPr id="59395" name="Rectangle 3" descr="Rectangle: Click to edit Master text styles&#10;Second level&#10;Third level&#10;Fourth level&#10;Fifth level">
            <a:extLst>
              <a:ext uri="{FF2B5EF4-FFF2-40B4-BE49-F238E27FC236}">
                <a16:creationId xmlns:a16="http://schemas.microsoft.com/office/drawing/2014/main" id="{490370B3-C4CA-42C3-9DB0-83D9AFD960DA}"/>
              </a:ext>
            </a:extLst>
          </p:cNvPr>
          <p:cNvSpPr>
            <a:spLocks noGrp="1" noChangeArrowheads="1"/>
          </p:cNvSpPr>
          <p:nvPr>
            <p:ph type="body" idx="1"/>
          </p:nvPr>
        </p:nvSpPr>
        <p:spPr>
          <a:xfrm>
            <a:off x="762000" y="1371600"/>
            <a:ext cx="7848600" cy="762000"/>
          </a:xfrm>
        </p:spPr>
        <p:txBody>
          <a:bodyPr/>
          <a:lstStyle/>
          <a:p>
            <a:pPr eaLnBrk="1" hangingPunct="1"/>
            <a:r>
              <a:rPr lang="en-US" altLang="en-US" sz="2800">
                <a:latin typeface="Tahoma" panose="020B0604030504040204" pitchFamily="34" charset="0"/>
              </a:rPr>
              <a:t>Example</a:t>
            </a:r>
          </a:p>
        </p:txBody>
      </p:sp>
      <p:graphicFrame>
        <p:nvGraphicFramePr>
          <p:cNvPr id="337924" name="Object 2">
            <a:extLst>
              <a:ext uri="{FF2B5EF4-FFF2-40B4-BE49-F238E27FC236}">
                <a16:creationId xmlns:a16="http://schemas.microsoft.com/office/drawing/2014/main" id="{00D685C8-07EE-4A89-B7A9-1F2EC0D60C13}"/>
              </a:ext>
            </a:extLst>
          </p:cNvPr>
          <p:cNvGraphicFramePr>
            <a:graphicFrameLocks noChangeAspect="1"/>
          </p:cNvGraphicFramePr>
          <p:nvPr/>
        </p:nvGraphicFramePr>
        <p:xfrm>
          <a:off x="769938" y="2401888"/>
          <a:ext cx="2806700" cy="1473200"/>
        </p:xfrm>
        <a:graphic>
          <a:graphicData uri="http://schemas.openxmlformats.org/presentationml/2006/ole">
            <mc:AlternateContent xmlns:mc="http://schemas.openxmlformats.org/markup-compatibility/2006">
              <mc:Choice xmlns:v="urn:schemas-microsoft-com:vml" Requires="v">
                <p:oleObj name="Document" r:id="rId3" imgW="4927680" imgH="2404440" progId="Word.Document.8">
                  <p:embed/>
                </p:oleObj>
              </mc:Choice>
              <mc:Fallback>
                <p:oleObj name="Document" r:id="rId3" imgW="4927680" imgH="2404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38" y="2401888"/>
                        <a:ext cx="2806700"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37925" name="Text Box 5">
            <a:extLst>
              <a:ext uri="{FF2B5EF4-FFF2-40B4-BE49-F238E27FC236}">
                <a16:creationId xmlns:a16="http://schemas.microsoft.com/office/drawing/2014/main" id="{D63FF2F1-1D96-49FA-8DA1-78CB08CA066F}"/>
              </a:ext>
            </a:extLst>
          </p:cNvPr>
          <p:cNvSpPr txBox="1">
            <a:spLocks noChangeArrowheads="1"/>
          </p:cNvSpPr>
          <p:nvPr/>
        </p:nvSpPr>
        <p:spPr bwMode="auto">
          <a:xfrm>
            <a:off x="609600" y="4191000"/>
            <a:ext cx="3352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a:latin typeface="Tahoma" panose="020B0604030504040204" pitchFamily="34" charset="0"/>
              </a:rPr>
              <a:t>S#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 (address, status)</a:t>
            </a:r>
          </a:p>
          <a:p>
            <a:pPr>
              <a:lnSpc>
                <a:spcPct val="90000"/>
              </a:lnSpc>
              <a:spcBef>
                <a:spcPct val="50000"/>
              </a:spcBef>
              <a:buFont typeface="Monotype Sorts" pitchFamily="-84" charset="2"/>
              <a:buNone/>
            </a:pPr>
            <a:r>
              <a:rPr lang="en-US" altLang="en-US">
                <a:latin typeface="Tahoma" panose="020B0604030504040204" pitchFamily="34" charset="0"/>
              </a:rPr>
              <a:t>address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 status</a:t>
            </a:r>
          </a:p>
        </p:txBody>
      </p:sp>
      <p:sp>
        <p:nvSpPr>
          <p:cNvPr id="59398" name="Line 6">
            <a:extLst>
              <a:ext uri="{FF2B5EF4-FFF2-40B4-BE49-F238E27FC236}">
                <a16:creationId xmlns:a16="http://schemas.microsoft.com/office/drawing/2014/main" id="{757244D1-1E80-4B34-80C0-BD85A9DB8981}"/>
              </a:ext>
            </a:extLst>
          </p:cNvPr>
          <p:cNvSpPr>
            <a:spLocks noChangeShapeType="1"/>
          </p:cNvSpPr>
          <p:nvPr/>
        </p:nvSpPr>
        <p:spPr bwMode="auto">
          <a:xfrm>
            <a:off x="4191000" y="2133600"/>
            <a:ext cx="0" cy="3200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aphicFrame>
        <p:nvGraphicFramePr>
          <p:cNvPr id="337927" name="Object 3">
            <a:extLst>
              <a:ext uri="{FF2B5EF4-FFF2-40B4-BE49-F238E27FC236}">
                <a16:creationId xmlns:a16="http://schemas.microsoft.com/office/drawing/2014/main" id="{E6F125D7-5AD3-4086-B42A-725C38C7656F}"/>
              </a:ext>
            </a:extLst>
          </p:cNvPr>
          <p:cNvGraphicFramePr>
            <a:graphicFrameLocks noChangeAspect="1"/>
          </p:cNvGraphicFramePr>
          <p:nvPr/>
        </p:nvGraphicFramePr>
        <p:xfrm>
          <a:off x="4572000" y="2478088"/>
          <a:ext cx="1976438" cy="1409700"/>
        </p:xfrm>
        <a:graphic>
          <a:graphicData uri="http://schemas.openxmlformats.org/presentationml/2006/ole">
            <mc:AlternateContent xmlns:mc="http://schemas.openxmlformats.org/markup-compatibility/2006">
              <mc:Choice xmlns:v="urn:schemas-microsoft-com:vml" Requires="v">
                <p:oleObj name="Document" r:id="rId5" imgW="3327840" imgH="2404440" progId="Word.Document.8">
                  <p:embed/>
                </p:oleObj>
              </mc:Choice>
              <mc:Fallback>
                <p:oleObj name="Document" r:id="rId5" imgW="3327840" imgH="24044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478088"/>
                        <a:ext cx="1976438"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37928" name="Text Box 8">
            <a:extLst>
              <a:ext uri="{FF2B5EF4-FFF2-40B4-BE49-F238E27FC236}">
                <a16:creationId xmlns:a16="http://schemas.microsoft.com/office/drawing/2014/main" id="{6051F5D4-A01D-4AB6-86E5-FF5133974FAA}"/>
              </a:ext>
            </a:extLst>
          </p:cNvPr>
          <p:cNvSpPr txBox="1">
            <a:spLocks noChangeArrowheads="1"/>
          </p:cNvSpPr>
          <p:nvPr/>
        </p:nvSpPr>
        <p:spPr bwMode="auto">
          <a:xfrm>
            <a:off x="4419600" y="4232275"/>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a:latin typeface="Tahoma" panose="020B0604030504040204" pitchFamily="34" charset="0"/>
              </a:rPr>
              <a:t>S#</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address</a:t>
            </a:r>
          </a:p>
        </p:txBody>
      </p:sp>
      <p:sp>
        <p:nvSpPr>
          <p:cNvPr id="337929" name="Text Box 9">
            <a:extLst>
              <a:ext uri="{FF2B5EF4-FFF2-40B4-BE49-F238E27FC236}">
                <a16:creationId xmlns:a16="http://schemas.microsoft.com/office/drawing/2014/main" id="{8AF1678A-400F-414A-98A1-20E99C0A2627}"/>
              </a:ext>
            </a:extLst>
          </p:cNvPr>
          <p:cNvSpPr txBox="1">
            <a:spLocks noChangeArrowheads="1"/>
          </p:cNvSpPr>
          <p:nvPr/>
        </p:nvSpPr>
        <p:spPr bwMode="auto">
          <a:xfrm>
            <a:off x="6629400" y="4232275"/>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a:latin typeface="Tahoma" panose="020B0604030504040204" pitchFamily="34" charset="0"/>
              </a:rPr>
              <a:t>address</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status</a:t>
            </a:r>
          </a:p>
        </p:txBody>
      </p:sp>
      <p:graphicFrame>
        <p:nvGraphicFramePr>
          <p:cNvPr id="337930" name="Object 4">
            <a:extLst>
              <a:ext uri="{FF2B5EF4-FFF2-40B4-BE49-F238E27FC236}">
                <a16:creationId xmlns:a16="http://schemas.microsoft.com/office/drawing/2014/main" id="{3FE84057-6495-49C8-9C96-3560E3AEB11B}"/>
              </a:ext>
            </a:extLst>
          </p:cNvPr>
          <p:cNvGraphicFramePr>
            <a:graphicFrameLocks noChangeAspect="1"/>
          </p:cNvGraphicFramePr>
          <p:nvPr/>
        </p:nvGraphicFramePr>
        <p:xfrm>
          <a:off x="6630988" y="2481263"/>
          <a:ext cx="2357437" cy="1384300"/>
        </p:xfrm>
        <a:graphic>
          <a:graphicData uri="http://schemas.openxmlformats.org/presentationml/2006/ole">
            <mc:AlternateContent xmlns:mc="http://schemas.openxmlformats.org/markup-compatibility/2006">
              <mc:Choice xmlns:v="urn:schemas-microsoft-com:vml" Requires="v">
                <p:oleObj name="Document" r:id="rId7" imgW="4077360" imgH="2404440" progId="Word.Document.8">
                  <p:embed/>
                </p:oleObj>
              </mc:Choice>
              <mc:Fallback>
                <p:oleObj name="Document" r:id="rId7" imgW="4077360" imgH="240444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0988" y="2481263"/>
                        <a:ext cx="2357437"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37931" name="Text Box 11">
            <a:extLst>
              <a:ext uri="{FF2B5EF4-FFF2-40B4-BE49-F238E27FC236}">
                <a16:creationId xmlns:a16="http://schemas.microsoft.com/office/drawing/2014/main" id="{908FD789-0C09-4C90-BDE3-6CB695D5E524}"/>
              </a:ext>
            </a:extLst>
          </p:cNvPr>
          <p:cNvSpPr txBox="1">
            <a:spLocks noChangeArrowheads="1"/>
          </p:cNvSpPr>
          <p:nvPr/>
        </p:nvSpPr>
        <p:spPr bwMode="auto">
          <a:xfrm>
            <a:off x="4556125" y="4800600"/>
            <a:ext cx="275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a:solidFill>
                  <a:srgbClr val="FF3300"/>
                </a:solidFill>
                <a:latin typeface="Tahoma" panose="020B0604030504040204" pitchFamily="34" charset="0"/>
              </a:rPr>
              <a:t>but: S# </a:t>
            </a:r>
            <a:r>
              <a:rPr lang="en-US" altLang="en-US">
                <a:solidFill>
                  <a:srgbClr val="FF3300"/>
                </a:solidFill>
                <a:latin typeface="Tahoma" panose="020B0604030504040204" pitchFamily="34" charset="0"/>
                <a:sym typeface="Symbol" panose="05050102010706020507" pitchFamily="18" charset="2"/>
              </a:rPr>
              <a:t></a:t>
            </a:r>
            <a:r>
              <a:rPr lang="en-US" altLang="en-US">
                <a:solidFill>
                  <a:srgbClr val="FF3300"/>
                </a:solidFill>
                <a:latin typeface="Tahoma" panose="020B0604030504040204" pitchFamily="34" charset="0"/>
              </a:rPr>
              <a:t> status ?</a:t>
            </a:r>
          </a:p>
        </p:txBody>
      </p:sp>
      <p:sp>
        <p:nvSpPr>
          <p:cNvPr id="337932" name="Rectangle 12" descr="Rectangle: Click to edit Master text styles&#10;Second level&#10;Third level&#10;Fourth level&#10;Fifth level">
            <a:extLst>
              <a:ext uri="{FF2B5EF4-FFF2-40B4-BE49-F238E27FC236}">
                <a16:creationId xmlns:a16="http://schemas.microsoft.com/office/drawing/2014/main" id="{6CB6C5D5-5BFB-40A4-8BC2-70D769DF6632}"/>
              </a:ext>
            </a:extLst>
          </p:cNvPr>
          <p:cNvSpPr>
            <a:spLocks noChangeArrowheads="1"/>
          </p:cNvSpPr>
          <p:nvPr/>
        </p:nvSpPr>
        <p:spPr bwMode="auto">
          <a:xfrm>
            <a:off x="838200" y="571500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Clr>
                <a:schemeClr val="hlink"/>
              </a:buClr>
              <a:buSzPct val="110000"/>
              <a:buFont typeface="Wingdings" panose="05000000000000000000" pitchFamily="2" charset="2"/>
              <a:buBlip>
                <a:blip r:embed="rId9"/>
              </a:buBlip>
            </a:pPr>
            <a:r>
              <a:rPr lang="en-US" altLang="en-US" sz="2800"/>
              <a:t>why is dependency preservation good?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7924"/>
                                        </p:tgtEl>
                                        <p:attrNameLst>
                                          <p:attrName>style.visibility</p:attrName>
                                        </p:attrNameLst>
                                      </p:cBhvr>
                                      <p:to>
                                        <p:strVal val="visible"/>
                                      </p:to>
                                    </p:set>
                                    <p:anim calcmode="lin" valueType="num">
                                      <p:cBhvr additive="base">
                                        <p:cTn id="7" dur="500" fill="hold"/>
                                        <p:tgtEl>
                                          <p:spTgt spid="337924"/>
                                        </p:tgtEl>
                                        <p:attrNameLst>
                                          <p:attrName>ppt_x</p:attrName>
                                        </p:attrNameLst>
                                      </p:cBhvr>
                                      <p:tavLst>
                                        <p:tav tm="0">
                                          <p:val>
                                            <p:strVal val="0-#ppt_w/2"/>
                                          </p:val>
                                        </p:tav>
                                        <p:tav tm="100000">
                                          <p:val>
                                            <p:strVal val="#ppt_x"/>
                                          </p:val>
                                        </p:tav>
                                      </p:tavLst>
                                    </p:anim>
                                    <p:anim calcmode="lin" valueType="num">
                                      <p:cBhvr additive="base">
                                        <p:cTn id="8" dur="500" fill="hold"/>
                                        <p:tgtEl>
                                          <p:spTgt spid="3379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25"/>
                                        </p:tgtEl>
                                        <p:attrNameLst>
                                          <p:attrName>style.visibility</p:attrName>
                                        </p:attrNameLst>
                                      </p:cBhvr>
                                      <p:to>
                                        <p:strVal val="visible"/>
                                      </p:to>
                                    </p:set>
                                    <p:anim calcmode="lin" valueType="num">
                                      <p:cBhvr additive="base">
                                        <p:cTn id="13" dur="500" fill="hold"/>
                                        <p:tgtEl>
                                          <p:spTgt spid="337925"/>
                                        </p:tgtEl>
                                        <p:attrNameLst>
                                          <p:attrName>ppt_x</p:attrName>
                                        </p:attrNameLst>
                                      </p:cBhvr>
                                      <p:tavLst>
                                        <p:tav tm="0">
                                          <p:val>
                                            <p:strVal val="0-#ppt_w/2"/>
                                          </p:val>
                                        </p:tav>
                                        <p:tav tm="100000">
                                          <p:val>
                                            <p:strVal val="#ppt_x"/>
                                          </p:val>
                                        </p:tav>
                                      </p:tavLst>
                                    </p:anim>
                                    <p:anim calcmode="lin" valueType="num">
                                      <p:cBhvr additive="base">
                                        <p:cTn id="14" dur="500" fill="hold"/>
                                        <p:tgtEl>
                                          <p:spTgt spid="3379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37927"/>
                                        </p:tgtEl>
                                        <p:attrNameLst>
                                          <p:attrName>style.visibility</p:attrName>
                                        </p:attrNameLst>
                                      </p:cBhvr>
                                      <p:to>
                                        <p:strVal val="visible"/>
                                      </p:to>
                                    </p:set>
                                    <p:anim calcmode="lin" valueType="num">
                                      <p:cBhvr additive="base">
                                        <p:cTn id="19" dur="500" fill="hold"/>
                                        <p:tgtEl>
                                          <p:spTgt spid="337927"/>
                                        </p:tgtEl>
                                        <p:attrNameLst>
                                          <p:attrName>ppt_x</p:attrName>
                                        </p:attrNameLst>
                                      </p:cBhvr>
                                      <p:tavLst>
                                        <p:tav tm="0">
                                          <p:val>
                                            <p:strVal val="0-#ppt_w/2"/>
                                          </p:val>
                                        </p:tav>
                                        <p:tav tm="100000">
                                          <p:val>
                                            <p:strVal val="#ppt_x"/>
                                          </p:val>
                                        </p:tav>
                                      </p:tavLst>
                                    </p:anim>
                                    <p:anim calcmode="lin" valueType="num">
                                      <p:cBhvr additive="base">
                                        <p:cTn id="20" dur="500" fill="hold"/>
                                        <p:tgtEl>
                                          <p:spTgt spid="3379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7928"/>
                                        </p:tgtEl>
                                        <p:attrNameLst>
                                          <p:attrName>style.visibility</p:attrName>
                                        </p:attrNameLst>
                                      </p:cBhvr>
                                      <p:to>
                                        <p:strVal val="visible"/>
                                      </p:to>
                                    </p:set>
                                    <p:anim calcmode="lin" valueType="num">
                                      <p:cBhvr additive="base">
                                        <p:cTn id="25" dur="500" fill="hold"/>
                                        <p:tgtEl>
                                          <p:spTgt spid="337928"/>
                                        </p:tgtEl>
                                        <p:attrNameLst>
                                          <p:attrName>ppt_x</p:attrName>
                                        </p:attrNameLst>
                                      </p:cBhvr>
                                      <p:tavLst>
                                        <p:tav tm="0">
                                          <p:val>
                                            <p:strVal val="0-#ppt_w/2"/>
                                          </p:val>
                                        </p:tav>
                                        <p:tav tm="100000">
                                          <p:val>
                                            <p:strVal val="#ppt_x"/>
                                          </p:val>
                                        </p:tav>
                                      </p:tavLst>
                                    </p:anim>
                                    <p:anim calcmode="lin" valueType="num">
                                      <p:cBhvr additive="base">
                                        <p:cTn id="26" dur="500" fill="hold"/>
                                        <p:tgtEl>
                                          <p:spTgt spid="33792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37930"/>
                                        </p:tgtEl>
                                        <p:attrNameLst>
                                          <p:attrName>style.visibility</p:attrName>
                                        </p:attrNameLst>
                                      </p:cBhvr>
                                      <p:to>
                                        <p:strVal val="visible"/>
                                      </p:to>
                                    </p:set>
                                    <p:anim calcmode="lin" valueType="num">
                                      <p:cBhvr additive="base">
                                        <p:cTn id="31" dur="500" fill="hold"/>
                                        <p:tgtEl>
                                          <p:spTgt spid="337930"/>
                                        </p:tgtEl>
                                        <p:attrNameLst>
                                          <p:attrName>ppt_x</p:attrName>
                                        </p:attrNameLst>
                                      </p:cBhvr>
                                      <p:tavLst>
                                        <p:tav tm="0">
                                          <p:val>
                                            <p:strVal val="0-#ppt_w/2"/>
                                          </p:val>
                                        </p:tav>
                                        <p:tav tm="100000">
                                          <p:val>
                                            <p:strVal val="#ppt_x"/>
                                          </p:val>
                                        </p:tav>
                                      </p:tavLst>
                                    </p:anim>
                                    <p:anim calcmode="lin" valueType="num">
                                      <p:cBhvr additive="base">
                                        <p:cTn id="32" dur="500" fill="hold"/>
                                        <p:tgtEl>
                                          <p:spTgt spid="33793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7929"/>
                                        </p:tgtEl>
                                        <p:attrNameLst>
                                          <p:attrName>style.visibility</p:attrName>
                                        </p:attrNameLst>
                                      </p:cBhvr>
                                      <p:to>
                                        <p:strVal val="visible"/>
                                      </p:to>
                                    </p:set>
                                    <p:anim calcmode="lin" valueType="num">
                                      <p:cBhvr additive="base">
                                        <p:cTn id="37" dur="500" fill="hold"/>
                                        <p:tgtEl>
                                          <p:spTgt spid="337929"/>
                                        </p:tgtEl>
                                        <p:attrNameLst>
                                          <p:attrName>ppt_x</p:attrName>
                                        </p:attrNameLst>
                                      </p:cBhvr>
                                      <p:tavLst>
                                        <p:tav tm="0">
                                          <p:val>
                                            <p:strVal val="0-#ppt_w/2"/>
                                          </p:val>
                                        </p:tav>
                                        <p:tav tm="100000">
                                          <p:val>
                                            <p:strVal val="#ppt_x"/>
                                          </p:val>
                                        </p:tav>
                                      </p:tavLst>
                                    </p:anim>
                                    <p:anim calcmode="lin" valueType="num">
                                      <p:cBhvr additive="base">
                                        <p:cTn id="38" dur="500" fill="hold"/>
                                        <p:tgtEl>
                                          <p:spTgt spid="33792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37931"/>
                                        </p:tgtEl>
                                        <p:attrNameLst>
                                          <p:attrName>style.visibility</p:attrName>
                                        </p:attrNameLst>
                                      </p:cBhvr>
                                      <p:to>
                                        <p:strVal val="visible"/>
                                      </p:to>
                                    </p:set>
                                    <p:anim calcmode="lin" valueType="num">
                                      <p:cBhvr additive="base">
                                        <p:cTn id="43" dur="500" fill="hold"/>
                                        <p:tgtEl>
                                          <p:spTgt spid="337931"/>
                                        </p:tgtEl>
                                        <p:attrNameLst>
                                          <p:attrName>ppt_x</p:attrName>
                                        </p:attrNameLst>
                                      </p:cBhvr>
                                      <p:tavLst>
                                        <p:tav tm="0">
                                          <p:val>
                                            <p:strVal val="0-#ppt_w/2"/>
                                          </p:val>
                                        </p:tav>
                                        <p:tav tm="100000">
                                          <p:val>
                                            <p:strVal val="#ppt_x"/>
                                          </p:val>
                                        </p:tav>
                                      </p:tavLst>
                                    </p:anim>
                                    <p:anim calcmode="lin" valueType="num">
                                      <p:cBhvr additive="base">
                                        <p:cTn id="44" dur="500" fill="hold"/>
                                        <p:tgtEl>
                                          <p:spTgt spid="33793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37932"/>
                                        </p:tgtEl>
                                        <p:attrNameLst>
                                          <p:attrName>style.visibility</p:attrName>
                                        </p:attrNameLst>
                                      </p:cBhvr>
                                      <p:to>
                                        <p:strVal val="visible"/>
                                      </p:to>
                                    </p:set>
                                    <p:anim calcmode="lin" valueType="num">
                                      <p:cBhvr additive="base">
                                        <p:cTn id="49" dur="500" fill="hold"/>
                                        <p:tgtEl>
                                          <p:spTgt spid="337932"/>
                                        </p:tgtEl>
                                        <p:attrNameLst>
                                          <p:attrName>ppt_x</p:attrName>
                                        </p:attrNameLst>
                                      </p:cBhvr>
                                      <p:tavLst>
                                        <p:tav tm="0">
                                          <p:val>
                                            <p:strVal val="0-#ppt_w/2"/>
                                          </p:val>
                                        </p:tav>
                                        <p:tav tm="100000">
                                          <p:val>
                                            <p:strVal val="#ppt_x"/>
                                          </p:val>
                                        </p:tav>
                                      </p:tavLst>
                                    </p:anim>
                                    <p:anim calcmode="lin" valueType="num">
                                      <p:cBhvr additive="base">
                                        <p:cTn id="50" dur="500" fill="hold"/>
                                        <p:tgtEl>
                                          <p:spTgt spid="337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5" grpId="0" autoUpdateAnimBg="0"/>
      <p:bldP spid="337928" grpId="0" autoUpdateAnimBg="0"/>
      <p:bldP spid="337929" grpId="0" autoUpdateAnimBg="0"/>
      <p:bldP spid="337931" grpId="0" autoUpdateAnimBg="0"/>
      <p:bldP spid="33793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C2C343D-6A8A-43D1-884A-B90277737371}"/>
              </a:ext>
            </a:extLst>
          </p:cNvPr>
          <p:cNvSpPr>
            <a:spLocks noGrp="1" noChangeArrowheads="1"/>
          </p:cNvSpPr>
          <p:nvPr>
            <p:ph type="title"/>
          </p:nvPr>
        </p:nvSpPr>
        <p:spPr>
          <a:xfrm>
            <a:off x="609600" y="152400"/>
            <a:ext cx="7772400" cy="762000"/>
          </a:xfrm>
        </p:spPr>
        <p:txBody>
          <a:bodyPr/>
          <a:lstStyle/>
          <a:p>
            <a:pPr eaLnBrk="1" hangingPunct="1"/>
            <a:br>
              <a:rPr lang="en-US" altLang="en-US"/>
            </a:br>
            <a:r>
              <a:rPr lang="en-US" altLang="en-US"/>
              <a:t>Why Dependency Preservation?</a:t>
            </a:r>
          </a:p>
        </p:txBody>
      </p:sp>
      <p:sp>
        <p:nvSpPr>
          <p:cNvPr id="376835" name="Rectangle 3" descr="Rectangle: Click to edit Master text styles&#10;Second level&#10;Third level&#10;Fourth level&#10;Fifth level">
            <a:extLst>
              <a:ext uri="{FF2B5EF4-FFF2-40B4-BE49-F238E27FC236}">
                <a16:creationId xmlns:a16="http://schemas.microsoft.com/office/drawing/2014/main" id="{DE68AFAA-F1EF-4752-B12F-0596A2DDFB11}"/>
              </a:ext>
            </a:extLst>
          </p:cNvPr>
          <p:cNvSpPr>
            <a:spLocks noGrp="1" noChangeArrowheads="1"/>
          </p:cNvSpPr>
          <p:nvPr>
            <p:ph type="body" sz="half" idx="1"/>
          </p:nvPr>
        </p:nvSpPr>
        <p:spPr>
          <a:xfrm>
            <a:off x="685800" y="1371600"/>
            <a:ext cx="8001000" cy="533400"/>
          </a:xfrm>
        </p:spPr>
        <p:txBody>
          <a:bodyPr/>
          <a:lstStyle/>
          <a:p>
            <a:pPr eaLnBrk="1" hangingPunct="1"/>
            <a:r>
              <a:rPr lang="en-US" altLang="en-US"/>
              <a:t>Insert the status for Athens to be A:</a:t>
            </a:r>
          </a:p>
        </p:txBody>
      </p:sp>
      <p:graphicFrame>
        <p:nvGraphicFramePr>
          <p:cNvPr id="61444" name="Object 2">
            <a:extLst>
              <a:ext uri="{FF2B5EF4-FFF2-40B4-BE49-F238E27FC236}">
                <a16:creationId xmlns:a16="http://schemas.microsoft.com/office/drawing/2014/main" id="{6798382A-9183-40BE-88DE-2ED6349EF858}"/>
              </a:ext>
            </a:extLst>
          </p:cNvPr>
          <p:cNvGraphicFramePr>
            <a:graphicFrameLocks noChangeAspect="1"/>
          </p:cNvGraphicFramePr>
          <p:nvPr/>
        </p:nvGraphicFramePr>
        <p:xfrm>
          <a:off x="769938" y="2635250"/>
          <a:ext cx="2806700" cy="1465263"/>
        </p:xfrm>
        <a:graphic>
          <a:graphicData uri="http://schemas.openxmlformats.org/presentationml/2006/ole">
            <mc:AlternateContent xmlns:mc="http://schemas.openxmlformats.org/markup-compatibility/2006">
              <mc:Choice xmlns:v="urn:schemas-microsoft-com:vml" Requires="v">
                <p:oleObj name="Document" r:id="rId3" imgW="4927680" imgH="2386080" progId="Word.Document.8">
                  <p:embed/>
                </p:oleObj>
              </mc:Choice>
              <mc:Fallback>
                <p:oleObj name="Document" r:id="rId3" imgW="4927680" imgH="2386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38" y="2635250"/>
                        <a:ext cx="2806700"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1445" name="Text Box 5">
            <a:extLst>
              <a:ext uri="{FF2B5EF4-FFF2-40B4-BE49-F238E27FC236}">
                <a16:creationId xmlns:a16="http://schemas.microsoft.com/office/drawing/2014/main" id="{2E9B27EA-C380-40A9-9948-4F5EC5982209}"/>
              </a:ext>
            </a:extLst>
          </p:cNvPr>
          <p:cNvSpPr txBox="1">
            <a:spLocks noChangeArrowheads="1"/>
          </p:cNvSpPr>
          <p:nvPr/>
        </p:nvSpPr>
        <p:spPr bwMode="auto">
          <a:xfrm>
            <a:off x="609600" y="4786313"/>
            <a:ext cx="33528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a:latin typeface="Tahoma" panose="020B0604030504040204" pitchFamily="34" charset="0"/>
              </a:rPr>
              <a:t>S#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 (address, status)</a:t>
            </a:r>
          </a:p>
          <a:p>
            <a:pPr>
              <a:lnSpc>
                <a:spcPct val="90000"/>
              </a:lnSpc>
              <a:spcBef>
                <a:spcPct val="50000"/>
              </a:spcBef>
              <a:buFont typeface="Monotype Sorts" pitchFamily="-84" charset="2"/>
              <a:buNone/>
            </a:pPr>
            <a:r>
              <a:rPr lang="en-US" altLang="en-US">
                <a:latin typeface="Tahoma" panose="020B0604030504040204" pitchFamily="34" charset="0"/>
              </a:rPr>
              <a:t>address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 status</a:t>
            </a:r>
          </a:p>
        </p:txBody>
      </p:sp>
      <p:sp>
        <p:nvSpPr>
          <p:cNvPr id="61446" name="Line 6">
            <a:extLst>
              <a:ext uri="{FF2B5EF4-FFF2-40B4-BE49-F238E27FC236}">
                <a16:creationId xmlns:a16="http://schemas.microsoft.com/office/drawing/2014/main" id="{0D23B714-894C-4A8C-9B10-8CED217C5C78}"/>
              </a:ext>
            </a:extLst>
          </p:cNvPr>
          <p:cNvSpPr>
            <a:spLocks noChangeShapeType="1"/>
          </p:cNvSpPr>
          <p:nvPr/>
        </p:nvSpPr>
        <p:spPr bwMode="auto">
          <a:xfrm>
            <a:off x="4191000" y="2362200"/>
            <a:ext cx="0" cy="3200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aphicFrame>
        <p:nvGraphicFramePr>
          <p:cNvPr id="61447" name="Object 3">
            <a:extLst>
              <a:ext uri="{FF2B5EF4-FFF2-40B4-BE49-F238E27FC236}">
                <a16:creationId xmlns:a16="http://schemas.microsoft.com/office/drawing/2014/main" id="{2E5E20BC-8D5E-45AF-94BE-60ED9DC5A7FA}"/>
              </a:ext>
            </a:extLst>
          </p:cNvPr>
          <p:cNvGraphicFramePr>
            <a:graphicFrameLocks noChangeAspect="1"/>
          </p:cNvGraphicFramePr>
          <p:nvPr/>
        </p:nvGraphicFramePr>
        <p:xfrm>
          <a:off x="4572000" y="2706688"/>
          <a:ext cx="1976438" cy="1409700"/>
        </p:xfrm>
        <a:graphic>
          <a:graphicData uri="http://schemas.openxmlformats.org/presentationml/2006/ole">
            <mc:AlternateContent xmlns:mc="http://schemas.openxmlformats.org/markup-compatibility/2006">
              <mc:Choice xmlns:v="urn:schemas-microsoft-com:vml" Requires="v">
                <p:oleObj name="Document" r:id="rId5" imgW="3327840" imgH="2404440" progId="Word.Document.8">
                  <p:embed/>
                </p:oleObj>
              </mc:Choice>
              <mc:Fallback>
                <p:oleObj name="Document" r:id="rId5" imgW="3327840" imgH="240444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706688"/>
                        <a:ext cx="1976438"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1448" name="Text Box 8">
            <a:extLst>
              <a:ext uri="{FF2B5EF4-FFF2-40B4-BE49-F238E27FC236}">
                <a16:creationId xmlns:a16="http://schemas.microsoft.com/office/drawing/2014/main" id="{5D4D0AD5-8670-47A1-BE6A-169B52123A19}"/>
              </a:ext>
            </a:extLst>
          </p:cNvPr>
          <p:cNvSpPr txBox="1">
            <a:spLocks noChangeArrowheads="1"/>
          </p:cNvSpPr>
          <p:nvPr/>
        </p:nvSpPr>
        <p:spPr bwMode="auto">
          <a:xfrm>
            <a:off x="4419600" y="48006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a:latin typeface="Tahoma" panose="020B0604030504040204" pitchFamily="34" charset="0"/>
              </a:rPr>
              <a:t>S#</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address</a:t>
            </a:r>
          </a:p>
        </p:txBody>
      </p:sp>
      <p:sp>
        <p:nvSpPr>
          <p:cNvPr id="61449" name="Text Box 9">
            <a:extLst>
              <a:ext uri="{FF2B5EF4-FFF2-40B4-BE49-F238E27FC236}">
                <a16:creationId xmlns:a16="http://schemas.microsoft.com/office/drawing/2014/main" id="{49C40AA6-5195-4938-8102-412D7C7F57FB}"/>
              </a:ext>
            </a:extLst>
          </p:cNvPr>
          <p:cNvSpPr txBox="1">
            <a:spLocks noChangeArrowheads="1"/>
          </p:cNvSpPr>
          <p:nvPr/>
        </p:nvSpPr>
        <p:spPr bwMode="auto">
          <a:xfrm>
            <a:off x="6629400" y="4800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a:latin typeface="Tahoma" panose="020B0604030504040204" pitchFamily="34" charset="0"/>
              </a:rPr>
              <a:t>address</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status</a:t>
            </a:r>
          </a:p>
        </p:txBody>
      </p:sp>
      <p:graphicFrame>
        <p:nvGraphicFramePr>
          <p:cNvPr id="61450" name="Object 4">
            <a:extLst>
              <a:ext uri="{FF2B5EF4-FFF2-40B4-BE49-F238E27FC236}">
                <a16:creationId xmlns:a16="http://schemas.microsoft.com/office/drawing/2014/main" id="{68427BAC-DAEA-4462-9DEB-036FC4F871B8}"/>
              </a:ext>
            </a:extLst>
          </p:cNvPr>
          <p:cNvGraphicFramePr>
            <a:graphicFrameLocks noChangeAspect="1"/>
          </p:cNvGraphicFramePr>
          <p:nvPr/>
        </p:nvGraphicFramePr>
        <p:xfrm>
          <a:off x="6630988" y="2713038"/>
          <a:ext cx="2357437" cy="1377950"/>
        </p:xfrm>
        <a:graphic>
          <a:graphicData uri="http://schemas.openxmlformats.org/presentationml/2006/ole">
            <mc:AlternateContent xmlns:mc="http://schemas.openxmlformats.org/markup-compatibility/2006">
              <mc:Choice xmlns:v="urn:schemas-microsoft-com:vml" Requires="v">
                <p:oleObj name="Document" r:id="rId7" imgW="4077360" imgH="2386080" progId="Word.Document.8">
                  <p:embed/>
                </p:oleObj>
              </mc:Choice>
              <mc:Fallback>
                <p:oleObj name="Document" r:id="rId7" imgW="4077360" imgH="2386080"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0988" y="2713038"/>
                        <a:ext cx="2357437" cy="137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6860" name="Group 28">
            <a:extLst>
              <a:ext uri="{FF2B5EF4-FFF2-40B4-BE49-F238E27FC236}">
                <a16:creationId xmlns:a16="http://schemas.microsoft.com/office/drawing/2014/main" id="{663F1903-A03F-4176-9A49-774A5C9E2D42}"/>
              </a:ext>
            </a:extLst>
          </p:cNvPr>
          <p:cNvGraphicFramePr>
            <a:graphicFrameLocks noGrp="1"/>
          </p:cNvGraphicFramePr>
          <p:nvPr>
            <p:ph sz="half" idx="2"/>
          </p:nvPr>
        </p:nvGraphicFramePr>
        <p:xfrm>
          <a:off x="6705600" y="4054475"/>
          <a:ext cx="2057400" cy="365128"/>
        </p:xfrm>
        <a:graphic>
          <a:graphicData uri="http://schemas.openxmlformats.org/drawingml/2006/table">
            <a:tbl>
              <a:tblPr/>
              <a:tblGrid>
                <a:gridCol w="1108075">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800" b="0" i="0" u="none" strike="noStrike" cap="none" normalizeH="0" baseline="0" dirty="0">
                          <a:ln>
                            <a:noFill/>
                          </a:ln>
                          <a:solidFill>
                            <a:srgbClr val="FF0000"/>
                          </a:solidFill>
                          <a:effectLst/>
                          <a:latin typeface="Courier New" charset="0"/>
                          <a:ea typeface="ＭＳ Ｐゴシック" charset="0"/>
                          <a:cs typeface="ＭＳ Ｐゴシック" charset="0"/>
                        </a:rPr>
                        <a:t>Athens</a:t>
                      </a:r>
                    </a:p>
                  </a:txBody>
                  <a:tcPr marT="45404" marB="454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800" b="0" i="0" u="none" strike="noStrike" cap="none" normalizeH="0" baseline="0" dirty="0">
                          <a:ln>
                            <a:noFill/>
                          </a:ln>
                          <a:solidFill>
                            <a:srgbClr val="FF0000"/>
                          </a:solidFill>
                          <a:effectLst/>
                          <a:latin typeface="Courier New" charset="0"/>
                          <a:ea typeface="ＭＳ Ｐゴシック" charset="0"/>
                          <a:cs typeface="ＭＳ Ｐゴシック" charset="0"/>
                        </a:rPr>
                        <a:t>A</a:t>
                      </a:r>
                    </a:p>
                  </a:txBody>
                  <a:tcPr marT="45404" marB="454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28">
            <a:extLst>
              <a:ext uri="{FF2B5EF4-FFF2-40B4-BE49-F238E27FC236}">
                <a16:creationId xmlns:a16="http://schemas.microsoft.com/office/drawing/2014/main" id="{70FBA882-7F8E-4AF0-8BA4-FB74287F9A73}"/>
              </a:ext>
            </a:extLst>
          </p:cNvPr>
          <p:cNvGraphicFramePr>
            <a:graphicFrameLocks/>
          </p:cNvGraphicFramePr>
          <p:nvPr/>
        </p:nvGraphicFramePr>
        <p:xfrm>
          <a:off x="4648200" y="4054475"/>
          <a:ext cx="1676400" cy="381000"/>
        </p:xfrm>
        <a:graphic>
          <a:graphicData uri="http://schemas.openxmlformats.org/drawingml/2006/table">
            <a:tbl>
              <a:tblPr/>
              <a:tblGrid>
                <a:gridCol w="620889">
                  <a:extLst>
                    <a:ext uri="{9D8B030D-6E8A-4147-A177-3AD203B41FA5}">
                      <a16:colId xmlns:a16="http://schemas.microsoft.com/office/drawing/2014/main" val="20000"/>
                    </a:ext>
                  </a:extLst>
                </a:gridCol>
                <a:gridCol w="105551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800" b="0" i="0" u="none" strike="noStrike" cap="none" normalizeH="0" baseline="0" dirty="0">
                          <a:ln>
                            <a:noFill/>
                          </a:ln>
                          <a:solidFill>
                            <a:srgbClr val="FF0000"/>
                          </a:solidFill>
                          <a:effectLst/>
                          <a:latin typeface="Courier New" charset="0"/>
                          <a:ea typeface="ＭＳ Ｐゴシック" charset="0"/>
                          <a:cs typeface="ＭＳ Ｐゴシック" charset="0"/>
                        </a:rPr>
                        <a:t>333</a:t>
                      </a:r>
                    </a:p>
                  </a:txBody>
                  <a:tcPr marT="45404" marB="454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charset="0"/>
                        <a:buNone/>
                        <a:tabLst/>
                        <a:defRPr/>
                      </a:pPr>
                      <a:r>
                        <a:rPr kumimoji="0" lang="en-US" sz="1800" b="0" i="0" u="none" strike="noStrike" cap="none" normalizeH="0" baseline="0" dirty="0">
                          <a:ln>
                            <a:noFill/>
                          </a:ln>
                          <a:solidFill>
                            <a:srgbClr val="FF0000"/>
                          </a:solidFill>
                          <a:effectLst/>
                          <a:latin typeface="Courier New" charset="0"/>
                          <a:ea typeface="ＭＳ Ｐゴシック" charset="0"/>
                          <a:cs typeface="ＭＳ Ｐゴシック" charset="0"/>
                        </a:rPr>
                        <a:t>Athens</a:t>
                      </a:r>
                    </a:p>
                  </a:txBody>
                  <a:tcPr marT="45404" marB="454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 calcmode="lin" valueType="num">
                                      <p:cBhvr additive="base">
                                        <p:cTn id="7" dur="500" fill="hold"/>
                                        <p:tgtEl>
                                          <p:spTgt spid="376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6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76860"/>
                                        </p:tgtEl>
                                        <p:attrNameLst>
                                          <p:attrName>style.visibility</p:attrName>
                                        </p:attrNameLst>
                                      </p:cBhvr>
                                      <p:to>
                                        <p:strVal val="visible"/>
                                      </p:to>
                                    </p:set>
                                    <p:anim calcmode="lin" valueType="num">
                                      <p:cBhvr additive="base">
                                        <p:cTn id="13" dur="500" fill="hold"/>
                                        <p:tgtEl>
                                          <p:spTgt spid="376860"/>
                                        </p:tgtEl>
                                        <p:attrNameLst>
                                          <p:attrName>ppt_x</p:attrName>
                                        </p:attrNameLst>
                                      </p:cBhvr>
                                      <p:tavLst>
                                        <p:tav tm="0">
                                          <p:val>
                                            <p:strVal val="1+#ppt_w/2"/>
                                          </p:val>
                                        </p:tav>
                                        <p:tav tm="100000">
                                          <p:val>
                                            <p:strVal val="#ppt_x"/>
                                          </p:val>
                                        </p:tav>
                                      </p:tavLst>
                                    </p:anim>
                                    <p:anim calcmode="lin" valueType="num">
                                      <p:cBhvr additive="base">
                                        <p:cTn id="14" dur="500" fill="hold"/>
                                        <p:tgtEl>
                                          <p:spTgt spid="3768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FDDE54-69C1-41A8-A6CF-B30C5B06360C}"/>
              </a:ext>
            </a:extLst>
          </p:cNvPr>
          <p:cNvSpPr>
            <a:spLocks noGrp="1" noChangeArrowheads="1"/>
          </p:cNvSpPr>
          <p:nvPr>
            <p:ph type="title"/>
          </p:nvPr>
        </p:nvSpPr>
        <p:spPr/>
        <p:txBody>
          <a:bodyPr/>
          <a:lstStyle/>
          <a:p>
            <a:pPr eaLnBrk="1" hangingPunct="1"/>
            <a:br>
              <a:rPr lang="en-US" altLang="en-US">
                <a:latin typeface="Tahoma" panose="020B0604030504040204" pitchFamily="34" charset="0"/>
              </a:rPr>
            </a:br>
            <a:r>
              <a:rPr lang="en-US" altLang="en-US"/>
              <a:t>Data Modeling</a:t>
            </a:r>
          </a:p>
        </p:txBody>
      </p:sp>
      <p:sp>
        <p:nvSpPr>
          <p:cNvPr id="46084" name="Cloud">
            <a:extLst>
              <a:ext uri="{FF2B5EF4-FFF2-40B4-BE49-F238E27FC236}">
                <a16:creationId xmlns:a16="http://schemas.microsoft.com/office/drawing/2014/main" id="{0AE96A54-2792-4A26-BB26-2E5AFC74B981}"/>
              </a:ext>
            </a:extLst>
          </p:cNvPr>
          <p:cNvSpPr>
            <a:spLocks noChangeAspect="1" noEditPoints="1" noChangeArrowheads="1"/>
          </p:cNvSpPr>
          <p:nvPr/>
        </p:nvSpPr>
        <p:spPr bwMode="auto">
          <a:xfrm>
            <a:off x="914400" y="2809875"/>
            <a:ext cx="2362200" cy="1838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lnSpc>
                <a:spcPct val="90000"/>
              </a:lnSpc>
              <a:spcBef>
                <a:spcPct val="20000"/>
              </a:spcBef>
              <a:buClr>
                <a:schemeClr val="tx1"/>
              </a:buClr>
              <a:buSzPct val="75000"/>
              <a:buFont typeface="Monotype Sorts" charset="0"/>
              <a:buNone/>
              <a:defRPr/>
            </a:pPr>
            <a:r>
              <a:rPr lang="en-US">
                <a:latin typeface="Helvetica" charset="0"/>
                <a:ea typeface="ＭＳ Ｐゴシック" charset="0"/>
                <a:cs typeface="ＭＳ Ｐゴシック" charset="0"/>
              </a:rPr>
              <a:t>MiniWorld</a:t>
            </a:r>
          </a:p>
          <a:p>
            <a:pPr>
              <a:lnSpc>
                <a:spcPct val="90000"/>
              </a:lnSpc>
              <a:spcBef>
                <a:spcPct val="20000"/>
              </a:spcBef>
              <a:buClr>
                <a:schemeClr val="tx1"/>
              </a:buClr>
              <a:buSzPct val="75000"/>
              <a:buFont typeface="Monotype Sorts" charset="0"/>
              <a:buNone/>
              <a:defRPr/>
            </a:pPr>
            <a:r>
              <a:rPr lang="en-US">
                <a:latin typeface="Helvetica" charset="0"/>
                <a:ea typeface="ＭＳ Ｐゴシック" charset="0"/>
                <a:cs typeface="ＭＳ Ｐゴシック" charset="0"/>
              </a:rPr>
              <a:t>Reality of Interest</a:t>
            </a:r>
          </a:p>
        </p:txBody>
      </p:sp>
      <p:sp>
        <p:nvSpPr>
          <p:cNvPr id="46085" name="PubOvalCallout">
            <a:extLst>
              <a:ext uri="{FF2B5EF4-FFF2-40B4-BE49-F238E27FC236}">
                <a16:creationId xmlns:a16="http://schemas.microsoft.com/office/drawing/2014/main" id="{E365C81E-B139-4916-BA2D-648B1087EF62}"/>
              </a:ext>
            </a:extLst>
          </p:cNvPr>
          <p:cNvSpPr>
            <a:spLocks noEditPoints="1" noChangeArrowheads="1"/>
          </p:cNvSpPr>
          <p:nvPr/>
        </p:nvSpPr>
        <p:spPr bwMode="auto">
          <a:xfrm>
            <a:off x="3657600" y="1447800"/>
            <a:ext cx="1981200" cy="16002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0" y="10568"/>
                  <a:pt x="1493" y="12898"/>
                  <a:pt x="4057" y="14436"/>
                </a:cubicBezTo>
                <a:lnTo>
                  <a:pt x="10766" y="21600"/>
                </a:lnTo>
                <a:close/>
              </a:path>
            </a:pathLst>
          </a:custGeom>
          <a:solidFill>
            <a:srgbClr val="CCCCFF"/>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lnSpc>
                <a:spcPct val="90000"/>
              </a:lnSpc>
              <a:spcBef>
                <a:spcPct val="20000"/>
              </a:spcBef>
              <a:buClr>
                <a:schemeClr val="tx1"/>
              </a:buClr>
              <a:buSzPct val="75000"/>
              <a:buFont typeface="Monotype Sorts" charset="0"/>
              <a:buNone/>
              <a:defRPr/>
            </a:pPr>
            <a:r>
              <a:rPr lang="en-US">
                <a:latin typeface="Helvetica" charset="0"/>
                <a:ea typeface="ＭＳ Ｐゴシック" charset="0"/>
                <a:cs typeface="ＭＳ Ｐゴシック" charset="0"/>
              </a:rPr>
              <a:t>Problem</a:t>
            </a:r>
          </a:p>
          <a:p>
            <a:pPr>
              <a:lnSpc>
                <a:spcPct val="90000"/>
              </a:lnSpc>
              <a:spcBef>
                <a:spcPct val="20000"/>
              </a:spcBef>
              <a:buClr>
                <a:schemeClr val="tx1"/>
              </a:buClr>
              <a:buSzPct val="75000"/>
              <a:buFont typeface="Monotype Sorts" charset="0"/>
              <a:buNone/>
              <a:defRPr/>
            </a:pPr>
            <a:r>
              <a:rPr lang="en-US">
                <a:latin typeface="Helvetica" charset="0"/>
                <a:ea typeface="ＭＳ Ｐゴシック" charset="0"/>
                <a:cs typeface="ＭＳ Ｐゴシック" charset="0"/>
              </a:rPr>
              <a:t>     ?</a:t>
            </a:r>
          </a:p>
        </p:txBody>
      </p:sp>
      <p:sp>
        <p:nvSpPr>
          <p:cNvPr id="6149" name="mainfrm">
            <a:extLst>
              <a:ext uri="{FF2B5EF4-FFF2-40B4-BE49-F238E27FC236}">
                <a16:creationId xmlns:a16="http://schemas.microsoft.com/office/drawing/2014/main" id="{262A21F7-A848-48CE-979E-7459A298CC51}"/>
              </a:ext>
            </a:extLst>
          </p:cNvPr>
          <p:cNvSpPr>
            <a:spLocks noEditPoints="1" noChangeArrowheads="1"/>
          </p:cNvSpPr>
          <p:nvPr/>
        </p:nvSpPr>
        <p:spPr bwMode="auto">
          <a:xfrm>
            <a:off x="6648450" y="3581400"/>
            <a:ext cx="1809750" cy="1809750"/>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r>
              <a:rPr lang="en-US" altLang="en-US"/>
              <a:t>DBS</a:t>
            </a:r>
          </a:p>
        </p:txBody>
      </p:sp>
      <p:grpSp>
        <p:nvGrpSpPr>
          <p:cNvPr id="6150" name="Group 15">
            <a:extLst>
              <a:ext uri="{FF2B5EF4-FFF2-40B4-BE49-F238E27FC236}">
                <a16:creationId xmlns:a16="http://schemas.microsoft.com/office/drawing/2014/main" id="{F5C1DCBC-37B5-4D9A-B612-EDC086909171}"/>
              </a:ext>
            </a:extLst>
          </p:cNvPr>
          <p:cNvGrpSpPr>
            <a:grpSpLocks/>
          </p:cNvGrpSpPr>
          <p:nvPr/>
        </p:nvGrpSpPr>
        <p:grpSpPr bwMode="auto">
          <a:xfrm>
            <a:off x="4114800" y="3200400"/>
            <a:ext cx="1143000" cy="2438400"/>
            <a:chOff x="2592" y="1920"/>
            <a:chExt cx="720" cy="1536"/>
          </a:xfrm>
        </p:grpSpPr>
        <p:sp>
          <p:nvSpPr>
            <p:cNvPr id="6156" name="Oval 8">
              <a:extLst>
                <a:ext uri="{FF2B5EF4-FFF2-40B4-BE49-F238E27FC236}">
                  <a16:creationId xmlns:a16="http://schemas.microsoft.com/office/drawing/2014/main" id="{349E23B3-D9FD-4DBE-AFDA-E4FC26F0D5DC}"/>
                </a:ext>
              </a:extLst>
            </p:cNvPr>
            <p:cNvSpPr>
              <a:spLocks noChangeArrowheads="1"/>
            </p:cNvSpPr>
            <p:nvPr/>
          </p:nvSpPr>
          <p:spPr bwMode="auto">
            <a:xfrm>
              <a:off x="2736" y="1920"/>
              <a:ext cx="369" cy="369"/>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6157" name="Line 9">
              <a:extLst>
                <a:ext uri="{FF2B5EF4-FFF2-40B4-BE49-F238E27FC236}">
                  <a16:creationId xmlns:a16="http://schemas.microsoft.com/office/drawing/2014/main" id="{FC662208-9907-4493-980A-89A71401A9F9}"/>
                </a:ext>
              </a:extLst>
            </p:cNvPr>
            <p:cNvSpPr>
              <a:spLocks noChangeShapeType="1"/>
            </p:cNvSpPr>
            <p:nvPr/>
          </p:nvSpPr>
          <p:spPr bwMode="auto">
            <a:xfrm>
              <a:off x="2928" y="2304"/>
              <a:ext cx="0" cy="6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58" name="Line 10">
              <a:extLst>
                <a:ext uri="{FF2B5EF4-FFF2-40B4-BE49-F238E27FC236}">
                  <a16:creationId xmlns:a16="http://schemas.microsoft.com/office/drawing/2014/main" id="{47B4072E-B998-4C19-BD50-19297EEC8591}"/>
                </a:ext>
              </a:extLst>
            </p:cNvPr>
            <p:cNvSpPr>
              <a:spLocks noChangeShapeType="1"/>
            </p:cNvSpPr>
            <p:nvPr/>
          </p:nvSpPr>
          <p:spPr bwMode="auto">
            <a:xfrm flipH="1">
              <a:off x="2592" y="2928"/>
              <a:ext cx="336"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59" name="Line 11">
              <a:extLst>
                <a:ext uri="{FF2B5EF4-FFF2-40B4-BE49-F238E27FC236}">
                  <a16:creationId xmlns:a16="http://schemas.microsoft.com/office/drawing/2014/main" id="{61E7C9CF-7578-4B21-ACCD-04B9C567F322}"/>
                </a:ext>
              </a:extLst>
            </p:cNvPr>
            <p:cNvSpPr>
              <a:spLocks noChangeShapeType="1"/>
            </p:cNvSpPr>
            <p:nvPr/>
          </p:nvSpPr>
          <p:spPr bwMode="auto">
            <a:xfrm>
              <a:off x="2928" y="2928"/>
              <a:ext cx="336"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60" name="Line 12">
              <a:extLst>
                <a:ext uri="{FF2B5EF4-FFF2-40B4-BE49-F238E27FC236}">
                  <a16:creationId xmlns:a16="http://schemas.microsoft.com/office/drawing/2014/main" id="{E8230B66-F5DE-48DC-A0CD-8BCF35648CD2}"/>
                </a:ext>
              </a:extLst>
            </p:cNvPr>
            <p:cNvSpPr>
              <a:spLocks noChangeShapeType="1"/>
            </p:cNvSpPr>
            <p:nvPr/>
          </p:nvSpPr>
          <p:spPr bwMode="auto">
            <a:xfrm flipH="1">
              <a:off x="2640" y="2448"/>
              <a:ext cx="28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61" name="Line 13">
              <a:extLst>
                <a:ext uri="{FF2B5EF4-FFF2-40B4-BE49-F238E27FC236}">
                  <a16:creationId xmlns:a16="http://schemas.microsoft.com/office/drawing/2014/main" id="{756FBD88-1C1F-4E23-BB51-09E3FCBB6870}"/>
                </a:ext>
              </a:extLst>
            </p:cNvPr>
            <p:cNvSpPr>
              <a:spLocks noChangeShapeType="1"/>
            </p:cNvSpPr>
            <p:nvPr/>
          </p:nvSpPr>
          <p:spPr bwMode="auto">
            <a:xfrm>
              <a:off x="2928" y="2448"/>
              <a:ext cx="28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62" name="Line 14">
              <a:extLst>
                <a:ext uri="{FF2B5EF4-FFF2-40B4-BE49-F238E27FC236}">
                  <a16:creationId xmlns:a16="http://schemas.microsoft.com/office/drawing/2014/main" id="{BC04DE4F-6C86-4E82-ABDE-BC305AC0B574}"/>
                </a:ext>
              </a:extLst>
            </p:cNvPr>
            <p:cNvSpPr>
              <a:spLocks noChangeShapeType="1"/>
            </p:cNvSpPr>
            <p:nvPr/>
          </p:nvSpPr>
          <p:spPr bwMode="auto">
            <a:xfrm flipV="1">
              <a:off x="3216" y="268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151" name="Line 16">
            <a:extLst>
              <a:ext uri="{FF2B5EF4-FFF2-40B4-BE49-F238E27FC236}">
                <a16:creationId xmlns:a16="http://schemas.microsoft.com/office/drawing/2014/main" id="{8E201C85-877D-4687-9202-4C2B46E32DF8}"/>
              </a:ext>
            </a:extLst>
          </p:cNvPr>
          <p:cNvSpPr>
            <a:spLocks noChangeShapeType="1"/>
          </p:cNvSpPr>
          <p:nvPr/>
        </p:nvSpPr>
        <p:spPr bwMode="auto">
          <a:xfrm flipH="1">
            <a:off x="2971800" y="2362200"/>
            <a:ext cx="685800" cy="457200"/>
          </a:xfrm>
          <a:prstGeom prst="line">
            <a:avLst/>
          </a:prstGeom>
          <a:noFill/>
          <a:ln w="2857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52" name="Line 17">
            <a:extLst>
              <a:ext uri="{FF2B5EF4-FFF2-40B4-BE49-F238E27FC236}">
                <a16:creationId xmlns:a16="http://schemas.microsoft.com/office/drawing/2014/main" id="{B0D857BB-F8E5-494C-ADE8-23ACF00DC2FB}"/>
              </a:ext>
            </a:extLst>
          </p:cNvPr>
          <p:cNvSpPr>
            <a:spLocks noChangeShapeType="1"/>
          </p:cNvSpPr>
          <p:nvPr/>
        </p:nvSpPr>
        <p:spPr bwMode="auto">
          <a:xfrm>
            <a:off x="3352800" y="3581400"/>
            <a:ext cx="914400" cy="0"/>
          </a:xfrm>
          <a:prstGeom prst="line">
            <a:avLst/>
          </a:prstGeom>
          <a:noFill/>
          <a:ln w="28575">
            <a:solidFill>
              <a:schemeClr val="accent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53" name="Line 18">
            <a:extLst>
              <a:ext uri="{FF2B5EF4-FFF2-40B4-BE49-F238E27FC236}">
                <a16:creationId xmlns:a16="http://schemas.microsoft.com/office/drawing/2014/main" id="{012A8F1C-7F41-42B9-8622-2EC5BDEEB2E8}"/>
              </a:ext>
            </a:extLst>
          </p:cNvPr>
          <p:cNvSpPr>
            <a:spLocks noChangeShapeType="1"/>
          </p:cNvSpPr>
          <p:nvPr/>
        </p:nvSpPr>
        <p:spPr bwMode="auto">
          <a:xfrm>
            <a:off x="5029200" y="3581400"/>
            <a:ext cx="144780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154" name="Text Box 19">
            <a:extLst>
              <a:ext uri="{FF2B5EF4-FFF2-40B4-BE49-F238E27FC236}">
                <a16:creationId xmlns:a16="http://schemas.microsoft.com/office/drawing/2014/main" id="{202071DE-8A8A-42D3-B978-84B6659365C6}"/>
              </a:ext>
            </a:extLst>
          </p:cNvPr>
          <p:cNvSpPr txBox="1">
            <a:spLocks noChangeArrowheads="1"/>
          </p:cNvSpPr>
          <p:nvPr/>
        </p:nvSpPr>
        <p:spPr bwMode="auto">
          <a:xfrm>
            <a:off x="5238750" y="4495800"/>
            <a:ext cx="139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a:latin typeface="Tahoma" panose="020B0604030504040204" pitchFamily="34" charset="0"/>
              </a:rPr>
              <a:t>Modeling</a:t>
            </a:r>
          </a:p>
        </p:txBody>
      </p:sp>
      <p:pic>
        <p:nvPicPr>
          <p:cNvPr id="18" name="Picture 1">
            <a:extLst>
              <a:ext uri="{FF2B5EF4-FFF2-40B4-BE49-F238E27FC236}">
                <a16:creationId xmlns:a16="http://schemas.microsoft.com/office/drawing/2014/main" id="{39FA23B7-531F-40CA-94C6-9C197BAD0B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4638" y="2971800"/>
            <a:ext cx="221456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0C7D668-AB91-47DE-B3D1-06EA85D40853}"/>
              </a:ext>
            </a:extLst>
          </p:cNvPr>
          <p:cNvSpPr>
            <a:spLocks noGrp="1" noChangeArrowheads="1"/>
          </p:cNvSpPr>
          <p:nvPr>
            <p:ph type="title"/>
          </p:nvPr>
        </p:nvSpPr>
        <p:spPr/>
        <p:txBody>
          <a:bodyPr/>
          <a:lstStyle/>
          <a:p>
            <a:pPr eaLnBrk="1" hangingPunct="1"/>
            <a:r>
              <a:rPr lang="en-US" altLang="en-US"/>
              <a:t>Decomposition - conclusions</a:t>
            </a:r>
          </a:p>
        </p:txBody>
      </p:sp>
      <p:sp>
        <p:nvSpPr>
          <p:cNvPr id="63491" name="Rectangle 3" descr="Rectangle: Click to edit Master text styles&#10;Second level&#10;Third level&#10;Fourth level&#10;Fifth level">
            <a:extLst>
              <a:ext uri="{FF2B5EF4-FFF2-40B4-BE49-F238E27FC236}">
                <a16:creationId xmlns:a16="http://schemas.microsoft.com/office/drawing/2014/main" id="{1A8CB02F-D838-4229-B2F0-964564687F02}"/>
              </a:ext>
            </a:extLst>
          </p:cNvPr>
          <p:cNvSpPr>
            <a:spLocks noGrp="1" noChangeArrowheads="1"/>
          </p:cNvSpPr>
          <p:nvPr>
            <p:ph type="body" idx="1"/>
          </p:nvPr>
        </p:nvSpPr>
        <p:spPr/>
        <p:txBody>
          <a:bodyPr/>
          <a:lstStyle/>
          <a:p>
            <a:pPr eaLnBrk="1" hangingPunct="1"/>
            <a:r>
              <a:rPr lang="en-US" altLang="en-US" sz="2800"/>
              <a:t>decompositions should always be lossless</a:t>
            </a:r>
          </a:p>
          <a:p>
            <a:pPr lvl="1" eaLnBrk="1" hangingPunct="1"/>
            <a:r>
              <a:rPr lang="en-US" altLang="en-US"/>
              <a:t> joining attribute -&gt;  superkey </a:t>
            </a:r>
          </a:p>
          <a:p>
            <a:pPr lvl="1" eaLnBrk="1" hangingPunct="1"/>
            <a:endParaRPr lang="en-US" altLang="en-US"/>
          </a:p>
          <a:p>
            <a:pPr eaLnBrk="1" hangingPunct="1"/>
            <a:r>
              <a:rPr lang="en-US" altLang="en-US" sz="2800"/>
              <a:t>Decompositions should be dependency preserving whenever possible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9B8A075-4953-446B-9ADF-A105384976CD}"/>
              </a:ext>
            </a:extLst>
          </p:cNvPr>
          <p:cNvSpPr>
            <a:spLocks noGrp="1" noChangeArrowheads="1"/>
          </p:cNvSpPr>
          <p:nvPr>
            <p:ph type="title"/>
          </p:nvPr>
        </p:nvSpPr>
        <p:spPr/>
        <p:txBody>
          <a:bodyPr/>
          <a:lstStyle/>
          <a:p>
            <a:pPr eaLnBrk="1" hangingPunct="1"/>
            <a:r>
              <a:rPr lang="en-US" altLang="en-US"/>
              <a:t>Testing for Loseless Decomposition</a:t>
            </a:r>
          </a:p>
        </p:txBody>
      </p:sp>
      <p:sp>
        <p:nvSpPr>
          <p:cNvPr id="65539" name="Rectangle 3" descr="Rectangle: Click to edit Master text styles&#10;Second level&#10;Third level&#10;Fourth level&#10;Fifth level">
            <a:extLst>
              <a:ext uri="{FF2B5EF4-FFF2-40B4-BE49-F238E27FC236}">
                <a16:creationId xmlns:a16="http://schemas.microsoft.com/office/drawing/2014/main" id="{770EB23C-4740-404E-880A-B6475F462077}"/>
              </a:ext>
            </a:extLst>
          </p:cNvPr>
          <p:cNvSpPr>
            <a:spLocks noGrp="1" noChangeArrowheads="1"/>
          </p:cNvSpPr>
          <p:nvPr>
            <p:ph type="body" idx="1"/>
          </p:nvPr>
        </p:nvSpPr>
        <p:spPr>
          <a:xfrm>
            <a:off x="457200" y="1371600"/>
            <a:ext cx="8153400" cy="4495800"/>
          </a:xfrm>
        </p:spPr>
        <p:txBody>
          <a:bodyPr/>
          <a:lstStyle/>
          <a:p>
            <a:pPr eaLnBrk="1" hangingPunct="1">
              <a:buClrTx/>
            </a:pPr>
            <a:r>
              <a:rPr lang="en-US" altLang="en-US" sz="2600"/>
              <a:t>Given </a:t>
            </a:r>
          </a:p>
          <a:p>
            <a:pPr lvl="1" eaLnBrk="1" hangingPunct="1">
              <a:buClrTx/>
              <a:buSzTx/>
            </a:pPr>
            <a:r>
              <a:rPr lang="en-US" altLang="en-US"/>
              <a:t>relation schema R (A1, A2, …, An), </a:t>
            </a:r>
          </a:p>
          <a:p>
            <a:pPr lvl="1" eaLnBrk="1" hangingPunct="1">
              <a:buClrTx/>
              <a:buSzTx/>
            </a:pPr>
            <a:r>
              <a:rPr lang="en-US" altLang="en-US"/>
              <a:t>a set of functional dependencies F and</a:t>
            </a:r>
          </a:p>
          <a:p>
            <a:pPr lvl="1" eaLnBrk="1" hangingPunct="1">
              <a:buClrTx/>
              <a:buSzTx/>
            </a:pPr>
            <a:r>
              <a:rPr lang="en-US" altLang="en-US"/>
              <a:t> decomposition  p = {R1, R2,…, Rm}</a:t>
            </a:r>
          </a:p>
          <a:p>
            <a:pPr lvl="1" eaLnBrk="1" hangingPunct="1">
              <a:buClrTx/>
              <a:buSzTx/>
            </a:pPr>
            <a:endParaRPr lang="en-US" altLang="en-US"/>
          </a:p>
          <a:p>
            <a:pPr eaLnBrk="1" hangingPunct="1">
              <a:buClrTx/>
            </a:pPr>
            <a:r>
              <a:rPr lang="en-US" altLang="en-US" sz="2600"/>
              <a:t>Steps:</a:t>
            </a:r>
          </a:p>
          <a:p>
            <a:pPr eaLnBrk="1" hangingPunct="1">
              <a:buClrTx/>
              <a:buSzTx/>
              <a:buFontTx/>
              <a:buAutoNum type="arabicPeriod"/>
            </a:pPr>
            <a:r>
              <a:rPr lang="en-US" altLang="en-US"/>
              <a:t>Construct an</a:t>
            </a:r>
            <a:r>
              <a:rPr lang="en-US" altLang="en-US" sz="2800"/>
              <a:t> </a:t>
            </a:r>
            <a:r>
              <a:rPr lang="en-US" altLang="en-US" sz="2800" i="1"/>
              <a:t>m </a:t>
            </a:r>
            <a:r>
              <a:rPr lang="en-US" altLang="en-US"/>
              <a:t>x</a:t>
            </a:r>
            <a:r>
              <a:rPr lang="en-US" altLang="en-US" i="1"/>
              <a:t> </a:t>
            </a:r>
            <a:r>
              <a:rPr lang="en-US" altLang="en-US" sz="2800" i="1"/>
              <a:t>n</a:t>
            </a:r>
            <a:r>
              <a:rPr lang="en-US" altLang="en-US" i="1"/>
              <a:t> </a:t>
            </a:r>
            <a:r>
              <a:rPr lang="en-US" altLang="en-US"/>
              <a:t>table S, </a:t>
            </a:r>
          </a:p>
          <a:p>
            <a:pPr eaLnBrk="1" hangingPunct="1">
              <a:buClrTx/>
              <a:buSzTx/>
              <a:buFont typeface="Monotype Sorts" pitchFamily="-84" charset="2"/>
              <a:buNone/>
            </a:pPr>
            <a:r>
              <a:rPr lang="en-US" altLang="en-US"/>
              <a:t>       with a column for each of the </a:t>
            </a:r>
            <a:r>
              <a:rPr lang="en-US" altLang="en-US" sz="2800" i="1"/>
              <a:t>n</a:t>
            </a:r>
            <a:r>
              <a:rPr lang="en-US" altLang="en-US"/>
              <a:t> attributes in R and </a:t>
            </a:r>
          </a:p>
          <a:p>
            <a:pPr eaLnBrk="1" hangingPunct="1">
              <a:buClrTx/>
              <a:buSzTx/>
              <a:buFont typeface="Monotype Sorts" pitchFamily="-84" charset="2"/>
              <a:buNone/>
            </a:pPr>
            <a:r>
              <a:rPr lang="en-US" altLang="en-US"/>
              <a:t>       row for each of the </a:t>
            </a:r>
            <a:r>
              <a:rPr lang="en-US" altLang="en-US" sz="2800" i="1"/>
              <a:t>m</a:t>
            </a:r>
            <a:r>
              <a:rPr lang="en-US" altLang="en-US"/>
              <a:t> relations in the decomposition.</a:t>
            </a:r>
          </a:p>
          <a:p>
            <a:pPr eaLnBrk="1" hangingPunct="1">
              <a:buClrTx/>
              <a:buSzTx/>
              <a:buFontTx/>
              <a:buChar char="–"/>
            </a:pPr>
            <a:endParaRPr lang="en-US" altLang="en-US" sz="2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descr="Rectangle: Click to edit Master text styles&#10;Second level&#10;Third level&#10;Fourth level&#10;Fifth level">
            <a:extLst>
              <a:ext uri="{FF2B5EF4-FFF2-40B4-BE49-F238E27FC236}">
                <a16:creationId xmlns:a16="http://schemas.microsoft.com/office/drawing/2014/main" id="{F93CC10D-9C25-4355-BDD7-0CA11F689DDB}"/>
              </a:ext>
            </a:extLst>
          </p:cNvPr>
          <p:cNvSpPr>
            <a:spLocks noGrp="1" noChangeArrowheads="1"/>
          </p:cNvSpPr>
          <p:nvPr>
            <p:ph type="body" idx="1"/>
          </p:nvPr>
        </p:nvSpPr>
        <p:spPr>
          <a:xfrm>
            <a:off x="381000" y="1219200"/>
            <a:ext cx="8458200" cy="5105400"/>
          </a:xfrm>
        </p:spPr>
        <p:txBody>
          <a:bodyPr/>
          <a:lstStyle/>
          <a:p>
            <a:pPr marL="609600" indent="-609600" algn="just" eaLnBrk="1" hangingPunct="1">
              <a:lnSpc>
                <a:spcPct val="90000"/>
              </a:lnSpc>
              <a:buFontTx/>
              <a:buAutoNum type="arabicPeriod" startAt="2"/>
              <a:defRPr/>
            </a:pPr>
            <a:r>
              <a:rPr lang="en-US" sz="2300" dirty="0">
                <a:ea typeface="ＭＳ Ｐゴシック" charset="0"/>
                <a:cs typeface="ＭＳ Ｐゴシック" charset="0"/>
              </a:rPr>
              <a:t>For each cell S(</a:t>
            </a:r>
            <a:r>
              <a:rPr lang="en-US" sz="2300" dirty="0" err="1">
                <a:ea typeface="ＭＳ Ｐゴシック" charset="0"/>
                <a:cs typeface="ＭＳ Ｐゴシック" charset="0"/>
              </a:rPr>
              <a:t>i,j</a:t>
            </a:r>
            <a:r>
              <a:rPr lang="en-US" sz="2300" dirty="0">
                <a:ea typeface="ＭＳ Ｐゴシック" charset="0"/>
                <a:cs typeface="ＭＳ Ｐゴシック" charset="0"/>
              </a:rPr>
              <a:t>) of S, </a:t>
            </a:r>
          </a:p>
          <a:p>
            <a:pPr marL="609600" indent="-609600" algn="just" eaLnBrk="1" hangingPunct="1">
              <a:lnSpc>
                <a:spcPct val="90000"/>
              </a:lnSpc>
              <a:buFont typeface="Wingdings" charset="0"/>
              <a:buNone/>
              <a:defRPr/>
            </a:pPr>
            <a:r>
              <a:rPr lang="en-US" sz="2300" dirty="0">
                <a:ea typeface="ＭＳ Ｐゴシック" charset="0"/>
                <a:cs typeface="ＭＳ Ｐゴシック" charset="0"/>
              </a:rPr>
              <a:t>          If the attribute for the column </a:t>
            </a:r>
            <a:r>
              <a:rPr lang="en-US" sz="2300" dirty="0" err="1">
                <a:ea typeface="ＭＳ Ｐゴシック" charset="0"/>
                <a:cs typeface="ＭＳ Ｐゴシック" charset="0"/>
              </a:rPr>
              <a:t>Aj</a:t>
            </a:r>
            <a:r>
              <a:rPr lang="en-US" sz="2300" dirty="0">
                <a:ea typeface="ＭＳ Ｐゴシック" charset="0"/>
                <a:cs typeface="ＭＳ Ｐゴシック" charset="0"/>
              </a:rPr>
              <a:t> is in the relation </a:t>
            </a:r>
            <a:br>
              <a:rPr lang="en-US" sz="2300" dirty="0">
                <a:ea typeface="ＭＳ Ｐゴシック" charset="0"/>
                <a:cs typeface="ＭＳ Ｐゴシック" charset="0"/>
              </a:rPr>
            </a:br>
            <a:r>
              <a:rPr lang="en-US" sz="2300" dirty="0">
                <a:ea typeface="ＭＳ Ｐゴシック" charset="0"/>
                <a:cs typeface="ＭＳ Ｐゴシック" charset="0"/>
              </a:rPr>
              <a:t>      for the row </a:t>
            </a:r>
            <a:r>
              <a:rPr lang="en-US" sz="2300" dirty="0" err="1">
                <a:ea typeface="ＭＳ Ｐゴシック" charset="0"/>
                <a:cs typeface="ＭＳ Ｐゴシック" charset="0"/>
              </a:rPr>
              <a:t>Ri</a:t>
            </a:r>
            <a:r>
              <a:rPr lang="en-US" sz="2300" dirty="0">
                <a:ea typeface="ＭＳ Ｐゴシック" charset="0"/>
                <a:cs typeface="ＭＳ Ｐゴシック" charset="0"/>
              </a:rPr>
              <a:t>, </a:t>
            </a:r>
          </a:p>
          <a:p>
            <a:pPr marL="609600" indent="-609600" algn="just" eaLnBrk="1" hangingPunct="1">
              <a:lnSpc>
                <a:spcPct val="90000"/>
              </a:lnSpc>
              <a:buFont typeface="Wingdings" charset="0"/>
              <a:buNone/>
              <a:defRPr/>
            </a:pPr>
            <a:r>
              <a:rPr lang="en-US" sz="2300" dirty="0">
                <a:ea typeface="ＭＳ Ｐゴシック" charset="0"/>
                <a:cs typeface="ＭＳ Ｐゴシック" charset="0"/>
              </a:rPr>
              <a:t>              then    set S(</a:t>
            </a:r>
            <a:r>
              <a:rPr lang="en-US" sz="2300" dirty="0" err="1">
                <a:ea typeface="ＭＳ Ｐゴシック" charset="0"/>
                <a:cs typeface="ＭＳ Ｐゴシック" charset="0"/>
              </a:rPr>
              <a:t>i,j</a:t>
            </a:r>
            <a:r>
              <a:rPr lang="en-US" sz="2300" dirty="0">
                <a:ea typeface="ＭＳ Ｐゴシック" charset="0"/>
                <a:cs typeface="ＭＳ Ｐゴシック" charset="0"/>
              </a:rPr>
              <a:t>) = k(j)       to indicate </a:t>
            </a:r>
            <a:r>
              <a:rPr lang="en-US" sz="2300" i="1" dirty="0">
                <a:ea typeface="ＭＳ Ｐゴシック" charset="0"/>
                <a:cs typeface="ＭＳ Ｐゴシック" charset="0"/>
              </a:rPr>
              <a:t>known</a:t>
            </a:r>
            <a:r>
              <a:rPr lang="en-US" sz="2300" dirty="0">
                <a:ea typeface="ＭＳ Ｐゴシック" charset="0"/>
                <a:cs typeface="ＭＳ Ｐゴシック" charset="0"/>
              </a:rPr>
              <a:t> value</a:t>
            </a:r>
          </a:p>
          <a:p>
            <a:pPr marL="609600" indent="-609600" algn="just" eaLnBrk="1" hangingPunct="1">
              <a:lnSpc>
                <a:spcPct val="90000"/>
              </a:lnSpc>
              <a:buFont typeface="Wingdings" charset="0"/>
              <a:buNone/>
              <a:defRPr/>
            </a:pPr>
            <a:r>
              <a:rPr lang="en-US" sz="2300" dirty="0">
                <a:ea typeface="ＭＳ Ｐゴシック" charset="0"/>
                <a:cs typeface="ＭＳ Ｐゴシック" charset="0"/>
              </a:rPr>
              <a:t>		   </a:t>
            </a:r>
            <a:r>
              <a:rPr lang="en-US" sz="2300">
                <a:ea typeface="ＭＳ Ｐゴシック" charset="0"/>
                <a:cs typeface="ＭＳ Ｐゴシック" charset="0"/>
              </a:rPr>
              <a:t>else    </a:t>
            </a:r>
            <a:r>
              <a:rPr lang="en-US" sz="2300" dirty="0">
                <a:ea typeface="ＭＳ Ｐゴシック" charset="0"/>
                <a:cs typeface="ＭＳ Ｐゴシック" charset="0"/>
              </a:rPr>
              <a:t>set S(</a:t>
            </a:r>
            <a:r>
              <a:rPr lang="en-US" sz="2300" dirty="0" err="1">
                <a:ea typeface="ＭＳ Ｐゴシック" charset="0"/>
                <a:cs typeface="ＭＳ Ｐゴシック" charset="0"/>
              </a:rPr>
              <a:t>i,j</a:t>
            </a:r>
            <a:r>
              <a:rPr lang="en-US" sz="2300" dirty="0">
                <a:ea typeface="ＭＳ Ｐゴシック" charset="0"/>
                <a:cs typeface="ＭＳ Ｐゴシック" charset="0"/>
              </a:rPr>
              <a:t>) = u(</a:t>
            </a:r>
            <a:r>
              <a:rPr lang="en-US" sz="2300" dirty="0" err="1">
                <a:ea typeface="ＭＳ Ｐゴシック" charset="0"/>
                <a:cs typeface="ＭＳ Ｐゴシック" charset="0"/>
              </a:rPr>
              <a:t>i,j</a:t>
            </a:r>
            <a:r>
              <a:rPr lang="en-US" sz="2300" dirty="0">
                <a:ea typeface="ＭＳ Ｐゴシック" charset="0"/>
                <a:cs typeface="ＭＳ Ｐゴシック" charset="0"/>
              </a:rPr>
              <a:t>)     to indicate </a:t>
            </a:r>
            <a:r>
              <a:rPr lang="en-US" sz="2300" i="1" dirty="0">
                <a:ea typeface="ＭＳ Ｐゴシック" charset="0"/>
                <a:cs typeface="ＭＳ Ｐゴシック" charset="0"/>
              </a:rPr>
              <a:t>unknown</a:t>
            </a:r>
            <a:r>
              <a:rPr lang="en-US" sz="2300" dirty="0">
                <a:ea typeface="ＭＳ Ｐゴシック" charset="0"/>
                <a:cs typeface="ＭＳ Ｐゴシック" charset="0"/>
              </a:rPr>
              <a:t> value</a:t>
            </a:r>
          </a:p>
          <a:p>
            <a:pPr marL="609600" indent="-609600" algn="just" eaLnBrk="1" hangingPunct="1">
              <a:lnSpc>
                <a:spcPct val="90000"/>
              </a:lnSpc>
              <a:buFont typeface="Wingdings" charset="0"/>
              <a:buNone/>
              <a:defRPr/>
            </a:pPr>
            <a:endParaRPr lang="en-US" sz="1200" dirty="0">
              <a:ea typeface="ＭＳ Ｐゴシック" charset="0"/>
              <a:cs typeface="ＭＳ Ｐゴシック" charset="0"/>
            </a:endParaRPr>
          </a:p>
          <a:p>
            <a:pPr marL="609600" indent="-609600" eaLnBrk="1" hangingPunct="1">
              <a:lnSpc>
                <a:spcPct val="90000"/>
              </a:lnSpc>
              <a:buFontTx/>
              <a:buAutoNum type="arabicPeriod" startAt="3"/>
              <a:defRPr/>
            </a:pPr>
            <a:r>
              <a:rPr lang="en-US" sz="2300" dirty="0">
                <a:ea typeface="ＭＳ Ｐゴシック" charset="0"/>
                <a:cs typeface="ＭＳ Ｐゴシック" charset="0"/>
              </a:rPr>
              <a:t>Consider each FD,  X </a:t>
            </a:r>
            <a:r>
              <a:rPr lang="en-US" sz="2300" dirty="0">
                <a:ea typeface="ＭＳ Ｐゴシック" charset="0"/>
                <a:cs typeface="ＭＳ Ｐゴシック" charset="0"/>
                <a:sym typeface="Wingdings" charset="0"/>
              </a:rPr>
              <a:t> Y  F until no more changes can be made to S.</a:t>
            </a:r>
          </a:p>
          <a:p>
            <a:pPr marL="1371600" lvl="2" indent="-457200" eaLnBrk="1" hangingPunct="1">
              <a:lnSpc>
                <a:spcPct val="90000"/>
              </a:lnSpc>
              <a:defRPr/>
            </a:pPr>
            <a:r>
              <a:rPr lang="en-US" sz="2200" dirty="0">
                <a:ea typeface="ＭＳ Ｐゴシック" charset="0"/>
              </a:rPr>
              <a:t>Look for rows whose X-column agrees</a:t>
            </a:r>
          </a:p>
          <a:p>
            <a:pPr marL="1371600" lvl="2" indent="-457200" eaLnBrk="1" hangingPunct="1">
              <a:lnSpc>
                <a:spcPct val="90000"/>
              </a:lnSpc>
              <a:defRPr/>
            </a:pPr>
            <a:r>
              <a:rPr lang="en-US" sz="2200" dirty="0">
                <a:ea typeface="ＭＳ Ｐゴシック" charset="0"/>
              </a:rPr>
              <a:t>EQUATE Y-column</a:t>
            </a:r>
          </a:p>
          <a:p>
            <a:pPr marL="571500" indent="-457200" eaLnBrk="1" hangingPunct="1">
              <a:lnSpc>
                <a:spcPct val="70000"/>
              </a:lnSpc>
              <a:buFont typeface="Monotype Sorts" charset="0"/>
              <a:buChar char="o"/>
              <a:defRPr/>
            </a:pPr>
            <a:endParaRPr lang="en-US" sz="1200" dirty="0">
              <a:ea typeface="ＭＳ Ｐゴシック" charset="0"/>
            </a:endParaRPr>
          </a:p>
          <a:p>
            <a:pPr marL="609600" indent="-609600" eaLnBrk="1" hangingPunct="1">
              <a:lnSpc>
                <a:spcPct val="90000"/>
              </a:lnSpc>
              <a:buFontTx/>
              <a:buAutoNum type="arabicPeriod" startAt="4"/>
              <a:defRPr/>
            </a:pPr>
            <a:r>
              <a:rPr lang="en-US" dirty="0">
                <a:ea typeface="ＭＳ Ｐゴシック" charset="0"/>
                <a:cs typeface="ＭＳ Ｐゴシック" charset="0"/>
              </a:rPr>
              <a:t>After all possible changes have been made to S, </a:t>
            </a:r>
          </a:p>
          <a:p>
            <a:pPr lvl="2" indent="-342900" eaLnBrk="1" hangingPunct="1">
              <a:lnSpc>
                <a:spcPct val="90000"/>
              </a:lnSpc>
              <a:defRPr/>
            </a:pPr>
            <a:r>
              <a:rPr lang="en-US" sz="2200" dirty="0">
                <a:ea typeface="ＭＳ Ｐゴシック" charset="0"/>
                <a:cs typeface="ＭＳ Ｐゴシック" charset="0"/>
              </a:rPr>
              <a:t>If a row is made up entirely of symbols k(1), k(2), .., k(n) the join is lossless. </a:t>
            </a:r>
          </a:p>
          <a:p>
            <a:pPr lvl="2" indent="-342900" eaLnBrk="1" hangingPunct="1">
              <a:lnSpc>
                <a:spcPct val="90000"/>
              </a:lnSpc>
              <a:defRPr/>
            </a:pPr>
            <a:r>
              <a:rPr lang="en-US" sz="2200" dirty="0">
                <a:ea typeface="ＭＳ Ｐゴシック" charset="0"/>
                <a:cs typeface="ＭＳ Ｐゴシック" charset="0"/>
              </a:rPr>
              <a:t>Otherwise, if there is no such row, the join is </a:t>
            </a:r>
            <a:r>
              <a:rPr lang="en-US" sz="2200" dirty="0" err="1">
                <a:ea typeface="ＭＳ Ｐゴシック" charset="0"/>
                <a:cs typeface="ＭＳ Ｐゴシック" charset="0"/>
              </a:rPr>
              <a:t>lossy</a:t>
            </a:r>
            <a:r>
              <a:rPr lang="en-US" sz="2200" dirty="0">
                <a:ea typeface="ＭＳ Ｐゴシック" charset="0"/>
                <a:cs typeface="ＭＳ Ｐゴシック" charset="0"/>
              </a:rPr>
              <a:t>.</a:t>
            </a:r>
          </a:p>
        </p:txBody>
      </p:sp>
      <p:sp>
        <p:nvSpPr>
          <p:cNvPr id="67587" name="Rectangle 4">
            <a:extLst>
              <a:ext uri="{FF2B5EF4-FFF2-40B4-BE49-F238E27FC236}">
                <a16:creationId xmlns:a16="http://schemas.microsoft.com/office/drawing/2014/main" id="{FBD2369E-75D3-45DF-8DB8-3D63B53E253B}"/>
              </a:ext>
            </a:extLst>
          </p:cNvPr>
          <p:cNvSpPr>
            <a:spLocks noChangeArrowheads="1"/>
          </p:cNvSpPr>
          <p:nvPr/>
        </p:nvSpPr>
        <p:spPr bwMode="auto">
          <a:xfrm>
            <a:off x="1065213" y="909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AU" altLang="en-US"/>
          </a:p>
        </p:txBody>
      </p:sp>
      <p:sp>
        <p:nvSpPr>
          <p:cNvPr id="67588" name="Rectangle 5">
            <a:extLst>
              <a:ext uri="{FF2B5EF4-FFF2-40B4-BE49-F238E27FC236}">
                <a16:creationId xmlns:a16="http://schemas.microsoft.com/office/drawing/2014/main" id="{CC90C492-E20A-4DDA-A24C-BCBBA386DB80}"/>
              </a:ext>
            </a:extLst>
          </p:cNvPr>
          <p:cNvSpPr>
            <a:spLocks noGrp="1" noChangeArrowheads="1"/>
          </p:cNvSpPr>
          <p:nvPr>
            <p:ph type="title"/>
          </p:nvPr>
        </p:nvSpPr>
        <p:spPr>
          <a:noFill/>
        </p:spPr>
        <p:txBody>
          <a:bodyPr/>
          <a:lstStyle/>
          <a:p>
            <a:pPr eaLnBrk="1" hangingPunct="1"/>
            <a:r>
              <a:rPr lang="en-US" altLang="en-US"/>
              <a:t>Testing for Loseless Decomposition…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5FAEEC12-DCAA-491C-B9E1-471138F14A5D}"/>
              </a:ext>
            </a:extLst>
          </p:cNvPr>
          <p:cNvSpPr>
            <a:spLocks noGrp="1" noChangeArrowheads="1"/>
          </p:cNvSpPr>
          <p:nvPr>
            <p:ph type="title"/>
          </p:nvPr>
        </p:nvSpPr>
        <p:spPr/>
        <p:txBody>
          <a:bodyPr/>
          <a:lstStyle/>
          <a:p>
            <a:r>
              <a:rPr lang="en-US" altLang="en-US"/>
              <a:t>Example</a:t>
            </a:r>
          </a:p>
        </p:txBody>
      </p:sp>
      <p:sp>
        <p:nvSpPr>
          <p:cNvPr id="69635" name="Content Placeholder 2">
            <a:extLst>
              <a:ext uri="{FF2B5EF4-FFF2-40B4-BE49-F238E27FC236}">
                <a16:creationId xmlns:a16="http://schemas.microsoft.com/office/drawing/2014/main" id="{98B8EA49-439A-4A83-B15F-5C13A9B62E15}"/>
              </a:ext>
            </a:extLst>
          </p:cNvPr>
          <p:cNvSpPr>
            <a:spLocks noGrp="1" noChangeArrowheads="1"/>
          </p:cNvSpPr>
          <p:nvPr>
            <p:ph idx="1"/>
          </p:nvPr>
        </p:nvSpPr>
        <p:spPr>
          <a:xfrm>
            <a:off x="685800" y="1371600"/>
            <a:ext cx="7772400" cy="4114800"/>
          </a:xfrm>
        </p:spPr>
        <p:txBody>
          <a:bodyPr/>
          <a:lstStyle/>
          <a:p>
            <a:r>
              <a:rPr lang="en-US" altLang="en-US"/>
              <a:t>R (A,B,C,D,E)</a:t>
            </a:r>
          </a:p>
          <a:p>
            <a:r>
              <a:rPr lang="en-US" altLang="en-US"/>
              <a:t>Decomposition: R1(A,C), R2(A,B,D), R3(D,E)</a:t>
            </a:r>
          </a:p>
          <a:p>
            <a:r>
              <a:rPr lang="en-US" altLang="en-US"/>
              <a:t>FDs: A</a:t>
            </a:r>
            <a:r>
              <a:rPr lang="en-US" altLang="en-US" sz="2200">
                <a:latin typeface="Wingdings" panose="05000000000000000000" pitchFamily="2" charset="2"/>
                <a:sym typeface="Wingdings" panose="05000000000000000000" pitchFamily="2" charset="2"/>
              </a:rPr>
              <a:t>  </a:t>
            </a:r>
            <a:r>
              <a:rPr lang="en-US" altLang="en-US" sz="2200">
                <a:sym typeface="Wingdings" panose="05000000000000000000" pitchFamily="2" charset="2"/>
              </a:rPr>
              <a:t> C, AB        D, D       E</a:t>
            </a:r>
            <a:endParaRPr lang="en-US" altLang="en-US" sz="2200"/>
          </a:p>
        </p:txBody>
      </p:sp>
      <p:cxnSp>
        <p:nvCxnSpPr>
          <p:cNvPr id="69636" name="Straight Arrow Connector 8">
            <a:extLst>
              <a:ext uri="{FF2B5EF4-FFF2-40B4-BE49-F238E27FC236}">
                <a16:creationId xmlns:a16="http://schemas.microsoft.com/office/drawing/2014/main" id="{B0376837-48F2-45FE-A9A9-EA53EE71B23F}"/>
              </a:ext>
            </a:extLst>
          </p:cNvPr>
          <p:cNvCxnSpPr>
            <a:cxnSpLocks noChangeShapeType="1"/>
          </p:cNvCxnSpPr>
          <p:nvPr/>
        </p:nvCxnSpPr>
        <p:spPr bwMode="auto">
          <a:xfrm>
            <a:off x="21336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9637" name="Straight Arrow Connector 10">
            <a:extLst>
              <a:ext uri="{FF2B5EF4-FFF2-40B4-BE49-F238E27FC236}">
                <a16:creationId xmlns:a16="http://schemas.microsoft.com/office/drawing/2014/main" id="{03FE1012-EEDC-44C0-ADAE-4186883CFB42}"/>
              </a:ext>
            </a:extLst>
          </p:cNvPr>
          <p:cNvCxnSpPr>
            <a:cxnSpLocks noChangeShapeType="1"/>
          </p:cNvCxnSpPr>
          <p:nvPr/>
        </p:nvCxnSpPr>
        <p:spPr bwMode="auto">
          <a:xfrm>
            <a:off x="3505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9638" name="Straight Arrow Connector 11">
            <a:extLst>
              <a:ext uri="{FF2B5EF4-FFF2-40B4-BE49-F238E27FC236}">
                <a16:creationId xmlns:a16="http://schemas.microsoft.com/office/drawing/2014/main" id="{30621558-06E6-4955-BDEC-34C5B952D467}"/>
              </a:ext>
            </a:extLst>
          </p:cNvPr>
          <p:cNvCxnSpPr>
            <a:cxnSpLocks noChangeShapeType="1"/>
          </p:cNvCxnSpPr>
          <p:nvPr/>
        </p:nvCxnSpPr>
        <p:spPr bwMode="auto">
          <a:xfrm>
            <a:off x="4648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3" name="Table 12">
            <a:extLst>
              <a:ext uri="{FF2B5EF4-FFF2-40B4-BE49-F238E27FC236}">
                <a16:creationId xmlns:a16="http://schemas.microsoft.com/office/drawing/2014/main" id="{0FE14FA9-FC8C-4B63-96ED-1B1999CC1A09}"/>
              </a:ext>
            </a:extLst>
          </p:cNvPr>
          <p:cNvGraphicFramePr>
            <a:graphicFrameLocks noGrp="1"/>
          </p:cNvGraphicFramePr>
          <p:nvPr/>
        </p:nvGraphicFramePr>
        <p:xfrm>
          <a:off x="914400" y="3292475"/>
          <a:ext cx="7391400" cy="2192340"/>
        </p:xfrm>
        <a:graphic>
          <a:graphicData uri="http://schemas.openxmlformats.org/drawingml/2006/table">
            <a:tbl>
              <a:tblPr/>
              <a:tblGrid>
                <a:gridCol w="1614488">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517436">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A</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B</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C</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D</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E</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031">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R1(A,C)</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a:ln>
                          <a:noFill/>
                        </a:ln>
                        <a:solidFill>
                          <a:srgbClr val="FFFFFF"/>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D"/>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D"/>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D"/>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D"/>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1"/>
                  </a:ext>
                </a:extLst>
              </a:tr>
              <a:tr h="517436">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R2(A,B,D)</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E"/>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E"/>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E"/>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E"/>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FE"/>
                    </a:solidFill>
                  </a:tcPr>
                </a:tc>
                <a:extLst>
                  <a:ext uri="{0D108BD9-81ED-4DB2-BD59-A6C34878D82A}">
                    <a16:rowId xmlns:a16="http://schemas.microsoft.com/office/drawing/2014/main" val="10002"/>
                  </a:ext>
                </a:extLst>
              </a:tr>
              <a:tr h="517436">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R3(D,E)</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D"/>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D"/>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D"/>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D"/>
                    </a:solidFill>
                  </a:tcPr>
                </a:tc>
                <a:tc>
                  <a:txBody>
                    <a:bodyPr/>
                    <a:lstStyle>
                      <a:lvl1pPr defTabSz="457200">
                        <a:defRPr sz="2000">
                          <a:solidFill>
                            <a:schemeClr val="tx1"/>
                          </a:solidFill>
                          <a:latin typeface="Helvetica" charset="0"/>
                          <a:ea typeface="ＭＳ Ｐゴシック" charset="-128"/>
                        </a:defRPr>
                      </a:lvl1pPr>
                      <a:lvl2pPr marL="742950" indent="-285750" defTabSz="457200">
                        <a:buSzPct val="100000"/>
                        <a:buFont typeface="Wingdings" charset="2"/>
                        <a:defRPr sz="2000">
                          <a:solidFill>
                            <a:schemeClr val="tx1"/>
                          </a:solidFill>
                          <a:latin typeface="Helvetica" charset="0"/>
                          <a:ea typeface="ＭＳ Ｐゴシック" charset="-128"/>
                        </a:defRPr>
                      </a:lvl2pPr>
                      <a:lvl3pPr marL="1143000" indent="-228600" defTabSz="457200">
                        <a:buSzPct val="100000"/>
                        <a:defRPr>
                          <a:solidFill>
                            <a:schemeClr val="tx1"/>
                          </a:solidFill>
                          <a:latin typeface="Helvetica" charset="0"/>
                          <a:ea typeface="ＭＳ Ｐゴシック" charset="-128"/>
                        </a:defRPr>
                      </a:lvl3pPr>
                      <a:lvl4pPr marL="1600200" indent="-228600" defTabSz="457200">
                        <a:buSzPct val="65000"/>
                        <a:defRPr>
                          <a:solidFill>
                            <a:schemeClr val="tx1"/>
                          </a:solidFill>
                          <a:latin typeface="Helvetica" charset="0"/>
                          <a:ea typeface="ＭＳ Ｐゴシック" charset="-128"/>
                        </a:defRPr>
                      </a:lvl4pPr>
                      <a:lvl5pPr marL="2057400" indent="-228600" defTabSz="457200">
                        <a:buSzPct val="100000"/>
                        <a:defRPr>
                          <a:solidFill>
                            <a:schemeClr val="tx1"/>
                          </a:solidFill>
                          <a:latin typeface="Helvetica" charset="0"/>
                          <a:ea typeface="ＭＳ Ｐゴシック" charset="-128"/>
                        </a:defRPr>
                      </a:lvl5pPr>
                      <a:lvl6pPr marL="25146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6pPr>
                      <a:lvl7pPr marL="29718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7pPr>
                      <a:lvl8pPr marL="34290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8pPr>
                      <a:lvl9pPr marL="3886200" indent="-228600" defTabSz="457200" eaLnBrk="0" fontAlgn="base" hangingPunct="0">
                        <a:spcBef>
                          <a:spcPct val="20000"/>
                        </a:spcBef>
                        <a:spcAft>
                          <a:spcPct val="0"/>
                        </a:spcAft>
                        <a:buClr>
                          <a:schemeClr val="tx1"/>
                        </a:buClr>
                        <a:buSzPct val="100000"/>
                        <a:defRPr>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0" i="0" u="none" strike="noStrike" cap="none" normalizeH="0" baseline="0">
                        <a:ln>
                          <a:noFill/>
                        </a:ln>
                        <a:solidFill>
                          <a:srgbClr val="280049"/>
                        </a:solidFill>
                        <a:effectLst/>
                        <a:latin typeface="Helvetica" charset="0"/>
                        <a:ea typeface="ＭＳ Ｐゴシック" charset="-128"/>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C066A2A4-A2F7-4847-8614-97F88489FFD9}"/>
              </a:ext>
            </a:extLst>
          </p:cNvPr>
          <p:cNvSpPr>
            <a:spLocks noGrp="1" noChangeArrowheads="1"/>
          </p:cNvSpPr>
          <p:nvPr>
            <p:ph type="title"/>
          </p:nvPr>
        </p:nvSpPr>
        <p:spPr/>
        <p:txBody>
          <a:bodyPr/>
          <a:lstStyle/>
          <a:p>
            <a:r>
              <a:rPr lang="en-US" altLang="en-US"/>
              <a:t>Example</a:t>
            </a:r>
          </a:p>
        </p:txBody>
      </p:sp>
      <p:sp>
        <p:nvSpPr>
          <p:cNvPr id="70659" name="Content Placeholder 2">
            <a:extLst>
              <a:ext uri="{FF2B5EF4-FFF2-40B4-BE49-F238E27FC236}">
                <a16:creationId xmlns:a16="http://schemas.microsoft.com/office/drawing/2014/main" id="{F81FE09F-7C56-4BA1-8C49-BEE405689B56}"/>
              </a:ext>
            </a:extLst>
          </p:cNvPr>
          <p:cNvSpPr>
            <a:spLocks noGrp="1" noChangeArrowheads="1"/>
          </p:cNvSpPr>
          <p:nvPr>
            <p:ph idx="1"/>
          </p:nvPr>
        </p:nvSpPr>
        <p:spPr>
          <a:xfrm>
            <a:off x="685800" y="1371600"/>
            <a:ext cx="7772400" cy="4114800"/>
          </a:xfrm>
        </p:spPr>
        <p:txBody>
          <a:bodyPr/>
          <a:lstStyle/>
          <a:p>
            <a:pPr>
              <a:buClr>
                <a:srgbClr val="280049"/>
              </a:buClr>
            </a:pPr>
            <a:r>
              <a:rPr lang="en-US" altLang="en-US"/>
              <a:t>R (A,B,C,D,E)</a:t>
            </a:r>
          </a:p>
          <a:p>
            <a:pPr>
              <a:buClr>
                <a:srgbClr val="280049"/>
              </a:buClr>
            </a:pPr>
            <a:r>
              <a:rPr lang="en-US" altLang="en-US"/>
              <a:t>Decomposition: R1(A,C), R2(A,B,D), R3(D,E)</a:t>
            </a:r>
          </a:p>
          <a:p>
            <a:pPr>
              <a:buClr>
                <a:srgbClr val="280049"/>
              </a:buClr>
            </a:pPr>
            <a:r>
              <a:rPr lang="en-US" altLang="en-US"/>
              <a:t>FDs: A</a:t>
            </a:r>
            <a:r>
              <a:rPr lang="en-US" altLang="en-US" sz="2200">
                <a:latin typeface="Wingdings" panose="05000000000000000000" pitchFamily="2" charset="2"/>
                <a:sym typeface="Wingdings" panose="05000000000000000000" pitchFamily="2" charset="2"/>
              </a:rPr>
              <a:t>  </a:t>
            </a:r>
            <a:r>
              <a:rPr lang="en-US" altLang="en-US" sz="2200">
                <a:sym typeface="Wingdings" panose="05000000000000000000" pitchFamily="2" charset="2"/>
              </a:rPr>
              <a:t> C, AB        D, D       E</a:t>
            </a:r>
            <a:endParaRPr lang="el-GR" altLang="en-US" sz="2200">
              <a:sym typeface="Wingdings" panose="05000000000000000000" pitchFamily="2" charset="2"/>
            </a:endParaRPr>
          </a:p>
          <a:p>
            <a:pPr>
              <a:buClr>
                <a:srgbClr val="280049"/>
              </a:buClr>
            </a:pPr>
            <a:endParaRPr lang="el-GR" altLang="en-US" sz="1000">
              <a:sym typeface="Wingdings" panose="05000000000000000000" pitchFamily="2" charset="2"/>
            </a:endParaRPr>
          </a:p>
          <a:p>
            <a:pPr>
              <a:buClr>
                <a:srgbClr val="280049"/>
              </a:buClr>
            </a:pPr>
            <a:r>
              <a:rPr lang="en-US" altLang="en-US" sz="2200"/>
              <a:t>Textbook notation</a:t>
            </a:r>
          </a:p>
        </p:txBody>
      </p:sp>
      <p:cxnSp>
        <p:nvCxnSpPr>
          <p:cNvPr id="70660" name="Straight Arrow Connector 8">
            <a:extLst>
              <a:ext uri="{FF2B5EF4-FFF2-40B4-BE49-F238E27FC236}">
                <a16:creationId xmlns:a16="http://schemas.microsoft.com/office/drawing/2014/main" id="{4943501E-0BBF-422D-84FB-1CBBA54056F1}"/>
              </a:ext>
            </a:extLst>
          </p:cNvPr>
          <p:cNvCxnSpPr>
            <a:cxnSpLocks noChangeShapeType="1"/>
          </p:cNvCxnSpPr>
          <p:nvPr/>
        </p:nvCxnSpPr>
        <p:spPr bwMode="auto">
          <a:xfrm>
            <a:off x="21336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0661" name="Straight Arrow Connector 10">
            <a:extLst>
              <a:ext uri="{FF2B5EF4-FFF2-40B4-BE49-F238E27FC236}">
                <a16:creationId xmlns:a16="http://schemas.microsoft.com/office/drawing/2014/main" id="{F61DD04A-9088-4343-A7D1-A7F287AD808A}"/>
              </a:ext>
            </a:extLst>
          </p:cNvPr>
          <p:cNvCxnSpPr>
            <a:cxnSpLocks noChangeShapeType="1"/>
          </p:cNvCxnSpPr>
          <p:nvPr/>
        </p:nvCxnSpPr>
        <p:spPr bwMode="auto">
          <a:xfrm>
            <a:off x="3505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0662" name="Straight Arrow Connector 11">
            <a:extLst>
              <a:ext uri="{FF2B5EF4-FFF2-40B4-BE49-F238E27FC236}">
                <a16:creationId xmlns:a16="http://schemas.microsoft.com/office/drawing/2014/main" id="{FF02797E-F2D3-4A95-9954-97A89870E897}"/>
              </a:ext>
            </a:extLst>
          </p:cNvPr>
          <p:cNvCxnSpPr>
            <a:cxnSpLocks noChangeShapeType="1"/>
          </p:cNvCxnSpPr>
          <p:nvPr/>
        </p:nvCxnSpPr>
        <p:spPr bwMode="auto">
          <a:xfrm>
            <a:off x="4648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9" name="Table 8">
            <a:extLst>
              <a:ext uri="{FF2B5EF4-FFF2-40B4-BE49-F238E27FC236}">
                <a16:creationId xmlns:a16="http://schemas.microsoft.com/office/drawing/2014/main" id="{087C439C-1407-49A1-857E-68C8631F9A36}"/>
              </a:ext>
            </a:extLst>
          </p:cNvPr>
          <p:cNvGraphicFramePr>
            <a:graphicFrameLocks noGrp="1"/>
          </p:cNvGraphicFramePr>
          <p:nvPr/>
        </p:nvGraphicFramePr>
        <p:xfrm>
          <a:off x="914400" y="3292475"/>
          <a:ext cx="7391400" cy="2192340"/>
        </p:xfrm>
        <a:graphic>
          <a:graphicData uri="http://schemas.openxmlformats.org/drawingml/2006/table">
            <a:tbl>
              <a:tblPr/>
              <a:tblGrid>
                <a:gridCol w="1614488">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dirty="0">
                        <a:ln>
                          <a:noFill/>
                        </a:ln>
                        <a:solidFill>
                          <a:srgbClr val="FFFFFF"/>
                        </a:solidFill>
                        <a:effectLst/>
                        <a:latin typeface="Helvetica" charset="0"/>
                        <a:ea typeface="ＭＳ Ｐゴシック" charset="-128"/>
                      </a:endParaRP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A</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B</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C</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D</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E</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extLst>
                  <a:ext uri="{0D108BD9-81ED-4DB2-BD59-A6C34878D82A}">
                    <a16:rowId xmlns:a16="http://schemas.microsoft.com/office/drawing/2014/main" val="10000"/>
                  </a:ext>
                </a:extLst>
              </a:tr>
              <a:tr h="640031">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R1(A,C)</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a:ln>
                          <a:noFill/>
                        </a:ln>
                        <a:solidFill>
                          <a:srgbClr val="FFFFFF"/>
                        </a:solidFill>
                        <a:effectLst/>
                        <a:latin typeface="Helvetica" charset="0"/>
                        <a:ea typeface="ＭＳ Ｐゴシック" charset="-128"/>
                      </a:endParaRP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α(1,1)</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β(1,2)</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α(1,3)</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β(1,4)</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β(1,5)</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1"/>
                  </a:ext>
                </a:extLst>
              </a:tr>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R2(A,B,D)</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α(2,1)</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α(2,2)</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β(2,3)</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α(2,4)</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β(2,5)</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extLst>
                  <a:ext uri="{0D108BD9-81ED-4DB2-BD59-A6C34878D82A}">
                    <a16:rowId xmlns:a16="http://schemas.microsoft.com/office/drawing/2014/main" val="10002"/>
                  </a:ext>
                </a:extLst>
              </a:tr>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R3(D,E)</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β(3,1)</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β(3,2)</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β(3,3)</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α(3,4)</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l-GR" altLang="x-none" sz="1800" b="0" i="0" u="none" strike="noStrike" cap="none" normalizeH="0" baseline="0" dirty="0">
                          <a:ln>
                            <a:noFill/>
                          </a:ln>
                          <a:solidFill>
                            <a:srgbClr val="280049"/>
                          </a:solidFill>
                          <a:effectLst/>
                          <a:latin typeface="Helvetica" charset="0"/>
                          <a:ea typeface="ＭＳ Ｐゴシック" charset="-128"/>
                        </a:rPr>
                        <a:t>α(3,5)</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54635EA8-1D82-4AB2-8D66-E6CBB4B5A8D9}"/>
              </a:ext>
            </a:extLst>
          </p:cNvPr>
          <p:cNvSpPr>
            <a:spLocks noGrp="1" noChangeArrowheads="1"/>
          </p:cNvSpPr>
          <p:nvPr>
            <p:ph type="title"/>
          </p:nvPr>
        </p:nvSpPr>
        <p:spPr/>
        <p:txBody>
          <a:bodyPr/>
          <a:lstStyle/>
          <a:p>
            <a:r>
              <a:rPr lang="en-US" altLang="en-US"/>
              <a:t>Example</a:t>
            </a:r>
          </a:p>
        </p:txBody>
      </p:sp>
      <p:sp>
        <p:nvSpPr>
          <p:cNvPr id="71683" name="Content Placeholder 2">
            <a:extLst>
              <a:ext uri="{FF2B5EF4-FFF2-40B4-BE49-F238E27FC236}">
                <a16:creationId xmlns:a16="http://schemas.microsoft.com/office/drawing/2014/main" id="{DFBC2A94-631F-4465-88FA-8A015F4BD244}"/>
              </a:ext>
            </a:extLst>
          </p:cNvPr>
          <p:cNvSpPr>
            <a:spLocks noGrp="1" noChangeArrowheads="1"/>
          </p:cNvSpPr>
          <p:nvPr>
            <p:ph idx="1"/>
          </p:nvPr>
        </p:nvSpPr>
        <p:spPr>
          <a:xfrm>
            <a:off x="685800" y="1371600"/>
            <a:ext cx="7772400" cy="4114800"/>
          </a:xfrm>
        </p:spPr>
        <p:txBody>
          <a:bodyPr/>
          <a:lstStyle/>
          <a:p>
            <a:pPr>
              <a:buClr>
                <a:srgbClr val="280049"/>
              </a:buClr>
            </a:pPr>
            <a:r>
              <a:rPr lang="en-US" altLang="en-US"/>
              <a:t>R (A,B,C,D,E)</a:t>
            </a:r>
          </a:p>
          <a:p>
            <a:pPr>
              <a:buClr>
                <a:srgbClr val="280049"/>
              </a:buClr>
            </a:pPr>
            <a:r>
              <a:rPr lang="en-US" altLang="en-US"/>
              <a:t>Decomposition: R1(A,C), R2(A,B,D), R3(D,E)</a:t>
            </a:r>
          </a:p>
          <a:p>
            <a:pPr>
              <a:buClr>
                <a:srgbClr val="280049"/>
              </a:buClr>
            </a:pPr>
            <a:r>
              <a:rPr lang="en-US" altLang="en-US"/>
              <a:t>FDs: A</a:t>
            </a:r>
            <a:r>
              <a:rPr lang="en-US" altLang="en-US" sz="2200">
                <a:latin typeface="Wingdings" panose="05000000000000000000" pitchFamily="2" charset="2"/>
                <a:sym typeface="Wingdings" panose="05000000000000000000" pitchFamily="2" charset="2"/>
              </a:rPr>
              <a:t>  </a:t>
            </a:r>
            <a:r>
              <a:rPr lang="en-US" altLang="en-US" sz="2200">
                <a:sym typeface="Wingdings" panose="05000000000000000000" pitchFamily="2" charset="2"/>
              </a:rPr>
              <a:t> C, AB        D, D       E</a:t>
            </a:r>
            <a:endParaRPr lang="en-US" altLang="en-US" sz="2200"/>
          </a:p>
        </p:txBody>
      </p:sp>
      <p:cxnSp>
        <p:nvCxnSpPr>
          <p:cNvPr id="71684" name="Straight Arrow Connector 8">
            <a:extLst>
              <a:ext uri="{FF2B5EF4-FFF2-40B4-BE49-F238E27FC236}">
                <a16:creationId xmlns:a16="http://schemas.microsoft.com/office/drawing/2014/main" id="{C9ED01D8-31CF-426E-AA80-0F53D50994EE}"/>
              </a:ext>
            </a:extLst>
          </p:cNvPr>
          <p:cNvCxnSpPr>
            <a:cxnSpLocks noChangeShapeType="1"/>
          </p:cNvCxnSpPr>
          <p:nvPr/>
        </p:nvCxnSpPr>
        <p:spPr bwMode="auto">
          <a:xfrm>
            <a:off x="21336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85" name="Straight Arrow Connector 10">
            <a:extLst>
              <a:ext uri="{FF2B5EF4-FFF2-40B4-BE49-F238E27FC236}">
                <a16:creationId xmlns:a16="http://schemas.microsoft.com/office/drawing/2014/main" id="{0A15CD23-C8BD-4015-A20B-AE160CAAC918}"/>
              </a:ext>
            </a:extLst>
          </p:cNvPr>
          <p:cNvCxnSpPr>
            <a:cxnSpLocks noChangeShapeType="1"/>
          </p:cNvCxnSpPr>
          <p:nvPr/>
        </p:nvCxnSpPr>
        <p:spPr bwMode="auto">
          <a:xfrm>
            <a:off x="3505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86" name="Straight Arrow Connector 11">
            <a:extLst>
              <a:ext uri="{FF2B5EF4-FFF2-40B4-BE49-F238E27FC236}">
                <a16:creationId xmlns:a16="http://schemas.microsoft.com/office/drawing/2014/main" id="{65DBCABF-357C-4849-97DE-506DCECB4B5B}"/>
              </a:ext>
            </a:extLst>
          </p:cNvPr>
          <p:cNvCxnSpPr>
            <a:cxnSpLocks noChangeShapeType="1"/>
          </p:cNvCxnSpPr>
          <p:nvPr/>
        </p:nvCxnSpPr>
        <p:spPr bwMode="auto">
          <a:xfrm>
            <a:off x="4648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9" name="Table 8">
            <a:extLst>
              <a:ext uri="{FF2B5EF4-FFF2-40B4-BE49-F238E27FC236}">
                <a16:creationId xmlns:a16="http://schemas.microsoft.com/office/drawing/2014/main" id="{5D99B935-3D0C-4B25-BB61-EF12C76CDB86}"/>
              </a:ext>
            </a:extLst>
          </p:cNvPr>
          <p:cNvGraphicFramePr>
            <a:graphicFrameLocks noGrp="1"/>
          </p:cNvGraphicFramePr>
          <p:nvPr/>
        </p:nvGraphicFramePr>
        <p:xfrm>
          <a:off x="914400" y="3292475"/>
          <a:ext cx="7391400" cy="2192340"/>
        </p:xfrm>
        <a:graphic>
          <a:graphicData uri="http://schemas.openxmlformats.org/drawingml/2006/table">
            <a:tbl>
              <a:tblPr/>
              <a:tblGrid>
                <a:gridCol w="1614488">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dirty="0">
                        <a:ln>
                          <a:noFill/>
                        </a:ln>
                        <a:solidFill>
                          <a:srgbClr val="FFFFFF"/>
                        </a:solidFill>
                        <a:effectLst/>
                        <a:latin typeface="Helvetica" charset="0"/>
                        <a:ea typeface="ＭＳ Ｐゴシック" charset="-128"/>
                      </a:endParaRP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A</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B</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C</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D</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E</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extLst>
                  <a:ext uri="{0D108BD9-81ED-4DB2-BD59-A6C34878D82A}">
                    <a16:rowId xmlns:a16="http://schemas.microsoft.com/office/drawing/2014/main" val="10000"/>
                  </a:ext>
                </a:extLst>
              </a:tr>
              <a:tr h="640031">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R1(A,C)</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a:ln>
                          <a:noFill/>
                        </a:ln>
                        <a:solidFill>
                          <a:srgbClr val="FFFFFF"/>
                        </a:solidFill>
                        <a:effectLst/>
                        <a:latin typeface="Helvetica" charset="0"/>
                        <a:ea typeface="ＭＳ Ｐゴシック" charset="-128"/>
                      </a:endParaRP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1"/>
                  </a:ext>
                </a:extLst>
              </a:tr>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R2(A,B,D)</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extLst>
                  <a:ext uri="{0D108BD9-81ED-4DB2-BD59-A6C34878D82A}">
                    <a16:rowId xmlns:a16="http://schemas.microsoft.com/office/drawing/2014/main" val="10002"/>
                  </a:ext>
                </a:extLst>
              </a:tr>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R3(D,E)</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193E12A8-3080-49F8-A91E-5AF8E87621B8}"/>
              </a:ext>
            </a:extLst>
          </p:cNvPr>
          <p:cNvSpPr>
            <a:spLocks noGrp="1" noChangeArrowheads="1"/>
          </p:cNvSpPr>
          <p:nvPr>
            <p:ph type="title"/>
          </p:nvPr>
        </p:nvSpPr>
        <p:spPr/>
        <p:txBody>
          <a:bodyPr/>
          <a:lstStyle/>
          <a:p>
            <a:r>
              <a:rPr lang="en-US" altLang="en-US"/>
              <a:t>Example</a:t>
            </a:r>
          </a:p>
        </p:txBody>
      </p:sp>
      <p:sp>
        <p:nvSpPr>
          <p:cNvPr id="72707" name="Content Placeholder 2">
            <a:extLst>
              <a:ext uri="{FF2B5EF4-FFF2-40B4-BE49-F238E27FC236}">
                <a16:creationId xmlns:a16="http://schemas.microsoft.com/office/drawing/2014/main" id="{00DE2C4D-2E02-445A-9F28-1639889FDAF7}"/>
              </a:ext>
            </a:extLst>
          </p:cNvPr>
          <p:cNvSpPr>
            <a:spLocks noGrp="1" noChangeArrowheads="1"/>
          </p:cNvSpPr>
          <p:nvPr>
            <p:ph idx="1"/>
          </p:nvPr>
        </p:nvSpPr>
        <p:spPr>
          <a:xfrm>
            <a:off x="685800" y="1371600"/>
            <a:ext cx="7772400" cy="4114800"/>
          </a:xfrm>
        </p:spPr>
        <p:txBody>
          <a:bodyPr/>
          <a:lstStyle/>
          <a:p>
            <a:pPr>
              <a:buClr>
                <a:srgbClr val="280049"/>
              </a:buClr>
            </a:pPr>
            <a:r>
              <a:rPr lang="en-US" altLang="en-US"/>
              <a:t>R (A,B,C,D,E)</a:t>
            </a:r>
          </a:p>
          <a:p>
            <a:pPr>
              <a:buClr>
                <a:srgbClr val="280049"/>
              </a:buClr>
            </a:pPr>
            <a:r>
              <a:rPr lang="en-US" altLang="en-US"/>
              <a:t>Decomposition: R1(A,C), R2(A,B,D), R3(D,E)</a:t>
            </a:r>
          </a:p>
          <a:p>
            <a:pPr>
              <a:buClr>
                <a:srgbClr val="280049"/>
              </a:buClr>
            </a:pPr>
            <a:r>
              <a:rPr lang="en-US" altLang="en-US"/>
              <a:t>FDs: </a:t>
            </a:r>
            <a:r>
              <a:rPr lang="en-US" altLang="en-US">
                <a:solidFill>
                  <a:srgbClr val="C00000"/>
                </a:solidFill>
              </a:rPr>
              <a:t>A</a:t>
            </a:r>
            <a:r>
              <a:rPr lang="en-US" altLang="en-US" sz="2200">
                <a:solidFill>
                  <a:srgbClr val="C00000"/>
                </a:solidFill>
                <a:latin typeface="Wingdings" panose="05000000000000000000" pitchFamily="2" charset="2"/>
                <a:sym typeface="Wingdings" panose="05000000000000000000" pitchFamily="2" charset="2"/>
              </a:rPr>
              <a:t>  </a:t>
            </a:r>
            <a:r>
              <a:rPr lang="en-US" altLang="en-US" sz="2200">
                <a:solidFill>
                  <a:srgbClr val="C00000"/>
                </a:solidFill>
                <a:sym typeface="Wingdings" panose="05000000000000000000" pitchFamily="2" charset="2"/>
              </a:rPr>
              <a:t> C</a:t>
            </a:r>
            <a:r>
              <a:rPr lang="en-US" altLang="en-US" sz="2200">
                <a:sym typeface="Wingdings" panose="05000000000000000000" pitchFamily="2" charset="2"/>
              </a:rPr>
              <a:t>, AB        D, D       E</a:t>
            </a:r>
            <a:endParaRPr lang="en-US" altLang="en-US" sz="2200"/>
          </a:p>
        </p:txBody>
      </p:sp>
      <p:cxnSp>
        <p:nvCxnSpPr>
          <p:cNvPr id="72708" name="Straight Arrow Connector 8">
            <a:extLst>
              <a:ext uri="{FF2B5EF4-FFF2-40B4-BE49-F238E27FC236}">
                <a16:creationId xmlns:a16="http://schemas.microsoft.com/office/drawing/2014/main" id="{19B9BD0B-9DCB-4B46-B238-10462766A51C}"/>
              </a:ext>
            </a:extLst>
          </p:cNvPr>
          <p:cNvCxnSpPr>
            <a:cxnSpLocks noChangeShapeType="1"/>
          </p:cNvCxnSpPr>
          <p:nvPr/>
        </p:nvCxnSpPr>
        <p:spPr bwMode="auto">
          <a:xfrm>
            <a:off x="21336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2709" name="Straight Arrow Connector 10">
            <a:extLst>
              <a:ext uri="{FF2B5EF4-FFF2-40B4-BE49-F238E27FC236}">
                <a16:creationId xmlns:a16="http://schemas.microsoft.com/office/drawing/2014/main" id="{4908E7E6-4504-4106-9D08-4987277E77EE}"/>
              </a:ext>
            </a:extLst>
          </p:cNvPr>
          <p:cNvCxnSpPr>
            <a:cxnSpLocks noChangeShapeType="1"/>
          </p:cNvCxnSpPr>
          <p:nvPr/>
        </p:nvCxnSpPr>
        <p:spPr bwMode="auto">
          <a:xfrm>
            <a:off x="3505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2710" name="Straight Arrow Connector 11">
            <a:extLst>
              <a:ext uri="{FF2B5EF4-FFF2-40B4-BE49-F238E27FC236}">
                <a16:creationId xmlns:a16="http://schemas.microsoft.com/office/drawing/2014/main" id="{2177FAC8-95C7-4B01-BADF-5BC445378B38}"/>
              </a:ext>
            </a:extLst>
          </p:cNvPr>
          <p:cNvCxnSpPr>
            <a:cxnSpLocks noChangeShapeType="1"/>
          </p:cNvCxnSpPr>
          <p:nvPr/>
        </p:nvCxnSpPr>
        <p:spPr bwMode="auto">
          <a:xfrm>
            <a:off x="4648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9" name="Table 8">
            <a:extLst>
              <a:ext uri="{FF2B5EF4-FFF2-40B4-BE49-F238E27FC236}">
                <a16:creationId xmlns:a16="http://schemas.microsoft.com/office/drawing/2014/main" id="{EA158EBB-B627-4D49-B34D-652415A5BE30}"/>
              </a:ext>
            </a:extLst>
          </p:cNvPr>
          <p:cNvGraphicFramePr>
            <a:graphicFrameLocks noGrp="1"/>
          </p:cNvGraphicFramePr>
          <p:nvPr>
            <p:extLst>
              <p:ext uri="{D42A27DB-BD31-4B8C-83A1-F6EECF244321}">
                <p14:modId xmlns:p14="http://schemas.microsoft.com/office/powerpoint/2010/main" val="4126791377"/>
              </p:ext>
            </p:extLst>
          </p:nvPr>
        </p:nvGraphicFramePr>
        <p:xfrm>
          <a:off x="914400" y="3292475"/>
          <a:ext cx="7391400" cy="2192340"/>
        </p:xfrm>
        <a:graphic>
          <a:graphicData uri="http://schemas.openxmlformats.org/drawingml/2006/table">
            <a:tbl>
              <a:tblPr/>
              <a:tblGrid>
                <a:gridCol w="1614488">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dirty="0">
                        <a:ln>
                          <a:noFill/>
                        </a:ln>
                        <a:solidFill>
                          <a:srgbClr val="FFFFFF"/>
                        </a:solidFill>
                        <a:effectLst/>
                        <a:latin typeface="Helvetica" charset="0"/>
                        <a:ea typeface="ＭＳ Ｐゴシック" charset="-128"/>
                      </a:endParaRP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A</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B</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C</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D</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E</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extLst>
                  <a:ext uri="{0D108BD9-81ED-4DB2-BD59-A6C34878D82A}">
                    <a16:rowId xmlns:a16="http://schemas.microsoft.com/office/drawing/2014/main" val="10000"/>
                  </a:ext>
                </a:extLst>
              </a:tr>
              <a:tr h="640031">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R1(A,C)</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a:ln>
                          <a:noFill/>
                        </a:ln>
                        <a:solidFill>
                          <a:srgbClr val="FFFFFF"/>
                        </a:solidFill>
                        <a:effectLst/>
                        <a:latin typeface="Helvetica" charset="0"/>
                        <a:ea typeface="ＭＳ Ｐゴシック" charset="-128"/>
                      </a:endParaRP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kern="1200" cap="none" normalizeH="0" baseline="0" dirty="0">
                          <a:ln>
                            <a:noFill/>
                          </a:ln>
                          <a:solidFill>
                            <a:srgbClr val="FF0000"/>
                          </a:solidFill>
                          <a:effectLst/>
                          <a:latin typeface="Helvetica" charset="0"/>
                          <a:ea typeface="ＭＳ Ｐゴシック" charset="-128"/>
                          <a:cs typeface="+mn-cs"/>
                        </a:rPr>
                        <a:t>K</a:t>
                      </a:r>
                      <a:endParaRPr kumimoji="0" lang="x-none" altLang="x-none" sz="1800" b="0" i="0" u="none" strike="noStrike" kern="1200" cap="none" normalizeH="0" baseline="0" dirty="0">
                        <a:ln>
                          <a:noFill/>
                        </a:ln>
                        <a:solidFill>
                          <a:srgbClr val="FF0000"/>
                        </a:solidFill>
                        <a:effectLst/>
                        <a:latin typeface="Helvetica" charset="0"/>
                        <a:ea typeface="ＭＳ Ｐゴシック" charset="-128"/>
                        <a:cs typeface="+mn-cs"/>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1"/>
                  </a:ext>
                </a:extLst>
              </a:tr>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R2(A,B,D)</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C00000"/>
                          </a:solidFill>
                          <a:effectLst/>
                          <a:latin typeface="Helvetica" charset="0"/>
                          <a:ea typeface="ＭＳ Ｐゴシック" charset="-128"/>
                        </a:rPr>
                        <a:t>K</a:t>
                      </a:r>
                      <a:endParaRPr kumimoji="0" lang="x-none" altLang="x-none" sz="1800" b="0" i="0" u="none" strike="noStrike" cap="none" normalizeH="0" baseline="0" dirty="0">
                        <a:ln>
                          <a:noFill/>
                        </a:ln>
                        <a:solidFill>
                          <a:srgbClr val="C00000"/>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chemeClr val="tx1"/>
                          </a:solidFill>
                          <a:effectLst/>
                          <a:latin typeface="Helvetica" charset="0"/>
                          <a:ea typeface="ＭＳ Ｐゴシック" charset="-128"/>
                        </a:rPr>
                        <a:t>U</a:t>
                      </a:r>
                      <a:endParaRPr kumimoji="0" lang="x-none" altLang="x-none" sz="1800" b="0" i="0" u="none" strike="noStrike" cap="none" normalizeH="0" baseline="0" dirty="0">
                        <a:ln>
                          <a:noFill/>
                        </a:ln>
                        <a:solidFill>
                          <a:schemeClr val="tx1"/>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extLst>
                  <a:ext uri="{0D108BD9-81ED-4DB2-BD59-A6C34878D82A}">
                    <a16:rowId xmlns:a16="http://schemas.microsoft.com/office/drawing/2014/main" val="10002"/>
                  </a:ext>
                </a:extLst>
              </a:tr>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R3(D,E)</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chemeClr val="tx1"/>
                          </a:solidFill>
                          <a:effectLst/>
                          <a:latin typeface="Helvetica" charset="0"/>
                          <a:ea typeface="ＭＳ Ｐゴシック" charset="-128"/>
                        </a:rPr>
                        <a:t>K</a:t>
                      </a:r>
                      <a:endParaRPr kumimoji="0" lang="x-none" altLang="x-none" sz="1800" b="0" i="0" u="none" strike="noStrike" cap="none" normalizeH="0" baseline="0" dirty="0">
                        <a:ln>
                          <a:noFill/>
                        </a:ln>
                        <a:solidFill>
                          <a:schemeClr val="tx1"/>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3"/>
                  </a:ext>
                </a:extLst>
              </a:tr>
            </a:tbl>
          </a:graphicData>
        </a:graphic>
      </p:graphicFrame>
      <p:sp>
        <p:nvSpPr>
          <p:cNvPr id="72748" name="Oval 1">
            <a:extLst>
              <a:ext uri="{FF2B5EF4-FFF2-40B4-BE49-F238E27FC236}">
                <a16:creationId xmlns:a16="http://schemas.microsoft.com/office/drawing/2014/main" id="{AAF2DA80-E81D-4B29-8AD3-BE089626DB6C}"/>
              </a:ext>
            </a:extLst>
          </p:cNvPr>
          <p:cNvSpPr>
            <a:spLocks noChangeArrowheads="1"/>
          </p:cNvSpPr>
          <p:nvPr/>
        </p:nvSpPr>
        <p:spPr bwMode="auto">
          <a:xfrm flipV="1">
            <a:off x="2667000" y="3856038"/>
            <a:ext cx="685800" cy="1020762"/>
          </a:xfrm>
          <a:prstGeom prst="ellipse">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lstStyle>
            <a:lvl1pPr marL="342900" indent="-342900">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2" name="Arrow: Up 1">
            <a:extLst>
              <a:ext uri="{FF2B5EF4-FFF2-40B4-BE49-F238E27FC236}">
                <a16:creationId xmlns:a16="http://schemas.microsoft.com/office/drawing/2014/main" id="{6CA745B8-809E-4CC9-86E3-CEE6D0FF6A6A}"/>
              </a:ext>
            </a:extLst>
          </p:cNvPr>
          <p:cNvSpPr/>
          <p:nvPr/>
        </p:nvSpPr>
        <p:spPr bwMode="auto">
          <a:xfrm rot="10800000">
            <a:off x="5486400" y="4198145"/>
            <a:ext cx="228600" cy="381000"/>
          </a:xfrm>
          <a:prstGeom prst="upArrow">
            <a:avLst/>
          </a:prstGeom>
          <a:solidFill>
            <a:schemeClr val="tx2"/>
          </a:solidFill>
          <a:ln w="12700" cap="flat" cmpd="sng" algn="ctr">
            <a:no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marL="342900" marR="0" indent="-342900" algn="l" defTabSz="914400" rtl="0" eaLnBrk="0" fontAlgn="base" latinLnBrk="0" hangingPunct="0">
              <a:lnSpc>
                <a:spcPct val="90000"/>
              </a:lnSpc>
              <a:spcBef>
                <a:spcPct val="20000"/>
              </a:spcBef>
              <a:spcAft>
                <a:spcPct val="0"/>
              </a:spcAft>
              <a:buClr>
                <a:schemeClr val="tx1"/>
              </a:buClr>
              <a:buSzPct val="75000"/>
              <a:buFont typeface="Monotype Sorts" pitchFamily="37" charset="2"/>
              <a:buNone/>
              <a:tabLst/>
            </a:pPr>
            <a:endParaRPr kumimoji="0" lang="en-US" sz="2400" b="0" i="0" u="none" strike="noStrike" cap="none" normalizeH="0" baseline="0">
              <a:ln>
                <a:noFill/>
              </a:ln>
              <a:solidFill>
                <a:schemeClr val="tx1"/>
              </a:solidFill>
              <a:effectLst/>
              <a:latin typeface="Helvetica" pitchFamily="37"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17637985-66D5-42D8-9D57-9D43FA315CB0}"/>
              </a:ext>
            </a:extLst>
          </p:cNvPr>
          <p:cNvSpPr>
            <a:spLocks noGrp="1" noChangeArrowheads="1"/>
          </p:cNvSpPr>
          <p:nvPr>
            <p:ph type="title"/>
          </p:nvPr>
        </p:nvSpPr>
        <p:spPr/>
        <p:txBody>
          <a:bodyPr/>
          <a:lstStyle/>
          <a:p>
            <a:r>
              <a:rPr lang="en-US" altLang="en-US"/>
              <a:t>Example</a:t>
            </a:r>
          </a:p>
        </p:txBody>
      </p:sp>
      <p:sp>
        <p:nvSpPr>
          <p:cNvPr id="73731" name="Content Placeholder 2">
            <a:extLst>
              <a:ext uri="{FF2B5EF4-FFF2-40B4-BE49-F238E27FC236}">
                <a16:creationId xmlns:a16="http://schemas.microsoft.com/office/drawing/2014/main" id="{CC9C0842-5C5C-4359-A1CF-55086749231C}"/>
              </a:ext>
            </a:extLst>
          </p:cNvPr>
          <p:cNvSpPr>
            <a:spLocks noGrp="1" noChangeArrowheads="1"/>
          </p:cNvSpPr>
          <p:nvPr>
            <p:ph idx="1"/>
          </p:nvPr>
        </p:nvSpPr>
        <p:spPr>
          <a:xfrm>
            <a:off x="685800" y="1371600"/>
            <a:ext cx="7772400" cy="4114800"/>
          </a:xfrm>
        </p:spPr>
        <p:txBody>
          <a:bodyPr/>
          <a:lstStyle/>
          <a:p>
            <a:pPr>
              <a:buClr>
                <a:srgbClr val="280049"/>
              </a:buClr>
            </a:pPr>
            <a:r>
              <a:rPr lang="en-US" altLang="en-US"/>
              <a:t>R (A,B,C,D,E)</a:t>
            </a:r>
          </a:p>
          <a:p>
            <a:pPr>
              <a:buClr>
                <a:srgbClr val="280049"/>
              </a:buClr>
            </a:pPr>
            <a:r>
              <a:rPr lang="en-US" altLang="en-US"/>
              <a:t>Decomposition: R1(A,C), R2(A,B,D), R3(D,E)</a:t>
            </a:r>
          </a:p>
          <a:p>
            <a:pPr>
              <a:buClr>
                <a:srgbClr val="280049"/>
              </a:buClr>
            </a:pPr>
            <a:r>
              <a:rPr lang="en-US" altLang="en-US"/>
              <a:t>FDs: </a:t>
            </a:r>
            <a:r>
              <a:rPr lang="en-US" altLang="en-US">
                <a:solidFill>
                  <a:srgbClr val="C00000"/>
                </a:solidFill>
              </a:rPr>
              <a:t>A</a:t>
            </a:r>
            <a:r>
              <a:rPr lang="en-US" altLang="en-US" sz="2200">
                <a:solidFill>
                  <a:srgbClr val="C00000"/>
                </a:solidFill>
                <a:latin typeface="Wingdings" panose="05000000000000000000" pitchFamily="2" charset="2"/>
                <a:sym typeface="Wingdings" panose="05000000000000000000" pitchFamily="2" charset="2"/>
              </a:rPr>
              <a:t>  </a:t>
            </a:r>
            <a:r>
              <a:rPr lang="en-US" altLang="en-US" sz="2200">
                <a:solidFill>
                  <a:srgbClr val="C00000"/>
                </a:solidFill>
                <a:sym typeface="Wingdings" panose="05000000000000000000" pitchFamily="2" charset="2"/>
              </a:rPr>
              <a:t> C</a:t>
            </a:r>
            <a:r>
              <a:rPr lang="en-US" altLang="en-US" sz="2200">
                <a:sym typeface="Wingdings" panose="05000000000000000000" pitchFamily="2" charset="2"/>
              </a:rPr>
              <a:t>, AB        D, </a:t>
            </a:r>
            <a:r>
              <a:rPr lang="en-US" altLang="en-US" sz="2200">
                <a:solidFill>
                  <a:srgbClr val="007A37"/>
                </a:solidFill>
                <a:sym typeface="Wingdings" panose="05000000000000000000" pitchFamily="2" charset="2"/>
              </a:rPr>
              <a:t>D</a:t>
            </a:r>
            <a:r>
              <a:rPr lang="en-US" altLang="en-US" sz="2200">
                <a:sym typeface="Wingdings" panose="05000000000000000000" pitchFamily="2" charset="2"/>
              </a:rPr>
              <a:t>       </a:t>
            </a:r>
            <a:r>
              <a:rPr lang="en-US" altLang="en-US" sz="2200">
                <a:solidFill>
                  <a:srgbClr val="007A37"/>
                </a:solidFill>
                <a:sym typeface="Wingdings" panose="05000000000000000000" pitchFamily="2" charset="2"/>
              </a:rPr>
              <a:t>E</a:t>
            </a:r>
            <a:endParaRPr lang="en-US" altLang="en-US" sz="2200">
              <a:solidFill>
                <a:srgbClr val="007A37"/>
              </a:solidFill>
            </a:endParaRPr>
          </a:p>
        </p:txBody>
      </p:sp>
      <p:cxnSp>
        <p:nvCxnSpPr>
          <p:cNvPr id="73732" name="Straight Arrow Connector 8">
            <a:extLst>
              <a:ext uri="{FF2B5EF4-FFF2-40B4-BE49-F238E27FC236}">
                <a16:creationId xmlns:a16="http://schemas.microsoft.com/office/drawing/2014/main" id="{79FE25F7-4E30-426B-9D5F-26A5D6DF8751}"/>
              </a:ext>
            </a:extLst>
          </p:cNvPr>
          <p:cNvCxnSpPr>
            <a:cxnSpLocks noChangeShapeType="1"/>
          </p:cNvCxnSpPr>
          <p:nvPr/>
        </p:nvCxnSpPr>
        <p:spPr bwMode="auto">
          <a:xfrm>
            <a:off x="21336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3733" name="Straight Arrow Connector 10">
            <a:extLst>
              <a:ext uri="{FF2B5EF4-FFF2-40B4-BE49-F238E27FC236}">
                <a16:creationId xmlns:a16="http://schemas.microsoft.com/office/drawing/2014/main" id="{9BA893BC-7A6C-4FCF-8171-81B658F5F903}"/>
              </a:ext>
            </a:extLst>
          </p:cNvPr>
          <p:cNvCxnSpPr>
            <a:cxnSpLocks noChangeShapeType="1"/>
          </p:cNvCxnSpPr>
          <p:nvPr/>
        </p:nvCxnSpPr>
        <p:spPr bwMode="auto">
          <a:xfrm>
            <a:off x="3505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3734" name="Straight Arrow Connector 11">
            <a:extLst>
              <a:ext uri="{FF2B5EF4-FFF2-40B4-BE49-F238E27FC236}">
                <a16:creationId xmlns:a16="http://schemas.microsoft.com/office/drawing/2014/main" id="{BCE9E0FE-E12F-41E7-B4EF-3CA1E2A3E6FB}"/>
              </a:ext>
            </a:extLst>
          </p:cNvPr>
          <p:cNvCxnSpPr>
            <a:cxnSpLocks noChangeShapeType="1"/>
          </p:cNvCxnSpPr>
          <p:nvPr/>
        </p:nvCxnSpPr>
        <p:spPr bwMode="auto">
          <a:xfrm>
            <a:off x="4648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9" name="Table 8">
            <a:extLst>
              <a:ext uri="{FF2B5EF4-FFF2-40B4-BE49-F238E27FC236}">
                <a16:creationId xmlns:a16="http://schemas.microsoft.com/office/drawing/2014/main" id="{FAC16845-6692-4E94-9AB9-21E4B7AFB3F5}"/>
              </a:ext>
            </a:extLst>
          </p:cNvPr>
          <p:cNvGraphicFramePr>
            <a:graphicFrameLocks noGrp="1"/>
          </p:cNvGraphicFramePr>
          <p:nvPr/>
        </p:nvGraphicFramePr>
        <p:xfrm>
          <a:off x="914400" y="3292475"/>
          <a:ext cx="7391400" cy="2192340"/>
        </p:xfrm>
        <a:graphic>
          <a:graphicData uri="http://schemas.openxmlformats.org/drawingml/2006/table">
            <a:tbl>
              <a:tblPr/>
              <a:tblGrid>
                <a:gridCol w="1614488">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dirty="0">
                        <a:ln>
                          <a:noFill/>
                        </a:ln>
                        <a:solidFill>
                          <a:srgbClr val="FFFFFF"/>
                        </a:solidFill>
                        <a:effectLst/>
                        <a:latin typeface="Helvetica" charset="0"/>
                        <a:ea typeface="ＭＳ Ｐゴシック" charset="-128"/>
                      </a:endParaRP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A</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B</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C</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D</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E</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extLst>
                  <a:ext uri="{0D108BD9-81ED-4DB2-BD59-A6C34878D82A}">
                    <a16:rowId xmlns:a16="http://schemas.microsoft.com/office/drawing/2014/main" val="10000"/>
                  </a:ext>
                </a:extLst>
              </a:tr>
              <a:tr h="640031">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R1(A,C)</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a:ln>
                          <a:noFill/>
                        </a:ln>
                        <a:solidFill>
                          <a:srgbClr val="FFFFFF"/>
                        </a:solidFill>
                        <a:effectLst/>
                        <a:latin typeface="Helvetica" charset="0"/>
                        <a:ea typeface="ＭＳ Ｐゴシック" charset="-128"/>
                      </a:endParaRP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kern="1200" cap="none" normalizeH="0" baseline="0" dirty="0">
                          <a:ln>
                            <a:noFill/>
                          </a:ln>
                          <a:solidFill>
                            <a:srgbClr val="FF0000"/>
                          </a:solidFill>
                          <a:effectLst/>
                          <a:latin typeface="Helvetica" charset="0"/>
                          <a:ea typeface="ＭＳ Ｐゴシック" charset="-128"/>
                          <a:cs typeface="+mn-cs"/>
                        </a:rPr>
                        <a:t>K</a:t>
                      </a:r>
                      <a:endParaRPr kumimoji="0" lang="x-none" altLang="x-none" sz="1800" b="0" i="0" u="none" strike="noStrike" kern="1200" cap="none" normalizeH="0" baseline="0" dirty="0">
                        <a:ln>
                          <a:noFill/>
                        </a:ln>
                        <a:solidFill>
                          <a:srgbClr val="FF0000"/>
                        </a:solidFill>
                        <a:effectLst/>
                        <a:latin typeface="Helvetica" charset="0"/>
                        <a:ea typeface="ＭＳ Ｐゴシック" charset="-128"/>
                        <a:cs typeface="+mn-cs"/>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1"/>
                  </a:ext>
                </a:extLst>
              </a:tr>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R2(A,B,D)</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C00000"/>
                          </a:solidFill>
                          <a:effectLst/>
                          <a:latin typeface="Helvetica" charset="0"/>
                          <a:ea typeface="ＭＳ Ｐゴシック" charset="-128"/>
                        </a:rPr>
                        <a:t>K</a:t>
                      </a:r>
                      <a:endParaRPr kumimoji="0" lang="x-none" altLang="x-none" sz="1800" b="0" i="0" u="none" strike="noStrike" cap="none" normalizeH="0" baseline="0" dirty="0">
                        <a:ln>
                          <a:noFill/>
                        </a:ln>
                        <a:solidFill>
                          <a:srgbClr val="C00000"/>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7A37"/>
                          </a:solidFill>
                          <a:effectLst/>
                          <a:latin typeface="Helvetica" charset="0"/>
                          <a:ea typeface="ＭＳ Ｐゴシック" charset="-128"/>
                        </a:rPr>
                        <a:t>K</a:t>
                      </a:r>
                      <a:endParaRPr kumimoji="0" lang="x-none" altLang="x-none" sz="1800" b="0" i="0" u="none" strike="noStrike" cap="none" normalizeH="0" baseline="0" dirty="0">
                        <a:ln>
                          <a:noFill/>
                        </a:ln>
                        <a:solidFill>
                          <a:srgbClr val="007A37"/>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extLst>
                  <a:ext uri="{0D108BD9-81ED-4DB2-BD59-A6C34878D82A}">
                    <a16:rowId xmlns:a16="http://schemas.microsoft.com/office/drawing/2014/main" val="10002"/>
                  </a:ext>
                </a:extLst>
              </a:tr>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R3(D,E)</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7A37"/>
                          </a:solidFill>
                          <a:effectLst/>
                          <a:latin typeface="Helvetica" charset="0"/>
                          <a:ea typeface="ＭＳ Ｐゴシック" charset="-128"/>
                        </a:rPr>
                        <a:t>K</a:t>
                      </a:r>
                      <a:endParaRPr kumimoji="0" lang="x-none" altLang="x-none" sz="1800" b="0" i="0" u="none" strike="noStrike" cap="none" normalizeH="0" baseline="0" dirty="0">
                        <a:ln>
                          <a:noFill/>
                        </a:ln>
                        <a:solidFill>
                          <a:srgbClr val="007A37"/>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3"/>
                  </a:ext>
                </a:extLst>
              </a:tr>
            </a:tbl>
          </a:graphicData>
        </a:graphic>
      </p:graphicFrame>
      <p:sp>
        <p:nvSpPr>
          <p:cNvPr id="2" name="Oval 1">
            <a:extLst>
              <a:ext uri="{FF2B5EF4-FFF2-40B4-BE49-F238E27FC236}">
                <a16:creationId xmlns:a16="http://schemas.microsoft.com/office/drawing/2014/main" id="{4CCB5EF4-C98D-4B39-8629-D23B0F6C01C9}"/>
              </a:ext>
            </a:extLst>
          </p:cNvPr>
          <p:cNvSpPr/>
          <p:nvPr/>
        </p:nvSpPr>
        <p:spPr bwMode="auto">
          <a:xfrm flipV="1">
            <a:off x="6096000" y="4465638"/>
            <a:ext cx="685800" cy="1020762"/>
          </a:xfrm>
          <a:prstGeom prst="ellipse">
            <a:avLst/>
          </a:prstGeom>
          <a:noFill/>
          <a:ln w="12700" cap="flat" cmpd="sng" algn="ctr">
            <a:solidFill>
              <a:schemeClr val="accent6"/>
            </a:solidFill>
            <a:prstDash val="solid"/>
            <a:round/>
            <a:headEnd type="none" w="med" len="med"/>
            <a:tailEnd type="none" w="med" len="med"/>
          </a:ln>
          <a:effectLst/>
        </p:spPr>
        <p:txBody>
          <a:bodyPr lIns="90487" tIns="44450" rIns="90487" bIns="44450"/>
          <a:lstStyle/>
          <a:p>
            <a:pPr marL="342900" indent="-342900">
              <a:lnSpc>
                <a:spcPct val="90000"/>
              </a:lnSpc>
              <a:spcBef>
                <a:spcPct val="20000"/>
              </a:spcBef>
              <a:buClr>
                <a:schemeClr val="tx1"/>
              </a:buClr>
              <a:buSzPct val="75000"/>
              <a:buFont typeface="Monotype Sorts" pitchFamily="37" charset="2"/>
              <a:buNone/>
              <a:defRPr/>
            </a:pPr>
            <a:endParaRPr lang="en-US">
              <a:latin typeface="Helvetica" pitchFamily="37" charset="0"/>
              <a:ea typeface="ＭＳ Ｐゴシック" panose="020B0600070205080204" pitchFamily="34" charset="-128"/>
            </a:endParaRPr>
          </a:p>
        </p:txBody>
      </p:sp>
      <p:sp>
        <p:nvSpPr>
          <p:cNvPr id="3" name="Arrow: Up 2">
            <a:extLst>
              <a:ext uri="{FF2B5EF4-FFF2-40B4-BE49-F238E27FC236}">
                <a16:creationId xmlns:a16="http://schemas.microsoft.com/office/drawing/2014/main" id="{194D0D7C-8170-42A2-ACF0-2DB44E284845}"/>
              </a:ext>
            </a:extLst>
          </p:cNvPr>
          <p:cNvSpPr/>
          <p:nvPr/>
        </p:nvSpPr>
        <p:spPr bwMode="auto">
          <a:xfrm>
            <a:off x="8001000" y="4724400"/>
            <a:ext cx="228600" cy="381000"/>
          </a:xfrm>
          <a:prstGeom prst="upArrow">
            <a:avLst/>
          </a:prstGeom>
          <a:solidFill>
            <a:schemeClr val="accent2">
              <a:lumMod val="75000"/>
            </a:schemeClr>
          </a:solidFill>
          <a:ln w="12700" cap="flat" cmpd="sng" algn="ctr">
            <a:no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marL="342900" marR="0" indent="-342900" algn="l" defTabSz="914400" rtl="0" eaLnBrk="0" fontAlgn="base" latinLnBrk="0" hangingPunct="0">
              <a:lnSpc>
                <a:spcPct val="90000"/>
              </a:lnSpc>
              <a:spcBef>
                <a:spcPct val="20000"/>
              </a:spcBef>
              <a:spcAft>
                <a:spcPct val="0"/>
              </a:spcAft>
              <a:buClr>
                <a:schemeClr val="tx1"/>
              </a:buClr>
              <a:buSzPct val="75000"/>
              <a:buFont typeface="Monotype Sorts" pitchFamily="37" charset="2"/>
              <a:buNone/>
              <a:tabLst/>
            </a:pPr>
            <a:endParaRPr kumimoji="0" lang="en-US" sz="2400" b="0" i="0" u="none" strike="noStrike" cap="none" normalizeH="0" baseline="0">
              <a:ln>
                <a:noFill/>
              </a:ln>
              <a:solidFill>
                <a:schemeClr val="tx1"/>
              </a:solidFill>
              <a:effectLst/>
              <a:latin typeface="Helvetica" pitchFamily="37"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17637985-66D5-42D8-9D57-9D43FA315CB0}"/>
              </a:ext>
            </a:extLst>
          </p:cNvPr>
          <p:cNvSpPr>
            <a:spLocks noGrp="1" noChangeArrowheads="1"/>
          </p:cNvSpPr>
          <p:nvPr>
            <p:ph type="title"/>
          </p:nvPr>
        </p:nvSpPr>
        <p:spPr/>
        <p:txBody>
          <a:bodyPr/>
          <a:lstStyle/>
          <a:p>
            <a:r>
              <a:rPr lang="en-US" altLang="en-US" dirty="0"/>
              <a:t>Example (2)</a:t>
            </a:r>
          </a:p>
        </p:txBody>
      </p:sp>
      <p:sp>
        <p:nvSpPr>
          <p:cNvPr id="73731" name="Content Placeholder 2">
            <a:extLst>
              <a:ext uri="{FF2B5EF4-FFF2-40B4-BE49-F238E27FC236}">
                <a16:creationId xmlns:a16="http://schemas.microsoft.com/office/drawing/2014/main" id="{CC9C0842-5C5C-4359-A1CF-55086749231C}"/>
              </a:ext>
            </a:extLst>
          </p:cNvPr>
          <p:cNvSpPr>
            <a:spLocks noGrp="1" noChangeArrowheads="1"/>
          </p:cNvSpPr>
          <p:nvPr>
            <p:ph idx="1"/>
          </p:nvPr>
        </p:nvSpPr>
        <p:spPr>
          <a:xfrm>
            <a:off x="685800" y="1371600"/>
            <a:ext cx="7772400" cy="4114800"/>
          </a:xfrm>
        </p:spPr>
        <p:txBody>
          <a:bodyPr/>
          <a:lstStyle/>
          <a:p>
            <a:pPr>
              <a:buClr>
                <a:srgbClr val="280049"/>
              </a:buClr>
            </a:pPr>
            <a:r>
              <a:rPr lang="en-US" altLang="en-US" dirty="0"/>
              <a:t>R (A,B,C,D,E)</a:t>
            </a:r>
          </a:p>
          <a:p>
            <a:pPr>
              <a:buClr>
                <a:srgbClr val="280049"/>
              </a:buClr>
            </a:pPr>
            <a:r>
              <a:rPr lang="en-US" altLang="en-US" dirty="0"/>
              <a:t>Decomposition: R1(A,C), R2(A,B,D), R3(D,E)</a:t>
            </a:r>
          </a:p>
          <a:p>
            <a:pPr>
              <a:buClr>
                <a:srgbClr val="280049"/>
              </a:buClr>
            </a:pPr>
            <a:r>
              <a:rPr lang="en-US" altLang="en-US" dirty="0"/>
              <a:t>FDs: </a:t>
            </a:r>
            <a:r>
              <a:rPr lang="en-US" altLang="en-US" dirty="0">
                <a:solidFill>
                  <a:srgbClr val="C00000"/>
                </a:solidFill>
              </a:rPr>
              <a:t>A</a:t>
            </a:r>
            <a:r>
              <a:rPr lang="en-US" altLang="en-US" sz="2200" dirty="0">
                <a:solidFill>
                  <a:srgbClr val="C00000"/>
                </a:solidFill>
                <a:latin typeface="Wingdings" panose="05000000000000000000" pitchFamily="2" charset="2"/>
                <a:sym typeface="Wingdings" panose="05000000000000000000" pitchFamily="2" charset="2"/>
              </a:rPr>
              <a:t>  </a:t>
            </a:r>
            <a:r>
              <a:rPr lang="en-US" altLang="en-US" sz="2200" dirty="0">
                <a:solidFill>
                  <a:srgbClr val="C00000"/>
                </a:solidFill>
                <a:sym typeface="Wingdings" panose="05000000000000000000" pitchFamily="2" charset="2"/>
              </a:rPr>
              <a:t> C</a:t>
            </a:r>
            <a:r>
              <a:rPr lang="en-US" altLang="en-US" sz="2200" dirty="0">
                <a:sym typeface="Wingdings" panose="05000000000000000000" pitchFamily="2" charset="2"/>
              </a:rPr>
              <a:t>, AB        D, </a:t>
            </a:r>
            <a:r>
              <a:rPr lang="en-US" altLang="en-US" sz="2200" dirty="0">
                <a:solidFill>
                  <a:schemeClr val="tx1">
                    <a:lumMod val="75000"/>
                    <a:lumOff val="25000"/>
                  </a:schemeClr>
                </a:solidFill>
                <a:sym typeface="Wingdings" panose="05000000000000000000" pitchFamily="2" charset="2"/>
              </a:rPr>
              <a:t>E</a:t>
            </a:r>
            <a:r>
              <a:rPr lang="en-US" altLang="en-US" sz="2200" dirty="0">
                <a:sym typeface="Wingdings" panose="05000000000000000000" pitchFamily="2" charset="2"/>
              </a:rPr>
              <a:t>       </a:t>
            </a:r>
            <a:r>
              <a:rPr lang="en-US" altLang="en-US" sz="2200" dirty="0">
                <a:solidFill>
                  <a:schemeClr val="tx1">
                    <a:lumMod val="75000"/>
                    <a:lumOff val="25000"/>
                  </a:schemeClr>
                </a:solidFill>
                <a:sym typeface="Wingdings" panose="05000000000000000000" pitchFamily="2" charset="2"/>
              </a:rPr>
              <a:t>D</a:t>
            </a:r>
            <a:endParaRPr lang="en-US" altLang="en-US" sz="2200" dirty="0">
              <a:solidFill>
                <a:schemeClr val="tx1">
                  <a:lumMod val="75000"/>
                  <a:lumOff val="25000"/>
                </a:schemeClr>
              </a:solidFill>
            </a:endParaRPr>
          </a:p>
        </p:txBody>
      </p:sp>
      <p:cxnSp>
        <p:nvCxnSpPr>
          <p:cNvPr id="73732" name="Straight Arrow Connector 8">
            <a:extLst>
              <a:ext uri="{FF2B5EF4-FFF2-40B4-BE49-F238E27FC236}">
                <a16:creationId xmlns:a16="http://schemas.microsoft.com/office/drawing/2014/main" id="{79FE25F7-4E30-426B-9D5F-26A5D6DF8751}"/>
              </a:ext>
            </a:extLst>
          </p:cNvPr>
          <p:cNvCxnSpPr>
            <a:cxnSpLocks noChangeShapeType="1"/>
          </p:cNvCxnSpPr>
          <p:nvPr/>
        </p:nvCxnSpPr>
        <p:spPr bwMode="auto">
          <a:xfrm>
            <a:off x="21336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3733" name="Straight Arrow Connector 10">
            <a:extLst>
              <a:ext uri="{FF2B5EF4-FFF2-40B4-BE49-F238E27FC236}">
                <a16:creationId xmlns:a16="http://schemas.microsoft.com/office/drawing/2014/main" id="{9BA893BC-7A6C-4FCF-8171-81B658F5F903}"/>
              </a:ext>
            </a:extLst>
          </p:cNvPr>
          <p:cNvCxnSpPr>
            <a:cxnSpLocks noChangeShapeType="1"/>
          </p:cNvCxnSpPr>
          <p:nvPr/>
        </p:nvCxnSpPr>
        <p:spPr bwMode="auto">
          <a:xfrm>
            <a:off x="3505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3734" name="Straight Arrow Connector 11">
            <a:extLst>
              <a:ext uri="{FF2B5EF4-FFF2-40B4-BE49-F238E27FC236}">
                <a16:creationId xmlns:a16="http://schemas.microsoft.com/office/drawing/2014/main" id="{BCE9E0FE-E12F-41E7-B4EF-3CA1E2A3E6FB}"/>
              </a:ext>
            </a:extLst>
          </p:cNvPr>
          <p:cNvCxnSpPr>
            <a:cxnSpLocks noChangeShapeType="1"/>
          </p:cNvCxnSpPr>
          <p:nvPr/>
        </p:nvCxnSpPr>
        <p:spPr bwMode="auto">
          <a:xfrm>
            <a:off x="4648200" y="2514600"/>
            <a:ext cx="457200"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9" name="Table 8">
            <a:extLst>
              <a:ext uri="{FF2B5EF4-FFF2-40B4-BE49-F238E27FC236}">
                <a16:creationId xmlns:a16="http://schemas.microsoft.com/office/drawing/2014/main" id="{FAC16845-6692-4E94-9AB9-21E4B7AFB3F5}"/>
              </a:ext>
            </a:extLst>
          </p:cNvPr>
          <p:cNvGraphicFramePr>
            <a:graphicFrameLocks noGrp="1"/>
          </p:cNvGraphicFramePr>
          <p:nvPr>
            <p:extLst>
              <p:ext uri="{D42A27DB-BD31-4B8C-83A1-F6EECF244321}">
                <p14:modId xmlns:p14="http://schemas.microsoft.com/office/powerpoint/2010/main" val="3779665575"/>
              </p:ext>
            </p:extLst>
          </p:nvPr>
        </p:nvGraphicFramePr>
        <p:xfrm>
          <a:off x="914400" y="3292475"/>
          <a:ext cx="7391400" cy="2192340"/>
        </p:xfrm>
        <a:graphic>
          <a:graphicData uri="http://schemas.openxmlformats.org/drawingml/2006/table">
            <a:tbl>
              <a:tblPr/>
              <a:tblGrid>
                <a:gridCol w="1614488">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dirty="0">
                        <a:ln>
                          <a:noFill/>
                        </a:ln>
                        <a:solidFill>
                          <a:srgbClr val="FFFFFF"/>
                        </a:solidFill>
                        <a:effectLst/>
                        <a:latin typeface="Helvetica" charset="0"/>
                        <a:ea typeface="ＭＳ Ｐゴシック" charset="-128"/>
                      </a:endParaRP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A</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B</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C</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D</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E</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3365FB"/>
                    </a:solidFill>
                  </a:tcPr>
                </a:tc>
                <a:extLst>
                  <a:ext uri="{0D108BD9-81ED-4DB2-BD59-A6C34878D82A}">
                    <a16:rowId xmlns:a16="http://schemas.microsoft.com/office/drawing/2014/main" val="10000"/>
                  </a:ext>
                </a:extLst>
              </a:tr>
              <a:tr h="640031">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R1(A,C)</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a:ln>
                          <a:noFill/>
                        </a:ln>
                        <a:solidFill>
                          <a:srgbClr val="FFFFFF"/>
                        </a:solidFill>
                        <a:effectLst/>
                        <a:latin typeface="Helvetica" charset="0"/>
                        <a:ea typeface="ＭＳ Ｐゴシック" charset="-128"/>
                      </a:endParaRP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kern="1200" cap="none" normalizeH="0" baseline="0" dirty="0">
                          <a:ln>
                            <a:noFill/>
                          </a:ln>
                          <a:solidFill>
                            <a:srgbClr val="FF0000"/>
                          </a:solidFill>
                          <a:effectLst/>
                          <a:latin typeface="Helvetica" charset="0"/>
                          <a:ea typeface="ＭＳ Ｐゴシック" charset="-128"/>
                          <a:cs typeface="+mn-cs"/>
                        </a:rPr>
                        <a:t>K</a:t>
                      </a:r>
                      <a:endParaRPr kumimoji="0" lang="x-none" altLang="x-none" sz="1800" b="0" i="0" u="none" strike="noStrike" kern="1200" cap="none" normalizeH="0" baseline="0" dirty="0">
                        <a:ln>
                          <a:noFill/>
                        </a:ln>
                        <a:solidFill>
                          <a:srgbClr val="FF0000"/>
                        </a:solidFill>
                        <a:effectLst/>
                        <a:latin typeface="Helvetica" charset="0"/>
                        <a:ea typeface="ＭＳ Ｐゴシック" charset="-128"/>
                        <a:cs typeface="+mn-cs"/>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1"/>
                  </a:ext>
                </a:extLst>
              </a:tr>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R2(A,B,D)</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C00000"/>
                          </a:solidFill>
                          <a:effectLst/>
                          <a:latin typeface="Helvetica" charset="0"/>
                          <a:ea typeface="ＭＳ Ｐゴシック" charset="-128"/>
                        </a:rPr>
                        <a:t>K</a:t>
                      </a:r>
                      <a:endParaRPr kumimoji="0" lang="x-none" altLang="x-none" sz="1800" b="0" i="0" u="none" strike="noStrike" cap="none" normalizeH="0" baseline="0" dirty="0">
                        <a:ln>
                          <a:noFill/>
                        </a:ln>
                        <a:solidFill>
                          <a:srgbClr val="C00000"/>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chemeClr val="tx1"/>
                          </a:solidFill>
                          <a:effectLst/>
                          <a:latin typeface="Helvetica" charset="0"/>
                          <a:ea typeface="ＭＳ Ｐゴシック" charset="-128"/>
                        </a:rPr>
                        <a:t>U</a:t>
                      </a:r>
                      <a:endParaRPr kumimoji="0" lang="x-none" altLang="x-none" sz="1800" b="0" i="0" u="none" strike="noStrike" cap="none" normalizeH="0" baseline="0" dirty="0">
                        <a:ln>
                          <a:noFill/>
                        </a:ln>
                        <a:solidFill>
                          <a:schemeClr val="tx1"/>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8EAFE"/>
                    </a:solidFill>
                  </a:tcPr>
                </a:tc>
                <a:extLst>
                  <a:ext uri="{0D108BD9-81ED-4DB2-BD59-A6C34878D82A}">
                    <a16:rowId xmlns:a16="http://schemas.microsoft.com/office/drawing/2014/main" val="10002"/>
                  </a:ext>
                </a:extLst>
              </a:tr>
              <a:tr h="517436">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FFFFFF"/>
                          </a:solidFill>
                          <a:effectLst/>
                          <a:latin typeface="Helvetica" charset="0"/>
                          <a:ea typeface="ＭＳ Ｐゴシック" charset="-128"/>
                        </a:rPr>
                        <a:t>R3(D,E)</a:t>
                      </a:r>
                    </a:p>
                  </a:txBody>
                  <a:tcPr marT="45696" marB="4569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5FB"/>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U</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280049"/>
                          </a:solidFill>
                          <a:effectLst/>
                          <a:latin typeface="Helvetica" charset="0"/>
                          <a:ea typeface="ＭＳ Ｐゴシック" charset="-128"/>
                        </a:rPr>
                        <a:t>K</a:t>
                      </a:r>
                      <a:endParaRPr kumimoji="0" lang="x-none" altLang="x-none" sz="1800" b="0" i="0" u="none" strike="noStrike" cap="none" normalizeH="0" baseline="0" dirty="0">
                        <a:ln>
                          <a:noFill/>
                        </a:ln>
                        <a:solidFill>
                          <a:srgbClr val="280049"/>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tc>
                  <a:txBody>
                    <a:bodyPr/>
                    <a:lstStyle>
                      <a:lvl1pPr marL="0" algn="l" defTabSz="457200" rtl="0" eaLnBrk="1" latinLnBrk="0" hangingPunct="1">
                        <a:defRPr sz="2000" kern="1200">
                          <a:solidFill>
                            <a:schemeClr val="tx1"/>
                          </a:solidFill>
                          <a:latin typeface="Helvetica" charset="0"/>
                          <a:ea typeface="ＭＳ Ｐゴシック" charset="-128"/>
                        </a:defRPr>
                      </a:lvl1pPr>
                      <a:lvl2pPr marL="742950" indent="-285750" algn="l" defTabSz="457200" rtl="0" eaLnBrk="1" latinLnBrk="0" hangingPunct="1">
                        <a:buSzPct val="100000"/>
                        <a:buFont typeface="Wingdings" charset="2"/>
                        <a:defRPr sz="2000" kern="1200">
                          <a:solidFill>
                            <a:schemeClr val="tx1"/>
                          </a:solidFill>
                          <a:latin typeface="Helvetica" charset="0"/>
                          <a:ea typeface="ＭＳ Ｐゴシック" charset="-128"/>
                        </a:defRPr>
                      </a:lvl2pPr>
                      <a:lvl3pPr marL="1143000" indent="-228600" algn="l" defTabSz="457200" rtl="0" eaLnBrk="1" latinLnBrk="0" hangingPunct="1">
                        <a:buSzPct val="100000"/>
                        <a:defRPr sz="1800" kern="1200">
                          <a:solidFill>
                            <a:schemeClr val="tx1"/>
                          </a:solidFill>
                          <a:latin typeface="Helvetica" charset="0"/>
                          <a:ea typeface="ＭＳ Ｐゴシック" charset="-128"/>
                        </a:defRPr>
                      </a:lvl3pPr>
                      <a:lvl4pPr marL="1600200" indent="-228600" algn="l" defTabSz="457200" rtl="0" eaLnBrk="1" latinLnBrk="0" hangingPunct="1">
                        <a:buSzPct val="65000"/>
                        <a:defRPr sz="1800" kern="1200">
                          <a:solidFill>
                            <a:schemeClr val="tx1"/>
                          </a:solidFill>
                          <a:latin typeface="Helvetica" charset="0"/>
                          <a:ea typeface="ＭＳ Ｐゴシック" charset="-128"/>
                        </a:defRPr>
                      </a:lvl4pPr>
                      <a:lvl5pPr marL="2057400" indent="-228600" algn="l" defTabSz="457200" rtl="0" eaLnBrk="1" latinLnBrk="0" hangingPunct="1">
                        <a:buSzPct val="100000"/>
                        <a:defRPr sz="1800" kern="1200">
                          <a:solidFill>
                            <a:schemeClr val="tx1"/>
                          </a:solidFill>
                          <a:latin typeface="Helvetica" charset="0"/>
                          <a:ea typeface="ＭＳ Ｐゴシック" charset="-128"/>
                        </a:defRPr>
                      </a:lvl5pPr>
                      <a:lvl6pPr marL="25146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6pPr>
                      <a:lvl7pPr marL="29718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7pPr>
                      <a:lvl8pPr marL="34290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8pPr>
                      <a:lvl9pPr marL="3886200" indent="-228600" algn="l" defTabSz="457200" rtl="0" eaLnBrk="0" fontAlgn="base" latinLnBrk="0" hangingPunct="0">
                        <a:spcBef>
                          <a:spcPct val="20000"/>
                        </a:spcBef>
                        <a:spcAft>
                          <a:spcPct val="0"/>
                        </a:spcAft>
                        <a:buClr>
                          <a:schemeClr val="tx1"/>
                        </a:buClr>
                        <a:buSzPct val="100000"/>
                        <a:defRPr sz="1800" kern="1200">
                          <a:solidFill>
                            <a:schemeClr val="tx1"/>
                          </a:solidFill>
                          <a:latin typeface="Helvetic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chemeClr val="tx1"/>
                          </a:solidFill>
                          <a:effectLst/>
                          <a:latin typeface="Helvetica" charset="0"/>
                          <a:ea typeface="ＭＳ Ｐゴシック" charset="-128"/>
                        </a:rPr>
                        <a:t>K</a:t>
                      </a:r>
                      <a:endParaRPr kumimoji="0" lang="x-none" altLang="x-none" sz="1800" b="0" i="0" u="none" strike="noStrike" cap="none" normalizeH="0" baseline="0" dirty="0">
                        <a:ln>
                          <a:noFill/>
                        </a:ln>
                        <a:solidFill>
                          <a:schemeClr val="tx1"/>
                        </a:solidFill>
                        <a:effectLst/>
                        <a:latin typeface="Helvetica" charset="0"/>
                        <a:ea typeface="ＭＳ Ｐゴシック" charset="-128"/>
                      </a:endParaRPr>
                    </a:p>
                  </a:txBody>
                  <a:tcPr marT="45696" marB="4569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DD3FD"/>
                    </a:solidFill>
                  </a:tcPr>
                </a:tc>
                <a:extLst>
                  <a:ext uri="{0D108BD9-81ED-4DB2-BD59-A6C34878D82A}">
                    <a16:rowId xmlns:a16="http://schemas.microsoft.com/office/drawing/2014/main" val="10003"/>
                  </a:ext>
                </a:extLst>
              </a:tr>
            </a:tbl>
          </a:graphicData>
        </a:graphic>
      </p:graphicFrame>
      <p:sp>
        <p:nvSpPr>
          <p:cNvPr id="2" name="Oval 1">
            <a:extLst>
              <a:ext uri="{FF2B5EF4-FFF2-40B4-BE49-F238E27FC236}">
                <a16:creationId xmlns:a16="http://schemas.microsoft.com/office/drawing/2014/main" id="{4CCB5EF4-C98D-4B39-8629-D23B0F6C01C9}"/>
              </a:ext>
            </a:extLst>
          </p:cNvPr>
          <p:cNvSpPr/>
          <p:nvPr/>
        </p:nvSpPr>
        <p:spPr bwMode="auto">
          <a:xfrm flipV="1">
            <a:off x="7349987" y="4464846"/>
            <a:ext cx="685800" cy="1020762"/>
          </a:xfrm>
          <a:prstGeom prst="ellipse">
            <a:avLst/>
          </a:prstGeom>
          <a:noFill/>
          <a:ln w="12700" cap="flat" cmpd="sng" algn="ctr">
            <a:solidFill>
              <a:schemeClr val="tx1">
                <a:lumMod val="75000"/>
                <a:lumOff val="25000"/>
              </a:schemeClr>
            </a:solidFill>
            <a:prstDash val="solid"/>
            <a:round/>
            <a:headEnd type="none" w="med" len="med"/>
            <a:tailEnd type="none" w="med" len="med"/>
          </a:ln>
          <a:effectLst/>
        </p:spPr>
        <p:txBody>
          <a:bodyPr lIns="90487" tIns="44450" rIns="90487" bIns="44450"/>
          <a:lstStyle/>
          <a:p>
            <a:pPr marL="342900" indent="-342900">
              <a:lnSpc>
                <a:spcPct val="90000"/>
              </a:lnSpc>
              <a:spcBef>
                <a:spcPct val="20000"/>
              </a:spcBef>
              <a:buClr>
                <a:schemeClr val="tx1"/>
              </a:buClr>
              <a:buSzPct val="75000"/>
              <a:buFont typeface="Monotype Sorts" pitchFamily="37" charset="2"/>
              <a:buNone/>
              <a:defRPr/>
            </a:pPr>
            <a:endParaRPr lang="en-US" dirty="0">
              <a:latin typeface="Helvetica" pitchFamily="37" charset="0"/>
              <a:ea typeface="ＭＳ Ｐゴシック" panose="020B0600070205080204" pitchFamily="34" charset="-128"/>
            </a:endParaRPr>
          </a:p>
        </p:txBody>
      </p:sp>
      <p:sp>
        <p:nvSpPr>
          <p:cNvPr id="3" name="Oval 2">
            <a:extLst>
              <a:ext uri="{FF2B5EF4-FFF2-40B4-BE49-F238E27FC236}">
                <a16:creationId xmlns:a16="http://schemas.microsoft.com/office/drawing/2014/main" id="{7562D9C9-BF8D-EE46-9B91-6EBC24F00CD4}"/>
              </a:ext>
            </a:extLst>
          </p:cNvPr>
          <p:cNvSpPr/>
          <p:nvPr/>
        </p:nvSpPr>
        <p:spPr bwMode="auto">
          <a:xfrm>
            <a:off x="4267200" y="2270125"/>
            <a:ext cx="1295400" cy="473075"/>
          </a:xfrm>
          <a:prstGeom prst="ellipse">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marL="342900" marR="0" indent="-342900" algn="l" defTabSz="914400" rtl="0" eaLnBrk="0" fontAlgn="base" latinLnBrk="0" hangingPunct="0">
              <a:lnSpc>
                <a:spcPct val="90000"/>
              </a:lnSpc>
              <a:spcBef>
                <a:spcPct val="20000"/>
              </a:spcBef>
              <a:spcAft>
                <a:spcPct val="0"/>
              </a:spcAft>
              <a:buClr>
                <a:schemeClr val="tx1"/>
              </a:buClr>
              <a:buSzPct val="75000"/>
              <a:buFont typeface="Monotype Sorts" pitchFamily="37" charset="2"/>
              <a:buNone/>
              <a:tabLst/>
            </a:pPr>
            <a:endParaRPr kumimoji="0" lang="en-US" sz="2400" b="0" i="0" u="none" strike="noStrike" cap="none" normalizeH="0" baseline="0">
              <a:ln>
                <a:noFill/>
              </a:ln>
              <a:solidFill>
                <a:schemeClr val="tx1"/>
              </a:solidFill>
              <a:effectLst/>
              <a:latin typeface="Helvetica" pitchFamily="37" charset="0"/>
            </a:endParaRPr>
          </a:p>
        </p:txBody>
      </p:sp>
      <p:sp>
        <p:nvSpPr>
          <p:cNvPr id="4" name="Arrow: Up 3">
            <a:extLst>
              <a:ext uri="{FF2B5EF4-FFF2-40B4-BE49-F238E27FC236}">
                <a16:creationId xmlns:a16="http://schemas.microsoft.com/office/drawing/2014/main" id="{664A5FDB-FB4D-4545-B362-87C82A9D2F7D}"/>
              </a:ext>
            </a:extLst>
          </p:cNvPr>
          <p:cNvSpPr/>
          <p:nvPr/>
        </p:nvSpPr>
        <p:spPr bwMode="auto">
          <a:xfrm>
            <a:off x="7997687" y="4724399"/>
            <a:ext cx="228600" cy="381000"/>
          </a:xfrm>
          <a:prstGeom prst="upArrow">
            <a:avLst/>
          </a:prstGeom>
          <a:solidFill>
            <a:schemeClr val="tx1">
              <a:lumMod val="75000"/>
              <a:lumOff val="25000"/>
            </a:schemeClr>
          </a:solidFill>
          <a:ln w="12700" cap="flat" cmpd="sng" algn="ctr">
            <a:no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marL="342900" marR="0" indent="-342900" algn="l" defTabSz="914400" rtl="0" eaLnBrk="0" fontAlgn="base" latinLnBrk="0" hangingPunct="0">
              <a:lnSpc>
                <a:spcPct val="90000"/>
              </a:lnSpc>
              <a:spcBef>
                <a:spcPct val="20000"/>
              </a:spcBef>
              <a:spcAft>
                <a:spcPct val="0"/>
              </a:spcAft>
              <a:buClr>
                <a:schemeClr val="tx1"/>
              </a:buClr>
              <a:buSzPct val="75000"/>
              <a:buFont typeface="Monotype Sorts" pitchFamily="37" charset="2"/>
              <a:buNone/>
              <a:tabLst/>
            </a:pPr>
            <a:endParaRPr kumimoji="0" lang="en-US" sz="2400" b="0" i="0" u="none" strike="noStrike" cap="none" normalizeH="0" baseline="0">
              <a:ln>
                <a:noFill/>
              </a:ln>
              <a:solidFill>
                <a:schemeClr val="tx1"/>
              </a:solidFill>
              <a:effectLst/>
              <a:latin typeface="Helvetica" pitchFamily="37" charset="0"/>
            </a:endParaRPr>
          </a:p>
        </p:txBody>
      </p:sp>
      <p:sp>
        <p:nvSpPr>
          <p:cNvPr id="10" name="Text Box 36">
            <a:extLst>
              <a:ext uri="{FF2B5EF4-FFF2-40B4-BE49-F238E27FC236}">
                <a16:creationId xmlns:a16="http://schemas.microsoft.com/office/drawing/2014/main" id="{4D0E2B0E-6D8B-1244-AEBC-46BBF8A79855}"/>
              </a:ext>
            </a:extLst>
          </p:cNvPr>
          <p:cNvSpPr txBox="1">
            <a:spLocks noChangeArrowheads="1"/>
          </p:cNvSpPr>
          <p:nvPr/>
        </p:nvSpPr>
        <p:spPr bwMode="auto">
          <a:xfrm>
            <a:off x="7891462" y="4643031"/>
            <a:ext cx="56673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sz="5400" dirty="0">
                <a:solidFill>
                  <a:srgbClr val="FF0000"/>
                </a:solidFill>
                <a:latin typeface="Arial" panose="020B0604020202020204" pitchFamily="34" charset="0"/>
                <a:sym typeface="Wingdings" panose="05000000000000000000" pitchFamily="2" charset="2"/>
              </a:rPr>
              <a:t></a:t>
            </a:r>
            <a:r>
              <a:rPr lang="en-US" altLang="en-US" sz="3200" dirty="0">
                <a:solidFill>
                  <a:srgbClr val="FF0000"/>
                </a:solidFill>
                <a:latin typeface="Arial" panose="020B0604020202020204" pitchFamily="34" charset="0"/>
                <a:sym typeface="Wingdings" panose="05000000000000000000" pitchFamily="2" charset="2"/>
              </a:rPr>
              <a:t> </a:t>
            </a:r>
          </a:p>
        </p:txBody>
      </p:sp>
    </p:spTree>
    <p:extLst>
      <p:ext uri="{BB962C8B-B14F-4D97-AF65-F5344CB8AC3E}">
        <p14:creationId xmlns:p14="http://schemas.microsoft.com/office/powerpoint/2010/main" val="131558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5" name="Title 2">
            <a:extLst>
              <a:ext uri="{FF2B5EF4-FFF2-40B4-BE49-F238E27FC236}">
                <a16:creationId xmlns:a16="http://schemas.microsoft.com/office/drawing/2014/main" id="{370A908A-18C4-424E-AF99-999F8CF07746}"/>
              </a:ext>
            </a:extLst>
          </p:cNvPr>
          <p:cNvSpPr>
            <a:spLocks noGrp="1" noChangeArrowheads="1"/>
          </p:cNvSpPr>
          <p:nvPr>
            <p:ph type="title"/>
          </p:nvPr>
        </p:nvSpPr>
        <p:spPr>
          <a:xfrm>
            <a:off x="0" y="228600"/>
            <a:ext cx="9053513" cy="533400"/>
          </a:xfrm>
        </p:spPr>
        <p:txBody>
          <a:bodyPr/>
          <a:lstStyle/>
          <a:p>
            <a:r>
              <a:rPr lang="en-US" altLang="en-US"/>
              <a:t>Halloween Question?</a:t>
            </a:r>
            <a:endParaRPr lang="en-US" altLang="en-US" dirty="0"/>
          </a:p>
        </p:txBody>
      </p:sp>
      <p:pic>
        <p:nvPicPr>
          <p:cNvPr id="98306" name="Picture 2">
            <a:extLst>
              <a:ext uri="{FF2B5EF4-FFF2-40B4-BE49-F238E27FC236}">
                <a16:creationId xmlns:a16="http://schemas.microsoft.com/office/drawing/2014/main" id="{98B2D327-2FFB-304C-8CE3-28902FF1BF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50" b="68815"/>
          <a:stretch/>
        </p:blipFill>
        <p:spPr bwMode="auto">
          <a:xfrm>
            <a:off x="1981200" y="1004888"/>
            <a:ext cx="5143500"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4E3290B7-EF54-004C-8FDB-4E592E118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950" b="14651"/>
          <a:stretch>
            <a:fillRect/>
          </a:stretch>
        </p:blipFill>
        <p:spPr bwMode="auto">
          <a:xfrm>
            <a:off x="1981200" y="1004888"/>
            <a:ext cx="5143500"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787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2BE9064-DDF1-455E-9E75-B78891F35B0E}"/>
              </a:ext>
            </a:extLst>
          </p:cNvPr>
          <p:cNvSpPr>
            <a:spLocks noGrp="1" noChangeArrowheads="1"/>
          </p:cNvSpPr>
          <p:nvPr>
            <p:ph type="title"/>
          </p:nvPr>
        </p:nvSpPr>
        <p:spPr/>
        <p:txBody>
          <a:bodyPr/>
          <a:lstStyle/>
          <a:p>
            <a:pPr eaLnBrk="1" hangingPunct="1"/>
            <a:r>
              <a:rPr lang="en-US" altLang="en-US"/>
              <a:t>Database System Life Cycle</a:t>
            </a:r>
          </a:p>
        </p:txBody>
      </p:sp>
      <p:sp>
        <p:nvSpPr>
          <p:cNvPr id="44036" name="Text Box 4">
            <a:extLst>
              <a:ext uri="{FF2B5EF4-FFF2-40B4-BE49-F238E27FC236}">
                <a16:creationId xmlns:a16="http://schemas.microsoft.com/office/drawing/2014/main" id="{A6AE5E93-5AE3-4C50-A483-38A4DED26B3D}"/>
              </a:ext>
            </a:extLst>
          </p:cNvPr>
          <p:cNvSpPr txBox="1">
            <a:spLocks noChangeArrowheads="1"/>
          </p:cNvSpPr>
          <p:nvPr/>
        </p:nvSpPr>
        <p:spPr bwMode="auto">
          <a:xfrm>
            <a:off x="3352800" y="1295400"/>
            <a:ext cx="2333625" cy="466725"/>
          </a:xfrm>
          <a:prstGeom prst="rect">
            <a:avLst/>
          </a:prstGeom>
          <a:solidFill>
            <a:srgbClr val="FFB054"/>
          </a:solidFill>
          <a:ln w="9525">
            <a:solidFill>
              <a:srgbClr val="ECD882"/>
            </a:solidFill>
            <a:miter lim="800000"/>
            <a:headEnd/>
            <a:tailEnd/>
          </a:ln>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a:latin typeface="Tahoma" panose="020B0604030504040204" pitchFamily="34" charset="0"/>
              </a:rPr>
              <a:t>Feasibility study</a:t>
            </a:r>
          </a:p>
        </p:txBody>
      </p:sp>
      <p:sp>
        <p:nvSpPr>
          <p:cNvPr id="44037" name="Text Box 5">
            <a:extLst>
              <a:ext uri="{FF2B5EF4-FFF2-40B4-BE49-F238E27FC236}">
                <a16:creationId xmlns:a16="http://schemas.microsoft.com/office/drawing/2014/main" id="{4D2F0768-0C33-4B01-AE8C-A06E52B2BF09}"/>
              </a:ext>
            </a:extLst>
          </p:cNvPr>
          <p:cNvSpPr txBox="1">
            <a:spLocks noChangeArrowheads="1"/>
          </p:cNvSpPr>
          <p:nvPr/>
        </p:nvSpPr>
        <p:spPr bwMode="auto">
          <a:xfrm>
            <a:off x="2165350" y="2133600"/>
            <a:ext cx="4843463" cy="466725"/>
          </a:xfrm>
          <a:prstGeom prst="rect">
            <a:avLst/>
          </a:prstGeom>
          <a:solidFill>
            <a:srgbClr val="FFB054"/>
          </a:solidFill>
          <a:ln w="9525">
            <a:solidFill>
              <a:srgbClr val="ECD882"/>
            </a:solidFill>
            <a:miter lim="800000"/>
            <a:headEnd/>
            <a:tailEnd/>
          </a:ln>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a:latin typeface="Tahoma" panose="020B0604030504040204" pitchFamily="34" charset="0"/>
              </a:rPr>
              <a:t>Requirements collection &amp; analysis</a:t>
            </a:r>
          </a:p>
        </p:txBody>
      </p:sp>
      <p:sp>
        <p:nvSpPr>
          <p:cNvPr id="44038" name="Text Box 6">
            <a:extLst>
              <a:ext uri="{FF2B5EF4-FFF2-40B4-BE49-F238E27FC236}">
                <a16:creationId xmlns:a16="http://schemas.microsoft.com/office/drawing/2014/main" id="{325E6C7A-428B-4B7E-A910-2B3C71867B78}"/>
              </a:ext>
            </a:extLst>
          </p:cNvPr>
          <p:cNvSpPr txBox="1">
            <a:spLocks noChangeArrowheads="1"/>
          </p:cNvSpPr>
          <p:nvPr/>
        </p:nvSpPr>
        <p:spPr bwMode="auto">
          <a:xfrm>
            <a:off x="3733800" y="2981325"/>
            <a:ext cx="1676400" cy="466725"/>
          </a:xfrm>
          <a:prstGeom prst="rect">
            <a:avLst/>
          </a:prstGeom>
          <a:solidFill>
            <a:srgbClr val="FFB054"/>
          </a:solidFill>
          <a:ln w="9525">
            <a:solidFill>
              <a:srgbClr val="ECD882"/>
            </a:solidFill>
            <a:miter lim="800000"/>
            <a:headEnd/>
            <a:tailEnd/>
          </a:ln>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a:latin typeface="Tahoma" panose="020B0604030504040204" pitchFamily="34" charset="0"/>
              </a:rPr>
              <a:t>   Design   </a:t>
            </a:r>
          </a:p>
        </p:txBody>
      </p:sp>
      <p:sp>
        <p:nvSpPr>
          <p:cNvPr id="44041" name="Text Box 9">
            <a:extLst>
              <a:ext uri="{FF2B5EF4-FFF2-40B4-BE49-F238E27FC236}">
                <a16:creationId xmlns:a16="http://schemas.microsoft.com/office/drawing/2014/main" id="{180E6850-EE61-4A7B-BE09-43C620B464E5}"/>
              </a:ext>
            </a:extLst>
          </p:cNvPr>
          <p:cNvSpPr txBox="1">
            <a:spLocks noChangeArrowheads="1"/>
          </p:cNvSpPr>
          <p:nvPr/>
        </p:nvSpPr>
        <p:spPr bwMode="auto">
          <a:xfrm>
            <a:off x="2095500" y="3895725"/>
            <a:ext cx="1677988" cy="466725"/>
          </a:xfrm>
          <a:prstGeom prst="rect">
            <a:avLst/>
          </a:prstGeom>
          <a:solidFill>
            <a:schemeClr val="bg2"/>
          </a:solidFill>
          <a:ln w="9525">
            <a:solidFill>
              <a:schemeClr val="tx1"/>
            </a:solidFill>
            <a:miter lim="800000"/>
            <a:headEnd/>
            <a:tailEnd/>
          </a:ln>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a:latin typeface="Tahoma" panose="020B0604030504040204" pitchFamily="34" charset="0"/>
              </a:rPr>
              <a:t> Prototype </a:t>
            </a:r>
          </a:p>
        </p:txBody>
      </p:sp>
      <p:sp>
        <p:nvSpPr>
          <p:cNvPr id="44042" name="Text Box 10">
            <a:extLst>
              <a:ext uri="{FF2B5EF4-FFF2-40B4-BE49-F238E27FC236}">
                <a16:creationId xmlns:a16="http://schemas.microsoft.com/office/drawing/2014/main" id="{DD423DC1-7262-4B2D-A8B0-22C566BE804A}"/>
              </a:ext>
            </a:extLst>
          </p:cNvPr>
          <p:cNvSpPr txBox="1">
            <a:spLocks noChangeArrowheads="1"/>
          </p:cNvSpPr>
          <p:nvPr/>
        </p:nvSpPr>
        <p:spPr bwMode="auto">
          <a:xfrm>
            <a:off x="5241925" y="3895725"/>
            <a:ext cx="2317750" cy="466725"/>
          </a:xfrm>
          <a:prstGeom prst="rect">
            <a:avLst/>
          </a:prstGeom>
          <a:solidFill>
            <a:schemeClr val="bg2"/>
          </a:solidFill>
          <a:ln w="9525">
            <a:solidFill>
              <a:schemeClr val="tx1"/>
            </a:solidFill>
            <a:miter lim="800000"/>
            <a:headEnd/>
            <a:tailEnd/>
          </a:ln>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a:latin typeface="Tahoma" panose="020B0604030504040204" pitchFamily="34" charset="0"/>
              </a:rPr>
              <a:t>Implementation</a:t>
            </a:r>
          </a:p>
        </p:txBody>
      </p:sp>
      <p:sp>
        <p:nvSpPr>
          <p:cNvPr id="44043" name="Text Box 11">
            <a:extLst>
              <a:ext uri="{FF2B5EF4-FFF2-40B4-BE49-F238E27FC236}">
                <a16:creationId xmlns:a16="http://schemas.microsoft.com/office/drawing/2014/main" id="{E1CC6D06-922A-40D5-8613-797E922B00E4}"/>
              </a:ext>
            </a:extLst>
          </p:cNvPr>
          <p:cNvSpPr txBox="1">
            <a:spLocks noChangeArrowheads="1"/>
          </p:cNvSpPr>
          <p:nvPr/>
        </p:nvSpPr>
        <p:spPr bwMode="auto">
          <a:xfrm>
            <a:off x="4816475" y="4810125"/>
            <a:ext cx="3184525" cy="466725"/>
          </a:xfrm>
          <a:prstGeom prst="rect">
            <a:avLst/>
          </a:prstGeom>
          <a:solidFill>
            <a:schemeClr val="bg2"/>
          </a:solidFill>
          <a:ln w="9525">
            <a:solidFill>
              <a:schemeClr val="tx1"/>
            </a:solidFill>
            <a:miter lim="800000"/>
            <a:headEnd/>
            <a:tailEnd/>
          </a:ln>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a:latin typeface="Tahoma" panose="020B0604030504040204" pitchFamily="34" charset="0"/>
              </a:rPr>
              <a:t>Validation and Testing</a:t>
            </a:r>
          </a:p>
        </p:txBody>
      </p:sp>
      <p:sp>
        <p:nvSpPr>
          <p:cNvPr id="44044" name="Text Box 12">
            <a:extLst>
              <a:ext uri="{FF2B5EF4-FFF2-40B4-BE49-F238E27FC236}">
                <a16:creationId xmlns:a16="http://schemas.microsoft.com/office/drawing/2014/main" id="{A8D707AB-6DB4-4E07-9ED7-D8B9BEB795DB}"/>
              </a:ext>
            </a:extLst>
          </p:cNvPr>
          <p:cNvSpPr txBox="1">
            <a:spLocks noChangeArrowheads="1"/>
          </p:cNvSpPr>
          <p:nvPr/>
        </p:nvSpPr>
        <p:spPr bwMode="auto">
          <a:xfrm>
            <a:off x="5562600" y="5648325"/>
            <a:ext cx="1895475" cy="466725"/>
          </a:xfrm>
          <a:prstGeom prst="rect">
            <a:avLst/>
          </a:prstGeom>
          <a:solidFill>
            <a:schemeClr val="bg2"/>
          </a:solidFill>
          <a:ln w="9525">
            <a:solidFill>
              <a:schemeClr val="tx1"/>
            </a:solidFill>
            <a:miter lim="800000"/>
            <a:headEnd/>
            <a:tailEnd/>
          </a:ln>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a:latin typeface="Tahoma" panose="020B0604030504040204" pitchFamily="34" charset="0"/>
              </a:rPr>
              <a:t>  Operation  </a:t>
            </a:r>
          </a:p>
        </p:txBody>
      </p:sp>
      <p:sp>
        <p:nvSpPr>
          <p:cNvPr id="44048" name="Line 16">
            <a:extLst>
              <a:ext uri="{FF2B5EF4-FFF2-40B4-BE49-F238E27FC236}">
                <a16:creationId xmlns:a16="http://schemas.microsoft.com/office/drawing/2014/main" id="{806D88F1-E5BC-4C1F-9AEB-2EA163EF9667}"/>
              </a:ext>
            </a:extLst>
          </p:cNvPr>
          <p:cNvSpPr>
            <a:spLocks noChangeShapeType="1"/>
          </p:cNvSpPr>
          <p:nvPr/>
        </p:nvSpPr>
        <p:spPr bwMode="auto">
          <a:xfrm>
            <a:off x="4572000" y="26003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49" name="Line 17">
            <a:extLst>
              <a:ext uri="{FF2B5EF4-FFF2-40B4-BE49-F238E27FC236}">
                <a16:creationId xmlns:a16="http://schemas.microsoft.com/office/drawing/2014/main" id="{6B47AAE0-9BFC-48CC-A4AB-7A54F61532A7}"/>
              </a:ext>
            </a:extLst>
          </p:cNvPr>
          <p:cNvSpPr>
            <a:spLocks noChangeShapeType="1"/>
          </p:cNvSpPr>
          <p:nvPr/>
        </p:nvSpPr>
        <p:spPr bwMode="auto">
          <a:xfrm>
            <a:off x="4572000" y="17621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50" name="Line 18">
            <a:extLst>
              <a:ext uri="{FF2B5EF4-FFF2-40B4-BE49-F238E27FC236}">
                <a16:creationId xmlns:a16="http://schemas.microsoft.com/office/drawing/2014/main" id="{16242A63-349B-49F0-AD4F-F9ABA7AB44BA}"/>
              </a:ext>
            </a:extLst>
          </p:cNvPr>
          <p:cNvSpPr>
            <a:spLocks noChangeShapeType="1"/>
          </p:cNvSpPr>
          <p:nvPr/>
        </p:nvSpPr>
        <p:spPr bwMode="auto">
          <a:xfrm flipH="1">
            <a:off x="3048000" y="3438525"/>
            <a:ext cx="152400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51" name="Freeform 19">
            <a:extLst>
              <a:ext uri="{FF2B5EF4-FFF2-40B4-BE49-F238E27FC236}">
                <a16:creationId xmlns:a16="http://schemas.microsoft.com/office/drawing/2014/main" id="{DCE59971-7D60-4D6E-95B3-0A4DADF10049}"/>
              </a:ext>
            </a:extLst>
          </p:cNvPr>
          <p:cNvSpPr>
            <a:spLocks/>
          </p:cNvSpPr>
          <p:nvPr/>
        </p:nvSpPr>
        <p:spPr bwMode="auto">
          <a:xfrm>
            <a:off x="736600" y="2295525"/>
            <a:ext cx="1397000" cy="1828800"/>
          </a:xfrm>
          <a:custGeom>
            <a:avLst/>
            <a:gdLst>
              <a:gd name="T0" fmla="*/ 2147483646 w 880"/>
              <a:gd name="T1" fmla="*/ 2147483646 h 1200"/>
              <a:gd name="T2" fmla="*/ 2147483646 w 880"/>
              <a:gd name="T3" fmla="*/ 2147483646 h 1200"/>
              <a:gd name="T4" fmla="*/ 2147483646 w 880"/>
              <a:gd name="T5" fmla="*/ 2147483646 h 1200"/>
              <a:gd name="T6" fmla="*/ 2147483646 w 880"/>
              <a:gd name="T7" fmla="*/ 0 h 1200"/>
              <a:gd name="T8" fmla="*/ 0 60000 65536"/>
              <a:gd name="T9" fmla="*/ 0 60000 65536"/>
              <a:gd name="T10" fmla="*/ 0 60000 65536"/>
              <a:gd name="T11" fmla="*/ 0 60000 65536"/>
              <a:gd name="T12" fmla="*/ 0 w 880"/>
              <a:gd name="T13" fmla="*/ 0 h 1200"/>
              <a:gd name="T14" fmla="*/ 880 w 880"/>
              <a:gd name="T15" fmla="*/ 1200 h 1200"/>
            </a:gdLst>
            <a:ahLst/>
            <a:cxnLst>
              <a:cxn ang="T8">
                <a:pos x="T0" y="T1"/>
              </a:cxn>
              <a:cxn ang="T9">
                <a:pos x="T2" y="T3"/>
              </a:cxn>
              <a:cxn ang="T10">
                <a:pos x="T4" y="T5"/>
              </a:cxn>
              <a:cxn ang="T11">
                <a:pos x="T6" y="T7"/>
              </a:cxn>
            </a:cxnLst>
            <a:rect l="T12" t="T13" r="T14" b="T15"/>
            <a:pathLst>
              <a:path w="880" h="1200">
                <a:moveTo>
                  <a:pt x="880" y="1200"/>
                </a:moveTo>
                <a:cubicBezTo>
                  <a:pt x="608" y="996"/>
                  <a:pt x="336" y="792"/>
                  <a:pt x="208" y="624"/>
                </a:cubicBezTo>
                <a:cubicBezTo>
                  <a:pt x="80" y="456"/>
                  <a:pt x="0" y="296"/>
                  <a:pt x="112" y="192"/>
                </a:cubicBezTo>
                <a:cubicBezTo>
                  <a:pt x="224" y="88"/>
                  <a:pt x="752" y="32"/>
                  <a:pt x="880"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4053" name="Line 21">
            <a:extLst>
              <a:ext uri="{FF2B5EF4-FFF2-40B4-BE49-F238E27FC236}">
                <a16:creationId xmlns:a16="http://schemas.microsoft.com/office/drawing/2014/main" id="{536FCD1E-C088-4C40-BA04-2F691471C312}"/>
              </a:ext>
            </a:extLst>
          </p:cNvPr>
          <p:cNvSpPr>
            <a:spLocks noChangeShapeType="1"/>
          </p:cNvSpPr>
          <p:nvPr/>
        </p:nvSpPr>
        <p:spPr bwMode="auto">
          <a:xfrm>
            <a:off x="4572000" y="3438525"/>
            <a:ext cx="152400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54" name="Line 22">
            <a:extLst>
              <a:ext uri="{FF2B5EF4-FFF2-40B4-BE49-F238E27FC236}">
                <a16:creationId xmlns:a16="http://schemas.microsoft.com/office/drawing/2014/main" id="{7A2D3F55-4EBE-45A6-BD1D-95AD8FEE4BAA}"/>
              </a:ext>
            </a:extLst>
          </p:cNvPr>
          <p:cNvSpPr>
            <a:spLocks noChangeShapeType="1"/>
          </p:cNvSpPr>
          <p:nvPr/>
        </p:nvSpPr>
        <p:spPr bwMode="auto">
          <a:xfrm>
            <a:off x="6400800" y="4352925"/>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55" name="Line 23">
            <a:extLst>
              <a:ext uri="{FF2B5EF4-FFF2-40B4-BE49-F238E27FC236}">
                <a16:creationId xmlns:a16="http://schemas.microsoft.com/office/drawing/2014/main" id="{209DC0CB-DA4A-44A1-A97B-9036E8162C1E}"/>
              </a:ext>
            </a:extLst>
          </p:cNvPr>
          <p:cNvSpPr>
            <a:spLocks noChangeShapeType="1"/>
          </p:cNvSpPr>
          <p:nvPr/>
        </p:nvSpPr>
        <p:spPr bwMode="auto">
          <a:xfrm>
            <a:off x="6400800" y="52673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cxnSp>
        <p:nvCxnSpPr>
          <p:cNvPr id="44059" name="AutoShape 27">
            <a:extLst>
              <a:ext uri="{FF2B5EF4-FFF2-40B4-BE49-F238E27FC236}">
                <a16:creationId xmlns:a16="http://schemas.microsoft.com/office/drawing/2014/main" id="{43A0E9CB-DDF3-40C8-8A18-2D593BDA6031}"/>
              </a:ext>
            </a:extLst>
          </p:cNvPr>
          <p:cNvCxnSpPr>
            <a:cxnSpLocks noChangeShapeType="1"/>
            <a:stCxn id="44038" idx="1"/>
          </p:cNvCxnSpPr>
          <p:nvPr/>
        </p:nvCxnSpPr>
        <p:spPr bwMode="auto">
          <a:xfrm rot="10800000">
            <a:off x="2133600" y="2514600"/>
            <a:ext cx="1600200" cy="700088"/>
          </a:xfrm>
          <a:prstGeom prst="curvedConnector3">
            <a:avLst>
              <a:gd name="adj1" fmla="val 150889"/>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60" name="AutoShape 28">
            <a:extLst>
              <a:ext uri="{FF2B5EF4-FFF2-40B4-BE49-F238E27FC236}">
                <a16:creationId xmlns:a16="http://schemas.microsoft.com/office/drawing/2014/main" id="{471259F0-B0A4-4BA9-AF5D-A93E68E18E11}"/>
              </a:ext>
            </a:extLst>
          </p:cNvPr>
          <p:cNvCxnSpPr>
            <a:cxnSpLocks noChangeShapeType="1"/>
            <a:stCxn id="44044" idx="3"/>
            <a:endCxn id="44037" idx="3"/>
          </p:cNvCxnSpPr>
          <p:nvPr/>
        </p:nvCxnSpPr>
        <p:spPr bwMode="auto">
          <a:xfrm flipH="1" flipV="1">
            <a:off x="7008813" y="2366963"/>
            <a:ext cx="449262" cy="3514725"/>
          </a:xfrm>
          <a:prstGeom prst="curvedConnector3">
            <a:avLst>
              <a:gd name="adj1" fmla="val -260069"/>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62" name="AutoShape 30">
            <a:extLst>
              <a:ext uri="{FF2B5EF4-FFF2-40B4-BE49-F238E27FC236}">
                <a16:creationId xmlns:a16="http://schemas.microsoft.com/office/drawing/2014/main" id="{653E0EAF-E1D9-40F7-8CB1-30BC16D63BD3}"/>
              </a:ext>
            </a:extLst>
          </p:cNvPr>
          <p:cNvCxnSpPr>
            <a:cxnSpLocks noChangeShapeType="1"/>
            <a:stCxn id="44044" idx="3"/>
            <a:endCxn id="44042" idx="3"/>
          </p:cNvCxnSpPr>
          <p:nvPr/>
        </p:nvCxnSpPr>
        <p:spPr bwMode="auto">
          <a:xfrm flipV="1">
            <a:off x="7458075" y="4129088"/>
            <a:ext cx="101600" cy="1752600"/>
          </a:xfrm>
          <a:prstGeom prst="curvedConnector3">
            <a:avLst>
              <a:gd name="adj1" fmla="val 7875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additive="base">
                                        <p:cTn id="7" dur="500" fill="hold"/>
                                        <p:tgtEl>
                                          <p:spTgt spid="44036"/>
                                        </p:tgtEl>
                                        <p:attrNameLst>
                                          <p:attrName>ppt_x</p:attrName>
                                        </p:attrNameLst>
                                      </p:cBhvr>
                                      <p:tavLst>
                                        <p:tav tm="0">
                                          <p:val>
                                            <p:strVal val="0-#ppt_w/2"/>
                                          </p:val>
                                        </p:tav>
                                        <p:tav tm="100000">
                                          <p:val>
                                            <p:strVal val="#ppt_x"/>
                                          </p:val>
                                        </p:tav>
                                      </p:tavLst>
                                    </p:anim>
                                    <p:anim calcmode="lin" valueType="num">
                                      <p:cBhvr additive="base">
                                        <p:cTn id="8" dur="500" fill="hold"/>
                                        <p:tgtEl>
                                          <p:spTgt spid="440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4049"/>
                                        </p:tgtEl>
                                        <p:attrNameLst>
                                          <p:attrName>style.visibility</p:attrName>
                                        </p:attrNameLst>
                                      </p:cBhvr>
                                      <p:to>
                                        <p:strVal val="visible"/>
                                      </p:to>
                                    </p:set>
                                    <p:anim calcmode="lin" valueType="num">
                                      <p:cBhvr additive="base">
                                        <p:cTn id="13" dur="500" fill="hold"/>
                                        <p:tgtEl>
                                          <p:spTgt spid="44049"/>
                                        </p:tgtEl>
                                        <p:attrNameLst>
                                          <p:attrName>ppt_x</p:attrName>
                                        </p:attrNameLst>
                                      </p:cBhvr>
                                      <p:tavLst>
                                        <p:tav tm="0">
                                          <p:val>
                                            <p:strVal val="0-#ppt_w/2"/>
                                          </p:val>
                                        </p:tav>
                                        <p:tav tm="100000">
                                          <p:val>
                                            <p:strVal val="#ppt_x"/>
                                          </p:val>
                                        </p:tav>
                                      </p:tavLst>
                                    </p:anim>
                                    <p:anim calcmode="lin" valueType="num">
                                      <p:cBhvr additive="base">
                                        <p:cTn id="14" dur="500" fill="hold"/>
                                        <p:tgtEl>
                                          <p:spTgt spid="440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7"/>
                                        </p:tgtEl>
                                        <p:attrNameLst>
                                          <p:attrName>style.visibility</p:attrName>
                                        </p:attrNameLst>
                                      </p:cBhvr>
                                      <p:to>
                                        <p:strVal val="visible"/>
                                      </p:to>
                                    </p:set>
                                    <p:anim calcmode="lin" valueType="num">
                                      <p:cBhvr additive="base">
                                        <p:cTn id="19" dur="500" fill="hold"/>
                                        <p:tgtEl>
                                          <p:spTgt spid="44037"/>
                                        </p:tgtEl>
                                        <p:attrNameLst>
                                          <p:attrName>ppt_x</p:attrName>
                                        </p:attrNameLst>
                                      </p:cBhvr>
                                      <p:tavLst>
                                        <p:tav tm="0">
                                          <p:val>
                                            <p:strVal val="0-#ppt_w/2"/>
                                          </p:val>
                                        </p:tav>
                                        <p:tav tm="100000">
                                          <p:val>
                                            <p:strVal val="#ppt_x"/>
                                          </p:val>
                                        </p:tav>
                                      </p:tavLst>
                                    </p:anim>
                                    <p:anim calcmode="lin" valueType="num">
                                      <p:cBhvr additive="base">
                                        <p:cTn id="20"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4048"/>
                                        </p:tgtEl>
                                        <p:attrNameLst>
                                          <p:attrName>style.visibility</p:attrName>
                                        </p:attrNameLst>
                                      </p:cBhvr>
                                      <p:to>
                                        <p:strVal val="visible"/>
                                      </p:to>
                                    </p:set>
                                    <p:anim calcmode="lin" valueType="num">
                                      <p:cBhvr additive="base">
                                        <p:cTn id="25" dur="500" fill="hold"/>
                                        <p:tgtEl>
                                          <p:spTgt spid="44048"/>
                                        </p:tgtEl>
                                        <p:attrNameLst>
                                          <p:attrName>ppt_x</p:attrName>
                                        </p:attrNameLst>
                                      </p:cBhvr>
                                      <p:tavLst>
                                        <p:tav tm="0">
                                          <p:val>
                                            <p:strVal val="0-#ppt_w/2"/>
                                          </p:val>
                                        </p:tav>
                                        <p:tav tm="100000">
                                          <p:val>
                                            <p:strVal val="#ppt_x"/>
                                          </p:val>
                                        </p:tav>
                                      </p:tavLst>
                                    </p:anim>
                                    <p:anim calcmode="lin" valueType="num">
                                      <p:cBhvr additive="base">
                                        <p:cTn id="26" dur="500" fill="hold"/>
                                        <p:tgtEl>
                                          <p:spTgt spid="4404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038"/>
                                        </p:tgtEl>
                                        <p:attrNameLst>
                                          <p:attrName>style.visibility</p:attrName>
                                        </p:attrNameLst>
                                      </p:cBhvr>
                                      <p:to>
                                        <p:strVal val="visible"/>
                                      </p:to>
                                    </p:set>
                                    <p:anim calcmode="lin" valueType="num">
                                      <p:cBhvr additive="base">
                                        <p:cTn id="31" dur="500" fill="hold"/>
                                        <p:tgtEl>
                                          <p:spTgt spid="44038"/>
                                        </p:tgtEl>
                                        <p:attrNameLst>
                                          <p:attrName>ppt_x</p:attrName>
                                        </p:attrNameLst>
                                      </p:cBhvr>
                                      <p:tavLst>
                                        <p:tav tm="0">
                                          <p:val>
                                            <p:strVal val="0-#ppt_w/2"/>
                                          </p:val>
                                        </p:tav>
                                        <p:tav tm="100000">
                                          <p:val>
                                            <p:strVal val="#ppt_x"/>
                                          </p:val>
                                        </p:tav>
                                      </p:tavLst>
                                    </p:anim>
                                    <p:anim calcmode="lin" valueType="num">
                                      <p:cBhvr additive="base">
                                        <p:cTn id="32"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4059"/>
                                        </p:tgtEl>
                                        <p:attrNameLst>
                                          <p:attrName>style.visibility</p:attrName>
                                        </p:attrNameLst>
                                      </p:cBhvr>
                                      <p:to>
                                        <p:strVal val="visible"/>
                                      </p:to>
                                    </p:set>
                                    <p:anim calcmode="lin" valueType="num">
                                      <p:cBhvr additive="base">
                                        <p:cTn id="37" dur="500" fill="hold"/>
                                        <p:tgtEl>
                                          <p:spTgt spid="44059"/>
                                        </p:tgtEl>
                                        <p:attrNameLst>
                                          <p:attrName>ppt_x</p:attrName>
                                        </p:attrNameLst>
                                      </p:cBhvr>
                                      <p:tavLst>
                                        <p:tav tm="0">
                                          <p:val>
                                            <p:strVal val="0-#ppt_w/2"/>
                                          </p:val>
                                        </p:tav>
                                        <p:tav tm="100000">
                                          <p:val>
                                            <p:strVal val="#ppt_x"/>
                                          </p:val>
                                        </p:tav>
                                      </p:tavLst>
                                    </p:anim>
                                    <p:anim calcmode="lin" valueType="num">
                                      <p:cBhvr additive="base">
                                        <p:cTn id="38" dur="500" fill="hold"/>
                                        <p:tgtEl>
                                          <p:spTgt spid="4405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4050"/>
                                        </p:tgtEl>
                                        <p:attrNameLst>
                                          <p:attrName>style.visibility</p:attrName>
                                        </p:attrNameLst>
                                      </p:cBhvr>
                                      <p:to>
                                        <p:strVal val="visible"/>
                                      </p:to>
                                    </p:set>
                                    <p:anim calcmode="lin" valueType="num">
                                      <p:cBhvr additive="base">
                                        <p:cTn id="43" dur="500" fill="hold"/>
                                        <p:tgtEl>
                                          <p:spTgt spid="44050"/>
                                        </p:tgtEl>
                                        <p:attrNameLst>
                                          <p:attrName>ppt_x</p:attrName>
                                        </p:attrNameLst>
                                      </p:cBhvr>
                                      <p:tavLst>
                                        <p:tav tm="0">
                                          <p:val>
                                            <p:strVal val="0-#ppt_w/2"/>
                                          </p:val>
                                        </p:tav>
                                        <p:tav tm="100000">
                                          <p:val>
                                            <p:strVal val="#ppt_x"/>
                                          </p:val>
                                        </p:tav>
                                      </p:tavLst>
                                    </p:anim>
                                    <p:anim calcmode="lin" valueType="num">
                                      <p:cBhvr additive="base">
                                        <p:cTn id="44" dur="500" fill="hold"/>
                                        <p:tgtEl>
                                          <p:spTgt spid="4405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4041"/>
                                        </p:tgtEl>
                                        <p:attrNameLst>
                                          <p:attrName>style.visibility</p:attrName>
                                        </p:attrNameLst>
                                      </p:cBhvr>
                                      <p:to>
                                        <p:strVal val="visible"/>
                                      </p:to>
                                    </p:set>
                                    <p:anim calcmode="lin" valueType="num">
                                      <p:cBhvr additive="base">
                                        <p:cTn id="49" dur="500" fill="hold"/>
                                        <p:tgtEl>
                                          <p:spTgt spid="44041"/>
                                        </p:tgtEl>
                                        <p:attrNameLst>
                                          <p:attrName>ppt_x</p:attrName>
                                        </p:attrNameLst>
                                      </p:cBhvr>
                                      <p:tavLst>
                                        <p:tav tm="0">
                                          <p:val>
                                            <p:strVal val="0-#ppt_w/2"/>
                                          </p:val>
                                        </p:tav>
                                        <p:tav tm="100000">
                                          <p:val>
                                            <p:strVal val="#ppt_x"/>
                                          </p:val>
                                        </p:tav>
                                      </p:tavLst>
                                    </p:anim>
                                    <p:anim calcmode="lin" valueType="num">
                                      <p:cBhvr additive="base">
                                        <p:cTn id="50" dur="500" fill="hold"/>
                                        <p:tgtEl>
                                          <p:spTgt spid="4404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44051"/>
                                        </p:tgtEl>
                                        <p:attrNameLst>
                                          <p:attrName>style.visibility</p:attrName>
                                        </p:attrNameLst>
                                      </p:cBhvr>
                                      <p:to>
                                        <p:strVal val="visible"/>
                                      </p:to>
                                    </p:set>
                                    <p:anim calcmode="lin" valueType="num">
                                      <p:cBhvr additive="base">
                                        <p:cTn id="55" dur="500" fill="hold"/>
                                        <p:tgtEl>
                                          <p:spTgt spid="44051"/>
                                        </p:tgtEl>
                                        <p:attrNameLst>
                                          <p:attrName>ppt_x</p:attrName>
                                        </p:attrNameLst>
                                      </p:cBhvr>
                                      <p:tavLst>
                                        <p:tav tm="0">
                                          <p:val>
                                            <p:strVal val="0-#ppt_w/2"/>
                                          </p:val>
                                        </p:tav>
                                        <p:tav tm="100000">
                                          <p:val>
                                            <p:strVal val="#ppt_x"/>
                                          </p:val>
                                        </p:tav>
                                      </p:tavLst>
                                    </p:anim>
                                    <p:anim calcmode="lin" valueType="num">
                                      <p:cBhvr additive="base">
                                        <p:cTn id="56" dur="500" fill="hold"/>
                                        <p:tgtEl>
                                          <p:spTgt spid="4405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44053"/>
                                        </p:tgtEl>
                                        <p:attrNameLst>
                                          <p:attrName>style.visibility</p:attrName>
                                        </p:attrNameLst>
                                      </p:cBhvr>
                                      <p:to>
                                        <p:strVal val="visible"/>
                                      </p:to>
                                    </p:set>
                                    <p:anim calcmode="lin" valueType="num">
                                      <p:cBhvr additive="base">
                                        <p:cTn id="61" dur="500" fill="hold"/>
                                        <p:tgtEl>
                                          <p:spTgt spid="44053"/>
                                        </p:tgtEl>
                                        <p:attrNameLst>
                                          <p:attrName>ppt_x</p:attrName>
                                        </p:attrNameLst>
                                      </p:cBhvr>
                                      <p:tavLst>
                                        <p:tav tm="0">
                                          <p:val>
                                            <p:strVal val="1+#ppt_w/2"/>
                                          </p:val>
                                        </p:tav>
                                        <p:tav tm="100000">
                                          <p:val>
                                            <p:strVal val="#ppt_x"/>
                                          </p:val>
                                        </p:tav>
                                      </p:tavLst>
                                    </p:anim>
                                    <p:anim calcmode="lin" valueType="num">
                                      <p:cBhvr additive="base">
                                        <p:cTn id="62" dur="500" fill="hold"/>
                                        <p:tgtEl>
                                          <p:spTgt spid="4405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4042"/>
                                        </p:tgtEl>
                                        <p:attrNameLst>
                                          <p:attrName>style.visibility</p:attrName>
                                        </p:attrNameLst>
                                      </p:cBhvr>
                                      <p:to>
                                        <p:strVal val="visible"/>
                                      </p:to>
                                    </p:set>
                                    <p:anim calcmode="lin" valueType="num">
                                      <p:cBhvr additive="base">
                                        <p:cTn id="67" dur="500" fill="hold"/>
                                        <p:tgtEl>
                                          <p:spTgt spid="44042"/>
                                        </p:tgtEl>
                                        <p:attrNameLst>
                                          <p:attrName>ppt_x</p:attrName>
                                        </p:attrNameLst>
                                      </p:cBhvr>
                                      <p:tavLst>
                                        <p:tav tm="0">
                                          <p:val>
                                            <p:strVal val="1+#ppt_w/2"/>
                                          </p:val>
                                        </p:tav>
                                        <p:tav tm="100000">
                                          <p:val>
                                            <p:strVal val="#ppt_x"/>
                                          </p:val>
                                        </p:tav>
                                      </p:tavLst>
                                    </p:anim>
                                    <p:anim calcmode="lin" valueType="num">
                                      <p:cBhvr additive="base">
                                        <p:cTn id="68" dur="500" fill="hold"/>
                                        <p:tgtEl>
                                          <p:spTgt spid="44042"/>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44054"/>
                                        </p:tgtEl>
                                        <p:attrNameLst>
                                          <p:attrName>style.visibility</p:attrName>
                                        </p:attrNameLst>
                                      </p:cBhvr>
                                      <p:to>
                                        <p:strVal val="visible"/>
                                      </p:to>
                                    </p:set>
                                    <p:anim calcmode="lin" valueType="num">
                                      <p:cBhvr additive="base">
                                        <p:cTn id="73" dur="500" fill="hold"/>
                                        <p:tgtEl>
                                          <p:spTgt spid="44054"/>
                                        </p:tgtEl>
                                        <p:attrNameLst>
                                          <p:attrName>ppt_x</p:attrName>
                                        </p:attrNameLst>
                                      </p:cBhvr>
                                      <p:tavLst>
                                        <p:tav tm="0">
                                          <p:val>
                                            <p:strVal val="0-#ppt_w/2"/>
                                          </p:val>
                                        </p:tav>
                                        <p:tav tm="100000">
                                          <p:val>
                                            <p:strVal val="#ppt_x"/>
                                          </p:val>
                                        </p:tav>
                                      </p:tavLst>
                                    </p:anim>
                                    <p:anim calcmode="lin" valueType="num">
                                      <p:cBhvr additive="base">
                                        <p:cTn id="74" dur="500" fill="hold"/>
                                        <p:tgtEl>
                                          <p:spTgt spid="4405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4043"/>
                                        </p:tgtEl>
                                        <p:attrNameLst>
                                          <p:attrName>style.visibility</p:attrName>
                                        </p:attrNameLst>
                                      </p:cBhvr>
                                      <p:to>
                                        <p:strVal val="visible"/>
                                      </p:to>
                                    </p:set>
                                    <p:anim calcmode="lin" valueType="num">
                                      <p:cBhvr additive="base">
                                        <p:cTn id="79" dur="500" fill="hold"/>
                                        <p:tgtEl>
                                          <p:spTgt spid="44043"/>
                                        </p:tgtEl>
                                        <p:attrNameLst>
                                          <p:attrName>ppt_x</p:attrName>
                                        </p:attrNameLst>
                                      </p:cBhvr>
                                      <p:tavLst>
                                        <p:tav tm="0">
                                          <p:val>
                                            <p:strVal val="0-#ppt_w/2"/>
                                          </p:val>
                                        </p:tav>
                                        <p:tav tm="100000">
                                          <p:val>
                                            <p:strVal val="#ppt_x"/>
                                          </p:val>
                                        </p:tav>
                                      </p:tavLst>
                                    </p:anim>
                                    <p:anim calcmode="lin" valueType="num">
                                      <p:cBhvr additive="base">
                                        <p:cTn id="80" dur="500" fill="hold"/>
                                        <p:tgtEl>
                                          <p:spTgt spid="44043"/>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44055"/>
                                        </p:tgtEl>
                                        <p:attrNameLst>
                                          <p:attrName>style.visibility</p:attrName>
                                        </p:attrNameLst>
                                      </p:cBhvr>
                                      <p:to>
                                        <p:strVal val="visible"/>
                                      </p:to>
                                    </p:set>
                                    <p:anim calcmode="lin" valueType="num">
                                      <p:cBhvr additive="base">
                                        <p:cTn id="85" dur="500" fill="hold"/>
                                        <p:tgtEl>
                                          <p:spTgt spid="44055"/>
                                        </p:tgtEl>
                                        <p:attrNameLst>
                                          <p:attrName>ppt_x</p:attrName>
                                        </p:attrNameLst>
                                      </p:cBhvr>
                                      <p:tavLst>
                                        <p:tav tm="0">
                                          <p:val>
                                            <p:strVal val="0-#ppt_w/2"/>
                                          </p:val>
                                        </p:tav>
                                        <p:tav tm="100000">
                                          <p:val>
                                            <p:strVal val="#ppt_x"/>
                                          </p:val>
                                        </p:tav>
                                      </p:tavLst>
                                    </p:anim>
                                    <p:anim calcmode="lin" valueType="num">
                                      <p:cBhvr additive="base">
                                        <p:cTn id="86" dur="500" fill="hold"/>
                                        <p:tgtEl>
                                          <p:spTgt spid="44055"/>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44044"/>
                                        </p:tgtEl>
                                        <p:attrNameLst>
                                          <p:attrName>style.visibility</p:attrName>
                                        </p:attrNameLst>
                                      </p:cBhvr>
                                      <p:to>
                                        <p:strVal val="visible"/>
                                      </p:to>
                                    </p:set>
                                    <p:anim calcmode="lin" valueType="num">
                                      <p:cBhvr additive="base">
                                        <p:cTn id="91" dur="500" fill="hold"/>
                                        <p:tgtEl>
                                          <p:spTgt spid="44044"/>
                                        </p:tgtEl>
                                        <p:attrNameLst>
                                          <p:attrName>ppt_x</p:attrName>
                                        </p:attrNameLst>
                                      </p:cBhvr>
                                      <p:tavLst>
                                        <p:tav tm="0">
                                          <p:val>
                                            <p:strVal val="0-#ppt_w/2"/>
                                          </p:val>
                                        </p:tav>
                                        <p:tav tm="100000">
                                          <p:val>
                                            <p:strVal val="#ppt_x"/>
                                          </p:val>
                                        </p:tav>
                                      </p:tavLst>
                                    </p:anim>
                                    <p:anim calcmode="lin" valueType="num">
                                      <p:cBhvr additive="base">
                                        <p:cTn id="92" dur="500" fill="hold"/>
                                        <p:tgtEl>
                                          <p:spTgt spid="44044"/>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44062"/>
                                        </p:tgtEl>
                                        <p:attrNameLst>
                                          <p:attrName>style.visibility</p:attrName>
                                        </p:attrNameLst>
                                      </p:cBhvr>
                                      <p:to>
                                        <p:strVal val="visible"/>
                                      </p:to>
                                    </p:set>
                                    <p:anim calcmode="lin" valueType="num">
                                      <p:cBhvr additive="base">
                                        <p:cTn id="97" dur="500" fill="hold"/>
                                        <p:tgtEl>
                                          <p:spTgt spid="44062"/>
                                        </p:tgtEl>
                                        <p:attrNameLst>
                                          <p:attrName>ppt_x</p:attrName>
                                        </p:attrNameLst>
                                      </p:cBhvr>
                                      <p:tavLst>
                                        <p:tav tm="0">
                                          <p:val>
                                            <p:strVal val="0-#ppt_w/2"/>
                                          </p:val>
                                        </p:tav>
                                        <p:tav tm="100000">
                                          <p:val>
                                            <p:strVal val="#ppt_x"/>
                                          </p:val>
                                        </p:tav>
                                      </p:tavLst>
                                    </p:anim>
                                    <p:anim calcmode="lin" valueType="num">
                                      <p:cBhvr additive="base">
                                        <p:cTn id="98" dur="500" fill="hold"/>
                                        <p:tgtEl>
                                          <p:spTgt spid="44062"/>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44060"/>
                                        </p:tgtEl>
                                        <p:attrNameLst>
                                          <p:attrName>style.visibility</p:attrName>
                                        </p:attrNameLst>
                                      </p:cBhvr>
                                      <p:to>
                                        <p:strVal val="visible"/>
                                      </p:to>
                                    </p:set>
                                    <p:anim calcmode="lin" valueType="num">
                                      <p:cBhvr additive="base">
                                        <p:cTn id="103" dur="500" fill="hold"/>
                                        <p:tgtEl>
                                          <p:spTgt spid="44060"/>
                                        </p:tgtEl>
                                        <p:attrNameLst>
                                          <p:attrName>ppt_x</p:attrName>
                                        </p:attrNameLst>
                                      </p:cBhvr>
                                      <p:tavLst>
                                        <p:tav tm="0">
                                          <p:val>
                                            <p:strVal val="0-#ppt_w/2"/>
                                          </p:val>
                                        </p:tav>
                                        <p:tav tm="100000">
                                          <p:val>
                                            <p:strVal val="#ppt_x"/>
                                          </p:val>
                                        </p:tav>
                                      </p:tavLst>
                                    </p:anim>
                                    <p:anim calcmode="lin" valueType="num">
                                      <p:cBhvr additive="base">
                                        <p:cTn id="104" dur="500" fill="hold"/>
                                        <p:tgtEl>
                                          <p:spTgt spid="44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autoUpdateAnimBg="0"/>
      <p:bldP spid="44037" grpId="0" animBg="1" autoUpdateAnimBg="0"/>
      <p:bldP spid="44038" grpId="0" animBg="1" autoUpdateAnimBg="0"/>
      <p:bldP spid="44041" grpId="0" animBg="1" autoUpdateAnimBg="0"/>
      <p:bldP spid="44042" grpId="0" animBg="1" autoUpdateAnimBg="0"/>
      <p:bldP spid="44043" grpId="0" animBg="1" autoUpdateAnimBg="0"/>
      <p:bldP spid="44044"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402" name="Title 1">
            <a:extLst>
              <a:ext uri="{FF2B5EF4-FFF2-40B4-BE49-F238E27FC236}">
                <a16:creationId xmlns:a16="http://schemas.microsoft.com/office/drawing/2014/main" id="{24535597-2CDD-44AE-BA2F-DD8218A04C26}"/>
              </a:ext>
            </a:extLst>
          </p:cNvPr>
          <p:cNvSpPr>
            <a:spLocks noGrp="1" noChangeArrowheads="1"/>
          </p:cNvSpPr>
          <p:nvPr>
            <p:ph type="title"/>
          </p:nvPr>
        </p:nvSpPr>
        <p:spPr/>
        <p:txBody>
          <a:bodyPr/>
          <a:lstStyle/>
          <a:p>
            <a:r>
              <a:rPr lang="en-US" altLang="en-US"/>
              <a:t>Happy Halloween</a:t>
            </a:r>
          </a:p>
        </p:txBody>
      </p:sp>
      <p:pic>
        <p:nvPicPr>
          <p:cNvPr id="230403" name="Content Placeholder 3">
            <a:extLst>
              <a:ext uri="{FF2B5EF4-FFF2-40B4-BE49-F238E27FC236}">
                <a16:creationId xmlns:a16="http://schemas.microsoft.com/office/drawing/2014/main" id="{23280610-9047-4DD7-9EB7-7AC3234EA1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806" b="3806"/>
          <a:stretch>
            <a:fillRect/>
          </a:stretch>
        </p:blipFill>
        <p:spPr>
          <a:xfrm>
            <a:off x="685800" y="1600200"/>
            <a:ext cx="7772400" cy="4114800"/>
          </a:xfrm>
        </p:spPr>
      </p:pic>
      <p:pic>
        <p:nvPicPr>
          <p:cNvPr id="230404" name="Picture 4">
            <a:extLst>
              <a:ext uri="{FF2B5EF4-FFF2-40B4-BE49-F238E27FC236}">
                <a16:creationId xmlns:a16="http://schemas.microsoft.com/office/drawing/2014/main" id="{5787AFBE-A98E-4020-AAD0-613FC1DCBF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28588"/>
            <a:ext cx="12192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854898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B490165-5D9E-4D86-AA03-E0E2F0FB93DC}"/>
              </a:ext>
            </a:extLst>
          </p:cNvPr>
          <p:cNvSpPr>
            <a:spLocks noGrp="1" noChangeArrowheads="1"/>
          </p:cNvSpPr>
          <p:nvPr>
            <p:ph type="title"/>
          </p:nvPr>
        </p:nvSpPr>
        <p:spPr/>
        <p:txBody>
          <a:bodyPr/>
          <a:lstStyle/>
          <a:p>
            <a:pPr eaLnBrk="1" hangingPunct="1"/>
            <a:r>
              <a:rPr lang="en-US" altLang="en-US"/>
              <a:t>Relational Database Design</a:t>
            </a:r>
          </a:p>
        </p:txBody>
      </p:sp>
      <p:sp>
        <p:nvSpPr>
          <p:cNvPr id="394243" name="Rectangle 3" descr="Rectangle: Click to edit Master text styles&#10;Second level&#10;Third level&#10;Fourth level&#10;Fifth level">
            <a:extLst>
              <a:ext uri="{FF2B5EF4-FFF2-40B4-BE49-F238E27FC236}">
                <a16:creationId xmlns:a16="http://schemas.microsoft.com/office/drawing/2014/main" id="{C539C803-3BBC-409A-AF17-8456F65E98C2}"/>
              </a:ext>
            </a:extLst>
          </p:cNvPr>
          <p:cNvSpPr>
            <a:spLocks noGrp="1" noChangeArrowheads="1"/>
          </p:cNvSpPr>
          <p:nvPr>
            <p:ph type="body" idx="1"/>
          </p:nvPr>
        </p:nvSpPr>
        <p:spPr/>
        <p:txBody>
          <a:bodyPr/>
          <a:lstStyle/>
          <a:p>
            <a:pPr eaLnBrk="1" hangingPunct="1"/>
            <a:r>
              <a:rPr lang="en-US" altLang="en-US"/>
              <a:t> One single, large table</a:t>
            </a:r>
          </a:p>
          <a:p>
            <a:pPr eaLnBrk="1" hangingPunct="1"/>
            <a:endParaRPr lang="en-US" altLang="en-US"/>
          </a:p>
          <a:p>
            <a:pPr eaLnBrk="1" hangingPunct="1"/>
            <a:r>
              <a:rPr lang="en-US" altLang="en-US"/>
              <a:t> Simple ?</a:t>
            </a:r>
          </a:p>
          <a:p>
            <a:pPr eaLnBrk="1" hangingPunct="1"/>
            <a:endParaRPr lang="en-US" altLang="en-US"/>
          </a:p>
          <a:p>
            <a:pPr eaLnBrk="1" hangingPunct="1"/>
            <a:r>
              <a:rPr lang="en-US" altLang="en-US"/>
              <a:t> Good ? or Bad? Or just Ugly?</a:t>
            </a:r>
          </a:p>
        </p:txBody>
      </p:sp>
      <p:pic>
        <p:nvPicPr>
          <p:cNvPr id="4" name="Picture 2" descr="ÎÏÎ¿ÏÎ­Î»ÎµÏÎ¼Î± ÎµÎ¹ÎºÏÎ½Î±Ï Î³Î¹Î± good the bad ugly">
            <a:extLst>
              <a:ext uri="{FF2B5EF4-FFF2-40B4-BE49-F238E27FC236}">
                <a16:creationId xmlns:a16="http://schemas.microsoft.com/office/drawing/2014/main" id="{0336BE4F-03CA-4335-9D9E-B56A9FDC3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2416175"/>
            <a:ext cx="25019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 calcmode="lin" valueType="num">
                                      <p:cBhvr additive="base">
                                        <p:cTn id="7" dur="500" fill="hold"/>
                                        <p:tgtEl>
                                          <p:spTgt spid="394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4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4243">
                                            <p:txEl>
                                              <p:pRg st="2" end="2"/>
                                            </p:txEl>
                                          </p:spTgt>
                                        </p:tgtEl>
                                        <p:attrNameLst>
                                          <p:attrName>style.visibility</p:attrName>
                                        </p:attrNameLst>
                                      </p:cBhvr>
                                      <p:to>
                                        <p:strVal val="visible"/>
                                      </p:to>
                                    </p:set>
                                    <p:anim calcmode="lin" valueType="num">
                                      <p:cBhvr additive="base">
                                        <p:cTn id="13" dur="500" fill="hold"/>
                                        <p:tgtEl>
                                          <p:spTgt spid="3942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4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4243">
                                            <p:txEl>
                                              <p:pRg st="4" end="4"/>
                                            </p:txEl>
                                          </p:spTgt>
                                        </p:tgtEl>
                                        <p:attrNameLst>
                                          <p:attrName>style.visibility</p:attrName>
                                        </p:attrNameLst>
                                      </p:cBhvr>
                                      <p:to>
                                        <p:strVal val="visible"/>
                                      </p:to>
                                    </p:set>
                                    <p:anim calcmode="lin" valueType="num">
                                      <p:cBhvr additive="base">
                                        <p:cTn id="19" dur="500" fill="hold"/>
                                        <p:tgtEl>
                                          <p:spTgt spid="39424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4243">
                                            <p:txEl>
                                              <p:pRg st="4" end="4"/>
                                            </p:txEl>
                                          </p:spTgt>
                                        </p:tgtEl>
                                        <p:attrNameLst>
                                          <p:attrName>ppt_y</p:attrName>
                                        </p:attrNameLst>
                                      </p:cBhvr>
                                      <p:tavLst>
                                        <p:tav tm="0">
                                          <p:val>
                                            <p:strVal val="#ppt_y"/>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24A55CA-3E09-4B87-96AD-B201B3C11DE5}"/>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Normal Forms</a:t>
            </a:r>
          </a:p>
        </p:txBody>
      </p:sp>
      <p:sp>
        <p:nvSpPr>
          <p:cNvPr id="344067" name="Rectangle 3" descr="Rectangle: Click to edit Master text styles&#10;Second level&#10;Third level&#10;Fourth level&#10;Fifth level">
            <a:extLst>
              <a:ext uri="{FF2B5EF4-FFF2-40B4-BE49-F238E27FC236}">
                <a16:creationId xmlns:a16="http://schemas.microsoft.com/office/drawing/2014/main" id="{BCFCE98F-BD77-48D5-857C-0D037AD493C1}"/>
              </a:ext>
            </a:extLst>
          </p:cNvPr>
          <p:cNvSpPr>
            <a:spLocks noGrp="1" noChangeArrowheads="1"/>
          </p:cNvSpPr>
          <p:nvPr>
            <p:ph type="body" idx="1"/>
          </p:nvPr>
        </p:nvSpPr>
        <p:spPr>
          <a:xfrm>
            <a:off x="685800" y="1371600"/>
            <a:ext cx="7772400" cy="4114800"/>
          </a:xfrm>
        </p:spPr>
        <p:txBody>
          <a:bodyPr/>
          <a:lstStyle/>
          <a:p>
            <a:pPr eaLnBrk="1" hangingPunct="1">
              <a:lnSpc>
                <a:spcPct val="90000"/>
              </a:lnSpc>
              <a:spcBef>
                <a:spcPts val="25"/>
              </a:spcBef>
            </a:pPr>
            <a:r>
              <a:rPr lang="en-US" altLang="en-US" sz="2600" dirty="0">
                <a:latin typeface="Tahoma" panose="020B0604030504040204" pitchFamily="34" charset="0"/>
              </a:rPr>
              <a:t>We discussed how to fix </a:t>
            </a:r>
            <a:r>
              <a:rPr lang="ja-JP" altLang="en-US" sz="2600" dirty="0">
                <a:latin typeface="Tahoma" panose="020B0604030504040204" pitchFamily="34" charset="0"/>
              </a:rPr>
              <a:t>‘</a:t>
            </a:r>
            <a:r>
              <a:rPr lang="en-US" altLang="ja-JP" sz="2600" dirty="0">
                <a:latin typeface="Tahoma" panose="020B0604030504040204" pitchFamily="34" charset="0"/>
              </a:rPr>
              <a:t>bad</a:t>
            </a:r>
            <a:r>
              <a:rPr lang="ja-JP" altLang="en-US" sz="2600" dirty="0">
                <a:latin typeface="Tahoma" panose="020B0604030504040204" pitchFamily="34" charset="0"/>
              </a:rPr>
              <a:t>’</a:t>
            </a:r>
            <a:r>
              <a:rPr lang="en-US" altLang="ja-JP" sz="2600" dirty="0">
                <a:latin typeface="Tahoma" panose="020B0604030504040204" pitchFamily="34" charset="0"/>
              </a:rPr>
              <a:t> schemas </a:t>
            </a:r>
          </a:p>
          <a:p>
            <a:pPr eaLnBrk="1" hangingPunct="1">
              <a:lnSpc>
                <a:spcPct val="90000"/>
              </a:lnSpc>
              <a:spcBef>
                <a:spcPts val="25"/>
              </a:spcBef>
            </a:pPr>
            <a:endParaRPr lang="en-US" altLang="en-US" sz="2600" dirty="0">
              <a:latin typeface="Tahoma" panose="020B0604030504040204" pitchFamily="34" charset="0"/>
            </a:endParaRPr>
          </a:p>
          <a:p>
            <a:pPr eaLnBrk="1" hangingPunct="1">
              <a:lnSpc>
                <a:spcPct val="90000"/>
              </a:lnSpc>
              <a:spcBef>
                <a:spcPts val="25"/>
              </a:spcBef>
            </a:pPr>
            <a:r>
              <a:rPr lang="en-US" altLang="en-US" sz="2600" dirty="0">
                <a:latin typeface="Tahoma" panose="020B0604030504040204" pitchFamily="34" charset="0"/>
              </a:rPr>
              <a:t>but what is a </a:t>
            </a:r>
            <a:r>
              <a:rPr lang="ja-JP" altLang="en-US" sz="2600" dirty="0">
                <a:latin typeface="Tahoma" panose="020B0604030504040204" pitchFamily="34" charset="0"/>
              </a:rPr>
              <a:t>‘</a:t>
            </a:r>
            <a:r>
              <a:rPr lang="en-US" altLang="ja-JP" sz="2600" dirty="0">
                <a:latin typeface="Tahoma" panose="020B0604030504040204" pitchFamily="34" charset="0"/>
              </a:rPr>
              <a:t>good</a:t>
            </a:r>
            <a:r>
              <a:rPr lang="ja-JP" altLang="en-US" sz="2600" dirty="0">
                <a:latin typeface="Tahoma" panose="020B0604030504040204" pitchFamily="34" charset="0"/>
              </a:rPr>
              <a:t>’</a:t>
            </a:r>
            <a:r>
              <a:rPr lang="en-US" altLang="ja-JP" sz="2600" dirty="0">
                <a:latin typeface="Tahoma" panose="020B0604030504040204" pitchFamily="34" charset="0"/>
              </a:rPr>
              <a:t> schema?</a:t>
            </a:r>
          </a:p>
          <a:p>
            <a:pPr eaLnBrk="1" hangingPunct="1">
              <a:lnSpc>
                <a:spcPct val="90000"/>
              </a:lnSpc>
              <a:spcBef>
                <a:spcPts val="25"/>
              </a:spcBef>
            </a:pPr>
            <a:endParaRPr lang="en-US" altLang="en-US" sz="2600" dirty="0">
              <a:latin typeface="Tahoma" panose="020B0604030504040204" pitchFamily="34" charset="0"/>
            </a:endParaRPr>
          </a:p>
          <a:p>
            <a:pPr marL="342900" lvl="1" indent="-342900" eaLnBrk="1" hangingPunct="1">
              <a:lnSpc>
                <a:spcPct val="90000"/>
              </a:lnSpc>
              <a:spcBef>
                <a:spcPts val="25"/>
              </a:spcBef>
              <a:buSzPct val="75000"/>
              <a:buFont typeface="Monotype Sorts" pitchFamily="-84" charset="2"/>
              <a:buChar char="o"/>
            </a:pPr>
            <a:r>
              <a:rPr lang="en-US" altLang="en-US" sz="2600" dirty="0">
                <a:latin typeface="Tahoma" panose="020B0604030504040204" pitchFamily="34" charset="0"/>
              </a:rPr>
              <a:t>Informally: </a:t>
            </a:r>
            <a:r>
              <a:rPr lang="ja-JP" altLang="en-US" sz="2600" dirty="0"/>
              <a:t>“</a:t>
            </a:r>
            <a:r>
              <a:rPr lang="en-US" altLang="ja-JP" sz="2600" dirty="0"/>
              <a:t>we want tables where the attributes depend on the primary key, on the </a:t>
            </a:r>
            <a:r>
              <a:rPr lang="en-US" altLang="ja-JP" sz="2600" dirty="0">
                <a:solidFill>
                  <a:srgbClr val="FF3300"/>
                </a:solidFill>
              </a:rPr>
              <a:t>whole</a:t>
            </a:r>
            <a:r>
              <a:rPr lang="en-US" altLang="ja-JP" sz="2600" dirty="0"/>
              <a:t> key, and </a:t>
            </a:r>
            <a:r>
              <a:rPr lang="en-US" altLang="ja-JP" sz="2600" dirty="0">
                <a:solidFill>
                  <a:srgbClr val="FF3300"/>
                </a:solidFill>
              </a:rPr>
              <a:t>nothing but</a:t>
            </a:r>
            <a:r>
              <a:rPr lang="en-US" altLang="ja-JP" sz="2600" dirty="0"/>
              <a:t> the key</a:t>
            </a:r>
            <a:r>
              <a:rPr lang="ja-JP" altLang="en-US" sz="2600" dirty="0"/>
              <a:t>”</a:t>
            </a:r>
            <a:endParaRPr lang="en-US" altLang="ja-JP" sz="2600" dirty="0">
              <a:latin typeface="Tahoma" panose="020B0604030504040204" pitchFamily="34" charset="0"/>
            </a:endParaRPr>
          </a:p>
          <a:p>
            <a:pPr eaLnBrk="1" hangingPunct="1">
              <a:lnSpc>
                <a:spcPct val="90000"/>
              </a:lnSpc>
              <a:spcBef>
                <a:spcPts val="25"/>
              </a:spcBef>
            </a:pPr>
            <a:endParaRPr lang="en-US" altLang="en-US" sz="2600" dirty="0">
              <a:latin typeface="Tahoma" panose="020B0604030504040204" pitchFamily="34" charset="0"/>
            </a:endParaRPr>
          </a:p>
          <a:p>
            <a:pPr eaLnBrk="1" hangingPunct="1">
              <a:lnSpc>
                <a:spcPct val="90000"/>
              </a:lnSpc>
              <a:spcBef>
                <a:spcPts val="25"/>
              </a:spcBef>
            </a:pPr>
            <a:r>
              <a:rPr lang="en-US" altLang="en-US" sz="2600" dirty="0">
                <a:latin typeface="Tahoma" panose="020B0604030504040204" pitchFamily="34" charset="0"/>
              </a:rPr>
              <a:t>Formally: </a:t>
            </a:r>
            <a:r>
              <a:rPr lang="ja-JP" altLang="en-US" sz="2600" dirty="0">
                <a:latin typeface="Tahoma" panose="020B0604030504040204" pitchFamily="34" charset="0"/>
              </a:rPr>
              <a:t>‘</a:t>
            </a:r>
            <a:r>
              <a:rPr lang="en-US" altLang="ja-JP" sz="2600" dirty="0">
                <a:latin typeface="Tahoma" panose="020B0604030504040204" pitchFamily="34" charset="0"/>
              </a:rPr>
              <a:t>good</a:t>
            </a:r>
            <a:r>
              <a:rPr lang="ja-JP" altLang="en-US" sz="2600" dirty="0">
                <a:latin typeface="Tahoma" panose="020B0604030504040204" pitchFamily="34" charset="0"/>
              </a:rPr>
              <a:t>’</a:t>
            </a:r>
            <a:r>
              <a:rPr lang="en-US" altLang="ja-JP" sz="2600" dirty="0">
                <a:latin typeface="Tahoma" panose="020B0604030504040204" pitchFamily="34" charset="0"/>
              </a:rPr>
              <a:t>, if it obeys a </a:t>
            </a:r>
            <a:r>
              <a:rPr lang="ja-JP" altLang="en-US" sz="2600" dirty="0">
                <a:latin typeface="Tahoma" panose="020B0604030504040204" pitchFamily="34" charset="0"/>
              </a:rPr>
              <a:t>‘</a:t>
            </a:r>
            <a:r>
              <a:rPr lang="en-US" altLang="ja-JP" sz="2600" dirty="0">
                <a:latin typeface="Tahoma" panose="020B0604030504040204" pitchFamily="34" charset="0"/>
              </a:rPr>
              <a:t>normal form</a:t>
            </a:r>
            <a:r>
              <a:rPr lang="ja-JP" altLang="en-US" sz="2600" dirty="0">
                <a:latin typeface="Tahoma" panose="020B0604030504040204" pitchFamily="34" charset="0"/>
              </a:rPr>
              <a:t>’</a:t>
            </a:r>
            <a:endParaRPr lang="en-US" altLang="ja-JP" sz="2600" dirty="0">
              <a:latin typeface="Tahoma" panose="020B0604030504040204" pitchFamily="34" charset="0"/>
            </a:endParaRPr>
          </a:p>
          <a:p>
            <a:pPr eaLnBrk="1" hangingPunct="1">
              <a:lnSpc>
                <a:spcPct val="90000"/>
              </a:lnSpc>
              <a:spcBef>
                <a:spcPts val="25"/>
              </a:spcBef>
            </a:pPr>
            <a:endParaRPr lang="en-US" altLang="en-US" sz="2600" dirty="0">
              <a:latin typeface="Tahoma" panose="020B0604030504040204" pitchFamily="34" charset="0"/>
            </a:endParaRPr>
          </a:p>
          <a:p>
            <a:pPr eaLnBrk="1" hangingPunct="1">
              <a:lnSpc>
                <a:spcPct val="90000"/>
              </a:lnSpc>
              <a:spcBef>
                <a:spcPts val="25"/>
              </a:spcBef>
            </a:pPr>
            <a:r>
              <a:rPr lang="en-US" altLang="en-US" sz="2600" dirty="0">
                <a:latin typeface="Tahoma" panose="020B0604030504040204" pitchFamily="34" charset="0"/>
              </a:rPr>
              <a:t>Typically: Boyce-Codd Normal form or the 3NF</a:t>
            </a:r>
          </a:p>
          <a:p>
            <a:pPr eaLnBrk="1" hangingPunct="1">
              <a:lnSpc>
                <a:spcPct val="90000"/>
              </a:lnSpc>
              <a:spcBef>
                <a:spcPts val="25"/>
              </a:spcBef>
            </a:pPr>
            <a:endParaRPr lang="en-US" altLang="en-US" sz="2600" dirty="0">
              <a:latin typeface="Tahoma" panose="020B0604030504040204" pitchFamily="34" charset="0"/>
            </a:endParaRPr>
          </a:p>
          <a:p>
            <a:pPr eaLnBrk="1" hangingPunct="1">
              <a:lnSpc>
                <a:spcPct val="90000"/>
              </a:lnSpc>
              <a:spcBef>
                <a:spcPts val="25"/>
              </a:spcBef>
            </a:pPr>
            <a:r>
              <a:rPr lang="en-US" altLang="en-US" sz="2600" dirty="0">
                <a:latin typeface="Tahoma" panose="020B0604030504040204" pitchFamily="34" charset="0"/>
              </a:rPr>
              <a:t>Normal forms are defined in terms of FDs</a:t>
            </a:r>
          </a:p>
          <a:p>
            <a:pPr eaLnBrk="1" hangingPunct="1">
              <a:lnSpc>
                <a:spcPct val="90000"/>
              </a:lnSpc>
            </a:pPr>
            <a:endParaRPr lang="en-US" altLang="en-US" sz="2600" dirty="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2" end="2"/>
                                            </p:txEl>
                                          </p:spTgt>
                                        </p:tgtEl>
                                        <p:attrNameLst>
                                          <p:attrName>style.visibility</p:attrName>
                                        </p:attrNameLst>
                                      </p:cBhvr>
                                      <p:to>
                                        <p:strVal val="visible"/>
                                      </p:to>
                                    </p:set>
                                    <p:anim calcmode="lin" valueType="num">
                                      <p:cBhvr additive="base">
                                        <p:cTn id="13" dur="500" fill="hold"/>
                                        <p:tgtEl>
                                          <p:spTgt spid="3440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7">
                                            <p:txEl>
                                              <p:pRg st="4" end="4"/>
                                            </p:txEl>
                                          </p:spTgt>
                                        </p:tgtEl>
                                        <p:attrNameLst>
                                          <p:attrName>style.visibility</p:attrName>
                                        </p:attrNameLst>
                                      </p:cBhvr>
                                      <p:to>
                                        <p:strVal val="visible"/>
                                      </p:to>
                                    </p:set>
                                    <p:anim calcmode="lin" valueType="num">
                                      <p:cBhvr additive="base">
                                        <p:cTn id="19" dur="500" fill="hold"/>
                                        <p:tgtEl>
                                          <p:spTgt spid="34406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4067">
                                            <p:txEl>
                                              <p:pRg st="6" end="6"/>
                                            </p:txEl>
                                          </p:spTgt>
                                        </p:tgtEl>
                                        <p:attrNameLst>
                                          <p:attrName>style.visibility</p:attrName>
                                        </p:attrNameLst>
                                      </p:cBhvr>
                                      <p:to>
                                        <p:strVal val="visible"/>
                                      </p:to>
                                    </p:set>
                                    <p:anim calcmode="lin" valueType="num">
                                      <p:cBhvr additive="base">
                                        <p:cTn id="25" dur="500" fill="hold"/>
                                        <p:tgtEl>
                                          <p:spTgt spid="344067">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40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4067">
                                            <p:txEl>
                                              <p:pRg st="8" end="8"/>
                                            </p:txEl>
                                          </p:spTgt>
                                        </p:tgtEl>
                                        <p:attrNameLst>
                                          <p:attrName>style.visibility</p:attrName>
                                        </p:attrNameLst>
                                      </p:cBhvr>
                                      <p:to>
                                        <p:strVal val="visible"/>
                                      </p:to>
                                    </p:set>
                                    <p:anim calcmode="lin" valueType="num">
                                      <p:cBhvr additive="base">
                                        <p:cTn id="31" dur="500" fill="hold"/>
                                        <p:tgtEl>
                                          <p:spTgt spid="344067">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406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4067">
                                            <p:txEl>
                                              <p:pRg st="10" end="10"/>
                                            </p:txEl>
                                          </p:spTgt>
                                        </p:tgtEl>
                                        <p:attrNameLst>
                                          <p:attrName>style.visibility</p:attrName>
                                        </p:attrNameLst>
                                      </p:cBhvr>
                                      <p:to>
                                        <p:strVal val="visible"/>
                                      </p:to>
                                    </p:set>
                                    <p:anim calcmode="lin" valueType="num">
                                      <p:cBhvr additive="base">
                                        <p:cTn id="37" dur="500" fill="hold"/>
                                        <p:tgtEl>
                                          <p:spTgt spid="344067">
                                            <p:txEl>
                                              <p:pRg st="10" end="1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406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5E6A621C-4F24-4DA3-98C3-63C278795E81}"/>
              </a:ext>
            </a:extLst>
          </p:cNvPr>
          <p:cNvSpPr>
            <a:spLocks noGrp="1" noChangeArrowheads="1"/>
          </p:cNvSpPr>
          <p:nvPr>
            <p:ph type="title"/>
          </p:nvPr>
        </p:nvSpPr>
        <p:spPr/>
        <p:txBody>
          <a:bodyPr/>
          <a:lstStyle/>
          <a:p>
            <a:pPr eaLnBrk="1" hangingPunct="1"/>
            <a:r>
              <a:rPr lang="el-GR" altLang="en-US">
                <a:latin typeface="Tahoma" panose="020B0604030504040204" pitchFamily="34" charset="0"/>
              </a:rPr>
              <a:t>Functional dependency</a:t>
            </a:r>
          </a:p>
        </p:txBody>
      </p:sp>
      <p:sp>
        <p:nvSpPr>
          <p:cNvPr id="78851" name="Rectangle 3" descr="Rectangle: Click to edit Master text styles&#10;Second level&#10;Third level&#10;Fourth level&#10;Fifth level">
            <a:extLst>
              <a:ext uri="{FF2B5EF4-FFF2-40B4-BE49-F238E27FC236}">
                <a16:creationId xmlns:a16="http://schemas.microsoft.com/office/drawing/2014/main" id="{63B605EB-9AFD-4FF9-B5A7-F1CABA92CB10}"/>
              </a:ext>
            </a:extLst>
          </p:cNvPr>
          <p:cNvSpPr>
            <a:spLocks noGrp="1" noChangeArrowheads="1"/>
          </p:cNvSpPr>
          <p:nvPr>
            <p:ph type="body" idx="1"/>
          </p:nvPr>
        </p:nvSpPr>
        <p:spPr>
          <a:xfrm>
            <a:off x="533400" y="1219200"/>
            <a:ext cx="8001000" cy="4953000"/>
          </a:xfrm>
        </p:spPr>
        <p:txBody>
          <a:bodyPr/>
          <a:lstStyle/>
          <a:p>
            <a:pPr eaLnBrk="1" hangingPunct="1">
              <a:lnSpc>
                <a:spcPct val="90000"/>
              </a:lnSpc>
            </a:pPr>
            <a:r>
              <a:rPr lang="en-US" altLang="en-US" dirty="0">
                <a:latin typeface="Tahoma" panose="020B0604030504040204" pitchFamily="34" charset="0"/>
              </a:rPr>
              <a:t>Definition: Let R=(A</a:t>
            </a:r>
            <a:r>
              <a:rPr lang="en-US" altLang="en-US" baseline="-25000" dirty="0">
                <a:latin typeface="Tahoma" panose="020B0604030504040204" pitchFamily="34" charset="0"/>
              </a:rPr>
              <a:t>1</a:t>
            </a:r>
            <a:r>
              <a:rPr lang="en-US" altLang="en-US" dirty="0">
                <a:latin typeface="Tahoma" panose="020B0604030504040204" pitchFamily="34" charset="0"/>
              </a:rPr>
              <a:t>, A</a:t>
            </a:r>
            <a:r>
              <a:rPr lang="en-US" altLang="en-US" baseline="-25000" dirty="0">
                <a:latin typeface="Tahoma" panose="020B0604030504040204" pitchFamily="34" charset="0"/>
              </a:rPr>
              <a:t>2</a:t>
            </a:r>
            <a:r>
              <a:rPr lang="en-US" altLang="en-US" dirty="0">
                <a:latin typeface="Tahoma" panose="020B0604030504040204" pitchFamily="34" charset="0"/>
              </a:rPr>
              <a:t>,…, A</a:t>
            </a:r>
            <a:r>
              <a:rPr lang="en-US" altLang="en-US" baseline="-25000" dirty="0">
                <a:latin typeface="Tahoma" panose="020B0604030504040204" pitchFamily="34" charset="0"/>
              </a:rPr>
              <a:t>n</a:t>
            </a:r>
            <a:r>
              <a:rPr lang="en-US" altLang="en-US" dirty="0">
                <a:latin typeface="Tahoma" panose="020B0604030504040204" pitchFamily="34" charset="0"/>
              </a:rPr>
              <a:t>) and X</a:t>
            </a:r>
            <a:r>
              <a:rPr lang="en-US" altLang="en-US" dirty="0">
                <a:latin typeface="Tahoma" panose="020B0604030504040204" pitchFamily="34" charset="0"/>
                <a:sym typeface="Symbol" panose="05050102010706020507" pitchFamily="18" charset="2"/>
              </a:rPr>
              <a:t>R and YR</a:t>
            </a:r>
          </a:p>
          <a:p>
            <a:pPr eaLnBrk="1" hangingPunct="1">
              <a:lnSpc>
                <a:spcPct val="90000"/>
              </a:lnSpc>
              <a:buFont typeface="Wingdings" panose="05000000000000000000" pitchFamily="2" charset="2"/>
              <a:buNone/>
            </a:pPr>
            <a:r>
              <a:rPr lang="en-US" altLang="en-US" dirty="0">
                <a:latin typeface="Tahoma" panose="020B0604030504040204" pitchFamily="34" charset="0"/>
                <a:sym typeface="Symbol" panose="05050102010706020507" pitchFamily="18" charset="2"/>
              </a:rPr>
              <a:t>   </a:t>
            </a:r>
            <a:r>
              <a:rPr lang="en-US" altLang="en-US" dirty="0">
                <a:latin typeface="Comic Sans MS" panose="030F0702030302020204" pitchFamily="66" charset="0"/>
                <a:sym typeface="Symbol" panose="05050102010706020507" pitchFamily="18" charset="2"/>
              </a:rPr>
              <a:t>X </a:t>
            </a:r>
            <a:r>
              <a:rPr lang="en-US" altLang="en-US" b="1" dirty="0">
                <a:latin typeface="Comic Sans MS" panose="030F0702030302020204" pitchFamily="66" charset="0"/>
                <a:sym typeface="Symbol" panose="05050102010706020507" pitchFamily="18" charset="2"/>
              </a:rPr>
              <a:t></a:t>
            </a:r>
            <a:r>
              <a:rPr lang="en-US" altLang="en-US" dirty="0">
                <a:latin typeface="Comic Sans MS" panose="030F0702030302020204" pitchFamily="66" charset="0"/>
                <a:sym typeface="Symbol" panose="05050102010706020507" pitchFamily="18" charset="2"/>
              </a:rPr>
              <a:t> Y  if the value of X </a:t>
            </a:r>
            <a:r>
              <a:rPr lang="en-US" altLang="en-US" b="1" dirty="0">
                <a:latin typeface="Comic Sans MS" panose="030F0702030302020204" pitchFamily="66" charset="0"/>
                <a:sym typeface="Symbol" panose="05050102010706020507" pitchFamily="18" charset="2"/>
              </a:rPr>
              <a:t>uniquely</a:t>
            </a:r>
            <a:r>
              <a:rPr lang="en-US" altLang="en-US" dirty="0">
                <a:latin typeface="Comic Sans MS" panose="030F0702030302020204" pitchFamily="66" charset="0"/>
                <a:sym typeface="Symbol" panose="05050102010706020507" pitchFamily="18" charset="2"/>
              </a:rPr>
              <a:t> determines a value of Y</a:t>
            </a:r>
          </a:p>
          <a:p>
            <a:pPr eaLnBrk="1" hangingPunct="1">
              <a:lnSpc>
                <a:spcPct val="90000"/>
              </a:lnSpc>
              <a:buFont typeface="Wingdings" panose="05000000000000000000" pitchFamily="2" charset="2"/>
              <a:buNone/>
            </a:pPr>
            <a:endParaRPr lang="en-US" altLang="en-US" sz="1200" dirty="0">
              <a:latin typeface="Comic Sans MS" panose="030F0702030302020204" pitchFamily="66" charset="0"/>
              <a:sym typeface="Symbol" panose="05050102010706020507" pitchFamily="18" charset="2"/>
            </a:endParaRPr>
          </a:p>
          <a:p>
            <a:pPr eaLnBrk="1" hangingPunct="1">
              <a:lnSpc>
                <a:spcPct val="0"/>
              </a:lnSpc>
              <a:buFont typeface="Wingdings" panose="05000000000000000000" pitchFamily="2" charset="2"/>
              <a:buNone/>
            </a:pPr>
            <a:endParaRPr lang="en-US" altLang="en-US" sz="2000" dirty="0">
              <a:latin typeface="Tahoma" panose="020B0604030504040204" pitchFamily="34" charset="0"/>
            </a:endParaRPr>
          </a:p>
          <a:p>
            <a:pPr eaLnBrk="1" hangingPunct="1">
              <a:lnSpc>
                <a:spcPct val="90000"/>
              </a:lnSpc>
            </a:pPr>
            <a:r>
              <a:rPr lang="en-US" altLang="en-US" dirty="0">
                <a:latin typeface="Tahoma" panose="020B0604030504040204" pitchFamily="34" charset="0"/>
              </a:rPr>
              <a:t>A functional dependency is a property of the meaning or semantic of the attributes in a relation schema.</a:t>
            </a:r>
          </a:p>
          <a:p>
            <a:pPr eaLnBrk="1" hangingPunct="1">
              <a:lnSpc>
                <a:spcPct val="0"/>
              </a:lnSpc>
              <a:buFont typeface="Wingdings" panose="05000000000000000000" pitchFamily="2" charset="2"/>
              <a:buNone/>
            </a:pPr>
            <a:endParaRPr lang="en-US" altLang="en-US" dirty="0">
              <a:latin typeface="Tahoma" panose="020B0604030504040204" pitchFamily="34" charset="0"/>
            </a:endParaRPr>
          </a:p>
          <a:p>
            <a:pPr eaLnBrk="1" hangingPunct="1">
              <a:lnSpc>
                <a:spcPct val="90000"/>
              </a:lnSpc>
            </a:pPr>
            <a:r>
              <a:rPr lang="en-US" altLang="en-US" dirty="0">
                <a:latin typeface="Tahoma" panose="020B0604030504040204" pitchFamily="34" charset="0"/>
              </a:rPr>
              <a:t>We use our understanding of the semantics of the attributes of R – that is, how they relate to one another – to specify the FD that should hold on all relational instances. </a:t>
            </a:r>
          </a:p>
          <a:p>
            <a:pPr eaLnBrk="1" hangingPunct="1">
              <a:lnSpc>
                <a:spcPct val="90000"/>
              </a:lnSpc>
            </a:pPr>
            <a:endParaRPr lang="en-US" altLang="en-US" sz="1200" dirty="0">
              <a:latin typeface="Tahoma" panose="020B0604030504040204" pitchFamily="34" charset="0"/>
            </a:endParaRPr>
          </a:p>
          <a:p>
            <a:pPr eaLnBrk="1" hangingPunct="1">
              <a:lnSpc>
                <a:spcPct val="20000"/>
              </a:lnSpc>
            </a:pPr>
            <a:endParaRPr lang="en-US" altLang="en-US" dirty="0">
              <a:latin typeface="Tahoma" panose="020B0604030504040204" pitchFamily="34" charset="0"/>
            </a:endParaRPr>
          </a:p>
          <a:p>
            <a:pPr eaLnBrk="1" hangingPunct="1">
              <a:lnSpc>
                <a:spcPct val="90000"/>
              </a:lnSpc>
            </a:pPr>
            <a:r>
              <a:rPr lang="en-US" altLang="en-US" dirty="0">
                <a:latin typeface="Tahoma" panose="020B0604030504040204" pitchFamily="34" charset="0"/>
              </a:rPr>
              <a:t>Functional dependence is a semantic notion.</a:t>
            </a:r>
            <a:endParaRPr lang="en-US" altLang="en-US" sz="2000" dirty="0">
              <a:latin typeface="Tahoma" panose="020B0604030504040204" pitchFamily="34" charset="0"/>
            </a:endParaRPr>
          </a:p>
          <a:p>
            <a:pPr lvl="1" eaLnBrk="1" hangingPunct="1">
              <a:lnSpc>
                <a:spcPct val="90000"/>
              </a:lnSpc>
            </a:pPr>
            <a:r>
              <a:rPr lang="en-US" altLang="en-US" sz="2000" dirty="0">
                <a:solidFill>
                  <a:srgbClr val="0000FF"/>
                </a:solidFill>
                <a:latin typeface="Tahoma" panose="020B0604030504040204" pitchFamily="34" charset="0"/>
              </a:rPr>
              <a:t>Recognizing the FDs is part of the process of understanding what data means.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D985655-0AFE-4932-91D6-E26827E7A32C}"/>
              </a:ext>
            </a:extLst>
          </p:cNvPr>
          <p:cNvSpPr>
            <a:spLocks noGrp="1" noChangeArrowheads="1"/>
          </p:cNvSpPr>
          <p:nvPr>
            <p:ph type="title"/>
          </p:nvPr>
        </p:nvSpPr>
        <p:spPr/>
        <p:txBody>
          <a:bodyPr/>
          <a:lstStyle/>
          <a:p>
            <a:pPr eaLnBrk="1" hangingPunct="1"/>
            <a:r>
              <a:rPr lang="en-US" altLang="en-US" sz="3200">
                <a:latin typeface="Tahoma" panose="020B0604030504040204" pitchFamily="34" charset="0"/>
              </a:rPr>
              <a:t>Good Database Schema</a:t>
            </a:r>
          </a:p>
        </p:txBody>
      </p:sp>
      <p:pic>
        <p:nvPicPr>
          <p:cNvPr id="80899" name="Picture 3">
            <a:extLst>
              <a:ext uri="{FF2B5EF4-FFF2-40B4-BE49-F238E27FC236}">
                <a16:creationId xmlns:a16="http://schemas.microsoft.com/office/drawing/2014/main" id="{1B619FB6-4056-414C-836B-439B22012F18}"/>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914400" y="1819275"/>
            <a:ext cx="6840538" cy="4581525"/>
          </a:xfrm>
        </p:spPr>
      </p:pic>
      <p:sp>
        <p:nvSpPr>
          <p:cNvPr id="80900" name="Rectangle 2">
            <a:extLst>
              <a:ext uri="{FF2B5EF4-FFF2-40B4-BE49-F238E27FC236}">
                <a16:creationId xmlns:a16="http://schemas.microsoft.com/office/drawing/2014/main" id="{FC23FA34-A380-4E73-9D94-A553CB4B4D56}"/>
              </a:ext>
            </a:extLst>
          </p:cNvPr>
          <p:cNvSpPr>
            <a:spLocks noChangeArrowheads="1"/>
          </p:cNvSpPr>
          <p:nvPr/>
        </p:nvSpPr>
        <p:spPr bwMode="auto">
          <a:xfrm>
            <a:off x="533400" y="1219200"/>
            <a:ext cx="68722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Wingdings" panose="05000000000000000000" pitchFamily="2" charset="2"/>
              <a:buChar char="q"/>
            </a:pPr>
            <a:r>
              <a:rPr lang="en-US" altLang="en-US">
                <a:latin typeface="Tahoma" panose="020B0604030504040204" pitchFamily="34" charset="0"/>
              </a:rPr>
              <a:t>Relations should have simple meaning</a:t>
            </a: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F68000B-03F2-4020-B6AD-6CF8FE439B6C}"/>
              </a:ext>
            </a:extLst>
          </p:cNvPr>
          <p:cNvSpPr>
            <a:spLocks noGrp="1" noChangeArrowheads="1"/>
          </p:cNvSpPr>
          <p:nvPr>
            <p:ph type="title"/>
          </p:nvPr>
        </p:nvSpPr>
        <p:spPr/>
        <p:txBody>
          <a:bodyPr/>
          <a:lstStyle/>
          <a:p>
            <a:pPr eaLnBrk="1" hangingPunct="1"/>
            <a:r>
              <a:rPr lang="el-GR" altLang="en-US">
                <a:latin typeface="Tahoma" panose="020B0604030504040204" pitchFamily="34" charset="0"/>
              </a:rPr>
              <a:t>Bad Database Schema</a:t>
            </a:r>
          </a:p>
        </p:txBody>
      </p:sp>
      <p:pic>
        <p:nvPicPr>
          <p:cNvPr id="82947" name="Picture 3">
            <a:extLst>
              <a:ext uri="{FF2B5EF4-FFF2-40B4-BE49-F238E27FC236}">
                <a16:creationId xmlns:a16="http://schemas.microsoft.com/office/drawing/2014/main" id="{177BAEF2-CB3E-44F9-A542-1CD1C477F53F}"/>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11188" y="1927225"/>
            <a:ext cx="7999412" cy="4414838"/>
          </a:xfrm>
          <a:noFill/>
        </p:spPr>
      </p:pic>
      <p:sp>
        <p:nvSpPr>
          <p:cNvPr id="82948" name="Rectangle 4">
            <a:extLst>
              <a:ext uri="{FF2B5EF4-FFF2-40B4-BE49-F238E27FC236}">
                <a16:creationId xmlns:a16="http://schemas.microsoft.com/office/drawing/2014/main" id="{854ED9ED-F731-438F-8CF8-5753E4BB6844}"/>
              </a:ext>
            </a:extLst>
          </p:cNvPr>
          <p:cNvSpPr>
            <a:spLocks noChangeArrowheads="1"/>
          </p:cNvSpPr>
          <p:nvPr/>
        </p:nvSpPr>
        <p:spPr bwMode="auto">
          <a:xfrm>
            <a:off x="1219200" y="5410200"/>
            <a:ext cx="38100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82949" name="Rectangle 5">
            <a:extLst>
              <a:ext uri="{FF2B5EF4-FFF2-40B4-BE49-F238E27FC236}">
                <a16:creationId xmlns:a16="http://schemas.microsoft.com/office/drawing/2014/main" id="{A2CE6257-9EBE-4A67-86C6-FD0FF9F91C59}"/>
              </a:ext>
            </a:extLst>
          </p:cNvPr>
          <p:cNvSpPr>
            <a:spLocks noChangeArrowheads="1"/>
          </p:cNvSpPr>
          <p:nvPr/>
        </p:nvSpPr>
        <p:spPr bwMode="auto">
          <a:xfrm>
            <a:off x="609600" y="1752600"/>
            <a:ext cx="5334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82950" name="Rectangle 6">
            <a:extLst>
              <a:ext uri="{FF2B5EF4-FFF2-40B4-BE49-F238E27FC236}">
                <a16:creationId xmlns:a16="http://schemas.microsoft.com/office/drawing/2014/main" id="{E5DB9E6B-8C12-43AA-9F01-39ED09B88C8A}"/>
              </a:ext>
            </a:extLst>
          </p:cNvPr>
          <p:cNvSpPr>
            <a:spLocks noChangeArrowheads="1"/>
          </p:cNvSpPr>
          <p:nvPr/>
        </p:nvSpPr>
        <p:spPr bwMode="auto">
          <a:xfrm>
            <a:off x="1752600" y="4800600"/>
            <a:ext cx="51054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82951" name="Rectangle 8">
            <a:extLst>
              <a:ext uri="{FF2B5EF4-FFF2-40B4-BE49-F238E27FC236}">
                <a16:creationId xmlns:a16="http://schemas.microsoft.com/office/drawing/2014/main" id="{DE975BEC-5431-44C8-835D-5B3312D3569F}"/>
              </a:ext>
            </a:extLst>
          </p:cNvPr>
          <p:cNvSpPr>
            <a:spLocks noChangeArrowheads="1"/>
          </p:cNvSpPr>
          <p:nvPr/>
        </p:nvSpPr>
        <p:spPr bwMode="auto">
          <a:xfrm>
            <a:off x="533400" y="1219200"/>
            <a:ext cx="68722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Wingdings" panose="05000000000000000000" pitchFamily="2" charset="2"/>
              <a:buChar char="q"/>
            </a:pPr>
            <a:r>
              <a:rPr lang="en-US" altLang="en-US">
                <a:latin typeface="Tahoma" panose="020B0604030504040204" pitchFamily="34" charset="0"/>
              </a:rPr>
              <a:t>Relations should not have </a:t>
            </a:r>
            <a:r>
              <a:rPr lang="el-GR" altLang="en-US">
                <a:latin typeface="Tahoma" panose="020B0604030504040204" pitchFamily="34" charset="0"/>
              </a:rPr>
              <a:t>multiple meanings</a:t>
            </a: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B07599A-D642-4EC9-A843-6B6C589C78AF}"/>
              </a:ext>
            </a:extLst>
          </p:cNvPr>
          <p:cNvSpPr>
            <a:spLocks noGrp="1" noChangeArrowheads="1"/>
          </p:cNvSpPr>
          <p:nvPr>
            <p:ph type="title"/>
          </p:nvPr>
        </p:nvSpPr>
        <p:spPr/>
        <p:txBody>
          <a:bodyPr/>
          <a:lstStyle/>
          <a:p>
            <a:pPr eaLnBrk="1" hangingPunct="1"/>
            <a:r>
              <a:rPr lang="en-US" altLang="en-US" dirty="0">
                <a:latin typeface="Tahoma" panose="020B0604030504040204" pitchFamily="34" charset="0"/>
              </a:rPr>
              <a:t>Types of Functional Dependencies</a:t>
            </a:r>
          </a:p>
        </p:txBody>
      </p:sp>
      <p:sp>
        <p:nvSpPr>
          <p:cNvPr id="370691" name="Rectangle 3" descr="Rectangle: Click to edit Master text styles&#10;Second level&#10;Third level&#10;Fourth level&#10;Fifth level">
            <a:extLst>
              <a:ext uri="{FF2B5EF4-FFF2-40B4-BE49-F238E27FC236}">
                <a16:creationId xmlns:a16="http://schemas.microsoft.com/office/drawing/2014/main" id="{8F08A936-EFCD-4AB6-AC1A-39E853CDEC44}"/>
              </a:ext>
            </a:extLst>
          </p:cNvPr>
          <p:cNvSpPr>
            <a:spLocks noGrp="1" noChangeArrowheads="1"/>
          </p:cNvSpPr>
          <p:nvPr>
            <p:ph type="body" idx="1"/>
          </p:nvPr>
        </p:nvSpPr>
        <p:spPr>
          <a:xfrm>
            <a:off x="533400" y="1295400"/>
            <a:ext cx="8001000" cy="5029200"/>
          </a:xfrm>
        </p:spPr>
        <p:txBody>
          <a:bodyPr/>
          <a:lstStyle/>
          <a:p>
            <a:pPr eaLnBrk="1" hangingPunct="1">
              <a:lnSpc>
                <a:spcPct val="90000"/>
              </a:lnSpc>
            </a:pPr>
            <a:r>
              <a:rPr lang="en-US" altLang="en-US" u="sng">
                <a:latin typeface="Tahoma" panose="020B0604030504040204" pitchFamily="34" charset="0"/>
              </a:rPr>
              <a:t>Trivial dependency</a:t>
            </a:r>
            <a:r>
              <a:rPr lang="en-US" altLang="en-US">
                <a:latin typeface="Tahoma" panose="020B0604030504040204" pitchFamily="34" charset="0"/>
              </a:rPr>
              <a:t>: X</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Y is </a:t>
            </a:r>
            <a:r>
              <a:rPr lang="en-US" altLang="en-US" i="1">
                <a:latin typeface="Tahoma" panose="020B0604030504040204" pitchFamily="34" charset="0"/>
              </a:rPr>
              <a:t>trivial</a:t>
            </a:r>
            <a:r>
              <a:rPr lang="en-US" altLang="en-US">
                <a:latin typeface="Tahoma" panose="020B0604030504040204" pitchFamily="34" charset="0"/>
              </a:rPr>
              <a:t> if it is true for any X and Y of any relation, regardless of X and Y semantics.</a:t>
            </a:r>
          </a:p>
          <a:p>
            <a:pPr lvl="1" eaLnBrk="1" hangingPunct="1">
              <a:lnSpc>
                <a:spcPct val="90000"/>
              </a:lnSpc>
            </a:pPr>
            <a:r>
              <a:rPr lang="en-US" altLang="en-US" sz="2200">
                <a:latin typeface="Tahoma" panose="020B0604030504040204" pitchFamily="34" charset="0"/>
              </a:rPr>
              <a:t>Ex1: A -&gt; A</a:t>
            </a:r>
          </a:p>
          <a:p>
            <a:pPr lvl="1" eaLnBrk="1" hangingPunct="1">
              <a:lnSpc>
                <a:spcPct val="90000"/>
              </a:lnSpc>
            </a:pPr>
            <a:r>
              <a:rPr lang="en-US" altLang="en-US" sz="2200">
                <a:latin typeface="Tahoma" panose="020B0604030504040204" pitchFamily="34" charset="0"/>
              </a:rPr>
              <a:t>Ex2: If {A,B} a Key, then {A,B} </a:t>
            </a:r>
            <a:r>
              <a:rPr lang="en-US" altLang="en-US" sz="2200">
                <a:latin typeface="Tahoma" panose="020B0604030504040204" pitchFamily="34" charset="0"/>
                <a:sym typeface="Symbol" panose="05050102010706020507" pitchFamily="18" charset="2"/>
              </a:rPr>
              <a:t></a:t>
            </a:r>
            <a:r>
              <a:rPr lang="en-US" altLang="en-US" sz="2200">
                <a:latin typeface="Tahoma" panose="020B0604030504040204" pitchFamily="34" charset="0"/>
              </a:rPr>
              <a:t> A</a:t>
            </a:r>
            <a:r>
              <a:rPr lang="en-US" altLang="en-US" sz="2000">
                <a:latin typeface="Tahoma" panose="020B0604030504040204" pitchFamily="34" charset="0"/>
              </a:rPr>
              <a:t>  </a:t>
            </a:r>
            <a:br>
              <a:rPr lang="en-US" altLang="en-US" sz="2000">
                <a:latin typeface="Tahoma" panose="020B0604030504040204" pitchFamily="34" charset="0"/>
              </a:rPr>
            </a:br>
            <a:r>
              <a:rPr lang="en-US" altLang="en-US" sz="2200">
                <a:latin typeface="Tahoma" panose="020B0604030504040204" pitchFamily="34" charset="0"/>
              </a:rPr>
              <a:t>(Y</a:t>
            </a:r>
            <a:r>
              <a:rPr lang="en-US" altLang="en-US" sz="2200">
                <a:latin typeface="Tahoma" panose="020B0604030504040204" pitchFamily="34" charset="0"/>
                <a:sym typeface="Symbol" panose="05050102010706020507" pitchFamily="18" charset="2"/>
              </a:rPr>
              <a:t>X, </a:t>
            </a:r>
            <a:r>
              <a:rPr lang="en-US" altLang="en-US" sz="2200">
                <a:latin typeface="Tahoma" panose="020B0604030504040204" pitchFamily="34" charset="0"/>
              </a:rPr>
              <a:t>X</a:t>
            </a:r>
            <a:r>
              <a:rPr lang="en-US" altLang="en-US" sz="2200">
                <a:latin typeface="Tahoma" panose="020B0604030504040204" pitchFamily="34" charset="0"/>
                <a:sym typeface="Symbol" panose="05050102010706020507" pitchFamily="18" charset="2"/>
              </a:rPr>
              <a:t></a:t>
            </a:r>
            <a:r>
              <a:rPr lang="en-US" altLang="en-US" sz="2200">
                <a:latin typeface="Tahoma" panose="020B0604030504040204" pitchFamily="34" charset="0"/>
              </a:rPr>
              <a:t>Y is trivial)</a:t>
            </a:r>
          </a:p>
          <a:p>
            <a:pPr eaLnBrk="1" hangingPunct="1">
              <a:lnSpc>
                <a:spcPct val="90000"/>
              </a:lnSpc>
            </a:pPr>
            <a:endParaRPr lang="en-US" altLang="en-US" sz="1200">
              <a:latin typeface="Tahoma" panose="020B0604030504040204" pitchFamily="34" charset="0"/>
            </a:endParaRPr>
          </a:p>
          <a:p>
            <a:pPr eaLnBrk="1" hangingPunct="1">
              <a:lnSpc>
                <a:spcPct val="90000"/>
              </a:lnSpc>
            </a:pPr>
            <a:r>
              <a:rPr lang="en-US" altLang="en-US" u="sng">
                <a:latin typeface="Tahoma" panose="020B0604030504040204" pitchFamily="34" charset="0"/>
              </a:rPr>
              <a:t>Partial dependency</a:t>
            </a:r>
            <a:r>
              <a:rPr lang="en-US" altLang="en-US">
                <a:latin typeface="Tahoma" panose="020B0604030504040204" pitchFamily="34" charset="0"/>
              </a:rPr>
              <a:t>: X</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Y is </a:t>
            </a:r>
            <a:r>
              <a:rPr lang="en-US" altLang="en-US" i="1">
                <a:latin typeface="Tahoma" panose="020B0604030504040204" pitchFamily="34" charset="0"/>
              </a:rPr>
              <a:t>partial</a:t>
            </a:r>
            <a:r>
              <a:rPr lang="en-US" altLang="en-US">
                <a:latin typeface="Tahoma" panose="020B0604030504040204" pitchFamily="34" charset="0"/>
              </a:rPr>
              <a:t> if there is an attribute A in X that can be removed from X and the dependency can still hold:  X–{A}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 Y</a:t>
            </a:r>
          </a:p>
          <a:p>
            <a:pPr lvl="1" eaLnBrk="1" hangingPunct="1">
              <a:lnSpc>
                <a:spcPct val="90000"/>
              </a:lnSpc>
            </a:pPr>
            <a:r>
              <a:rPr lang="en-US" altLang="en-US" sz="2200">
                <a:latin typeface="Tahoma" panose="020B0604030504040204" pitchFamily="34" charset="0"/>
              </a:rPr>
              <a:t>E.g., SUPPLY (</a:t>
            </a:r>
            <a:r>
              <a:rPr lang="en-US" altLang="en-US" sz="2200" u="sng">
                <a:latin typeface="Tahoma" panose="020B0604030504040204" pitchFamily="34" charset="0"/>
              </a:rPr>
              <a:t>SID,PID,DID</a:t>
            </a:r>
            <a:r>
              <a:rPr lang="en-US" altLang="en-US" sz="2200">
                <a:latin typeface="Tahoma" panose="020B0604030504040204" pitchFamily="34" charset="0"/>
              </a:rPr>
              <a:t>, SCity, DCity, Qty)</a:t>
            </a:r>
          </a:p>
          <a:p>
            <a:pPr lvl="1" eaLnBrk="1" hangingPunct="1">
              <a:lnSpc>
                <a:spcPct val="90000"/>
              </a:lnSpc>
              <a:buFont typeface="Wingdings" panose="05000000000000000000" pitchFamily="2" charset="2"/>
              <a:buNone/>
            </a:pPr>
            <a:r>
              <a:rPr lang="en-US" altLang="en-US" sz="2200">
                <a:latin typeface="Tahoma" panose="020B0604030504040204" pitchFamily="34" charset="0"/>
              </a:rPr>
              <a:t>          {SID, PID, DID} </a:t>
            </a:r>
            <a:r>
              <a:rPr lang="en-US" altLang="en-US" sz="2000">
                <a:latin typeface="Tahoma" panose="020B0604030504040204" pitchFamily="34" charset="0"/>
                <a:sym typeface="Symbol" panose="05050102010706020507" pitchFamily="18" charset="2"/>
              </a:rPr>
              <a:t></a:t>
            </a:r>
            <a:r>
              <a:rPr lang="en-US" altLang="en-US" sz="2200">
                <a:latin typeface="Tahoma" panose="020B0604030504040204" pitchFamily="34" charset="0"/>
              </a:rPr>
              <a:t> Scity           SID </a:t>
            </a:r>
            <a:r>
              <a:rPr lang="en-US" altLang="en-US" sz="2000">
                <a:latin typeface="Tahoma" panose="020B0604030504040204" pitchFamily="34" charset="0"/>
                <a:sym typeface="Symbol" panose="05050102010706020507" pitchFamily="18" charset="2"/>
              </a:rPr>
              <a:t></a:t>
            </a:r>
            <a:r>
              <a:rPr lang="en-US" altLang="en-US" sz="2200">
                <a:latin typeface="Tahoma" panose="020B0604030504040204" pitchFamily="34" charset="0"/>
              </a:rPr>
              <a:t> SCity</a:t>
            </a:r>
          </a:p>
          <a:p>
            <a:pPr lvl="1" eaLnBrk="1" hangingPunct="1">
              <a:lnSpc>
                <a:spcPct val="90000"/>
              </a:lnSpc>
              <a:buFont typeface="Wingdings" panose="05000000000000000000" pitchFamily="2" charset="2"/>
              <a:buNone/>
            </a:pPr>
            <a:r>
              <a:rPr lang="en-US" altLang="en-US" sz="2200">
                <a:latin typeface="Tahoma" panose="020B0604030504040204" pitchFamily="34" charset="0"/>
              </a:rPr>
              <a:t>          {SID, PID, DID} </a:t>
            </a:r>
            <a:r>
              <a:rPr lang="en-US" altLang="en-US" sz="2000">
                <a:latin typeface="Tahoma" panose="020B0604030504040204" pitchFamily="34" charset="0"/>
                <a:sym typeface="Symbol" panose="05050102010706020507" pitchFamily="18" charset="2"/>
              </a:rPr>
              <a:t></a:t>
            </a:r>
            <a:r>
              <a:rPr lang="en-US" altLang="en-US" sz="2200">
                <a:latin typeface="Tahoma" panose="020B0604030504040204" pitchFamily="34" charset="0"/>
              </a:rPr>
              <a:t> Dcity           DID</a:t>
            </a:r>
            <a:r>
              <a:rPr lang="en-US" altLang="en-US" sz="2000">
                <a:latin typeface="Tahoma" panose="020B0604030504040204" pitchFamily="34" charset="0"/>
              </a:rPr>
              <a:t> </a:t>
            </a:r>
            <a:r>
              <a:rPr lang="en-US" altLang="en-US" sz="2000">
                <a:latin typeface="Tahoma" panose="020B0604030504040204" pitchFamily="34" charset="0"/>
                <a:sym typeface="Symbol" panose="05050102010706020507" pitchFamily="18" charset="2"/>
              </a:rPr>
              <a:t></a:t>
            </a:r>
            <a:r>
              <a:rPr lang="en-US" altLang="en-US" sz="2000">
                <a:latin typeface="Tahoma" panose="020B0604030504040204" pitchFamily="34" charset="0"/>
              </a:rPr>
              <a:t> Dcity</a:t>
            </a:r>
          </a:p>
          <a:p>
            <a:pPr lvl="1" eaLnBrk="1" hangingPunct="1">
              <a:lnSpc>
                <a:spcPct val="90000"/>
              </a:lnSpc>
              <a:buFont typeface="Wingdings" panose="05000000000000000000" pitchFamily="2" charset="2"/>
              <a:buNone/>
            </a:pPr>
            <a:endParaRPr lang="en-US" altLang="en-US" sz="2200">
              <a:latin typeface="Tahoma" panose="020B0604030504040204" pitchFamily="34" charset="0"/>
            </a:endParaRPr>
          </a:p>
          <a:p>
            <a:pPr eaLnBrk="1" hangingPunct="1">
              <a:lnSpc>
                <a:spcPct val="90000"/>
              </a:lnSpc>
            </a:pPr>
            <a:r>
              <a:rPr lang="en-US" altLang="en-US" u="sng">
                <a:latin typeface="Tahoma" panose="020B0604030504040204" pitchFamily="34" charset="0"/>
              </a:rPr>
              <a:t>Full dependency</a:t>
            </a:r>
            <a:r>
              <a:rPr lang="en-US" altLang="en-US">
                <a:latin typeface="Tahoma" panose="020B0604030504040204" pitchFamily="34" charset="0"/>
              </a:rPr>
              <a:t>: ??</a:t>
            </a:r>
            <a:r>
              <a:rPr lang="en-US" altLang="en-US" sz="2600">
                <a:latin typeface="Tahoma" panose="020B060403050404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0691">
                                            <p:txEl>
                                              <p:pRg st="1" end="1"/>
                                            </p:txEl>
                                          </p:spTgt>
                                        </p:tgtEl>
                                        <p:attrNameLst>
                                          <p:attrName>style.visibility</p:attrName>
                                        </p:attrNameLst>
                                      </p:cBhvr>
                                      <p:to>
                                        <p:strVal val="visible"/>
                                      </p:to>
                                    </p:set>
                                    <p:anim calcmode="lin" valueType="num">
                                      <p:cBhvr additive="base">
                                        <p:cTn id="13" dur="500" fill="hold"/>
                                        <p:tgtEl>
                                          <p:spTgt spid="3706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06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0691">
                                            <p:txEl>
                                              <p:pRg st="2" end="2"/>
                                            </p:txEl>
                                          </p:spTgt>
                                        </p:tgtEl>
                                        <p:attrNameLst>
                                          <p:attrName>style.visibility</p:attrName>
                                        </p:attrNameLst>
                                      </p:cBhvr>
                                      <p:to>
                                        <p:strVal val="visible"/>
                                      </p:to>
                                    </p:set>
                                    <p:anim calcmode="lin" valueType="num">
                                      <p:cBhvr additive="base">
                                        <p:cTn id="19" dur="500" fill="hold"/>
                                        <p:tgtEl>
                                          <p:spTgt spid="3706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06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0691">
                                            <p:txEl>
                                              <p:pRg st="4" end="4"/>
                                            </p:txEl>
                                          </p:spTgt>
                                        </p:tgtEl>
                                        <p:attrNameLst>
                                          <p:attrName>style.visibility</p:attrName>
                                        </p:attrNameLst>
                                      </p:cBhvr>
                                      <p:to>
                                        <p:strVal val="visible"/>
                                      </p:to>
                                    </p:set>
                                    <p:anim calcmode="lin" valueType="num">
                                      <p:cBhvr additive="base">
                                        <p:cTn id="25" dur="500" fill="hold"/>
                                        <p:tgtEl>
                                          <p:spTgt spid="37069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06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0691">
                                            <p:txEl>
                                              <p:pRg st="5" end="5"/>
                                            </p:txEl>
                                          </p:spTgt>
                                        </p:tgtEl>
                                        <p:attrNameLst>
                                          <p:attrName>style.visibility</p:attrName>
                                        </p:attrNameLst>
                                      </p:cBhvr>
                                      <p:to>
                                        <p:strVal val="visible"/>
                                      </p:to>
                                    </p:set>
                                    <p:anim calcmode="lin" valueType="num">
                                      <p:cBhvr additive="base">
                                        <p:cTn id="31" dur="500" fill="hold"/>
                                        <p:tgtEl>
                                          <p:spTgt spid="37069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06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0691">
                                            <p:txEl>
                                              <p:pRg st="6" end="6"/>
                                            </p:txEl>
                                          </p:spTgt>
                                        </p:tgtEl>
                                        <p:attrNameLst>
                                          <p:attrName>style.visibility</p:attrName>
                                        </p:attrNameLst>
                                      </p:cBhvr>
                                      <p:to>
                                        <p:strVal val="visible"/>
                                      </p:to>
                                    </p:set>
                                    <p:anim calcmode="lin" valueType="num">
                                      <p:cBhvr additive="base">
                                        <p:cTn id="37" dur="500" fill="hold"/>
                                        <p:tgtEl>
                                          <p:spTgt spid="3706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06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0691">
                                            <p:txEl>
                                              <p:pRg st="7" end="7"/>
                                            </p:txEl>
                                          </p:spTgt>
                                        </p:tgtEl>
                                        <p:attrNameLst>
                                          <p:attrName>style.visibility</p:attrName>
                                        </p:attrNameLst>
                                      </p:cBhvr>
                                      <p:to>
                                        <p:strVal val="visible"/>
                                      </p:to>
                                    </p:set>
                                    <p:anim calcmode="lin" valueType="num">
                                      <p:cBhvr additive="base">
                                        <p:cTn id="43" dur="500" fill="hold"/>
                                        <p:tgtEl>
                                          <p:spTgt spid="37069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06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0691">
                                            <p:txEl>
                                              <p:pRg st="9" end="9"/>
                                            </p:txEl>
                                          </p:spTgt>
                                        </p:tgtEl>
                                        <p:attrNameLst>
                                          <p:attrName>style.visibility</p:attrName>
                                        </p:attrNameLst>
                                      </p:cBhvr>
                                      <p:to>
                                        <p:strVal val="visible"/>
                                      </p:to>
                                    </p:set>
                                    <p:anim calcmode="lin" valueType="num">
                                      <p:cBhvr additive="base">
                                        <p:cTn id="49" dur="500" fill="hold"/>
                                        <p:tgtEl>
                                          <p:spTgt spid="370691">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06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9220B2B-2E18-42EC-8995-96B46CBDAD03}"/>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Types of Functional Dependencies…</a:t>
            </a:r>
          </a:p>
        </p:txBody>
      </p:sp>
      <p:sp>
        <p:nvSpPr>
          <p:cNvPr id="371715" name="Rectangle 3" descr="Rectangle: Click to edit Master text styles&#10;Second level&#10;Third level&#10;Fourth level&#10;Fifth level">
            <a:extLst>
              <a:ext uri="{FF2B5EF4-FFF2-40B4-BE49-F238E27FC236}">
                <a16:creationId xmlns:a16="http://schemas.microsoft.com/office/drawing/2014/main" id="{7C5EA24E-38DF-4605-B811-D70042A4CC4D}"/>
              </a:ext>
            </a:extLst>
          </p:cNvPr>
          <p:cNvSpPr>
            <a:spLocks noGrp="1" noChangeArrowheads="1"/>
          </p:cNvSpPr>
          <p:nvPr>
            <p:ph type="body" idx="1"/>
          </p:nvPr>
        </p:nvSpPr>
        <p:spPr>
          <a:xfrm>
            <a:off x="609600" y="1219200"/>
            <a:ext cx="8001000" cy="4953000"/>
          </a:xfrm>
        </p:spPr>
        <p:txBody>
          <a:bodyPr/>
          <a:lstStyle/>
          <a:p>
            <a:pPr eaLnBrk="1" hangingPunct="1"/>
            <a:r>
              <a:rPr lang="en-US" altLang="en-US" u="sng">
                <a:latin typeface="Tahoma" panose="020B0604030504040204" pitchFamily="34" charset="0"/>
              </a:rPr>
              <a:t>Transitive dependency</a:t>
            </a:r>
            <a:r>
              <a:rPr lang="en-US" altLang="en-US">
                <a:latin typeface="Tahoma" panose="020B0604030504040204" pitchFamily="34" charset="0"/>
              </a:rPr>
              <a:t>: X</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Y is transitive in R if there is a set of attributes Z that is not a subset of any key of R and both X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 Z and Z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 Y hold</a:t>
            </a:r>
          </a:p>
          <a:p>
            <a:pPr lvl="1" eaLnBrk="1" hangingPunct="1"/>
            <a:r>
              <a:rPr lang="en-US" altLang="en-US" sz="2100">
                <a:latin typeface="Tahoma" panose="020B0604030504040204" pitchFamily="34" charset="0"/>
              </a:rPr>
              <a:t>E.g., EMP (</a:t>
            </a:r>
            <a:r>
              <a:rPr lang="en-US" altLang="en-US" sz="2100" u="sng">
                <a:latin typeface="Tahoma" panose="020B0604030504040204" pitchFamily="34" charset="0"/>
              </a:rPr>
              <a:t>SSN</a:t>
            </a:r>
            <a:r>
              <a:rPr lang="en-US" altLang="en-US" sz="2100">
                <a:latin typeface="Tahoma" panose="020B0604030504040204" pitchFamily="34" charset="0"/>
              </a:rPr>
              <a:t>, EName, DeptID, MGRSSN)</a:t>
            </a:r>
          </a:p>
          <a:p>
            <a:pPr lvl="1" eaLnBrk="1" hangingPunct="1">
              <a:buFont typeface="Wingdings" panose="05000000000000000000" pitchFamily="2" charset="2"/>
              <a:buNone/>
            </a:pPr>
            <a:r>
              <a:rPr lang="en-US" altLang="en-US" sz="2100">
                <a:latin typeface="Tahoma" panose="020B0604030504040204" pitchFamily="34" charset="0"/>
              </a:rPr>
              <a:t>            (fd.1)                 SSN </a:t>
            </a:r>
            <a:r>
              <a:rPr lang="en-US" altLang="en-US" sz="2100">
                <a:latin typeface="Tahoma" panose="020B0604030504040204" pitchFamily="34" charset="0"/>
                <a:sym typeface="Symbol" panose="05050102010706020507" pitchFamily="18" charset="2"/>
              </a:rPr>
              <a:t></a:t>
            </a:r>
            <a:r>
              <a:rPr lang="en-US" altLang="en-US" sz="2100">
                <a:latin typeface="Tahoma" panose="020B0604030504040204" pitchFamily="34" charset="0"/>
              </a:rPr>
              <a:t> DeptId</a:t>
            </a:r>
          </a:p>
          <a:p>
            <a:pPr lvl="1" eaLnBrk="1" hangingPunct="1">
              <a:buFont typeface="Wingdings" panose="05000000000000000000" pitchFamily="2" charset="2"/>
              <a:buNone/>
            </a:pPr>
            <a:r>
              <a:rPr lang="en-US" altLang="en-US" sz="2100">
                <a:latin typeface="Tahoma" panose="020B0604030504040204" pitchFamily="34" charset="0"/>
              </a:rPr>
              <a:t>            (fd.2)                 DeptId </a:t>
            </a:r>
            <a:r>
              <a:rPr lang="en-US" altLang="en-US" sz="2100">
                <a:latin typeface="Tahoma" panose="020B0604030504040204" pitchFamily="34" charset="0"/>
                <a:sym typeface="Symbol" panose="05050102010706020507" pitchFamily="18" charset="2"/>
              </a:rPr>
              <a:t></a:t>
            </a:r>
            <a:r>
              <a:rPr lang="en-US" altLang="en-US" sz="2100">
                <a:latin typeface="Tahoma" panose="020B0604030504040204" pitchFamily="34" charset="0"/>
              </a:rPr>
              <a:t> MGRSSN</a:t>
            </a:r>
          </a:p>
          <a:p>
            <a:pPr lvl="1" eaLnBrk="1" hangingPunct="1">
              <a:buFont typeface="Wingdings" panose="05000000000000000000" pitchFamily="2" charset="2"/>
              <a:buNone/>
            </a:pPr>
            <a:r>
              <a:rPr lang="en-US" altLang="en-US" sz="2100">
                <a:latin typeface="Tahoma" panose="020B0604030504040204" pitchFamily="34" charset="0"/>
              </a:rPr>
              <a:t>       (from fd.1 &amp; fd.2)     SSN </a:t>
            </a:r>
            <a:r>
              <a:rPr lang="en-US" altLang="en-US" sz="2100">
                <a:latin typeface="Tahoma" panose="020B0604030504040204" pitchFamily="34" charset="0"/>
                <a:sym typeface="Symbol" panose="05050102010706020507" pitchFamily="18" charset="2"/>
              </a:rPr>
              <a:t></a:t>
            </a:r>
            <a:r>
              <a:rPr lang="en-US" altLang="en-US" sz="2100">
                <a:latin typeface="Tahoma" panose="020B0604030504040204" pitchFamily="34" charset="0"/>
              </a:rPr>
              <a:t> MGRSSN</a:t>
            </a:r>
          </a:p>
          <a:p>
            <a:pPr eaLnBrk="1" hangingPunct="1">
              <a:buFont typeface="Wingdings" panose="05000000000000000000" pitchFamily="2" charset="2"/>
              <a:buNone/>
            </a:pPr>
            <a:endParaRPr lang="en-US" altLang="en-US" sz="800">
              <a:latin typeface="Tahoma" panose="020B0604030504040204" pitchFamily="34" charset="0"/>
            </a:endParaRPr>
          </a:p>
          <a:p>
            <a:pPr eaLnBrk="1" hangingPunct="1"/>
            <a:r>
              <a:rPr lang="en-US" altLang="en-US" u="sng">
                <a:latin typeface="Tahoma" panose="020B0604030504040204" pitchFamily="34" charset="0"/>
              </a:rPr>
              <a:t>Multivalued dependency </a:t>
            </a:r>
            <a:r>
              <a:rPr lang="en-US" altLang="en-US">
                <a:latin typeface="Tahoma" panose="020B0604030504040204" pitchFamily="34" charset="0"/>
              </a:rPr>
              <a:t>: X</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Y is multivalued dependency in R if X is a key, Z in R and Z</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rPr>
              <a:t>Y </a:t>
            </a:r>
          </a:p>
          <a:p>
            <a:pPr lvl="1" eaLnBrk="1" hangingPunct="1"/>
            <a:r>
              <a:rPr lang="en-US" altLang="en-US" sz="2100">
                <a:latin typeface="Tahoma" panose="020B0604030504040204" pitchFamily="34" charset="0"/>
              </a:rPr>
              <a:t>E.g., DJP (</a:t>
            </a:r>
            <a:r>
              <a:rPr lang="en-US" altLang="en-US" sz="2100" u="sng">
                <a:latin typeface="Tahoma" panose="020B0604030504040204" pitchFamily="34" charset="0"/>
              </a:rPr>
              <a:t>DeptID, ProjectID</a:t>
            </a:r>
            <a:r>
              <a:rPr lang="en-US" altLang="en-US" sz="2100">
                <a:latin typeface="Tahoma" panose="020B0604030504040204" pitchFamily="34" charset="0"/>
              </a:rPr>
              <a:t>, part)</a:t>
            </a:r>
          </a:p>
          <a:p>
            <a:pPr lvl="1" eaLnBrk="1" hangingPunct="1">
              <a:buFont typeface="Wingdings" panose="05000000000000000000" pitchFamily="2" charset="2"/>
              <a:buNone/>
            </a:pPr>
            <a:r>
              <a:rPr lang="en-US" altLang="en-US" sz="2100">
                <a:latin typeface="Tahoma" panose="020B0604030504040204" pitchFamily="34" charset="0"/>
              </a:rPr>
              <a:t>            (fd.1)   DeptId </a:t>
            </a:r>
            <a:r>
              <a:rPr lang="en-US" altLang="en-US" sz="2100">
                <a:latin typeface="Tahoma" panose="020B0604030504040204" pitchFamily="34" charset="0"/>
                <a:sym typeface="Symbol" panose="05050102010706020507" pitchFamily="18" charset="2"/>
              </a:rPr>
              <a:t></a:t>
            </a:r>
            <a:r>
              <a:rPr lang="en-US" altLang="en-US" sz="2100">
                <a:latin typeface="Tahoma" panose="020B0604030504040204" pitchFamily="34" charset="0"/>
              </a:rPr>
              <a:t> part</a:t>
            </a:r>
          </a:p>
          <a:p>
            <a:pPr lvl="1" eaLnBrk="1" hangingPunct="1">
              <a:buFont typeface="Wingdings" panose="05000000000000000000" pitchFamily="2" charset="2"/>
              <a:buNone/>
            </a:pPr>
            <a:r>
              <a:rPr lang="en-US" altLang="en-US" sz="2100">
                <a:latin typeface="Tahoma" panose="020B0604030504040204" pitchFamily="34" charset="0"/>
              </a:rPr>
              <a:t>            (fd.2)   ProjectID </a:t>
            </a:r>
            <a:r>
              <a:rPr lang="en-US" altLang="en-US" sz="2100">
                <a:latin typeface="Tahoma" panose="020B0604030504040204" pitchFamily="34" charset="0"/>
                <a:sym typeface="Symbol" panose="05050102010706020507" pitchFamily="18" charset="2"/>
              </a:rPr>
              <a:t></a:t>
            </a:r>
            <a:r>
              <a:rPr lang="en-US" altLang="en-US" sz="2100">
                <a:latin typeface="Tahoma" panose="020B0604030504040204" pitchFamily="34" charset="0"/>
              </a:rPr>
              <a:t> part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1715">
                                            <p:txEl>
                                              <p:pRg st="6" end="6"/>
                                            </p:txEl>
                                          </p:spTgt>
                                        </p:tgtEl>
                                        <p:attrNameLst>
                                          <p:attrName>style.visibility</p:attrName>
                                        </p:attrNameLst>
                                      </p:cBhvr>
                                      <p:to>
                                        <p:strVal val="visible"/>
                                      </p:to>
                                    </p:set>
                                    <p:anim calcmode="lin" valueType="num">
                                      <p:cBhvr additive="base">
                                        <p:cTn id="37" dur="500" fill="hold"/>
                                        <p:tgtEl>
                                          <p:spTgt spid="37171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17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1715">
                                            <p:txEl>
                                              <p:pRg st="7" end="7"/>
                                            </p:txEl>
                                          </p:spTgt>
                                        </p:tgtEl>
                                        <p:attrNameLst>
                                          <p:attrName>style.visibility</p:attrName>
                                        </p:attrNameLst>
                                      </p:cBhvr>
                                      <p:to>
                                        <p:strVal val="visible"/>
                                      </p:to>
                                    </p:set>
                                    <p:anim calcmode="lin" valueType="num">
                                      <p:cBhvr additive="base">
                                        <p:cTn id="43" dur="500" fill="hold"/>
                                        <p:tgtEl>
                                          <p:spTgt spid="37171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17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1715">
                                            <p:txEl>
                                              <p:pRg st="8" end="8"/>
                                            </p:txEl>
                                          </p:spTgt>
                                        </p:tgtEl>
                                        <p:attrNameLst>
                                          <p:attrName>style.visibility</p:attrName>
                                        </p:attrNameLst>
                                      </p:cBhvr>
                                      <p:to>
                                        <p:strVal val="visible"/>
                                      </p:to>
                                    </p:set>
                                    <p:anim calcmode="lin" valueType="num">
                                      <p:cBhvr additive="base">
                                        <p:cTn id="49" dur="500" fill="hold"/>
                                        <p:tgtEl>
                                          <p:spTgt spid="37171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17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1715">
                                            <p:txEl>
                                              <p:pRg st="9" end="9"/>
                                            </p:txEl>
                                          </p:spTgt>
                                        </p:tgtEl>
                                        <p:attrNameLst>
                                          <p:attrName>style.visibility</p:attrName>
                                        </p:attrNameLst>
                                      </p:cBhvr>
                                      <p:to>
                                        <p:strVal val="visible"/>
                                      </p:to>
                                    </p:set>
                                    <p:anim calcmode="lin" valueType="num">
                                      <p:cBhvr additive="base">
                                        <p:cTn id="55" dur="500" fill="hold"/>
                                        <p:tgtEl>
                                          <p:spTgt spid="371715">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7171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A4EDD21B-3138-484E-AA88-862A3DDA5814}"/>
              </a:ext>
            </a:extLst>
          </p:cNvPr>
          <p:cNvSpPr>
            <a:spLocks noGrp="1" noChangeArrowheads="1"/>
          </p:cNvSpPr>
          <p:nvPr>
            <p:ph type="title"/>
          </p:nvPr>
        </p:nvSpPr>
        <p:spPr/>
        <p:txBody>
          <a:bodyPr/>
          <a:lstStyle/>
          <a:p>
            <a:r>
              <a:rPr lang="en-US" altLang="en-US"/>
              <a:t>Non-Relational Table</a:t>
            </a:r>
          </a:p>
        </p:txBody>
      </p:sp>
      <p:sp>
        <p:nvSpPr>
          <p:cNvPr id="91139" name="Content Placeholder 2">
            <a:extLst>
              <a:ext uri="{FF2B5EF4-FFF2-40B4-BE49-F238E27FC236}">
                <a16:creationId xmlns:a16="http://schemas.microsoft.com/office/drawing/2014/main" id="{D3D8BF0A-6C36-4EDF-B314-FE56D4384FEB}"/>
              </a:ext>
            </a:extLst>
          </p:cNvPr>
          <p:cNvSpPr>
            <a:spLocks noGrp="1" noChangeArrowheads="1"/>
          </p:cNvSpPr>
          <p:nvPr>
            <p:ph idx="1"/>
          </p:nvPr>
        </p:nvSpPr>
        <p:spPr>
          <a:xfrm>
            <a:off x="685800" y="1752600"/>
            <a:ext cx="7772400" cy="4114800"/>
          </a:xfrm>
        </p:spPr>
        <p:txBody>
          <a:bodyPr/>
          <a:lstStyle/>
          <a:p>
            <a:r>
              <a:rPr lang="en-US" altLang="en-US"/>
              <a:t>Unnormalized table/ NoSQL</a:t>
            </a:r>
          </a:p>
        </p:txBody>
      </p:sp>
      <p:graphicFrame>
        <p:nvGraphicFramePr>
          <p:cNvPr id="4" name="Table 2">
            <a:extLst>
              <a:ext uri="{FF2B5EF4-FFF2-40B4-BE49-F238E27FC236}">
                <a16:creationId xmlns:a16="http://schemas.microsoft.com/office/drawing/2014/main" id="{FE54419A-5744-4642-B7FF-E833E2088FED}"/>
              </a:ext>
            </a:extLst>
          </p:cNvPr>
          <p:cNvGraphicFramePr>
            <a:graphicFrameLocks noGrp="1"/>
          </p:cNvGraphicFramePr>
          <p:nvPr>
            <p:extLst>
              <p:ext uri="{D42A27DB-BD31-4B8C-83A1-F6EECF244321}">
                <p14:modId xmlns:p14="http://schemas.microsoft.com/office/powerpoint/2010/main" val="1568088717"/>
              </p:ext>
            </p:extLst>
          </p:nvPr>
        </p:nvGraphicFramePr>
        <p:xfrm>
          <a:off x="533400" y="2635250"/>
          <a:ext cx="8153400" cy="1646238"/>
        </p:xfrm>
        <a:graphic>
          <a:graphicData uri="http://schemas.openxmlformats.org/drawingml/2006/table">
            <a:tbl>
              <a:tblPr firstRow="1" bandRow="1">
                <a:tableStyleId>{5DA37D80-6434-44D0-A028-1B22A696006F}</a:tableStyleId>
              </a:tblPr>
              <a:tblGrid>
                <a:gridCol w="862379">
                  <a:extLst>
                    <a:ext uri="{9D8B030D-6E8A-4147-A177-3AD203B41FA5}">
                      <a16:colId xmlns:a16="http://schemas.microsoft.com/office/drawing/2014/main" val="20000"/>
                    </a:ext>
                  </a:extLst>
                </a:gridCol>
                <a:gridCol w="1332767">
                  <a:extLst>
                    <a:ext uri="{9D8B030D-6E8A-4147-A177-3AD203B41FA5}">
                      <a16:colId xmlns:a16="http://schemas.microsoft.com/office/drawing/2014/main" val="20001"/>
                    </a:ext>
                  </a:extLst>
                </a:gridCol>
                <a:gridCol w="1614854">
                  <a:extLst>
                    <a:ext uri="{9D8B030D-6E8A-4147-A177-3AD203B41FA5}">
                      <a16:colId xmlns:a16="http://schemas.microsoft.com/office/drawing/2014/main" val="20002"/>
                    </a:ext>
                  </a:extLst>
                </a:gridCol>
                <a:gridCol w="1066800">
                  <a:extLst>
                    <a:ext uri="{9D8B030D-6E8A-4147-A177-3AD203B41FA5}">
                      <a16:colId xmlns:a16="http://schemas.microsoft.com/office/drawing/2014/main" val="4035907464"/>
                    </a:ext>
                  </a:extLst>
                </a:gridCol>
                <a:gridCol w="2325370">
                  <a:extLst>
                    <a:ext uri="{9D8B030D-6E8A-4147-A177-3AD203B41FA5}">
                      <a16:colId xmlns:a16="http://schemas.microsoft.com/office/drawing/2014/main" val="20003"/>
                    </a:ext>
                  </a:extLst>
                </a:gridCol>
                <a:gridCol w="951230">
                  <a:extLst>
                    <a:ext uri="{9D8B030D-6E8A-4147-A177-3AD203B41FA5}">
                      <a16:colId xmlns:a16="http://schemas.microsoft.com/office/drawing/2014/main" val="20004"/>
                    </a:ext>
                  </a:extLst>
                </a:gridCol>
              </a:tblGrid>
              <a:tr h="304908">
                <a:tc>
                  <a:txBody>
                    <a:bodyPr/>
                    <a:lstStyle/>
                    <a:p>
                      <a:r>
                        <a:rPr lang="en-US" sz="1400" dirty="0" err="1"/>
                        <a:t>MemID</a:t>
                      </a:r>
                      <a:endParaRPr lang="en-US" sz="1400" dirty="0"/>
                    </a:p>
                  </a:txBody>
                  <a:tcPr marT="45736" marB="45736"/>
                </a:tc>
                <a:tc>
                  <a:txBody>
                    <a:bodyPr/>
                    <a:lstStyle/>
                    <a:p>
                      <a:r>
                        <a:rPr lang="en-US" sz="1400" dirty="0"/>
                        <a:t>Full Names</a:t>
                      </a:r>
                    </a:p>
                  </a:txBody>
                  <a:tcPr marT="45736" marB="45736"/>
                </a:tc>
                <a:tc>
                  <a:txBody>
                    <a:bodyPr/>
                    <a:lstStyle/>
                    <a:p>
                      <a:r>
                        <a:rPr lang="en-US" sz="1400" dirty="0"/>
                        <a:t> Address</a:t>
                      </a:r>
                    </a:p>
                  </a:txBody>
                  <a:tcPr marT="45736" marB="45736"/>
                </a:tc>
                <a:tc>
                  <a:txBody>
                    <a:bodyPr/>
                    <a:lstStyle/>
                    <a:p>
                      <a:r>
                        <a:rPr lang="en-US" sz="1400" dirty="0"/>
                        <a:t>Barcode</a:t>
                      </a:r>
                    </a:p>
                  </a:txBody>
                  <a:tcPr marT="45736" marB="45736"/>
                </a:tc>
                <a:tc>
                  <a:txBody>
                    <a:bodyPr/>
                    <a:lstStyle/>
                    <a:p>
                      <a:r>
                        <a:rPr lang="en-US" sz="1400" dirty="0"/>
                        <a:t>Movies Rented</a:t>
                      </a:r>
                    </a:p>
                  </a:txBody>
                  <a:tcPr marT="45736" marB="45736"/>
                </a:tc>
                <a:tc>
                  <a:txBody>
                    <a:bodyPr/>
                    <a:lstStyle/>
                    <a:p>
                      <a:r>
                        <a:rPr lang="en-US" sz="1400" dirty="0"/>
                        <a:t>Awards</a:t>
                      </a:r>
                    </a:p>
                  </a:txBody>
                  <a:tcPr marT="45736" marB="45736"/>
                </a:tc>
                <a:extLst>
                  <a:ext uri="{0D108BD9-81ED-4DB2-BD59-A6C34878D82A}">
                    <a16:rowId xmlns:a16="http://schemas.microsoft.com/office/drawing/2014/main" val="10000"/>
                  </a:ext>
                </a:extLst>
              </a:tr>
              <a:tr h="518211">
                <a:tc>
                  <a:txBody>
                    <a:bodyPr/>
                    <a:lstStyle/>
                    <a:p>
                      <a:pPr algn="ctr"/>
                      <a:r>
                        <a:rPr lang="en-US" sz="1400" dirty="0"/>
                        <a:t>1</a:t>
                      </a:r>
                    </a:p>
                  </a:txBody>
                  <a:tcPr marT="45736" marB="45736"/>
                </a:tc>
                <a:tc>
                  <a:txBody>
                    <a:bodyPr/>
                    <a:lstStyle/>
                    <a:p>
                      <a:r>
                        <a:rPr lang="en-US" sz="1400" dirty="0"/>
                        <a:t>Janet Jones</a:t>
                      </a:r>
                    </a:p>
                  </a:txBody>
                  <a:tcPr marT="45736" marB="45736"/>
                </a:tc>
                <a:tc>
                  <a:txBody>
                    <a:bodyPr/>
                    <a:lstStyle/>
                    <a:p>
                      <a:r>
                        <a:rPr lang="en-US" sz="1200" dirty="0"/>
                        <a:t>First Street Plot No 4</a:t>
                      </a:r>
                    </a:p>
                  </a:txBody>
                  <a:tcPr marT="45736" marB="4573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 (Pirates of the Caribbean,</a:t>
                      </a:r>
                      <a:br>
                        <a:rPr lang="en-US" sz="1400" dirty="0"/>
                      </a:br>
                      <a:r>
                        <a:rPr lang="en-US" sz="1400" dirty="0"/>
                        <a:t>   Clash of the Titans)</a:t>
                      </a:r>
                    </a:p>
                  </a:txBody>
                  <a:tcPr marT="45736" marB="45736"/>
                </a:tc>
                <a:tc>
                  <a:txBody>
                    <a:bodyPr/>
                    <a:lstStyle/>
                    <a:p>
                      <a:pPr algn="ctr"/>
                      <a:r>
                        <a:rPr lang="en-US" sz="1400" dirty="0"/>
                        <a:t>(15, 10)</a:t>
                      </a:r>
                    </a:p>
                  </a:txBody>
                  <a:tcPr marT="45736" marB="45736"/>
                </a:tc>
                <a:extLst>
                  <a:ext uri="{0D108BD9-81ED-4DB2-BD59-A6C34878D82A}">
                    <a16:rowId xmlns:a16="http://schemas.microsoft.com/office/drawing/2014/main" val="10001"/>
                  </a:ext>
                </a:extLst>
              </a:tr>
              <a:tr h="518211">
                <a:tc>
                  <a:txBody>
                    <a:bodyPr/>
                    <a:lstStyle/>
                    <a:p>
                      <a:pPr algn="ctr"/>
                      <a:r>
                        <a:rPr lang="en-US" sz="1400" dirty="0"/>
                        <a:t>2</a:t>
                      </a:r>
                    </a:p>
                  </a:txBody>
                  <a:tcPr marT="45736" marB="45736"/>
                </a:tc>
                <a:tc>
                  <a:txBody>
                    <a:bodyPr/>
                    <a:lstStyle/>
                    <a:p>
                      <a:r>
                        <a:rPr lang="en-US" sz="1400" dirty="0"/>
                        <a:t>Robert Phil</a:t>
                      </a:r>
                    </a:p>
                  </a:txBody>
                  <a:tcPr marT="45736" marB="4573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30000" dirty="0"/>
                        <a:t>rd </a:t>
                      </a:r>
                      <a:r>
                        <a:rPr lang="en-US" sz="1200" baseline="0" dirty="0"/>
                        <a:t>Street 34</a:t>
                      </a:r>
                    </a:p>
                  </a:txBody>
                  <a:tcPr marT="45736" marB="4573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0004)</a:t>
                      </a:r>
                    </a:p>
                  </a:txBody>
                  <a:tcPr marT="45736" marB="4573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(Forgetting Sarah Marsal,</a:t>
                      </a:r>
                      <a:br>
                        <a:rPr lang="en-US" sz="1400" dirty="0"/>
                      </a:br>
                      <a:r>
                        <a:rPr lang="en-US" sz="1400" dirty="0"/>
                        <a:t> Daddy’s Little Girls)</a:t>
                      </a:r>
                    </a:p>
                  </a:txBody>
                  <a:tcPr marT="45736" marB="45736"/>
                </a:tc>
                <a:tc>
                  <a:txBody>
                    <a:bodyPr/>
                    <a:lstStyle/>
                    <a:p>
                      <a:pPr algn="ctr"/>
                      <a:r>
                        <a:rPr lang="en-US" sz="1400" dirty="0"/>
                        <a:t>(16, 2)</a:t>
                      </a:r>
                    </a:p>
                  </a:txBody>
                  <a:tcPr marT="45736" marB="45736"/>
                </a:tc>
                <a:extLst>
                  <a:ext uri="{0D108BD9-81ED-4DB2-BD59-A6C34878D82A}">
                    <a16:rowId xmlns:a16="http://schemas.microsoft.com/office/drawing/2014/main" val="10002"/>
                  </a:ext>
                </a:extLst>
              </a:tr>
              <a:tr h="3049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marT="45736" marB="4573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marT="45736" marB="4573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a:t>
                      </a:r>
                      <a:r>
                        <a:rPr lang="en-US" sz="1200" baseline="30000" dirty="0"/>
                        <a:t>th </a:t>
                      </a:r>
                      <a:r>
                        <a:rPr lang="en-US" sz="1200" baseline="0" dirty="0"/>
                        <a:t>Avenue</a:t>
                      </a:r>
                    </a:p>
                  </a:txBody>
                  <a:tcPr marT="45736" marB="4573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0005</a:t>
                      </a:r>
                    </a:p>
                  </a:txBody>
                  <a:tcPr marT="45736" marB="45736"/>
                </a:tc>
                <a:tc>
                  <a:txBody>
                    <a:bodyPr/>
                    <a:lstStyle/>
                    <a:p>
                      <a:r>
                        <a:rPr lang="en-US" sz="1400" dirty="0"/>
                        <a:t>Clash of the titans</a:t>
                      </a:r>
                    </a:p>
                  </a:txBody>
                  <a:tcPr marT="45736" marB="45736"/>
                </a:tc>
                <a:tc>
                  <a:txBody>
                    <a:bodyPr/>
                    <a:lstStyle/>
                    <a:p>
                      <a:pPr algn="ctr"/>
                      <a:r>
                        <a:rPr lang="en-US" sz="1400" dirty="0"/>
                        <a:t>10</a:t>
                      </a:r>
                    </a:p>
                  </a:txBody>
                  <a:tcPr marT="45736" marB="45736"/>
                </a:tc>
                <a:extLst>
                  <a:ext uri="{0D108BD9-81ED-4DB2-BD59-A6C34878D82A}">
                    <a16:rowId xmlns:a16="http://schemas.microsoft.com/office/drawing/2014/main" val="10003"/>
                  </a:ext>
                </a:extLst>
              </a:tr>
            </a:tbl>
          </a:graphicData>
        </a:graphic>
      </p:graphicFrame>
      <p:sp>
        <p:nvSpPr>
          <p:cNvPr id="91172" name="TextBox 4">
            <a:extLst>
              <a:ext uri="{FF2B5EF4-FFF2-40B4-BE49-F238E27FC236}">
                <a16:creationId xmlns:a16="http://schemas.microsoft.com/office/drawing/2014/main" id="{BC09D56B-47E1-4401-AE06-A72F2A79367A}"/>
              </a:ext>
            </a:extLst>
          </p:cNvPr>
          <p:cNvSpPr txBox="1">
            <a:spLocks noChangeArrowheads="1"/>
          </p:cNvSpPr>
          <p:nvPr/>
        </p:nvSpPr>
        <p:spPr bwMode="auto">
          <a:xfrm>
            <a:off x="4421087" y="5239820"/>
            <a:ext cx="2732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Order Lists/ Arrays</a:t>
            </a:r>
          </a:p>
        </p:txBody>
      </p:sp>
      <p:cxnSp>
        <p:nvCxnSpPr>
          <p:cNvPr id="7" name="Straight Arrow Connector 6">
            <a:extLst>
              <a:ext uri="{FF2B5EF4-FFF2-40B4-BE49-F238E27FC236}">
                <a16:creationId xmlns:a16="http://schemas.microsoft.com/office/drawing/2014/main" id="{CF6086CB-786F-4AC2-81EA-31118FC9DEFD}"/>
              </a:ext>
            </a:extLst>
          </p:cNvPr>
          <p:cNvCxnSpPr>
            <a:cxnSpLocks noChangeShapeType="1"/>
          </p:cNvCxnSpPr>
          <p:nvPr/>
        </p:nvCxnSpPr>
        <p:spPr bwMode="auto">
          <a:xfrm flipH="1" flipV="1">
            <a:off x="4610100" y="3276601"/>
            <a:ext cx="647700" cy="1843088"/>
          </a:xfrm>
          <a:prstGeom prst="straightConnector1">
            <a:avLst/>
          </a:prstGeom>
          <a:noFill/>
          <a:ln w="12700" algn="ctr">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9024902D-27AC-4870-9F86-12C9FF63DB84}"/>
              </a:ext>
            </a:extLst>
          </p:cNvPr>
          <p:cNvCxnSpPr>
            <a:cxnSpLocks/>
          </p:cNvCxnSpPr>
          <p:nvPr/>
        </p:nvCxnSpPr>
        <p:spPr bwMode="auto">
          <a:xfrm flipV="1">
            <a:off x="5562600" y="3362015"/>
            <a:ext cx="647700" cy="1757674"/>
          </a:xfrm>
          <a:prstGeom prst="straightConnector1">
            <a:avLst/>
          </a:prstGeom>
          <a:noFill/>
          <a:ln w="12700" algn="ctr">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26BCF8BC-A842-49F1-B832-8E80B3A2DE8F}"/>
              </a:ext>
            </a:extLst>
          </p:cNvPr>
          <p:cNvCxnSpPr>
            <a:cxnSpLocks/>
          </p:cNvCxnSpPr>
          <p:nvPr/>
        </p:nvCxnSpPr>
        <p:spPr bwMode="auto">
          <a:xfrm flipH="1" flipV="1">
            <a:off x="5037221" y="3767932"/>
            <a:ext cx="220579" cy="1351756"/>
          </a:xfrm>
          <a:prstGeom prst="straightConnector1">
            <a:avLst/>
          </a:prstGeom>
          <a:noFill/>
          <a:ln w="12700" algn="ctr">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DBC6B7A8-0845-4144-8478-4906E554DD6D}"/>
              </a:ext>
            </a:extLst>
          </p:cNvPr>
          <p:cNvCxnSpPr>
            <a:cxnSpLocks/>
          </p:cNvCxnSpPr>
          <p:nvPr/>
        </p:nvCxnSpPr>
        <p:spPr bwMode="auto">
          <a:xfrm flipV="1">
            <a:off x="6172200" y="3822700"/>
            <a:ext cx="1981200" cy="1296988"/>
          </a:xfrm>
          <a:prstGeom prst="straightConnector1">
            <a:avLst/>
          </a:prstGeom>
          <a:noFill/>
          <a:ln w="12700" algn="ctr">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7B0B6495-B34D-4795-A593-69AFA9EEC423}"/>
              </a:ext>
            </a:extLst>
          </p:cNvPr>
          <p:cNvCxnSpPr>
            <a:cxnSpLocks/>
          </p:cNvCxnSpPr>
          <p:nvPr/>
        </p:nvCxnSpPr>
        <p:spPr bwMode="auto">
          <a:xfrm flipV="1">
            <a:off x="6172200" y="3192462"/>
            <a:ext cx="1676400" cy="1927226"/>
          </a:xfrm>
          <a:prstGeom prst="straightConnector1">
            <a:avLst/>
          </a:prstGeom>
          <a:noFill/>
          <a:ln w="12700" algn="ctr">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D84CCDEB-8CD6-48AA-8A55-43B88D64BCBF}"/>
              </a:ext>
            </a:extLst>
          </p:cNvPr>
          <p:cNvCxnSpPr>
            <a:cxnSpLocks/>
          </p:cNvCxnSpPr>
          <p:nvPr/>
        </p:nvCxnSpPr>
        <p:spPr bwMode="auto">
          <a:xfrm flipV="1">
            <a:off x="5562600" y="3767931"/>
            <a:ext cx="990600" cy="1351757"/>
          </a:xfrm>
          <a:prstGeom prst="straightConnector1">
            <a:avLst/>
          </a:prstGeom>
          <a:noFill/>
          <a:ln w="12700" algn="ctr">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7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A0E58B0D-C7ED-49EC-94FA-6AF6734218E9}"/>
              </a:ext>
            </a:extLst>
          </p:cNvPr>
          <p:cNvSpPr>
            <a:spLocks noGrp="1" noChangeArrowheads="1"/>
          </p:cNvSpPr>
          <p:nvPr>
            <p:ph type="title"/>
          </p:nvPr>
        </p:nvSpPr>
        <p:spPr/>
        <p:txBody>
          <a:bodyPr/>
          <a:lstStyle/>
          <a:p>
            <a:pPr eaLnBrk="1" hangingPunct="1"/>
            <a:r>
              <a:rPr lang="en-US" altLang="en-US"/>
              <a:t>First Normal Form</a:t>
            </a:r>
          </a:p>
        </p:txBody>
      </p:sp>
      <p:sp>
        <p:nvSpPr>
          <p:cNvPr id="372739" name="Rectangle 3" descr="Rectangle: Click to edit Master text styles&#10;Second level&#10;Third level&#10;Fourth level&#10;Fifth level">
            <a:extLst>
              <a:ext uri="{FF2B5EF4-FFF2-40B4-BE49-F238E27FC236}">
                <a16:creationId xmlns:a16="http://schemas.microsoft.com/office/drawing/2014/main" id="{7B22B353-8755-496E-9DDD-B1F5B5EE5D25}"/>
              </a:ext>
            </a:extLst>
          </p:cNvPr>
          <p:cNvSpPr>
            <a:spLocks noGrp="1" noChangeArrowheads="1"/>
          </p:cNvSpPr>
          <p:nvPr>
            <p:ph type="body" idx="1"/>
          </p:nvPr>
        </p:nvSpPr>
        <p:spPr>
          <a:xfrm>
            <a:off x="457200" y="914400"/>
            <a:ext cx="8001000" cy="5562600"/>
          </a:xfrm>
        </p:spPr>
        <p:txBody>
          <a:bodyPr/>
          <a:lstStyle/>
          <a:p>
            <a:pPr eaLnBrk="1" hangingPunct="1">
              <a:lnSpc>
                <a:spcPct val="90000"/>
              </a:lnSpc>
              <a:buFont typeface="Wingdings" pitchFamily="2" charset="2"/>
              <a:buNone/>
              <a:defRPr/>
            </a:pPr>
            <a:endParaRPr lang="en-US" altLang="en-US" sz="500" dirty="0">
              <a:latin typeface="Tahoma" panose="020B0604030504040204" pitchFamily="34" charset="0"/>
              <a:ea typeface="ＭＳ Ｐゴシック" panose="020B0600070205080204" pitchFamily="34" charset="-128"/>
            </a:endParaRPr>
          </a:p>
          <a:p>
            <a:pPr eaLnBrk="1" hangingPunct="1">
              <a:lnSpc>
                <a:spcPct val="90000"/>
              </a:lnSpc>
              <a:buFont typeface="Wingdings" pitchFamily="2" charset="2"/>
              <a:buChar char="q"/>
              <a:defRPr/>
            </a:pPr>
            <a:r>
              <a:rPr lang="en-US" altLang="en-US" b="1" u="sng" dirty="0">
                <a:latin typeface="+mj-lt"/>
                <a:ea typeface="ＭＳ Ｐゴシック" panose="020B0600070205080204" pitchFamily="34" charset="-128"/>
              </a:rPr>
              <a:t>1NF: First Normal Form</a:t>
            </a:r>
            <a:br>
              <a:rPr lang="en-US" altLang="en-US" b="1" dirty="0">
                <a:latin typeface="+mj-lt"/>
                <a:ea typeface="ＭＳ Ｐゴシック" panose="020B0600070205080204" pitchFamily="34" charset="-128"/>
              </a:rPr>
            </a:br>
            <a:r>
              <a:rPr lang="en-US" altLang="en-US" b="1" dirty="0">
                <a:latin typeface="+mj-lt"/>
                <a:ea typeface="ＭＳ Ｐゴシック" panose="020B0600070205080204" pitchFamily="34" charset="-128"/>
              </a:rPr>
              <a:t>    Every attribute has a single atomic value.</a:t>
            </a:r>
          </a:p>
          <a:p>
            <a:pPr eaLnBrk="1" hangingPunct="1">
              <a:lnSpc>
                <a:spcPct val="90000"/>
              </a:lnSpc>
              <a:buFont typeface="Wingdings" pitchFamily="2" charset="2"/>
              <a:buChar char="q"/>
              <a:defRPr/>
            </a:pPr>
            <a:endParaRPr lang="en-US" altLang="en-US" sz="900" b="1" dirty="0">
              <a:latin typeface="+mj-lt"/>
              <a:ea typeface="ＭＳ Ｐゴシック" panose="020B0600070205080204" pitchFamily="34" charset="-128"/>
            </a:endParaRPr>
          </a:p>
          <a:p>
            <a:pPr eaLnBrk="1" hangingPunct="1">
              <a:lnSpc>
                <a:spcPct val="90000"/>
              </a:lnSpc>
              <a:buFont typeface="Wingdings" pitchFamily="2" charset="2"/>
              <a:buChar char="q"/>
              <a:defRPr/>
            </a:pPr>
            <a:r>
              <a:rPr lang="en-US" altLang="en-US" dirty="0">
                <a:latin typeface="+mj-lt"/>
                <a:ea typeface="ＭＳ Ｐゴシック" panose="020B0600070205080204" pitchFamily="34" charset="-128"/>
              </a:rPr>
              <a:t>Example in 1NF</a:t>
            </a:r>
          </a:p>
          <a:p>
            <a:pPr eaLnBrk="1" hangingPunct="1">
              <a:lnSpc>
                <a:spcPct val="90000"/>
              </a:lnSpc>
              <a:buFont typeface="Wingdings" pitchFamily="2" charset="2"/>
              <a:buChar char="q"/>
              <a:defRPr/>
            </a:pPr>
            <a:endParaRPr lang="en-US" altLang="en-US" dirty="0">
              <a:latin typeface="+mj-lt"/>
              <a:ea typeface="ＭＳ Ｐゴシック" panose="020B0600070205080204" pitchFamily="34" charset="-128"/>
            </a:endParaRPr>
          </a:p>
          <a:p>
            <a:pPr eaLnBrk="1" hangingPunct="1">
              <a:lnSpc>
                <a:spcPct val="90000"/>
              </a:lnSpc>
              <a:buFont typeface="Wingdings" pitchFamily="2" charset="2"/>
              <a:buChar char="q"/>
              <a:defRPr/>
            </a:pPr>
            <a:endParaRPr lang="en-US" altLang="en-US" dirty="0">
              <a:latin typeface="+mj-lt"/>
              <a:ea typeface="ＭＳ Ｐゴシック" panose="020B0600070205080204" pitchFamily="34" charset="-128"/>
            </a:endParaRPr>
          </a:p>
          <a:p>
            <a:pPr eaLnBrk="1" hangingPunct="1">
              <a:lnSpc>
                <a:spcPct val="90000"/>
              </a:lnSpc>
              <a:buFont typeface="Wingdings" pitchFamily="2" charset="2"/>
              <a:buChar char="q"/>
              <a:defRPr/>
            </a:pPr>
            <a:endParaRPr lang="en-US" altLang="en-US" dirty="0">
              <a:latin typeface="+mj-lt"/>
              <a:ea typeface="ＭＳ Ｐゴシック" panose="020B0600070205080204" pitchFamily="34" charset="-128"/>
            </a:endParaRPr>
          </a:p>
          <a:p>
            <a:pPr eaLnBrk="1" hangingPunct="1">
              <a:lnSpc>
                <a:spcPct val="90000"/>
              </a:lnSpc>
              <a:buFont typeface="Wingdings" pitchFamily="2" charset="2"/>
              <a:buChar char="q"/>
              <a:defRPr/>
            </a:pPr>
            <a:endParaRPr lang="en-US" altLang="en-US" dirty="0">
              <a:latin typeface="+mj-lt"/>
              <a:ea typeface="ＭＳ Ｐゴシック" panose="020B0600070205080204" pitchFamily="34" charset="-128"/>
            </a:endParaRPr>
          </a:p>
          <a:p>
            <a:pPr eaLnBrk="1" hangingPunct="1">
              <a:lnSpc>
                <a:spcPct val="90000"/>
              </a:lnSpc>
              <a:buFont typeface="Wingdings" pitchFamily="2" charset="2"/>
              <a:buChar char="q"/>
              <a:defRPr/>
            </a:pPr>
            <a:endParaRPr lang="en-US" altLang="en-US" dirty="0">
              <a:latin typeface="+mj-lt"/>
              <a:ea typeface="ＭＳ Ｐゴシック" panose="020B0600070205080204" pitchFamily="34" charset="-128"/>
            </a:endParaRPr>
          </a:p>
          <a:p>
            <a:pPr eaLnBrk="1" hangingPunct="1">
              <a:lnSpc>
                <a:spcPct val="90000"/>
              </a:lnSpc>
              <a:buFont typeface="Wingdings" pitchFamily="2" charset="2"/>
              <a:buChar char="q"/>
              <a:defRPr/>
            </a:pPr>
            <a:endParaRPr lang="en-US" altLang="en-US" dirty="0">
              <a:latin typeface="+mj-lt"/>
              <a:ea typeface="ＭＳ Ｐゴシック" panose="020B0600070205080204" pitchFamily="34" charset="-128"/>
            </a:endParaRPr>
          </a:p>
          <a:p>
            <a:pPr eaLnBrk="1" hangingPunct="1">
              <a:lnSpc>
                <a:spcPct val="90000"/>
              </a:lnSpc>
              <a:buFont typeface="Wingdings" pitchFamily="2" charset="2"/>
              <a:buChar char="q"/>
              <a:defRPr/>
            </a:pPr>
            <a:r>
              <a:rPr lang="en-US" altLang="en-US" dirty="0">
                <a:latin typeface="+mj-lt"/>
                <a:ea typeface="ＭＳ Ｐゴシック" panose="020B0600070205080204" pitchFamily="34" charset="-128"/>
              </a:rPr>
              <a:t>PK: </a:t>
            </a:r>
            <a:r>
              <a:rPr lang="en-US" altLang="en-US" dirty="0" err="1">
                <a:latin typeface="+mj-lt"/>
                <a:ea typeface="ＭＳ Ｐゴシック" panose="020B0600070205080204" pitchFamily="34" charset="-128"/>
              </a:rPr>
              <a:t>MemID</a:t>
            </a:r>
            <a:r>
              <a:rPr lang="en-US" altLang="en-US" dirty="0">
                <a:latin typeface="+mj-lt"/>
                <a:ea typeface="ＭＳ Ｐゴシック" panose="020B0600070205080204" pitchFamily="34" charset="-128"/>
              </a:rPr>
              <a:t>, Barcode</a:t>
            </a:r>
          </a:p>
          <a:p>
            <a:pPr eaLnBrk="1" hangingPunct="1">
              <a:lnSpc>
                <a:spcPct val="90000"/>
              </a:lnSpc>
              <a:buFont typeface="Wingdings" pitchFamily="2" charset="2"/>
              <a:buChar char="q"/>
              <a:defRPr/>
            </a:pPr>
            <a:r>
              <a:rPr lang="en-US" altLang="en-US" dirty="0">
                <a:latin typeface="+mj-lt"/>
                <a:ea typeface="ＭＳ Ｐゴシック" panose="020B0600070205080204" pitchFamily="34" charset="-128"/>
              </a:rPr>
              <a:t>FD1: </a:t>
            </a:r>
            <a:r>
              <a:rPr lang="en-US" altLang="en-US" dirty="0" err="1">
                <a:latin typeface="+mj-lt"/>
                <a:ea typeface="ＭＳ Ｐゴシック" panose="020B0600070205080204" pitchFamily="34" charset="-128"/>
              </a:rPr>
              <a:t>MemID</a:t>
            </a:r>
            <a:r>
              <a:rPr lang="en-US" altLang="en-US" dirty="0">
                <a:latin typeface="+mj-lt"/>
                <a:ea typeface="ＭＳ Ｐゴシック" panose="020B0600070205080204" pitchFamily="34" charset="-128"/>
              </a:rPr>
              <a:t> </a:t>
            </a:r>
            <a:r>
              <a:rPr lang="en-US" altLang="en-US" dirty="0">
                <a:latin typeface="+mj-lt"/>
                <a:ea typeface="ＭＳ Ｐゴシック" panose="020B0600070205080204" pitchFamily="34" charset="-128"/>
                <a:sym typeface="Wingdings" pitchFamily="2" charset="2"/>
              </a:rPr>
              <a:t> (</a:t>
            </a:r>
            <a:r>
              <a:rPr lang="en-US" altLang="en-US" dirty="0">
                <a:ea typeface="ＭＳ Ｐゴシック" panose="020B0600070205080204" pitchFamily="34" charset="-128"/>
              </a:rPr>
              <a:t>Full Names, </a:t>
            </a:r>
            <a:r>
              <a:rPr lang="en-US" altLang="en-US" dirty="0">
                <a:latin typeface="+mj-lt"/>
                <a:ea typeface="ＭＳ Ｐゴシック" panose="020B0600070205080204" pitchFamily="34" charset="-128"/>
                <a:sym typeface="Wingdings" pitchFamily="2" charset="2"/>
              </a:rPr>
              <a:t>Address)</a:t>
            </a:r>
            <a:endParaRPr lang="en-US" altLang="en-US" dirty="0">
              <a:ea typeface="ＭＳ Ｐゴシック" panose="020B0600070205080204" pitchFamily="34" charset="-128"/>
              <a:sym typeface="Wingdings" pitchFamily="2" charset="2"/>
            </a:endParaRPr>
          </a:p>
          <a:p>
            <a:pPr eaLnBrk="1" hangingPunct="1">
              <a:lnSpc>
                <a:spcPct val="90000"/>
              </a:lnSpc>
              <a:buFont typeface="Wingdings" pitchFamily="2" charset="2"/>
              <a:buChar char="q"/>
              <a:defRPr/>
            </a:pPr>
            <a:r>
              <a:rPr lang="en-US" altLang="en-US" dirty="0">
                <a:latin typeface="+mj-lt"/>
                <a:ea typeface="ＭＳ Ｐゴシック" panose="020B0600070205080204" pitchFamily="34" charset="-128"/>
                <a:sym typeface="Wingdings" pitchFamily="2" charset="2"/>
              </a:rPr>
              <a:t>FD2: Barcode</a:t>
            </a:r>
            <a:r>
              <a:rPr lang="en-US" altLang="en-US" dirty="0">
                <a:latin typeface="+mj-lt"/>
                <a:ea typeface="ＭＳ Ｐゴシック" panose="020B0600070205080204" pitchFamily="34" charset="-128"/>
              </a:rPr>
              <a:t> </a:t>
            </a:r>
            <a:r>
              <a:rPr lang="en-US" altLang="en-US" dirty="0">
                <a:latin typeface="+mj-lt"/>
                <a:ea typeface="ＭＳ Ｐゴシック" panose="020B0600070205080204" pitchFamily="34" charset="-128"/>
                <a:sym typeface="Wingdings" pitchFamily="2" charset="2"/>
              </a:rPr>
              <a:t> Movies </a:t>
            </a:r>
            <a:r>
              <a:rPr lang="en-US" altLang="en-US" dirty="0">
                <a:latin typeface="+mj-lt"/>
                <a:ea typeface="ＭＳ Ｐゴシック" panose="020B0600070205080204" pitchFamily="34" charset="-128"/>
              </a:rPr>
              <a:t>Rented</a:t>
            </a:r>
            <a:endParaRPr lang="en-US" altLang="en-US" dirty="0">
              <a:latin typeface="+mj-lt"/>
              <a:ea typeface="ＭＳ Ｐゴシック" panose="020B0600070205080204" pitchFamily="34" charset="-128"/>
              <a:sym typeface="Wingdings" pitchFamily="2" charset="2"/>
            </a:endParaRPr>
          </a:p>
          <a:p>
            <a:pPr eaLnBrk="1" hangingPunct="1">
              <a:lnSpc>
                <a:spcPct val="90000"/>
              </a:lnSpc>
              <a:buFont typeface="Wingdings" pitchFamily="2" charset="2"/>
              <a:buChar char="q"/>
              <a:defRPr/>
            </a:pPr>
            <a:r>
              <a:rPr lang="en-US" altLang="en-US" dirty="0">
                <a:latin typeface="+mj-lt"/>
                <a:ea typeface="ＭＳ Ｐゴシック" panose="020B0600070205080204" pitchFamily="34" charset="-128"/>
                <a:sym typeface="Wingdings" pitchFamily="2" charset="2"/>
              </a:rPr>
              <a:t>FD3: Movies </a:t>
            </a:r>
            <a:r>
              <a:rPr lang="en-US" altLang="en-US" dirty="0">
                <a:latin typeface="+mj-lt"/>
                <a:ea typeface="ＭＳ Ｐゴシック" panose="020B0600070205080204" pitchFamily="34" charset="-128"/>
              </a:rPr>
              <a:t>Rented </a:t>
            </a:r>
            <a:r>
              <a:rPr lang="en-US" altLang="en-US" dirty="0">
                <a:latin typeface="+mj-lt"/>
                <a:ea typeface="ＭＳ Ｐゴシック" panose="020B0600070205080204" pitchFamily="34" charset="-128"/>
                <a:sym typeface="Wingdings" pitchFamily="2" charset="2"/>
              </a:rPr>
              <a:t> Awards</a:t>
            </a:r>
          </a:p>
          <a:p>
            <a:pPr eaLnBrk="1" hangingPunct="1">
              <a:lnSpc>
                <a:spcPct val="90000"/>
              </a:lnSpc>
              <a:buFont typeface="Wingdings" pitchFamily="2" charset="2"/>
              <a:buChar char="q"/>
              <a:defRPr/>
            </a:pPr>
            <a:endParaRPr lang="en-US" altLang="en-US" dirty="0">
              <a:latin typeface="+mj-lt"/>
              <a:ea typeface="ＭＳ Ｐゴシック" panose="020B0600070205080204" pitchFamily="34" charset="-128"/>
              <a:sym typeface="Wingdings" pitchFamily="2" charset="2"/>
            </a:endParaRPr>
          </a:p>
        </p:txBody>
      </p:sp>
      <p:graphicFrame>
        <p:nvGraphicFramePr>
          <p:cNvPr id="2" name="Table 2">
            <a:extLst>
              <a:ext uri="{FF2B5EF4-FFF2-40B4-BE49-F238E27FC236}">
                <a16:creationId xmlns:a16="http://schemas.microsoft.com/office/drawing/2014/main" id="{1399085D-079D-4ECD-B815-F284DDCF7110}"/>
              </a:ext>
            </a:extLst>
          </p:cNvPr>
          <p:cNvGraphicFramePr>
            <a:graphicFrameLocks noGrp="1"/>
          </p:cNvGraphicFramePr>
          <p:nvPr>
            <p:extLst>
              <p:ext uri="{D42A27DB-BD31-4B8C-83A1-F6EECF244321}">
                <p14:modId xmlns:p14="http://schemas.microsoft.com/office/powerpoint/2010/main" val="2524013677"/>
              </p:ext>
            </p:extLst>
          </p:nvPr>
        </p:nvGraphicFramePr>
        <p:xfrm>
          <a:off x="685800" y="2466282"/>
          <a:ext cx="7734300" cy="2181918"/>
        </p:xfrm>
        <a:graphic>
          <a:graphicData uri="http://schemas.openxmlformats.org/drawingml/2006/table">
            <a:tbl>
              <a:tblPr firstRow="1" bandRow="1">
                <a:tableStyleId>{5DA37D80-6434-44D0-A028-1B22A696006F}</a:tableStyleId>
              </a:tblPr>
              <a:tblGrid>
                <a:gridCol w="824469">
                  <a:extLst>
                    <a:ext uri="{9D8B030D-6E8A-4147-A177-3AD203B41FA5}">
                      <a16:colId xmlns:a16="http://schemas.microsoft.com/office/drawing/2014/main" val="20000"/>
                    </a:ext>
                  </a:extLst>
                </a:gridCol>
                <a:gridCol w="1347231">
                  <a:extLst>
                    <a:ext uri="{9D8B030D-6E8A-4147-A177-3AD203B41FA5}">
                      <a16:colId xmlns:a16="http://schemas.microsoft.com/office/drawing/2014/main" val="20001"/>
                    </a:ext>
                  </a:extLst>
                </a:gridCol>
                <a:gridCol w="1636559">
                  <a:extLst>
                    <a:ext uri="{9D8B030D-6E8A-4147-A177-3AD203B41FA5}">
                      <a16:colId xmlns:a16="http://schemas.microsoft.com/office/drawing/2014/main" val="20002"/>
                    </a:ext>
                  </a:extLst>
                </a:gridCol>
                <a:gridCol w="942250">
                  <a:extLst>
                    <a:ext uri="{9D8B030D-6E8A-4147-A177-3AD203B41FA5}">
                      <a16:colId xmlns:a16="http://schemas.microsoft.com/office/drawing/2014/main" val="2884411738"/>
                    </a:ext>
                  </a:extLst>
                </a:gridCol>
                <a:gridCol w="2145591">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248523">
                <a:tc>
                  <a:txBody>
                    <a:bodyPr/>
                    <a:lstStyle/>
                    <a:p>
                      <a:r>
                        <a:rPr lang="en-US" sz="1400" dirty="0" err="1"/>
                        <a:t>MemID</a:t>
                      </a:r>
                      <a:endParaRPr lang="en-US" sz="1400" dirty="0"/>
                    </a:p>
                  </a:txBody>
                  <a:tcPr marT="45743" marB="45743"/>
                </a:tc>
                <a:tc>
                  <a:txBody>
                    <a:bodyPr/>
                    <a:lstStyle/>
                    <a:p>
                      <a:r>
                        <a:rPr lang="en-US" sz="1400" dirty="0"/>
                        <a:t>Full Names</a:t>
                      </a:r>
                    </a:p>
                  </a:txBody>
                  <a:tcPr marT="45743" marB="45743"/>
                </a:tc>
                <a:tc>
                  <a:txBody>
                    <a:bodyPr/>
                    <a:lstStyle/>
                    <a:p>
                      <a:r>
                        <a:rPr lang="en-US" sz="1400" dirty="0"/>
                        <a:t> Address</a:t>
                      </a:r>
                    </a:p>
                  </a:txBody>
                  <a:tcPr marT="45743" marB="45743"/>
                </a:tc>
                <a:tc>
                  <a:txBody>
                    <a:bodyPr/>
                    <a:lstStyle/>
                    <a:p>
                      <a:r>
                        <a:rPr lang="en-US" sz="1400" dirty="0"/>
                        <a:t>Barcode</a:t>
                      </a:r>
                    </a:p>
                  </a:txBody>
                  <a:tcPr marT="45736" marB="45736"/>
                </a:tc>
                <a:tc>
                  <a:txBody>
                    <a:bodyPr/>
                    <a:lstStyle/>
                    <a:p>
                      <a:r>
                        <a:rPr lang="en-US" sz="1400" dirty="0"/>
                        <a:t>Movies Rented</a:t>
                      </a:r>
                    </a:p>
                  </a:txBody>
                  <a:tcPr marT="45743" marB="45743"/>
                </a:tc>
                <a:tc>
                  <a:txBody>
                    <a:bodyPr/>
                    <a:lstStyle/>
                    <a:p>
                      <a:r>
                        <a:rPr lang="en-US" sz="1400" dirty="0"/>
                        <a:t>Awards</a:t>
                      </a:r>
                    </a:p>
                  </a:txBody>
                  <a:tcPr marT="45743" marB="45743"/>
                </a:tc>
                <a:extLst>
                  <a:ext uri="{0D108BD9-81ED-4DB2-BD59-A6C34878D82A}">
                    <a16:rowId xmlns:a16="http://schemas.microsoft.com/office/drawing/2014/main" val="10000"/>
                  </a:ext>
                </a:extLst>
              </a:tr>
              <a:tr h="422464">
                <a:tc>
                  <a:txBody>
                    <a:bodyPr/>
                    <a:lstStyle/>
                    <a:p>
                      <a:pPr algn="ctr"/>
                      <a:r>
                        <a:rPr lang="en-US" sz="1400" dirty="0"/>
                        <a:t>1</a:t>
                      </a:r>
                    </a:p>
                  </a:txBody>
                  <a:tcPr marT="45743" marB="45743"/>
                </a:tc>
                <a:tc>
                  <a:txBody>
                    <a:bodyPr/>
                    <a:lstStyle/>
                    <a:p>
                      <a:r>
                        <a:rPr lang="en-US" sz="1400" dirty="0"/>
                        <a:t>Janet Jones</a:t>
                      </a:r>
                    </a:p>
                  </a:txBody>
                  <a:tcPr marT="45743" marB="45743"/>
                </a:tc>
                <a:tc>
                  <a:txBody>
                    <a:bodyPr/>
                    <a:lstStyle/>
                    <a:p>
                      <a:r>
                        <a:rPr lang="en-US" sz="1200" dirty="0"/>
                        <a:t>First Street Plot No 4</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a:t>
                      </a:r>
                    </a:p>
                  </a:txBody>
                  <a:tcPr marT="45736" marB="45736"/>
                </a:tc>
                <a:tc>
                  <a:txBody>
                    <a:bodyPr/>
                    <a:lstStyle/>
                    <a:p>
                      <a:r>
                        <a:rPr lang="en-US" sz="1400" dirty="0"/>
                        <a:t>Pirates of the Caribbean</a:t>
                      </a:r>
                    </a:p>
                  </a:txBody>
                  <a:tcPr marT="45743" marB="45743"/>
                </a:tc>
                <a:tc>
                  <a:txBody>
                    <a:bodyPr/>
                    <a:lstStyle/>
                    <a:p>
                      <a:pPr algn="ctr"/>
                      <a:r>
                        <a:rPr lang="en-US" sz="1400" dirty="0"/>
                        <a:t>15</a:t>
                      </a:r>
                    </a:p>
                  </a:txBody>
                  <a:tcPr marT="45743" marB="45743"/>
                </a:tc>
                <a:extLst>
                  <a:ext uri="{0D108BD9-81ED-4DB2-BD59-A6C34878D82A}">
                    <a16:rowId xmlns:a16="http://schemas.microsoft.com/office/drawing/2014/main" val="10001"/>
                  </a:ext>
                </a:extLst>
              </a:tr>
              <a:tr h="42245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1</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Janet Jones</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First Street Plot No 4</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tc>
                  <a:txBody>
                    <a:bodyPr/>
                    <a:lstStyle/>
                    <a:p>
                      <a:r>
                        <a:rPr lang="en-US" sz="1400" dirty="0"/>
                        <a:t>Clash of the Titans</a:t>
                      </a:r>
                    </a:p>
                  </a:txBody>
                  <a:tcPr marT="45743" marB="45743"/>
                </a:tc>
                <a:tc>
                  <a:txBody>
                    <a:bodyPr/>
                    <a:lstStyle/>
                    <a:p>
                      <a:pPr algn="ctr"/>
                      <a:r>
                        <a:rPr lang="en-US" sz="1400" dirty="0"/>
                        <a:t>10</a:t>
                      </a:r>
                    </a:p>
                  </a:txBody>
                  <a:tcPr marT="45743" marB="45743"/>
                </a:tc>
                <a:extLst>
                  <a:ext uri="{0D108BD9-81ED-4DB2-BD59-A6C34878D82A}">
                    <a16:rowId xmlns:a16="http://schemas.microsoft.com/office/drawing/2014/main" val="10002"/>
                  </a:ext>
                </a:extLst>
              </a:tr>
              <a:tr h="422464">
                <a:tc>
                  <a:txBody>
                    <a:bodyPr/>
                    <a:lstStyle/>
                    <a:p>
                      <a:pPr algn="ctr"/>
                      <a:r>
                        <a:rPr lang="en-US" sz="1400" dirty="0"/>
                        <a:t>2</a:t>
                      </a:r>
                    </a:p>
                  </a:txBody>
                  <a:tcPr marT="45743" marB="45743"/>
                </a:tc>
                <a:tc>
                  <a:txBody>
                    <a:bodyPr/>
                    <a:lstStyle/>
                    <a:p>
                      <a:r>
                        <a:rPr lang="en-US" sz="1400" dirty="0"/>
                        <a:t>Robert Phil</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30000" dirty="0"/>
                        <a:t>rd </a:t>
                      </a:r>
                      <a:r>
                        <a:rPr lang="en-US" sz="1200" baseline="0" dirty="0"/>
                        <a:t>Street 34</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txBody>
                  <a:tcPr marT="45736" marB="45736"/>
                </a:tc>
                <a:tc>
                  <a:txBody>
                    <a:bodyPr/>
                    <a:lstStyle/>
                    <a:p>
                      <a:r>
                        <a:rPr lang="en-US" sz="1400" dirty="0"/>
                        <a:t>Forgetting Sarah Marsal</a:t>
                      </a:r>
                    </a:p>
                  </a:txBody>
                  <a:tcPr marT="45743" marB="45743"/>
                </a:tc>
                <a:tc>
                  <a:txBody>
                    <a:bodyPr/>
                    <a:lstStyle/>
                    <a:p>
                      <a:pPr algn="ctr"/>
                      <a:r>
                        <a:rPr lang="en-US" sz="1400" dirty="0"/>
                        <a:t>16</a:t>
                      </a:r>
                    </a:p>
                  </a:txBody>
                  <a:tcPr marT="45743" marB="45743"/>
                </a:tc>
                <a:extLst>
                  <a:ext uri="{0D108BD9-81ED-4DB2-BD59-A6C34878D82A}">
                    <a16:rowId xmlns:a16="http://schemas.microsoft.com/office/drawing/2014/main" val="10003"/>
                  </a:ext>
                </a:extLst>
              </a:tr>
              <a:tr h="24852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30000" dirty="0"/>
                        <a:t>rd </a:t>
                      </a:r>
                      <a:r>
                        <a:rPr lang="en-US" sz="1200" baseline="0" dirty="0"/>
                        <a:t>Street 34</a:t>
                      </a:r>
                    </a:p>
                  </a:txBody>
                  <a:tcPr marT="45743" marB="45743"/>
                </a:tc>
                <a:tc>
                  <a:txBody>
                    <a:bodyPr/>
                    <a:lstStyle/>
                    <a:p>
                      <a:r>
                        <a:rPr lang="en-US" sz="1400" dirty="0"/>
                        <a:t>0004</a:t>
                      </a:r>
                    </a:p>
                  </a:txBody>
                  <a:tcPr marT="45743" marB="45743"/>
                </a:tc>
                <a:tc>
                  <a:txBody>
                    <a:bodyPr/>
                    <a:lstStyle/>
                    <a:p>
                      <a:r>
                        <a:rPr lang="en-US" sz="1400" dirty="0"/>
                        <a:t>Daddy’s Little Girls</a:t>
                      </a:r>
                    </a:p>
                  </a:txBody>
                  <a:tcPr marT="45743" marB="45743"/>
                </a:tc>
                <a:tc>
                  <a:txBody>
                    <a:bodyPr/>
                    <a:lstStyle/>
                    <a:p>
                      <a:pPr algn="ctr"/>
                      <a:r>
                        <a:rPr lang="en-US" sz="1400" dirty="0"/>
                        <a:t>2</a:t>
                      </a:r>
                    </a:p>
                  </a:txBody>
                  <a:tcPr marT="45743" marB="45743"/>
                </a:tc>
                <a:extLst>
                  <a:ext uri="{0D108BD9-81ED-4DB2-BD59-A6C34878D82A}">
                    <a16:rowId xmlns:a16="http://schemas.microsoft.com/office/drawing/2014/main" val="10004"/>
                  </a:ext>
                </a:extLst>
              </a:tr>
              <a:tr h="24852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a:t>
                      </a:r>
                      <a:r>
                        <a:rPr lang="en-US" sz="1200" baseline="30000" dirty="0"/>
                        <a:t>th </a:t>
                      </a:r>
                      <a:r>
                        <a:rPr lang="en-US" sz="1200" baseline="0" dirty="0"/>
                        <a:t>Avenue</a:t>
                      </a:r>
                    </a:p>
                  </a:txBody>
                  <a:tcPr marT="45743" marB="45743"/>
                </a:tc>
                <a:tc>
                  <a:txBody>
                    <a:bodyPr/>
                    <a:lstStyle/>
                    <a:p>
                      <a:r>
                        <a:rPr lang="en-US" sz="1400" dirty="0"/>
                        <a:t>0005</a:t>
                      </a:r>
                    </a:p>
                  </a:txBody>
                  <a:tcPr marT="45743" marB="45743"/>
                </a:tc>
                <a:tc>
                  <a:txBody>
                    <a:bodyPr/>
                    <a:lstStyle/>
                    <a:p>
                      <a:r>
                        <a:rPr lang="en-US" sz="1400" dirty="0"/>
                        <a:t>Clash of the Titans</a:t>
                      </a:r>
                    </a:p>
                  </a:txBody>
                  <a:tcPr marT="45743" marB="45743"/>
                </a:tc>
                <a:tc>
                  <a:txBody>
                    <a:bodyPr/>
                    <a:lstStyle/>
                    <a:p>
                      <a:pPr algn="ctr"/>
                      <a:r>
                        <a:rPr lang="en-US" sz="1400" dirty="0"/>
                        <a:t>10</a:t>
                      </a:r>
                    </a:p>
                  </a:txBody>
                  <a:tcPr marT="45743" marB="45743"/>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2739">
                                            <p:txEl>
                                              <p:pRg st="1" end="1"/>
                                            </p:txEl>
                                          </p:spTgt>
                                        </p:tgtEl>
                                        <p:attrNameLst>
                                          <p:attrName>style.visibility</p:attrName>
                                        </p:attrNameLst>
                                      </p:cBhvr>
                                      <p:to>
                                        <p:strVal val="visible"/>
                                      </p:to>
                                    </p:set>
                                    <p:anim calcmode="lin" valueType="num">
                                      <p:cBhvr additive="base">
                                        <p:cTn id="7" dur="500" fill="hold"/>
                                        <p:tgtEl>
                                          <p:spTgt spid="37273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2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2739">
                                            <p:txEl>
                                              <p:pRg st="3" end="3"/>
                                            </p:txEl>
                                          </p:spTgt>
                                        </p:tgtEl>
                                        <p:attrNameLst>
                                          <p:attrName>style.visibility</p:attrName>
                                        </p:attrNameLst>
                                      </p:cBhvr>
                                      <p:to>
                                        <p:strVal val="visible"/>
                                      </p:to>
                                    </p:set>
                                    <p:anim calcmode="lin" valueType="num">
                                      <p:cBhvr additive="base">
                                        <p:cTn id="13" dur="500" fill="hold"/>
                                        <p:tgtEl>
                                          <p:spTgt spid="37273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27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72739">
                                            <p:txEl>
                                              <p:pRg st="10" end="10"/>
                                            </p:txEl>
                                          </p:spTgt>
                                        </p:tgtEl>
                                        <p:attrNameLst>
                                          <p:attrName>style.visibility</p:attrName>
                                        </p:attrNameLst>
                                      </p:cBhvr>
                                      <p:to>
                                        <p:strVal val="visible"/>
                                      </p:to>
                                    </p:set>
                                    <p:anim calcmode="lin" valueType="num">
                                      <p:cBhvr additive="base">
                                        <p:cTn id="23" dur="500" fill="hold"/>
                                        <p:tgtEl>
                                          <p:spTgt spid="372739">
                                            <p:txEl>
                                              <p:pRg st="10" end="1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727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72739">
                                            <p:txEl>
                                              <p:pRg st="11" end="11"/>
                                            </p:txEl>
                                          </p:spTgt>
                                        </p:tgtEl>
                                        <p:attrNameLst>
                                          <p:attrName>style.visibility</p:attrName>
                                        </p:attrNameLst>
                                      </p:cBhvr>
                                      <p:to>
                                        <p:strVal val="visible"/>
                                      </p:to>
                                    </p:set>
                                    <p:anim calcmode="lin" valueType="num">
                                      <p:cBhvr additive="base">
                                        <p:cTn id="29" dur="500" fill="hold"/>
                                        <p:tgtEl>
                                          <p:spTgt spid="372739">
                                            <p:txEl>
                                              <p:pRg st="11" end="1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727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72739">
                                            <p:txEl>
                                              <p:pRg st="12" end="12"/>
                                            </p:txEl>
                                          </p:spTgt>
                                        </p:tgtEl>
                                        <p:attrNameLst>
                                          <p:attrName>style.visibility</p:attrName>
                                        </p:attrNameLst>
                                      </p:cBhvr>
                                      <p:to>
                                        <p:strVal val="visible"/>
                                      </p:to>
                                    </p:set>
                                    <p:anim calcmode="lin" valueType="num">
                                      <p:cBhvr additive="base">
                                        <p:cTn id="35" dur="500" fill="hold"/>
                                        <p:tgtEl>
                                          <p:spTgt spid="372739">
                                            <p:txEl>
                                              <p:pRg st="12" end="1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7273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72739">
                                            <p:txEl>
                                              <p:pRg st="13" end="13"/>
                                            </p:txEl>
                                          </p:spTgt>
                                        </p:tgtEl>
                                        <p:attrNameLst>
                                          <p:attrName>style.visibility</p:attrName>
                                        </p:attrNameLst>
                                      </p:cBhvr>
                                      <p:to>
                                        <p:strVal val="visible"/>
                                      </p:to>
                                    </p:set>
                                    <p:anim calcmode="lin" valueType="num">
                                      <p:cBhvr additive="base">
                                        <p:cTn id="41" dur="500" fill="hold"/>
                                        <p:tgtEl>
                                          <p:spTgt spid="372739">
                                            <p:txEl>
                                              <p:pRg st="13" end="1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7273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uiExpand="1"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211E6FD-7617-4105-915E-B5E2C9B6945D}"/>
              </a:ext>
            </a:extLst>
          </p:cNvPr>
          <p:cNvSpPr>
            <a:spLocks noGrp="1" noChangeArrowheads="1"/>
          </p:cNvSpPr>
          <p:nvPr>
            <p:ph type="title"/>
          </p:nvPr>
        </p:nvSpPr>
        <p:spPr/>
        <p:txBody>
          <a:bodyPr/>
          <a:lstStyle/>
          <a:p>
            <a:pPr eaLnBrk="1" hangingPunct="1"/>
            <a:r>
              <a:rPr lang="en-US" altLang="en-US"/>
              <a:t>Design</a:t>
            </a:r>
          </a:p>
        </p:txBody>
      </p:sp>
      <p:sp>
        <p:nvSpPr>
          <p:cNvPr id="13314" name="Rectangle 3" descr="Rectangle: Click to edit Master text styles&#10;Second level&#10;Third level&#10;Fourth level&#10;Fifth level">
            <a:extLst>
              <a:ext uri="{FF2B5EF4-FFF2-40B4-BE49-F238E27FC236}">
                <a16:creationId xmlns:a16="http://schemas.microsoft.com/office/drawing/2014/main" id="{61CBE326-0917-40BE-99E0-B40581F59C06}"/>
              </a:ext>
            </a:extLst>
          </p:cNvPr>
          <p:cNvSpPr>
            <a:spLocks noGrp="1" noChangeArrowheads="1"/>
          </p:cNvSpPr>
          <p:nvPr>
            <p:ph type="body" idx="1"/>
          </p:nvPr>
        </p:nvSpPr>
        <p:spPr>
          <a:xfrm>
            <a:off x="685800" y="1524000"/>
            <a:ext cx="7772400" cy="4114800"/>
          </a:xfrm>
        </p:spPr>
        <p:txBody>
          <a:bodyPr/>
          <a:lstStyle/>
          <a:p>
            <a:pPr eaLnBrk="1" hangingPunct="1">
              <a:buFont typeface="Monotype Sorts" charset="2"/>
              <a:buChar char="o"/>
              <a:defRPr/>
            </a:pPr>
            <a:r>
              <a:rPr lang="en-US" altLang="x-none" sz="2800" dirty="0">
                <a:latin typeface="Tahoma" charset="0"/>
                <a:ea typeface="ＭＳ Ｐゴシック" charset="-128"/>
              </a:rPr>
              <a:t> Database Design</a:t>
            </a:r>
          </a:p>
          <a:p>
            <a:pPr lvl="1" eaLnBrk="1" hangingPunct="1">
              <a:buClr>
                <a:srgbClr val="FF0000"/>
              </a:buClr>
              <a:buSzPct val="75000"/>
              <a:buFont typeface="Wingdings" charset="2"/>
              <a:buChar char="§"/>
              <a:defRPr/>
            </a:pPr>
            <a:r>
              <a:rPr lang="en-US" dirty="0">
                <a:latin typeface="Tahoma" charset="0"/>
                <a:ea typeface="ＭＳ Ｐゴシック" charset="0"/>
                <a:cs typeface="ＭＳ Ｐゴシック" charset="0"/>
              </a:rPr>
              <a:t>Database design is the activity of specifying the schema of a database in a given data model</a:t>
            </a:r>
          </a:p>
          <a:p>
            <a:pPr lvl="1" eaLnBrk="1" hangingPunct="1">
              <a:buClr>
                <a:srgbClr val="FF0000"/>
              </a:buClr>
              <a:buSzPct val="75000"/>
              <a:buFont typeface="Wingdings" charset="2"/>
              <a:buChar char="§"/>
              <a:defRPr/>
            </a:pPr>
            <a:endParaRPr lang="en-US" dirty="0">
              <a:latin typeface="Tahoma" charset="0"/>
              <a:ea typeface="ＭＳ Ｐゴシック" charset="0"/>
              <a:cs typeface="ＭＳ Ｐゴシック" charset="0"/>
            </a:endParaRPr>
          </a:p>
          <a:p>
            <a:pPr eaLnBrk="1" hangingPunct="1">
              <a:buClr>
                <a:srgbClr val="280049"/>
              </a:buClr>
              <a:buFont typeface="Monotype Sorts" charset="2"/>
              <a:buChar char="o"/>
              <a:defRPr/>
            </a:pPr>
            <a:r>
              <a:rPr lang="en-US" altLang="x-none" dirty="0">
                <a:solidFill>
                  <a:srgbClr val="280049"/>
                </a:solidFill>
                <a:latin typeface="Tahoma" charset="0"/>
                <a:ea typeface="ＭＳ Ｐゴシック" charset="-128"/>
              </a:rPr>
              <a:t> </a:t>
            </a:r>
            <a:r>
              <a:rPr lang="en-US" altLang="x-none" sz="2800" dirty="0">
                <a:solidFill>
                  <a:srgbClr val="280049"/>
                </a:solidFill>
                <a:latin typeface="Tahoma" charset="0"/>
                <a:ea typeface="ＭＳ Ｐゴシック" charset="-128"/>
              </a:rPr>
              <a:t>Functional Design</a:t>
            </a:r>
          </a:p>
          <a:p>
            <a:pPr marL="0" indent="0" eaLnBrk="1" hangingPunct="1">
              <a:buClr>
                <a:srgbClr val="FF0000"/>
              </a:buClr>
              <a:buFont typeface="Wingdings" charset="0"/>
              <a:buNone/>
              <a:defRPr/>
            </a:pPr>
            <a:endParaRPr lang="en-US" sz="2800" dirty="0">
              <a:latin typeface="Tahoma" charset="0"/>
              <a:ea typeface="ＭＳ Ｐゴシック" charset="0"/>
              <a:cs typeface="ＭＳ Ｐゴシック" charset="0"/>
            </a:endParaRPr>
          </a:p>
          <a:p>
            <a:pPr eaLnBrk="1" hangingPunct="1">
              <a:buFont typeface="Monotype Sorts" charset="2"/>
              <a:buChar char="o"/>
              <a:defRPr/>
            </a:pPr>
            <a:endParaRPr lang="en-US" altLang="x-none" sz="2800" dirty="0">
              <a:latin typeface="Tahoma" charset="0"/>
              <a:ea typeface="ＭＳ Ｐゴシック" charset="-128"/>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42375CC-EB99-4A6B-9CDC-36C55E2F8F9D}"/>
              </a:ext>
            </a:extLst>
          </p:cNvPr>
          <p:cNvSpPr>
            <a:spLocks noGrp="1" noChangeArrowheads="1"/>
          </p:cNvSpPr>
          <p:nvPr>
            <p:ph type="title"/>
          </p:nvPr>
        </p:nvSpPr>
        <p:spPr/>
        <p:txBody>
          <a:bodyPr/>
          <a:lstStyle/>
          <a:p>
            <a:pPr eaLnBrk="1" hangingPunct="1"/>
            <a:r>
              <a:rPr lang="en-US" altLang="en-US"/>
              <a:t>Not in Second Normal Form</a:t>
            </a:r>
          </a:p>
        </p:txBody>
      </p:sp>
      <p:sp>
        <p:nvSpPr>
          <p:cNvPr id="372739" name="Rectangle 3" descr="Rectangle: Click to edit Master text styles&#10;Second level&#10;Third level&#10;Fourth level&#10;Fifth level">
            <a:extLst>
              <a:ext uri="{FF2B5EF4-FFF2-40B4-BE49-F238E27FC236}">
                <a16:creationId xmlns:a16="http://schemas.microsoft.com/office/drawing/2014/main" id="{66750736-5962-4BB5-873E-92EA0D1ED6CB}"/>
              </a:ext>
            </a:extLst>
          </p:cNvPr>
          <p:cNvSpPr>
            <a:spLocks noGrp="1" noChangeArrowheads="1"/>
          </p:cNvSpPr>
          <p:nvPr>
            <p:ph type="body" idx="1"/>
          </p:nvPr>
        </p:nvSpPr>
        <p:spPr>
          <a:xfrm>
            <a:off x="457200" y="1219200"/>
            <a:ext cx="8001000" cy="5181600"/>
          </a:xfrm>
        </p:spPr>
        <p:txBody>
          <a:bodyPr/>
          <a:lstStyle/>
          <a:p>
            <a:pPr eaLnBrk="1" hangingPunct="1">
              <a:lnSpc>
                <a:spcPct val="90000"/>
              </a:lnSpc>
              <a:buFont typeface="Wingdings" pitchFamily="2" charset="2"/>
              <a:buChar char="q"/>
              <a:defRPr/>
            </a:pPr>
            <a:r>
              <a:rPr lang="en-US" altLang="en-US" dirty="0">
                <a:ea typeface="ＭＳ Ｐゴシック" panose="020B0600070205080204" pitchFamily="34" charset="-128"/>
              </a:rPr>
              <a:t>PK: </a:t>
            </a:r>
            <a:r>
              <a:rPr lang="en-US" altLang="en-US" dirty="0" err="1">
                <a:ea typeface="ＭＳ Ｐゴシック" panose="020B0600070205080204" pitchFamily="34" charset="-128"/>
              </a:rPr>
              <a:t>MemID</a:t>
            </a:r>
            <a:r>
              <a:rPr lang="en-US" altLang="en-US" dirty="0">
                <a:ea typeface="ＭＳ Ｐゴシック" panose="020B0600070205080204" pitchFamily="34" charset="-128"/>
              </a:rPr>
              <a:t>, Barcode</a:t>
            </a:r>
          </a:p>
          <a:p>
            <a:pPr eaLnBrk="1" hangingPunct="1">
              <a:lnSpc>
                <a:spcPct val="90000"/>
              </a:lnSpc>
              <a:buFont typeface="Wingdings" pitchFamily="2" charset="2"/>
              <a:buChar char="q"/>
              <a:defRPr/>
            </a:pPr>
            <a:r>
              <a:rPr lang="en-US" altLang="en-US" dirty="0">
                <a:ea typeface="ＭＳ Ｐゴシック" panose="020B0600070205080204" pitchFamily="34" charset="-128"/>
              </a:rPr>
              <a:t>FD1: </a:t>
            </a:r>
            <a:r>
              <a:rPr lang="en-US" altLang="en-US" dirty="0" err="1">
                <a:ea typeface="ＭＳ Ｐゴシック" panose="020B0600070205080204" pitchFamily="34" charset="-128"/>
              </a:rPr>
              <a:t>MemID</a:t>
            </a:r>
            <a:r>
              <a:rPr lang="en-US" altLang="en-US" dirty="0">
                <a:ea typeface="ＭＳ Ｐゴシック" panose="020B0600070205080204" pitchFamily="34" charset="-128"/>
              </a:rPr>
              <a:t> </a:t>
            </a:r>
            <a:r>
              <a:rPr lang="en-US" altLang="en-US" dirty="0">
                <a:ea typeface="ＭＳ Ｐゴシック" panose="020B0600070205080204" pitchFamily="34" charset="-128"/>
                <a:sym typeface="Wingdings" pitchFamily="2" charset="2"/>
              </a:rPr>
              <a:t> (</a:t>
            </a:r>
            <a:r>
              <a:rPr lang="en-US" altLang="en-US" dirty="0">
                <a:ea typeface="ＭＳ Ｐゴシック" panose="020B0600070205080204" pitchFamily="34" charset="-128"/>
              </a:rPr>
              <a:t>Full Names, </a:t>
            </a:r>
            <a:r>
              <a:rPr lang="en-US" altLang="en-US" dirty="0">
                <a:ea typeface="ＭＳ Ｐゴシック" panose="020B0600070205080204" pitchFamily="34" charset="-128"/>
                <a:sym typeface="Wingdings" pitchFamily="2" charset="2"/>
              </a:rPr>
              <a:t>Address)</a:t>
            </a:r>
          </a:p>
          <a:p>
            <a:pPr eaLnBrk="1" hangingPunct="1">
              <a:lnSpc>
                <a:spcPct val="90000"/>
              </a:lnSpc>
              <a:buFont typeface="Wingdings" pitchFamily="2" charset="2"/>
              <a:buChar char="q"/>
              <a:defRPr/>
            </a:pPr>
            <a:r>
              <a:rPr lang="en-US" altLang="en-US" dirty="0">
                <a:ea typeface="ＭＳ Ｐゴシック" panose="020B0600070205080204" pitchFamily="34" charset="-128"/>
                <a:sym typeface="Wingdings" pitchFamily="2" charset="2"/>
              </a:rPr>
              <a:t>FD2: Barcode</a:t>
            </a:r>
            <a:r>
              <a:rPr lang="en-US" altLang="en-US" dirty="0">
                <a:ea typeface="ＭＳ Ｐゴシック" panose="020B0600070205080204" pitchFamily="34" charset="-128"/>
              </a:rPr>
              <a:t> </a:t>
            </a:r>
            <a:r>
              <a:rPr lang="en-US" altLang="en-US" dirty="0">
                <a:ea typeface="ＭＳ Ｐゴシック" panose="020B0600070205080204" pitchFamily="34" charset="-128"/>
                <a:sym typeface="Wingdings" pitchFamily="2" charset="2"/>
              </a:rPr>
              <a:t> Movies </a:t>
            </a:r>
            <a:r>
              <a:rPr lang="en-US" altLang="en-US" dirty="0">
                <a:ea typeface="ＭＳ Ｐゴシック" panose="020B0600070205080204" pitchFamily="34" charset="-128"/>
              </a:rPr>
              <a:t>Rented</a:t>
            </a:r>
            <a:endParaRPr lang="en-US" altLang="en-US" dirty="0">
              <a:ea typeface="ＭＳ Ｐゴシック" panose="020B0600070205080204" pitchFamily="34" charset="-128"/>
              <a:sym typeface="Wingdings" pitchFamily="2" charset="2"/>
            </a:endParaRPr>
          </a:p>
          <a:p>
            <a:pPr eaLnBrk="1" hangingPunct="1">
              <a:lnSpc>
                <a:spcPct val="90000"/>
              </a:lnSpc>
              <a:buFont typeface="Wingdings" pitchFamily="2" charset="2"/>
              <a:buChar char="q"/>
              <a:defRPr/>
            </a:pPr>
            <a:r>
              <a:rPr lang="en-US" altLang="en-US" dirty="0">
                <a:ea typeface="ＭＳ Ｐゴシック" panose="020B0600070205080204" pitchFamily="34" charset="-128"/>
                <a:sym typeface="Wingdings" pitchFamily="2" charset="2"/>
              </a:rPr>
              <a:t>FD3: Movies </a:t>
            </a:r>
            <a:r>
              <a:rPr lang="en-US" altLang="en-US" dirty="0">
                <a:ea typeface="ＭＳ Ｐゴシック" panose="020B0600070205080204" pitchFamily="34" charset="-128"/>
              </a:rPr>
              <a:t>Rented </a:t>
            </a:r>
            <a:r>
              <a:rPr lang="en-US" altLang="en-US" dirty="0">
                <a:ea typeface="ＭＳ Ｐゴシック" panose="020B0600070205080204" pitchFamily="34" charset="-128"/>
                <a:sym typeface="Wingdings" pitchFamily="2" charset="2"/>
              </a:rPr>
              <a:t> Awards</a:t>
            </a:r>
          </a:p>
        </p:txBody>
      </p:sp>
      <p:grpSp>
        <p:nvGrpSpPr>
          <p:cNvPr id="39" name="Group 38">
            <a:extLst>
              <a:ext uri="{FF2B5EF4-FFF2-40B4-BE49-F238E27FC236}">
                <a16:creationId xmlns:a16="http://schemas.microsoft.com/office/drawing/2014/main" id="{F3DF3A60-E8CD-4DB4-97FE-915D53CFB456}"/>
              </a:ext>
            </a:extLst>
          </p:cNvPr>
          <p:cNvGrpSpPr>
            <a:grpSpLocks/>
          </p:cNvGrpSpPr>
          <p:nvPr/>
        </p:nvGrpSpPr>
        <p:grpSpPr bwMode="auto">
          <a:xfrm>
            <a:off x="1143000" y="5204265"/>
            <a:ext cx="2733190" cy="1120335"/>
            <a:chOff x="1076810" y="4870889"/>
            <a:chExt cx="2733190" cy="1120617"/>
          </a:xfrm>
        </p:grpSpPr>
        <p:cxnSp>
          <p:nvCxnSpPr>
            <p:cNvPr id="16" name="Straight Connector 15">
              <a:extLst>
                <a:ext uri="{FF2B5EF4-FFF2-40B4-BE49-F238E27FC236}">
                  <a16:creationId xmlns:a16="http://schemas.microsoft.com/office/drawing/2014/main" id="{17BD44A0-EA04-40D6-8321-35D6BE34668B}"/>
                </a:ext>
              </a:extLst>
            </p:cNvPr>
            <p:cNvCxnSpPr>
              <a:cxnSpLocks/>
            </p:cNvCxnSpPr>
            <p:nvPr/>
          </p:nvCxnSpPr>
          <p:spPr bwMode="auto">
            <a:xfrm>
              <a:off x="1076810" y="4870889"/>
              <a:ext cx="0" cy="609754"/>
            </a:xfrm>
            <a:prstGeom prst="line">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A939F874-307C-4092-AC67-36740890B820}"/>
                </a:ext>
              </a:extLst>
            </p:cNvPr>
            <p:cNvCxnSpPr>
              <a:cxnSpLocks/>
            </p:cNvCxnSpPr>
            <p:nvPr/>
          </p:nvCxnSpPr>
          <p:spPr bwMode="auto">
            <a:xfrm>
              <a:off x="1076810" y="5480643"/>
              <a:ext cx="2733190" cy="5910"/>
            </a:xfrm>
            <a:prstGeom prst="line">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3E4B5A28-68B2-4F41-A96C-0394CB9D07DF}"/>
                </a:ext>
              </a:extLst>
            </p:cNvPr>
            <p:cNvCxnSpPr>
              <a:cxnSpLocks/>
            </p:cNvCxnSpPr>
            <p:nvPr/>
          </p:nvCxnSpPr>
          <p:spPr bwMode="auto">
            <a:xfrm>
              <a:off x="2514600" y="4876800"/>
              <a:ext cx="0" cy="609754"/>
            </a:xfrm>
            <a:prstGeom prst="line">
              <a:avLst/>
            </a:prstGeom>
            <a:noFill/>
            <a:ln w="12700" cap="flat" cmpd="sng" algn="ctr">
              <a:solidFill>
                <a:schemeClr val="tx1">
                  <a:lumMod val="75000"/>
                  <a:lumOff val="25000"/>
                </a:schemeClr>
              </a:solidFill>
              <a:prstDash val="solid"/>
              <a:round/>
              <a:headEnd type="triangle" w="med" len="med"/>
              <a:tailEnd type="none" w="med" len="med"/>
            </a:ln>
            <a:effectLst/>
          </p:spPr>
        </p:cxnSp>
        <p:cxnSp>
          <p:nvCxnSpPr>
            <p:cNvPr id="20" name="Straight Connector 19">
              <a:extLst>
                <a:ext uri="{FF2B5EF4-FFF2-40B4-BE49-F238E27FC236}">
                  <a16:creationId xmlns:a16="http://schemas.microsoft.com/office/drawing/2014/main" id="{86362BFC-B93A-4883-96B4-9DDE0E85B8D4}"/>
                </a:ext>
              </a:extLst>
            </p:cNvPr>
            <p:cNvCxnSpPr>
              <a:cxnSpLocks/>
            </p:cNvCxnSpPr>
            <p:nvPr/>
          </p:nvCxnSpPr>
          <p:spPr bwMode="auto">
            <a:xfrm>
              <a:off x="3810000" y="4914910"/>
              <a:ext cx="0" cy="571644"/>
            </a:xfrm>
            <a:prstGeom prst="line">
              <a:avLst/>
            </a:prstGeom>
            <a:noFill/>
            <a:ln w="12700" cap="flat" cmpd="sng" algn="ctr">
              <a:solidFill>
                <a:schemeClr val="tx1">
                  <a:lumMod val="75000"/>
                  <a:lumOff val="25000"/>
                </a:schemeClr>
              </a:solidFill>
              <a:prstDash val="solid"/>
              <a:round/>
              <a:headEnd type="triangle" w="med" len="med"/>
              <a:tailEnd type="none" w="med" len="med"/>
            </a:ln>
            <a:effectLst/>
          </p:spPr>
        </p:cxnSp>
        <p:sp>
          <p:nvSpPr>
            <p:cNvPr id="31" name="TextBox 30">
              <a:extLst>
                <a:ext uri="{FF2B5EF4-FFF2-40B4-BE49-F238E27FC236}">
                  <a16:creationId xmlns:a16="http://schemas.microsoft.com/office/drawing/2014/main" id="{9640E388-D391-49ED-96A1-8D4C6A7C35AD}"/>
                </a:ext>
              </a:extLst>
            </p:cNvPr>
            <p:cNvSpPr txBox="1"/>
            <p:nvPr/>
          </p:nvSpPr>
          <p:spPr>
            <a:xfrm>
              <a:off x="2286000" y="5591355"/>
              <a:ext cx="669925" cy="400151"/>
            </a:xfrm>
            <a:prstGeom prst="rect">
              <a:avLst/>
            </a:prstGeom>
            <a:noFill/>
            <a:ln>
              <a:solidFill>
                <a:schemeClr val="tx1">
                  <a:lumMod val="75000"/>
                  <a:lumOff val="25000"/>
                </a:schemeClr>
              </a:solidFill>
            </a:ln>
          </p:spPr>
          <p:txBody>
            <a:bodyPr wrap="none">
              <a:spAutoFit/>
            </a:bodyPr>
            <a:lstStyle/>
            <a:p>
              <a:pPr>
                <a:defRPr/>
              </a:pPr>
              <a:r>
                <a:rPr lang="en-US" sz="2000" dirty="0">
                  <a:solidFill>
                    <a:schemeClr val="tx1">
                      <a:lumMod val="75000"/>
                      <a:lumOff val="25000"/>
                    </a:schemeClr>
                  </a:solidFill>
                  <a:latin typeface="Helvetica" pitchFamily="2" charset="0"/>
                </a:rPr>
                <a:t>FD1</a:t>
              </a:r>
            </a:p>
          </p:txBody>
        </p:sp>
      </p:grpSp>
      <p:graphicFrame>
        <p:nvGraphicFramePr>
          <p:cNvPr id="24" name="Table 2">
            <a:extLst>
              <a:ext uri="{FF2B5EF4-FFF2-40B4-BE49-F238E27FC236}">
                <a16:creationId xmlns:a16="http://schemas.microsoft.com/office/drawing/2014/main" id="{CEAF3527-2DBE-43C2-9B78-2039680352B1}"/>
              </a:ext>
            </a:extLst>
          </p:cNvPr>
          <p:cNvGraphicFramePr>
            <a:graphicFrameLocks noGrp="1"/>
          </p:cNvGraphicFramePr>
          <p:nvPr>
            <p:extLst>
              <p:ext uri="{D42A27DB-BD31-4B8C-83A1-F6EECF244321}">
                <p14:modId xmlns:p14="http://schemas.microsoft.com/office/powerpoint/2010/main" val="881352475"/>
              </p:ext>
            </p:extLst>
          </p:nvPr>
        </p:nvGraphicFramePr>
        <p:xfrm>
          <a:off x="685800" y="2984263"/>
          <a:ext cx="7734300" cy="2181918"/>
        </p:xfrm>
        <a:graphic>
          <a:graphicData uri="http://schemas.openxmlformats.org/drawingml/2006/table">
            <a:tbl>
              <a:tblPr firstRow="1" bandRow="1">
                <a:tableStyleId>{5DA37D80-6434-44D0-A028-1B22A696006F}</a:tableStyleId>
              </a:tblPr>
              <a:tblGrid>
                <a:gridCol w="824469">
                  <a:extLst>
                    <a:ext uri="{9D8B030D-6E8A-4147-A177-3AD203B41FA5}">
                      <a16:colId xmlns:a16="http://schemas.microsoft.com/office/drawing/2014/main" val="20000"/>
                    </a:ext>
                  </a:extLst>
                </a:gridCol>
                <a:gridCol w="1347231">
                  <a:extLst>
                    <a:ext uri="{9D8B030D-6E8A-4147-A177-3AD203B41FA5}">
                      <a16:colId xmlns:a16="http://schemas.microsoft.com/office/drawing/2014/main" val="20001"/>
                    </a:ext>
                  </a:extLst>
                </a:gridCol>
                <a:gridCol w="1636559">
                  <a:extLst>
                    <a:ext uri="{9D8B030D-6E8A-4147-A177-3AD203B41FA5}">
                      <a16:colId xmlns:a16="http://schemas.microsoft.com/office/drawing/2014/main" val="20002"/>
                    </a:ext>
                  </a:extLst>
                </a:gridCol>
                <a:gridCol w="942250">
                  <a:extLst>
                    <a:ext uri="{9D8B030D-6E8A-4147-A177-3AD203B41FA5}">
                      <a16:colId xmlns:a16="http://schemas.microsoft.com/office/drawing/2014/main" val="2884411738"/>
                    </a:ext>
                  </a:extLst>
                </a:gridCol>
                <a:gridCol w="2145591">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248523">
                <a:tc>
                  <a:txBody>
                    <a:bodyPr/>
                    <a:lstStyle/>
                    <a:p>
                      <a:r>
                        <a:rPr lang="en-US" sz="1400" dirty="0" err="1"/>
                        <a:t>MemID</a:t>
                      </a:r>
                      <a:endParaRPr lang="en-US" sz="1400" dirty="0"/>
                    </a:p>
                  </a:txBody>
                  <a:tcPr marT="45743" marB="45743"/>
                </a:tc>
                <a:tc>
                  <a:txBody>
                    <a:bodyPr/>
                    <a:lstStyle/>
                    <a:p>
                      <a:r>
                        <a:rPr lang="en-US" sz="1400" dirty="0"/>
                        <a:t>Full Names</a:t>
                      </a:r>
                    </a:p>
                  </a:txBody>
                  <a:tcPr marT="45743" marB="45743"/>
                </a:tc>
                <a:tc>
                  <a:txBody>
                    <a:bodyPr/>
                    <a:lstStyle/>
                    <a:p>
                      <a:r>
                        <a:rPr lang="en-US" sz="1400" dirty="0"/>
                        <a:t> Address</a:t>
                      </a:r>
                    </a:p>
                  </a:txBody>
                  <a:tcPr marT="45743" marB="45743"/>
                </a:tc>
                <a:tc>
                  <a:txBody>
                    <a:bodyPr/>
                    <a:lstStyle/>
                    <a:p>
                      <a:r>
                        <a:rPr lang="en-US" sz="1400" dirty="0"/>
                        <a:t>Barcode</a:t>
                      </a:r>
                    </a:p>
                  </a:txBody>
                  <a:tcPr marT="45736" marB="45736"/>
                </a:tc>
                <a:tc>
                  <a:txBody>
                    <a:bodyPr/>
                    <a:lstStyle/>
                    <a:p>
                      <a:r>
                        <a:rPr lang="en-US" sz="1400" dirty="0"/>
                        <a:t>Movies Rented</a:t>
                      </a:r>
                    </a:p>
                  </a:txBody>
                  <a:tcPr marT="45743" marB="45743"/>
                </a:tc>
                <a:tc>
                  <a:txBody>
                    <a:bodyPr/>
                    <a:lstStyle/>
                    <a:p>
                      <a:r>
                        <a:rPr lang="en-US" sz="1400" dirty="0"/>
                        <a:t>Awards</a:t>
                      </a:r>
                    </a:p>
                  </a:txBody>
                  <a:tcPr marT="45743" marB="45743"/>
                </a:tc>
                <a:extLst>
                  <a:ext uri="{0D108BD9-81ED-4DB2-BD59-A6C34878D82A}">
                    <a16:rowId xmlns:a16="http://schemas.microsoft.com/office/drawing/2014/main" val="10000"/>
                  </a:ext>
                </a:extLst>
              </a:tr>
              <a:tr h="422464">
                <a:tc>
                  <a:txBody>
                    <a:bodyPr/>
                    <a:lstStyle/>
                    <a:p>
                      <a:pPr algn="ctr"/>
                      <a:r>
                        <a:rPr lang="en-US" sz="1400" dirty="0"/>
                        <a:t>1</a:t>
                      </a:r>
                    </a:p>
                  </a:txBody>
                  <a:tcPr marT="45743" marB="45743"/>
                </a:tc>
                <a:tc>
                  <a:txBody>
                    <a:bodyPr/>
                    <a:lstStyle/>
                    <a:p>
                      <a:r>
                        <a:rPr lang="en-US" sz="1400" dirty="0"/>
                        <a:t>Janet Jones</a:t>
                      </a:r>
                    </a:p>
                  </a:txBody>
                  <a:tcPr marT="45743" marB="45743"/>
                </a:tc>
                <a:tc>
                  <a:txBody>
                    <a:bodyPr/>
                    <a:lstStyle/>
                    <a:p>
                      <a:r>
                        <a:rPr lang="en-US" sz="1200" dirty="0"/>
                        <a:t>First Street Plot No 4</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a:t>
                      </a:r>
                    </a:p>
                  </a:txBody>
                  <a:tcPr marT="45736" marB="45736"/>
                </a:tc>
                <a:tc>
                  <a:txBody>
                    <a:bodyPr/>
                    <a:lstStyle/>
                    <a:p>
                      <a:r>
                        <a:rPr lang="en-US" sz="1400" dirty="0"/>
                        <a:t>Pirates of the Caribbean</a:t>
                      </a:r>
                    </a:p>
                  </a:txBody>
                  <a:tcPr marT="45743" marB="45743"/>
                </a:tc>
                <a:tc>
                  <a:txBody>
                    <a:bodyPr/>
                    <a:lstStyle/>
                    <a:p>
                      <a:pPr algn="ctr"/>
                      <a:r>
                        <a:rPr lang="en-US" sz="1400" dirty="0"/>
                        <a:t>15</a:t>
                      </a:r>
                    </a:p>
                  </a:txBody>
                  <a:tcPr marT="45743" marB="45743"/>
                </a:tc>
                <a:extLst>
                  <a:ext uri="{0D108BD9-81ED-4DB2-BD59-A6C34878D82A}">
                    <a16:rowId xmlns:a16="http://schemas.microsoft.com/office/drawing/2014/main" val="10001"/>
                  </a:ext>
                </a:extLst>
              </a:tr>
              <a:tr h="42245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1</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Janet Jones</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First Street Plot No 4</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tc>
                  <a:txBody>
                    <a:bodyPr/>
                    <a:lstStyle/>
                    <a:p>
                      <a:r>
                        <a:rPr lang="en-US" sz="1400" dirty="0"/>
                        <a:t>Clash of the Titans</a:t>
                      </a:r>
                    </a:p>
                  </a:txBody>
                  <a:tcPr marT="45743" marB="45743"/>
                </a:tc>
                <a:tc>
                  <a:txBody>
                    <a:bodyPr/>
                    <a:lstStyle/>
                    <a:p>
                      <a:pPr algn="ctr"/>
                      <a:r>
                        <a:rPr lang="en-US" sz="1400" dirty="0"/>
                        <a:t>10</a:t>
                      </a:r>
                    </a:p>
                  </a:txBody>
                  <a:tcPr marT="45743" marB="45743"/>
                </a:tc>
                <a:extLst>
                  <a:ext uri="{0D108BD9-81ED-4DB2-BD59-A6C34878D82A}">
                    <a16:rowId xmlns:a16="http://schemas.microsoft.com/office/drawing/2014/main" val="10002"/>
                  </a:ext>
                </a:extLst>
              </a:tr>
              <a:tr h="422464">
                <a:tc>
                  <a:txBody>
                    <a:bodyPr/>
                    <a:lstStyle/>
                    <a:p>
                      <a:pPr algn="ctr"/>
                      <a:r>
                        <a:rPr lang="en-US" sz="1400" dirty="0"/>
                        <a:t>2</a:t>
                      </a:r>
                    </a:p>
                  </a:txBody>
                  <a:tcPr marT="45743" marB="45743"/>
                </a:tc>
                <a:tc>
                  <a:txBody>
                    <a:bodyPr/>
                    <a:lstStyle/>
                    <a:p>
                      <a:r>
                        <a:rPr lang="en-US" sz="1400" dirty="0"/>
                        <a:t>Robert Phil</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30000" dirty="0"/>
                        <a:t>rd </a:t>
                      </a:r>
                      <a:r>
                        <a:rPr lang="en-US" sz="1200" baseline="0" dirty="0"/>
                        <a:t>Street 34</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txBody>
                  <a:tcPr marT="45736" marB="45736"/>
                </a:tc>
                <a:tc>
                  <a:txBody>
                    <a:bodyPr/>
                    <a:lstStyle/>
                    <a:p>
                      <a:r>
                        <a:rPr lang="en-US" sz="1400" dirty="0"/>
                        <a:t>Forgetting Sarah Marsal</a:t>
                      </a:r>
                    </a:p>
                  </a:txBody>
                  <a:tcPr marT="45743" marB="45743"/>
                </a:tc>
                <a:tc>
                  <a:txBody>
                    <a:bodyPr/>
                    <a:lstStyle/>
                    <a:p>
                      <a:pPr algn="ctr"/>
                      <a:r>
                        <a:rPr lang="en-US" sz="1400" dirty="0"/>
                        <a:t>16</a:t>
                      </a:r>
                    </a:p>
                  </a:txBody>
                  <a:tcPr marT="45743" marB="45743"/>
                </a:tc>
                <a:extLst>
                  <a:ext uri="{0D108BD9-81ED-4DB2-BD59-A6C34878D82A}">
                    <a16:rowId xmlns:a16="http://schemas.microsoft.com/office/drawing/2014/main" val="10003"/>
                  </a:ext>
                </a:extLst>
              </a:tr>
              <a:tr h="24852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30000" dirty="0"/>
                        <a:t>rd </a:t>
                      </a:r>
                      <a:r>
                        <a:rPr lang="en-US" sz="1200" baseline="0" dirty="0"/>
                        <a:t>Street 34</a:t>
                      </a:r>
                    </a:p>
                  </a:txBody>
                  <a:tcPr marT="45743" marB="45743"/>
                </a:tc>
                <a:tc>
                  <a:txBody>
                    <a:bodyPr/>
                    <a:lstStyle/>
                    <a:p>
                      <a:r>
                        <a:rPr lang="en-US" sz="1400" dirty="0"/>
                        <a:t>0004</a:t>
                      </a:r>
                    </a:p>
                  </a:txBody>
                  <a:tcPr marT="45743" marB="45743"/>
                </a:tc>
                <a:tc>
                  <a:txBody>
                    <a:bodyPr/>
                    <a:lstStyle/>
                    <a:p>
                      <a:r>
                        <a:rPr lang="en-US" sz="1400" dirty="0"/>
                        <a:t>Daddy’s Little Girls</a:t>
                      </a:r>
                    </a:p>
                  </a:txBody>
                  <a:tcPr marT="45743" marB="45743"/>
                </a:tc>
                <a:tc>
                  <a:txBody>
                    <a:bodyPr/>
                    <a:lstStyle/>
                    <a:p>
                      <a:pPr algn="ctr"/>
                      <a:r>
                        <a:rPr lang="en-US" sz="1400" dirty="0"/>
                        <a:t>2</a:t>
                      </a:r>
                    </a:p>
                  </a:txBody>
                  <a:tcPr marT="45743" marB="45743"/>
                </a:tc>
                <a:extLst>
                  <a:ext uri="{0D108BD9-81ED-4DB2-BD59-A6C34878D82A}">
                    <a16:rowId xmlns:a16="http://schemas.microsoft.com/office/drawing/2014/main" val="10004"/>
                  </a:ext>
                </a:extLst>
              </a:tr>
              <a:tr h="24852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a:t>
                      </a:r>
                      <a:r>
                        <a:rPr lang="en-US" sz="1200" baseline="30000" dirty="0"/>
                        <a:t>th </a:t>
                      </a:r>
                      <a:r>
                        <a:rPr lang="en-US" sz="1200" baseline="0" dirty="0"/>
                        <a:t>Avenue</a:t>
                      </a:r>
                    </a:p>
                  </a:txBody>
                  <a:tcPr marT="45743" marB="45743"/>
                </a:tc>
                <a:tc>
                  <a:txBody>
                    <a:bodyPr/>
                    <a:lstStyle/>
                    <a:p>
                      <a:r>
                        <a:rPr lang="en-US" sz="1400" dirty="0"/>
                        <a:t>0005</a:t>
                      </a:r>
                    </a:p>
                  </a:txBody>
                  <a:tcPr marT="45743" marB="45743"/>
                </a:tc>
                <a:tc>
                  <a:txBody>
                    <a:bodyPr/>
                    <a:lstStyle/>
                    <a:p>
                      <a:r>
                        <a:rPr lang="en-US" sz="1400" dirty="0"/>
                        <a:t>Clash of the Titans</a:t>
                      </a:r>
                    </a:p>
                  </a:txBody>
                  <a:tcPr marT="45743" marB="45743"/>
                </a:tc>
                <a:tc>
                  <a:txBody>
                    <a:bodyPr/>
                    <a:lstStyle/>
                    <a:p>
                      <a:pPr algn="ctr"/>
                      <a:r>
                        <a:rPr lang="en-US" sz="1400" dirty="0"/>
                        <a:t>10</a:t>
                      </a:r>
                    </a:p>
                  </a:txBody>
                  <a:tcPr marT="45743" marB="45743"/>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C6F2B14C-BAD1-44C7-8F19-957835C83344}"/>
              </a:ext>
            </a:extLst>
          </p:cNvPr>
          <p:cNvGrpSpPr/>
          <p:nvPr/>
        </p:nvGrpSpPr>
        <p:grpSpPr>
          <a:xfrm>
            <a:off x="1371600" y="5225813"/>
            <a:ext cx="6553200" cy="885825"/>
            <a:chOff x="1371600" y="4876800"/>
            <a:chExt cx="6553200" cy="885825"/>
          </a:xfrm>
        </p:grpSpPr>
        <p:grpSp>
          <p:nvGrpSpPr>
            <p:cNvPr id="38" name="Group 37">
              <a:extLst>
                <a:ext uri="{FF2B5EF4-FFF2-40B4-BE49-F238E27FC236}">
                  <a16:creationId xmlns:a16="http://schemas.microsoft.com/office/drawing/2014/main" id="{7E5CC6C0-586B-41C2-B87E-77F27178CABB}"/>
                </a:ext>
              </a:extLst>
            </p:cNvPr>
            <p:cNvGrpSpPr>
              <a:grpSpLocks/>
            </p:cNvGrpSpPr>
            <p:nvPr/>
          </p:nvGrpSpPr>
          <p:grpSpPr bwMode="auto">
            <a:xfrm>
              <a:off x="1371600" y="4876800"/>
              <a:ext cx="6553200" cy="885825"/>
              <a:chOff x="1371600" y="4876800"/>
              <a:chExt cx="6553200" cy="885856"/>
            </a:xfrm>
          </p:grpSpPr>
          <p:cxnSp>
            <p:nvCxnSpPr>
              <p:cNvPr id="94268" name="Straight Connector 3">
                <a:extLst>
                  <a:ext uri="{FF2B5EF4-FFF2-40B4-BE49-F238E27FC236}">
                    <a16:creationId xmlns:a16="http://schemas.microsoft.com/office/drawing/2014/main" id="{B24CDD0E-AD9F-4CBC-BAC2-06AB3E3735BC}"/>
                  </a:ext>
                </a:extLst>
              </p:cNvPr>
              <p:cNvCxnSpPr>
                <a:cxnSpLocks noChangeShapeType="1"/>
              </p:cNvCxnSpPr>
              <p:nvPr/>
            </p:nvCxnSpPr>
            <p:spPr bwMode="auto">
              <a:xfrm>
                <a:off x="1371600" y="4876800"/>
                <a:ext cx="0" cy="38100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94269" name="Straight Connector 6">
                <a:extLst>
                  <a:ext uri="{FF2B5EF4-FFF2-40B4-BE49-F238E27FC236}">
                    <a16:creationId xmlns:a16="http://schemas.microsoft.com/office/drawing/2014/main" id="{D9C78006-7C6A-422A-801A-55E38CF2AF5D}"/>
                  </a:ext>
                </a:extLst>
              </p:cNvPr>
              <p:cNvCxnSpPr>
                <a:cxnSpLocks noChangeShapeType="1"/>
              </p:cNvCxnSpPr>
              <p:nvPr/>
            </p:nvCxnSpPr>
            <p:spPr bwMode="auto">
              <a:xfrm>
                <a:off x="6248400" y="4876800"/>
                <a:ext cx="0" cy="381000"/>
              </a:xfrm>
              <a:prstGeom prst="line">
                <a:avLst/>
              </a:prstGeom>
              <a:noFill/>
              <a:ln w="12700" algn="ctr">
                <a:solidFill>
                  <a:schemeClr val="tx2"/>
                </a:solidFill>
                <a:round/>
                <a:headEnd type="triangle" w="med" len="med"/>
                <a:tailEnd type="none" w="med" len="med"/>
              </a:ln>
              <a:extLst>
                <a:ext uri="{909E8E84-426E-40DD-AFC4-6F175D3DCCD1}">
                  <a14:hiddenFill xmlns:a14="http://schemas.microsoft.com/office/drawing/2010/main">
                    <a:noFill/>
                  </a14:hiddenFill>
                </a:ext>
              </a:extLst>
            </p:spPr>
          </p:cxnSp>
          <p:cxnSp>
            <p:nvCxnSpPr>
              <p:cNvPr id="94270" name="Straight Connector 5">
                <a:extLst>
                  <a:ext uri="{FF2B5EF4-FFF2-40B4-BE49-F238E27FC236}">
                    <a16:creationId xmlns:a16="http://schemas.microsoft.com/office/drawing/2014/main" id="{C558A4D2-230B-4401-888B-BB7E2F7E34E2}"/>
                  </a:ext>
                </a:extLst>
              </p:cNvPr>
              <p:cNvCxnSpPr>
                <a:cxnSpLocks/>
              </p:cNvCxnSpPr>
              <p:nvPr/>
            </p:nvCxnSpPr>
            <p:spPr bwMode="auto">
              <a:xfrm>
                <a:off x="1371600" y="5257800"/>
                <a:ext cx="6553200" cy="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94271" name="Straight Connector 9">
                <a:extLst>
                  <a:ext uri="{FF2B5EF4-FFF2-40B4-BE49-F238E27FC236}">
                    <a16:creationId xmlns:a16="http://schemas.microsoft.com/office/drawing/2014/main" id="{D90A3A50-1840-40A3-A1A6-F9A0A7032D1A}"/>
                  </a:ext>
                </a:extLst>
              </p:cNvPr>
              <p:cNvCxnSpPr>
                <a:cxnSpLocks noChangeShapeType="1"/>
              </p:cNvCxnSpPr>
              <p:nvPr/>
            </p:nvCxnSpPr>
            <p:spPr bwMode="auto">
              <a:xfrm>
                <a:off x="2286000" y="4876800"/>
                <a:ext cx="0" cy="381000"/>
              </a:xfrm>
              <a:prstGeom prst="line">
                <a:avLst/>
              </a:prstGeom>
              <a:noFill/>
              <a:ln w="12700" algn="ctr">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94272" name="Straight Connector 10">
                <a:extLst>
                  <a:ext uri="{FF2B5EF4-FFF2-40B4-BE49-F238E27FC236}">
                    <a16:creationId xmlns:a16="http://schemas.microsoft.com/office/drawing/2014/main" id="{39336AAF-0DCE-4355-AEC4-F710249CCA72}"/>
                  </a:ext>
                </a:extLst>
              </p:cNvPr>
              <p:cNvCxnSpPr>
                <a:cxnSpLocks noChangeShapeType="1"/>
              </p:cNvCxnSpPr>
              <p:nvPr/>
            </p:nvCxnSpPr>
            <p:spPr bwMode="auto">
              <a:xfrm>
                <a:off x="3581400" y="4876800"/>
                <a:ext cx="0" cy="381000"/>
              </a:xfrm>
              <a:prstGeom prst="line">
                <a:avLst/>
              </a:prstGeom>
              <a:noFill/>
              <a:ln w="12700" algn="ctr">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94273" name="Straight Connector 11">
                <a:extLst>
                  <a:ext uri="{FF2B5EF4-FFF2-40B4-BE49-F238E27FC236}">
                    <a16:creationId xmlns:a16="http://schemas.microsoft.com/office/drawing/2014/main" id="{D2F5610F-4B48-4C2E-ADCE-1D4CC87FD031}"/>
                  </a:ext>
                </a:extLst>
              </p:cNvPr>
              <p:cNvCxnSpPr>
                <a:cxnSpLocks noChangeShapeType="1"/>
              </p:cNvCxnSpPr>
              <p:nvPr/>
            </p:nvCxnSpPr>
            <p:spPr bwMode="auto">
              <a:xfrm>
                <a:off x="7924800" y="4876800"/>
                <a:ext cx="0" cy="381000"/>
              </a:xfrm>
              <a:prstGeom prst="line">
                <a:avLst/>
              </a:prstGeom>
              <a:noFill/>
              <a:ln w="12700" algn="ctr">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94274" name="TextBox 12">
                <a:extLst>
                  <a:ext uri="{FF2B5EF4-FFF2-40B4-BE49-F238E27FC236}">
                    <a16:creationId xmlns:a16="http://schemas.microsoft.com/office/drawing/2014/main" id="{B6E4FEED-F3AC-4D34-9267-804E62CFE507}"/>
                  </a:ext>
                </a:extLst>
              </p:cNvPr>
              <p:cNvSpPr txBox="1">
                <a:spLocks noChangeArrowheads="1"/>
              </p:cNvSpPr>
              <p:nvPr/>
            </p:nvSpPr>
            <p:spPr bwMode="auto">
              <a:xfrm>
                <a:off x="4329072" y="5362546"/>
                <a:ext cx="527709" cy="40011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a:solidFill>
                      <a:srgbClr val="FF0000"/>
                    </a:solidFill>
                  </a:rPr>
                  <a:t>PK</a:t>
                </a:r>
              </a:p>
            </p:txBody>
          </p:sp>
        </p:grpSp>
        <p:cxnSp>
          <p:nvCxnSpPr>
            <p:cNvPr id="25" name="Straight Connector 6">
              <a:extLst>
                <a:ext uri="{FF2B5EF4-FFF2-40B4-BE49-F238E27FC236}">
                  <a16:creationId xmlns:a16="http://schemas.microsoft.com/office/drawing/2014/main" id="{682F3155-79C0-4620-BA41-41D155C22138}"/>
                </a:ext>
              </a:extLst>
            </p:cNvPr>
            <p:cNvCxnSpPr>
              <a:cxnSpLocks noChangeShapeType="1"/>
            </p:cNvCxnSpPr>
            <p:nvPr/>
          </p:nvCxnSpPr>
          <p:spPr bwMode="auto">
            <a:xfrm>
              <a:off x="4873625" y="4876813"/>
              <a:ext cx="0" cy="380987"/>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grpSp>
      <p:grpSp>
        <p:nvGrpSpPr>
          <p:cNvPr id="6" name="Group 5">
            <a:extLst>
              <a:ext uri="{FF2B5EF4-FFF2-40B4-BE49-F238E27FC236}">
                <a16:creationId xmlns:a16="http://schemas.microsoft.com/office/drawing/2014/main" id="{CAD04C88-C1A5-4A4D-A8E5-86E524352374}"/>
              </a:ext>
            </a:extLst>
          </p:cNvPr>
          <p:cNvGrpSpPr/>
          <p:nvPr/>
        </p:nvGrpSpPr>
        <p:grpSpPr>
          <a:xfrm>
            <a:off x="5105397" y="5166181"/>
            <a:ext cx="1295400" cy="1164533"/>
            <a:chOff x="5105397" y="4817168"/>
            <a:chExt cx="1295400" cy="1164533"/>
          </a:xfrm>
        </p:grpSpPr>
        <p:grpSp>
          <p:nvGrpSpPr>
            <p:cNvPr id="44" name="Group 43">
              <a:extLst>
                <a:ext uri="{FF2B5EF4-FFF2-40B4-BE49-F238E27FC236}">
                  <a16:creationId xmlns:a16="http://schemas.microsoft.com/office/drawing/2014/main" id="{1261FACE-78A2-4D5E-A49F-B8AC8B209DB8}"/>
                </a:ext>
              </a:extLst>
            </p:cNvPr>
            <p:cNvGrpSpPr>
              <a:grpSpLocks/>
            </p:cNvGrpSpPr>
            <p:nvPr/>
          </p:nvGrpSpPr>
          <p:grpSpPr bwMode="auto">
            <a:xfrm>
              <a:off x="5105397" y="4855266"/>
              <a:ext cx="1295400" cy="1126435"/>
              <a:chOff x="5106231" y="4855266"/>
              <a:chExt cx="1294985" cy="1126495"/>
            </a:xfrm>
          </p:grpSpPr>
          <p:cxnSp>
            <p:nvCxnSpPr>
              <p:cNvPr id="94259" name="Straight Connector 32">
                <a:extLst>
                  <a:ext uri="{FF2B5EF4-FFF2-40B4-BE49-F238E27FC236}">
                    <a16:creationId xmlns:a16="http://schemas.microsoft.com/office/drawing/2014/main" id="{F475EE42-D50B-40EF-9B63-2169B962FDB9}"/>
                  </a:ext>
                </a:extLst>
              </p:cNvPr>
              <p:cNvCxnSpPr>
                <a:cxnSpLocks/>
              </p:cNvCxnSpPr>
              <p:nvPr/>
            </p:nvCxnSpPr>
            <p:spPr bwMode="auto">
              <a:xfrm>
                <a:off x="6401216" y="4855266"/>
                <a:ext cx="0" cy="647700"/>
              </a:xfrm>
              <a:prstGeom prst="line">
                <a:avLst/>
              </a:prstGeom>
              <a:noFill/>
              <a:ln w="12700" algn="ctr">
                <a:solidFill>
                  <a:srgbClr val="00B0F0"/>
                </a:solidFill>
                <a:round/>
                <a:headEnd type="triangle" w="med" len="med"/>
                <a:tailEnd type="none" w="med" len="med"/>
              </a:ln>
              <a:extLst>
                <a:ext uri="{909E8E84-426E-40DD-AFC4-6F175D3DCCD1}">
                  <a14:hiddenFill xmlns:a14="http://schemas.microsoft.com/office/drawing/2010/main">
                    <a:noFill/>
                  </a14:hiddenFill>
                </a:ext>
              </a:extLst>
            </p:spPr>
          </p:cxnSp>
          <p:cxnSp>
            <p:nvCxnSpPr>
              <p:cNvPr id="94260" name="Straight Connector 33">
                <a:extLst>
                  <a:ext uri="{FF2B5EF4-FFF2-40B4-BE49-F238E27FC236}">
                    <a16:creationId xmlns:a16="http://schemas.microsoft.com/office/drawing/2014/main" id="{2DC603B5-225C-4EE0-B892-D68CA7AFB8E9}"/>
                  </a:ext>
                </a:extLst>
              </p:cNvPr>
              <p:cNvCxnSpPr>
                <a:cxnSpLocks/>
              </p:cNvCxnSpPr>
              <p:nvPr/>
            </p:nvCxnSpPr>
            <p:spPr bwMode="auto">
              <a:xfrm flipV="1">
                <a:off x="5106231" y="5502965"/>
                <a:ext cx="1294985" cy="3"/>
              </a:xfrm>
              <a:prstGeom prst="line">
                <a:avLst/>
              </a:prstGeom>
              <a:noFill/>
              <a:ln w="12700" algn="ctr">
                <a:solidFill>
                  <a:srgbClr val="00B0F0"/>
                </a:solidFill>
                <a:round/>
                <a:headEnd/>
                <a:tailEnd/>
              </a:ln>
              <a:extLst>
                <a:ext uri="{909E8E84-426E-40DD-AFC4-6F175D3DCCD1}">
                  <a14:hiddenFill xmlns:a14="http://schemas.microsoft.com/office/drawing/2010/main">
                    <a:noFill/>
                  </a14:hiddenFill>
                </a:ext>
              </a:extLst>
            </p:spPr>
          </p:cxnSp>
          <p:sp>
            <p:nvSpPr>
              <p:cNvPr id="94262" name="TextBox 42">
                <a:extLst>
                  <a:ext uri="{FF2B5EF4-FFF2-40B4-BE49-F238E27FC236}">
                    <a16:creationId xmlns:a16="http://schemas.microsoft.com/office/drawing/2014/main" id="{46C8318E-501F-443E-8DFF-B091B0868270}"/>
                  </a:ext>
                </a:extLst>
              </p:cNvPr>
              <p:cNvSpPr txBox="1">
                <a:spLocks noChangeArrowheads="1"/>
              </p:cNvSpPr>
              <p:nvPr/>
            </p:nvSpPr>
            <p:spPr bwMode="auto">
              <a:xfrm>
                <a:off x="5538289" y="5581651"/>
                <a:ext cx="670376" cy="40011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solidFill>
                      <a:srgbClr val="00B0F0"/>
                    </a:solidFill>
                  </a:rPr>
                  <a:t>FD2</a:t>
                </a:r>
              </a:p>
            </p:txBody>
          </p:sp>
        </p:grpSp>
        <p:cxnSp>
          <p:nvCxnSpPr>
            <p:cNvPr id="28" name="Straight Connector 32">
              <a:extLst>
                <a:ext uri="{FF2B5EF4-FFF2-40B4-BE49-F238E27FC236}">
                  <a16:creationId xmlns:a16="http://schemas.microsoft.com/office/drawing/2014/main" id="{FD5D7338-8F78-4EEE-B74F-4DEF015716A0}"/>
                </a:ext>
              </a:extLst>
            </p:cNvPr>
            <p:cNvCxnSpPr>
              <a:cxnSpLocks/>
            </p:cNvCxnSpPr>
            <p:nvPr/>
          </p:nvCxnSpPr>
          <p:spPr bwMode="auto">
            <a:xfrm>
              <a:off x="5105400" y="4817168"/>
              <a:ext cx="0" cy="685763"/>
            </a:xfrm>
            <a:prstGeom prst="line">
              <a:avLst/>
            </a:prstGeom>
            <a:noFill/>
            <a:ln w="12700" algn="ctr">
              <a:solidFill>
                <a:srgbClr val="00B0F0"/>
              </a:solidFill>
              <a:round/>
              <a:headEnd/>
              <a:tailEnd/>
            </a:ln>
            <a:extLst>
              <a:ext uri="{909E8E84-426E-40DD-AFC4-6F175D3DCCD1}">
                <a14:hiddenFill xmlns:a14="http://schemas.microsoft.com/office/drawing/2010/main">
                  <a:noFill/>
                </a14:hiddenFill>
              </a:ext>
            </a:extLst>
          </p:spPr>
        </p:cxnSp>
      </p:grpSp>
      <p:grpSp>
        <p:nvGrpSpPr>
          <p:cNvPr id="35" name="Group 34">
            <a:extLst>
              <a:ext uri="{FF2B5EF4-FFF2-40B4-BE49-F238E27FC236}">
                <a16:creationId xmlns:a16="http://schemas.microsoft.com/office/drawing/2014/main" id="{211DA2AB-25C7-4027-9541-290210309595}"/>
              </a:ext>
            </a:extLst>
          </p:cNvPr>
          <p:cNvGrpSpPr/>
          <p:nvPr/>
        </p:nvGrpSpPr>
        <p:grpSpPr>
          <a:xfrm>
            <a:off x="6810372" y="5166181"/>
            <a:ext cx="1295400" cy="1164554"/>
            <a:chOff x="5105397" y="4817168"/>
            <a:chExt cx="1295400" cy="1164554"/>
          </a:xfrm>
        </p:grpSpPr>
        <p:grpSp>
          <p:nvGrpSpPr>
            <p:cNvPr id="36" name="Group 35">
              <a:extLst>
                <a:ext uri="{FF2B5EF4-FFF2-40B4-BE49-F238E27FC236}">
                  <a16:creationId xmlns:a16="http://schemas.microsoft.com/office/drawing/2014/main" id="{96DC5CE9-E9B7-492E-940A-7131282DA361}"/>
                </a:ext>
              </a:extLst>
            </p:cNvPr>
            <p:cNvGrpSpPr>
              <a:grpSpLocks/>
            </p:cNvGrpSpPr>
            <p:nvPr/>
          </p:nvGrpSpPr>
          <p:grpSpPr bwMode="auto">
            <a:xfrm>
              <a:off x="5105397" y="4855266"/>
              <a:ext cx="1295400" cy="1126456"/>
              <a:chOff x="5106231" y="4855266"/>
              <a:chExt cx="1294985" cy="1126516"/>
            </a:xfrm>
          </p:grpSpPr>
          <p:cxnSp>
            <p:nvCxnSpPr>
              <p:cNvPr id="40" name="Straight Connector 32">
                <a:extLst>
                  <a:ext uri="{FF2B5EF4-FFF2-40B4-BE49-F238E27FC236}">
                    <a16:creationId xmlns:a16="http://schemas.microsoft.com/office/drawing/2014/main" id="{73ED30DF-9AB6-496C-8AFC-4E38D3ED85EC}"/>
                  </a:ext>
                </a:extLst>
              </p:cNvPr>
              <p:cNvCxnSpPr>
                <a:cxnSpLocks/>
              </p:cNvCxnSpPr>
              <p:nvPr/>
            </p:nvCxnSpPr>
            <p:spPr bwMode="auto">
              <a:xfrm>
                <a:off x="6401216" y="4855266"/>
                <a:ext cx="0" cy="647700"/>
              </a:xfrm>
              <a:prstGeom prst="line">
                <a:avLst/>
              </a:prstGeom>
              <a:noFill/>
              <a:ln w="12700" algn="ctr">
                <a:solidFill>
                  <a:schemeClr val="tx1"/>
                </a:solidFill>
                <a:round/>
                <a:headEnd type="triangle" w="med" len="med"/>
                <a:tailEnd type="none" w="med" len="med"/>
              </a:ln>
              <a:extLst>
                <a:ext uri="{909E8E84-426E-40DD-AFC4-6F175D3DCCD1}">
                  <a14:hiddenFill xmlns:a14="http://schemas.microsoft.com/office/drawing/2010/main">
                    <a:noFill/>
                  </a14:hiddenFill>
                </a:ext>
              </a:extLst>
            </p:spPr>
          </p:cxnSp>
          <p:cxnSp>
            <p:nvCxnSpPr>
              <p:cNvPr id="41" name="Straight Connector 33">
                <a:extLst>
                  <a:ext uri="{FF2B5EF4-FFF2-40B4-BE49-F238E27FC236}">
                    <a16:creationId xmlns:a16="http://schemas.microsoft.com/office/drawing/2014/main" id="{4C0BBCFE-413E-4A8D-8BBF-0677DB8A2277}"/>
                  </a:ext>
                </a:extLst>
              </p:cNvPr>
              <p:cNvCxnSpPr>
                <a:cxnSpLocks/>
              </p:cNvCxnSpPr>
              <p:nvPr/>
            </p:nvCxnSpPr>
            <p:spPr bwMode="auto">
              <a:xfrm flipV="1">
                <a:off x="5106231" y="5502965"/>
                <a:ext cx="1294985" cy="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42" name="TextBox 42">
                <a:extLst>
                  <a:ext uri="{FF2B5EF4-FFF2-40B4-BE49-F238E27FC236}">
                    <a16:creationId xmlns:a16="http://schemas.microsoft.com/office/drawing/2014/main" id="{F9C0FFC9-5406-4610-A13A-05AD87B22E11}"/>
                  </a:ext>
                </a:extLst>
              </p:cNvPr>
              <p:cNvSpPr txBox="1">
                <a:spLocks noChangeArrowheads="1"/>
              </p:cNvSpPr>
              <p:nvPr/>
            </p:nvSpPr>
            <p:spPr bwMode="auto">
              <a:xfrm>
                <a:off x="5538289" y="5581651"/>
                <a:ext cx="670161" cy="400131"/>
              </a:xfrm>
              <a:prstGeom prst="rect">
                <a:avLst/>
              </a:prstGeom>
              <a:solidFill>
                <a:srgbClr val="FFFFFF"/>
              </a:solidFill>
              <a:ln w="9525">
                <a:solidFill>
                  <a:schemeClr val="tx1"/>
                </a:solidFill>
                <a:miter lim="800000"/>
                <a:headEnd/>
                <a:tailEnd/>
              </a:ln>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t>FD3</a:t>
                </a:r>
              </a:p>
            </p:txBody>
          </p:sp>
        </p:grpSp>
        <p:cxnSp>
          <p:nvCxnSpPr>
            <p:cNvPr id="37" name="Straight Connector 32">
              <a:extLst>
                <a:ext uri="{FF2B5EF4-FFF2-40B4-BE49-F238E27FC236}">
                  <a16:creationId xmlns:a16="http://schemas.microsoft.com/office/drawing/2014/main" id="{8AAD1081-FB70-4C1B-8E17-13859BA1BE06}"/>
                </a:ext>
              </a:extLst>
            </p:cNvPr>
            <p:cNvCxnSpPr>
              <a:cxnSpLocks/>
            </p:cNvCxnSpPr>
            <p:nvPr/>
          </p:nvCxnSpPr>
          <p:spPr bwMode="auto">
            <a:xfrm>
              <a:off x="5105400" y="4817168"/>
              <a:ext cx="0" cy="68576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
        <p:nvSpPr>
          <p:cNvPr id="34" name="TextBox 33">
            <a:extLst>
              <a:ext uri="{FF2B5EF4-FFF2-40B4-BE49-F238E27FC236}">
                <a16:creationId xmlns:a16="http://schemas.microsoft.com/office/drawing/2014/main" id="{FF32D46B-B92F-419A-B878-FC05B622B861}"/>
              </a:ext>
            </a:extLst>
          </p:cNvPr>
          <p:cNvSpPr txBox="1"/>
          <p:nvPr/>
        </p:nvSpPr>
        <p:spPr>
          <a:xfrm>
            <a:off x="5537593" y="2065499"/>
            <a:ext cx="3515920"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eaLnBrk="1" hangingPunct="1">
              <a:lnSpc>
                <a:spcPct val="90000"/>
              </a:lnSpc>
              <a:defRPr/>
            </a:pPr>
            <a:r>
              <a:rPr lang="en-US" altLang="en-US" sz="2000" b="1" i="1" dirty="0">
                <a:solidFill>
                  <a:srgbClr val="FF0000"/>
                </a:solidFill>
                <a:ea typeface="ＭＳ Ｐゴシック" panose="020B0600070205080204" pitchFamily="34" charset="-128"/>
              </a:rPr>
              <a:t>X</a:t>
            </a:r>
            <a:r>
              <a:rPr lang="en-US" altLang="en-US" sz="2000" i="1" dirty="0">
                <a:ea typeface="ＭＳ Ｐゴシック" panose="020B0600070205080204" pitchFamily="34" charset="-128"/>
              </a:rPr>
              <a:t> Movies Rented </a:t>
            </a:r>
            <a:r>
              <a:rPr lang="en-US" altLang="en-US" sz="2000" i="1" dirty="0">
                <a:ea typeface="ＭＳ Ｐゴシック" panose="020B0600070205080204" pitchFamily="34" charset="-128"/>
                <a:sym typeface="Wingdings" panose="05000000000000000000" pitchFamily="2" charset="2"/>
              </a:rPr>
              <a:t> Barcode</a:t>
            </a:r>
            <a:endParaRPr lang="en-US" altLang="en-US" sz="2000" i="1" dirty="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8768142-CC00-4D21-8CCD-A009D1B67FD9}"/>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Second Normal Forms</a:t>
            </a:r>
          </a:p>
        </p:txBody>
      </p:sp>
      <p:sp>
        <p:nvSpPr>
          <p:cNvPr id="372739" name="Rectangle 3" descr="Rectangle: Click to edit Master text styles&#10;Second level&#10;Third level&#10;Fourth level&#10;Fifth level">
            <a:extLst>
              <a:ext uri="{FF2B5EF4-FFF2-40B4-BE49-F238E27FC236}">
                <a16:creationId xmlns:a16="http://schemas.microsoft.com/office/drawing/2014/main" id="{08A3D70F-F659-4C78-B5DA-5C3133166BE1}"/>
              </a:ext>
            </a:extLst>
          </p:cNvPr>
          <p:cNvSpPr>
            <a:spLocks noGrp="1" noChangeArrowheads="1"/>
          </p:cNvSpPr>
          <p:nvPr>
            <p:ph type="body" idx="1"/>
          </p:nvPr>
        </p:nvSpPr>
        <p:spPr>
          <a:xfrm>
            <a:off x="247878" y="944552"/>
            <a:ext cx="8684192" cy="5380048"/>
          </a:xfrm>
        </p:spPr>
        <p:txBody>
          <a:bodyPr/>
          <a:lstStyle/>
          <a:p>
            <a:pPr eaLnBrk="1" hangingPunct="1">
              <a:lnSpc>
                <a:spcPct val="90000"/>
              </a:lnSpc>
              <a:buFont typeface="Wingdings" pitchFamily="2" charset="2"/>
              <a:buNone/>
              <a:defRPr/>
            </a:pPr>
            <a:endParaRPr lang="en-US" altLang="en-US" sz="1200" dirty="0">
              <a:latin typeface="Tahoma" panose="020B0604030504040204" pitchFamily="34" charset="0"/>
              <a:ea typeface="ＭＳ Ｐゴシック" panose="020B0600070205080204" pitchFamily="34" charset="-128"/>
            </a:endParaRPr>
          </a:p>
          <a:p>
            <a:pPr eaLnBrk="1" hangingPunct="1">
              <a:lnSpc>
                <a:spcPct val="90000"/>
              </a:lnSpc>
              <a:buFont typeface="Monotype Sorts" pitchFamily="2" charset="2"/>
              <a:buChar char="o"/>
              <a:defRPr/>
            </a:pPr>
            <a:r>
              <a:rPr lang="en-US" altLang="en-US" b="1" u="sng" dirty="0">
                <a:latin typeface="+mj-lt"/>
                <a:ea typeface="ＭＳ Ｐゴシック" panose="020B0600070205080204" pitchFamily="34" charset="-128"/>
              </a:rPr>
              <a:t>2NF: Second Normal Form</a:t>
            </a:r>
          </a:p>
          <a:p>
            <a:pPr eaLnBrk="1" hangingPunct="1">
              <a:lnSpc>
                <a:spcPct val="90000"/>
              </a:lnSpc>
              <a:buFont typeface="Wingdings" pitchFamily="2" charset="2"/>
              <a:buNone/>
              <a:defRPr/>
            </a:pPr>
            <a:r>
              <a:rPr lang="en-US" altLang="en-US" b="1" dirty="0">
                <a:latin typeface="+mj-lt"/>
                <a:ea typeface="ＭＳ Ｐゴシック" panose="020B0600070205080204" pitchFamily="34" charset="-128"/>
              </a:rPr>
              <a:t>    It is in 1NF and does not have partial dependencies.</a:t>
            </a:r>
          </a:p>
          <a:p>
            <a:pPr lvl="1" eaLnBrk="1" hangingPunct="1">
              <a:lnSpc>
                <a:spcPct val="90000"/>
              </a:lnSpc>
              <a:buFont typeface="Wingdings" panose="05000000000000000000" pitchFamily="2" charset="2"/>
              <a:buNone/>
              <a:defRPr/>
            </a:pPr>
            <a:endParaRPr lang="en-US" altLang="en-US" sz="1200" dirty="0">
              <a:latin typeface="Tahoma" panose="020B0604030504040204" pitchFamily="34" charset="0"/>
              <a:ea typeface="ＭＳ Ｐゴシック" panose="020B0600070205080204" pitchFamily="34" charset="-128"/>
            </a:endParaRPr>
          </a:p>
          <a:p>
            <a:pPr eaLnBrk="1" hangingPunct="1">
              <a:lnSpc>
                <a:spcPct val="90000"/>
              </a:lnSpc>
              <a:buFont typeface="Monotype Sorts" pitchFamily="2" charset="2"/>
              <a:buChar char="o"/>
              <a:defRPr/>
            </a:pPr>
            <a:r>
              <a:rPr lang="en-US" altLang="en-US" dirty="0">
                <a:latin typeface="+mj-lt"/>
                <a:ea typeface="ＭＳ Ｐゴシック" panose="020B0600070205080204" pitchFamily="34" charset="-128"/>
              </a:rPr>
              <a:t>Example </a:t>
            </a:r>
            <a:r>
              <a:rPr lang="en-US" altLang="en-US" b="1" dirty="0">
                <a:latin typeface="+mj-lt"/>
                <a:ea typeface="ＭＳ Ｐゴシック" panose="020B0600070205080204" pitchFamily="34" charset="-128"/>
              </a:rPr>
              <a:t>NOT</a:t>
            </a:r>
            <a:r>
              <a:rPr lang="en-US" altLang="en-US" dirty="0">
                <a:latin typeface="+mj-lt"/>
                <a:ea typeface="ＭＳ Ｐゴシック" panose="020B0600070205080204" pitchFamily="34" charset="-128"/>
              </a:rPr>
              <a:t> in 2NF (FD1 &amp; FD2 partial dependencies)</a:t>
            </a:r>
          </a:p>
          <a:p>
            <a:pPr eaLnBrk="1" hangingPunct="1">
              <a:lnSpc>
                <a:spcPct val="90000"/>
              </a:lnSpc>
              <a:buFont typeface="Monotype Sorts" pitchFamily="2" charset="2"/>
              <a:buChar char="o"/>
              <a:defRPr/>
            </a:pPr>
            <a:endParaRPr lang="en-US" altLang="en-US" sz="2000" dirty="0">
              <a:latin typeface="Tahoma" panose="020B0604030504040204" pitchFamily="34" charset="0"/>
              <a:ea typeface="ＭＳ Ｐゴシック" panose="020B0600070205080204" pitchFamily="34" charset="-128"/>
            </a:endParaRPr>
          </a:p>
        </p:txBody>
      </p:sp>
      <p:grpSp>
        <p:nvGrpSpPr>
          <p:cNvPr id="14" name="Group 13">
            <a:extLst>
              <a:ext uri="{FF2B5EF4-FFF2-40B4-BE49-F238E27FC236}">
                <a16:creationId xmlns:a16="http://schemas.microsoft.com/office/drawing/2014/main" id="{14499689-77A6-4481-9500-54AC2B745E46}"/>
              </a:ext>
            </a:extLst>
          </p:cNvPr>
          <p:cNvGrpSpPr>
            <a:grpSpLocks/>
          </p:cNvGrpSpPr>
          <p:nvPr/>
        </p:nvGrpSpPr>
        <p:grpSpPr bwMode="auto">
          <a:xfrm>
            <a:off x="1143000" y="5204265"/>
            <a:ext cx="2733190" cy="1120335"/>
            <a:chOff x="1076810" y="4870889"/>
            <a:chExt cx="2733190" cy="1120617"/>
          </a:xfrm>
        </p:grpSpPr>
        <p:cxnSp>
          <p:nvCxnSpPr>
            <p:cNvPr id="15" name="Straight Connector 14">
              <a:extLst>
                <a:ext uri="{FF2B5EF4-FFF2-40B4-BE49-F238E27FC236}">
                  <a16:creationId xmlns:a16="http://schemas.microsoft.com/office/drawing/2014/main" id="{D5C89C75-4393-4674-B7C1-40F4B751220B}"/>
                </a:ext>
              </a:extLst>
            </p:cNvPr>
            <p:cNvCxnSpPr>
              <a:cxnSpLocks/>
            </p:cNvCxnSpPr>
            <p:nvPr/>
          </p:nvCxnSpPr>
          <p:spPr bwMode="auto">
            <a:xfrm>
              <a:off x="1076810" y="4870889"/>
              <a:ext cx="0" cy="609754"/>
            </a:xfrm>
            <a:prstGeom prst="line">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DEB6A6D9-57E7-4C7B-A769-E2C515751605}"/>
                </a:ext>
              </a:extLst>
            </p:cNvPr>
            <p:cNvCxnSpPr>
              <a:cxnSpLocks/>
            </p:cNvCxnSpPr>
            <p:nvPr/>
          </p:nvCxnSpPr>
          <p:spPr bwMode="auto">
            <a:xfrm>
              <a:off x="1076810" y="5480643"/>
              <a:ext cx="2733190" cy="5910"/>
            </a:xfrm>
            <a:prstGeom prst="line">
              <a:avLst/>
            </a:prstGeom>
            <a:noFill/>
            <a:ln w="1270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83ECDA76-15DF-4B4B-89D4-9DA865C116E0}"/>
                </a:ext>
              </a:extLst>
            </p:cNvPr>
            <p:cNvCxnSpPr>
              <a:cxnSpLocks/>
            </p:cNvCxnSpPr>
            <p:nvPr/>
          </p:nvCxnSpPr>
          <p:spPr bwMode="auto">
            <a:xfrm>
              <a:off x="2514600" y="4876800"/>
              <a:ext cx="0" cy="609754"/>
            </a:xfrm>
            <a:prstGeom prst="line">
              <a:avLst/>
            </a:prstGeom>
            <a:noFill/>
            <a:ln w="12700" cap="flat" cmpd="sng" algn="ctr">
              <a:solidFill>
                <a:schemeClr val="tx1">
                  <a:lumMod val="75000"/>
                  <a:lumOff val="25000"/>
                </a:schemeClr>
              </a:solidFill>
              <a:prstDash val="solid"/>
              <a:round/>
              <a:headEnd type="triangle" w="med" len="med"/>
              <a:tailEnd type="none" w="med" len="med"/>
            </a:ln>
            <a:effectLst/>
          </p:spPr>
        </p:cxnSp>
        <p:cxnSp>
          <p:nvCxnSpPr>
            <p:cNvPr id="18" name="Straight Connector 17">
              <a:extLst>
                <a:ext uri="{FF2B5EF4-FFF2-40B4-BE49-F238E27FC236}">
                  <a16:creationId xmlns:a16="http://schemas.microsoft.com/office/drawing/2014/main" id="{B74802FD-293C-44BB-8A0E-84A655A4F3A5}"/>
                </a:ext>
              </a:extLst>
            </p:cNvPr>
            <p:cNvCxnSpPr>
              <a:cxnSpLocks/>
            </p:cNvCxnSpPr>
            <p:nvPr/>
          </p:nvCxnSpPr>
          <p:spPr bwMode="auto">
            <a:xfrm>
              <a:off x="3810000" y="4914910"/>
              <a:ext cx="0" cy="571644"/>
            </a:xfrm>
            <a:prstGeom prst="line">
              <a:avLst/>
            </a:prstGeom>
            <a:noFill/>
            <a:ln w="12700" cap="flat" cmpd="sng" algn="ctr">
              <a:solidFill>
                <a:schemeClr val="tx1">
                  <a:lumMod val="75000"/>
                  <a:lumOff val="25000"/>
                </a:schemeClr>
              </a:solidFill>
              <a:prstDash val="solid"/>
              <a:round/>
              <a:headEnd type="triangle" w="med" len="med"/>
              <a:tailEnd type="none" w="med" len="med"/>
            </a:ln>
            <a:effectLst/>
          </p:spPr>
        </p:cxnSp>
        <p:sp>
          <p:nvSpPr>
            <p:cNvPr id="19" name="TextBox 18">
              <a:extLst>
                <a:ext uri="{FF2B5EF4-FFF2-40B4-BE49-F238E27FC236}">
                  <a16:creationId xmlns:a16="http://schemas.microsoft.com/office/drawing/2014/main" id="{22DD5FC8-1F60-46AF-94A8-31579AD51B1B}"/>
                </a:ext>
              </a:extLst>
            </p:cNvPr>
            <p:cNvSpPr txBox="1"/>
            <p:nvPr/>
          </p:nvSpPr>
          <p:spPr>
            <a:xfrm>
              <a:off x="2286000" y="5591355"/>
              <a:ext cx="669925" cy="400151"/>
            </a:xfrm>
            <a:prstGeom prst="rect">
              <a:avLst/>
            </a:prstGeom>
            <a:noFill/>
            <a:ln>
              <a:solidFill>
                <a:schemeClr val="tx1">
                  <a:lumMod val="75000"/>
                  <a:lumOff val="25000"/>
                </a:schemeClr>
              </a:solidFill>
            </a:ln>
          </p:spPr>
          <p:txBody>
            <a:bodyPr wrap="none">
              <a:spAutoFit/>
            </a:bodyPr>
            <a:lstStyle/>
            <a:p>
              <a:pPr>
                <a:defRPr/>
              </a:pPr>
              <a:r>
                <a:rPr lang="en-US" sz="2000" dirty="0">
                  <a:solidFill>
                    <a:schemeClr val="tx1">
                      <a:lumMod val="75000"/>
                      <a:lumOff val="25000"/>
                    </a:schemeClr>
                  </a:solidFill>
                  <a:latin typeface="Helvetica" pitchFamily="2" charset="0"/>
                </a:rPr>
                <a:t>FD1</a:t>
              </a:r>
            </a:p>
          </p:txBody>
        </p:sp>
      </p:grpSp>
      <p:graphicFrame>
        <p:nvGraphicFramePr>
          <p:cNvPr id="20" name="Table 2">
            <a:extLst>
              <a:ext uri="{FF2B5EF4-FFF2-40B4-BE49-F238E27FC236}">
                <a16:creationId xmlns:a16="http://schemas.microsoft.com/office/drawing/2014/main" id="{2ACD120F-16E3-4E94-AF64-84F0254823FF}"/>
              </a:ext>
            </a:extLst>
          </p:cNvPr>
          <p:cNvGraphicFramePr>
            <a:graphicFrameLocks noGrp="1"/>
          </p:cNvGraphicFramePr>
          <p:nvPr>
            <p:extLst>
              <p:ext uri="{D42A27DB-BD31-4B8C-83A1-F6EECF244321}">
                <p14:modId xmlns:p14="http://schemas.microsoft.com/office/powerpoint/2010/main" val="2776316479"/>
              </p:ext>
            </p:extLst>
          </p:nvPr>
        </p:nvGraphicFramePr>
        <p:xfrm>
          <a:off x="685800" y="2984263"/>
          <a:ext cx="7734300" cy="2181918"/>
        </p:xfrm>
        <a:graphic>
          <a:graphicData uri="http://schemas.openxmlformats.org/drawingml/2006/table">
            <a:tbl>
              <a:tblPr firstRow="1" bandRow="1">
                <a:tableStyleId>{5DA37D80-6434-44D0-A028-1B22A696006F}</a:tableStyleId>
              </a:tblPr>
              <a:tblGrid>
                <a:gridCol w="824469">
                  <a:extLst>
                    <a:ext uri="{9D8B030D-6E8A-4147-A177-3AD203B41FA5}">
                      <a16:colId xmlns:a16="http://schemas.microsoft.com/office/drawing/2014/main" val="20000"/>
                    </a:ext>
                  </a:extLst>
                </a:gridCol>
                <a:gridCol w="1347231">
                  <a:extLst>
                    <a:ext uri="{9D8B030D-6E8A-4147-A177-3AD203B41FA5}">
                      <a16:colId xmlns:a16="http://schemas.microsoft.com/office/drawing/2014/main" val="20001"/>
                    </a:ext>
                  </a:extLst>
                </a:gridCol>
                <a:gridCol w="1636559">
                  <a:extLst>
                    <a:ext uri="{9D8B030D-6E8A-4147-A177-3AD203B41FA5}">
                      <a16:colId xmlns:a16="http://schemas.microsoft.com/office/drawing/2014/main" val="20002"/>
                    </a:ext>
                  </a:extLst>
                </a:gridCol>
                <a:gridCol w="942250">
                  <a:extLst>
                    <a:ext uri="{9D8B030D-6E8A-4147-A177-3AD203B41FA5}">
                      <a16:colId xmlns:a16="http://schemas.microsoft.com/office/drawing/2014/main" val="2884411738"/>
                    </a:ext>
                  </a:extLst>
                </a:gridCol>
                <a:gridCol w="2145591">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248523">
                <a:tc>
                  <a:txBody>
                    <a:bodyPr/>
                    <a:lstStyle/>
                    <a:p>
                      <a:r>
                        <a:rPr lang="en-US" sz="1400" dirty="0" err="1"/>
                        <a:t>MemID</a:t>
                      </a:r>
                      <a:endParaRPr lang="en-US" sz="1400" dirty="0"/>
                    </a:p>
                  </a:txBody>
                  <a:tcPr marT="45743" marB="45743"/>
                </a:tc>
                <a:tc>
                  <a:txBody>
                    <a:bodyPr/>
                    <a:lstStyle/>
                    <a:p>
                      <a:r>
                        <a:rPr lang="en-US" sz="1400" dirty="0"/>
                        <a:t>Full Names</a:t>
                      </a:r>
                    </a:p>
                  </a:txBody>
                  <a:tcPr marT="45743" marB="45743"/>
                </a:tc>
                <a:tc>
                  <a:txBody>
                    <a:bodyPr/>
                    <a:lstStyle/>
                    <a:p>
                      <a:r>
                        <a:rPr lang="en-US" sz="1400" dirty="0"/>
                        <a:t> Address</a:t>
                      </a:r>
                    </a:p>
                  </a:txBody>
                  <a:tcPr marT="45743" marB="45743"/>
                </a:tc>
                <a:tc>
                  <a:txBody>
                    <a:bodyPr/>
                    <a:lstStyle/>
                    <a:p>
                      <a:r>
                        <a:rPr lang="en-US" sz="1400" dirty="0"/>
                        <a:t>Barcode</a:t>
                      </a:r>
                    </a:p>
                  </a:txBody>
                  <a:tcPr marT="45736" marB="45736"/>
                </a:tc>
                <a:tc>
                  <a:txBody>
                    <a:bodyPr/>
                    <a:lstStyle/>
                    <a:p>
                      <a:r>
                        <a:rPr lang="en-US" sz="1400" dirty="0"/>
                        <a:t>Movies Rented</a:t>
                      </a:r>
                    </a:p>
                  </a:txBody>
                  <a:tcPr marT="45743" marB="45743"/>
                </a:tc>
                <a:tc>
                  <a:txBody>
                    <a:bodyPr/>
                    <a:lstStyle/>
                    <a:p>
                      <a:r>
                        <a:rPr lang="en-US" sz="1400" dirty="0"/>
                        <a:t>Awards</a:t>
                      </a:r>
                    </a:p>
                  </a:txBody>
                  <a:tcPr marT="45743" marB="45743"/>
                </a:tc>
                <a:extLst>
                  <a:ext uri="{0D108BD9-81ED-4DB2-BD59-A6C34878D82A}">
                    <a16:rowId xmlns:a16="http://schemas.microsoft.com/office/drawing/2014/main" val="10000"/>
                  </a:ext>
                </a:extLst>
              </a:tr>
              <a:tr h="422464">
                <a:tc>
                  <a:txBody>
                    <a:bodyPr/>
                    <a:lstStyle/>
                    <a:p>
                      <a:pPr algn="ctr"/>
                      <a:r>
                        <a:rPr lang="en-US" sz="1400" dirty="0"/>
                        <a:t>1</a:t>
                      </a:r>
                    </a:p>
                  </a:txBody>
                  <a:tcPr marT="45743" marB="45743"/>
                </a:tc>
                <a:tc>
                  <a:txBody>
                    <a:bodyPr/>
                    <a:lstStyle/>
                    <a:p>
                      <a:r>
                        <a:rPr lang="en-US" sz="1400" dirty="0"/>
                        <a:t>Janet Jones</a:t>
                      </a:r>
                    </a:p>
                  </a:txBody>
                  <a:tcPr marT="45743" marB="45743"/>
                </a:tc>
                <a:tc>
                  <a:txBody>
                    <a:bodyPr/>
                    <a:lstStyle/>
                    <a:p>
                      <a:r>
                        <a:rPr lang="en-US" sz="1200" dirty="0"/>
                        <a:t>First Street Plot No 4</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a:t>
                      </a:r>
                    </a:p>
                  </a:txBody>
                  <a:tcPr marT="45736" marB="45736"/>
                </a:tc>
                <a:tc>
                  <a:txBody>
                    <a:bodyPr/>
                    <a:lstStyle/>
                    <a:p>
                      <a:r>
                        <a:rPr lang="en-US" sz="1400" dirty="0"/>
                        <a:t>Pirates of the Caribbean</a:t>
                      </a:r>
                    </a:p>
                  </a:txBody>
                  <a:tcPr marT="45743" marB="45743"/>
                </a:tc>
                <a:tc>
                  <a:txBody>
                    <a:bodyPr/>
                    <a:lstStyle/>
                    <a:p>
                      <a:pPr algn="ctr"/>
                      <a:r>
                        <a:rPr lang="en-US" sz="1400" dirty="0"/>
                        <a:t>15</a:t>
                      </a:r>
                    </a:p>
                  </a:txBody>
                  <a:tcPr marT="45743" marB="45743"/>
                </a:tc>
                <a:extLst>
                  <a:ext uri="{0D108BD9-81ED-4DB2-BD59-A6C34878D82A}">
                    <a16:rowId xmlns:a16="http://schemas.microsoft.com/office/drawing/2014/main" val="10001"/>
                  </a:ext>
                </a:extLst>
              </a:tr>
              <a:tr h="42245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1</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Janet Jones</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First Street Plot No 4</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tc>
                  <a:txBody>
                    <a:bodyPr/>
                    <a:lstStyle/>
                    <a:p>
                      <a:r>
                        <a:rPr lang="en-US" sz="1400" dirty="0"/>
                        <a:t>Clash of the Titans</a:t>
                      </a:r>
                    </a:p>
                  </a:txBody>
                  <a:tcPr marT="45743" marB="45743"/>
                </a:tc>
                <a:tc>
                  <a:txBody>
                    <a:bodyPr/>
                    <a:lstStyle/>
                    <a:p>
                      <a:pPr algn="ctr"/>
                      <a:r>
                        <a:rPr lang="en-US" sz="1400" dirty="0"/>
                        <a:t>10</a:t>
                      </a:r>
                    </a:p>
                  </a:txBody>
                  <a:tcPr marT="45743" marB="45743"/>
                </a:tc>
                <a:extLst>
                  <a:ext uri="{0D108BD9-81ED-4DB2-BD59-A6C34878D82A}">
                    <a16:rowId xmlns:a16="http://schemas.microsoft.com/office/drawing/2014/main" val="10002"/>
                  </a:ext>
                </a:extLst>
              </a:tr>
              <a:tr h="422464">
                <a:tc>
                  <a:txBody>
                    <a:bodyPr/>
                    <a:lstStyle/>
                    <a:p>
                      <a:pPr algn="ctr"/>
                      <a:r>
                        <a:rPr lang="en-US" sz="1400" dirty="0"/>
                        <a:t>2</a:t>
                      </a:r>
                    </a:p>
                  </a:txBody>
                  <a:tcPr marT="45743" marB="45743"/>
                </a:tc>
                <a:tc>
                  <a:txBody>
                    <a:bodyPr/>
                    <a:lstStyle/>
                    <a:p>
                      <a:r>
                        <a:rPr lang="en-US" sz="1400" dirty="0"/>
                        <a:t>Robert Phil</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30000" dirty="0"/>
                        <a:t>rd </a:t>
                      </a:r>
                      <a:r>
                        <a:rPr lang="en-US" sz="1200" baseline="0" dirty="0"/>
                        <a:t>Street 34</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txBody>
                  <a:tcPr marT="45736" marB="45736"/>
                </a:tc>
                <a:tc>
                  <a:txBody>
                    <a:bodyPr/>
                    <a:lstStyle/>
                    <a:p>
                      <a:r>
                        <a:rPr lang="en-US" sz="1400" dirty="0"/>
                        <a:t>Forgetting Sarah Marsal</a:t>
                      </a:r>
                    </a:p>
                  </a:txBody>
                  <a:tcPr marT="45743" marB="45743"/>
                </a:tc>
                <a:tc>
                  <a:txBody>
                    <a:bodyPr/>
                    <a:lstStyle/>
                    <a:p>
                      <a:pPr algn="ctr"/>
                      <a:r>
                        <a:rPr lang="en-US" sz="1400" dirty="0"/>
                        <a:t>16</a:t>
                      </a:r>
                    </a:p>
                  </a:txBody>
                  <a:tcPr marT="45743" marB="45743"/>
                </a:tc>
                <a:extLst>
                  <a:ext uri="{0D108BD9-81ED-4DB2-BD59-A6C34878D82A}">
                    <a16:rowId xmlns:a16="http://schemas.microsoft.com/office/drawing/2014/main" val="10003"/>
                  </a:ext>
                </a:extLst>
              </a:tr>
              <a:tr h="24852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30000" dirty="0"/>
                        <a:t>rd </a:t>
                      </a:r>
                      <a:r>
                        <a:rPr lang="en-US" sz="1200" baseline="0" dirty="0"/>
                        <a:t>Street 34</a:t>
                      </a:r>
                    </a:p>
                  </a:txBody>
                  <a:tcPr marT="45743" marB="45743"/>
                </a:tc>
                <a:tc>
                  <a:txBody>
                    <a:bodyPr/>
                    <a:lstStyle/>
                    <a:p>
                      <a:r>
                        <a:rPr lang="en-US" sz="1400" dirty="0"/>
                        <a:t>0004</a:t>
                      </a:r>
                    </a:p>
                  </a:txBody>
                  <a:tcPr marT="45743" marB="45743"/>
                </a:tc>
                <a:tc>
                  <a:txBody>
                    <a:bodyPr/>
                    <a:lstStyle/>
                    <a:p>
                      <a:r>
                        <a:rPr lang="en-US" sz="1400" dirty="0"/>
                        <a:t>Daddy’s Little Girls</a:t>
                      </a:r>
                    </a:p>
                  </a:txBody>
                  <a:tcPr marT="45743" marB="45743"/>
                </a:tc>
                <a:tc>
                  <a:txBody>
                    <a:bodyPr/>
                    <a:lstStyle/>
                    <a:p>
                      <a:pPr algn="ctr"/>
                      <a:r>
                        <a:rPr lang="en-US" sz="1400" dirty="0"/>
                        <a:t>2</a:t>
                      </a:r>
                    </a:p>
                  </a:txBody>
                  <a:tcPr marT="45743" marB="45743"/>
                </a:tc>
                <a:extLst>
                  <a:ext uri="{0D108BD9-81ED-4DB2-BD59-A6C34878D82A}">
                    <a16:rowId xmlns:a16="http://schemas.microsoft.com/office/drawing/2014/main" val="10004"/>
                  </a:ext>
                </a:extLst>
              </a:tr>
              <a:tr h="24852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marT="45743" marB="4574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a:t>
                      </a:r>
                      <a:r>
                        <a:rPr lang="en-US" sz="1200" baseline="30000" dirty="0"/>
                        <a:t>th </a:t>
                      </a:r>
                      <a:r>
                        <a:rPr lang="en-US" sz="1200" baseline="0" dirty="0"/>
                        <a:t>Avenue</a:t>
                      </a:r>
                    </a:p>
                  </a:txBody>
                  <a:tcPr marT="45743" marB="45743"/>
                </a:tc>
                <a:tc>
                  <a:txBody>
                    <a:bodyPr/>
                    <a:lstStyle/>
                    <a:p>
                      <a:r>
                        <a:rPr lang="en-US" sz="1400" dirty="0"/>
                        <a:t>0005</a:t>
                      </a:r>
                    </a:p>
                  </a:txBody>
                  <a:tcPr marT="45743" marB="45743"/>
                </a:tc>
                <a:tc>
                  <a:txBody>
                    <a:bodyPr/>
                    <a:lstStyle/>
                    <a:p>
                      <a:r>
                        <a:rPr lang="en-US" sz="1400" dirty="0"/>
                        <a:t>Clash of the Titans</a:t>
                      </a:r>
                    </a:p>
                  </a:txBody>
                  <a:tcPr marT="45743" marB="45743"/>
                </a:tc>
                <a:tc>
                  <a:txBody>
                    <a:bodyPr/>
                    <a:lstStyle/>
                    <a:p>
                      <a:pPr algn="ctr"/>
                      <a:r>
                        <a:rPr lang="en-US" sz="1400" dirty="0"/>
                        <a:t>10</a:t>
                      </a:r>
                    </a:p>
                  </a:txBody>
                  <a:tcPr marT="45743" marB="45743"/>
                </a:tc>
                <a:extLst>
                  <a:ext uri="{0D108BD9-81ED-4DB2-BD59-A6C34878D82A}">
                    <a16:rowId xmlns:a16="http://schemas.microsoft.com/office/drawing/2014/main" val="10005"/>
                  </a:ext>
                </a:extLst>
              </a:tr>
            </a:tbl>
          </a:graphicData>
        </a:graphic>
      </p:graphicFrame>
      <p:grpSp>
        <p:nvGrpSpPr>
          <p:cNvPr id="21" name="Group 20">
            <a:extLst>
              <a:ext uri="{FF2B5EF4-FFF2-40B4-BE49-F238E27FC236}">
                <a16:creationId xmlns:a16="http://schemas.microsoft.com/office/drawing/2014/main" id="{4A4A71C9-506F-4F70-A1DE-4C9B4522D033}"/>
              </a:ext>
            </a:extLst>
          </p:cNvPr>
          <p:cNvGrpSpPr/>
          <p:nvPr/>
        </p:nvGrpSpPr>
        <p:grpSpPr>
          <a:xfrm>
            <a:off x="1371600" y="5225813"/>
            <a:ext cx="6553200" cy="885825"/>
            <a:chOff x="1371600" y="4876800"/>
            <a:chExt cx="6553200" cy="885825"/>
          </a:xfrm>
        </p:grpSpPr>
        <p:grpSp>
          <p:nvGrpSpPr>
            <p:cNvPr id="22" name="Group 21">
              <a:extLst>
                <a:ext uri="{FF2B5EF4-FFF2-40B4-BE49-F238E27FC236}">
                  <a16:creationId xmlns:a16="http://schemas.microsoft.com/office/drawing/2014/main" id="{27FAB373-6C74-4512-AB0E-8F1A6AD8C6E0}"/>
                </a:ext>
              </a:extLst>
            </p:cNvPr>
            <p:cNvGrpSpPr>
              <a:grpSpLocks/>
            </p:cNvGrpSpPr>
            <p:nvPr/>
          </p:nvGrpSpPr>
          <p:grpSpPr bwMode="auto">
            <a:xfrm>
              <a:off x="1371600" y="4876800"/>
              <a:ext cx="6553200" cy="885825"/>
              <a:chOff x="1371600" y="4876800"/>
              <a:chExt cx="6553200" cy="885856"/>
            </a:xfrm>
          </p:grpSpPr>
          <p:cxnSp>
            <p:nvCxnSpPr>
              <p:cNvPr id="24" name="Straight Connector 3">
                <a:extLst>
                  <a:ext uri="{FF2B5EF4-FFF2-40B4-BE49-F238E27FC236}">
                    <a16:creationId xmlns:a16="http://schemas.microsoft.com/office/drawing/2014/main" id="{17967225-5A09-4AAF-B7E8-D7AB46738667}"/>
                  </a:ext>
                </a:extLst>
              </p:cNvPr>
              <p:cNvCxnSpPr>
                <a:cxnSpLocks noChangeShapeType="1"/>
              </p:cNvCxnSpPr>
              <p:nvPr/>
            </p:nvCxnSpPr>
            <p:spPr bwMode="auto">
              <a:xfrm>
                <a:off x="1371600" y="4876800"/>
                <a:ext cx="0" cy="38100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25" name="Straight Connector 6">
                <a:extLst>
                  <a:ext uri="{FF2B5EF4-FFF2-40B4-BE49-F238E27FC236}">
                    <a16:creationId xmlns:a16="http://schemas.microsoft.com/office/drawing/2014/main" id="{A833C2E6-537B-4B46-85D2-6D2291868936}"/>
                  </a:ext>
                </a:extLst>
              </p:cNvPr>
              <p:cNvCxnSpPr>
                <a:cxnSpLocks noChangeShapeType="1"/>
              </p:cNvCxnSpPr>
              <p:nvPr/>
            </p:nvCxnSpPr>
            <p:spPr bwMode="auto">
              <a:xfrm>
                <a:off x="6248400" y="4876800"/>
                <a:ext cx="0" cy="381000"/>
              </a:xfrm>
              <a:prstGeom prst="line">
                <a:avLst/>
              </a:prstGeom>
              <a:noFill/>
              <a:ln w="12700" algn="ctr">
                <a:solidFill>
                  <a:schemeClr val="tx2"/>
                </a:solidFill>
                <a:round/>
                <a:headEnd type="triangle" w="med" len="med"/>
                <a:tailEnd type="none" w="med" len="med"/>
              </a:ln>
              <a:extLst>
                <a:ext uri="{909E8E84-426E-40DD-AFC4-6F175D3DCCD1}">
                  <a14:hiddenFill xmlns:a14="http://schemas.microsoft.com/office/drawing/2010/main">
                    <a:noFill/>
                  </a14:hiddenFill>
                </a:ext>
              </a:extLst>
            </p:spPr>
          </p:cxnSp>
          <p:cxnSp>
            <p:nvCxnSpPr>
              <p:cNvPr id="26" name="Straight Connector 5">
                <a:extLst>
                  <a:ext uri="{FF2B5EF4-FFF2-40B4-BE49-F238E27FC236}">
                    <a16:creationId xmlns:a16="http://schemas.microsoft.com/office/drawing/2014/main" id="{1BAC2F3E-1805-42DF-B920-36CC809EC40D}"/>
                  </a:ext>
                </a:extLst>
              </p:cNvPr>
              <p:cNvCxnSpPr>
                <a:cxnSpLocks/>
              </p:cNvCxnSpPr>
              <p:nvPr/>
            </p:nvCxnSpPr>
            <p:spPr bwMode="auto">
              <a:xfrm>
                <a:off x="1371600" y="5257800"/>
                <a:ext cx="6553200" cy="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27" name="Straight Connector 9">
                <a:extLst>
                  <a:ext uri="{FF2B5EF4-FFF2-40B4-BE49-F238E27FC236}">
                    <a16:creationId xmlns:a16="http://schemas.microsoft.com/office/drawing/2014/main" id="{24255554-F611-4FA9-B68A-E653F6A36D22}"/>
                  </a:ext>
                </a:extLst>
              </p:cNvPr>
              <p:cNvCxnSpPr>
                <a:cxnSpLocks noChangeShapeType="1"/>
              </p:cNvCxnSpPr>
              <p:nvPr/>
            </p:nvCxnSpPr>
            <p:spPr bwMode="auto">
              <a:xfrm>
                <a:off x="2286000" y="4876800"/>
                <a:ext cx="0" cy="381000"/>
              </a:xfrm>
              <a:prstGeom prst="line">
                <a:avLst/>
              </a:prstGeom>
              <a:noFill/>
              <a:ln w="12700" algn="ctr">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28" name="Straight Connector 10">
                <a:extLst>
                  <a:ext uri="{FF2B5EF4-FFF2-40B4-BE49-F238E27FC236}">
                    <a16:creationId xmlns:a16="http://schemas.microsoft.com/office/drawing/2014/main" id="{14197058-927F-4313-A6F4-33A75D67411D}"/>
                  </a:ext>
                </a:extLst>
              </p:cNvPr>
              <p:cNvCxnSpPr>
                <a:cxnSpLocks noChangeShapeType="1"/>
              </p:cNvCxnSpPr>
              <p:nvPr/>
            </p:nvCxnSpPr>
            <p:spPr bwMode="auto">
              <a:xfrm>
                <a:off x="3581400" y="4876800"/>
                <a:ext cx="0" cy="381000"/>
              </a:xfrm>
              <a:prstGeom prst="line">
                <a:avLst/>
              </a:prstGeom>
              <a:noFill/>
              <a:ln w="12700" algn="ctr">
                <a:solidFill>
                  <a:schemeClr val="tx2"/>
                </a:solidFill>
                <a:round/>
                <a:headEnd type="triangle" w="med" len="med"/>
                <a:tailEnd/>
              </a:ln>
              <a:extLst>
                <a:ext uri="{909E8E84-426E-40DD-AFC4-6F175D3DCCD1}">
                  <a14:hiddenFill xmlns:a14="http://schemas.microsoft.com/office/drawing/2010/main">
                    <a:noFill/>
                  </a14:hiddenFill>
                </a:ext>
              </a:extLst>
            </p:spPr>
          </p:cxnSp>
          <p:cxnSp>
            <p:nvCxnSpPr>
              <p:cNvPr id="29" name="Straight Connector 11">
                <a:extLst>
                  <a:ext uri="{FF2B5EF4-FFF2-40B4-BE49-F238E27FC236}">
                    <a16:creationId xmlns:a16="http://schemas.microsoft.com/office/drawing/2014/main" id="{EF5731D7-1018-40B0-AB1B-524EE4C756A1}"/>
                  </a:ext>
                </a:extLst>
              </p:cNvPr>
              <p:cNvCxnSpPr>
                <a:cxnSpLocks noChangeShapeType="1"/>
              </p:cNvCxnSpPr>
              <p:nvPr/>
            </p:nvCxnSpPr>
            <p:spPr bwMode="auto">
              <a:xfrm>
                <a:off x="7924800" y="4876800"/>
                <a:ext cx="0" cy="381000"/>
              </a:xfrm>
              <a:prstGeom prst="line">
                <a:avLst/>
              </a:prstGeom>
              <a:noFill/>
              <a:ln w="12700" algn="ctr">
                <a:solidFill>
                  <a:schemeClr val="tx2"/>
                </a:solidFill>
                <a:round/>
                <a:headEnd type="triangle" w="med" len="med"/>
                <a:tailEnd/>
              </a:ln>
              <a:extLst>
                <a:ext uri="{909E8E84-426E-40DD-AFC4-6F175D3DCCD1}">
                  <a14:hiddenFill xmlns:a14="http://schemas.microsoft.com/office/drawing/2010/main">
                    <a:noFill/>
                  </a14:hiddenFill>
                </a:ext>
              </a:extLst>
            </p:spPr>
          </p:cxnSp>
          <p:sp>
            <p:nvSpPr>
              <p:cNvPr id="30" name="TextBox 12">
                <a:extLst>
                  <a:ext uri="{FF2B5EF4-FFF2-40B4-BE49-F238E27FC236}">
                    <a16:creationId xmlns:a16="http://schemas.microsoft.com/office/drawing/2014/main" id="{4A3B3D95-15FC-4016-A3BF-1B6C41911DBB}"/>
                  </a:ext>
                </a:extLst>
              </p:cNvPr>
              <p:cNvSpPr txBox="1">
                <a:spLocks noChangeArrowheads="1"/>
              </p:cNvSpPr>
              <p:nvPr/>
            </p:nvSpPr>
            <p:spPr bwMode="auto">
              <a:xfrm>
                <a:off x="4329072" y="5362546"/>
                <a:ext cx="527709" cy="40011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a:solidFill>
                      <a:srgbClr val="FF0000"/>
                    </a:solidFill>
                  </a:rPr>
                  <a:t>PK</a:t>
                </a:r>
              </a:p>
            </p:txBody>
          </p:sp>
        </p:grpSp>
        <p:cxnSp>
          <p:nvCxnSpPr>
            <p:cNvPr id="23" name="Straight Connector 6">
              <a:extLst>
                <a:ext uri="{FF2B5EF4-FFF2-40B4-BE49-F238E27FC236}">
                  <a16:creationId xmlns:a16="http://schemas.microsoft.com/office/drawing/2014/main" id="{DD127331-EF65-4D1E-A829-90C0EB777DC9}"/>
                </a:ext>
              </a:extLst>
            </p:cNvPr>
            <p:cNvCxnSpPr>
              <a:cxnSpLocks noChangeShapeType="1"/>
            </p:cNvCxnSpPr>
            <p:nvPr/>
          </p:nvCxnSpPr>
          <p:spPr bwMode="auto">
            <a:xfrm>
              <a:off x="4873625" y="4876813"/>
              <a:ext cx="0" cy="380987"/>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grpSp>
      <p:grpSp>
        <p:nvGrpSpPr>
          <p:cNvPr id="31" name="Group 30">
            <a:extLst>
              <a:ext uri="{FF2B5EF4-FFF2-40B4-BE49-F238E27FC236}">
                <a16:creationId xmlns:a16="http://schemas.microsoft.com/office/drawing/2014/main" id="{D3BE0111-E653-475C-AC60-BCF4ADBDD676}"/>
              </a:ext>
            </a:extLst>
          </p:cNvPr>
          <p:cNvGrpSpPr/>
          <p:nvPr/>
        </p:nvGrpSpPr>
        <p:grpSpPr>
          <a:xfrm>
            <a:off x="5105397" y="5166181"/>
            <a:ext cx="1295400" cy="1164533"/>
            <a:chOff x="5105397" y="4817168"/>
            <a:chExt cx="1295400" cy="1164533"/>
          </a:xfrm>
        </p:grpSpPr>
        <p:grpSp>
          <p:nvGrpSpPr>
            <p:cNvPr id="32" name="Group 31">
              <a:extLst>
                <a:ext uri="{FF2B5EF4-FFF2-40B4-BE49-F238E27FC236}">
                  <a16:creationId xmlns:a16="http://schemas.microsoft.com/office/drawing/2014/main" id="{51F11019-93B4-4345-A62D-68E7C80BFDE7}"/>
                </a:ext>
              </a:extLst>
            </p:cNvPr>
            <p:cNvGrpSpPr>
              <a:grpSpLocks/>
            </p:cNvGrpSpPr>
            <p:nvPr/>
          </p:nvGrpSpPr>
          <p:grpSpPr bwMode="auto">
            <a:xfrm>
              <a:off x="5105397" y="4855266"/>
              <a:ext cx="1295400" cy="1126435"/>
              <a:chOff x="5106231" y="4855266"/>
              <a:chExt cx="1294985" cy="1126495"/>
            </a:xfrm>
          </p:grpSpPr>
          <p:cxnSp>
            <p:nvCxnSpPr>
              <p:cNvPr id="34" name="Straight Connector 32">
                <a:extLst>
                  <a:ext uri="{FF2B5EF4-FFF2-40B4-BE49-F238E27FC236}">
                    <a16:creationId xmlns:a16="http://schemas.microsoft.com/office/drawing/2014/main" id="{BB096C2E-5E26-4399-99BF-B7302FCFC8F9}"/>
                  </a:ext>
                </a:extLst>
              </p:cNvPr>
              <p:cNvCxnSpPr>
                <a:cxnSpLocks/>
              </p:cNvCxnSpPr>
              <p:nvPr/>
            </p:nvCxnSpPr>
            <p:spPr bwMode="auto">
              <a:xfrm>
                <a:off x="6401216" y="4855266"/>
                <a:ext cx="0" cy="647700"/>
              </a:xfrm>
              <a:prstGeom prst="line">
                <a:avLst/>
              </a:prstGeom>
              <a:noFill/>
              <a:ln w="12700" algn="ctr">
                <a:solidFill>
                  <a:srgbClr val="00B0F0"/>
                </a:solidFill>
                <a:round/>
                <a:headEnd type="triangle" w="med" len="med"/>
                <a:tailEnd type="none" w="med" len="med"/>
              </a:ln>
              <a:extLst>
                <a:ext uri="{909E8E84-426E-40DD-AFC4-6F175D3DCCD1}">
                  <a14:hiddenFill xmlns:a14="http://schemas.microsoft.com/office/drawing/2010/main">
                    <a:noFill/>
                  </a14:hiddenFill>
                </a:ext>
              </a:extLst>
            </p:spPr>
          </p:cxnSp>
          <p:cxnSp>
            <p:nvCxnSpPr>
              <p:cNvPr id="35" name="Straight Connector 33">
                <a:extLst>
                  <a:ext uri="{FF2B5EF4-FFF2-40B4-BE49-F238E27FC236}">
                    <a16:creationId xmlns:a16="http://schemas.microsoft.com/office/drawing/2014/main" id="{A2757B1A-28A7-4687-B44C-0F2BA3A1E1E9}"/>
                  </a:ext>
                </a:extLst>
              </p:cNvPr>
              <p:cNvCxnSpPr>
                <a:cxnSpLocks/>
              </p:cNvCxnSpPr>
              <p:nvPr/>
            </p:nvCxnSpPr>
            <p:spPr bwMode="auto">
              <a:xfrm flipV="1">
                <a:off x="5106231" y="5502965"/>
                <a:ext cx="1294985" cy="3"/>
              </a:xfrm>
              <a:prstGeom prst="line">
                <a:avLst/>
              </a:prstGeom>
              <a:noFill/>
              <a:ln w="12700" algn="ctr">
                <a:solidFill>
                  <a:srgbClr val="00B0F0"/>
                </a:solidFill>
                <a:round/>
                <a:headEnd/>
                <a:tailEnd/>
              </a:ln>
              <a:extLst>
                <a:ext uri="{909E8E84-426E-40DD-AFC4-6F175D3DCCD1}">
                  <a14:hiddenFill xmlns:a14="http://schemas.microsoft.com/office/drawing/2010/main">
                    <a:noFill/>
                  </a14:hiddenFill>
                </a:ext>
              </a:extLst>
            </p:spPr>
          </p:cxnSp>
          <p:sp>
            <p:nvSpPr>
              <p:cNvPr id="36" name="TextBox 42">
                <a:extLst>
                  <a:ext uri="{FF2B5EF4-FFF2-40B4-BE49-F238E27FC236}">
                    <a16:creationId xmlns:a16="http://schemas.microsoft.com/office/drawing/2014/main" id="{8AACA69A-7677-4104-8C2F-5E475EFA8B12}"/>
                  </a:ext>
                </a:extLst>
              </p:cNvPr>
              <p:cNvSpPr txBox="1">
                <a:spLocks noChangeArrowheads="1"/>
              </p:cNvSpPr>
              <p:nvPr/>
            </p:nvSpPr>
            <p:spPr bwMode="auto">
              <a:xfrm>
                <a:off x="5538289" y="5581651"/>
                <a:ext cx="670376" cy="40011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solidFill>
                      <a:srgbClr val="00B0F0"/>
                    </a:solidFill>
                  </a:rPr>
                  <a:t>FD2</a:t>
                </a:r>
              </a:p>
            </p:txBody>
          </p:sp>
        </p:grpSp>
        <p:cxnSp>
          <p:nvCxnSpPr>
            <p:cNvPr id="33" name="Straight Connector 32">
              <a:extLst>
                <a:ext uri="{FF2B5EF4-FFF2-40B4-BE49-F238E27FC236}">
                  <a16:creationId xmlns:a16="http://schemas.microsoft.com/office/drawing/2014/main" id="{471D9DCA-143E-4D89-8D2A-7548503B70A5}"/>
                </a:ext>
              </a:extLst>
            </p:cNvPr>
            <p:cNvCxnSpPr>
              <a:cxnSpLocks/>
            </p:cNvCxnSpPr>
            <p:nvPr/>
          </p:nvCxnSpPr>
          <p:spPr bwMode="auto">
            <a:xfrm>
              <a:off x="5105400" y="4817168"/>
              <a:ext cx="0" cy="685763"/>
            </a:xfrm>
            <a:prstGeom prst="line">
              <a:avLst/>
            </a:prstGeom>
            <a:noFill/>
            <a:ln w="12700" algn="ctr">
              <a:solidFill>
                <a:srgbClr val="00B0F0"/>
              </a:solidFill>
              <a:round/>
              <a:headEnd/>
              <a:tailEnd/>
            </a:ln>
            <a:extLst>
              <a:ext uri="{909E8E84-426E-40DD-AFC4-6F175D3DCCD1}">
                <a14:hiddenFill xmlns:a14="http://schemas.microsoft.com/office/drawing/2010/main">
                  <a:noFill/>
                </a14:hiddenFill>
              </a:ext>
            </a:extLst>
          </p:spPr>
        </p:cxnSp>
      </p:grpSp>
      <p:grpSp>
        <p:nvGrpSpPr>
          <p:cNvPr id="37" name="Group 36">
            <a:extLst>
              <a:ext uri="{FF2B5EF4-FFF2-40B4-BE49-F238E27FC236}">
                <a16:creationId xmlns:a16="http://schemas.microsoft.com/office/drawing/2014/main" id="{9505E7FC-6440-4388-BF6D-25AA2E031A9D}"/>
              </a:ext>
            </a:extLst>
          </p:cNvPr>
          <p:cNvGrpSpPr/>
          <p:nvPr/>
        </p:nvGrpSpPr>
        <p:grpSpPr>
          <a:xfrm>
            <a:off x="6810372" y="5166181"/>
            <a:ext cx="1295400" cy="1164554"/>
            <a:chOff x="5105397" y="4817168"/>
            <a:chExt cx="1295400" cy="1164554"/>
          </a:xfrm>
        </p:grpSpPr>
        <p:grpSp>
          <p:nvGrpSpPr>
            <p:cNvPr id="38" name="Group 37">
              <a:extLst>
                <a:ext uri="{FF2B5EF4-FFF2-40B4-BE49-F238E27FC236}">
                  <a16:creationId xmlns:a16="http://schemas.microsoft.com/office/drawing/2014/main" id="{BB906CA3-797C-4F95-8328-32F1F9783715}"/>
                </a:ext>
              </a:extLst>
            </p:cNvPr>
            <p:cNvGrpSpPr>
              <a:grpSpLocks/>
            </p:cNvGrpSpPr>
            <p:nvPr/>
          </p:nvGrpSpPr>
          <p:grpSpPr bwMode="auto">
            <a:xfrm>
              <a:off x="5105397" y="4855266"/>
              <a:ext cx="1295400" cy="1126456"/>
              <a:chOff x="5106231" y="4855266"/>
              <a:chExt cx="1294985" cy="1126516"/>
            </a:xfrm>
          </p:grpSpPr>
          <p:cxnSp>
            <p:nvCxnSpPr>
              <p:cNvPr id="40" name="Straight Connector 32">
                <a:extLst>
                  <a:ext uri="{FF2B5EF4-FFF2-40B4-BE49-F238E27FC236}">
                    <a16:creationId xmlns:a16="http://schemas.microsoft.com/office/drawing/2014/main" id="{0D1A372B-7792-480F-A43A-26BD9366218A}"/>
                  </a:ext>
                </a:extLst>
              </p:cNvPr>
              <p:cNvCxnSpPr>
                <a:cxnSpLocks/>
              </p:cNvCxnSpPr>
              <p:nvPr/>
            </p:nvCxnSpPr>
            <p:spPr bwMode="auto">
              <a:xfrm>
                <a:off x="6401216" y="4855266"/>
                <a:ext cx="0" cy="647700"/>
              </a:xfrm>
              <a:prstGeom prst="line">
                <a:avLst/>
              </a:prstGeom>
              <a:noFill/>
              <a:ln w="12700" algn="ctr">
                <a:solidFill>
                  <a:schemeClr val="tx1"/>
                </a:solidFill>
                <a:round/>
                <a:headEnd type="triangle" w="med" len="med"/>
                <a:tailEnd type="none" w="med" len="med"/>
              </a:ln>
              <a:extLst>
                <a:ext uri="{909E8E84-426E-40DD-AFC4-6F175D3DCCD1}">
                  <a14:hiddenFill xmlns:a14="http://schemas.microsoft.com/office/drawing/2010/main">
                    <a:noFill/>
                  </a14:hiddenFill>
                </a:ext>
              </a:extLst>
            </p:spPr>
          </p:cxnSp>
          <p:cxnSp>
            <p:nvCxnSpPr>
              <p:cNvPr id="41" name="Straight Connector 33">
                <a:extLst>
                  <a:ext uri="{FF2B5EF4-FFF2-40B4-BE49-F238E27FC236}">
                    <a16:creationId xmlns:a16="http://schemas.microsoft.com/office/drawing/2014/main" id="{A4D73CFB-5F8D-491E-BEE7-7BEB6A2A30CD}"/>
                  </a:ext>
                </a:extLst>
              </p:cNvPr>
              <p:cNvCxnSpPr>
                <a:cxnSpLocks/>
              </p:cNvCxnSpPr>
              <p:nvPr/>
            </p:nvCxnSpPr>
            <p:spPr bwMode="auto">
              <a:xfrm flipV="1">
                <a:off x="5106231" y="5502965"/>
                <a:ext cx="1294985" cy="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42" name="TextBox 42">
                <a:extLst>
                  <a:ext uri="{FF2B5EF4-FFF2-40B4-BE49-F238E27FC236}">
                    <a16:creationId xmlns:a16="http://schemas.microsoft.com/office/drawing/2014/main" id="{B4923307-0699-4286-8971-A48509D5298D}"/>
                  </a:ext>
                </a:extLst>
              </p:cNvPr>
              <p:cNvSpPr txBox="1">
                <a:spLocks noChangeArrowheads="1"/>
              </p:cNvSpPr>
              <p:nvPr/>
            </p:nvSpPr>
            <p:spPr bwMode="auto">
              <a:xfrm>
                <a:off x="5538289" y="5581651"/>
                <a:ext cx="670161" cy="400131"/>
              </a:xfrm>
              <a:prstGeom prst="rect">
                <a:avLst/>
              </a:prstGeom>
              <a:solidFill>
                <a:srgbClr val="FFFFFF"/>
              </a:solidFill>
              <a:ln w="9525">
                <a:solidFill>
                  <a:schemeClr val="tx1"/>
                </a:solidFill>
                <a:miter lim="800000"/>
                <a:headEnd/>
                <a:tailEnd/>
              </a:ln>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t>FD3</a:t>
                </a:r>
              </a:p>
            </p:txBody>
          </p:sp>
        </p:grpSp>
        <p:cxnSp>
          <p:nvCxnSpPr>
            <p:cNvPr id="39" name="Straight Connector 32">
              <a:extLst>
                <a:ext uri="{FF2B5EF4-FFF2-40B4-BE49-F238E27FC236}">
                  <a16:creationId xmlns:a16="http://schemas.microsoft.com/office/drawing/2014/main" id="{E2FBB77D-1D88-44BB-BB36-5E79FF50BFE8}"/>
                </a:ext>
              </a:extLst>
            </p:cNvPr>
            <p:cNvCxnSpPr>
              <a:cxnSpLocks/>
            </p:cNvCxnSpPr>
            <p:nvPr/>
          </p:nvCxnSpPr>
          <p:spPr bwMode="auto">
            <a:xfrm>
              <a:off x="5105400" y="4817168"/>
              <a:ext cx="0" cy="68576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
        <p:nvSpPr>
          <p:cNvPr id="45" name="TextBox 44">
            <a:extLst>
              <a:ext uri="{FF2B5EF4-FFF2-40B4-BE49-F238E27FC236}">
                <a16:creationId xmlns:a16="http://schemas.microsoft.com/office/drawing/2014/main" id="{12553D4B-09C1-4163-BADD-AD16FD74C2FF}"/>
              </a:ext>
            </a:extLst>
          </p:cNvPr>
          <p:cNvSpPr txBox="1"/>
          <p:nvPr/>
        </p:nvSpPr>
        <p:spPr>
          <a:xfrm>
            <a:off x="563880" y="2620782"/>
            <a:ext cx="4572000" cy="369332"/>
          </a:xfrm>
          <a:prstGeom prst="rect">
            <a:avLst/>
          </a:prstGeom>
          <a:noFill/>
        </p:spPr>
        <p:txBody>
          <a:bodyPr wrap="square">
            <a:spAutoFit/>
          </a:bodyPr>
          <a:lstStyle/>
          <a:p>
            <a:pPr eaLnBrk="1" hangingPunct="1">
              <a:lnSpc>
                <a:spcPct val="90000"/>
              </a:lnSpc>
              <a:buFont typeface="Wingdings" pitchFamily="2" charset="2"/>
              <a:buChar char="q"/>
              <a:defRPr/>
            </a:pPr>
            <a:r>
              <a:rPr lang="en-US" altLang="en-US" sz="2000" dirty="0">
                <a:ea typeface="ＭＳ Ｐゴシック" panose="020B0600070205080204" pitchFamily="34" charset="-128"/>
              </a:rPr>
              <a:t>PK: </a:t>
            </a:r>
            <a:r>
              <a:rPr lang="en-US" altLang="en-US" sz="2000" dirty="0" err="1">
                <a:ea typeface="ＭＳ Ｐゴシック" panose="020B0600070205080204" pitchFamily="34" charset="-128"/>
              </a:rPr>
              <a:t>MemID</a:t>
            </a:r>
            <a:r>
              <a:rPr lang="en-US" altLang="en-US" sz="2000" dirty="0">
                <a:ea typeface="ＭＳ Ｐゴシック" panose="020B0600070205080204" pitchFamily="34" charset="-128"/>
              </a:rPr>
              <a:t>, Barcode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2739">
                                            <p:txEl>
                                              <p:pRg st="1" end="1"/>
                                            </p:txEl>
                                          </p:spTgt>
                                        </p:tgtEl>
                                        <p:attrNameLst>
                                          <p:attrName>style.visibility</p:attrName>
                                        </p:attrNameLst>
                                      </p:cBhvr>
                                      <p:to>
                                        <p:strVal val="visible"/>
                                      </p:to>
                                    </p:set>
                                    <p:anim calcmode="lin" valueType="num">
                                      <p:cBhvr additive="base">
                                        <p:cTn id="7" dur="500" fill="hold"/>
                                        <p:tgtEl>
                                          <p:spTgt spid="37273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2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2739">
                                            <p:txEl>
                                              <p:pRg st="2" end="2"/>
                                            </p:txEl>
                                          </p:spTgt>
                                        </p:tgtEl>
                                        <p:attrNameLst>
                                          <p:attrName>style.visibility</p:attrName>
                                        </p:attrNameLst>
                                      </p:cBhvr>
                                      <p:to>
                                        <p:strVal val="visible"/>
                                      </p:to>
                                    </p:set>
                                    <p:anim calcmode="lin" valueType="num">
                                      <p:cBhvr additive="base">
                                        <p:cTn id="13" dur="500" fill="hold"/>
                                        <p:tgtEl>
                                          <p:spTgt spid="3727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27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2739">
                                            <p:txEl>
                                              <p:pRg st="4" end="4"/>
                                            </p:txEl>
                                          </p:spTgt>
                                        </p:tgtEl>
                                        <p:attrNameLst>
                                          <p:attrName>style.visibility</p:attrName>
                                        </p:attrNameLst>
                                      </p:cBhvr>
                                      <p:to>
                                        <p:strVal val="visible"/>
                                      </p:to>
                                    </p:set>
                                    <p:anim calcmode="lin" valueType="num">
                                      <p:cBhvr additive="base">
                                        <p:cTn id="19" dur="500" fill="hold"/>
                                        <p:tgtEl>
                                          <p:spTgt spid="37273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27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8768142-CC00-4D21-8CCD-A009D1B67FD9}"/>
              </a:ext>
            </a:extLst>
          </p:cNvPr>
          <p:cNvSpPr>
            <a:spLocks noGrp="1" noChangeArrowheads="1"/>
          </p:cNvSpPr>
          <p:nvPr>
            <p:ph type="title"/>
          </p:nvPr>
        </p:nvSpPr>
        <p:spPr/>
        <p:txBody>
          <a:bodyPr/>
          <a:lstStyle/>
          <a:p>
            <a:pPr eaLnBrk="1" hangingPunct="1"/>
            <a:r>
              <a:rPr lang="en-US" altLang="en-US" dirty="0">
                <a:latin typeface="Tahoma" panose="020B0604030504040204" pitchFamily="34" charset="0"/>
              </a:rPr>
              <a:t>Second Normal Forms – Step 1</a:t>
            </a:r>
          </a:p>
        </p:txBody>
      </p:sp>
      <p:sp>
        <p:nvSpPr>
          <p:cNvPr id="372739" name="Rectangle 3" descr="Rectangle: Click to edit Master text styles&#10;Second level&#10;Third level&#10;Fourth level&#10;Fifth level">
            <a:extLst>
              <a:ext uri="{FF2B5EF4-FFF2-40B4-BE49-F238E27FC236}">
                <a16:creationId xmlns:a16="http://schemas.microsoft.com/office/drawing/2014/main" id="{08A3D70F-F659-4C78-B5DA-5C3133166BE1}"/>
              </a:ext>
            </a:extLst>
          </p:cNvPr>
          <p:cNvSpPr>
            <a:spLocks noGrp="1" noChangeArrowheads="1"/>
          </p:cNvSpPr>
          <p:nvPr>
            <p:ph type="body" idx="1"/>
          </p:nvPr>
        </p:nvSpPr>
        <p:spPr>
          <a:xfrm>
            <a:off x="247878" y="944552"/>
            <a:ext cx="8684192" cy="5380048"/>
          </a:xfrm>
        </p:spPr>
        <p:txBody>
          <a:bodyPr/>
          <a:lstStyle/>
          <a:p>
            <a:pPr eaLnBrk="1" hangingPunct="1">
              <a:lnSpc>
                <a:spcPct val="90000"/>
              </a:lnSpc>
              <a:buFont typeface="Wingdings" pitchFamily="2" charset="2"/>
              <a:buNone/>
              <a:defRPr/>
            </a:pPr>
            <a:endParaRPr lang="en-US" altLang="en-US" sz="1400" dirty="0">
              <a:latin typeface="Tahoma" panose="020B0604030504040204" pitchFamily="34" charset="0"/>
              <a:ea typeface="ＭＳ Ｐゴシック" panose="020B0600070205080204" pitchFamily="34" charset="-128"/>
            </a:endParaRPr>
          </a:p>
          <a:p>
            <a:pPr eaLnBrk="1" hangingPunct="1">
              <a:lnSpc>
                <a:spcPct val="90000"/>
              </a:lnSpc>
              <a:buFont typeface="Monotype Sorts" pitchFamily="2" charset="2"/>
              <a:buChar char="o"/>
              <a:defRPr/>
            </a:pPr>
            <a:r>
              <a:rPr lang="en-US" altLang="en-US" b="1" dirty="0">
                <a:latin typeface="Tahoma" panose="020B0604030504040204" pitchFamily="34" charset="0"/>
                <a:ea typeface="ＭＳ Ｐゴシック" panose="020B0600070205080204" pitchFamily="34" charset="-128"/>
              </a:rPr>
              <a:t>Left</a:t>
            </a:r>
            <a:r>
              <a:rPr lang="en-US" altLang="en-US" dirty="0">
                <a:latin typeface="Tahoma" panose="020B0604030504040204" pitchFamily="34" charset="0"/>
                <a:ea typeface="ＭＳ Ｐゴシック" panose="020B0600070205080204" pitchFamily="34" charset="-128"/>
              </a:rPr>
              <a:t> relation is in 2NF, but the </a:t>
            </a:r>
            <a:r>
              <a:rPr lang="en-US" altLang="en-US" b="1" dirty="0">
                <a:latin typeface="Tahoma" panose="020B0604030504040204" pitchFamily="34" charset="0"/>
                <a:ea typeface="ＭＳ Ｐゴシック" panose="020B0600070205080204" pitchFamily="34" charset="-128"/>
              </a:rPr>
              <a:t>right </a:t>
            </a:r>
            <a:r>
              <a:rPr lang="en-US" altLang="en-US" dirty="0">
                <a:latin typeface="Tahoma" panose="020B0604030504040204" pitchFamily="34" charset="0"/>
                <a:ea typeface="ＭＳ Ｐゴシック" panose="020B0600070205080204" pitchFamily="34" charset="-128"/>
              </a:rPr>
              <a:t>relation is </a:t>
            </a:r>
            <a:r>
              <a:rPr lang="en-US" altLang="en-US" b="1" dirty="0">
                <a:latin typeface="Tahoma" panose="020B0604030504040204" pitchFamily="34" charset="0"/>
                <a:ea typeface="ＭＳ Ｐゴシック" panose="020B0600070205080204" pitchFamily="34" charset="-128"/>
              </a:rPr>
              <a:t>not</a:t>
            </a:r>
            <a:r>
              <a:rPr lang="en-US" altLang="en-US" dirty="0">
                <a:latin typeface="Tahoma" panose="020B0604030504040204" pitchFamily="34" charset="0"/>
                <a:ea typeface="ＭＳ Ｐゴシック" panose="020B0600070205080204" pitchFamily="34" charset="-128"/>
              </a:rPr>
              <a:t> in 2NF</a:t>
            </a:r>
          </a:p>
          <a:p>
            <a:pPr lvl="1" eaLnBrk="1" hangingPunct="1">
              <a:lnSpc>
                <a:spcPct val="90000"/>
              </a:lnSpc>
              <a:buFont typeface="Monotype Sorts" pitchFamily="2" charset="2"/>
              <a:buChar char="o"/>
              <a:defRPr/>
            </a:pPr>
            <a:r>
              <a:rPr lang="en-US" altLang="en-US" dirty="0">
                <a:latin typeface="Tahoma" panose="020B0604030504040204" pitchFamily="34" charset="0"/>
                <a:ea typeface="ＭＳ Ｐゴシック" panose="020B0600070205080204" pitchFamily="34" charset="-128"/>
              </a:rPr>
              <a:t>Partial dependency FD2</a:t>
            </a:r>
          </a:p>
        </p:txBody>
      </p:sp>
      <p:graphicFrame>
        <p:nvGraphicFramePr>
          <p:cNvPr id="6" name="Table 2">
            <a:extLst>
              <a:ext uri="{FF2B5EF4-FFF2-40B4-BE49-F238E27FC236}">
                <a16:creationId xmlns:a16="http://schemas.microsoft.com/office/drawing/2014/main" id="{477176EA-6BF2-4D20-AEC2-12E4FB3875F6}"/>
              </a:ext>
            </a:extLst>
          </p:cNvPr>
          <p:cNvGraphicFramePr>
            <a:graphicFrameLocks noGrp="1"/>
          </p:cNvGraphicFramePr>
          <p:nvPr>
            <p:extLst>
              <p:ext uri="{D42A27DB-BD31-4B8C-83A1-F6EECF244321}">
                <p14:modId xmlns:p14="http://schemas.microsoft.com/office/powerpoint/2010/main" val="3718285389"/>
              </p:ext>
            </p:extLst>
          </p:nvPr>
        </p:nvGraphicFramePr>
        <p:xfrm>
          <a:off x="247877" y="2799475"/>
          <a:ext cx="3810000" cy="1282700"/>
        </p:xfrm>
        <a:graphic>
          <a:graphicData uri="http://schemas.openxmlformats.org/drawingml/2006/table">
            <a:tbl>
              <a:tblPr firstRow="1" bandRow="1">
                <a:tableStyleId>{5DA37D80-6434-44D0-A028-1B22A696006F}</a:tableStyleId>
              </a:tblPr>
              <a:tblGrid>
                <a:gridCol w="8763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tblGrid>
              <a:tr h="304963">
                <a:tc>
                  <a:txBody>
                    <a:bodyPr/>
                    <a:lstStyle/>
                    <a:p>
                      <a:pPr algn="ctr"/>
                      <a:r>
                        <a:rPr lang="en-US" sz="1400" dirty="0" err="1"/>
                        <a:t>MemID</a:t>
                      </a:r>
                      <a:endParaRPr lang="en-US" sz="1400" dirty="0"/>
                    </a:p>
                  </a:txBody>
                  <a:tcPr marT="45744" marB="45744"/>
                </a:tc>
                <a:tc>
                  <a:txBody>
                    <a:bodyPr/>
                    <a:lstStyle/>
                    <a:p>
                      <a:r>
                        <a:rPr lang="en-US" sz="1400" dirty="0"/>
                        <a:t>Full Names</a:t>
                      </a:r>
                    </a:p>
                  </a:txBody>
                  <a:tcPr marT="45744" marB="45744"/>
                </a:tc>
                <a:tc>
                  <a:txBody>
                    <a:bodyPr/>
                    <a:lstStyle/>
                    <a:p>
                      <a:r>
                        <a:rPr lang="en-US" sz="1400" dirty="0"/>
                        <a:t> Address</a:t>
                      </a:r>
                    </a:p>
                  </a:txBody>
                  <a:tcPr marT="45744" marB="45744"/>
                </a:tc>
                <a:extLst>
                  <a:ext uri="{0D108BD9-81ED-4DB2-BD59-A6C34878D82A}">
                    <a16:rowId xmlns:a16="http://schemas.microsoft.com/office/drawing/2014/main" val="10000"/>
                  </a:ext>
                </a:extLst>
              </a:tr>
              <a:tr h="367811">
                <a:tc>
                  <a:txBody>
                    <a:bodyPr/>
                    <a:lstStyle/>
                    <a:p>
                      <a:pPr algn="ctr"/>
                      <a:r>
                        <a:rPr lang="en-US" sz="1400" dirty="0"/>
                        <a:t>1</a:t>
                      </a:r>
                    </a:p>
                  </a:txBody>
                  <a:tcPr marT="45744" marB="45744"/>
                </a:tc>
                <a:tc>
                  <a:txBody>
                    <a:bodyPr/>
                    <a:lstStyle/>
                    <a:p>
                      <a:r>
                        <a:rPr lang="en-US" sz="1400" dirty="0"/>
                        <a:t>Janet Jones</a:t>
                      </a:r>
                    </a:p>
                  </a:txBody>
                  <a:tcPr marT="45744" marB="45744"/>
                </a:tc>
                <a:tc>
                  <a:txBody>
                    <a:bodyPr/>
                    <a:lstStyle/>
                    <a:p>
                      <a:r>
                        <a:rPr lang="en-US" sz="1200" dirty="0"/>
                        <a:t>First Street Plot No 4</a:t>
                      </a:r>
                    </a:p>
                  </a:txBody>
                  <a:tcPr marT="45744" marB="45744"/>
                </a:tc>
                <a:extLst>
                  <a:ext uri="{0D108BD9-81ED-4DB2-BD59-A6C34878D82A}">
                    <a16:rowId xmlns:a16="http://schemas.microsoft.com/office/drawing/2014/main" val="10001"/>
                  </a:ext>
                </a:extLst>
              </a:tr>
              <a:tr h="30496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a:t>
                      </a:r>
                    </a:p>
                  </a:txBody>
                  <a:tcPr marT="45744" marB="457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marT="45744" marB="457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30000" dirty="0"/>
                        <a:t>rd </a:t>
                      </a:r>
                      <a:r>
                        <a:rPr lang="en-US" sz="1200" baseline="0" dirty="0"/>
                        <a:t>Street 34</a:t>
                      </a:r>
                    </a:p>
                  </a:txBody>
                  <a:tcPr marT="45744" marB="45744"/>
                </a:tc>
                <a:extLst>
                  <a:ext uri="{0D108BD9-81ED-4DB2-BD59-A6C34878D82A}">
                    <a16:rowId xmlns:a16="http://schemas.microsoft.com/office/drawing/2014/main" val="10002"/>
                  </a:ext>
                </a:extLst>
              </a:tr>
              <a:tr h="30496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marT="45744" marB="457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marT="45744" marB="457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a:t>
                      </a:r>
                      <a:r>
                        <a:rPr lang="en-US" sz="1200" baseline="30000" dirty="0"/>
                        <a:t>th </a:t>
                      </a:r>
                      <a:r>
                        <a:rPr lang="en-US" sz="1200" baseline="0" dirty="0"/>
                        <a:t>Avenue</a:t>
                      </a:r>
                    </a:p>
                  </a:txBody>
                  <a:tcPr marT="45744" marB="45744"/>
                </a:tc>
                <a:extLst>
                  <a:ext uri="{0D108BD9-81ED-4DB2-BD59-A6C34878D82A}">
                    <a16:rowId xmlns:a16="http://schemas.microsoft.com/office/drawing/2014/main" val="10003"/>
                  </a:ext>
                </a:extLst>
              </a:tr>
            </a:tbl>
          </a:graphicData>
        </a:graphic>
      </p:graphicFrame>
      <p:graphicFrame>
        <p:nvGraphicFramePr>
          <p:cNvPr id="7" name="Table 2">
            <a:extLst>
              <a:ext uri="{FF2B5EF4-FFF2-40B4-BE49-F238E27FC236}">
                <a16:creationId xmlns:a16="http://schemas.microsoft.com/office/drawing/2014/main" id="{13C504F9-6A82-4E75-8338-1E8A2190E8C2}"/>
              </a:ext>
            </a:extLst>
          </p:cNvPr>
          <p:cNvGraphicFramePr>
            <a:graphicFrameLocks noGrp="1"/>
          </p:cNvGraphicFramePr>
          <p:nvPr>
            <p:extLst>
              <p:ext uri="{D42A27DB-BD31-4B8C-83A1-F6EECF244321}">
                <p14:modId xmlns:p14="http://schemas.microsoft.com/office/powerpoint/2010/main" val="3942830037"/>
              </p:ext>
            </p:extLst>
          </p:nvPr>
        </p:nvGraphicFramePr>
        <p:xfrm>
          <a:off x="4333878" y="2786775"/>
          <a:ext cx="4405312" cy="2255848"/>
        </p:xfrm>
        <a:graphic>
          <a:graphicData uri="http://schemas.openxmlformats.org/drawingml/2006/table">
            <a:tbl>
              <a:tblPr firstRow="1" bandRow="1">
                <a:tableStyleId>{5DA37D80-6434-44D0-A028-1B22A696006F}</a:tableStyleId>
              </a:tblPr>
              <a:tblGrid>
                <a:gridCol w="771522">
                  <a:extLst>
                    <a:ext uri="{9D8B030D-6E8A-4147-A177-3AD203B41FA5}">
                      <a16:colId xmlns:a16="http://schemas.microsoft.com/office/drawing/2014/main" val="20000"/>
                    </a:ext>
                  </a:extLst>
                </a:gridCol>
                <a:gridCol w="914400">
                  <a:extLst>
                    <a:ext uri="{9D8B030D-6E8A-4147-A177-3AD203B41FA5}">
                      <a16:colId xmlns:a16="http://schemas.microsoft.com/office/drawing/2014/main" val="555069386"/>
                    </a:ext>
                  </a:extLst>
                </a:gridCol>
                <a:gridCol w="1828800">
                  <a:extLst>
                    <a:ext uri="{9D8B030D-6E8A-4147-A177-3AD203B41FA5}">
                      <a16:colId xmlns:a16="http://schemas.microsoft.com/office/drawing/2014/main" val="20001"/>
                    </a:ext>
                  </a:extLst>
                </a:gridCol>
                <a:gridCol w="890590">
                  <a:extLst>
                    <a:ext uri="{9D8B030D-6E8A-4147-A177-3AD203B41FA5}">
                      <a16:colId xmlns:a16="http://schemas.microsoft.com/office/drawing/2014/main" val="20002"/>
                    </a:ext>
                  </a:extLst>
                </a:gridCol>
              </a:tblGrid>
              <a:tr h="304841">
                <a:tc>
                  <a:txBody>
                    <a:bodyPr/>
                    <a:lstStyle/>
                    <a:p>
                      <a:pPr algn="ctr"/>
                      <a:r>
                        <a:rPr lang="en-US" sz="1400" dirty="0" err="1"/>
                        <a:t>MemID</a:t>
                      </a:r>
                      <a:endParaRPr lang="en-US" sz="1400" dirty="0"/>
                    </a:p>
                  </a:txBody>
                  <a:tcPr marT="45723" marB="45723"/>
                </a:tc>
                <a:tc>
                  <a:txBody>
                    <a:bodyPr/>
                    <a:lstStyle/>
                    <a:p>
                      <a:r>
                        <a:rPr lang="en-US" sz="1400" dirty="0"/>
                        <a:t>Barcode</a:t>
                      </a:r>
                    </a:p>
                  </a:txBody>
                  <a:tcPr marT="45736" marB="45736"/>
                </a:tc>
                <a:tc>
                  <a:txBody>
                    <a:bodyPr/>
                    <a:lstStyle/>
                    <a:p>
                      <a:r>
                        <a:rPr lang="en-US" sz="1400" dirty="0"/>
                        <a:t>Movies Rented</a:t>
                      </a:r>
                    </a:p>
                  </a:txBody>
                  <a:tcPr marT="45723" marB="45723"/>
                </a:tc>
                <a:tc>
                  <a:txBody>
                    <a:bodyPr/>
                    <a:lstStyle/>
                    <a:p>
                      <a:pPr algn="ctr"/>
                      <a:r>
                        <a:rPr lang="en-US" sz="1400" dirty="0"/>
                        <a:t>Awards</a:t>
                      </a:r>
                    </a:p>
                  </a:txBody>
                  <a:tcPr marT="45723" marB="45723"/>
                </a:tc>
                <a:extLst>
                  <a:ext uri="{0D108BD9-81ED-4DB2-BD59-A6C34878D82A}">
                    <a16:rowId xmlns:a16="http://schemas.microsoft.com/office/drawing/2014/main" val="10000"/>
                  </a:ext>
                </a:extLst>
              </a:tr>
              <a:tr h="518237">
                <a:tc>
                  <a:txBody>
                    <a:bodyPr/>
                    <a:lstStyle/>
                    <a:p>
                      <a:pPr algn="ctr"/>
                      <a:r>
                        <a:rPr lang="en-US" sz="1400" dirty="0"/>
                        <a:t>1</a:t>
                      </a:r>
                    </a:p>
                  </a:txBody>
                  <a:tcPr marT="45723" marB="4572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a:t>
                      </a:r>
                    </a:p>
                  </a:txBody>
                  <a:tcPr marT="45736" marB="45736"/>
                </a:tc>
                <a:tc>
                  <a:txBody>
                    <a:bodyPr/>
                    <a:lstStyle/>
                    <a:p>
                      <a:r>
                        <a:rPr lang="en-US" sz="1400" dirty="0"/>
                        <a:t>Pirates of the Caribbean</a:t>
                      </a:r>
                    </a:p>
                  </a:txBody>
                  <a:tcPr marT="45723" marB="45723"/>
                </a:tc>
                <a:tc>
                  <a:txBody>
                    <a:bodyPr/>
                    <a:lstStyle/>
                    <a:p>
                      <a:pPr algn="ctr"/>
                      <a:r>
                        <a:rPr lang="en-US" sz="1400" dirty="0"/>
                        <a:t>15</a:t>
                      </a:r>
                    </a:p>
                  </a:txBody>
                  <a:tcPr marT="45723" marB="45723"/>
                </a:tc>
                <a:extLst>
                  <a:ext uri="{0D108BD9-81ED-4DB2-BD59-A6C34878D82A}">
                    <a16:rowId xmlns:a16="http://schemas.microsoft.com/office/drawing/2014/main" val="10001"/>
                  </a:ext>
                </a:extLst>
              </a:tr>
              <a:tr h="30484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1</a:t>
                      </a:r>
                    </a:p>
                  </a:txBody>
                  <a:tcPr marT="45723" marB="4572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tc>
                  <a:txBody>
                    <a:bodyPr/>
                    <a:lstStyle/>
                    <a:p>
                      <a:r>
                        <a:rPr lang="en-US" sz="1400" dirty="0"/>
                        <a:t>Clash of the Titans</a:t>
                      </a:r>
                    </a:p>
                  </a:txBody>
                  <a:tcPr marT="45723" marB="45723"/>
                </a:tc>
                <a:tc>
                  <a:txBody>
                    <a:bodyPr/>
                    <a:lstStyle/>
                    <a:p>
                      <a:pPr algn="ctr"/>
                      <a:r>
                        <a:rPr lang="en-US" sz="1400" dirty="0"/>
                        <a:t>10</a:t>
                      </a:r>
                    </a:p>
                  </a:txBody>
                  <a:tcPr marT="45723" marB="45723"/>
                </a:tc>
                <a:extLst>
                  <a:ext uri="{0D108BD9-81ED-4DB2-BD59-A6C34878D82A}">
                    <a16:rowId xmlns:a16="http://schemas.microsoft.com/office/drawing/2014/main" val="10002"/>
                  </a:ext>
                </a:extLst>
              </a:tr>
              <a:tr h="518237">
                <a:tc>
                  <a:txBody>
                    <a:bodyPr/>
                    <a:lstStyle/>
                    <a:p>
                      <a:pPr algn="ctr"/>
                      <a:r>
                        <a:rPr lang="en-US" sz="1400" dirty="0"/>
                        <a:t>2</a:t>
                      </a:r>
                    </a:p>
                  </a:txBody>
                  <a:tcPr marT="45723" marB="4572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txBody>
                  <a:tcPr marT="45736" marB="45736"/>
                </a:tc>
                <a:tc>
                  <a:txBody>
                    <a:bodyPr/>
                    <a:lstStyle/>
                    <a:p>
                      <a:r>
                        <a:rPr lang="en-US" sz="1400" dirty="0"/>
                        <a:t>Forgetting Sarah Marsal</a:t>
                      </a:r>
                    </a:p>
                  </a:txBody>
                  <a:tcPr marT="45723" marB="45723"/>
                </a:tc>
                <a:tc>
                  <a:txBody>
                    <a:bodyPr/>
                    <a:lstStyle/>
                    <a:p>
                      <a:pPr algn="ctr"/>
                      <a:r>
                        <a:rPr lang="en-US" sz="1400" dirty="0"/>
                        <a:t>16</a:t>
                      </a:r>
                    </a:p>
                  </a:txBody>
                  <a:tcPr marT="45723" marB="45723"/>
                </a:tc>
                <a:extLst>
                  <a:ext uri="{0D108BD9-81ED-4DB2-BD59-A6C34878D82A}">
                    <a16:rowId xmlns:a16="http://schemas.microsoft.com/office/drawing/2014/main" val="10003"/>
                  </a:ext>
                </a:extLst>
              </a:tr>
              <a:tr h="30484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a:t>
                      </a:r>
                    </a:p>
                  </a:txBody>
                  <a:tcPr marT="45723" marB="45723"/>
                </a:tc>
                <a:tc>
                  <a:txBody>
                    <a:bodyPr/>
                    <a:lstStyle/>
                    <a:p>
                      <a:r>
                        <a:rPr lang="en-US" sz="1400" dirty="0"/>
                        <a:t>0004</a:t>
                      </a:r>
                    </a:p>
                  </a:txBody>
                  <a:tcPr marT="45743" marB="45743"/>
                </a:tc>
                <a:tc>
                  <a:txBody>
                    <a:bodyPr/>
                    <a:lstStyle/>
                    <a:p>
                      <a:r>
                        <a:rPr lang="en-US" sz="1400" dirty="0"/>
                        <a:t>Daddy’s Little Girls</a:t>
                      </a:r>
                    </a:p>
                  </a:txBody>
                  <a:tcPr marT="45723" marB="45723"/>
                </a:tc>
                <a:tc>
                  <a:txBody>
                    <a:bodyPr/>
                    <a:lstStyle/>
                    <a:p>
                      <a:pPr algn="ctr"/>
                      <a:r>
                        <a:rPr lang="en-US" sz="1400" dirty="0"/>
                        <a:t>2</a:t>
                      </a:r>
                    </a:p>
                  </a:txBody>
                  <a:tcPr marT="45723" marB="45723"/>
                </a:tc>
                <a:extLst>
                  <a:ext uri="{0D108BD9-81ED-4DB2-BD59-A6C34878D82A}">
                    <a16:rowId xmlns:a16="http://schemas.microsoft.com/office/drawing/2014/main" val="10004"/>
                  </a:ext>
                </a:extLst>
              </a:tr>
              <a:tr h="30484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marT="45723" marB="45723"/>
                </a:tc>
                <a:tc>
                  <a:txBody>
                    <a:bodyPr/>
                    <a:lstStyle/>
                    <a:p>
                      <a:r>
                        <a:rPr lang="en-US" sz="1400" dirty="0"/>
                        <a:t>0005</a:t>
                      </a:r>
                    </a:p>
                  </a:txBody>
                  <a:tcPr marT="45743" marB="45743"/>
                </a:tc>
                <a:tc>
                  <a:txBody>
                    <a:bodyPr/>
                    <a:lstStyle/>
                    <a:p>
                      <a:r>
                        <a:rPr lang="en-US" sz="1400" dirty="0"/>
                        <a:t>Clash of the Titans</a:t>
                      </a:r>
                    </a:p>
                  </a:txBody>
                  <a:tcPr marT="45723" marB="45723"/>
                </a:tc>
                <a:tc>
                  <a:txBody>
                    <a:bodyPr/>
                    <a:lstStyle/>
                    <a:p>
                      <a:pPr algn="ctr"/>
                      <a:r>
                        <a:rPr lang="en-US" sz="1400" dirty="0"/>
                        <a:t>10</a:t>
                      </a:r>
                    </a:p>
                  </a:txBody>
                  <a:tcPr marT="45723" marB="45723"/>
                </a:tc>
                <a:extLst>
                  <a:ext uri="{0D108BD9-81ED-4DB2-BD59-A6C34878D82A}">
                    <a16:rowId xmlns:a16="http://schemas.microsoft.com/office/drawing/2014/main" val="10005"/>
                  </a:ext>
                </a:extLst>
              </a:tr>
            </a:tbl>
          </a:graphicData>
        </a:graphic>
      </p:graphicFrame>
      <p:sp>
        <p:nvSpPr>
          <p:cNvPr id="2" name="Rectangle 1">
            <a:extLst>
              <a:ext uri="{FF2B5EF4-FFF2-40B4-BE49-F238E27FC236}">
                <a16:creationId xmlns:a16="http://schemas.microsoft.com/office/drawing/2014/main" id="{23BC2C18-5DFA-43C7-BF2E-7707653490E8}"/>
              </a:ext>
            </a:extLst>
          </p:cNvPr>
          <p:cNvSpPr/>
          <p:nvPr/>
        </p:nvSpPr>
        <p:spPr>
          <a:xfrm>
            <a:off x="176213" y="4225050"/>
            <a:ext cx="4267200" cy="647700"/>
          </a:xfrm>
          <a:prstGeom prst="rect">
            <a:avLst/>
          </a:prstGeom>
        </p:spPr>
        <p:txBody>
          <a:bodyPr>
            <a:spAutoFit/>
          </a:bodyPr>
          <a:lstStyle/>
          <a:p>
            <a:pPr eaLnBrk="1" hangingPunct="1">
              <a:lnSpc>
                <a:spcPct val="90000"/>
              </a:lnSpc>
              <a:defRPr/>
            </a:pPr>
            <a:r>
              <a:rPr lang="en-US" altLang="en-US" sz="2000" dirty="0">
                <a:solidFill>
                  <a:schemeClr val="tx1">
                    <a:lumMod val="75000"/>
                    <a:lumOff val="25000"/>
                  </a:schemeClr>
                </a:solidFill>
                <a:latin typeface="Helvetica" pitchFamily="2" charset="0"/>
                <a:ea typeface="ＭＳ Ｐゴシック" panose="020B0600070205080204" pitchFamily="34" charset="-128"/>
              </a:rPr>
              <a:t>FD1:</a:t>
            </a:r>
            <a:br>
              <a:rPr lang="en-US" altLang="en-US" sz="2000" dirty="0">
                <a:solidFill>
                  <a:schemeClr val="tx1">
                    <a:lumMod val="75000"/>
                    <a:lumOff val="25000"/>
                  </a:schemeClr>
                </a:solidFill>
                <a:latin typeface="Helvetica" pitchFamily="2" charset="0"/>
                <a:ea typeface="ＭＳ Ｐゴシック" panose="020B0600070205080204" pitchFamily="34" charset="-128"/>
              </a:rPr>
            </a:br>
            <a:r>
              <a:rPr lang="en-US" altLang="en-US" sz="2000" dirty="0" err="1">
                <a:solidFill>
                  <a:schemeClr val="tx1">
                    <a:lumMod val="75000"/>
                    <a:lumOff val="25000"/>
                  </a:schemeClr>
                </a:solidFill>
                <a:latin typeface="Helvetica" pitchFamily="2" charset="0"/>
                <a:ea typeface="ＭＳ Ｐゴシック" panose="020B0600070205080204" pitchFamily="34" charset="-128"/>
              </a:rPr>
              <a:t>MemID</a:t>
            </a:r>
            <a:r>
              <a:rPr lang="en-US" altLang="en-US" sz="2000" dirty="0">
                <a:solidFill>
                  <a:schemeClr val="tx1">
                    <a:lumMod val="75000"/>
                    <a:lumOff val="25000"/>
                  </a:schemeClr>
                </a:solidFill>
                <a:latin typeface="Helvetica" pitchFamily="2" charset="0"/>
                <a:ea typeface="ＭＳ Ｐゴシック" panose="020B0600070205080204" pitchFamily="34" charset="-128"/>
              </a:rPr>
              <a:t> </a:t>
            </a:r>
            <a:r>
              <a:rPr lang="en-US" altLang="en-US" sz="2000" dirty="0">
                <a:solidFill>
                  <a:schemeClr val="tx1">
                    <a:lumMod val="75000"/>
                    <a:lumOff val="25000"/>
                  </a:schemeClr>
                </a:solidFill>
                <a:latin typeface="Helvetica" pitchFamily="2" charset="0"/>
                <a:ea typeface="ＭＳ Ｐゴシック" panose="020B0600070205080204" pitchFamily="34" charset="-128"/>
                <a:sym typeface="Wingdings" pitchFamily="2" charset="2"/>
              </a:rPr>
              <a:t> (</a:t>
            </a:r>
            <a:r>
              <a:rPr lang="en-US" altLang="en-US" sz="2000" dirty="0">
                <a:solidFill>
                  <a:schemeClr val="tx1">
                    <a:lumMod val="75000"/>
                    <a:lumOff val="25000"/>
                  </a:schemeClr>
                </a:solidFill>
                <a:latin typeface="Helvetica" pitchFamily="2" charset="0"/>
                <a:ea typeface="ＭＳ Ｐゴシック" panose="020B0600070205080204" pitchFamily="34" charset="-128"/>
              </a:rPr>
              <a:t>Full Names, </a:t>
            </a:r>
            <a:r>
              <a:rPr lang="en-US" altLang="en-US" sz="2000" dirty="0">
                <a:solidFill>
                  <a:schemeClr val="tx1">
                    <a:lumMod val="75000"/>
                    <a:lumOff val="25000"/>
                  </a:schemeClr>
                </a:solidFill>
                <a:latin typeface="Helvetica" pitchFamily="2" charset="0"/>
                <a:ea typeface="ＭＳ Ｐゴシック" panose="020B0600070205080204" pitchFamily="34" charset="-128"/>
                <a:sym typeface="Wingdings" pitchFamily="2" charset="2"/>
              </a:rPr>
              <a:t>Address)</a:t>
            </a:r>
          </a:p>
        </p:txBody>
      </p:sp>
      <p:sp>
        <p:nvSpPr>
          <p:cNvPr id="8" name="Rectangle 7">
            <a:extLst>
              <a:ext uri="{FF2B5EF4-FFF2-40B4-BE49-F238E27FC236}">
                <a16:creationId xmlns:a16="http://schemas.microsoft.com/office/drawing/2014/main" id="{96B27B10-EDA7-4842-9DE8-C57C9B90ACDD}"/>
              </a:ext>
            </a:extLst>
          </p:cNvPr>
          <p:cNvSpPr/>
          <p:nvPr/>
        </p:nvSpPr>
        <p:spPr>
          <a:xfrm>
            <a:off x="4533900" y="5632607"/>
            <a:ext cx="4405313" cy="369332"/>
          </a:xfrm>
          <a:prstGeom prst="rect">
            <a:avLst/>
          </a:prstGeom>
        </p:spPr>
        <p:txBody>
          <a:bodyPr wrap="square">
            <a:spAutoFit/>
          </a:bodyPr>
          <a:lstStyle/>
          <a:p>
            <a:pPr eaLnBrk="1" hangingPunct="1">
              <a:lnSpc>
                <a:spcPct val="90000"/>
              </a:lnSpc>
              <a:defRPr/>
            </a:pPr>
            <a:r>
              <a:rPr lang="en-US" altLang="en-US" sz="2000" dirty="0">
                <a:latin typeface="Helvetica" pitchFamily="2" charset="0"/>
                <a:ea typeface="ＭＳ Ｐゴシック" panose="020B0600070205080204" pitchFamily="34" charset="-128"/>
              </a:rPr>
              <a:t>FD3: Movies Rented </a:t>
            </a:r>
            <a:r>
              <a:rPr lang="en-US" altLang="en-US" sz="2000" dirty="0">
                <a:latin typeface="Helvetica" pitchFamily="2" charset="0"/>
                <a:ea typeface="ＭＳ Ｐゴシック" panose="020B0600070205080204" pitchFamily="34" charset="-128"/>
                <a:sym typeface="Wingdings" pitchFamily="2" charset="2"/>
              </a:rPr>
              <a:t></a:t>
            </a:r>
            <a:r>
              <a:rPr lang="en-US" altLang="en-US" sz="2000" dirty="0">
                <a:latin typeface="Helvetica" pitchFamily="2" charset="0"/>
                <a:ea typeface="ＭＳ Ｐゴシック" panose="020B0600070205080204" pitchFamily="34" charset="-128"/>
              </a:rPr>
              <a:t> Awards</a:t>
            </a:r>
            <a:endParaRPr lang="en-US" altLang="en-US" sz="2000" dirty="0">
              <a:latin typeface="Helvetica" pitchFamily="2" charset="0"/>
              <a:ea typeface="ＭＳ Ｐゴシック" panose="020B0600070205080204" pitchFamily="34" charset="-128"/>
              <a:sym typeface="Wingdings" pitchFamily="2" charset="2"/>
            </a:endParaRPr>
          </a:p>
        </p:txBody>
      </p:sp>
      <p:sp>
        <p:nvSpPr>
          <p:cNvPr id="9" name="TextBox 8">
            <a:extLst>
              <a:ext uri="{FF2B5EF4-FFF2-40B4-BE49-F238E27FC236}">
                <a16:creationId xmlns:a16="http://schemas.microsoft.com/office/drawing/2014/main" id="{2FBAE84C-BE1D-46CE-9B4F-F8F6C6D65702}"/>
              </a:ext>
            </a:extLst>
          </p:cNvPr>
          <p:cNvSpPr txBox="1"/>
          <p:nvPr/>
        </p:nvSpPr>
        <p:spPr>
          <a:xfrm>
            <a:off x="4272190" y="2362200"/>
            <a:ext cx="4528687" cy="397032"/>
          </a:xfrm>
          <a:prstGeom prst="rect">
            <a:avLst/>
          </a:prstGeom>
          <a:noFill/>
        </p:spPr>
        <p:txBody>
          <a:bodyPr wrap="square">
            <a:spAutoFit/>
          </a:bodyPr>
          <a:lstStyle/>
          <a:p>
            <a:pPr eaLnBrk="1" hangingPunct="1">
              <a:lnSpc>
                <a:spcPct val="90000"/>
              </a:lnSpc>
              <a:defRPr/>
            </a:pPr>
            <a:r>
              <a:rPr lang="en-US" altLang="en-US" sz="2200" dirty="0">
                <a:latin typeface="+mn-lt"/>
                <a:ea typeface="ＭＳ Ｐゴシック" panose="020B0600070205080204" pitchFamily="34" charset="-128"/>
              </a:rPr>
              <a:t> PK: </a:t>
            </a:r>
            <a:r>
              <a:rPr lang="en-US" altLang="en-US" sz="2200" dirty="0" err="1">
                <a:latin typeface="+mn-lt"/>
                <a:ea typeface="ＭＳ Ｐゴシック" panose="020B0600070205080204" pitchFamily="34" charset="-128"/>
              </a:rPr>
              <a:t>MemID</a:t>
            </a:r>
            <a:r>
              <a:rPr lang="en-US" altLang="en-US" sz="2200" dirty="0">
                <a:latin typeface="+mn-lt"/>
                <a:ea typeface="ＭＳ Ｐゴシック" panose="020B0600070205080204" pitchFamily="34" charset="-128"/>
              </a:rPr>
              <a:t>, Barcode</a:t>
            </a:r>
          </a:p>
        </p:txBody>
      </p:sp>
      <p:sp>
        <p:nvSpPr>
          <p:cNvPr id="12" name="Rectangle 11">
            <a:extLst>
              <a:ext uri="{FF2B5EF4-FFF2-40B4-BE49-F238E27FC236}">
                <a16:creationId xmlns:a16="http://schemas.microsoft.com/office/drawing/2014/main" id="{AC8B930B-C8FB-4700-9E87-CCABE4B9C5C9}"/>
              </a:ext>
            </a:extLst>
          </p:cNvPr>
          <p:cNvSpPr/>
          <p:nvPr/>
        </p:nvSpPr>
        <p:spPr>
          <a:xfrm>
            <a:off x="4526756" y="5233123"/>
            <a:ext cx="4405313" cy="369332"/>
          </a:xfrm>
          <a:prstGeom prst="rect">
            <a:avLst/>
          </a:prstGeom>
        </p:spPr>
        <p:txBody>
          <a:bodyPr wrap="square">
            <a:spAutoFit/>
          </a:bodyPr>
          <a:lstStyle/>
          <a:p>
            <a:pPr eaLnBrk="1" hangingPunct="1">
              <a:lnSpc>
                <a:spcPct val="90000"/>
              </a:lnSpc>
              <a:defRPr/>
            </a:pPr>
            <a:r>
              <a:rPr lang="en-US" altLang="en-US" sz="2000" dirty="0">
                <a:solidFill>
                  <a:srgbClr val="0070C0"/>
                </a:solidFill>
                <a:latin typeface="Helvetica" pitchFamily="2" charset="0"/>
                <a:ea typeface="ＭＳ Ｐゴシック" panose="020B0600070205080204" pitchFamily="34" charset="-128"/>
              </a:rPr>
              <a:t>FD2: Barcode </a:t>
            </a:r>
            <a:r>
              <a:rPr lang="en-US" altLang="en-US" sz="2000" dirty="0">
                <a:solidFill>
                  <a:srgbClr val="0070C0"/>
                </a:solidFill>
                <a:latin typeface="Helvetica" pitchFamily="2" charset="0"/>
                <a:ea typeface="ＭＳ Ｐゴシック" panose="020B0600070205080204" pitchFamily="34" charset="-128"/>
                <a:sym typeface="Wingdings" panose="05000000000000000000" pitchFamily="2" charset="2"/>
              </a:rPr>
              <a:t> </a:t>
            </a:r>
            <a:r>
              <a:rPr lang="en-US" altLang="en-US" sz="2000" dirty="0">
                <a:solidFill>
                  <a:srgbClr val="0070C0"/>
                </a:solidFill>
                <a:latin typeface="Helvetica" pitchFamily="2" charset="0"/>
                <a:ea typeface="ＭＳ Ｐゴシック" panose="020B0600070205080204" pitchFamily="34" charset="-128"/>
              </a:rPr>
              <a:t>Movies Rented</a:t>
            </a:r>
            <a:endParaRPr lang="en-US" altLang="en-US" sz="2000" dirty="0">
              <a:solidFill>
                <a:srgbClr val="0070C0"/>
              </a:solidFill>
              <a:latin typeface="Helvetica" pitchFamily="2" charset="0"/>
              <a:ea typeface="ＭＳ Ｐゴシック" panose="020B0600070205080204" pitchFamily="34" charset="-128"/>
              <a:sym typeface="Wingdings" pitchFamily="2" charset="2"/>
            </a:endParaRPr>
          </a:p>
        </p:txBody>
      </p:sp>
      <p:sp>
        <p:nvSpPr>
          <p:cNvPr id="5" name="TextBox 4">
            <a:extLst>
              <a:ext uri="{FF2B5EF4-FFF2-40B4-BE49-F238E27FC236}">
                <a16:creationId xmlns:a16="http://schemas.microsoft.com/office/drawing/2014/main" id="{C0CDBBAF-20A3-4704-BD0A-03A387E06AA0}"/>
              </a:ext>
            </a:extLst>
          </p:cNvPr>
          <p:cNvSpPr txBox="1"/>
          <p:nvPr/>
        </p:nvSpPr>
        <p:spPr>
          <a:xfrm>
            <a:off x="131196" y="2402443"/>
            <a:ext cx="4528687" cy="397032"/>
          </a:xfrm>
          <a:prstGeom prst="rect">
            <a:avLst/>
          </a:prstGeom>
          <a:noFill/>
        </p:spPr>
        <p:txBody>
          <a:bodyPr wrap="square">
            <a:spAutoFit/>
          </a:bodyPr>
          <a:lstStyle/>
          <a:p>
            <a:pPr eaLnBrk="1" hangingPunct="1">
              <a:lnSpc>
                <a:spcPct val="90000"/>
              </a:lnSpc>
              <a:defRPr/>
            </a:pPr>
            <a:r>
              <a:rPr lang="en-US" altLang="en-US" sz="2200" dirty="0">
                <a:latin typeface="+mn-lt"/>
                <a:ea typeface="ＭＳ Ｐゴシック" panose="020B0600070205080204" pitchFamily="34" charset="-128"/>
              </a:rPr>
              <a:t> PK: </a:t>
            </a:r>
            <a:r>
              <a:rPr lang="en-US" altLang="en-US" sz="2200" dirty="0" err="1">
                <a:latin typeface="+mn-lt"/>
                <a:ea typeface="ＭＳ Ｐゴシック" panose="020B0600070205080204" pitchFamily="34" charset="-128"/>
              </a:rPr>
              <a:t>MemID</a:t>
            </a:r>
            <a:endParaRPr lang="en-US" altLang="en-US" sz="2200" dirty="0">
              <a:latin typeface="+mn-lt"/>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2739">
                                            <p:txEl>
                                              <p:pRg st="1" end="1"/>
                                            </p:txEl>
                                          </p:spTgt>
                                        </p:tgtEl>
                                        <p:attrNameLst>
                                          <p:attrName>style.visibility</p:attrName>
                                        </p:attrNameLst>
                                      </p:cBhvr>
                                      <p:to>
                                        <p:strVal val="visible"/>
                                      </p:to>
                                    </p:set>
                                    <p:anim calcmode="lin" valueType="num">
                                      <p:cBhvr additive="base">
                                        <p:cTn id="7" dur="500" fill="hold"/>
                                        <p:tgtEl>
                                          <p:spTgt spid="37273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2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2739">
                                            <p:txEl>
                                              <p:pRg st="2" end="2"/>
                                            </p:txEl>
                                          </p:spTgt>
                                        </p:tgtEl>
                                        <p:attrNameLst>
                                          <p:attrName>style.visibility</p:attrName>
                                        </p:attrNameLst>
                                      </p:cBhvr>
                                      <p:to>
                                        <p:strVal val="visible"/>
                                      </p:to>
                                    </p:set>
                                    <p:anim calcmode="lin" valueType="num">
                                      <p:cBhvr additive="base">
                                        <p:cTn id="13" dur="500" fill="hold"/>
                                        <p:tgtEl>
                                          <p:spTgt spid="3727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27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bldLvl="2" autoUpdateAnimBg="0"/>
      <p:bldP spid="2" grpId="0"/>
      <p:bldP spid="8" grpId="0"/>
      <p:bldP spid="9" grpId="0"/>
      <p:bldP spid="12"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2">
            <a:extLst>
              <a:ext uri="{FF2B5EF4-FFF2-40B4-BE49-F238E27FC236}">
                <a16:creationId xmlns:a16="http://schemas.microsoft.com/office/drawing/2014/main" id="{E0290132-2420-41F1-A2DA-65258A285172}"/>
              </a:ext>
            </a:extLst>
          </p:cNvPr>
          <p:cNvSpPr>
            <a:spLocks noGrp="1" noChangeArrowheads="1"/>
          </p:cNvSpPr>
          <p:nvPr>
            <p:ph type="title"/>
          </p:nvPr>
        </p:nvSpPr>
        <p:spPr/>
        <p:txBody>
          <a:bodyPr/>
          <a:lstStyle/>
          <a:p>
            <a:r>
              <a:rPr lang="en-US" altLang="en-US" dirty="0"/>
              <a:t>2NF Example (Movies </a:t>
            </a:r>
            <a:r>
              <a:rPr lang="en-US" altLang="en-US" dirty="0" err="1"/>
              <a:t>Rented</a:t>
            </a:r>
            <a:r>
              <a:rPr lang="en-US" altLang="en-US" dirty="0" err="1">
                <a:sym typeface="Wingdings" panose="05000000000000000000" pitchFamily="2" charset="2"/>
              </a:rPr>
              <a:t>Barcode</a:t>
            </a:r>
            <a:r>
              <a:rPr lang="en-US" altLang="en-US" dirty="0"/>
              <a:t>)</a:t>
            </a:r>
          </a:p>
        </p:txBody>
      </p:sp>
      <p:graphicFrame>
        <p:nvGraphicFramePr>
          <p:cNvPr id="8" name="Table 2">
            <a:extLst>
              <a:ext uri="{FF2B5EF4-FFF2-40B4-BE49-F238E27FC236}">
                <a16:creationId xmlns:a16="http://schemas.microsoft.com/office/drawing/2014/main" id="{36AD0F0D-5BB7-4F4F-B552-130B5ED37CF3}"/>
              </a:ext>
            </a:extLst>
          </p:cNvPr>
          <p:cNvGraphicFramePr>
            <a:graphicFrameLocks noGrp="1"/>
          </p:cNvGraphicFramePr>
          <p:nvPr/>
        </p:nvGraphicFramePr>
        <p:xfrm>
          <a:off x="495300" y="1219200"/>
          <a:ext cx="3886200" cy="1219200"/>
        </p:xfrm>
        <a:graphic>
          <a:graphicData uri="http://schemas.openxmlformats.org/drawingml/2006/table">
            <a:tbl>
              <a:tblPr firstRow="1" bandRow="1">
                <a:tableStyleId>{5DA37D80-6434-44D0-A028-1B22A696006F}</a:tableStyleId>
              </a:tblPr>
              <a:tblGrid>
                <a:gridCol w="94932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717675">
                  <a:extLst>
                    <a:ext uri="{9D8B030D-6E8A-4147-A177-3AD203B41FA5}">
                      <a16:colId xmlns:a16="http://schemas.microsoft.com/office/drawing/2014/main" val="20002"/>
                    </a:ext>
                  </a:extLst>
                </a:gridCol>
              </a:tblGrid>
              <a:tr h="126816">
                <a:tc>
                  <a:txBody>
                    <a:bodyPr/>
                    <a:lstStyle/>
                    <a:p>
                      <a:pPr algn="ctr"/>
                      <a:r>
                        <a:rPr lang="en-US" sz="1400" dirty="0" err="1"/>
                        <a:t>MemID</a:t>
                      </a:r>
                      <a:endParaRPr lang="en-US" sz="1400" dirty="0"/>
                    </a:p>
                  </a:txBody>
                  <a:tcPr/>
                </a:tc>
                <a:tc>
                  <a:txBody>
                    <a:bodyPr/>
                    <a:lstStyle/>
                    <a:p>
                      <a:r>
                        <a:rPr lang="en-US" sz="1400" dirty="0"/>
                        <a:t>Full Names</a:t>
                      </a:r>
                    </a:p>
                  </a:txBody>
                  <a:tcPr/>
                </a:tc>
                <a:tc>
                  <a:txBody>
                    <a:bodyPr/>
                    <a:lstStyle/>
                    <a:p>
                      <a:r>
                        <a:rPr lang="en-US" sz="1400" dirty="0"/>
                        <a:t> Address</a:t>
                      </a:r>
                    </a:p>
                  </a:txBody>
                  <a:tcPr/>
                </a:tc>
                <a:extLst>
                  <a:ext uri="{0D108BD9-81ED-4DB2-BD59-A6C34878D82A}">
                    <a16:rowId xmlns:a16="http://schemas.microsoft.com/office/drawing/2014/main" val="10000"/>
                  </a:ext>
                </a:extLst>
              </a:tr>
              <a:tr h="152951">
                <a:tc>
                  <a:txBody>
                    <a:bodyPr/>
                    <a:lstStyle/>
                    <a:p>
                      <a:pPr algn="ctr"/>
                      <a:r>
                        <a:rPr lang="en-US" sz="1400" dirty="0"/>
                        <a:t>1</a:t>
                      </a:r>
                    </a:p>
                  </a:txBody>
                  <a:tcPr/>
                </a:tc>
                <a:tc>
                  <a:txBody>
                    <a:bodyPr/>
                    <a:lstStyle/>
                    <a:p>
                      <a:r>
                        <a:rPr lang="en-US" sz="1400" dirty="0"/>
                        <a:t>Janet Jones</a:t>
                      </a:r>
                    </a:p>
                  </a:txBody>
                  <a:tcPr/>
                </a:tc>
                <a:tc>
                  <a:txBody>
                    <a:bodyPr/>
                    <a:lstStyle/>
                    <a:p>
                      <a:r>
                        <a:rPr lang="en-US" sz="1200" dirty="0"/>
                        <a:t>First Street Plot No 4</a:t>
                      </a:r>
                    </a:p>
                  </a:txBody>
                  <a:tcPr/>
                </a:tc>
                <a:extLst>
                  <a:ext uri="{0D108BD9-81ED-4DB2-BD59-A6C34878D82A}">
                    <a16:rowId xmlns:a16="http://schemas.microsoft.com/office/drawing/2014/main" val="10001"/>
                  </a:ext>
                </a:extLst>
              </a:tr>
              <a:tr h="12681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30000" dirty="0"/>
                        <a:t>rd </a:t>
                      </a:r>
                      <a:r>
                        <a:rPr lang="en-US" sz="1200" baseline="0" dirty="0"/>
                        <a:t>Street 34</a:t>
                      </a:r>
                    </a:p>
                  </a:txBody>
                  <a:tcPr/>
                </a:tc>
                <a:extLst>
                  <a:ext uri="{0D108BD9-81ED-4DB2-BD59-A6C34878D82A}">
                    <a16:rowId xmlns:a16="http://schemas.microsoft.com/office/drawing/2014/main" val="10002"/>
                  </a:ext>
                </a:extLst>
              </a:tr>
              <a:tr h="12681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a:t>
                      </a:r>
                      <a:r>
                        <a:rPr lang="en-US" sz="1200" baseline="30000" dirty="0"/>
                        <a:t>th </a:t>
                      </a:r>
                      <a:r>
                        <a:rPr lang="en-US" sz="1200" baseline="0" dirty="0"/>
                        <a:t>Avenue</a:t>
                      </a:r>
                    </a:p>
                  </a:txBody>
                  <a:tcPr/>
                </a:tc>
                <a:extLst>
                  <a:ext uri="{0D108BD9-81ED-4DB2-BD59-A6C34878D82A}">
                    <a16:rowId xmlns:a16="http://schemas.microsoft.com/office/drawing/2014/main" val="10003"/>
                  </a:ext>
                </a:extLst>
              </a:tr>
            </a:tbl>
          </a:graphicData>
        </a:graphic>
      </p:graphicFrame>
      <p:graphicFrame>
        <p:nvGraphicFramePr>
          <p:cNvPr id="9" name="Table 2">
            <a:extLst>
              <a:ext uri="{FF2B5EF4-FFF2-40B4-BE49-F238E27FC236}">
                <a16:creationId xmlns:a16="http://schemas.microsoft.com/office/drawing/2014/main" id="{B1913251-399A-448C-88F3-5580602674AA}"/>
              </a:ext>
            </a:extLst>
          </p:cNvPr>
          <p:cNvGraphicFramePr>
            <a:graphicFrameLocks noGrp="1"/>
          </p:cNvGraphicFramePr>
          <p:nvPr/>
        </p:nvGraphicFramePr>
        <p:xfrm>
          <a:off x="533400" y="2895600"/>
          <a:ext cx="1752600" cy="1899238"/>
        </p:xfrm>
        <a:graphic>
          <a:graphicData uri="http://schemas.openxmlformats.org/drawingml/2006/table">
            <a:tbl>
              <a:tblPr firstRow="1" bandRow="1">
                <a:tableStyleId>{5DA37D80-6434-44D0-A028-1B22A696006F}</a:tableStyleId>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721106091"/>
                    </a:ext>
                  </a:extLst>
                </a:gridCol>
              </a:tblGrid>
              <a:tr h="304717">
                <a:tc>
                  <a:txBody>
                    <a:bodyPr/>
                    <a:lstStyle/>
                    <a:p>
                      <a:pPr algn="ctr"/>
                      <a:r>
                        <a:rPr lang="en-US" sz="1400" dirty="0" err="1"/>
                        <a:t>MemID</a:t>
                      </a:r>
                      <a:endParaRPr lang="en-US" sz="1400" dirty="0"/>
                    </a:p>
                  </a:txBody>
                  <a:tcPr marL="91438" marR="91438" marT="45679" marB="45679"/>
                </a:tc>
                <a:tc>
                  <a:txBody>
                    <a:bodyPr/>
                    <a:lstStyle/>
                    <a:p>
                      <a:r>
                        <a:rPr lang="en-US" sz="1400" dirty="0"/>
                        <a:t>Barcode</a:t>
                      </a:r>
                    </a:p>
                  </a:txBody>
                  <a:tcPr marT="45736" marB="45736"/>
                </a:tc>
                <a:extLst>
                  <a:ext uri="{0D108BD9-81ED-4DB2-BD59-A6C34878D82A}">
                    <a16:rowId xmlns:a16="http://schemas.microsoft.com/office/drawing/2014/main" val="10000"/>
                  </a:ext>
                </a:extLst>
              </a:tr>
              <a:tr h="304717">
                <a:tc>
                  <a:txBody>
                    <a:bodyPr/>
                    <a:lstStyle/>
                    <a:p>
                      <a:pPr algn="ctr"/>
                      <a:r>
                        <a:rPr lang="en-US" sz="1400" dirty="0"/>
                        <a:t>1</a:t>
                      </a:r>
                    </a:p>
                  </a:txBody>
                  <a:tcPr marL="91438" marR="91438" marT="45679" marB="4567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a:t>
                      </a:r>
                    </a:p>
                  </a:txBody>
                  <a:tcPr marT="45736" marB="45736"/>
                </a:tc>
                <a:extLst>
                  <a:ext uri="{0D108BD9-81ED-4DB2-BD59-A6C34878D82A}">
                    <a16:rowId xmlns:a16="http://schemas.microsoft.com/office/drawing/2014/main" val="10001"/>
                  </a:ext>
                </a:extLst>
              </a:tr>
              <a:tr h="30471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1</a:t>
                      </a:r>
                    </a:p>
                  </a:txBody>
                  <a:tcPr marL="91438" marR="91438" marT="45679" marB="4567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extLst>
                  <a:ext uri="{0D108BD9-81ED-4DB2-BD59-A6C34878D82A}">
                    <a16:rowId xmlns:a16="http://schemas.microsoft.com/office/drawing/2014/main" val="10002"/>
                  </a:ext>
                </a:extLst>
              </a:tr>
              <a:tr h="304717">
                <a:tc>
                  <a:txBody>
                    <a:bodyPr/>
                    <a:lstStyle/>
                    <a:p>
                      <a:pPr algn="ctr"/>
                      <a:r>
                        <a:rPr lang="en-US" sz="1400" dirty="0"/>
                        <a:t>2</a:t>
                      </a:r>
                    </a:p>
                  </a:txBody>
                  <a:tcPr marL="91438" marR="91438" marT="45679" marB="4567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txBody>
                  <a:tcPr marT="45736" marB="45736"/>
                </a:tc>
                <a:extLst>
                  <a:ext uri="{0D108BD9-81ED-4DB2-BD59-A6C34878D82A}">
                    <a16:rowId xmlns:a16="http://schemas.microsoft.com/office/drawing/2014/main" val="10003"/>
                  </a:ext>
                </a:extLst>
              </a:tr>
              <a:tr h="37506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a:t>
                      </a:r>
                    </a:p>
                  </a:txBody>
                  <a:tcPr marL="91438" marR="91438" marT="45679" marB="45679"/>
                </a:tc>
                <a:tc>
                  <a:txBody>
                    <a:bodyPr/>
                    <a:lstStyle/>
                    <a:p>
                      <a:r>
                        <a:rPr lang="en-US" sz="1400" dirty="0"/>
                        <a:t>0004</a:t>
                      </a:r>
                    </a:p>
                  </a:txBody>
                  <a:tcPr marT="45743" marB="45743"/>
                </a:tc>
                <a:extLst>
                  <a:ext uri="{0D108BD9-81ED-4DB2-BD59-A6C34878D82A}">
                    <a16:rowId xmlns:a16="http://schemas.microsoft.com/office/drawing/2014/main" val="10004"/>
                  </a:ext>
                </a:extLst>
              </a:tr>
              <a:tr h="30471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marL="91438" marR="91438" marT="45679" marB="45679"/>
                </a:tc>
                <a:tc>
                  <a:txBody>
                    <a:bodyPr/>
                    <a:lstStyle/>
                    <a:p>
                      <a:r>
                        <a:rPr lang="en-US" sz="1400" dirty="0"/>
                        <a:t>0005</a:t>
                      </a:r>
                    </a:p>
                  </a:txBody>
                  <a:tcPr marT="45743" marB="45743"/>
                </a:tc>
                <a:extLst>
                  <a:ext uri="{0D108BD9-81ED-4DB2-BD59-A6C34878D82A}">
                    <a16:rowId xmlns:a16="http://schemas.microsoft.com/office/drawing/2014/main" val="10005"/>
                  </a:ext>
                </a:extLst>
              </a:tr>
            </a:tbl>
          </a:graphicData>
        </a:graphic>
      </p:graphicFrame>
      <p:graphicFrame>
        <p:nvGraphicFramePr>
          <p:cNvPr id="10" name="Table 2">
            <a:extLst>
              <a:ext uri="{FF2B5EF4-FFF2-40B4-BE49-F238E27FC236}">
                <a16:creationId xmlns:a16="http://schemas.microsoft.com/office/drawing/2014/main" id="{E1CEB406-652A-4987-93F0-588D5DFD3056}"/>
              </a:ext>
            </a:extLst>
          </p:cNvPr>
          <p:cNvGraphicFramePr>
            <a:graphicFrameLocks noGrp="1"/>
          </p:cNvGraphicFramePr>
          <p:nvPr>
            <p:extLst>
              <p:ext uri="{D42A27DB-BD31-4B8C-83A1-F6EECF244321}">
                <p14:modId xmlns:p14="http://schemas.microsoft.com/office/powerpoint/2010/main" val="2862685405"/>
              </p:ext>
            </p:extLst>
          </p:nvPr>
        </p:nvGraphicFramePr>
        <p:xfrm>
          <a:off x="3581400" y="2904888"/>
          <a:ext cx="5319715" cy="1987678"/>
        </p:xfrm>
        <a:graphic>
          <a:graphicData uri="http://schemas.openxmlformats.org/drawingml/2006/table">
            <a:tbl>
              <a:tblPr firstRow="1" bandRow="1">
                <a:tableStyleId>{5DA37D80-6434-44D0-A028-1B22A696006F}</a:tableStyleId>
              </a:tblPr>
              <a:tblGrid>
                <a:gridCol w="1219200">
                  <a:extLst>
                    <a:ext uri="{9D8B030D-6E8A-4147-A177-3AD203B41FA5}">
                      <a16:colId xmlns:a16="http://schemas.microsoft.com/office/drawing/2014/main" val="2791561383"/>
                    </a:ext>
                  </a:extLst>
                </a:gridCol>
                <a:gridCol w="3030560">
                  <a:extLst>
                    <a:ext uri="{9D8B030D-6E8A-4147-A177-3AD203B41FA5}">
                      <a16:colId xmlns:a16="http://schemas.microsoft.com/office/drawing/2014/main" val="20000"/>
                    </a:ext>
                  </a:extLst>
                </a:gridCol>
                <a:gridCol w="1069955">
                  <a:extLst>
                    <a:ext uri="{9D8B030D-6E8A-4147-A177-3AD203B41FA5}">
                      <a16:colId xmlns:a16="http://schemas.microsoft.com/office/drawing/2014/main" val="20001"/>
                    </a:ext>
                  </a:extLst>
                </a:gridCol>
              </a:tblGrid>
              <a:tr h="312683">
                <a:tc>
                  <a:txBody>
                    <a:bodyPr/>
                    <a:lstStyle/>
                    <a:p>
                      <a:r>
                        <a:rPr lang="en-US" sz="1400" dirty="0"/>
                        <a:t>Barcode</a:t>
                      </a:r>
                    </a:p>
                  </a:txBody>
                  <a:tcPr marT="45736" marB="45736"/>
                </a:tc>
                <a:tc>
                  <a:txBody>
                    <a:bodyPr/>
                    <a:lstStyle/>
                    <a:p>
                      <a:r>
                        <a:rPr lang="en-US" sz="1400" dirty="0"/>
                        <a:t>Movies Rented</a:t>
                      </a:r>
                    </a:p>
                  </a:txBody>
                  <a:tcPr marL="91438" marR="91438" marT="45679" marB="45679"/>
                </a:tc>
                <a:tc>
                  <a:txBody>
                    <a:bodyPr/>
                    <a:lstStyle/>
                    <a:p>
                      <a:pPr algn="ctr"/>
                      <a:r>
                        <a:rPr lang="en-US" sz="1400" dirty="0"/>
                        <a:t>Awards</a:t>
                      </a:r>
                    </a:p>
                  </a:txBody>
                  <a:tcPr marL="91460" marR="91460" marT="45670" marB="45670"/>
                </a:tc>
                <a:extLst>
                  <a:ext uri="{0D108BD9-81ED-4DB2-BD59-A6C34878D82A}">
                    <a16:rowId xmlns:a16="http://schemas.microsoft.com/office/drawing/2014/main" val="10000"/>
                  </a:ext>
                </a:extLst>
              </a:tr>
              <a:tr h="3638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a:t>
                      </a:r>
                    </a:p>
                  </a:txBody>
                  <a:tcPr marT="45736" marB="45736"/>
                </a:tc>
                <a:tc>
                  <a:txBody>
                    <a:bodyPr/>
                    <a:lstStyle/>
                    <a:p>
                      <a:r>
                        <a:rPr lang="en-US" sz="1400" dirty="0"/>
                        <a:t>Pirates of the Caribbean</a:t>
                      </a:r>
                    </a:p>
                  </a:txBody>
                  <a:tcPr marL="91438" marR="91438" marT="45679" marB="45679"/>
                </a:tc>
                <a:tc>
                  <a:txBody>
                    <a:bodyPr/>
                    <a:lstStyle/>
                    <a:p>
                      <a:pPr algn="ctr"/>
                      <a:r>
                        <a:rPr lang="en-US" sz="1400" dirty="0"/>
                        <a:t>15</a:t>
                      </a:r>
                    </a:p>
                  </a:txBody>
                  <a:tcPr marL="91460" marR="91460" marT="45670" marB="45670"/>
                </a:tc>
                <a:extLst>
                  <a:ext uri="{0D108BD9-81ED-4DB2-BD59-A6C34878D82A}">
                    <a16:rowId xmlns:a16="http://schemas.microsoft.com/office/drawing/2014/main" val="10001"/>
                  </a:ext>
                </a:extLst>
              </a:tr>
              <a:tr h="3126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tc>
                  <a:txBody>
                    <a:bodyPr/>
                    <a:lstStyle/>
                    <a:p>
                      <a:r>
                        <a:rPr lang="en-US" sz="1400" dirty="0"/>
                        <a:t>Clash of the Titans</a:t>
                      </a:r>
                    </a:p>
                  </a:txBody>
                  <a:tcPr marL="91438" marR="91438" marT="45679" marB="45679"/>
                </a:tc>
                <a:tc>
                  <a:txBody>
                    <a:bodyPr/>
                    <a:lstStyle/>
                    <a:p>
                      <a:pPr algn="ctr"/>
                      <a:r>
                        <a:rPr lang="en-US" sz="1400" dirty="0"/>
                        <a:t>10</a:t>
                      </a:r>
                    </a:p>
                  </a:txBody>
                  <a:tcPr marL="91460" marR="91460" marT="45670" marB="45670"/>
                </a:tc>
                <a:extLst>
                  <a:ext uri="{0D108BD9-81ED-4DB2-BD59-A6C34878D82A}">
                    <a16:rowId xmlns:a16="http://schemas.microsoft.com/office/drawing/2014/main" val="10002"/>
                  </a:ext>
                </a:extLst>
              </a:tr>
              <a:tr h="3731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txBody>
                  <a:tcPr marT="45736" marB="45736"/>
                </a:tc>
                <a:tc>
                  <a:txBody>
                    <a:bodyPr/>
                    <a:lstStyle/>
                    <a:p>
                      <a:r>
                        <a:rPr lang="en-US" sz="1400" dirty="0"/>
                        <a:t>Forgetting Sarah Marsal</a:t>
                      </a:r>
                    </a:p>
                  </a:txBody>
                  <a:tcPr marL="91438" marR="91438" marT="45679" marB="45679"/>
                </a:tc>
                <a:tc>
                  <a:txBody>
                    <a:bodyPr/>
                    <a:lstStyle/>
                    <a:p>
                      <a:pPr algn="ctr"/>
                      <a:r>
                        <a:rPr lang="en-US" sz="1400" dirty="0"/>
                        <a:t>16</a:t>
                      </a:r>
                    </a:p>
                  </a:txBody>
                  <a:tcPr marL="91460" marR="91460" marT="45670" marB="45670"/>
                </a:tc>
                <a:extLst>
                  <a:ext uri="{0D108BD9-81ED-4DB2-BD59-A6C34878D82A}">
                    <a16:rowId xmlns:a16="http://schemas.microsoft.com/office/drawing/2014/main" val="10003"/>
                  </a:ext>
                </a:extLst>
              </a:tr>
              <a:tr h="312683">
                <a:tc>
                  <a:txBody>
                    <a:bodyPr/>
                    <a:lstStyle/>
                    <a:p>
                      <a:r>
                        <a:rPr lang="en-US" sz="1400" dirty="0"/>
                        <a:t>0004</a:t>
                      </a:r>
                    </a:p>
                  </a:txBody>
                  <a:tcPr marT="45743" marB="45743"/>
                </a:tc>
                <a:tc>
                  <a:txBody>
                    <a:bodyPr/>
                    <a:lstStyle/>
                    <a:p>
                      <a:r>
                        <a:rPr lang="en-US" sz="1400" dirty="0"/>
                        <a:t>Daddy’s Little Girls</a:t>
                      </a:r>
                    </a:p>
                  </a:txBody>
                  <a:tcPr marL="91438" marR="91438" marT="45679" marB="45679"/>
                </a:tc>
                <a:tc>
                  <a:txBody>
                    <a:bodyPr/>
                    <a:lstStyle/>
                    <a:p>
                      <a:pPr algn="ctr"/>
                      <a:r>
                        <a:rPr lang="en-US" sz="1400" dirty="0"/>
                        <a:t>2</a:t>
                      </a:r>
                    </a:p>
                  </a:txBody>
                  <a:tcPr marL="91460" marR="91460" marT="45670" marB="45670"/>
                </a:tc>
                <a:extLst>
                  <a:ext uri="{0D108BD9-81ED-4DB2-BD59-A6C34878D82A}">
                    <a16:rowId xmlns:a16="http://schemas.microsoft.com/office/drawing/2014/main" val="10004"/>
                  </a:ext>
                </a:extLst>
              </a:tr>
              <a:tr h="312683">
                <a:tc>
                  <a:txBody>
                    <a:bodyPr/>
                    <a:lstStyle/>
                    <a:p>
                      <a:r>
                        <a:rPr lang="en-US" sz="1400" dirty="0"/>
                        <a:t>0005</a:t>
                      </a:r>
                    </a:p>
                  </a:txBody>
                  <a:tcPr marT="45743" marB="45743"/>
                </a:tc>
                <a:tc>
                  <a:txBody>
                    <a:bodyPr/>
                    <a:lstStyle/>
                    <a:p>
                      <a:r>
                        <a:rPr lang="en-US" sz="1400" dirty="0"/>
                        <a:t>Clash of the titans</a:t>
                      </a:r>
                    </a:p>
                  </a:txBody>
                  <a:tcPr marL="91438" marR="91438" marT="45679" marB="45679"/>
                </a:tc>
                <a:tc>
                  <a:txBody>
                    <a:bodyPr/>
                    <a:lstStyle/>
                    <a:p>
                      <a:pPr algn="ctr"/>
                      <a:r>
                        <a:rPr lang="en-US" sz="1400" dirty="0"/>
                        <a:t>10</a:t>
                      </a:r>
                    </a:p>
                  </a:txBody>
                  <a:tcPr marL="91460" marR="91460" marT="45670" marB="45670"/>
                </a:tc>
                <a:extLst>
                  <a:ext uri="{0D108BD9-81ED-4DB2-BD59-A6C34878D82A}">
                    <a16:rowId xmlns:a16="http://schemas.microsoft.com/office/drawing/2014/main" val="10005"/>
                  </a:ext>
                </a:extLst>
              </a:tr>
            </a:tbl>
          </a:graphicData>
        </a:graphic>
      </p:graphicFrame>
      <p:sp>
        <p:nvSpPr>
          <p:cNvPr id="6" name="Rectangle 5">
            <a:extLst>
              <a:ext uri="{FF2B5EF4-FFF2-40B4-BE49-F238E27FC236}">
                <a16:creationId xmlns:a16="http://schemas.microsoft.com/office/drawing/2014/main" id="{A878DFE0-724E-4807-BC85-00488F73E438}"/>
              </a:ext>
            </a:extLst>
          </p:cNvPr>
          <p:cNvSpPr/>
          <p:nvPr/>
        </p:nvSpPr>
        <p:spPr>
          <a:xfrm>
            <a:off x="4800600" y="1662113"/>
            <a:ext cx="4267200" cy="646112"/>
          </a:xfrm>
          <a:prstGeom prst="rect">
            <a:avLst/>
          </a:prstGeom>
        </p:spPr>
        <p:txBody>
          <a:bodyPr>
            <a:spAutoFit/>
          </a:bodyPr>
          <a:lstStyle/>
          <a:p>
            <a:pPr eaLnBrk="1" hangingPunct="1">
              <a:lnSpc>
                <a:spcPct val="90000"/>
              </a:lnSpc>
              <a:defRPr/>
            </a:pPr>
            <a:r>
              <a:rPr lang="en-US" altLang="en-US" sz="2000" dirty="0">
                <a:solidFill>
                  <a:schemeClr val="tx1">
                    <a:lumMod val="75000"/>
                    <a:lumOff val="25000"/>
                  </a:schemeClr>
                </a:solidFill>
                <a:latin typeface="Helvetica" pitchFamily="2" charset="0"/>
                <a:ea typeface="ＭＳ Ｐゴシック" panose="020B0600070205080204" pitchFamily="34" charset="-128"/>
              </a:rPr>
              <a:t>FD1:</a:t>
            </a:r>
            <a:br>
              <a:rPr lang="en-US" altLang="en-US" sz="2000" dirty="0">
                <a:solidFill>
                  <a:schemeClr val="tx1">
                    <a:lumMod val="75000"/>
                    <a:lumOff val="25000"/>
                  </a:schemeClr>
                </a:solidFill>
                <a:latin typeface="Helvetica" pitchFamily="2" charset="0"/>
                <a:ea typeface="ＭＳ Ｐゴシック" panose="020B0600070205080204" pitchFamily="34" charset="-128"/>
              </a:rPr>
            </a:br>
            <a:r>
              <a:rPr lang="en-US" altLang="en-US" sz="2000" dirty="0" err="1">
                <a:solidFill>
                  <a:schemeClr val="tx1">
                    <a:lumMod val="75000"/>
                    <a:lumOff val="25000"/>
                  </a:schemeClr>
                </a:solidFill>
                <a:latin typeface="Helvetica" pitchFamily="2" charset="0"/>
                <a:ea typeface="ＭＳ Ｐゴシック" panose="020B0600070205080204" pitchFamily="34" charset="-128"/>
              </a:rPr>
              <a:t>MemID</a:t>
            </a:r>
            <a:r>
              <a:rPr lang="en-US" altLang="en-US" sz="2000" dirty="0">
                <a:solidFill>
                  <a:schemeClr val="tx1">
                    <a:lumMod val="75000"/>
                    <a:lumOff val="25000"/>
                  </a:schemeClr>
                </a:solidFill>
                <a:latin typeface="Helvetica" pitchFamily="2" charset="0"/>
                <a:ea typeface="ＭＳ Ｐゴシック" panose="020B0600070205080204" pitchFamily="34" charset="-128"/>
              </a:rPr>
              <a:t> </a:t>
            </a:r>
            <a:r>
              <a:rPr lang="en-US" altLang="en-US" sz="2000" dirty="0">
                <a:solidFill>
                  <a:schemeClr val="tx1">
                    <a:lumMod val="75000"/>
                    <a:lumOff val="25000"/>
                  </a:schemeClr>
                </a:solidFill>
                <a:latin typeface="Helvetica" pitchFamily="2" charset="0"/>
                <a:ea typeface="ＭＳ Ｐゴシック" panose="020B0600070205080204" pitchFamily="34" charset="-128"/>
                <a:sym typeface="Wingdings" pitchFamily="2" charset="2"/>
              </a:rPr>
              <a:t> (</a:t>
            </a:r>
            <a:r>
              <a:rPr lang="en-US" altLang="en-US" sz="2000" dirty="0">
                <a:solidFill>
                  <a:schemeClr val="tx1">
                    <a:lumMod val="75000"/>
                    <a:lumOff val="25000"/>
                  </a:schemeClr>
                </a:solidFill>
                <a:latin typeface="Helvetica" pitchFamily="2" charset="0"/>
                <a:ea typeface="ＭＳ Ｐゴシック" panose="020B0600070205080204" pitchFamily="34" charset="-128"/>
              </a:rPr>
              <a:t>Full Names, </a:t>
            </a:r>
            <a:r>
              <a:rPr lang="en-US" altLang="en-US" sz="2000" dirty="0">
                <a:solidFill>
                  <a:schemeClr val="tx1">
                    <a:lumMod val="75000"/>
                    <a:lumOff val="25000"/>
                  </a:schemeClr>
                </a:solidFill>
                <a:latin typeface="Helvetica" pitchFamily="2" charset="0"/>
                <a:ea typeface="ＭＳ Ｐゴシック" panose="020B0600070205080204" pitchFamily="34" charset="-128"/>
                <a:sym typeface="Wingdings" pitchFamily="2" charset="2"/>
              </a:rPr>
              <a:t>Address)</a:t>
            </a:r>
          </a:p>
        </p:txBody>
      </p:sp>
      <p:sp>
        <p:nvSpPr>
          <p:cNvPr id="108616" name="TextBox 1">
            <a:extLst>
              <a:ext uri="{FF2B5EF4-FFF2-40B4-BE49-F238E27FC236}">
                <a16:creationId xmlns:a16="http://schemas.microsoft.com/office/drawing/2014/main" id="{A6ABCABE-249A-444E-8F9F-C76D336EEF47}"/>
              </a:ext>
            </a:extLst>
          </p:cNvPr>
          <p:cNvSpPr txBox="1">
            <a:spLocks noChangeArrowheads="1"/>
          </p:cNvSpPr>
          <p:nvPr/>
        </p:nvSpPr>
        <p:spPr bwMode="auto">
          <a:xfrm>
            <a:off x="3581400" y="5652370"/>
            <a:ext cx="31250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sym typeface="Wingdings" panose="05000000000000000000" pitchFamily="2" charset="2"/>
              </a:rPr>
              <a:t>FD3: </a:t>
            </a:r>
            <a:br>
              <a:rPr lang="en-US" altLang="en-US" sz="2000" dirty="0">
                <a:sym typeface="Wingdings" panose="05000000000000000000" pitchFamily="2" charset="2"/>
              </a:rPr>
            </a:br>
            <a:r>
              <a:rPr lang="en-US" altLang="en-US" sz="2000" dirty="0">
                <a:sym typeface="Wingdings" panose="05000000000000000000" pitchFamily="2" charset="2"/>
              </a:rPr>
              <a:t>Movies </a:t>
            </a:r>
            <a:r>
              <a:rPr lang="en-US" altLang="en-US" sz="2000" dirty="0"/>
              <a:t>Rented </a:t>
            </a:r>
            <a:r>
              <a:rPr lang="en-US" altLang="en-US" sz="2000" dirty="0">
                <a:sym typeface="Wingdings" panose="05000000000000000000" pitchFamily="2" charset="2"/>
              </a:rPr>
              <a:t> Awards</a:t>
            </a:r>
          </a:p>
        </p:txBody>
      </p:sp>
      <p:sp>
        <p:nvSpPr>
          <p:cNvPr id="108617" name="TextBox 2">
            <a:extLst>
              <a:ext uri="{FF2B5EF4-FFF2-40B4-BE49-F238E27FC236}">
                <a16:creationId xmlns:a16="http://schemas.microsoft.com/office/drawing/2014/main" id="{1659B560-E75D-4ACA-9EA6-BAFD3DF45E7D}"/>
              </a:ext>
            </a:extLst>
          </p:cNvPr>
          <p:cNvSpPr txBox="1">
            <a:spLocks noChangeArrowheads="1"/>
          </p:cNvSpPr>
          <p:nvPr/>
        </p:nvSpPr>
        <p:spPr bwMode="auto">
          <a:xfrm>
            <a:off x="348814" y="4864945"/>
            <a:ext cx="21066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solidFill>
                  <a:srgbClr val="FF0000"/>
                </a:solidFill>
              </a:rPr>
              <a:t>PK: </a:t>
            </a:r>
          </a:p>
          <a:p>
            <a:pPr>
              <a:spcBef>
                <a:spcPct val="0"/>
              </a:spcBef>
              <a:buClrTx/>
              <a:buSzTx/>
              <a:buFontTx/>
              <a:buNone/>
            </a:pPr>
            <a:r>
              <a:rPr lang="en-US" altLang="en-US" sz="2000" dirty="0" err="1">
                <a:solidFill>
                  <a:srgbClr val="FF0000"/>
                </a:solidFill>
              </a:rPr>
              <a:t>MemID</a:t>
            </a:r>
            <a:r>
              <a:rPr lang="en-US" altLang="en-US" sz="2000" dirty="0">
                <a:solidFill>
                  <a:srgbClr val="FF0000"/>
                </a:solidFill>
              </a:rPr>
              <a:t>, Barcode</a:t>
            </a:r>
          </a:p>
        </p:txBody>
      </p:sp>
      <p:sp>
        <p:nvSpPr>
          <p:cNvPr id="11" name="TextBox 10">
            <a:extLst>
              <a:ext uri="{FF2B5EF4-FFF2-40B4-BE49-F238E27FC236}">
                <a16:creationId xmlns:a16="http://schemas.microsoft.com/office/drawing/2014/main" id="{D6DCD968-CDCA-44E2-B1B1-03EF0E2A03B9}"/>
              </a:ext>
            </a:extLst>
          </p:cNvPr>
          <p:cNvSpPr txBox="1"/>
          <p:nvPr/>
        </p:nvSpPr>
        <p:spPr>
          <a:xfrm>
            <a:off x="3581400" y="5013176"/>
            <a:ext cx="3276600" cy="646331"/>
          </a:xfrm>
          <a:prstGeom prst="rect">
            <a:avLst/>
          </a:prstGeom>
          <a:noFill/>
        </p:spPr>
        <p:txBody>
          <a:bodyPr wrap="square">
            <a:spAutoFit/>
          </a:bodyPr>
          <a:lstStyle/>
          <a:p>
            <a:pPr eaLnBrk="1" hangingPunct="1">
              <a:lnSpc>
                <a:spcPct val="90000"/>
              </a:lnSpc>
              <a:defRPr/>
            </a:pPr>
            <a:r>
              <a:rPr lang="en-US" altLang="en-US" sz="2000" dirty="0">
                <a:solidFill>
                  <a:srgbClr val="00B0F0"/>
                </a:solidFill>
              </a:rPr>
              <a:t>FD2:</a:t>
            </a:r>
          </a:p>
          <a:p>
            <a:pPr eaLnBrk="1" hangingPunct="1">
              <a:lnSpc>
                <a:spcPct val="90000"/>
              </a:lnSpc>
              <a:defRPr/>
            </a:pPr>
            <a:r>
              <a:rPr lang="en-US" altLang="en-US" sz="2000" dirty="0">
                <a:solidFill>
                  <a:srgbClr val="00B0F0"/>
                </a:solidFill>
              </a:rPr>
              <a:t>Barcode </a:t>
            </a:r>
            <a:r>
              <a:rPr lang="en-US" altLang="en-US" sz="2000" dirty="0">
                <a:solidFill>
                  <a:srgbClr val="00B0F0"/>
                </a:solidFill>
                <a:sym typeface="Wingdings" panose="05000000000000000000" pitchFamily="2" charset="2"/>
              </a:rPr>
              <a:t></a:t>
            </a:r>
            <a:r>
              <a:rPr lang="en-US" altLang="en-US" sz="2000" dirty="0">
                <a:solidFill>
                  <a:srgbClr val="00B0F0"/>
                </a:solidFill>
              </a:rPr>
              <a:t> Movies Rented</a:t>
            </a:r>
          </a:p>
        </p:txBody>
      </p:sp>
    </p:spTree>
    <p:extLst>
      <p:ext uri="{BB962C8B-B14F-4D97-AF65-F5344CB8AC3E}">
        <p14:creationId xmlns:p14="http://schemas.microsoft.com/office/powerpoint/2010/main" val="1223644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8616"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AA9DF6F0-283A-47B9-B59B-31899D47D222}"/>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Third Normal Forms</a:t>
            </a:r>
          </a:p>
        </p:txBody>
      </p:sp>
      <p:sp>
        <p:nvSpPr>
          <p:cNvPr id="372739" name="Rectangle 3" descr="Rectangle: Click to edit Master text styles&#10;Second level&#10;Third level&#10;Fourth level&#10;Fifth level">
            <a:extLst>
              <a:ext uri="{FF2B5EF4-FFF2-40B4-BE49-F238E27FC236}">
                <a16:creationId xmlns:a16="http://schemas.microsoft.com/office/drawing/2014/main" id="{73B2A5FD-C8CF-44E9-93CC-E538D9BD631F}"/>
              </a:ext>
            </a:extLst>
          </p:cNvPr>
          <p:cNvSpPr>
            <a:spLocks noGrp="1" noChangeArrowheads="1"/>
          </p:cNvSpPr>
          <p:nvPr>
            <p:ph type="body" idx="1"/>
          </p:nvPr>
        </p:nvSpPr>
        <p:spPr>
          <a:xfrm>
            <a:off x="211932" y="993078"/>
            <a:ext cx="8720136" cy="4607622"/>
          </a:xfrm>
        </p:spPr>
        <p:txBody>
          <a:bodyPr/>
          <a:lstStyle/>
          <a:p>
            <a:pPr lvl="1" eaLnBrk="1" hangingPunct="1">
              <a:lnSpc>
                <a:spcPct val="90000"/>
              </a:lnSpc>
              <a:buFont typeface="Wingdings" panose="05000000000000000000" pitchFamily="2" charset="2"/>
              <a:buNone/>
            </a:pPr>
            <a:endParaRPr lang="en-US" altLang="en-US" sz="1200" dirty="0">
              <a:latin typeface="Tahoma" panose="020B0604030504040204" pitchFamily="34" charset="0"/>
            </a:endParaRPr>
          </a:p>
          <a:p>
            <a:pPr eaLnBrk="1" hangingPunct="1">
              <a:lnSpc>
                <a:spcPct val="90000"/>
              </a:lnSpc>
            </a:pPr>
            <a:r>
              <a:rPr lang="en-US" altLang="en-US" b="1" u="sng" dirty="0">
                <a:latin typeface="Comic Sans MS" panose="030F0702030302020204" pitchFamily="66" charset="0"/>
              </a:rPr>
              <a:t>3NF</a:t>
            </a:r>
            <a:r>
              <a:rPr lang="en-US" altLang="en-US" b="1" u="sng" dirty="0">
                <a:latin typeface="Tahoma" panose="020B0604030504040204" pitchFamily="34" charset="0"/>
              </a:rPr>
              <a:t>: Third Normal Form</a:t>
            </a:r>
          </a:p>
          <a:p>
            <a:pPr eaLnBrk="1" hangingPunct="1">
              <a:lnSpc>
                <a:spcPct val="90000"/>
              </a:lnSpc>
              <a:buFont typeface="Wingdings" panose="05000000000000000000" pitchFamily="2" charset="2"/>
              <a:buNone/>
            </a:pPr>
            <a:r>
              <a:rPr lang="en-US" altLang="en-US" b="1" dirty="0">
                <a:latin typeface="Tahoma" panose="020B0604030504040204" pitchFamily="34" charset="0"/>
              </a:rPr>
              <a:t>    It is in 2NF and does not have transitive dependencies to attributes that are not part of a key.</a:t>
            </a:r>
          </a:p>
          <a:p>
            <a:pPr lvl="1" eaLnBrk="1" hangingPunct="1">
              <a:lnSpc>
                <a:spcPct val="90000"/>
              </a:lnSpc>
            </a:pPr>
            <a:r>
              <a:rPr lang="en-US" altLang="en-US" sz="2000" dirty="0">
                <a:latin typeface="Tahoma" panose="020B0604030504040204" pitchFamily="34" charset="0"/>
              </a:rPr>
              <a:t>If X</a:t>
            </a:r>
            <a:r>
              <a:rPr lang="en-US" altLang="en-US" sz="2000" dirty="0">
                <a:latin typeface="Tahoma" panose="020B0604030504040204" pitchFamily="34" charset="0"/>
                <a:sym typeface="Symbol" panose="05050102010706020507" pitchFamily="18" charset="2"/>
              </a:rPr>
              <a:t></a:t>
            </a:r>
            <a:r>
              <a:rPr lang="en-US" altLang="en-US" sz="2000" dirty="0">
                <a:latin typeface="Tahoma" panose="020B0604030504040204" pitchFamily="34" charset="0"/>
              </a:rPr>
              <a:t>A is an FD then (a) it is trivial, or (b) X is a </a:t>
            </a:r>
            <a:r>
              <a:rPr lang="en-US" altLang="en-US" sz="2000" dirty="0" err="1">
                <a:latin typeface="Tahoma" panose="020B0604030504040204" pitchFamily="34" charset="0"/>
              </a:rPr>
              <a:t>superKey</a:t>
            </a:r>
            <a:r>
              <a:rPr lang="en-US" altLang="en-US" sz="2000" dirty="0">
                <a:latin typeface="Tahoma" panose="020B0604030504040204" pitchFamily="34" charset="0"/>
              </a:rPr>
              <a:t>, </a:t>
            </a:r>
            <a:br>
              <a:rPr lang="en-US" altLang="en-US" sz="2000" dirty="0">
                <a:latin typeface="Tahoma" panose="020B0604030504040204" pitchFamily="34" charset="0"/>
              </a:rPr>
            </a:br>
            <a:r>
              <a:rPr lang="en-US" altLang="en-US" sz="2000" dirty="0">
                <a:latin typeface="Tahoma" panose="020B0604030504040204" pitchFamily="34" charset="0"/>
              </a:rPr>
              <a:t>or (c) A is a subset of a </a:t>
            </a:r>
            <a:r>
              <a:rPr lang="en-US" altLang="en-US" sz="2000" b="1" dirty="0">
                <a:latin typeface="Tahoma" panose="020B0604030504040204" pitchFamily="34" charset="0"/>
              </a:rPr>
              <a:t>candidate</a:t>
            </a:r>
            <a:r>
              <a:rPr lang="en-US" altLang="en-US" sz="2000" dirty="0">
                <a:latin typeface="Tahoma" panose="020B0604030504040204" pitchFamily="34" charset="0"/>
              </a:rPr>
              <a:t> Key.</a:t>
            </a:r>
          </a:p>
          <a:p>
            <a:pPr lvl="1" eaLnBrk="1" hangingPunct="1">
              <a:lnSpc>
                <a:spcPct val="90000"/>
              </a:lnSpc>
            </a:pPr>
            <a:endParaRPr lang="en-US" altLang="en-US" sz="2000" dirty="0">
              <a:latin typeface="Tahoma" panose="020B0604030504040204" pitchFamily="34" charset="0"/>
            </a:endParaRPr>
          </a:p>
          <a:p>
            <a:pPr eaLnBrk="1" hangingPunct="1">
              <a:lnSpc>
                <a:spcPct val="90000"/>
              </a:lnSpc>
            </a:pPr>
            <a:r>
              <a:rPr lang="en-US" altLang="en-US" dirty="0">
                <a:latin typeface="Comic Sans MS" panose="030F0702030302020204" pitchFamily="66" charset="0"/>
              </a:rPr>
              <a:t>Example </a:t>
            </a:r>
            <a:r>
              <a:rPr lang="en-US" altLang="en-US" b="1" dirty="0">
                <a:latin typeface="Comic Sans MS" panose="030F0702030302020204" pitchFamily="66" charset="0"/>
              </a:rPr>
              <a:t>NOT</a:t>
            </a:r>
            <a:r>
              <a:rPr lang="en-US" altLang="en-US" dirty="0">
                <a:latin typeface="Comic Sans MS" panose="030F0702030302020204" pitchFamily="66" charset="0"/>
              </a:rPr>
              <a:t> in 3NF</a:t>
            </a:r>
            <a:endParaRPr lang="en-US" altLang="en-US" dirty="0">
              <a:latin typeface="Tahoma" panose="020B0604030504040204" pitchFamily="34" charset="0"/>
            </a:endParaRPr>
          </a:p>
        </p:txBody>
      </p:sp>
      <p:sp>
        <p:nvSpPr>
          <p:cNvPr id="7" name="Rectangle 6">
            <a:extLst>
              <a:ext uri="{FF2B5EF4-FFF2-40B4-BE49-F238E27FC236}">
                <a16:creationId xmlns:a16="http://schemas.microsoft.com/office/drawing/2014/main" id="{DEA02B25-8E71-490D-933A-5664A2B0E880}"/>
              </a:ext>
            </a:extLst>
          </p:cNvPr>
          <p:cNvSpPr/>
          <p:nvPr/>
        </p:nvSpPr>
        <p:spPr>
          <a:xfrm>
            <a:off x="271463" y="4019311"/>
            <a:ext cx="4267200" cy="1754326"/>
          </a:xfrm>
          <a:prstGeom prst="rect">
            <a:avLst/>
          </a:prstGeom>
        </p:spPr>
        <p:txBody>
          <a:bodyPr>
            <a:spAutoFit/>
          </a:bodyPr>
          <a:lstStyle/>
          <a:p>
            <a:pPr eaLnBrk="1" hangingPunct="1">
              <a:lnSpc>
                <a:spcPct val="90000"/>
              </a:lnSpc>
              <a:defRPr/>
            </a:pPr>
            <a:r>
              <a:rPr lang="en-US" altLang="en-US" sz="2000" dirty="0">
                <a:solidFill>
                  <a:schemeClr val="tx1">
                    <a:lumMod val="75000"/>
                    <a:lumOff val="25000"/>
                  </a:schemeClr>
                </a:solidFill>
                <a:latin typeface="Helvetica" pitchFamily="2" charset="0"/>
                <a:ea typeface="ＭＳ Ｐゴシック" panose="020B0600070205080204" pitchFamily="34" charset="-128"/>
              </a:rPr>
              <a:t>PK: Barcode</a:t>
            </a:r>
          </a:p>
          <a:p>
            <a:pPr eaLnBrk="1" hangingPunct="1">
              <a:lnSpc>
                <a:spcPct val="90000"/>
              </a:lnSpc>
              <a:defRPr/>
            </a:pPr>
            <a:endParaRPr lang="en-US" altLang="en-US" sz="2000" dirty="0">
              <a:solidFill>
                <a:schemeClr val="tx1">
                  <a:lumMod val="75000"/>
                  <a:lumOff val="25000"/>
                </a:schemeClr>
              </a:solidFill>
              <a:latin typeface="Helvetica" pitchFamily="2" charset="0"/>
              <a:ea typeface="ＭＳ Ｐゴシック" panose="020B0600070205080204" pitchFamily="34" charset="-128"/>
            </a:endParaRPr>
          </a:p>
          <a:p>
            <a:pPr eaLnBrk="1" hangingPunct="1">
              <a:lnSpc>
                <a:spcPct val="90000"/>
              </a:lnSpc>
              <a:defRPr/>
            </a:pPr>
            <a:r>
              <a:rPr lang="en-US" altLang="en-US" sz="2000" dirty="0">
                <a:solidFill>
                  <a:srgbClr val="0070C0"/>
                </a:solidFill>
                <a:latin typeface="Helvetica" pitchFamily="2" charset="0"/>
                <a:ea typeface="ＭＳ Ｐゴシック" panose="020B0600070205080204" pitchFamily="34" charset="-128"/>
              </a:rPr>
              <a:t>FD2: Barcode </a:t>
            </a:r>
            <a:r>
              <a:rPr lang="en-US" altLang="en-US" sz="2000" dirty="0">
                <a:solidFill>
                  <a:srgbClr val="0070C0"/>
                </a:solidFill>
                <a:latin typeface="Helvetica" pitchFamily="2" charset="0"/>
                <a:ea typeface="ＭＳ Ｐゴシック" panose="020B0600070205080204" pitchFamily="34" charset="-128"/>
                <a:sym typeface="Wingdings" panose="05000000000000000000" pitchFamily="2" charset="2"/>
              </a:rPr>
              <a:t></a:t>
            </a:r>
            <a:r>
              <a:rPr lang="en-US" altLang="en-US" sz="2000" dirty="0">
                <a:solidFill>
                  <a:srgbClr val="0070C0"/>
                </a:solidFill>
                <a:latin typeface="Helvetica" pitchFamily="2" charset="0"/>
                <a:ea typeface="ＭＳ Ｐゴシック" panose="020B0600070205080204" pitchFamily="34" charset="-128"/>
              </a:rPr>
              <a:t> Movies Rented</a:t>
            </a:r>
          </a:p>
          <a:p>
            <a:pPr eaLnBrk="1" hangingPunct="1">
              <a:lnSpc>
                <a:spcPct val="90000"/>
              </a:lnSpc>
              <a:defRPr/>
            </a:pPr>
            <a:endParaRPr lang="en-US" altLang="en-US" sz="2000" dirty="0">
              <a:solidFill>
                <a:srgbClr val="0070C0"/>
              </a:solidFill>
              <a:latin typeface="Helvetica" pitchFamily="2" charset="0"/>
              <a:ea typeface="ＭＳ Ｐゴシック" panose="020B0600070205080204" pitchFamily="34" charset="-128"/>
            </a:endParaRPr>
          </a:p>
          <a:p>
            <a:pPr eaLnBrk="1" hangingPunct="1">
              <a:lnSpc>
                <a:spcPct val="90000"/>
              </a:lnSpc>
              <a:defRPr/>
            </a:pPr>
            <a:r>
              <a:rPr lang="en-US" altLang="en-US" sz="2000" dirty="0">
                <a:latin typeface="Helvetica" pitchFamily="2" charset="0"/>
                <a:ea typeface="ＭＳ Ｐゴシック" panose="020B0600070205080204" pitchFamily="34" charset="-128"/>
              </a:rPr>
              <a:t>FD3: Movies Rented </a:t>
            </a:r>
            <a:r>
              <a:rPr lang="en-US" altLang="en-US" sz="2000" dirty="0">
                <a:latin typeface="Helvetica" pitchFamily="2" charset="0"/>
                <a:ea typeface="ＭＳ Ｐゴシック" panose="020B0600070205080204" pitchFamily="34" charset="-128"/>
                <a:sym typeface="Wingdings" pitchFamily="2" charset="2"/>
              </a:rPr>
              <a:t></a:t>
            </a:r>
            <a:r>
              <a:rPr lang="en-US" altLang="en-US" sz="2000" dirty="0">
                <a:latin typeface="Helvetica" pitchFamily="2" charset="0"/>
                <a:ea typeface="ＭＳ Ｐゴシック" panose="020B0600070205080204" pitchFamily="34" charset="-128"/>
              </a:rPr>
              <a:t> Awards</a:t>
            </a:r>
            <a:endParaRPr lang="en-US" altLang="en-US" sz="2000" dirty="0">
              <a:latin typeface="Helvetica" pitchFamily="2" charset="0"/>
              <a:ea typeface="ＭＳ Ｐゴシック" panose="020B0600070205080204" pitchFamily="34" charset="-128"/>
              <a:sym typeface="Wingdings" pitchFamily="2" charset="2"/>
            </a:endParaRPr>
          </a:p>
          <a:p>
            <a:pPr eaLnBrk="1" hangingPunct="1">
              <a:lnSpc>
                <a:spcPct val="90000"/>
              </a:lnSpc>
              <a:defRPr/>
            </a:pPr>
            <a:endParaRPr lang="en-US" altLang="en-US" sz="2000" dirty="0">
              <a:solidFill>
                <a:srgbClr val="0070C0"/>
              </a:solidFill>
              <a:latin typeface="Helvetica" pitchFamily="2" charset="0"/>
              <a:ea typeface="ＭＳ Ｐゴシック" panose="020B0600070205080204" pitchFamily="34" charset="-128"/>
            </a:endParaRPr>
          </a:p>
        </p:txBody>
      </p:sp>
      <p:graphicFrame>
        <p:nvGraphicFramePr>
          <p:cNvPr id="18" name="Table 2">
            <a:extLst>
              <a:ext uri="{FF2B5EF4-FFF2-40B4-BE49-F238E27FC236}">
                <a16:creationId xmlns:a16="http://schemas.microsoft.com/office/drawing/2014/main" id="{A6E32095-AD6F-4A4C-9E57-689DF0A4125A}"/>
              </a:ext>
            </a:extLst>
          </p:cNvPr>
          <p:cNvGraphicFramePr>
            <a:graphicFrameLocks noGrp="1"/>
          </p:cNvGraphicFramePr>
          <p:nvPr>
            <p:extLst>
              <p:ext uri="{D42A27DB-BD31-4B8C-83A1-F6EECF244321}">
                <p14:modId xmlns:p14="http://schemas.microsoft.com/office/powerpoint/2010/main" val="668119936"/>
              </p:ext>
            </p:extLst>
          </p:nvPr>
        </p:nvGraphicFramePr>
        <p:xfrm>
          <a:off x="5205410" y="3240791"/>
          <a:ext cx="3633790" cy="2255848"/>
        </p:xfrm>
        <a:graphic>
          <a:graphicData uri="http://schemas.openxmlformats.org/drawingml/2006/table">
            <a:tbl>
              <a:tblPr firstRow="1" bandRow="1">
                <a:tableStyleId>{5DA37D80-6434-44D0-A028-1B22A696006F}</a:tableStyleId>
              </a:tblPr>
              <a:tblGrid>
                <a:gridCol w="914400">
                  <a:extLst>
                    <a:ext uri="{9D8B030D-6E8A-4147-A177-3AD203B41FA5}">
                      <a16:colId xmlns:a16="http://schemas.microsoft.com/office/drawing/2014/main" val="555069386"/>
                    </a:ext>
                  </a:extLst>
                </a:gridCol>
                <a:gridCol w="1828800">
                  <a:extLst>
                    <a:ext uri="{9D8B030D-6E8A-4147-A177-3AD203B41FA5}">
                      <a16:colId xmlns:a16="http://schemas.microsoft.com/office/drawing/2014/main" val="20001"/>
                    </a:ext>
                  </a:extLst>
                </a:gridCol>
                <a:gridCol w="890590">
                  <a:extLst>
                    <a:ext uri="{9D8B030D-6E8A-4147-A177-3AD203B41FA5}">
                      <a16:colId xmlns:a16="http://schemas.microsoft.com/office/drawing/2014/main" val="20002"/>
                    </a:ext>
                  </a:extLst>
                </a:gridCol>
              </a:tblGrid>
              <a:tr h="304841">
                <a:tc>
                  <a:txBody>
                    <a:bodyPr/>
                    <a:lstStyle/>
                    <a:p>
                      <a:r>
                        <a:rPr lang="en-US" sz="1400" dirty="0"/>
                        <a:t>Barcode</a:t>
                      </a:r>
                    </a:p>
                  </a:txBody>
                  <a:tcPr marT="45736" marB="45736"/>
                </a:tc>
                <a:tc>
                  <a:txBody>
                    <a:bodyPr/>
                    <a:lstStyle/>
                    <a:p>
                      <a:r>
                        <a:rPr lang="en-US" sz="1400" dirty="0"/>
                        <a:t>Movies Rented</a:t>
                      </a:r>
                    </a:p>
                  </a:txBody>
                  <a:tcPr marT="45723" marB="45723"/>
                </a:tc>
                <a:tc>
                  <a:txBody>
                    <a:bodyPr/>
                    <a:lstStyle/>
                    <a:p>
                      <a:pPr algn="ctr"/>
                      <a:r>
                        <a:rPr lang="en-US" sz="1400" dirty="0"/>
                        <a:t>Awards</a:t>
                      </a:r>
                    </a:p>
                  </a:txBody>
                  <a:tcPr marT="45723" marB="45723"/>
                </a:tc>
                <a:extLst>
                  <a:ext uri="{0D108BD9-81ED-4DB2-BD59-A6C34878D82A}">
                    <a16:rowId xmlns:a16="http://schemas.microsoft.com/office/drawing/2014/main" val="10000"/>
                  </a:ext>
                </a:extLst>
              </a:tr>
              <a:tr h="5182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a:t>
                      </a:r>
                    </a:p>
                  </a:txBody>
                  <a:tcPr marT="45736" marB="45736"/>
                </a:tc>
                <a:tc>
                  <a:txBody>
                    <a:bodyPr/>
                    <a:lstStyle/>
                    <a:p>
                      <a:r>
                        <a:rPr lang="en-US" sz="1400" dirty="0"/>
                        <a:t>Pirates of the Caribbean</a:t>
                      </a:r>
                    </a:p>
                  </a:txBody>
                  <a:tcPr marT="45723" marB="45723"/>
                </a:tc>
                <a:tc>
                  <a:txBody>
                    <a:bodyPr/>
                    <a:lstStyle/>
                    <a:p>
                      <a:pPr algn="ctr"/>
                      <a:r>
                        <a:rPr lang="en-US" sz="1400" dirty="0"/>
                        <a:t>15</a:t>
                      </a:r>
                    </a:p>
                  </a:txBody>
                  <a:tcPr marT="45723" marB="45723"/>
                </a:tc>
                <a:extLst>
                  <a:ext uri="{0D108BD9-81ED-4DB2-BD59-A6C34878D82A}">
                    <a16:rowId xmlns:a16="http://schemas.microsoft.com/office/drawing/2014/main" val="10001"/>
                  </a:ext>
                </a:extLst>
              </a:tr>
              <a:tr h="3048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tc>
                  <a:txBody>
                    <a:bodyPr/>
                    <a:lstStyle/>
                    <a:p>
                      <a:r>
                        <a:rPr lang="en-US" sz="1400" dirty="0"/>
                        <a:t>Clash of the Titans</a:t>
                      </a:r>
                    </a:p>
                  </a:txBody>
                  <a:tcPr marT="45723" marB="45723"/>
                </a:tc>
                <a:tc>
                  <a:txBody>
                    <a:bodyPr/>
                    <a:lstStyle/>
                    <a:p>
                      <a:pPr algn="ctr"/>
                      <a:r>
                        <a:rPr lang="en-US" sz="1400" dirty="0"/>
                        <a:t>10</a:t>
                      </a:r>
                    </a:p>
                  </a:txBody>
                  <a:tcPr marT="45723" marB="45723"/>
                </a:tc>
                <a:extLst>
                  <a:ext uri="{0D108BD9-81ED-4DB2-BD59-A6C34878D82A}">
                    <a16:rowId xmlns:a16="http://schemas.microsoft.com/office/drawing/2014/main" val="10002"/>
                  </a:ext>
                </a:extLst>
              </a:tr>
              <a:tr h="5182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txBody>
                  <a:tcPr marT="45736" marB="45736"/>
                </a:tc>
                <a:tc>
                  <a:txBody>
                    <a:bodyPr/>
                    <a:lstStyle/>
                    <a:p>
                      <a:r>
                        <a:rPr lang="en-US" sz="1400" dirty="0"/>
                        <a:t>Forgetting Sarah Marsal</a:t>
                      </a:r>
                    </a:p>
                  </a:txBody>
                  <a:tcPr marT="45723" marB="45723"/>
                </a:tc>
                <a:tc>
                  <a:txBody>
                    <a:bodyPr/>
                    <a:lstStyle/>
                    <a:p>
                      <a:pPr algn="ctr"/>
                      <a:r>
                        <a:rPr lang="en-US" sz="1400" dirty="0"/>
                        <a:t>16</a:t>
                      </a:r>
                    </a:p>
                  </a:txBody>
                  <a:tcPr marT="45723" marB="45723"/>
                </a:tc>
                <a:extLst>
                  <a:ext uri="{0D108BD9-81ED-4DB2-BD59-A6C34878D82A}">
                    <a16:rowId xmlns:a16="http://schemas.microsoft.com/office/drawing/2014/main" val="10003"/>
                  </a:ext>
                </a:extLst>
              </a:tr>
              <a:tr h="304841">
                <a:tc>
                  <a:txBody>
                    <a:bodyPr/>
                    <a:lstStyle/>
                    <a:p>
                      <a:r>
                        <a:rPr lang="en-US" sz="1400" dirty="0"/>
                        <a:t>0004</a:t>
                      </a:r>
                    </a:p>
                  </a:txBody>
                  <a:tcPr marT="45743" marB="45743"/>
                </a:tc>
                <a:tc>
                  <a:txBody>
                    <a:bodyPr/>
                    <a:lstStyle/>
                    <a:p>
                      <a:r>
                        <a:rPr lang="en-US" sz="1400" dirty="0"/>
                        <a:t>Daddy’s Little Girls</a:t>
                      </a:r>
                    </a:p>
                  </a:txBody>
                  <a:tcPr marT="45723" marB="45723"/>
                </a:tc>
                <a:tc>
                  <a:txBody>
                    <a:bodyPr/>
                    <a:lstStyle/>
                    <a:p>
                      <a:pPr algn="ctr"/>
                      <a:r>
                        <a:rPr lang="en-US" sz="1400" dirty="0"/>
                        <a:t>2</a:t>
                      </a:r>
                    </a:p>
                  </a:txBody>
                  <a:tcPr marT="45723" marB="45723"/>
                </a:tc>
                <a:extLst>
                  <a:ext uri="{0D108BD9-81ED-4DB2-BD59-A6C34878D82A}">
                    <a16:rowId xmlns:a16="http://schemas.microsoft.com/office/drawing/2014/main" val="10004"/>
                  </a:ext>
                </a:extLst>
              </a:tr>
              <a:tr h="304841">
                <a:tc>
                  <a:txBody>
                    <a:bodyPr/>
                    <a:lstStyle/>
                    <a:p>
                      <a:r>
                        <a:rPr lang="en-US" sz="1400" dirty="0"/>
                        <a:t>0005</a:t>
                      </a:r>
                    </a:p>
                  </a:txBody>
                  <a:tcPr marT="45743" marB="45743"/>
                </a:tc>
                <a:tc>
                  <a:txBody>
                    <a:bodyPr/>
                    <a:lstStyle/>
                    <a:p>
                      <a:r>
                        <a:rPr lang="en-US" sz="1400" dirty="0"/>
                        <a:t>Clash of the Titans</a:t>
                      </a:r>
                    </a:p>
                  </a:txBody>
                  <a:tcPr marT="45723" marB="45723"/>
                </a:tc>
                <a:tc>
                  <a:txBody>
                    <a:bodyPr/>
                    <a:lstStyle/>
                    <a:p>
                      <a:pPr algn="ctr"/>
                      <a:r>
                        <a:rPr lang="en-US" sz="1400" dirty="0"/>
                        <a:t>10</a:t>
                      </a:r>
                    </a:p>
                  </a:txBody>
                  <a:tcPr marT="45723" marB="45723"/>
                </a:tc>
                <a:extLst>
                  <a:ext uri="{0D108BD9-81ED-4DB2-BD59-A6C34878D82A}">
                    <a16:rowId xmlns:a16="http://schemas.microsoft.com/office/drawing/2014/main" val="10005"/>
                  </a:ext>
                </a:extLst>
              </a:tr>
            </a:tbl>
          </a:graphicData>
        </a:graphic>
      </p:graphicFrame>
      <p:grpSp>
        <p:nvGrpSpPr>
          <p:cNvPr id="19" name="Group 18">
            <a:extLst>
              <a:ext uri="{FF2B5EF4-FFF2-40B4-BE49-F238E27FC236}">
                <a16:creationId xmlns:a16="http://schemas.microsoft.com/office/drawing/2014/main" id="{8F690587-9163-4280-A54A-09B18BCEBD7A}"/>
              </a:ext>
            </a:extLst>
          </p:cNvPr>
          <p:cNvGrpSpPr/>
          <p:nvPr/>
        </p:nvGrpSpPr>
        <p:grpSpPr>
          <a:xfrm>
            <a:off x="5575693" y="5486400"/>
            <a:ext cx="1295400" cy="821650"/>
            <a:chOff x="5105397" y="5160049"/>
            <a:chExt cx="1295400" cy="821650"/>
          </a:xfrm>
        </p:grpSpPr>
        <p:grpSp>
          <p:nvGrpSpPr>
            <p:cNvPr id="20" name="Group 19">
              <a:extLst>
                <a:ext uri="{FF2B5EF4-FFF2-40B4-BE49-F238E27FC236}">
                  <a16:creationId xmlns:a16="http://schemas.microsoft.com/office/drawing/2014/main" id="{D65ED3B2-5CEB-499A-8DAD-010F2F4884BA}"/>
                </a:ext>
              </a:extLst>
            </p:cNvPr>
            <p:cNvGrpSpPr>
              <a:grpSpLocks/>
            </p:cNvGrpSpPr>
            <p:nvPr/>
          </p:nvGrpSpPr>
          <p:grpSpPr bwMode="auto">
            <a:xfrm>
              <a:off x="5105397" y="5160049"/>
              <a:ext cx="1295400" cy="821650"/>
              <a:chOff x="5106231" y="5160067"/>
              <a:chExt cx="1294985" cy="821694"/>
            </a:xfrm>
          </p:grpSpPr>
          <p:cxnSp>
            <p:nvCxnSpPr>
              <p:cNvPr id="22" name="Straight Connector 32">
                <a:extLst>
                  <a:ext uri="{FF2B5EF4-FFF2-40B4-BE49-F238E27FC236}">
                    <a16:creationId xmlns:a16="http://schemas.microsoft.com/office/drawing/2014/main" id="{FF2C8574-B64F-48CD-A4DB-7D22951AD79E}"/>
                  </a:ext>
                </a:extLst>
              </p:cNvPr>
              <p:cNvCxnSpPr>
                <a:cxnSpLocks/>
              </p:cNvCxnSpPr>
              <p:nvPr/>
            </p:nvCxnSpPr>
            <p:spPr bwMode="auto">
              <a:xfrm>
                <a:off x="6401216" y="5160067"/>
                <a:ext cx="0" cy="342899"/>
              </a:xfrm>
              <a:prstGeom prst="line">
                <a:avLst/>
              </a:prstGeom>
              <a:noFill/>
              <a:ln w="12700" algn="ctr">
                <a:solidFill>
                  <a:srgbClr val="00B0F0"/>
                </a:solidFill>
                <a:round/>
                <a:headEnd type="triangle" w="med" len="med"/>
                <a:tailEnd type="none" w="med" len="med"/>
              </a:ln>
              <a:extLst>
                <a:ext uri="{909E8E84-426E-40DD-AFC4-6F175D3DCCD1}">
                  <a14:hiddenFill xmlns:a14="http://schemas.microsoft.com/office/drawing/2010/main">
                    <a:noFill/>
                  </a14:hiddenFill>
                </a:ext>
              </a:extLst>
            </p:spPr>
          </p:cxnSp>
          <p:cxnSp>
            <p:nvCxnSpPr>
              <p:cNvPr id="23" name="Straight Connector 33">
                <a:extLst>
                  <a:ext uri="{FF2B5EF4-FFF2-40B4-BE49-F238E27FC236}">
                    <a16:creationId xmlns:a16="http://schemas.microsoft.com/office/drawing/2014/main" id="{0FDC33D1-3B9D-4E73-A74F-5F237AA83128}"/>
                  </a:ext>
                </a:extLst>
              </p:cNvPr>
              <p:cNvCxnSpPr>
                <a:cxnSpLocks/>
              </p:cNvCxnSpPr>
              <p:nvPr/>
            </p:nvCxnSpPr>
            <p:spPr bwMode="auto">
              <a:xfrm flipV="1">
                <a:off x="5106231" y="5502965"/>
                <a:ext cx="1294985" cy="3"/>
              </a:xfrm>
              <a:prstGeom prst="line">
                <a:avLst/>
              </a:prstGeom>
              <a:noFill/>
              <a:ln w="12700" algn="ctr">
                <a:solidFill>
                  <a:srgbClr val="00B0F0"/>
                </a:solidFill>
                <a:round/>
                <a:headEnd/>
                <a:tailEnd/>
              </a:ln>
              <a:extLst>
                <a:ext uri="{909E8E84-426E-40DD-AFC4-6F175D3DCCD1}">
                  <a14:hiddenFill xmlns:a14="http://schemas.microsoft.com/office/drawing/2010/main">
                    <a:noFill/>
                  </a14:hiddenFill>
                </a:ext>
              </a:extLst>
            </p:spPr>
          </p:cxnSp>
          <p:sp>
            <p:nvSpPr>
              <p:cNvPr id="24" name="TextBox 42">
                <a:extLst>
                  <a:ext uri="{FF2B5EF4-FFF2-40B4-BE49-F238E27FC236}">
                    <a16:creationId xmlns:a16="http://schemas.microsoft.com/office/drawing/2014/main" id="{2126AA43-6CD1-4744-8A21-3A76FA5548DD}"/>
                  </a:ext>
                </a:extLst>
              </p:cNvPr>
              <p:cNvSpPr txBox="1">
                <a:spLocks noChangeArrowheads="1"/>
              </p:cNvSpPr>
              <p:nvPr/>
            </p:nvSpPr>
            <p:spPr bwMode="auto">
              <a:xfrm>
                <a:off x="5538289" y="5581651"/>
                <a:ext cx="670376" cy="40011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solidFill>
                      <a:srgbClr val="00B0F0"/>
                    </a:solidFill>
                  </a:rPr>
                  <a:t>FD2</a:t>
                </a:r>
              </a:p>
            </p:txBody>
          </p:sp>
        </p:grpSp>
        <p:cxnSp>
          <p:nvCxnSpPr>
            <p:cNvPr id="21" name="Straight Connector 32">
              <a:extLst>
                <a:ext uri="{FF2B5EF4-FFF2-40B4-BE49-F238E27FC236}">
                  <a16:creationId xmlns:a16="http://schemas.microsoft.com/office/drawing/2014/main" id="{5CB6A6A2-0D26-41E1-AEAE-BADDEB475F32}"/>
                </a:ext>
              </a:extLst>
            </p:cNvPr>
            <p:cNvCxnSpPr>
              <a:cxnSpLocks/>
            </p:cNvCxnSpPr>
            <p:nvPr/>
          </p:nvCxnSpPr>
          <p:spPr bwMode="auto">
            <a:xfrm>
              <a:off x="5105400" y="5160049"/>
              <a:ext cx="0" cy="342882"/>
            </a:xfrm>
            <a:prstGeom prst="line">
              <a:avLst/>
            </a:prstGeom>
            <a:noFill/>
            <a:ln w="12700" algn="ctr">
              <a:solidFill>
                <a:srgbClr val="00B0F0"/>
              </a:solidFill>
              <a:round/>
              <a:headEnd/>
              <a:tailEnd/>
            </a:ln>
            <a:extLst>
              <a:ext uri="{909E8E84-426E-40DD-AFC4-6F175D3DCCD1}">
                <a14:hiddenFill xmlns:a14="http://schemas.microsoft.com/office/drawing/2010/main">
                  <a:noFill/>
                </a14:hiddenFill>
              </a:ext>
            </a:extLst>
          </p:spPr>
        </p:cxnSp>
      </p:grpSp>
      <p:grpSp>
        <p:nvGrpSpPr>
          <p:cNvPr id="25" name="Group 24">
            <a:extLst>
              <a:ext uri="{FF2B5EF4-FFF2-40B4-BE49-F238E27FC236}">
                <a16:creationId xmlns:a16="http://schemas.microsoft.com/office/drawing/2014/main" id="{61A343A1-E52E-4FBC-927A-7CB9840C86CC}"/>
              </a:ext>
            </a:extLst>
          </p:cNvPr>
          <p:cNvGrpSpPr/>
          <p:nvPr/>
        </p:nvGrpSpPr>
        <p:grpSpPr>
          <a:xfrm>
            <a:off x="7211873" y="5509062"/>
            <a:ext cx="1295400" cy="813282"/>
            <a:chOff x="5105397" y="5168442"/>
            <a:chExt cx="1295400" cy="813282"/>
          </a:xfrm>
        </p:grpSpPr>
        <p:grpSp>
          <p:nvGrpSpPr>
            <p:cNvPr id="26" name="Group 25">
              <a:extLst>
                <a:ext uri="{FF2B5EF4-FFF2-40B4-BE49-F238E27FC236}">
                  <a16:creationId xmlns:a16="http://schemas.microsoft.com/office/drawing/2014/main" id="{4E200F8F-7B68-4BFA-9D6F-8AB2F135085C}"/>
                </a:ext>
              </a:extLst>
            </p:cNvPr>
            <p:cNvGrpSpPr>
              <a:grpSpLocks/>
            </p:cNvGrpSpPr>
            <p:nvPr/>
          </p:nvGrpSpPr>
          <p:grpSpPr bwMode="auto">
            <a:xfrm>
              <a:off x="5105397" y="5168444"/>
              <a:ext cx="1295400" cy="813280"/>
              <a:chOff x="5106231" y="5168459"/>
              <a:chExt cx="1294985" cy="813323"/>
            </a:xfrm>
          </p:grpSpPr>
          <p:cxnSp>
            <p:nvCxnSpPr>
              <p:cNvPr id="28" name="Straight Connector 32">
                <a:extLst>
                  <a:ext uri="{FF2B5EF4-FFF2-40B4-BE49-F238E27FC236}">
                    <a16:creationId xmlns:a16="http://schemas.microsoft.com/office/drawing/2014/main" id="{680E235D-907D-4D88-AD36-80684528103E}"/>
                  </a:ext>
                </a:extLst>
              </p:cNvPr>
              <p:cNvCxnSpPr>
                <a:cxnSpLocks/>
              </p:cNvCxnSpPr>
              <p:nvPr/>
            </p:nvCxnSpPr>
            <p:spPr bwMode="auto">
              <a:xfrm>
                <a:off x="6401216" y="5168459"/>
                <a:ext cx="0" cy="334508"/>
              </a:xfrm>
              <a:prstGeom prst="line">
                <a:avLst/>
              </a:prstGeom>
              <a:noFill/>
              <a:ln w="12700" algn="ctr">
                <a:solidFill>
                  <a:schemeClr val="tx1"/>
                </a:solidFill>
                <a:round/>
                <a:headEnd type="triangle" w="med" len="med"/>
                <a:tailEnd type="none" w="med" len="med"/>
              </a:ln>
              <a:extLst>
                <a:ext uri="{909E8E84-426E-40DD-AFC4-6F175D3DCCD1}">
                  <a14:hiddenFill xmlns:a14="http://schemas.microsoft.com/office/drawing/2010/main">
                    <a:noFill/>
                  </a14:hiddenFill>
                </a:ext>
              </a:extLst>
            </p:spPr>
          </p:cxnSp>
          <p:cxnSp>
            <p:nvCxnSpPr>
              <p:cNvPr id="29" name="Straight Connector 33">
                <a:extLst>
                  <a:ext uri="{FF2B5EF4-FFF2-40B4-BE49-F238E27FC236}">
                    <a16:creationId xmlns:a16="http://schemas.microsoft.com/office/drawing/2014/main" id="{BA22453F-C792-45D6-B23A-0933DF052E65}"/>
                  </a:ext>
                </a:extLst>
              </p:cNvPr>
              <p:cNvCxnSpPr>
                <a:cxnSpLocks/>
              </p:cNvCxnSpPr>
              <p:nvPr/>
            </p:nvCxnSpPr>
            <p:spPr bwMode="auto">
              <a:xfrm flipV="1">
                <a:off x="5106231" y="5502965"/>
                <a:ext cx="1294985" cy="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0" name="TextBox 42">
                <a:extLst>
                  <a:ext uri="{FF2B5EF4-FFF2-40B4-BE49-F238E27FC236}">
                    <a16:creationId xmlns:a16="http://schemas.microsoft.com/office/drawing/2014/main" id="{562A2E4E-8927-46C4-BC32-77BAB3EF5C62}"/>
                  </a:ext>
                </a:extLst>
              </p:cNvPr>
              <p:cNvSpPr txBox="1">
                <a:spLocks noChangeArrowheads="1"/>
              </p:cNvSpPr>
              <p:nvPr/>
            </p:nvSpPr>
            <p:spPr bwMode="auto">
              <a:xfrm>
                <a:off x="5538289" y="5581651"/>
                <a:ext cx="670161" cy="400131"/>
              </a:xfrm>
              <a:prstGeom prst="rect">
                <a:avLst/>
              </a:prstGeom>
              <a:solidFill>
                <a:srgbClr val="FFFFFF"/>
              </a:solidFill>
              <a:ln w="9525">
                <a:solidFill>
                  <a:schemeClr val="tx1"/>
                </a:solidFill>
                <a:miter lim="800000"/>
                <a:headEnd/>
                <a:tailEnd/>
              </a:ln>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t>FD3</a:t>
                </a:r>
              </a:p>
            </p:txBody>
          </p:sp>
        </p:grpSp>
        <p:cxnSp>
          <p:nvCxnSpPr>
            <p:cNvPr id="27" name="Straight Connector 32">
              <a:extLst>
                <a:ext uri="{FF2B5EF4-FFF2-40B4-BE49-F238E27FC236}">
                  <a16:creationId xmlns:a16="http://schemas.microsoft.com/office/drawing/2014/main" id="{314756C4-961A-411F-BBC6-9D296983F03A}"/>
                </a:ext>
              </a:extLst>
            </p:cNvPr>
            <p:cNvCxnSpPr>
              <a:cxnSpLocks/>
            </p:cNvCxnSpPr>
            <p:nvPr/>
          </p:nvCxnSpPr>
          <p:spPr bwMode="auto">
            <a:xfrm>
              <a:off x="5105400" y="5168442"/>
              <a:ext cx="0" cy="334489"/>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
        <p:nvSpPr>
          <p:cNvPr id="31" name="TextBox 30">
            <a:extLst>
              <a:ext uri="{FF2B5EF4-FFF2-40B4-BE49-F238E27FC236}">
                <a16:creationId xmlns:a16="http://schemas.microsoft.com/office/drawing/2014/main" id="{0F817E28-9CBE-40E4-9AE4-69155191649E}"/>
              </a:ext>
            </a:extLst>
          </p:cNvPr>
          <p:cNvSpPr txBox="1"/>
          <p:nvPr/>
        </p:nvSpPr>
        <p:spPr>
          <a:xfrm>
            <a:off x="636726" y="5825949"/>
            <a:ext cx="3515920"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eaLnBrk="1" hangingPunct="1">
              <a:lnSpc>
                <a:spcPct val="90000"/>
              </a:lnSpc>
              <a:defRPr/>
            </a:pPr>
            <a:r>
              <a:rPr lang="en-US" altLang="en-US" sz="2000" b="1" i="1" dirty="0">
                <a:solidFill>
                  <a:srgbClr val="FF0000"/>
                </a:solidFill>
                <a:ea typeface="ＭＳ Ｐゴシック" panose="020B0600070205080204" pitchFamily="34" charset="-128"/>
              </a:rPr>
              <a:t>X</a:t>
            </a:r>
            <a:r>
              <a:rPr lang="en-US" altLang="en-US" sz="2000" i="1" dirty="0">
                <a:ea typeface="ＭＳ Ｐゴシック" panose="020B0600070205080204" pitchFamily="34" charset="-128"/>
              </a:rPr>
              <a:t> Movies Rented </a:t>
            </a:r>
            <a:r>
              <a:rPr lang="en-US" altLang="en-US" sz="2000" i="1" dirty="0">
                <a:ea typeface="ＭＳ Ｐゴシック" panose="020B0600070205080204" pitchFamily="34" charset="-128"/>
                <a:sym typeface="Wingdings" panose="05000000000000000000" pitchFamily="2" charset="2"/>
              </a:rPr>
              <a:t> Barcode</a:t>
            </a:r>
            <a:endParaRPr lang="en-US" altLang="en-US" sz="2000" i="1" dirty="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2739">
                                            <p:txEl>
                                              <p:pRg st="1" end="1"/>
                                            </p:txEl>
                                          </p:spTgt>
                                        </p:tgtEl>
                                        <p:attrNameLst>
                                          <p:attrName>style.visibility</p:attrName>
                                        </p:attrNameLst>
                                      </p:cBhvr>
                                      <p:to>
                                        <p:strVal val="visible"/>
                                      </p:to>
                                    </p:set>
                                    <p:anim calcmode="lin" valueType="num">
                                      <p:cBhvr additive="base">
                                        <p:cTn id="7" dur="500" fill="hold"/>
                                        <p:tgtEl>
                                          <p:spTgt spid="37273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2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2739">
                                            <p:txEl>
                                              <p:pRg st="2" end="2"/>
                                            </p:txEl>
                                          </p:spTgt>
                                        </p:tgtEl>
                                        <p:attrNameLst>
                                          <p:attrName>style.visibility</p:attrName>
                                        </p:attrNameLst>
                                      </p:cBhvr>
                                      <p:to>
                                        <p:strVal val="visible"/>
                                      </p:to>
                                    </p:set>
                                    <p:anim calcmode="lin" valueType="num">
                                      <p:cBhvr additive="base">
                                        <p:cTn id="13" dur="500" fill="hold"/>
                                        <p:tgtEl>
                                          <p:spTgt spid="3727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27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2739">
                                            <p:txEl>
                                              <p:pRg st="3" end="3"/>
                                            </p:txEl>
                                          </p:spTgt>
                                        </p:tgtEl>
                                        <p:attrNameLst>
                                          <p:attrName>style.visibility</p:attrName>
                                        </p:attrNameLst>
                                      </p:cBhvr>
                                      <p:to>
                                        <p:strVal val="visible"/>
                                      </p:to>
                                    </p:set>
                                    <p:anim calcmode="lin" valueType="num">
                                      <p:cBhvr additive="base">
                                        <p:cTn id="19" dur="500" fill="hold"/>
                                        <p:tgtEl>
                                          <p:spTgt spid="3727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27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273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bldLvl="2" autoUpdateAnimBg="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2">
            <a:extLst>
              <a:ext uri="{FF2B5EF4-FFF2-40B4-BE49-F238E27FC236}">
                <a16:creationId xmlns:a16="http://schemas.microsoft.com/office/drawing/2014/main" id="{E0290132-2420-41F1-A2DA-65258A285172}"/>
              </a:ext>
            </a:extLst>
          </p:cNvPr>
          <p:cNvSpPr>
            <a:spLocks noGrp="1" noChangeArrowheads="1"/>
          </p:cNvSpPr>
          <p:nvPr>
            <p:ph type="title"/>
          </p:nvPr>
        </p:nvSpPr>
        <p:spPr/>
        <p:txBody>
          <a:bodyPr/>
          <a:lstStyle/>
          <a:p>
            <a:r>
              <a:rPr lang="en-US" altLang="en-US" dirty="0"/>
              <a:t>3NF Example</a:t>
            </a:r>
          </a:p>
        </p:txBody>
      </p:sp>
      <p:graphicFrame>
        <p:nvGraphicFramePr>
          <p:cNvPr id="8" name="Table 2">
            <a:extLst>
              <a:ext uri="{FF2B5EF4-FFF2-40B4-BE49-F238E27FC236}">
                <a16:creationId xmlns:a16="http://schemas.microsoft.com/office/drawing/2014/main" id="{36AD0F0D-5BB7-4F4F-B552-130B5ED37CF3}"/>
              </a:ext>
            </a:extLst>
          </p:cNvPr>
          <p:cNvGraphicFramePr>
            <a:graphicFrameLocks noGrp="1"/>
          </p:cNvGraphicFramePr>
          <p:nvPr/>
        </p:nvGraphicFramePr>
        <p:xfrm>
          <a:off x="495300" y="1219200"/>
          <a:ext cx="3886200" cy="1219200"/>
        </p:xfrm>
        <a:graphic>
          <a:graphicData uri="http://schemas.openxmlformats.org/drawingml/2006/table">
            <a:tbl>
              <a:tblPr firstRow="1" bandRow="1">
                <a:tableStyleId>{5DA37D80-6434-44D0-A028-1B22A696006F}</a:tableStyleId>
              </a:tblPr>
              <a:tblGrid>
                <a:gridCol w="94932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717675">
                  <a:extLst>
                    <a:ext uri="{9D8B030D-6E8A-4147-A177-3AD203B41FA5}">
                      <a16:colId xmlns:a16="http://schemas.microsoft.com/office/drawing/2014/main" val="20002"/>
                    </a:ext>
                  </a:extLst>
                </a:gridCol>
              </a:tblGrid>
              <a:tr h="126816">
                <a:tc>
                  <a:txBody>
                    <a:bodyPr/>
                    <a:lstStyle/>
                    <a:p>
                      <a:pPr algn="ctr"/>
                      <a:r>
                        <a:rPr lang="en-US" sz="1400" dirty="0" err="1"/>
                        <a:t>MemID</a:t>
                      </a:r>
                      <a:endParaRPr lang="en-US" sz="1400" dirty="0"/>
                    </a:p>
                  </a:txBody>
                  <a:tcPr/>
                </a:tc>
                <a:tc>
                  <a:txBody>
                    <a:bodyPr/>
                    <a:lstStyle/>
                    <a:p>
                      <a:r>
                        <a:rPr lang="en-US" sz="1400" dirty="0"/>
                        <a:t>Full Names</a:t>
                      </a:r>
                    </a:p>
                  </a:txBody>
                  <a:tcPr/>
                </a:tc>
                <a:tc>
                  <a:txBody>
                    <a:bodyPr/>
                    <a:lstStyle/>
                    <a:p>
                      <a:r>
                        <a:rPr lang="en-US" sz="1400" dirty="0"/>
                        <a:t> Address</a:t>
                      </a:r>
                    </a:p>
                  </a:txBody>
                  <a:tcPr/>
                </a:tc>
                <a:extLst>
                  <a:ext uri="{0D108BD9-81ED-4DB2-BD59-A6C34878D82A}">
                    <a16:rowId xmlns:a16="http://schemas.microsoft.com/office/drawing/2014/main" val="10000"/>
                  </a:ext>
                </a:extLst>
              </a:tr>
              <a:tr h="152951">
                <a:tc>
                  <a:txBody>
                    <a:bodyPr/>
                    <a:lstStyle/>
                    <a:p>
                      <a:pPr algn="ctr"/>
                      <a:r>
                        <a:rPr lang="en-US" sz="1400" dirty="0"/>
                        <a:t>1</a:t>
                      </a:r>
                    </a:p>
                  </a:txBody>
                  <a:tcPr/>
                </a:tc>
                <a:tc>
                  <a:txBody>
                    <a:bodyPr/>
                    <a:lstStyle/>
                    <a:p>
                      <a:r>
                        <a:rPr lang="en-US" sz="1400" dirty="0"/>
                        <a:t>Janet Jones</a:t>
                      </a:r>
                    </a:p>
                  </a:txBody>
                  <a:tcPr/>
                </a:tc>
                <a:tc>
                  <a:txBody>
                    <a:bodyPr/>
                    <a:lstStyle/>
                    <a:p>
                      <a:r>
                        <a:rPr lang="en-US" sz="1200" dirty="0"/>
                        <a:t>First Street Plot No 4</a:t>
                      </a:r>
                    </a:p>
                  </a:txBody>
                  <a:tcPr/>
                </a:tc>
                <a:extLst>
                  <a:ext uri="{0D108BD9-81ED-4DB2-BD59-A6C34878D82A}">
                    <a16:rowId xmlns:a16="http://schemas.microsoft.com/office/drawing/2014/main" val="10001"/>
                  </a:ext>
                </a:extLst>
              </a:tr>
              <a:tr h="12681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30000" dirty="0"/>
                        <a:t>rd </a:t>
                      </a:r>
                      <a:r>
                        <a:rPr lang="en-US" sz="1200" baseline="0" dirty="0"/>
                        <a:t>Street 34</a:t>
                      </a:r>
                    </a:p>
                  </a:txBody>
                  <a:tcPr/>
                </a:tc>
                <a:extLst>
                  <a:ext uri="{0D108BD9-81ED-4DB2-BD59-A6C34878D82A}">
                    <a16:rowId xmlns:a16="http://schemas.microsoft.com/office/drawing/2014/main" val="10002"/>
                  </a:ext>
                </a:extLst>
              </a:tr>
              <a:tr h="12681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a:t>
                      </a:r>
                      <a:r>
                        <a:rPr lang="en-US" sz="1200" baseline="30000" dirty="0"/>
                        <a:t>th </a:t>
                      </a:r>
                      <a:r>
                        <a:rPr lang="en-US" sz="1200" baseline="0" dirty="0"/>
                        <a:t>Avenue</a:t>
                      </a:r>
                    </a:p>
                  </a:txBody>
                  <a:tcPr/>
                </a:tc>
                <a:extLst>
                  <a:ext uri="{0D108BD9-81ED-4DB2-BD59-A6C34878D82A}">
                    <a16:rowId xmlns:a16="http://schemas.microsoft.com/office/drawing/2014/main" val="10003"/>
                  </a:ext>
                </a:extLst>
              </a:tr>
            </a:tbl>
          </a:graphicData>
        </a:graphic>
      </p:graphicFrame>
      <p:graphicFrame>
        <p:nvGraphicFramePr>
          <p:cNvPr id="9" name="Table 2">
            <a:extLst>
              <a:ext uri="{FF2B5EF4-FFF2-40B4-BE49-F238E27FC236}">
                <a16:creationId xmlns:a16="http://schemas.microsoft.com/office/drawing/2014/main" id="{B1913251-399A-448C-88F3-5580602674AA}"/>
              </a:ext>
            </a:extLst>
          </p:cNvPr>
          <p:cNvGraphicFramePr>
            <a:graphicFrameLocks noGrp="1"/>
          </p:cNvGraphicFramePr>
          <p:nvPr/>
        </p:nvGraphicFramePr>
        <p:xfrm>
          <a:off x="533400" y="2895600"/>
          <a:ext cx="1752600" cy="1899238"/>
        </p:xfrm>
        <a:graphic>
          <a:graphicData uri="http://schemas.openxmlformats.org/drawingml/2006/table">
            <a:tbl>
              <a:tblPr firstRow="1" bandRow="1">
                <a:tableStyleId>{5DA37D80-6434-44D0-A028-1B22A696006F}</a:tableStyleId>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721106091"/>
                    </a:ext>
                  </a:extLst>
                </a:gridCol>
              </a:tblGrid>
              <a:tr h="304717">
                <a:tc>
                  <a:txBody>
                    <a:bodyPr/>
                    <a:lstStyle/>
                    <a:p>
                      <a:pPr algn="ctr"/>
                      <a:r>
                        <a:rPr lang="en-US" sz="1400" dirty="0" err="1"/>
                        <a:t>MemID</a:t>
                      </a:r>
                      <a:endParaRPr lang="en-US" sz="1400" dirty="0"/>
                    </a:p>
                  </a:txBody>
                  <a:tcPr marL="91438" marR="91438" marT="45679" marB="45679"/>
                </a:tc>
                <a:tc>
                  <a:txBody>
                    <a:bodyPr/>
                    <a:lstStyle/>
                    <a:p>
                      <a:r>
                        <a:rPr lang="en-US" sz="1400" dirty="0"/>
                        <a:t>Barcode</a:t>
                      </a:r>
                    </a:p>
                  </a:txBody>
                  <a:tcPr marT="45736" marB="45736"/>
                </a:tc>
                <a:extLst>
                  <a:ext uri="{0D108BD9-81ED-4DB2-BD59-A6C34878D82A}">
                    <a16:rowId xmlns:a16="http://schemas.microsoft.com/office/drawing/2014/main" val="10000"/>
                  </a:ext>
                </a:extLst>
              </a:tr>
              <a:tr h="304717">
                <a:tc>
                  <a:txBody>
                    <a:bodyPr/>
                    <a:lstStyle/>
                    <a:p>
                      <a:pPr algn="ctr"/>
                      <a:r>
                        <a:rPr lang="en-US" sz="1400" dirty="0"/>
                        <a:t>1</a:t>
                      </a:r>
                    </a:p>
                  </a:txBody>
                  <a:tcPr marL="91438" marR="91438" marT="45679" marB="4567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a:t>
                      </a:r>
                    </a:p>
                  </a:txBody>
                  <a:tcPr marT="45736" marB="45736"/>
                </a:tc>
                <a:extLst>
                  <a:ext uri="{0D108BD9-81ED-4DB2-BD59-A6C34878D82A}">
                    <a16:rowId xmlns:a16="http://schemas.microsoft.com/office/drawing/2014/main" val="10001"/>
                  </a:ext>
                </a:extLst>
              </a:tr>
              <a:tr h="30471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1</a:t>
                      </a:r>
                    </a:p>
                  </a:txBody>
                  <a:tcPr marL="91438" marR="91438" marT="45679" marB="4567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extLst>
                  <a:ext uri="{0D108BD9-81ED-4DB2-BD59-A6C34878D82A}">
                    <a16:rowId xmlns:a16="http://schemas.microsoft.com/office/drawing/2014/main" val="10002"/>
                  </a:ext>
                </a:extLst>
              </a:tr>
              <a:tr h="304717">
                <a:tc>
                  <a:txBody>
                    <a:bodyPr/>
                    <a:lstStyle/>
                    <a:p>
                      <a:pPr algn="ctr"/>
                      <a:r>
                        <a:rPr lang="en-US" sz="1400" dirty="0"/>
                        <a:t>2</a:t>
                      </a:r>
                    </a:p>
                  </a:txBody>
                  <a:tcPr marL="91438" marR="91438" marT="45679" marB="4567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txBody>
                  <a:tcPr marT="45736" marB="45736"/>
                </a:tc>
                <a:extLst>
                  <a:ext uri="{0D108BD9-81ED-4DB2-BD59-A6C34878D82A}">
                    <a16:rowId xmlns:a16="http://schemas.microsoft.com/office/drawing/2014/main" val="10003"/>
                  </a:ext>
                </a:extLst>
              </a:tr>
              <a:tr h="37506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a:t>
                      </a:r>
                    </a:p>
                  </a:txBody>
                  <a:tcPr marL="91438" marR="91438" marT="45679" marB="45679"/>
                </a:tc>
                <a:tc>
                  <a:txBody>
                    <a:bodyPr/>
                    <a:lstStyle/>
                    <a:p>
                      <a:r>
                        <a:rPr lang="en-US" sz="1400" dirty="0"/>
                        <a:t>0004</a:t>
                      </a:r>
                    </a:p>
                  </a:txBody>
                  <a:tcPr marT="45743" marB="45743"/>
                </a:tc>
                <a:extLst>
                  <a:ext uri="{0D108BD9-81ED-4DB2-BD59-A6C34878D82A}">
                    <a16:rowId xmlns:a16="http://schemas.microsoft.com/office/drawing/2014/main" val="10004"/>
                  </a:ext>
                </a:extLst>
              </a:tr>
              <a:tr h="30471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marL="91438" marR="91438" marT="45679" marB="45679"/>
                </a:tc>
                <a:tc>
                  <a:txBody>
                    <a:bodyPr/>
                    <a:lstStyle/>
                    <a:p>
                      <a:r>
                        <a:rPr lang="en-US" sz="1400" dirty="0"/>
                        <a:t>0005</a:t>
                      </a:r>
                    </a:p>
                  </a:txBody>
                  <a:tcPr marT="45743" marB="45743"/>
                </a:tc>
                <a:extLst>
                  <a:ext uri="{0D108BD9-81ED-4DB2-BD59-A6C34878D82A}">
                    <a16:rowId xmlns:a16="http://schemas.microsoft.com/office/drawing/2014/main" val="10005"/>
                  </a:ext>
                </a:extLst>
              </a:tr>
            </a:tbl>
          </a:graphicData>
        </a:graphic>
      </p:graphicFrame>
      <p:graphicFrame>
        <p:nvGraphicFramePr>
          <p:cNvPr id="10" name="Table 2">
            <a:extLst>
              <a:ext uri="{FF2B5EF4-FFF2-40B4-BE49-F238E27FC236}">
                <a16:creationId xmlns:a16="http://schemas.microsoft.com/office/drawing/2014/main" id="{E1CEB406-652A-4987-93F0-588D5DFD3056}"/>
              </a:ext>
            </a:extLst>
          </p:cNvPr>
          <p:cNvGraphicFramePr>
            <a:graphicFrameLocks noGrp="1"/>
          </p:cNvGraphicFramePr>
          <p:nvPr/>
        </p:nvGraphicFramePr>
        <p:xfrm>
          <a:off x="5943600" y="2904888"/>
          <a:ext cx="2957513" cy="2314000"/>
        </p:xfrm>
        <a:graphic>
          <a:graphicData uri="http://schemas.openxmlformats.org/drawingml/2006/table">
            <a:tbl>
              <a:tblPr firstRow="1" bandRow="1">
                <a:tableStyleId>{5DA37D80-6434-44D0-A028-1B22A696006F}</a:tableStyleId>
              </a:tblPr>
              <a:tblGrid>
                <a:gridCol w="1967037">
                  <a:extLst>
                    <a:ext uri="{9D8B030D-6E8A-4147-A177-3AD203B41FA5}">
                      <a16:colId xmlns:a16="http://schemas.microsoft.com/office/drawing/2014/main" val="20000"/>
                    </a:ext>
                  </a:extLst>
                </a:gridCol>
                <a:gridCol w="990476">
                  <a:extLst>
                    <a:ext uri="{9D8B030D-6E8A-4147-A177-3AD203B41FA5}">
                      <a16:colId xmlns:a16="http://schemas.microsoft.com/office/drawing/2014/main" val="20001"/>
                    </a:ext>
                  </a:extLst>
                </a:gridCol>
              </a:tblGrid>
              <a:tr h="312683">
                <a:tc>
                  <a:txBody>
                    <a:bodyPr/>
                    <a:lstStyle/>
                    <a:p>
                      <a:r>
                        <a:rPr lang="en-US" sz="1400" dirty="0"/>
                        <a:t>Movies Rented</a:t>
                      </a:r>
                    </a:p>
                  </a:txBody>
                  <a:tcPr marL="91460" marR="91460" marT="45670" marB="45670"/>
                </a:tc>
                <a:tc>
                  <a:txBody>
                    <a:bodyPr/>
                    <a:lstStyle/>
                    <a:p>
                      <a:pPr algn="ctr"/>
                      <a:r>
                        <a:rPr lang="en-US" sz="1400" dirty="0"/>
                        <a:t>Awards</a:t>
                      </a:r>
                    </a:p>
                  </a:txBody>
                  <a:tcPr marL="91460" marR="91460" marT="45670" marB="45670"/>
                </a:tc>
                <a:extLst>
                  <a:ext uri="{0D108BD9-81ED-4DB2-BD59-A6C34878D82A}">
                    <a16:rowId xmlns:a16="http://schemas.microsoft.com/office/drawing/2014/main" val="10000"/>
                  </a:ext>
                </a:extLst>
              </a:tr>
              <a:tr h="531634">
                <a:tc>
                  <a:txBody>
                    <a:bodyPr/>
                    <a:lstStyle/>
                    <a:p>
                      <a:r>
                        <a:rPr lang="en-US" sz="1400" dirty="0"/>
                        <a:t>Pirates of the Caribbean</a:t>
                      </a:r>
                    </a:p>
                  </a:txBody>
                  <a:tcPr marL="91460" marR="91460" marT="45670" marB="45670"/>
                </a:tc>
                <a:tc>
                  <a:txBody>
                    <a:bodyPr/>
                    <a:lstStyle/>
                    <a:p>
                      <a:pPr algn="ctr"/>
                      <a:r>
                        <a:rPr lang="en-US" sz="1400" dirty="0"/>
                        <a:t>15</a:t>
                      </a:r>
                    </a:p>
                  </a:txBody>
                  <a:tcPr marL="91460" marR="91460" marT="45670" marB="45670"/>
                </a:tc>
                <a:extLst>
                  <a:ext uri="{0D108BD9-81ED-4DB2-BD59-A6C34878D82A}">
                    <a16:rowId xmlns:a16="http://schemas.microsoft.com/office/drawing/2014/main" val="10001"/>
                  </a:ext>
                </a:extLst>
              </a:tr>
              <a:tr h="312683">
                <a:tc>
                  <a:txBody>
                    <a:bodyPr/>
                    <a:lstStyle/>
                    <a:p>
                      <a:r>
                        <a:rPr lang="en-US" sz="1400" dirty="0"/>
                        <a:t>Clash of the Titans</a:t>
                      </a:r>
                    </a:p>
                  </a:txBody>
                  <a:tcPr marL="91460" marR="91460" marT="45670" marB="45670"/>
                </a:tc>
                <a:tc>
                  <a:txBody>
                    <a:bodyPr/>
                    <a:lstStyle/>
                    <a:p>
                      <a:pPr algn="ctr"/>
                      <a:r>
                        <a:rPr lang="en-US" sz="1400" dirty="0"/>
                        <a:t>10</a:t>
                      </a:r>
                    </a:p>
                  </a:txBody>
                  <a:tcPr marL="91460" marR="91460" marT="45670" marB="45670"/>
                </a:tc>
                <a:extLst>
                  <a:ext uri="{0D108BD9-81ED-4DB2-BD59-A6C34878D82A}">
                    <a16:rowId xmlns:a16="http://schemas.microsoft.com/office/drawing/2014/main" val="10002"/>
                  </a:ext>
                </a:extLst>
              </a:tr>
              <a:tr h="531634">
                <a:tc>
                  <a:txBody>
                    <a:bodyPr/>
                    <a:lstStyle/>
                    <a:p>
                      <a:r>
                        <a:rPr lang="en-US" sz="1400" dirty="0"/>
                        <a:t>Forgetting Sarah Marsal</a:t>
                      </a:r>
                    </a:p>
                  </a:txBody>
                  <a:tcPr marL="91460" marR="91460" marT="45670" marB="45670"/>
                </a:tc>
                <a:tc>
                  <a:txBody>
                    <a:bodyPr/>
                    <a:lstStyle/>
                    <a:p>
                      <a:pPr algn="ctr"/>
                      <a:r>
                        <a:rPr lang="en-US" sz="1400" dirty="0"/>
                        <a:t>16</a:t>
                      </a:r>
                    </a:p>
                  </a:txBody>
                  <a:tcPr marL="91460" marR="91460" marT="45670" marB="45670"/>
                </a:tc>
                <a:extLst>
                  <a:ext uri="{0D108BD9-81ED-4DB2-BD59-A6C34878D82A}">
                    <a16:rowId xmlns:a16="http://schemas.microsoft.com/office/drawing/2014/main" val="10003"/>
                  </a:ext>
                </a:extLst>
              </a:tr>
              <a:tr h="312683">
                <a:tc>
                  <a:txBody>
                    <a:bodyPr/>
                    <a:lstStyle/>
                    <a:p>
                      <a:r>
                        <a:rPr lang="en-US" sz="1400" dirty="0"/>
                        <a:t>Daddy’s Little Girls</a:t>
                      </a:r>
                    </a:p>
                  </a:txBody>
                  <a:tcPr marL="91460" marR="91460" marT="45670" marB="45670"/>
                </a:tc>
                <a:tc>
                  <a:txBody>
                    <a:bodyPr/>
                    <a:lstStyle/>
                    <a:p>
                      <a:pPr algn="ctr"/>
                      <a:r>
                        <a:rPr lang="en-US" sz="1400" dirty="0"/>
                        <a:t>2</a:t>
                      </a:r>
                    </a:p>
                  </a:txBody>
                  <a:tcPr marL="91460" marR="91460" marT="45670" marB="45670"/>
                </a:tc>
                <a:extLst>
                  <a:ext uri="{0D108BD9-81ED-4DB2-BD59-A6C34878D82A}">
                    <a16:rowId xmlns:a16="http://schemas.microsoft.com/office/drawing/2014/main" val="10004"/>
                  </a:ext>
                </a:extLst>
              </a:tr>
              <a:tr h="312683">
                <a:tc>
                  <a:txBody>
                    <a:bodyPr/>
                    <a:lstStyle/>
                    <a:p>
                      <a:r>
                        <a:rPr lang="en-US" sz="1400" dirty="0"/>
                        <a:t>Clash of the titans</a:t>
                      </a:r>
                    </a:p>
                  </a:txBody>
                  <a:tcPr marL="91460" marR="91460" marT="45670" marB="45670"/>
                </a:tc>
                <a:tc>
                  <a:txBody>
                    <a:bodyPr/>
                    <a:lstStyle/>
                    <a:p>
                      <a:pPr algn="ctr"/>
                      <a:r>
                        <a:rPr lang="en-US" sz="1400" dirty="0"/>
                        <a:t>10</a:t>
                      </a:r>
                    </a:p>
                  </a:txBody>
                  <a:tcPr marL="91460" marR="91460" marT="45670" marB="45670"/>
                </a:tc>
                <a:extLst>
                  <a:ext uri="{0D108BD9-81ED-4DB2-BD59-A6C34878D82A}">
                    <a16:rowId xmlns:a16="http://schemas.microsoft.com/office/drawing/2014/main" val="10005"/>
                  </a:ext>
                </a:extLst>
              </a:tr>
            </a:tbl>
          </a:graphicData>
        </a:graphic>
      </p:graphicFrame>
      <p:sp>
        <p:nvSpPr>
          <p:cNvPr id="6" name="Rectangle 5">
            <a:extLst>
              <a:ext uri="{FF2B5EF4-FFF2-40B4-BE49-F238E27FC236}">
                <a16:creationId xmlns:a16="http://schemas.microsoft.com/office/drawing/2014/main" id="{A878DFE0-724E-4807-BC85-00488F73E438}"/>
              </a:ext>
            </a:extLst>
          </p:cNvPr>
          <p:cNvSpPr/>
          <p:nvPr/>
        </p:nvSpPr>
        <p:spPr>
          <a:xfrm>
            <a:off x="4800600" y="1662113"/>
            <a:ext cx="4267200" cy="646112"/>
          </a:xfrm>
          <a:prstGeom prst="rect">
            <a:avLst/>
          </a:prstGeom>
        </p:spPr>
        <p:txBody>
          <a:bodyPr>
            <a:spAutoFit/>
          </a:bodyPr>
          <a:lstStyle/>
          <a:p>
            <a:pPr eaLnBrk="1" hangingPunct="1">
              <a:lnSpc>
                <a:spcPct val="90000"/>
              </a:lnSpc>
              <a:defRPr/>
            </a:pPr>
            <a:r>
              <a:rPr lang="en-US" altLang="en-US" sz="2000" dirty="0">
                <a:solidFill>
                  <a:schemeClr val="tx1">
                    <a:lumMod val="75000"/>
                    <a:lumOff val="25000"/>
                  </a:schemeClr>
                </a:solidFill>
                <a:latin typeface="Helvetica" pitchFamily="2" charset="0"/>
                <a:ea typeface="ＭＳ Ｐゴシック" panose="020B0600070205080204" pitchFamily="34" charset="-128"/>
              </a:rPr>
              <a:t>FD1:</a:t>
            </a:r>
            <a:br>
              <a:rPr lang="en-US" altLang="en-US" sz="2000" dirty="0">
                <a:solidFill>
                  <a:schemeClr val="tx1">
                    <a:lumMod val="75000"/>
                    <a:lumOff val="25000"/>
                  </a:schemeClr>
                </a:solidFill>
                <a:latin typeface="Helvetica" pitchFamily="2" charset="0"/>
                <a:ea typeface="ＭＳ Ｐゴシック" panose="020B0600070205080204" pitchFamily="34" charset="-128"/>
              </a:rPr>
            </a:br>
            <a:r>
              <a:rPr lang="en-US" altLang="en-US" sz="2000" dirty="0">
                <a:solidFill>
                  <a:schemeClr val="tx1">
                    <a:lumMod val="75000"/>
                    <a:lumOff val="25000"/>
                  </a:schemeClr>
                </a:solidFill>
                <a:latin typeface="Helvetica" pitchFamily="2" charset="0"/>
                <a:ea typeface="ＭＳ Ｐゴシック" panose="020B0600070205080204" pitchFamily="34" charset="-128"/>
              </a:rPr>
              <a:t> </a:t>
            </a:r>
            <a:r>
              <a:rPr lang="en-US" altLang="en-US" sz="2000" dirty="0" err="1">
                <a:solidFill>
                  <a:schemeClr val="tx1">
                    <a:lumMod val="75000"/>
                    <a:lumOff val="25000"/>
                  </a:schemeClr>
                </a:solidFill>
                <a:latin typeface="Helvetica" pitchFamily="2" charset="0"/>
                <a:ea typeface="ＭＳ Ｐゴシック" panose="020B0600070205080204" pitchFamily="34" charset="-128"/>
              </a:rPr>
              <a:t>MemID</a:t>
            </a:r>
            <a:r>
              <a:rPr lang="en-US" altLang="en-US" sz="2000" dirty="0">
                <a:solidFill>
                  <a:schemeClr val="tx1">
                    <a:lumMod val="75000"/>
                    <a:lumOff val="25000"/>
                  </a:schemeClr>
                </a:solidFill>
                <a:latin typeface="Helvetica" pitchFamily="2" charset="0"/>
                <a:ea typeface="ＭＳ Ｐゴシック" panose="020B0600070205080204" pitchFamily="34" charset="-128"/>
              </a:rPr>
              <a:t> </a:t>
            </a:r>
            <a:r>
              <a:rPr lang="en-US" altLang="en-US" sz="2000" dirty="0">
                <a:solidFill>
                  <a:schemeClr val="tx1">
                    <a:lumMod val="75000"/>
                    <a:lumOff val="25000"/>
                  </a:schemeClr>
                </a:solidFill>
                <a:latin typeface="Helvetica" pitchFamily="2" charset="0"/>
                <a:ea typeface="ＭＳ Ｐゴシック" panose="020B0600070205080204" pitchFamily="34" charset="-128"/>
                <a:sym typeface="Wingdings" pitchFamily="2" charset="2"/>
              </a:rPr>
              <a:t> (</a:t>
            </a:r>
            <a:r>
              <a:rPr lang="en-US" altLang="en-US" sz="2000" dirty="0">
                <a:solidFill>
                  <a:schemeClr val="tx1">
                    <a:lumMod val="75000"/>
                    <a:lumOff val="25000"/>
                  </a:schemeClr>
                </a:solidFill>
                <a:latin typeface="Helvetica" pitchFamily="2" charset="0"/>
                <a:ea typeface="ＭＳ Ｐゴシック" panose="020B0600070205080204" pitchFamily="34" charset="-128"/>
              </a:rPr>
              <a:t>Full Names, </a:t>
            </a:r>
            <a:r>
              <a:rPr lang="en-US" altLang="en-US" sz="2000" dirty="0">
                <a:solidFill>
                  <a:schemeClr val="tx1">
                    <a:lumMod val="75000"/>
                    <a:lumOff val="25000"/>
                  </a:schemeClr>
                </a:solidFill>
                <a:latin typeface="Helvetica" pitchFamily="2" charset="0"/>
                <a:ea typeface="ＭＳ Ｐゴシック" panose="020B0600070205080204" pitchFamily="34" charset="-128"/>
                <a:sym typeface="Wingdings" pitchFamily="2" charset="2"/>
              </a:rPr>
              <a:t>Address)</a:t>
            </a:r>
          </a:p>
        </p:txBody>
      </p:sp>
      <p:sp>
        <p:nvSpPr>
          <p:cNvPr id="108616" name="TextBox 1">
            <a:extLst>
              <a:ext uri="{FF2B5EF4-FFF2-40B4-BE49-F238E27FC236}">
                <a16:creationId xmlns:a16="http://schemas.microsoft.com/office/drawing/2014/main" id="{A6ABCABE-249A-444E-8F9F-C76D336EEF47}"/>
              </a:ext>
            </a:extLst>
          </p:cNvPr>
          <p:cNvSpPr txBox="1">
            <a:spLocks noChangeArrowheads="1"/>
          </p:cNvSpPr>
          <p:nvPr/>
        </p:nvSpPr>
        <p:spPr bwMode="auto">
          <a:xfrm>
            <a:off x="5859844" y="5305564"/>
            <a:ext cx="31250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sym typeface="Wingdings" panose="05000000000000000000" pitchFamily="2" charset="2"/>
              </a:rPr>
              <a:t>FD3: </a:t>
            </a:r>
            <a:br>
              <a:rPr lang="en-US" altLang="en-US" sz="2000" dirty="0">
                <a:sym typeface="Wingdings" panose="05000000000000000000" pitchFamily="2" charset="2"/>
              </a:rPr>
            </a:br>
            <a:r>
              <a:rPr lang="en-US" altLang="en-US" sz="2000" dirty="0">
                <a:sym typeface="Wingdings" panose="05000000000000000000" pitchFamily="2" charset="2"/>
              </a:rPr>
              <a:t>Movies </a:t>
            </a:r>
            <a:r>
              <a:rPr lang="en-US" altLang="en-US" sz="2000" dirty="0"/>
              <a:t>Rented </a:t>
            </a:r>
            <a:r>
              <a:rPr lang="en-US" altLang="en-US" sz="2000" dirty="0">
                <a:sym typeface="Wingdings" panose="05000000000000000000" pitchFamily="2" charset="2"/>
              </a:rPr>
              <a:t> Awards</a:t>
            </a:r>
          </a:p>
        </p:txBody>
      </p:sp>
      <p:sp>
        <p:nvSpPr>
          <p:cNvPr id="108617" name="TextBox 2">
            <a:extLst>
              <a:ext uri="{FF2B5EF4-FFF2-40B4-BE49-F238E27FC236}">
                <a16:creationId xmlns:a16="http://schemas.microsoft.com/office/drawing/2014/main" id="{1659B560-E75D-4ACA-9EA6-BAFD3DF45E7D}"/>
              </a:ext>
            </a:extLst>
          </p:cNvPr>
          <p:cNvSpPr txBox="1">
            <a:spLocks noChangeArrowheads="1"/>
          </p:cNvSpPr>
          <p:nvPr/>
        </p:nvSpPr>
        <p:spPr bwMode="auto">
          <a:xfrm>
            <a:off x="348814" y="4864945"/>
            <a:ext cx="21066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solidFill>
                  <a:srgbClr val="FF0000"/>
                </a:solidFill>
              </a:rPr>
              <a:t>PK: </a:t>
            </a:r>
          </a:p>
          <a:p>
            <a:pPr>
              <a:spcBef>
                <a:spcPct val="0"/>
              </a:spcBef>
              <a:buClrTx/>
              <a:buSzTx/>
              <a:buFontTx/>
              <a:buNone/>
            </a:pPr>
            <a:r>
              <a:rPr lang="en-US" altLang="en-US" sz="2000" dirty="0" err="1">
                <a:solidFill>
                  <a:srgbClr val="FF0000"/>
                </a:solidFill>
              </a:rPr>
              <a:t>MemID</a:t>
            </a:r>
            <a:r>
              <a:rPr lang="en-US" altLang="en-US" sz="2000" dirty="0">
                <a:solidFill>
                  <a:srgbClr val="FF0000"/>
                </a:solidFill>
              </a:rPr>
              <a:t>, Barcode</a:t>
            </a:r>
          </a:p>
        </p:txBody>
      </p:sp>
      <p:graphicFrame>
        <p:nvGraphicFramePr>
          <p:cNvPr id="2" name="Table 1">
            <a:extLst>
              <a:ext uri="{FF2B5EF4-FFF2-40B4-BE49-F238E27FC236}">
                <a16:creationId xmlns:a16="http://schemas.microsoft.com/office/drawing/2014/main" id="{66835EAD-AD29-4049-9D02-736B811978A0}"/>
              </a:ext>
            </a:extLst>
          </p:cNvPr>
          <p:cNvGraphicFramePr>
            <a:graphicFrameLocks noGrp="1"/>
          </p:cNvGraphicFramePr>
          <p:nvPr/>
        </p:nvGraphicFramePr>
        <p:xfrm>
          <a:off x="2606675" y="2906809"/>
          <a:ext cx="3048000" cy="2322601"/>
        </p:xfrm>
        <a:graphic>
          <a:graphicData uri="http://schemas.openxmlformats.org/drawingml/2006/table">
            <a:tbl>
              <a:tblPr firstRow="1" bandRow="1">
                <a:tableStyleId>{5DA37D80-6434-44D0-A028-1B22A696006F}</a:tableStyleId>
              </a:tblPr>
              <a:tblGrid>
                <a:gridCol w="1016000">
                  <a:extLst>
                    <a:ext uri="{9D8B030D-6E8A-4147-A177-3AD203B41FA5}">
                      <a16:colId xmlns:a16="http://schemas.microsoft.com/office/drawing/2014/main" val="3556355552"/>
                    </a:ext>
                  </a:extLst>
                </a:gridCol>
                <a:gridCol w="2032000">
                  <a:extLst>
                    <a:ext uri="{9D8B030D-6E8A-4147-A177-3AD203B41FA5}">
                      <a16:colId xmlns:a16="http://schemas.microsoft.com/office/drawing/2014/main" val="2883837967"/>
                    </a:ext>
                  </a:extLst>
                </a:gridCol>
              </a:tblGrid>
              <a:tr h="295300">
                <a:tc>
                  <a:txBody>
                    <a:bodyPr/>
                    <a:lstStyle/>
                    <a:p>
                      <a:r>
                        <a:rPr lang="en-US" sz="1400" dirty="0"/>
                        <a:t>Barcode</a:t>
                      </a:r>
                    </a:p>
                  </a:txBody>
                  <a:tcPr marT="45736" marB="45736"/>
                </a:tc>
                <a:tc>
                  <a:txBody>
                    <a:bodyPr/>
                    <a:lstStyle/>
                    <a:p>
                      <a:r>
                        <a:rPr lang="en-US" sz="1400" dirty="0"/>
                        <a:t>Movies Rented</a:t>
                      </a:r>
                    </a:p>
                  </a:txBody>
                  <a:tcPr marL="91438" marR="91438" marT="45679" marB="45679"/>
                </a:tc>
                <a:extLst>
                  <a:ext uri="{0D108BD9-81ED-4DB2-BD59-A6C34878D82A}">
                    <a16:rowId xmlns:a16="http://schemas.microsoft.com/office/drawing/2014/main" val="2633079830"/>
                  </a:ext>
                </a:extLst>
              </a:tr>
              <a:tr h="50187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a:t>
                      </a:r>
                    </a:p>
                  </a:txBody>
                  <a:tcPr marT="45736" marB="45736"/>
                </a:tc>
                <a:tc>
                  <a:txBody>
                    <a:bodyPr/>
                    <a:lstStyle/>
                    <a:p>
                      <a:r>
                        <a:rPr lang="en-US" sz="1400" dirty="0"/>
                        <a:t>Pirates of the Caribbean</a:t>
                      </a:r>
                    </a:p>
                  </a:txBody>
                  <a:tcPr marL="91438" marR="91438" marT="45679" marB="45679"/>
                </a:tc>
                <a:extLst>
                  <a:ext uri="{0D108BD9-81ED-4DB2-BD59-A6C34878D82A}">
                    <a16:rowId xmlns:a16="http://schemas.microsoft.com/office/drawing/2014/main" val="3965612019"/>
                  </a:ext>
                </a:extLst>
              </a:tr>
              <a:tr h="2953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tc>
                  <a:txBody>
                    <a:bodyPr/>
                    <a:lstStyle/>
                    <a:p>
                      <a:r>
                        <a:rPr lang="en-US" sz="1400" dirty="0"/>
                        <a:t>Clash of the Titans</a:t>
                      </a:r>
                    </a:p>
                  </a:txBody>
                  <a:tcPr marL="91438" marR="91438" marT="45679" marB="45679"/>
                </a:tc>
                <a:extLst>
                  <a:ext uri="{0D108BD9-81ED-4DB2-BD59-A6C34878D82A}">
                    <a16:rowId xmlns:a16="http://schemas.microsoft.com/office/drawing/2014/main" val="2264042841"/>
                  </a:ext>
                </a:extLst>
              </a:tr>
              <a:tr h="5690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txBody>
                  <a:tcPr marT="45736" marB="45736"/>
                </a:tc>
                <a:tc>
                  <a:txBody>
                    <a:bodyPr/>
                    <a:lstStyle/>
                    <a:p>
                      <a:r>
                        <a:rPr lang="en-US" sz="1400" dirty="0"/>
                        <a:t>Forgetting Sarah Marsal</a:t>
                      </a:r>
                    </a:p>
                  </a:txBody>
                  <a:tcPr marL="91438" marR="91438" marT="45679" marB="45679"/>
                </a:tc>
                <a:extLst>
                  <a:ext uri="{0D108BD9-81ED-4DB2-BD59-A6C34878D82A}">
                    <a16:rowId xmlns:a16="http://schemas.microsoft.com/office/drawing/2014/main" val="4272769048"/>
                  </a:ext>
                </a:extLst>
              </a:tr>
              <a:tr h="321001">
                <a:tc>
                  <a:txBody>
                    <a:bodyPr/>
                    <a:lstStyle/>
                    <a:p>
                      <a:r>
                        <a:rPr lang="en-US" sz="1400" dirty="0"/>
                        <a:t>0004</a:t>
                      </a:r>
                    </a:p>
                  </a:txBody>
                  <a:tcPr marT="45743" marB="45743"/>
                </a:tc>
                <a:tc>
                  <a:txBody>
                    <a:bodyPr/>
                    <a:lstStyle/>
                    <a:p>
                      <a:r>
                        <a:rPr lang="en-US" sz="1400" dirty="0"/>
                        <a:t>Daddy’s Little Girls</a:t>
                      </a:r>
                    </a:p>
                  </a:txBody>
                  <a:tcPr marL="91438" marR="91438" marT="45679" marB="45679"/>
                </a:tc>
                <a:extLst>
                  <a:ext uri="{0D108BD9-81ED-4DB2-BD59-A6C34878D82A}">
                    <a16:rowId xmlns:a16="http://schemas.microsoft.com/office/drawing/2014/main" val="3140383339"/>
                  </a:ext>
                </a:extLst>
              </a:tr>
              <a:tr h="295313">
                <a:tc>
                  <a:txBody>
                    <a:bodyPr/>
                    <a:lstStyle/>
                    <a:p>
                      <a:r>
                        <a:rPr lang="en-US" sz="1400" dirty="0"/>
                        <a:t>0005</a:t>
                      </a:r>
                    </a:p>
                  </a:txBody>
                  <a:tcPr marT="45743" marB="45743"/>
                </a:tc>
                <a:tc>
                  <a:txBody>
                    <a:bodyPr/>
                    <a:lstStyle/>
                    <a:p>
                      <a:r>
                        <a:rPr lang="en-US" sz="1400" dirty="0"/>
                        <a:t>Clash of the titans</a:t>
                      </a:r>
                    </a:p>
                  </a:txBody>
                  <a:tcPr marL="91438" marR="91438" marT="45679" marB="45679"/>
                </a:tc>
                <a:extLst>
                  <a:ext uri="{0D108BD9-81ED-4DB2-BD59-A6C34878D82A}">
                    <a16:rowId xmlns:a16="http://schemas.microsoft.com/office/drawing/2014/main" val="1463859750"/>
                  </a:ext>
                </a:extLst>
              </a:tr>
            </a:tbl>
          </a:graphicData>
        </a:graphic>
      </p:graphicFrame>
      <p:sp>
        <p:nvSpPr>
          <p:cNvPr id="11" name="TextBox 10">
            <a:extLst>
              <a:ext uri="{FF2B5EF4-FFF2-40B4-BE49-F238E27FC236}">
                <a16:creationId xmlns:a16="http://schemas.microsoft.com/office/drawing/2014/main" id="{D6DCD968-CDCA-44E2-B1B1-03EF0E2A03B9}"/>
              </a:ext>
            </a:extLst>
          </p:cNvPr>
          <p:cNvSpPr txBox="1"/>
          <p:nvPr/>
        </p:nvSpPr>
        <p:spPr>
          <a:xfrm>
            <a:off x="2514600" y="5338872"/>
            <a:ext cx="3276600" cy="646331"/>
          </a:xfrm>
          <a:prstGeom prst="rect">
            <a:avLst/>
          </a:prstGeom>
          <a:noFill/>
        </p:spPr>
        <p:txBody>
          <a:bodyPr wrap="square">
            <a:spAutoFit/>
          </a:bodyPr>
          <a:lstStyle/>
          <a:p>
            <a:pPr eaLnBrk="1" hangingPunct="1">
              <a:lnSpc>
                <a:spcPct val="90000"/>
              </a:lnSpc>
              <a:defRPr/>
            </a:pPr>
            <a:r>
              <a:rPr lang="en-US" altLang="en-US" sz="2000" dirty="0">
                <a:solidFill>
                  <a:srgbClr val="00B0F0"/>
                </a:solidFill>
              </a:rPr>
              <a:t>FD2:</a:t>
            </a:r>
          </a:p>
          <a:p>
            <a:pPr eaLnBrk="1" hangingPunct="1">
              <a:lnSpc>
                <a:spcPct val="90000"/>
              </a:lnSpc>
              <a:defRPr/>
            </a:pPr>
            <a:r>
              <a:rPr lang="en-US" altLang="en-US" sz="2000" dirty="0">
                <a:solidFill>
                  <a:srgbClr val="00B0F0"/>
                </a:solidFill>
              </a:rPr>
              <a:t>Barcode </a:t>
            </a:r>
            <a:r>
              <a:rPr lang="en-US" altLang="en-US" sz="2000" dirty="0">
                <a:solidFill>
                  <a:srgbClr val="00B0F0"/>
                </a:solidFill>
                <a:sym typeface="Wingdings" panose="05000000000000000000" pitchFamily="2" charset="2"/>
              </a:rPr>
              <a:t></a:t>
            </a:r>
            <a:r>
              <a:rPr lang="en-US" altLang="en-US" sz="2000" dirty="0">
                <a:solidFill>
                  <a:srgbClr val="00B0F0"/>
                </a:solidFill>
              </a:rPr>
              <a:t> Movies Rented</a:t>
            </a:r>
          </a:p>
        </p:txBody>
      </p:sp>
    </p:spTree>
    <p:extLst>
      <p:ext uri="{BB962C8B-B14F-4D97-AF65-F5344CB8AC3E}">
        <p14:creationId xmlns:p14="http://schemas.microsoft.com/office/powerpoint/2010/main" val="43838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8616"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3A11B169-1D20-4D9B-BA51-C6087F89EDD1}"/>
              </a:ext>
            </a:extLst>
          </p:cNvPr>
          <p:cNvSpPr>
            <a:spLocks noGrp="1" noChangeArrowheads="1"/>
          </p:cNvSpPr>
          <p:nvPr>
            <p:ph type="title"/>
          </p:nvPr>
        </p:nvSpPr>
        <p:spPr/>
        <p:txBody>
          <a:bodyPr/>
          <a:lstStyle/>
          <a:p>
            <a:pPr eaLnBrk="1" hangingPunct="1"/>
            <a:r>
              <a:rPr lang="en-US" altLang="en-US"/>
              <a:t>3NF Example</a:t>
            </a:r>
            <a:endParaRPr lang="en-US" altLang="en-US">
              <a:latin typeface="Tahoma" panose="020B0604030504040204" pitchFamily="34" charset="0"/>
            </a:endParaRPr>
          </a:p>
        </p:txBody>
      </p:sp>
      <p:sp>
        <p:nvSpPr>
          <p:cNvPr id="86018" name="Rectangle 3" descr="Rectangle: Click to edit Master text styles&#10;Second level&#10;Third level&#10;Fourth level&#10;Fifth level">
            <a:extLst>
              <a:ext uri="{FF2B5EF4-FFF2-40B4-BE49-F238E27FC236}">
                <a16:creationId xmlns:a16="http://schemas.microsoft.com/office/drawing/2014/main" id="{650ABFA4-C4CD-4D47-ADCA-ECEB96B64FCA}"/>
              </a:ext>
            </a:extLst>
          </p:cNvPr>
          <p:cNvSpPr>
            <a:spLocks noGrp="1" noChangeArrowheads="1"/>
          </p:cNvSpPr>
          <p:nvPr>
            <p:ph type="body" idx="1"/>
          </p:nvPr>
        </p:nvSpPr>
        <p:spPr>
          <a:xfrm>
            <a:off x="304800" y="1219200"/>
            <a:ext cx="8153400" cy="5029200"/>
          </a:xfrm>
        </p:spPr>
        <p:txBody>
          <a:bodyPr/>
          <a:lstStyle/>
          <a:p>
            <a:pPr eaLnBrk="1" hangingPunct="1">
              <a:lnSpc>
                <a:spcPct val="90000"/>
              </a:lnSpc>
              <a:buClr>
                <a:schemeClr val="tx2"/>
              </a:buClr>
              <a:buFont typeface="Wingdings" pitchFamily="2" charset="2"/>
              <a:buChar char="q"/>
              <a:defRPr/>
            </a:pPr>
            <a:r>
              <a:rPr lang="en-US" altLang="en-US" dirty="0">
                <a:latin typeface="Tahoma" charset="0"/>
                <a:ea typeface="ＭＳ Ｐゴシック" charset="-128"/>
              </a:rPr>
              <a:t>Example: </a:t>
            </a:r>
            <a:r>
              <a:rPr lang="en-US" altLang="en-US" dirty="0">
                <a:latin typeface="Tahoma" panose="020B0604030504040204" pitchFamily="34" charset="0"/>
                <a:ea typeface="ＭＳ Ｐゴシック" panose="020B0600070205080204" pitchFamily="34" charset="-128"/>
              </a:rPr>
              <a:t>X</a:t>
            </a:r>
            <a:r>
              <a:rPr lang="en-US" altLang="en-US" dirty="0">
                <a:latin typeface="Tahoma" panose="020B0604030504040204" pitchFamily="34" charset="0"/>
                <a:ea typeface="ＭＳ Ｐゴシック" panose="020B0600070205080204" pitchFamily="34" charset="-128"/>
                <a:sym typeface="Symbol" pitchFamily="2" charset="2"/>
              </a:rPr>
              <a:t></a:t>
            </a:r>
            <a:r>
              <a:rPr lang="en-US" altLang="en-US" dirty="0">
                <a:latin typeface="Tahoma" panose="020B0604030504040204" pitchFamily="34" charset="0"/>
                <a:ea typeface="ＭＳ Ｐゴシック" panose="020B0600070205080204" pitchFamily="34" charset="-128"/>
              </a:rPr>
              <a:t>A and A is a subset of a </a:t>
            </a:r>
            <a:r>
              <a:rPr lang="en-US" altLang="en-US" b="1" dirty="0">
                <a:latin typeface="Tahoma" panose="020B0604030504040204" pitchFamily="34" charset="0"/>
                <a:ea typeface="ＭＳ Ｐゴシック" panose="020B0600070205080204" pitchFamily="34" charset="-128"/>
              </a:rPr>
              <a:t>candidate</a:t>
            </a:r>
            <a:r>
              <a:rPr lang="en-US" altLang="en-US" dirty="0">
                <a:latin typeface="Tahoma" panose="020B0604030504040204" pitchFamily="34" charset="0"/>
                <a:ea typeface="ＭＳ Ｐゴシック" panose="020B0600070205080204" pitchFamily="34" charset="-128"/>
              </a:rPr>
              <a:t> Key.</a:t>
            </a:r>
          </a:p>
          <a:p>
            <a:pPr marL="0" indent="0" eaLnBrk="1" hangingPunct="1">
              <a:lnSpc>
                <a:spcPct val="90000"/>
              </a:lnSpc>
              <a:buClr>
                <a:schemeClr val="tx2"/>
              </a:buClr>
              <a:buFont typeface="Monotype Sorts" pitchFamily="2" charset="2"/>
              <a:buNone/>
              <a:defRPr/>
            </a:pPr>
            <a:endParaRPr lang="en-US" altLang="en-US" sz="1600" dirty="0">
              <a:latin typeface="Tahoma" charset="0"/>
              <a:ea typeface="ＭＳ Ｐゴシック" charset="-128"/>
            </a:endParaRPr>
          </a:p>
          <a:p>
            <a:pPr marL="0" indent="0" eaLnBrk="1" hangingPunct="1">
              <a:buClr>
                <a:schemeClr val="tx2"/>
              </a:buClr>
              <a:buFont typeface="Monotype Sorts" charset="2"/>
              <a:buNone/>
              <a:defRPr/>
            </a:pPr>
            <a:r>
              <a:rPr lang="en-US" altLang="en-US" sz="2200" b="1" dirty="0">
                <a:latin typeface="Tahoma" charset="0"/>
                <a:ea typeface="ＭＳ Ｐゴシック" charset="-128"/>
              </a:rPr>
              <a:t>    PATIENT-VISIT (</a:t>
            </a:r>
            <a:r>
              <a:rPr lang="en-US" altLang="en-US" sz="2200" b="1" u="sng" dirty="0">
                <a:latin typeface="Tahoma" charset="0"/>
                <a:ea typeface="ＭＳ Ｐゴシック" charset="-128"/>
              </a:rPr>
              <a:t>PATIENT,HOSPITAL</a:t>
            </a:r>
            <a:r>
              <a:rPr lang="en-US" altLang="en-US" sz="2200" b="1" dirty="0">
                <a:latin typeface="Tahoma" charset="0"/>
                <a:ea typeface="ＭＳ Ｐゴシック" charset="-128"/>
              </a:rPr>
              <a:t>,DOCTOR)</a:t>
            </a:r>
          </a:p>
          <a:p>
            <a:pPr eaLnBrk="1" hangingPunct="1">
              <a:lnSpc>
                <a:spcPct val="90000"/>
              </a:lnSpc>
              <a:buClr>
                <a:schemeClr val="tx2"/>
              </a:buClr>
              <a:buFont typeface="Wingdings" charset="2"/>
              <a:buNone/>
              <a:defRPr/>
            </a:pPr>
            <a:r>
              <a:rPr lang="en-US" altLang="en-US" dirty="0">
                <a:latin typeface="Tahoma" charset="0"/>
                <a:ea typeface="ＭＳ Ｐゴシック" charset="-128"/>
              </a:rPr>
              <a:t>         </a:t>
            </a:r>
            <a:r>
              <a:rPr lang="en-US" altLang="en-US" sz="2200" dirty="0">
                <a:latin typeface="Tahoma" charset="0"/>
                <a:ea typeface="ＭＳ Ｐゴシック" charset="-128"/>
              </a:rPr>
              <a:t>fd.1  (Patient, Hospital) </a:t>
            </a:r>
            <a:r>
              <a:rPr lang="en-US" altLang="en-US" sz="2200" dirty="0">
                <a:latin typeface="Tahoma" charset="0"/>
                <a:ea typeface="ＭＳ Ｐゴシック" charset="-128"/>
                <a:sym typeface="Symbol" charset="2"/>
              </a:rPr>
              <a:t> Doctor</a:t>
            </a:r>
            <a:endParaRPr lang="en-US" altLang="en-US" sz="2200" dirty="0">
              <a:latin typeface="Tahoma" charset="0"/>
              <a:ea typeface="ＭＳ Ｐゴシック" charset="-128"/>
            </a:endParaRPr>
          </a:p>
          <a:p>
            <a:pPr eaLnBrk="1" hangingPunct="1">
              <a:lnSpc>
                <a:spcPct val="90000"/>
              </a:lnSpc>
              <a:buClr>
                <a:schemeClr val="tx2"/>
              </a:buClr>
              <a:buFont typeface="Wingdings" charset="2"/>
              <a:buNone/>
              <a:defRPr/>
            </a:pPr>
            <a:r>
              <a:rPr lang="en-US" altLang="en-US" sz="2200" dirty="0">
                <a:latin typeface="Tahoma" charset="0"/>
                <a:ea typeface="ＭＳ Ｐゴシック" charset="-128"/>
              </a:rPr>
              <a:t>          fd.2  Doctor </a:t>
            </a:r>
            <a:r>
              <a:rPr lang="en-US" altLang="en-US" sz="2200" dirty="0">
                <a:latin typeface="Tahoma" charset="0"/>
                <a:ea typeface="ＭＳ Ｐゴシック" charset="-128"/>
                <a:sym typeface="Symbol" charset="2"/>
              </a:rPr>
              <a:t> Hospital</a:t>
            </a:r>
          </a:p>
          <a:p>
            <a:pPr eaLnBrk="1" hangingPunct="1">
              <a:lnSpc>
                <a:spcPct val="90000"/>
              </a:lnSpc>
              <a:buClr>
                <a:schemeClr val="tx2"/>
              </a:buClr>
              <a:buFont typeface="Wingdings" charset="2"/>
              <a:buNone/>
              <a:defRPr/>
            </a:pPr>
            <a:endParaRPr lang="en-US" altLang="en-US" sz="1000" dirty="0">
              <a:latin typeface="Tahoma" charset="0"/>
              <a:ea typeface="ＭＳ Ｐゴシック" charset="-128"/>
              <a:sym typeface="Symbol" charset="2"/>
            </a:endParaRPr>
          </a:p>
          <a:p>
            <a:pPr eaLnBrk="1" hangingPunct="1">
              <a:lnSpc>
                <a:spcPct val="90000"/>
              </a:lnSpc>
              <a:buClr>
                <a:schemeClr val="tx2"/>
              </a:buClr>
              <a:buFont typeface="Monotype Sorts" charset="2"/>
              <a:buChar char="o"/>
              <a:defRPr/>
            </a:pPr>
            <a:r>
              <a:rPr lang="en-US" altLang="en-US" dirty="0">
                <a:latin typeface="Tahoma" charset="0"/>
                <a:ea typeface="ＭＳ Ｐゴシック" charset="-128"/>
                <a:sym typeface="Symbol" charset="2"/>
              </a:rPr>
              <a:t>Pictorially:</a:t>
            </a:r>
          </a:p>
          <a:p>
            <a:pPr eaLnBrk="1" hangingPunct="1">
              <a:lnSpc>
                <a:spcPct val="90000"/>
              </a:lnSpc>
              <a:buClr>
                <a:schemeClr val="tx2"/>
              </a:buClr>
              <a:buFont typeface="Monotype Sorts" charset="2"/>
              <a:buChar char="o"/>
              <a:defRPr/>
            </a:pPr>
            <a:endParaRPr lang="en-US" altLang="en-US" dirty="0">
              <a:latin typeface="Tahoma" charset="0"/>
              <a:ea typeface="ＭＳ Ｐゴシック" charset="-128"/>
              <a:sym typeface="Symbol" charset="2"/>
            </a:endParaRPr>
          </a:p>
          <a:p>
            <a:pPr eaLnBrk="1" hangingPunct="1">
              <a:lnSpc>
                <a:spcPct val="90000"/>
              </a:lnSpc>
              <a:buClr>
                <a:schemeClr val="tx2"/>
              </a:buClr>
              <a:buFont typeface="Monotype Sorts" charset="2"/>
              <a:buChar char="o"/>
              <a:defRPr/>
            </a:pPr>
            <a:endParaRPr lang="en-US" altLang="en-US" dirty="0">
              <a:latin typeface="Tahoma" charset="0"/>
              <a:ea typeface="ＭＳ Ｐゴシック" charset="-128"/>
              <a:sym typeface="Symbol" charset="2"/>
            </a:endParaRPr>
          </a:p>
          <a:p>
            <a:pPr eaLnBrk="1" hangingPunct="1">
              <a:lnSpc>
                <a:spcPct val="90000"/>
              </a:lnSpc>
              <a:buClr>
                <a:schemeClr val="tx2"/>
              </a:buClr>
              <a:buFont typeface="Monotype Sorts" charset="2"/>
              <a:buChar char="o"/>
              <a:defRPr/>
            </a:pPr>
            <a:endParaRPr lang="en-US" altLang="en-US" dirty="0">
              <a:latin typeface="Tahoma" charset="0"/>
              <a:ea typeface="ＭＳ Ｐゴシック" charset="-128"/>
              <a:sym typeface="Symbol" charset="2"/>
            </a:endParaRPr>
          </a:p>
        </p:txBody>
      </p:sp>
      <p:grpSp>
        <p:nvGrpSpPr>
          <p:cNvPr id="86019" name="Group 4">
            <a:extLst>
              <a:ext uri="{FF2B5EF4-FFF2-40B4-BE49-F238E27FC236}">
                <a16:creationId xmlns:a16="http://schemas.microsoft.com/office/drawing/2014/main" id="{CD17BC79-AE57-46F4-9FCF-E00FD833622F}"/>
              </a:ext>
            </a:extLst>
          </p:cNvPr>
          <p:cNvGrpSpPr>
            <a:grpSpLocks/>
          </p:cNvGrpSpPr>
          <p:nvPr/>
        </p:nvGrpSpPr>
        <p:grpSpPr bwMode="auto">
          <a:xfrm>
            <a:off x="800100" y="3738563"/>
            <a:ext cx="3581400" cy="2133600"/>
            <a:chOff x="1104" y="2400"/>
            <a:chExt cx="2017" cy="1392"/>
          </a:xfrm>
        </p:grpSpPr>
        <p:sp>
          <p:nvSpPr>
            <p:cNvPr id="110598" name="Rectangle 5">
              <a:extLst>
                <a:ext uri="{FF2B5EF4-FFF2-40B4-BE49-F238E27FC236}">
                  <a16:creationId xmlns:a16="http://schemas.microsoft.com/office/drawing/2014/main" id="{EE7AD227-4DD6-41A7-BF3C-DF880FA9608F}"/>
                </a:ext>
              </a:extLst>
            </p:cNvPr>
            <p:cNvSpPr>
              <a:spLocks noChangeArrowheads="1"/>
            </p:cNvSpPr>
            <p:nvPr/>
          </p:nvSpPr>
          <p:spPr bwMode="auto">
            <a:xfrm>
              <a:off x="1104" y="2400"/>
              <a:ext cx="912" cy="1392"/>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grpSp>
          <p:nvGrpSpPr>
            <p:cNvPr id="110599" name="Group 6">
              <a:extLst>
                <a:ext uri="{FF2B5EF4-FFF2-40B4-BE49-F238E27FC236}">
                  <a16:creationId xmlns:a16="http://schemas.microsoft.com/office/drawing/2014/main" id="{7234A9C8-D844-441E-A03A-EA46A1AD991A}"/>
                </a:ext>
              </a:extLst>
            </p:cNvPr>
            <p:cNvGrpSpPr>
              <a:grpSpLocks/>
            </p:cNvGrpSpPr>
            <p:nvPr/>
          </p:nvGrpSpPr>
          <p:grpSpPr bwMode="auto">
            <a:xfrm>
              <a:off x="1225" y="2592"/>
              <a:ext cx="737" cy="384"/>
              <a:chOff x="409" y="2688"/>
              <a:chExt cx="737" cy="384"/>
            </a:xfrm>
          </p:grpSpPr>
          <p:sp>
            <p:nvSpPr>
              <p:cNvPr id="110608" name="Rectangle 7">
                <a:extLst>
                  <a:ext uri="{FF2B5EF4-FFF2-40B4-BE49-F238E27FC236}">
                    <a16:creationId xmlns:a16="http://schemas.microsoft.com/office/drawing/2014/main" id="{EECB5172-27B5-4022-84CF-358499F7205A}"/>
                  </a:ext>
                </a:extLst>
              </p:cNvPr>
              <p:cNvSpPr>
                <a:spLocks noChangeArrowheads="1"/>
              </p:cNvSpPr>
              <p:nvPr/>
            </p:nvSpPr>
            <p:spPr bwMode="auto">
              <a:xfrm>
                <a:off x="409" y="2688"/>
                <a:ext cx="686"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10609" name="Text Box 8">
                <a:extLst>
                  <a:ext uri="{FF2B5EF4-FFF2-40B4-BE49-F238E27FC236}">
                    <a16:creationId xmlns:a16="http://schemas.microsoft.com/office/drawing/2014/main" id="{2A5C2BE8-7A45-4532-B017-D55EF8204E67}"/>
                  </a:ext>
                </a:extLst>
              </p:cNvPr>
              <p:cNvSpPr txBox="1">
                <a:spLocks noChangeArrowheads="1"/>
              </p:cNvSpPr>
              <p:nvPr/>
            </p:nvSpPr>
            <p:spPr bwMode="auto">
              <a:xfrm>
                <a:off x="437" y="2724"/>
                <a:ext cx="7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Patient</a:t>
                </a:r>
              </a:p>
            </p:txBody>
          </p:sp>
        </p:grpSp>
        <p:grpSp>
          <p:nvGrpSpPr>
            <p:cNvPr id="110600" name="Group 9">
              <a:extLst>
                <a:ext uri="{FF2B5EF4-FFF2-40B4-BE49-F238E27FC236}">
                  <a16:creationId xmlns:a16="http://schemas.microsoft.com/office/drawing/2014/main" id="{46CCEA86-5D8F-4E5C-A69D-DDD0C2DC8DC3}"/>
                </a:ext>
              </a:extLst>
            </p:cNvPr>
            <p:cNvGrpSpPr>
              <a:grpSpLocks/>
            </p:cNvGrpSpPr>
            <p:nvPr/>
          </p:nvGrpSpPr>
          <p:grpSpPr bwMode="auto">
            <a:xfrm>
              <a:off x="2352" y="2928"/>
              <a:ext cx="769" cy="384"/>
              <a:chOff x="3600" y="2064"/>
              <a:chExt cx="769" cy="384"/>
            </a:xfrm>
          </p:grpSpPr>
          <p:sp>
            <p:nvSpPr>
              <p:cNvPr id="110606" name="Rectangle 10">
                <a:extLst>
                  <a:ext uri="{FF2B5EF4-FFF2-40B4-BE49-F238E27FC236}">
                    <a16:creationId xmlns:a16="http://schemas.microsoft.com/office/drawing/2014/main" id="{E6D53892-1DC8-4DA9-BC64-CC5FDD630CD1}"/>
                  </a:ext>
                </a:extLst>
              </p:cNvPr>
              <p:cNvSpPr>
                <a:spLocks noChangeArrowheads="1"/>
              </p:cNvSpPr>
              <p:nvPr/>
            </p:nvSpPr>
            <p:spPr bwMode="auto">
              <a:xfrm>
                <a:off x="3600" y="2064"/>
                <a:ext cx="769"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10607" name="Text Box 11">
                <a:extLst>
                  <a:ext uri="{FF2B5EF4-FFF2-40B4-BE49-F238E27FC236}">
                    <a16:creationId xmlns:a16="http://schemas.microsoft.com/office/drawing/2014/main" id="{297AB95D-DB92-437F-9043-09F16FEFE7BD}"/>
                  </a:ext>
                </a:extLst>
              </p:cNvPr>
              <p:cNvSpPr txBox="1">
                <a:spLocks noChangeArrowheads="1"/>
              </p:cNvSpPr>
              <p:nvPr/>
            </p:nvSpPr>
            <p:spPr bwMode="auto">
              <a:xfrm>
                <a:off x="3686" y="2129"/>
                <a:ext cx="6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Doctor</a:t>
                </a:r>
              </a:p>
            </p:txBody>
          </p:sp>
        </p:grpSp>
        <p:cxnSp>
          <p:nvCxnSpPr>
            <p:cNvPr id="110601" name="AutoShape 12">
              <a:extLst>
                <a:ext uri="{FF2B5EF4-FFF2-40B4-BE49-F238E27FC236}">
                  <a16:creationId xmlns:a16="http://schemas.microsoft.com/office/drawing/2014/main" id="{3B70CFED-BB34-447E-BD49-F6CA886B0992}"/>
                </a:ext>
              </a:extLst>
            </p:cNvPr>
            <p:cNvCxnSpPr>
              <a:cxnSpLocks noChangeShapeType="1"/>
              <a:stCxn id="110598" idx="3"/>
              <a:endCxn id="110606" idx="1"/>
            </p:cNvCxnSpPr>
            <p:nvPr/>
          </p:nvCxnSpPr>
          <p:spPr bwMode="auto">
            <a:xfrm>
              <a:off x="2016" y="3096"/>
              <a:ext cx="336" cy="2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0602" name="Group 13">
              <a:extLst>
                <a:ext uri="{FF2B5EF4-FFF2-40B4-BE49-F238E27FC236}">
                  <a16:creationId xmlns:a16="http://schemas.microsoft.com/office/drawing/2014/main" id="{D02C912F-3557-4EAA-90BE-572509A39F85}"/>
                </a:ext>
              </a:extLst>
            </p:cNvPr>
            <p:cNvGrpSpPr>
              <a:grpSpLocks/>
            </p:cNvGrpSpPr>
            <p:nvPr/>
          </p:nvGrpSpPr>
          <p:grpSpPr bwMode="auto">
            <a:xfrm>
              <a:off x="1225" y="3216"/>
              <a:ext cx="686" cy="384"/>
              <a:chOff x="361" y="3360"/>
              <a:chExt cx="686" cy="384"/>
            </a:xfrm>
          </p:grpSpPr>
          <p:sp>
            <p:nvSpPr>
              <p:cNvPr id="110604" name="Rectangle 14">
                <a:extLst>
                  <a:ext uri="{FF2B5EF4-FFF2-40B4-BE49-F238E27FC236}">
                    <a16:creationId xmlns:a16="http://schemas.microsoft.com/office/drawing/2014/main" id="{C25F1071-E33A-4C7F-9270-11727CF60560}"/>
                  </a:ext>
                </a:extLst>
              </p:cNvPr>
              <p:cNvSpPr>
                <a:spLocks noChangeArrowheads="1"/>
              </p:cNvSpPr>
              <p:nvPr/>
            </p:nvSpPr>
            <p:spPr bwMode="auto">
              <a:xfrm>
                <a:off x="361" y="3360"/>
                <a:ext cx="686"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10605" name="Text Box 15">
                <a:extLst>
                  <a:ext uri="{FF2B5EF4-FFF2-40B4-BE49-F238E27FC236}">
                    <a16:creationId xmlns:a16="http://schemas.microsoft.com/office/drawing/2014/main" id="{B17CCE13-BC9D-4194-B380-0D57496A69B2}"/>
                  </a:ext>
                </a:extLst>
              </p:cNvPr>
              <p:cNvSpPr txBox="1">
                <a:spLocks noChangeArrowheads="1"/>
              </p:cNvSpPr>
              <p:nvPr/>
            </p:nvSpPr>
            <p:spPr bwMode="auto">
              <a:xfrm>
                <a:off x="361" y="3386"/>
                <a:ext cx="6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sz="2200" b="1">
                    <a:latin typeface="Times New Roman" panose="02020603050405020304" pitchFamily="18" charset="0"/>
                  </a:rPr>
                  <a:t>Hospital</a:t>
                </a:r>
              </a:p>
            </p:txBody>
          </p:sp>
        </p:grpSp>
        <p:cxnSp>
          <p:nvCxnSpPr>
            <p:cNvPr id="110603" name="AutoShape 16">
              <a:extLst>
                <a:ext uri="{FF2B5EF4-FFF2-40B4-BE49-F238E27FC236}">
                  <a16:creationId xmlns:a16="http://schemas.microsoft.com/office/drawing/2014/main" id="{6B20DF4E-E731-4836-B5F9-CB1739CAA496}"/>
                </a:ext>
              </a:extLst>
            </p:cNvPr>
            <p:cNvCxnSpPr>
              <a:cxnSpLocks noChangeShapeType="1"/>
              <a:stCxn id="110606" idx="2"/>
              <a:endCxn id="110604" idx="3"/>
            </p:cNvCxnSpPr>
            <p:nvPr/>
          </p:nvCxnSpPr>
          <p:spPr bwMode="auto">
            <a:xfrm rot="5400000">
              <a:off x="2276" y="2947"/>
              <a:ext cx="96" cy="825"/>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8" name="Content Placeholder 2">
            <a:extLst>
              <a:ext uri="{FF2B5EF4-FFF2-40B4-BE49-F238E27FC236}">
                <a16:creationId xmlns:a16="http://schemas.microsoft.com/office/drawing/2014/main" id="{988A2E2B-CF6F-48A4-BC57-59180BD23A3A}"/>
              </a:ext>
            </a:extLst>
          </p:cNvPr>
          <p:cNvSpPr txBox="1">
            <a:spLocks/>
          </p:cNvSpPr>
          <p:nvPr/>
        </p:nvSpPr>
        <p:spPr bwMode="auto">
          <a:xfrm>
            <a:off x="4768850" y="3403600"/>
            <a:ext cx="4030663" cy="2286000"/>
          </a:xfrm>
          <a:prstGeom prst="rect">
            <a:avLst/>
          </a:prstGeom>
          <a:noFill/>
          <a:ln>
            <a:noFill/>
          </a:ln>
        </p:spPr>
        <p:txBody>
          <a:bodyPr lIns="90487" tIns="44450" rIns="90487" bIns="44450"/>
          <a:lstStyle>
            <a:lvl1pPr marL="342900" indent="-342900" algn="l" rtl="0" eaLnBrk="0" fontAlgn="base" hangingPunct="0">
              <a:spcBef>
                <a:spcPct val="20000"/>
              </a:spcBef>
              <a:spcAft>
                <a:spcPct val="0"/>
              </a:spcAft>
              <a:buClr>
                <a:schemeClr val="tx1"/>
              </a:buClr>
              <a:buSzPct val="75000"/>
              <a:buFont typeface="Monotype Sorts" pitchFamily="2" charset="2"/>
              <a:buChar char="o"/>
              <a:defRPr sz="2400">
                <a:solidFill>
                  <a:schemeClr val="tx1"/>
                </a:solidFill>
                <a:latin typeface="+mn-lt"/>
                <a:ea typeface="MS PGothic" panose="020B0600070205080204" pitchFamily="34" charset="-128"/>
                <a:cs typeface="ＭＳ Ｐゴシック" pitchFamily="40" charset="-128"/>
              </a:defRPr>
            </a:lvl1pPr>
            <a:lvl2pPr marL="742950" indent="-285750" algn="l" rtl="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1"/>
              </a:buClr>
              <a:buSzPct val="65000"/>
              <a:buFont typeface="Monotype Sorts" pitchFamily="2" charset="2"/>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9pPr>
          </a:lstStyle>
          <a:p>
            <a:pPr eaLnBrk="1" hangingPunct="1">
              <a:lnSpc>
                <a:spcPct val="90000"/>
              </a:lnSpc>
              <a:buClr>
                <a:schemeClr val="tx2"/>
              </a:buClr>
              <a:buFont typeface="Monotype Sorts" charset="2"/>
              <a:buChar char="o"/>
              <a:defRPr/>
            </a:pPr>
            <a:r>
              <a:rPr lang="en-US" altLang="en-US" kern="0" dirty="0">
                <a:latin typeface="Tahoma" charset="0"/>
                <a:ea typeface="ＭＳ Ｐゴシック" charset="-128"/>
                <a:sym typeface="Symbol" charset="2"/>
              </a:rPr>
              <a:t>It has a </a:t>
            </a:r>
            <a:r>
              <a:rPr lang="en-US" altLang="en-US" kern="0">
                <a:latin typeface="Tahoma" charset="0"/>
                <a:ea typeface="ＭＳ Ｐゴシック" charset="-128"/>
                <a:sym typeface="Symbol" charset="2"/>
              </a:rPr>
              <a:t>transitive dependency, </a:t>
            </a:r>
            <a:r>
              <a:rPr lang="en-US" altLang="en-US" kern="0" dirty="0">
                <a:latin typeface="Tahoma" charset="0"/>
                <a:ea typeface="ＭＳ Ｐゴシック" charset="-128"/>
                <a:sym typeface="Symbol" charset="2"/>
              </a:rPr>
              <a:t>but this is not to an </a:t>
            </a:r>
            <a:r>
              <a:rPr lang="en-US" altLang="en-US" kern="0" dirty="0">
                <a:latin typeface="Tahoma" panose="020B0604030504040204" pitchFamily="34" charset="0"/>
                <a:ea typeface="ＭＳ Ｐゴシック" panose="020B0600070205080204" pitchFamily="34" charset="-128"/>
              </a:rPr>
              <a:t>attribute </a:t>
            </a:r>
            <a:br>
              <a:rPr lang="en-US" altLang="en-US" kern="0" dirty="0">
                <a:latin typeface="Tahoma" panose="020B0604030504040204" pitchFamily="34" charset="0"/>
                <a:ea typeface="ＭＳ Ｐゴシック" panose="020B0600070205080204" pitchFamily="34" charset="-128"/>
              </a:rPr>
            </a:br>
            <a:r>
              <a:rPr lang="en-US" altLang="en-US" kern="0" dirty="0">
                <a:latin typeface="Tahoma" panose="020B0604030504040204" pitchFamily="34" charset="0"/>
                <a:ea typeface="ＭＳ Ｐゴシック" panose="020B0600070205080204" pitchFamily="34" charset="-128"/>
              </a:rPr>
              <a:t>that are not part of a key.</a:t>
            </a:r>
          </a:p>
          <a:p>
            <a:pPr eaLnBrk="1" hangingPunct="1">
              <a:lnSpc>
                <a:spcPct val="90000"/>
              </a:lnSpc>
              <a:buClr>
                <a:schemeClr val="tx2"/>
              </a:buClr>
              <a:buFont typeface="Monotype Sorts" charset="2"/>
              <a:buChar char="o"/>
              <a:defRPr/>
            </a:pPr>
            <a:endParaRPr lang="en-US" altLang="en-US" sz="1200" kern="0" dirty="0">
              <a:latin typeface="Tahoma" panose="020B0604030504040204" pitchFamily="34" charset="0"/>
              <a:ea typeface="ＭＳ Ｐゴシック" panose="020B0600070205080204" pitchFamily="34" charset="-128"/>
            </a:endParaRPr>
          </a:p>
          <a:p>
            <a:pPr eaLnBrk="1" hangingPunct="1">
              <a:lnSpc>
                <a:spcPct val="90000"/>
              </a:lnSpc>
              <a:buClr>
                <a:schemeClr val="tx2"/>
              </a:buClr>
              <a:buFont typeface="Monotype Sorts" charset="2"/>
              <a:buChar char="o"/>
              <a:defRPr/>
            </a:pPr>
            <a:r>
              <a:rPr lang="en-US" altLang="en-US" b="1" kern="0" dirty="0">
                <a:latin typeface="Tahoma" charset="0"/>
                <a:ea typeface="ＭＳ Ｐゴシック" charset="-128"/>
                <a:sym typeface="Symbol" charset="2"/>
              </a:rPr>
              <a:t>Hospital</a:t>
            </a:r>
            <a:r>
              <a:rPr lang="en-US" altLang="en-US" kern="0" dirty="0">
                <a:latin typeface="Tahoma" panose="020B0604030504040204" pitchFamily="34" charset="0"/>
                <a:ea typeface="ＭＳ Ｐゴシック" panose="020B0600070205080204" pitchFamily="34" charset="-128"/>
              </a:rPr>
              <a:t> is a subset of a </a:t>
            </a:r>
            <a:br>
              <a:rPr lang="en-US" altLang="en-US" kern="0" dirty="0">
                <a:latin typeface="Tahoma" panose="020B0604030504040204" pitchFamily="34" charset="0"/>
                <a:ea typeface="ＭＳ Ｐゴシック" panose="020B0600070205080204" pitchFamily="34" charset="-128"/>
              </a:rPr>
            </a:br>
            <a:r>
              <a:rPr lang="en-US" altLang="en-US" kern="0" dirty="0">
                <a:latin typeface="Tahoma" panose="020B0604030504040204" pitchFamily="34" charset="0"/>
                <a:ea typeface="ＭＳ Ｐゴシック" panose="020B0600070205080204" pitchFamily="34" charset="-128"/>
              </a:rPr>
              <a:t>candidate Key (fd.1)</a:t>
            </a:r>
          </a:p>
          <a:p>
            <a:pPr eaLnBrk="1" hangingPunct="1">
              <a:lnSpc>
                <a:spcPct val="90000"/>
              </a:lnSpc>
              <a:buClr>
                <a:schemeClr val="tx2"/>
              </a:buClr>
              <a:buFont typeface="Monotype Sorts" charset="2"/>
              <a:buChar char="o"/>
              <a:defRPr/>
            </a:pPr>
            <a:endParaRPr lang="en-US" altLang="en-US" kern="0" dirty="0">
              <a:latin typeface="Tahoma" charset="0"/>
              <a:ea typeface="ＭＳ Ｐゴシック" charset="-128"/>
              <a:sym typeface="Symbol" charset="2"/>
            </a:endParaRPr>
          </a:p>
          <a:p>
            <a:pPr>
              <a:defRPr/>
            </a:pPr>
            <a:endParaRPr 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8">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2669E2F8-2EA4-4CDB-A3F2-D7145A1B0285}"/>
              </a:ext>
            </a:extLst>
          </p:cNvPr>
          <p:cNvSpPr>
            <a:spLocks noGrp="1" noChangeArrowheads="1"/>
          </p:cNvSpPr>
          <p:nvPr>
            <p:ph type="title"/>
          </p:nvPr>
        </p:nvSpPr>
        <p:spPr/>
        <p:txBody>
          <a:bodyPr/>
          <a:lstStyle/>
          <a:p>
            <a:pPr eaLnBrk="1" hangingPunct="1"/>
            <a:r>
              <a:rPr lang="en-US" altLang="en-US"/>
              <a:t>Normal Forms - BCNF</a:t>
            </a:r>
          </a:p>
        </p:txBody>
      </p:sp>
      <p:sp>
        <p:nvSpPr>
          <p:cNvPr id="69634" name="Rectangle 3" descr="Rectangle: Click to edit Master text styles&#10;Second level&#10;Third level&#10;Fourth level&#10;Fifth level">
            <a:extLst>
              <a:ext uri="{FF2B5EF4-FFF2-40B4-BE49-F238E27FC236}">
                <a16:creationId xmlns:a16="http://schemas.microsoft.com/office/drawing/2014/main" id="{C7E0D843-1B38-4426-96FC-DFF000AA36E3}"/>
              </a:ext>
            </a:extLst>
          </p:cNvPr>
          <p:cNvSpPr>
            <a:spLocks noGrp="1" noChangeArrowheads="1"/>
          </p:cNvSpPr>
          <p:nvPr>
            <p:ph type="body" idx="1"/>
          </p:nvPr>
        </p:nvSpPr>
        <p:spPr>
          <a:xfrm>
            <a:off x="228600" y="1371600"/>
            <a:ext cx="8686800" cy="2735263"/>
          </a:xfrm>
        </p:spPr>
        <p:txBody>
          <a:bodyPr/>
          <a:lstStyle/>
          <a:p>
            <a:pPr eaLnBrk="1" hangingPunct="1">
              <a:lnSpc>
                <a:spcPct val="90000"/>
              </a:lnSpc>
              <a:buClr>
                <a:schemeClr val="tx2"/>
              </a:buClr>
            </a:pPr>
            <a:r>
              <a:rPr lang="en-US" altLang="en-US" b="1" u="sng" dirty="0">
                <a:latin typeface="Tahoma" panose="020B0604030504040204" pitchFamily="34" charset="0"/>
              </a:rPr>
              <a:t>Boyce-Codd Normal Form</a:t>
            </a:r>
            <a:r>
              <a:rPr lang="en-US" altLang="en-US" b="1" dirty="0">
                <a:latin typeface="Tahoma" panose="020B0604030504040204" pitchFamily="34" charset="0"/>
              </a:rPr>
              <a:t>: A relation is in 3NF and has no transitive dependencies </a:t>
            </a:r>
          </a:p>
          <a:p>
            <a:pPr lvl="1" eaLnBrk="1" hangingPunct="1">
              <a:lnSpc>
                <a:spcPct val="90000"/>
              </a:lnSpc>
              <a:buClr>
                <a:schemeClr val="tx2"/>
              </a:buClr>
            </a:pPr>
            <a:r>
              <a:rPr lang="en-US" altLang="en-US" sz="2200" dirty="0">
                <a:latin typeface="Tahoma" panose="020B0604030504040204" pitchFamily="34" charset="0"/>
              </a:rPr>
              <a:t>if X </a:t>
            </a:r>
            <a:r>
              <a:rPr lang="en-US" altLang="en-US" sz="2200" dirty="0">
                <a:latin typeface="Tahoma" panose="020B0604030504040204" pitchFamily="34" charset="0"/>
                <a:sym typeface="Symbol" panose="05050102010706020507" pitchFamily="18" charset="2"/>
              </a:rPr>
              <a:t></a:t>
            </a:r>
            <a:r>
              <a:rPr lang="en-US" altLang="en-US" sz="2200" dirty="0">
                <a:latin typeface="Tahoma" panose="020B0604030504040204" pitchFamily="34" charset="0"/>
              </a:rPr>
              <a:t> A is an FD, then</a:t>
            </a:r>
            <a:br>
              <a:rPr lang="en-US" altLang="en-US" sz="2200" dirty="0">
                <a:latin typeface="Tahoma" panose="020B0604030504040204" pitchFamily="34" charset="0"/>
              </a:rPr>
            </a:br>
            <a:r>
              <a:rPr lang="en-US" altLang="en-US" sz="2200" dirty="0">
                <a:latin typeface="Tahoma" panose="020B0604030504040204" pitchFamily="34" charset="0"/>
              </a:rPr>
              <a:t> (a) it is trivial, or (b) X is a </a:t>
            </a:r>
            <a:r>
              <a:rPr lang="en-US" altLang="en-US" sz="2200" dirty="0" err="1">
                <a:latin typeface="Tahoma" panose="020B0604030504040204" pitchFamily="34" charset="0"/>
              </a:rPr>
              <a:t>superKey</a:t>
            </a:r>
            <a:r>
              <a:rPr lang="en-US" altLang="en-US" sz="2200" dirty="0">
                <a:latin typeface="Tahoma" panose="020B0604030504040204" pitchFamily="34" charset="0"/>
              </a:rPr>
              <a:t>.</a:t>
            </a:r>
          </a:p>
          <a:p>
            <a:pPr eaLnBrk="1" hangingPunct="1">
              <a:lnSpc>
                <a:spcPct val="90000"/>
              </a:lnSpc>
              <a:buClr>
                <a:schemeClr val="tx2"/>
              </a:buClr>
            </a:pPr>
            <a:endParaRPr lang="en-US" altLang="en-US" sz="1200" dirty="0">
              <a:latin typeface="Comic Sans MS" panose="030F0702030302020204" pitchFamily="66" charset="0"/>
            </a:endParaRPr>
          </a:p>
          <a:p>
            <a:pPr eaLnBrk="1" hangingPunct="1">
              <a:lnSpc>
                <a:spcPct val="90000"/>
              </a:lnSpc>
              <a:buClr>
                <a:schemeClr val="tx2"/>
              </a:buClr>
            </a:pPr>
            <a:r>
              <a:rPr lang="en-US" altLang="en-US" sz="2200" dirty="0">
                <a:latin typeface="Comic Sans MS" panose="030F0702030302020204" pitchFamily="66" charset="0"/>
              </a:rPr>
              <a:t>Informally: everything depends on the </a:t>
            </a:r>
            <a:r>
              <a:rPr lang="en-US" altLang="en-US" sz="2200" b="1" dirty="0">
                <a:latin typeface="Comic Sans MS" panose="030F0702030302020204" pitchFamily="66" charset="0"/>
              </a:rPr>
              <a:t>full key</a:t>
            </a:r>
            <a:r>
              <a:rPr lang="en-US" altLang="en-US" sz="2200" dirty="0">
                <a:latin typeface="Comic Sans MS" panose="030F0702030302020204" pitchFamily="66" charset="0"/>
              </a:rPr>
              <a:t>, and nothing but the key</a:t>
            </a:r>
          </a:p>
          <a:p>
            <a:pPr eaLnBrk="1" hangingPunct="1">
              <a:lnSpc>
                <a:spcPct val="90000"/>
              </a:lnSpc>
              <a:buClr>
                <a:schemeClr val="tx2"/>
              </a:buClr>
            </a:pPr>
            <a:endParaRPr lang="en-US" altLang="en-US" sz="800" dirty="0">
              <a:latin typeface="Comic Sans MS" panose="030F0702030302020204" pitchFamily="66" charset="0"/>
            </a:endParaRPr>
          </a:p>
          <a:p>
            <a:pPr eaLnBrk="1" hangingPunct="1">
              <a:lnSpc>
                <a:spcPct val="90000"/>
              </a:lnSpc>
              <a:buClr>
                <a:schemeClr val="tx2"/>
              </a:buClr>
            </a:pPr>
            <a:r>
              <a:rPr lang="en-US" altLang="en-US" dirty="0">
                <a:latin typeface="Tahoma" panose="020B0604030504040204" pitchFamily="34" charset="0"/>
              </a:rPr>
              <a:t>Pictorially: we want a </a:t>
            </a:r>
            <a:r>
              <a:rPr lang="ja-JP" altLang="en-US" dirty="0">
                <a:latin typeface="Tahoma" panose="020B0604030504040204" pitchFamily="34" charset="0"/>
              </a:rPr>
              <a:t>‘</a:t>
            </a:r>
            <a:r>
              <a:rPr lang="en-US" altLang="ja-JP" dirty="0">
                <a:latin typeface="Tahoma" panose="020B0604030504040204" pitchFamily="34" charset="0"/>
              </a:rPr>
              <a:t>star</a:t>
            </a:r>
            <a:r>
              <a:rPr lang="ja-JP" altLang="en-US" dirty="0">
                <a:latin typeface="Tahoma" panose="020B0604030504040204" pitchFamily="34" charset="0"/>
              </a:rPr>
              <a:t>’</a:t>
            </a:r>
            <a:r>
              <a:rPr lang="en-US" altLang="ja-JP" dirty="0">
                <a:latin typeface="Tahoma" panose="020B0604030504040204" pitchFamily="34" charset="0"/>
              </a:rPr>
              <a:t> shape</a:t>
            </a:r>
            <a:endParaRPr lang="en-US" altLang="en-US" dirty="0">
              <a:latin typeface="Tahoma" panose="020B0604030504040204" pitchFamily="34" charset="0"/>
            </a:endParaRPr>
          </a:p>
        </p:txBody>
      </p:sp>
      <p:grpSp>
        <p:nvGrpSpPr>
          <p:cNvPr id="5" name="Group 4">
            <a:extLst>
              <a:ext uri="{FF2B5EF4-FFF2-40B4-BE49-F238E27FC236}">
                <a16:creationId xmlns:a16="http://schemas.microsoft.com/office/drawing/2014/main" id="{5FDB3BBB-DC8B-48ED-98CE-05331D4B0F7E}"/>
              </a:ext>
            </a:extLst>
          </p:cNvPr>
          <p:cNvGrpSpPr>
            <a:grpSpLocks/>
          </p:cNvGrpSpPr>
          <p:nvPr/>
        </p:nvGrpSpPr>
        <p:grpSpPr bwMode="auto">
          <a:xfrm>
            <a:off x="1295400" y="4440238"/>
            <a:ext cx="2362200" cy="1427162"/>
            <a:chOff x="432" y="2077"/>
            <a:chExt cx="1488" cy="899"/>
          </a:xfrm>
        </p:grpSpPr>
        <p:grpSp>
          <p:nvGrpSpPr>
            <p:cNvPr id="118805" name="Group 5">
              <a:extLst>
                <a:ext uri="{FF2B5EF4-FFF2-40B4-BE49-F238E27FC236}">
                  <a16:creationId xmlns:a16="http://schemas.microsoft.com/office/drawing/2014/main" id="{45BDCF6B-02FB-41D4-8C6C-7DEEC8AF204B}"/>
                </a:ext>
              </a:extLst>
            </p:cNvPr>
            <p:cNvGrpSpPr>
              <a:grpSpLocks/>
            </p:cNvGrpSpPr>
            <p:nvPr/>
          </p:nvGrpSpPr>
          <p:grpSpPr bwMode="auto">
            <a:xfrm>
              <a:off x="1483" y="2077"/>
              <a:ext cx="384" cy="384"/>
              <a:chOff x="1947" y="2653"/>
              <a:chExt cx="624" cy="384"/>
            </a:xfrm>
          </p:grpSpPr>
          <p:sp>
            <p:nvSpPr>
              <p:cNvPr id="118814" name="Rectangle 6">
                <a:extLst>
                  <a:ext uri="{FF2B5EF4-FFF2-40B4-BE49-F238E27FC236}">
                    <a16:creationId xmlns:a16="http://schemas.microsoft.com/office/drawing/2014/main" id="{E96D54E8-4F30-4CB9-A934-6575BCB7073E}"/>
                  </a:ext>
                </a:extLst>
              </p:cNvPr>
              <p:cNvSpPr>
                <a:spLocks noChangeArrowheads="1"/>
              </p:cNvSpPr>
              <p:nvPr/>
            </p:nvSpPr>
            <p:spPr bwMode="auto">
              <a:xfrm>
                <a:off x="1947" y="2653"/>
                <a:ext cx="624"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18815" name="Text Box 7">
                <a:extLst>
                  <a:ext uri="{FF2B5EF4-FFF2-40B4-BE49-F238E27FC236}">
                    <a16:creationId xmlns:a16="http://schemas.microsoft.com/office/drawing/2014/main" id="{D80D31CA-38AC-47D8-8431-DBA097ACAB0D}"/>
                  </a:ext>
                </a:extLst>
              </p:cNvPr>
              <p:cNvSpPr txBox="1">
                <a:spLocks noChangeArrowheads="1"/>
              </p:cNvSpPr>
              <p:nvPr/>
            </p:nvSpPr>
            <p:spPr bwMode="auto">
              <a:xfrm>
                <a:off x="2109" y="2736"/>
                <a:ext cx="3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B</a:t>
                </a:r>
              </a:p>
            </p:txBody>
          </p:sp>
        </p:grpSp>
        <p:grpSp>
          <p:nvGrpSpPr>
            <p:cNvPr id="118806" name="Group 8">
              <a:extLst>
                <a:ext uri="{FF2B5EF4-FFF2-40B4-BE49-F238E27FC236}">
                  <a16:creationId xmlns:a16="http://schemas.microsoft.com/office/drawing/2014/main" id="{7B981530-9870-41D1-BE6C-CF2533C12CA0}"/>
                </a:ext>
              </a:extLst>
            </p:cNvPr>
            <p:cNvGrpSpPr>
              <a:grpSpLocks/>
            </p:cNvGrpSpPr>
            <p:nvPr/>
          </p:nvGrpSpPr>
          <p:grpSpPr bwMode="auto">
            <a:xfrm>
              <a:off x="1488" y="2592"/>
              <a:ext cx="432" cy="384"/>
              <a:chOff x="3264" y="2832"/>
              <a:chExt cx="912" cy="384"/>
            </a:xfrm>
          </p:grpSpPr>
          <p:sp>
            <p:nvSpPr>
              <p:cNvPr id="118812" name="Rectangle 9">
                <a:extLst>
                  <a:ext uri="{FF2B5EF4-FFF2-40B4-BE49-F238E27FC236}">
                    <a16:creationId xmlns:a16="http://schemas.microsoft.com/office/drawing/2014/main" id="{5963AA46-1E55-40A7-93E8-D8B6A419E4C1}"/>
                  </a:ext>
                </a:extLst>
              </p:cNvPr>
              <p:cNvSpPr>
                <a:spLocks noChangeArrowheads="1"/>
              </p:cNvSpPr>
              <p:nvPr/>
            </p:nvSpPr>
            <p:spPr bwMode="auto">
              <a:xfrm>
                <a:off x="3264" y="2832"/>
                <a:ext cx="912"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18813" name="Text Box 10">
                <a:extLst>
                  <a:ext uri="{FF2B5EF4-FFF2-40B4-BE49-F238E27FC236}">
                    <a16:creationId xmlns:a16="http://schemas.microsoft.com/office/drawing/2014/main" id="{CAA719A9-17F2-4316-9A8C-CE2B4681CB5B}"/>
                  </a:ext>
                </a:extLst>
              </p:cNvPr>
              <p:cNvSpPr txBox="1">
                <a:spLocks noChangeArrowheads="1"/>
              </p:cNvSpPr>
              <p:nvPr/>
            </p:nvSpPr>
            <p:spPr bwMode="auto">
              <a:xfrm>
                <a:off x="3451" y="2928"/>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C</a:t>
                </a:r>
              </a:p>
            </p:txBody>
          </p:sp>
        </p:grpSp>
        <p:grpSp>
          <p:nvGrpSpPr>
            <p:cNvPr id="118807" name="Group 11">
              <a:extLst>
                <a:ext uri="{FF2B5EF4-FFF2-40B4-BE49-F238E27FC236}">
                  <a16:creationId xmlns:a16="http://schemas.microsoft.com/office/drawing/2014/main" id="{F57E90DE-808C-439B-8504-6552D7E5DAE8}"/>
                </a:ext>
              </a:extLst>
            </p:cNvPr>
            <p:cNvGrpSpPr>
              <a:grpSpLocks/>
            </p:cNvGrpSpPr>
            <p:nvPr/>
          </p:nvGrpSpPr>
          <p:grpSpPr bwMode="auto">
            <a:xfrm>
              <a:off x="432" y="2256"/>
              <a:ext cx="528" cy="384"/>
              <a:chOff x="480" y="2688"/>
              <a:chExt cx="528" cy="384"/>
            </a:xfrm>
          </p:grpSpPr>
          <p:sp>
            <p:nvSpPr>
              <p:cNvPr id="118810" name="Rectangle 12">
                <a:extLst>
                  <a:ext uri="{FF2B5EF4-FFF2-40B4-BE49-F238E27FC236}">
                    <a16:creationId xmlns:a16="http://schemas.microsoft.com/office/drawing/2014/main" id="{EC50DE7C-D3E4-4CDB-B72E-ADCF26E31768}"/>
                  </a:ext>
                </a:extLst>
              </p:cNvPr>
              <p:cNvSpPr>
                <a:spLocks noChangeArrowheads="1"/>
              </p:cNvSpPr>
              <p:nvPr/>
            </p:nvSpPr>
            <p:spPr bwMode="auto">
              <a:xfrm>
                <a:off x="480" y="2688"/>
                <a:ext cx="528" cy="384"/>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18811" name="Text Box 13">
                <a:extLst>
                  <a:ext uri="{FF2B5EF4-FFF2-40B4-BE49-F238E27FC236}">
                    <a16:creationId xmlns:a16="http://schemas.microsoft.com/office/drawing/2014/main" id="{C82CCA93-EEE7-4B31-ABB7-4B43E431CC3F}"/>
                  </a:ext>
                </a:extLst>
              </p:cNvPr>
              <p:cNvSpPr txBox="1">
                <a:spLocks noChangeArrowheads="1"/>
              </p:cNvSpPr>
              <p:nvPr/>
            </p:nvSpPr>
            <p:spPr bwMode="auto">
              <a:xfrm>
                <a:off x="617" y="273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A</a:t>
                </a:r>
              </a:p>
            </p:txBody>
          </p:sp>
        </p:grpSp>
        <p:cxnSp>
          <p:nvCxnSpPr>
            <p:cNvPr id="118808" name="AutoShape 14">
              <a:extLst>
                <a:ext uri="{FF2B5EF4-FFF2-40B4-BE49-F238E27FC236}">
                  <a16:creationId xmlns:a16="http://schemas.microsoft.com/office/drawing/2014/main" id="{CD0F258D-4027-4B43-8515-B543A6F3DD37}"/>
                </a:ext>
              </a:extLst>
            </p:cNvPr>
            <p:cNvCxnSpPr>
              <a:cxnSpLocks noChangeShapeType="1"/>
            </p:cNvCxnSpPr>
            <p:nvPr/>
          </p:nvCxnSpPr>
          <p:spPr bwMode="auto">
            <a:xfrm flipV="1">
              <a:off x="972" y="2215"/>
              <a:ext cx="504" cy="23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8809" name="AutoShape 15">
              <a:extLst>
                <a:ext uri="{FF2B5EF4-FFF2-40B4-BE49-F238E27FC236}">
                  <a16:creationId xmlns:a16="http://schemas.microsoft.com/office/drawing/2014/main" id="{38A4B0D9-E7C4-49B3-A53B-387343D4823C}"/>
                </a:ext>
              </a:extLst>
            </p:cNvPr>
            <p:cNvCxnSpPr>
              <a:cxnSpLocks noChangeShapeType="1"/>
            </p:cNvCxnSpPr>
            <p:nvPr/>
          </p:nvCxnSpPr>
          <p:spPr bwMode="auto">
            <a:xfrm>
              <a:off x="972" y="2448"/>
              <a:ext cx="504" cy="336"/>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7" name="Group 16">
            <a:extLst>
              <a:ext uri="{FF2B5EF4-FFF2-40B4-BE49-F238E27FC236}">
                <a16:creationId xmlns:a16="http://schemas.microsoft.com/office/drawing/2014/main" id="{99865824-38AE-4D58-BE22-45C88C5EB935}"/>
              </a:ext>
            </a:extLst>
          </p:cNvPr>
          <p:cNvGrpSpPr>
            <a:grpSpLocks noChangeAspect="1"/>
          </p:cNvGrpSpPr>
          <p:nvPr/>
        </p:nvGrpSpPr>
        <p:grpSpPr bwMode="auto">
          <a:xfrm>
            <a:off x="6937375" y="4343400"/>
            <a:ext cx="1090613" cy="581025"/>
            <a:chOff x="3600" y="2064"/>
            <a:chExt cx="720" cy="384"/>
          </a:xfrm>
        </p:grpSpPr>
        <p:sp>
          <p:nvSpPr>
            <p:cNvPr id="118803" name="Rectangle 17">
              <a:extLst>
                <a:ext uri="{FF2B5EF4-FFF2-40B4-BE49-F238E27FC236}">
                  <a16:creationId xmlns:a16="http://schemas.microsoft.com/office/drawing/2014/main" id="{EEEDDBD8-6345-487C-95D2-58EE68B83BDE}"/>
                </a:ext>
              </a:extLst>
            </p:cNvPr>
            <p:cNvSpPr>
              <a:spLocks noChangeArrowheads="1"/>
            </p:cNvSpPr>
            <p:nvPr/>
          </p:nvSpPr>
          <p:spPr bwMode="auto">
            <a:xfrm>
              <a:off x="3600" y="2064"/>
              <a:ext cx="720"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18804" name="Text Box 18">
              <a:extLst>
                <a:ext uri="{FF2B5EF4-FFF2-40B4-BE49-F238E27FC236}">
                  <a16:creationId xmlns:a16="http://schemas.microsoft.com/office/drawing/2014/main" id="{39DEE825-0E74-4A4C-B3E3-CE78AB31EE13}"/>
                </a:ext>
              </a:extLst>
            </p:cNvPr>
            <p:cNvSpPr txBox="1">
              <a:spLocks noChangeArrowheads="1"/>
            </p:cNvSpPr>
            <p:nvPr/>
          </p:nvSpPr>
          <p:spPr bwMode="auto">
            <a:xfrm>
              <a:off x="3836" y="211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G</a:t>
              </a:r>
            </a:p>
          </p:txBody>
        </p:sp>
      </p:grpSp>
      <p:grpSp>
        <p:nvGrpSpPr>
          <p:cNvPr id="20" name="Group 19">
            <a:extLst>
              <a:ext uri="{FF2B5EF4-FFF2-40B4-BE49-F238E27FC236}">
                <a16:creationId xmlns:a16="http://schemas.microsoft.com/office/drawing/2014/main" id="{5DF0E93C-5B45-4A30-9478-8C73537F70B3}"/>
              </a:ext>
            </a:extLst>
          </p:cNvPr>
          <p:cNvGrpSpPr>
            <a:grpSpLocks noChangeAspect="1"/>
          </p:cNvGrpSpPr>
          <p:nvPr/>
        </p:nvGrpSpPr>
        <p:grpSpPr bwMode="auto">
          <a:xfrm>
            <a:off x="5410200" y="4343400"/>
            <a:ext cx="1047750" cy="1600200"/>
            <a:chOff x="288" y="2496"/>
            <a:chExt cx="912" cy="1392"/>
          </a:xfrm>
        </p:grpSpPr>
        <p:grpSp>
          <p:nvGrpSpPr>
            <p:cNvPr id="118796" name="Group 20">
              <a:extLst>
                <a:ext uri="{FF2B5EF4-FFF2-40B4-BE49-F238E27FC236}">
                  <a16:creationId xmlns:a16="http://schemas.microsoft.com/office/drawing/2014/main" id="{DE35DD98-836E-427E-9BF7-78AA11E4E247}"/>
                </a:ext>
              </a:extLst>
            </p:cNvPr>
            <p:cNvGrpSpPr>
              <a:grpSpLocks/>
            </p:cNvGrpSpPr>
            <p:nvPr/>
          </p:nvGrpSpPr>
          <p:grpSpPr bwMode="auto">
            <a:xfrm>
              <a:off x="480" y="3312"/>
              <a:ext cx="528" cy="384"/>
              <a:chOff x="432" y="3360"/>
              <a:chExt cx="528" cy="384"/>
            </a:xfrm>
          </p:grpSpPr>
          <p:sp>
            <p:nvSpPr>
              <p:cNvPr id="118801" name="Rectangle 21">
                <a:extLst>
                  <a:ext uri="{FF2B5EF4-FFF2-40B4-BE49-F238E27FC236}">
                    <a16:creationId xmlns:a16="http://schemas.microsoft.com/office/drawing/2014/main" id="{AF5CBF0F-BB58-4064-9CA0-9F5E9D413116}"/>
                  </a:ext>
                </a:extLst>
              </p:cNvPr>
              <p:cNvSpPr>
                <a:spLocks noChangeArrowheads="1"/>
              </p:cNvSpPr>
              <p:nvPr/>
            </p:nvSpPr>
            <p:spPr bwMode="auto">
              <a:xfrm>
                <a:off x="432" y="3360"/>
                <a:ext cx="528"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18802" name="Text Box 22">
                <a:extLst>
                  <a:ext uri="{FF2B5EF4-FFF2-40B4-BE49-F238E27FC236}">
                    <a16:creationId xmlns:a16="http://schemas.microsoft.com/office/drawing/2014/main" id="{045C32BE-D2E9-4621-856D-24A53F03EBAF}"/>
                  </a:ext>
                </a:extLst>
              </p:cNvPr>
              <p:cNvSpPr txBox="1">
                <a:spLocks noChangeArrowheads="1"/>
              </p:cNvSpPr>
              <p:nvPr/>
            </p:nvSpPr>
            <p:spPr bwMode="auto">
              <a:xfrm>
                <a:off x="571" y="338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E</a:t>
                </a:r>
              </a:p>
            </p:txBody>
          </p:sp>
        </p:grpSp>
        <p:sp>
          <p:nvSpPr>
            <p:cNvPr id="118797" name="Rectangle 23">
              <a:extLst>
                <a:ext uri="{FF2B5EF4-FFF2-40B4-BE49-F238E27FC236}">
                  <a16:creationId xmlns:a16="http://schemas.microsoft.com/office/drawing/2014/main" id="{77E0759C-CC7C-42C4-96DB-9F8859EDE303}"/>
                </a:ext>
              </a:extLst>
            </p:cNvPr>
            <p:cNvSpPr>
              <a:spLocks noChangeArrowheads="1"/>
            </p:cNvSpPr>
            <p:nvPr/>
          </p:nvSpPr>
          <p:spPr bwMode="auto">
            <a:xfrm>
              <a:off x="288" y="2496"/>
              <a:ext cx="912" cy="1392"/>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grpSp>
          <p:nvGrpSpPr>
            <p:cNvPr id="118798" name="Group 24">
              <a:extLst>
                <a:ext uri="{FF2B5EF4-FFF2-40B4-BE49-F238E27FC236}">
                  <a16:creationId xmlns:a16="http://schemas.microsoft.com/office/drawing/2014/main" id="{95A5143F-4CE0-4E8E-85A0-E71B4D9D5AA2}"/>
                </a:ext>
              </a:extLst>
            </p:cNvPr>
            <p:cNvGrpSpPr>
              <a:grpSpLocks/>
            </p:cNvGrpSpPr>
            <p:nvPr/>
          </p:nvGrpSpPr>
          <p:grpSpPr bwMode="auto">
            <a:xfrm>
              <a:off x="480" y="2688"/>
              <a:ext cx="528" cy="384"/>
              <a:chOff x="480" y="2688"/>
              <a:chExt cx="528" cy="384"/>
            </a:xfrm>
          </p:grpSpPr>
          <p:sp>
            <p:nvSpPr>
              <p:cNvPr id="118799" name="Rectangle 25">
                <a:extLst>
                  <a:ext uri="{FF2B5EF4-FFF2-40B4-BE49-F238E27FC236}">
                    <a16:creationId xmlns:a16="http://schemas.microsoft.com/office/drawing/2014/main" id="{7CACD293-7C5A-4BBA-85B8-C298B87043C3}"/>
                  </a:ext>
                </a:extLst>
              </p:cNvPr>
              <p:cNvSpPr>
                <a:spLocks noChangeArrowheads="1"/>
              </p:cNvSpPr>
              <p:nvPr/>
            </p:nvSpPr>
            <p:spPr bwMode="auto">
              <a:xfrm>
                <a:off x="480" y="2688"/>
                <a:ext cx="528"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18800" name="Text Box 26">
                <a:extLst>
                  <a:ext uri="{FF2B5EF4-FFF2-40B4-BE49-F238E27FC236}">
                    <a16:creationId xmlns:a16="http://schemas.microsoft.com/office/drawing/2014/main" id="{A11F2778-0C48-4A6C-930A-B0FF2B9B71DC}"/>
                  </a:ext>
                </a:extLst>
              </p:cNvPr>
              <p:cNvSpPr txBox="1">
                <a:spLocks noChangeArrowheads="1"/>
              </p:cNvSpPr>
              <p:nvPr/>
            </p:nvSpPr>
            <p:spPr bwMode="auto">
              <a:xfrm>
                <a:off x="563" y="271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D</a:t>
                </a:r>
              </a:p>
            </p:txBody>
          </p:sp>
        </p:grpSp>
      </p:grpSp>
      <p:grpSp>
        <p:nvGrpSpPr>
          <p:cNvPr id="28" name="Group 32">
            <a:extLst>
              <a:ext uri="{FF2B5EF4-FFF2-40B4-BE49-F238E27FC236}">
                <a16:creationId xmlns:a16="http://schemas.microsoft.com/office/drawing/2014/main" id="{4EF5C9E7-43E8-43E7-8D9D-8249BCF60FE2}"/>
              </a:ext>
            </a:extLst>
          </p:cNvPr>
          <p:cNvGrpSpPr>
            <a:grpSpLocks noChangeAspect="1"/>
          </p:cNvGrpSpPr>
          <p:nvPr/>
        </p:nvGrpSpPr>
        <p:grpSpPr bwMode="auto">
          <a:xfrm>
            <a:off x="6996113" y="5718175"/>
            <a:ext cx="1081087" cy="593725"/>
            <a:chOff x="3600" y="2064"/>
            <a:chExt cx="720" cy="384"/>
          </a:xfrm>
        </p:grpSpPr>
        <p:sp>
          <p:nvSpPr>
            <p:cNvPr id="118794" name="Rectangle 33">
              <a:extLst>
                <a:ext uri="{FF2B5EF4-FFF2-40B4-BE49-F238E27FC236}">
                  <a16:creationId xmlns:a16="http://schemas.microsoft.com/office/drawing/2014/main" id="{6263FD82-3CB1-4641-B9EE-3EECE4F041AC}"/>
                </a:ext>
              </a:extLst>
            </p:cNvPr>
            <p:cNvSpPr>
              <a:spLocks noChangeArrowheads="1"/>
            </p:cNvSpPr>
            <p:nvPr/>
          </p:nvSpPr>
          <p:spPr bwMode="auto">
            <a:xfrm>
              <a:off x="3600" y="2064"/>
              <a:ext cx="720"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18795" name="Text Box 34">
              <a:extLst>
                <a:ext uri="{FF2B5EF4-FFF2-40B4-BE49-F238E27FC236}">
                  <a16:creationId xmlns:a16="http://schemas.microsoft.com/office/drawing/2014/main" id="{FCCB1D48-33CA-404F-A93A-E005AE11AAAF}"/>
                </a:ext>
              </a:extLst>
            </p:cNvPr>
            <p:cNvSpPr txBox="1">
              <a:spLocks noChangeArrowheads="1"/>
            </p:cNvSpPr>
            <p:nvPr/>
          </p:nvSpPr>
          <p:spPr bwMode="auto">
            <a:xfrm>
              <a:off x="3813" y="2119"/>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H</a:t>
              </a:r>
            </a:p>
          </p:txBody>
        </p:sp>
      </p:grpSp>
      <p:cxnSp>
        <p:nvCxnSpPr>
          <p:cNvPr id="31" name="AutoShape 35">
            <a:extLst>
              <a:ext uri="{FF2B5EF4-FFF2-40B4-BE49-F238E27FC236}">
                <a16:creationId xmlns:a16="http://schemas.microsoft.com/office/drawing/2014/main" id="{66FA4E7E-8507-4774-A699-794F97E82324}"/>
              </a:ext>
            </a:extLst>
          </p:cNvPr>
          <p:cNvCxnSpPr>
            <a:cxnSpLocks noChangeAspect="1" noChangeShapeType="1"/>
            <a:stCxn id="118797" idx="3"/>
            <a:endCxn id="118803" idx="1"/>
          </p:cNvCxnSpPr>
          <p:nvPr/>
        </p:nvCxnSpPr>
        <p:spPr bwMode="auto">
          <a:xfrm flipV="1">
            <a:off x="6457950" y="4633913"/>
            <a:ext cx="479425" cy="509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36">
            <a:extLst>
              <a:ext uri="{FF2B5EF4-FFF2-40B4-BE49-F238E27FC236}">
                <a16:creationId xmlns:a16="http://schemas.microsoft.com/office/drawing/2014/main" id="{007A9152-FC81-47FE-B27D-C22C1D45B1AB}"/>
              </a:ext>
            </a:extLst>
          </p:cNvPr>
          <p:cNvCxnSpPr>
            <a:cxnSpLocks noChangeAspect="1" noChangeShapeType="1"/>
            <a:stCxn id="118797" idx="3"/>
          </p:cNvCxnSpPr>
          <p:nvPr/>
        </p:nvCxnSpPr>
        <p:spPr bwMode="auto">
          <a:xfrm>
            <a:off x="6457950" y="5143500"/>
            <a:ext cx="522288" cy="90646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634">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2">
            <a:extLst>
              <a:ext uri="{FF2B5EF4-FFF2-40B4-BE49-F238E27FC236}">
                <a16:creationId xmlns:a16="http://schemas.microsoft.com/office/drawing/2014/main" id="{E0290132-2420-41F1-A2DA-65258A285172}"/>
              </a:ext>
            </a:extLst>
          </p:cNvPr>
          <p:cNvSpPr>
            <a:spLocks noGrp="1" noChangeArrowheads="1"/>
          </p:cNvSpPr>
          <p:nvPr>
            <p:ph type="title"/>
          </p:nvPr>
        </p:nvSpPr>
        <p:spPr/>
        <p:txBody>
          <a:bodyPr/>
          <a:lstStyle/>
          <a:p>
            <a:r>
              <a:rPr lang="en-US" altLang="en-US" dirty="0"/>
              <a:t>3NF Example (BCNF)</a:t>
            </a:r>
          </a:p>
        </p:txBody>
      </p:sp>
      <p:graphicFrame>
        <p:nvGraphicFramePr>
          <p:cNvPr id="8" name="Table 2">
            <a:extLst>
              <a:ext uri="{FF2B5EF4-FFF2-40B4-BE49-F238E27FC236}">
                <a16:creationId xmlns:a16="http://schemas.microsoft.com/office/drawing/2014/main" id="{36AD0F0D-5BB7-4F4F-B552-130B5ED37CF3}"/>
              </a:ext>
            </a:extLst>
          </p:cNvPr>
          <p:cNvGraphicFramePr>
            <a:graphicFrameLocks noGrp="1"/>
          </p:cNvGraphicFramePr>
          <p:nvPr/>
        </p:nvGraphicFramePr>
        <p:xfrm>
          <a:off x="495300" y="1219200"/>
          <a:ext cx="3886200" cy="1219200"/>
        </p:xfrm>
        <a:graphic>
          <a:graphicData uri="http://schemas.openxmlformats.org/drawingml/2006/table">
            <a:tbl>
              <a:tblPr firstRow="1" bandRow="1">
                <a:tableStyleId>{5DA37D80-6434-44D0-A028-1B22A696006F}</a:tableStyleId>
              </a:tblPr>
              <a:tblGrid>
                <a:gridCol w="94932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717675">
                  <a:extLst>
                    <a:ext uri="{9D8B030D-6E8A-4147-A177-3AD203B41FA5}">
                      <a16:colId xmlns:a16="http://schemas.microsoft.com/office/drawing/2014/main" val="20002"/>
                    </a:ext>
                  </a:extLst>
                </a:gridCol>
              </a:tblGrid>
              <a:tr h="126816">
                <a:tc>
                  <a:txBody>
                    <a:bodyPr/>
                    <a:lstStyle/>
                    <a:p>
                      <a:pPr algn="ctr"/>
                      <a:r>
                        <a:rPr lang="en-US" sz="1400" dirty="0" err="1"/>
                        <a:t>MemID</a:t>
                      </a:r>
                      <a:endParaRPr lang="en-US" sz="1400" dirty="0"/>
                    </a:p>
                  </a:txBody>
                  <a:tcPr/>
                </a:tc>
                <a:tc>
                  <a:txBody>
                    <a:bodyPr/>
                    <a:lstStyle/>
                    <a:p>
                      <a:r>
                        <a:rPr lang="en-US" sz="1400" dirty="0"/>
                        <a:t>Full Names</a:t>
                      </a:r>
                    </a:p>
                  </a:txBody>
                  <a:tcPr/>
                </a:tc>
                <a:tc>
                  <a:txBody>
                    <a:bodyPr/>
                    <a:lstStyle/>
                    <a:p>
                      <a:r>
                        <a:rPr lang="en-US" sz="1400" dirty="0"/>
                        <a:t> Address</a:t>
                      </a:r>
                    </a:p>
                  </a:txBody>
                  <a:tcPr/>
                </a:tc>
                <a:extLst>
                  <a:ext uri="{0D108BD9-81ED-4DB2-BD59-A6C34878D82A}">
                    <a16:rowId xmlns:a16="http://schemas.microsoft.com/office/drawing/2014/main" val="10000"/>
                  </a:ext>
                </a:extLst>
              </a:tr>
              <a:tr h="152951">
                <a:tc>
                  <a:txBody>
                    <a:bodyPr/>
                    <a:lstStyle/>
                    <a:p>
                      <a:pPr algn="ctr"/>
                      <a:r>
                        <a:rPr lang="en-US" sz="1400" dirty="0"/>
                        <a:t>1</a:t>
                      </a:r>
                    </a:p>
                  </a:txBody>
                  <a:tcPr/>
                </a:tc>
                <a:tc>
                  <a:txBody>
                    <a:bodyPr/>
                    <a:lstStyle/>
                    <a:p>
                      <a:r>
                        <a:rPr lang="en-US" sz="1400" dirty="0"/>
                        <a:t>Janet Jones</a:t>
                      </a:r>
                    </a:p>
                  </a:txBody>
                  <a:tcPr/>
                </a:tc>
                <a:tc>
                  <a:txBody>
                    <a:bodyPr/>
                    <a:lstStyle/>
                    <a:p>
                      <a:r>
                        <a:rPr lang="en-US" sz="1200" dirty="0"/>
                        <a:t>First Street Plot No 4</a:t>
                      </a:r>
                    </a:p>
                  </a:txBody>
                  <a:tcPr/>
                </a:tc>
                <a:extLst>
                  <a:ext uri="{0D108BD9-81ED-4DB2-BD59-A6C34878D82A}">
                    <a16:rowId xmlns:a16="http://schemas.microsoft.com/office/drawing/2014/main" val="10001"/>
                  </a:ext>
                </a:extLst>
              </a:tr>
              <a:tr h="12681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a:t>
                      </a:r>
                      <a:r>
                        <a:rPr lang="en-US" sz="1200" baseline="30000" dirty="0"/>
                        <a:t>rd </a:t>
                      </a:r>
                      <a:r>
                        <a:rPr lang="en-US" sz="1200" baseline="0" dirty="0"/>
                        <a:t>Street 34</a:t>
                      </a:r>
                    </a:p>
                  </a:txBody>
                  <a:tcPr/>
                </a:tc>
                <a:extLst>
                  <a:ext uri="{0D108BD9-81ED-4DB2-BD59-A6C34878D82A}">
                    <a16:rowId xmlns:a16="http://schemas.microsoft.com/office/drawing/2014/main" val="10002"/>
                  </a:ext>
                </a:extLst>
              </a:tr>
              <a:tr h="12681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Robert Phil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5</a:t>
                      </a:r>
                      <a:r>
                        <a:rPr lang="en-US" sz="1200" baseline="30000" dirty="0"/>
                        <a:t>th </a:t>
                      </a:r>
                      <a:r>
                        <a:rPr lang="en-US" sz="1200" baseline="0" dirty="0"/>
                        <a:t>Avenue</a:t>
                      </a:r>
                    </a:p>
                  </a:txBody>
                  <a:tcPr/>
                </a:tc>
                <a:extLst>
                  <a:ext uri="{0D108BD9-81ED-4DB2-BD59-A6C34878D82A}">
                    <a16:rowId xmlns:a16="http://schemas.microsoft.com/office/drawing/2014/main" val="10003"/>
                  </a:ext>
                </a:extLst>
              </a:tr>
            </a:tbl>
          </a:graphicData>
        </a:graphic>
      </p:graphicFrame>
      <p:graphicFrame>
        <p:nvGraphicFramePr>
          <p:cNvPr id="9" name="Table 2">
            <a:extLst>
              <a:ext uri="{FF2B5EF4-FFF2-40B4-BE49-F238E27FC236}">
                <a16:creationId xmlns:a16="http://schemas.microsoft.com/office/drawing/2014/main" id="{B1913251-399A-448C-88F3-5580602674AA}"/>
              </a:ext>
            </a:extLst>
          </p:cNvPr>
          <p:cNvGraphicFramePr>
            <a:graphicFrameLocks noGrp="1"/>
          </p:cNvGraphicFramePr>
          <p:nvPr/>
        </p:nvGraphicFramePr>
        <p:xfrm>
          <a:off x="533400" y="2895600"/>
          <a:ext cx="1752600" cy="1899238"/>
        </p:xfrm>
        <a:graphic>
          <a:graphicData uri="http://schemas.openxmlformats.org/drawingml/2006/table">
            <a:tbl>
              <a:tblPr firstRow="1" bandRow="1">
                <a:tableStyleId>{5DA37D80-6434-44D0-A028-1B22A696006F}</a:tableStyleId>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721106091"/>
                    </a:ext>
                  </a:extLst>
                </a:gridCol>
              </a:tblGrid>
              <a:tr h="304717">
                <a:tc>
                  <a:txBody>
                    <a:bodyPr/>
                    <a:lstStyle/>
                    <a:p>
                      <a:pPr algn="ctr"/>
                      <a:r>
                        <a:rPr lang="en-US" sz="1400" dirty="0" err="1"/>
                        <a:t>MemID</a:t>
                      </a:r>
                      <a:endParaRPr lang="en-US" sz="1400" dirty="0"/>
                    </a:p>
                  </a:txBody>
                  <a:tcPr marL="91438" marR="91438" marT="45679" marB="45679"/>
                </a:tc>
                <a:tc>
                  <a:txBody>
                    <a:bodyPr/>
                    <a:lstStyle/>
                    <a:p>
                      <a:r>
                        <a:rPr lang="en-US" sz="1400" dirty="0"/>
                        <a:t>Barcode</a:t>
                      </a:r>
                    </a:p>
                  </a:txBody>
                  <a:tcPr marT="45736" marB="45736"/>
                </a:tc>
                <a:extLst>
                  <a:ext uri="{0D108BD9-81ED-4DB2-BD59-A6C34878D82A}">
                    <a16:rowId xmlns:a16="http://schemas.microsoft.com/office/drawing/2014/main" val="10000"/>
                  </a:ext>
                </a:extLst>
              </a:tr>
              <a:tr h="304717">
                <a:tc>
                  <a:txBody>
                    <a:bodyPr/>
                    <a:lstStyle/>
                    <a:p>
                      <a:pPr algn="ctr"/>
                      <a:r>
                        <a:rPr lang="en-US" sz="1400" dirty="0"/>
                        <a:t>1</a:t>
                      </a:r>
                    </a:p>
                  </a:txBody>
                  <a:tcPr marL="91438" marR="91438" marT="45679" marB="4567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a:t>
                      </a:r>
                    </a:p>
                  </a:txBody>
                  <a:tcPr marT="45736" marB="45736"/>
                </a:tc>
                <a:extLst>
                  <a:ext uri="{0D108BD9-81ED-4DB2-BD59-A6C34878D82A}">
                    <a16:rowId xmlns:a16="http://schemas.microsoft.com/office/drawing/2014/main" val="10001"/>
                  </a:ext>
                </a:extLst>
              </a:tr>
              <a:tr h="30471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1</a:t>
                      </a:r>
                    </a:p>
                  </a:txBody>
                  <a:tcPr marL="91438" marR="91438" marT="45679" marB="4567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extLst>
                  <a:ext uri="{0D108BD9-81ED-4DB2-BD59-A6C34878D82A}">
                    <a16:rowId xmlns:a16="http://schemas.microsoft.com/office/drawing/2014/main" val="10002"/>
                  </a:ext>
                </a:extLst>
              </a:tr>
              <a:tr h="304717">
                <a:tc>
                  <a:txBody>
                    <a:bodyPr/>
                    <a:lstStyle/>
                    <a:p>
                      <a:pPr algn="ctr"/>
                      <a:r>
                        <a:rPr lang="en-US" sz="1400" dirty="0"/>
                        <a:t>2</a:t>
                      </a:r>
                    </a:p>
                  </a:txBody>
                  <a:tcPr marL="91438" marR="91438" marT="45679" marB="4567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txBody>
                  <a:tcPr marT="45736" marB="45736"/>
                </a:tc>
                <a:extLst>
                  <a:ext uri="{0D108BD9-81ED-4DB2-BD59-A6C34878D82A}">
                    <a16:rowId xmlns:a16="http://schemas.microsoft.com/office/drawing/2014/main" val="10003"/>
                  </a:ext>
                </a:extLst>
              </a:tr>
              <a:tr h="37506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a:t>
                      </a:r>
                    </a:p>
                  </a:txBody>
                  <a:tcPr marL="91438" marR="91438" marT="45679" marB="45679"/>
                </a:tc>
                <a:tc>
                  <a:txBody>
                    <a:bodyPr/>
                    <a:lstStyle/>
                    <a:p>
                      <a:r>
                        <a:rPr lang="en-US" sz="1400" dirty="0"/>
                        <a:t>0004</a:t>
                      </a:r>
                    </a:p>
                  </a:txBody>
                  <a:tcPr marT="45743" marB="45743"/>
                </a:tc>
                <a:extLst>
                  <a:ext uri="{0D108BD9-81ED-4DB2-BD59-A6C34878D82A}">
                    <a16:rowId xmlns:a16="http://schemas.microsoft.com/office/drawing/2014/main" val="10004"/>
                  </a:ext>
                </a:extLst>
              </a:tr>
              <a:tr h="30471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a:t>
                      </a:r>
                    </a:p>
                  </a:txBody>
                  <a:tcPr marL="91438" marR="91438" marT="45679" marB="45679"/>
                </a:tc>
                <a:tc>
                  <a:txBody>
                    <a:bodyPr/>
                    <a:lstStyle/>
                    <a:p>
                      <a:r>
                        <a:rPr lang="en-US" sz="1400" dirty="0"/>
                        <a:t>0005</a:t>
                      </a:r>
                    </a:p>
                  </a:txBody>
                  <a:tcPr marT="45743" marB="45743"/>
                </a:tc>
                <a:extLst>
                  <a:ext uri="{0D108BD9-81ED-4DB2-BD59-A6C34878D82A}">
                    <a16:rowId xmlns:a16="http://schemas.microsoft.com/office/drawing/2014/main" val="10005"/>
                  </a:ext>
                </a:extLst>
              </a:tr>
            </a:tbl>
          </a:graphicData>
        </a:graphic>
      </p:graphicFrame>
      <p:graphicFrame>
        <p:nvGraphicFramePr>
          <p:cNvPr id="10" name="Table 2">
            <a:extLst>
              <a:ext uri="{FF2B5EF4-FFF2-40B4-BE49-F238E27FC236}">
                <a16:creationId xmlns:a16="http://schemas.microsoft.com/office/drawing/2014/main" id="{E1CEB406-652A-4987-93F0-588D5DFD3056}"/>
              </a:ext>
            </a:extLst>
          </p:cNvPr>
          <p:cNvGraphicFramePr>
            <a:graphicFrameLocks noGrp="1"/>
          </p:cNvGraphicFramePr>
          <p:nvPr/>
        </p:nvGraphicFramePr>
        <p:xfrm>
          <a:off x="5943600" y="2904888"/>
          <a:ext cx="2957513" cy="2314000"/>
        </p:xfrm>
        <a:graphic>
          <a:graphicData uri="http://schemas.openxmlformats.org/drawingml/2006/table">
            <a:tbl>
              <a:tblPr firstRow="1" bandRow="1">
                <a:tableStyleId>{5DA37D80-6434-44D0-A028-1B22A696006F}</a:tableStyleId>
              </a:tblPr>
              <a:tblGrid>
                <a:gridCol w="1967037">
                  <a:extLst>
                    <a:ext uri="{9D8B030D-6E8A-4147-A177-3AD203B41FA5}">
                      <a16:colId xmlns:a16="http://schemas.microsoft.com/office/drawing/2014/main" val="20000"/>
                    </a:ext>
                  </a:extLst>
                </a:gridCol>
                <a:gridCol w="990476">
                  <a:extLst>
                    <a:ext uri="{9D8B030D-6E8A-4147-A177-3AD203B41FA5}">
                      <a16:colId xmlns:a16="http://schemas.microsoft.com/office/drawing/2014/main" val="20001"/>
                    </a:ext>
                  </a:extLst>
                </a:gridCol>
              </a:tblGrid>
              <a:tr h="312683">
                <a:tc>
                  <a:txBody>
                    <a:bodyPr/>
                    <a:lstStyle/>
                    <a:p>
                      <a:r>
                        <a:rPr lang="en-US" sz="1400" dirty="0"/>
                        <a:t>Movies Rented</a:t>
                      </a:r>
                    </a:p>
                  </a:txBody>
                  <a:tcPr marL="91460" marR="91460" marT="45670" marB="45670"/>
                </a:tc>
                <a:tc>
                  <a:txBody>
                    <a:bodyPr/>
                    <a:lstStyle/>
                    <a:p>
                      <a:pPr algn="ctr"/>
                      <a:r>
                        <a:rPr lang="en-US" sz="1400" dirty="0"/>
                        <a:t>Awards</a:t>
                      </a:r>
                    </a:p>
                  </a:txBody>
                  <a:tcPr marL="91460" marR="91460" marT="45670" marB="45670"/>
                </a:tc>
                <a:extLst>
                  <a:ext uri="{0D108BD9-81ED-4DB2-BD59-A6C34878D82A}">
                    <a16:rowId xmlns:a16="http://schemas.microsoft.com/office/drawing/2014/main" val="10000"/>
                  </a:ext>
                </a:extLst>
              </a:tr>
              <a:tr h="531634">
                <a:tc>
                  <a:txBody>
                    <a:bodyPr/>
                    <a:lstStyle/>
                    <a:p>
                      <a:r>
                        <a:rPr lang="en-US" sz="1400" dirty="0"/>
                        <a:t>Pirates of the Caribbean</a:t>
                      </a:r>
                    </a:p>
                  </a:txBody>
                  <a:tcPr marL="91460" marR="91460" marT="45670" marB="45670"/>
                </a:tc>
                <a:tc>
                  <a:txBody>
                    <a:bodyPr/>
                    <a:lstStyle/>
                    <a:p>
                      <a:pPr algn="ctr"/>
                      <a:r>
                        <a:rPr lang="en-US" sz="1400" dirty="0"/>
                        <a:t>15</a:t>
                      </a:r>
                    </a:p>
                  </a:txBody>
                  <a:tcPr marL="91460" marR="91460" marT="45670" marB="45670"/>
                </a:tc>
                <a:extLst>
                  <a:ext uri="{0D108BD9-81ED-4DB2-BD59-A6C34878D82A}">
                    <a16:rowId xmlns:a16="http://schemas.microsoft.com/office/drawing/2014/main" val="10001"/>
                  </a:ext>
                </a:extLst>
              </a:tr>
              <a:tr h="312683">
                <a:tc>
                  <a:txBody>
                    <a:bodyPr/>
                    <a:lstStyle/>
                    <a:p>
                      <a:r>
                        <a:rPr lang="en-US" sz="1400" dirty="0"/>
                        <a:t>Clash of the Titans</a:t>
                      </a:r>
                    </a:p>
                  </a:txBody>
                  <a:tcPr marL="91460" marR="91460" marT="45670" marB="45670"/>
                </a:tc>
                <a:tc>
                  <a:txBody>
                    <a:bodyPr/>
                    <a:lstStyle/>
                    <a:p>
                      <a:pPr algn="ctr"/>
                      <a:r>
                        <a:rPr lang="en-US" sz="1400" dirty="0"/>
                        <a:t>10</a:t>
                      </a:r>
                    </a:p>
                  </a:txBody>
                  <a:tcPr marL="91460" marR="91460" marT="45670" marB="45670"/>
                </a:tc>
                <a:extLst>
                  <a:ext uri="{0D108BD9-81ED-4DB2-BD59-A6C34878D82A}">
                    <a16:rowId xmlns:a16="http://schemas.microsoft.com/office/drawing/2014/main" val="10002"/>
                  </a:ext>
                </a:extLst>
              </a:tr>
              <a:tr h="531634">
                <a:tc>
                  <a:txBody>
                    <a:bodyPr/>
                    <a:lstStyle/>
                    <a:p>
                      <a:r>
                        <a:rPr lang="en-US" sz="1400" dirty="0"/>
                        <a:t>Forgetting Sarah Marsal</a:t>
                      </a:r>
                    </a:p>
                  </a:txBody>
                  <a:tcPr marL="91460" marR="91460" marT="45670" marB="45670"/>
                </a:tc>
                <a:tc>
                  <a:txBody>
                    <a:bodyPr/>
                    <a:lstStyle/>
                    <a:p>
                      <a:pPr algn="ctr"/>
                      <a:r>
                        <a:rPr lang="en-US" sz="1400" dirty="0"/>
                        <a:t>16</a:t>
                      </a:r>
                    </a:p>
                  </a:txBody>
                  <a:tcPr marL="91460" marR="91460" marT="45670" marB="45670"/>
                </a:tc>
                <a:extLst>
                  <a:ext uri="{0D108BD9-81ED-4DB2-BD59-A6C34878D82A}">
                    <a16:rowId xmlns:a16="http://schemas.microsoft.com/office/drawing/2014/main" val="10003"/>
                  </a:ext>
                </a:extLst>
              </a:tr>
              <a:tr h="312683">
                <a:tc>
                  <a:txBody>
                    <a:bodyPr/>
                    <a:lstStyle/>
                    <a:p>
                      <a:r>
                        <a:rPr lang="en-US" sz="1400" dirty="0"/>
                        <a:t>Daddy’s Little Girls</a:t>
                      </a:r>
                    </a:p>
                  </a:txBody>
                  <a:tcPr marL="91460" marR="91460" marT="45670" marB="45670"/>
                </a:tc>
                <a:tc>
                  <a:txBody>
                    <a:bodyPr/>
                    <a:lstStyle/>
                    <a:p>
                      <a:pPr algn="ctr"/>
                      <a:r>
                        <a:rPr lang="en-US" sz="1400" dirty="0"/>
                        <a:t>2</a:t>
                      </a:r>
                    </a:p>
                  </a:txBody>
                  <a:tcPr marL="91460" marR="91460" marT="45670" marB="45670"/>
                </a:tc>
                <a:extLst>
                  <a:ext uri="{0D108BD9-81ED-4DB2-BD59-A6C34878D82A}">
                    <a16:rowId xmlns:a16="http://schemas.microsoft.com/office/drawing/2014/main" val="10004"/>
                  </a:ext>
                </a:extLst>
              </a:tr>
              <a:tr h="312683">
                <a:tc>
                  <a:txBody>
                    <a:bodyPr/>
                    <a:lstStyle/>
                    <a:p>
                      <a:r>
                        <a:rPr lang="en-US" sz="1400" dirty="0"/>
                        <a:t>Clash of the titans</a:t>
                      </a:r>
                    </a:p>
                  </a:txBody>
                  <a:tcPr marL="91460" marR="91460" marT="45670" marB="45670"/>
                </a:tc>
                <a:tc>
                  <a:txBody>
                    <a:bodyPr/>
                    <a:lstStyle/>
                    <a:p>
                      <a:pPr algn="ctr"/>
                      <a:r>
                        <a:rPr lang="en-US" sz="1400" dirty="0"/>
                        <a:t>10</a:t>
                      </a:r>
                    </a:p>
                  </a:txBody>
                  <a:tcPr marL="91460" marR="91460" marT="45670" marB="45670"/>
                </a:tc>
                <a:extLst>
                  <a:ext uri="{0D108BD9-81ED-4DB2-BD59-A6C34878D82A}">
                    <a16:rowId xmlns:a16="http://schemas.microsoft.com/office/drawing/2014/main" val="10005"/>
                  </a:ext>
                </a:extLst>
              </a:tr>
            </a:tbl>
          </a:graphicData>
        </a:graphic>
      </p:graphicFrame>
      <p:sp>
        <p:nvSpPr>
          <p:cNvPr id="6" name="Rectangle 5">
            <a:extLst>
              <a:ext uri="{FF2B5EF4-FFF2-40B4-BE49-F238E27FC236}">
                <a16:creationId xmlns:a16="http://schemas.microsoft.com/office/drawing/2014/main" id="{A878DFE0-724E-4807-BC85-00488F73E438}"/>
              </a:ext>
            </a:extLst>
          </p:cNvPr>
          <p:cNvSpPr/>
          <p:nvPr/>
        </p:nvSpPr>
        <p:spPr>
          <a:xfrm>
            <a:off x="4800600" y="1662113"/>
            <a:ext cx="4267200" cy="646112"/>
          </a:xfrm>
          <a:prstGeom prst="rect">
            <a:avLst/>
          </a:prstGeom>
        </p:spPr>
        <p:txBody>
          <a:bodyPr>
            <a:spAutoFit/>
          </a:bodyPr>
          <a:lstStyle/>
          <a:p>
            <a:pPr eaLnBrk="1" hangingPunct="1">
              <a:lnSpc>
                <a:spcPct val="90000"/>
              </a:lnSpc>
              <a:defRPr/>
            </a:pPr>
            <a:r>
              <a:rPr lang="en-US" altLang="en-US" sz="2000" dirty="0">
                <a:solidFill>
                  <a:schemeClr val="tx1">
                    <a:lumMod val="75000"/>
                    <a:lumOff val="25000"/>
                  </a:schemeClr>
                </a:solidFill>
                <a:latin typeface="Helvetica" pitchFamily="2" charset="0"/>
                <a:ea typeface="ＭＳ Ｐゴシック" panose="020B0600070205080204" pitchFamily="34" charset="-128"/>
              </a:rPr>
              <a:t>FD1:</a:t>
            </a:r>
            <a:br>
              <a:rPr lang="en-US" altLang="en-US" sz="2000" dirty="0">
                <a:solidFill>
                  <a:schemeClr val="tx1">
                    <a:lumMod val="75000"/>
                    <a:lumOff val="25000"/>
                  </a:schemeClr>
                </a:solidFill>
                <a:latin typeface="Helvetica" pitchFamily="2" charset="0"/>
                <a:ea typeface="ＭＳ Ｐゴシック" panose="020B0600070205080204" pitchFamily="34" charset="-128"/>
              </a:rPr>
            </a:br>
            <a:r>
              <a:rPr lang="en-US" altLang="en-US" sz="2000" dirty="0">
                <a:solidFill>
                  <a:schemeClr val="tx1">
                    <a:lumMod val="75000"/>
                    <a:lumOff val="25000"/>
                  </a:schemeClr>
                </a:solidFill>
                <a:latin typeface="Helvetica" pitchFamily="2" charset="0"/>
                <a:ea typeface="ＭＳ Ｐゴシック" panose="020B0600070205080204" pitchFamily="34" charset="-128"/>
              </a:rPr>
              <a:t> </a:t>
            </a:r>
            <a:r>
              <a:rPr lang="en-US" altLang="en-US" sz="2000" dirty="0" err="1">
                <a:solidFill>
                  <a:schemeClr val="tx1">
                    <a:lumMod val="75000"/>
                    <a:lumOff val="25000"/>
                  </a:schemeClr>
                </a:solidFill>
                <a:latin typeface="Helvetica" pitchFamily="2" charset="0"/>
                <a:ea typeface="ＭＳ Ｐゴシック" panose="020B0600070205080204" pitchFamily="34" charset="-128"/>
              </a:rPr>
              <a:t>MemID</a:t>
            </a:r>
            <a:r>
              <a:rPr lang="en-US" altLang="en-US" sz="2000" dirty="0">
                <a:solidFill>
                  <a:schemeClr val="tx1">
                    <a:lumMod val="75000"/>
                    <a:lumOff val="25000"/>
                  </a:schemeClr>
                </a:solidFill>
                <a:latin typeface="Helvetica" pitchFamily="2" charset="0"/>
                <a:ea typeface="ＭＳ Ｐゴシック" panose="020B0600070205080204" pitchFamily="34" charset="-128"/>
              </a:rPr>
              <a:t> </a:t>
            </a:r>
            <a:r>
              <a:rPr lang="en-US" altLang="en-US" sz="2000" dirty="0">
                <a:solidFill>
                  <a:schemeClr val="tx1">
                    <a:lumMod val="75000"/>
                    <a:lumOff val="25000"/>
                  </a:schemeClr>
                </a:solidFill>
                <a:latin typeface="Helvetica" pitchFamily="2" charset="0"/>
                <a:ea typeface="ＭＳ Ｐゴシック" panose="020B0600070205080204" pitchFamily="34" charset="-128"/>
                <a:sym typeface="Wingdings" pitchFamily="2" charset="2"/>
              </a:rPr>
              <a:t> (</a:t>
            </a:r>
            <a:r>
              <a:rPr lang="en-US" altLang="en-US" sz="2000" dirty="0">
                <a:solidFill>
                  <a:schemeClr val="tx1">
                    <a:lumMod val="75000"/>
                    <a:lumOff val="25000"/>
                  </a:schemeClr>
                </a:solidFill>
                <a:latin typeface="Helvetica" pitchFamily="2" charset="0"/>
                <a:ea typeface="ＭＳ Ｐゴシック" panose="020B0600070205080204" pitchFamily="34" charset="-128"/>
              </a:rPr>
              <a:t>Full Names, </a:t>
            </a:r>
            <a:r>
              <a:rPr lang="en-US" altLang="en-US" sz="2000" dirty="0">
                <a:solidFill>
                  <a:schemeClr val="tx1">
                    <a:lumMod val="75000"/>
                    <a:lumOff val="25000"/>
                  </a:schemeClr>
                </a:solidFill>
                <a:latin typeface="Helvetica" pitchFamily="2" charset="0"/>
                <a:ea typeface="ＭＳ Ｐゴシック" panose="020B0600070205080204" pitchFamily="34" charset="-128"/>
                <a:sym typeface="Wingdings" pitchFamily="2" charset="2"/>
              </a:rPr>
              <a:t>Address)</a:t>
            </a:r>
          </a:p>
        </p:txBody>
      </p:sp>
      <p:sp>
        <p:nvSpPr>
          <p:cNvPr id="108616" name="TextBox 1">
            <a:extLst>
              <a:ext uri="{FF2B5EF4-FFF2-40B4-BE49-F238E27FC236}">
                <a16:creationId xmlns:a16="http://schemas.microsoft.com/office/drawing/2014/main" id="{A6ABCABE-249A-444E-8F9F-C76D336EEF47}"/>
              </a:ext>
            </a:extLst>
          </p:cNvPr>
          <p:cNvSpPr txBox="1">
            <a:spLocks noChangeArrowheads="1"/>
          </p:cNvSpPr>
          <p:nvPr/>
        </p:nvSpPr>
        <p:spPr bwMode="auto">
          <a:xfrm>
            <a:off x="5859844" y="5305564"/>
            <a:ext cx="31250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sym typeface="Wingdings" panose="05000000000000000000" pitchFamily="2" charset="2"/>
              </a:rPr>
              <a:t>FD3: </a:t>
            </a:r>
            <a:br>
              <a:rPr lang="en-US" altLang="en-US" sz="2000" dirty="0">
                <a:sym typeface="Wingdings" panose="05000000000000000000" pitchFamily="2" charset="2"/>
              </a:rPr>
            </a:br>
            <a:r>
              <a:rPr lang="en-US" altLang="en-US" sz="2000" dirty="0">
                <a:sym typeface="Wingdings" panose="05000000000000000000" pitchFamily="2" charset="2"/>
              </a:rPr>
              <a:t>Movies </a:t>
            </a:r>
            <a:r>
              <a:rPr lang="en-US" altLang="en-US" sz="2000" dirty="0"/>
              <a:t>Rented </a:t>
            </a:r>
            <a:r>
              <a:rPr lang="en-US" altLang="en-US" sz="2000" dirty="0">
                <a:sym typeface="Wingdings" panose="05000000000000000000" pitchFamily="2" charset="2"/>
              </a:rPr>
              <a:t> Awards</a:t>
            </a:r>
          </a:p>
        </p:txBody>
      </p:sp>
      <p:sp>
        <p:nvSpPr>
          <p:cNvPr id="108617" name="TextBox 2">
            <a:extLst>
              <a:ext uri="{FF2B5EF4-FFF2-40B4-BE49-F238E27FC236}">
                <a16:creationId xmlns:a16="http://schemas.microsoft.com/office/drawing/2014/main" id="{1659B560-E75D-4ACA-9EA6-BAFD3DF45E7D}"/>
              </a:ext>
            </a:extLst>
          </p:cNvPr>
          <p:cNvSpPr txBox="1">
            <a:spLocks noChangeArrowheads="1"/>
          </p:cNvSpPr>
          <p:nvPr/>
        </p:nvSpPr>
        <p:spPr bwMode="auto">
          <a:xfrm>
            <a:off x="348814" y="4864945"/>
            <a:ext cx="21066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dirty="0">
                <a:solidFill>
                  <a:srgbClr val="FF0000"/>
                </a:solidFill>
              </a:rPr>
              <a:t>PK: </a:t>
            </a:r>
          </a:p>
          <a:p>
            <a:pPr>
              <a:spcBef>
                <a:spcPct val="0"/>
              </a:spcBef>
              <a:buClrTx/>
              <a:buSzTx/>
              <a:buFontTx/>
              <a:buNone/>
            </a:pPr>
            <a:r>
              <a:rPr lang="en-US" altLang="en-US" sz="2000" dirty="0" err="1">
                <a:solidFill>
                  <a:srgbClr val="FF0000"/>
                </a:solidFill>
              </a:rPr>
              <a:t>MemID</a:t>
            </a:r>
            <a:r>
              <a:rPr lang="en-US" altLang="en-US" sz="2000" dirty="0">
                <a:solidFill>
                  <a:srgbClr val="FF0000"/>
                </a:solidFill>
              </a:rPr>
              <a:t>, Barcode</a:t>
            </a:r>
          </a:p>
        </p:txBody>
      </p:sp>
      <p:graphicFrame>
        <p:nvGraphicFramePr>
          <p:cNvPr id="2" name="Table 1">
            <a:extLst>
              <a:ext uri="{FF2B5EF4-FFF2-40B4-BE49-F238E27FC236}">
                <a16:creationId xmlns:a16="http://schemas.microsoft.com/office/drawing/2014/main" id="{66835EAD-AD29-4049-9D02-736B811978A0}"/>
              </a:ext>
            </a:extLst>
          </p:cNvPr>
          <p:cNvGraphicFramePr>
            <a:graphicFrameLocks noGrp="1"/>
          </p:cNvGraphicFramePr>
          <p:nvPr/>
        </p:nvGraphicFramePr>
        <p:xfrm>
          <a:off x="2606675" y="2906809"/>
          <a:ext cx="3048000" cy="2322601"/>
        </p:xfrm>
        <a:graphic>
          <a:graphicData uri="http://schemas.openxmlformats.org/drawingml/2006/table">
            <a:tbl>
              <a:tblPr firstRow="1" bandRow="1">
                <a:tableStyleId>{5DA37D80-6434-44D0-A028-1B22A696006F}</a:tableStyleId>
              </a:tblPr>
              <a:tblGrid>
                <a:gridCol w="1016000">
                  <a:extLst>
                    <a:ext uri="{9D8B030D-6E8A-4147-A177-3AD203B41FA5}">
                      <a16:colId xmlns:a16="http://schemas.microsoft.com/office/drawing/2014/main" val="3556355552"/>
                    </a:ext>
                  </a:extLst>
                </a:gridCol>
                <a:gridCol w="2032000">
                  <a:extLst>
                    <a:ext uri="{9D8B030D-6E8A-4147-A177-3AD203B41FA5}">
                      <a16:colId xmlns:a16="http://schemas.microsoft.com/office/drawing/2014/main" val="2883837967"/>
                    </a:ext>
                  </a:extLst>
                </a:gridCol>
              </a:tblGrid>
              <a:tr h="295300">
                <a:tc>
                  <a:txBody>
                    <a:bodyPr/>
                    <a:lstStyle/>
                    <a:p>
                      <a:r>
                        <a:rPr lang="en-US" sz="1400" dirty="0"/>
                        <a:t>Barcode</a:t>
                      </a:r>
                    </a:p>
                  </a:txBody>
                  <a:tcPr marT="45736" marB="45736"/>
                </a:tc>
                <a:tc>
                  <a:txBody>
                    <a:bodyPr/>
                    <a:lstStyle/>
                    <a:p>
                      <a:r>
                        <a:rPr lang="en-US" sz="1400" dirty="0"/>
                        <a:t>Movies Rented</a:t>
                      </a:r>
                    </a:p>
                  </a:txBody>
                  <a:tcPr marL="91438" marR="91438" marT="45679" marB="45679"/>
                </a:tc>
                <a:extLst>
                  <a:ext uri="{0D108BD9-81ED-4DB2-BD59-A6C34878D82A}">
                    <a16:rowId xmlns:a16="http://schemas.microsoft.com/office/drawing/2014/main" val="2633079830"/>
                  </a:ext>
                </a:extLst>
              </a:tr>
              <a:tr h="50187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0001</a:t>
                      </a:r>
                    </a:p>
                  </a:txBody>
                  <a:tcPr marT="45736" marB="45736"/>
                </a:tc>
                <a:tc>
                  <a:txBody>
                    <a:bodyPr/>
                    <a:lstStyle/>
                    <a:p>
                      <a:r>
                        <a:rPr lang="en-US" sz="1400" dirty="0"/>
                        <a:t>Pirates of the Caribbean</a:t>
                      </a:r>
                    </a:p>
                  </a:txBody>
                  <a:tcPr marL="91438" marR="91438" marT="45679" marB="45679"/>
                </a:tc>
                <a:extLst>
                  <a:ext uri="{0D108BD9-81ED-4DB2-BD59-A6C34878D82A}">
                    <a16:rowId xmlns:a16="http://schemas.microsoft.com/office/drawing/2014/main" val="3965612019"/>
                  </a:ext>
                </a:extLst>
              </a:tr>
              <a:tr h="2953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0002</a:t>
                      </a:r>
                    </a:p>
                  </a:txBody>
                  <a:tcPr marT="45736" marB="45736"/>
                </a:tc>
                <a:tc>
                  <a:txBody>
                    <a:bodyPr/>
                    <a:lstStyle/>
                    <a:p>
                      <a:r>
                        <a:rPr lang="en-US" sz="1400" dirty="0"/>
                        <a:t>Clash of the Titans</a:t>
                      </a:r>
                    </a:p>
                  </a:txBody>
                  <a:tcPr marL="91438" marR="91438" marT="45679" marB="45679"/>
                </a:tc>
                <a:extLst>
                  <a:ext uri="{0D108BD9-81ED-4DB2-BD59-A6C34878D82A}">
                    <a16:rowId xmlns:a16="http://schemas.microsoft.com/office/drawing/2014/main" val="2264042841"/>
                  </a:ext>
                </a:extLst>
              </a:tr>
              <a:tr h="5690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0003</a:t>
                      </a:r>
                    </a:p>
                  </a:txBody>
                  <a:tcPr marT="45736" marB="45736"/>
                </a:tc>
                <a:tc>
                  <a:txBody>
                    <a:bodyPr/>
                    <a:lstStyle/>
                    <a:p>
                      <a:r>
                        <a:rPr lang="en-US" sz="1400" dirty="0"/>
                        <a:t>Forgetting Sarah Marsal</a:t>
                      </a:r>
                    </a:p>
                  </a:txBody>
                  <a:tcPr marL="91438" marR="91438" marT="45679" marB="45679"/>
                </a:tc>
                <a:extLst>
                  <a:ext uri="{0D108BD9-81ED-4DB2-BD59-A6C34878D82A}">
                    <a16:rowId xmlns:a16="http://schemas.microsoft.com/office/drawing/2014/main" val="4272769048"/>
                  </a:ext>
                </a:extLst>
              </a:tr>
              <a:tr h="321001">
                <a:tc>
                  <a:txBody>
                    <a:bodyPr/>
                    <a:lstStyle/>
                    <a:p>
                      <a:r>
                        <a:rPr lang="en-US" sz="1400" dirty="0"/>
                        <a:t>0004</a:t>
                      </a:r>
                    </a:p>
                  </a:txBody>
                  <a:tcPr marT="45743" marB="45743"/>
                </a:tc>
                <a:tc>
                  <a:txBody>
                    <a:bodyPr/>
                    <a:lstStyle/>
                    <a:p>
                      <a:r>
                        <a:rPr lang="en-US" sz="1400" dirty="0"/>
                        <a:t>Daddy’s Little Girls</a:t>
                      </a:r>
                    </a:p>
                  </a:txBody>
                  <a:tcPr marL="91438" marR="91438" marT="45679" marB="45679"/>
                </a:tc>
                <a:extLst>
                  <a:ext uri="{0D108BD9-81ED-4DB2-BD59-A6C34878D82A}">
                    <a16:rowId xmlns:a16="http://schemas.microsoft.com/office/drawing/2014/main" val="3140383339"/>
                  </a:ext>
                </a:extLst>
              </a:tr>
              <a:tr h="295313">
                <a:tc>
                  <a:txBody>
                    <a:bodyPr/>
                    <a:lstStyle/>
                    <a:p>
                      <a:r>
                        <a:rPr lang="en-US" sz="1400" dirty="0"/>
                        <a:t>0005</a:t>
                      </a:r>
                    </a:p>
                  </a:txBody>
                  <a:tcPr marT="45743" marB="45743"/>
                </a:tc>
                <a:tc>
                  <a:txBody>
                    <a:bodyPr/>
                    <a:lstStyle/>
                    <a:p>
                      <a:r>
                        <a:rPr lang="en-US" sz="1400" dirty="0"/>
                        <a:t>Clash of the titans</a:t>
                      </a:r>
                    </a:p>
                  </a:txBody>
                  <a:tcPr marL="91438" marR="91438" marT="45679" marB="45679"/>
                </a:tc>
                <a:extLst>
                  <a:ext uri="{0D108BD9-81ED-4DB2-BD59-A6C34878D82A}">
                    <a16:rowId xmlns:a16="http://schemas.microsoft.com/office/drawing/2014/main" val="1463859750"/>
                  </a:ext>
                </a:extLst>
              </a:tr>
            </a:tbl>
          </a:graphicData>
        </a:graphic>
      </p:graphicFrame>
      <p:sp>
        <p:nvSpPr>
          <p:cNvPr id="11" name="TextBox 10">
            <a:extLst>
              <a:ext uri="{FF2B5EF4-FFF2-40B4-BE49-F238E27FC236}">
                <a16:creationId xmlns:a16="http://schemas.microsoft.com/office/drawing/2014/main" id="{D6DCD968-CDCA-44E2-B1B1-03EF0E2A03B9}"/>
              </a:ext>
            </a:extLst>
          </p:cNvPr>
          <p:cNvSpPr txBox="1"/>
          <p:nvPr/>
        </p:nvSpPr>
        <p:spPr>
          <a:xfrm>
            <a:off x="2514600" y="5338872"/>
            <a:ext cx="3276600" cy="646331"/>
          </a:xfrm>
          <a:prstGeom prst="rect">
            <a:avLst/>
          </a:prstGeom>
          <a:noFill/>
        </p:spPr>
        <p:txBody>
          <a:bodyPr wrap="square">
            <a:spAutoFit/>
          </a:bodyPr>
          <a:lstStyle/>
          <a:p>
            <a:pPr eaLnBrk="1" hangingPunct="1">
              <a:lnSpc>
                <a:spcPct val="90000"/>
              </a:lnSpc>
              <a:defRPr/>
            </a:pPr>
            <a:r>
              <a:rPr lang="en-US" altLang="en-US" sz="2000" dirty="0">
                <a:solidFill>
                  <a:srgbClr val="00B0F0"/>
                </a:solidFill>
              </a:rPr>
              <a:t>FD2:</a:t>
            </a:r>
          </a:p>
          <a:p>
            <a:pPr eaLnBrk="1" hangingPunct="1">
              <a:lnSpc>
                <a:spcPct val="90000"/>
              </a:lnSpc>
              <a:defRPr/>
            </a:pPr>
            <a:r>
              <a:rPr lang="en-US" altLang="en-US" sz="2000" dirty="0">
                <a:solidFill>
                  <a:srgbClr val="00B0F0"/>
                </a:solidFill>
              </a:rPr>
              <a:t>Barcode </a:t>
            </a:r>
            <a:r>
              <a:rPr lang="en-US" altLang="en-US" sz="2000" dirty="0">
                <a:solidFill>
                  <a:srgbClr val="00B0F0"/>
                </a:solidFill>
                <a:sym typeface="Wingdings" panose="05000000000000000000" pitchFamily="2" charset="2"/>
              </a:rPr>
              <a:t></a:t>
            </a:r>
            <a:r>
              <a:rPr lang="en-US" altLang="en-US" sz="2000" dirty="0">
                <a:solidFill>
                  <a:srgbClr val="00B0F0"/>
                </a:solidFill>
              </a:rPr>
              <a:t> Movies Rented</a:t>
            </a:r>
          </a:p>
        </p:txBody>
      </p:sp>
    </p:spTree>
    <p:extLst>
      <p:ext uri="{BB962C8B-B14F-4D97-AF65-F5344CB8AC3E}">
        <p14:creationId xmlns:p14="http://schemas.microsoft.com/office/powerpoint/2010/main" val="463201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8616"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AE2870F9-61F7-4AD7-9385-B33CB3F8E0E4}"/>
              </a:ext>
            </a:extLst>
          </p:cNvPr>
          <p:cNvSpPr>
            <a:spLocks noGrp="1" noChangeArrowheads="1"/>
          </p:cNvSpPr>
          <p:nvPr>
            <p:ph type="title"/>
          </p:nvPr>
        </p:nvSpPr>
        <p:spPr/>
        <p:txBody>
          <a:bodyPr/>
          <a:lstStyle/>
          <a:p>
            <a:pPr eaLnBrk="1" hangingPunct="1"/>
            <a:r>
              <a:rPr lang="en-US" altLang="en-US"/>
              <a:t>Normal Forms - BCNF</a:t>
            </a:r>
          </a:p>
        </p:txBody>
      </p:sp>
      <p:sp>
        <p:nvSpPr>
          <p:cNvPr id="120835" name="Rectangle 3" descr="Rectangle: Click to edit Master text styles&#10;Second level&#10;Third level&#10;Fourth level&#10;Fifth level">
            <a:extLst>
              <a:ext uri="{FF2B5EF4-FFF2-40B4-BE49-F238E27FC236}">
                <a16:creationId xmlns:a16="http://schemas.microsoft.com/office/drawing/2014/main" id="{FDFD00F7-965A-40AD-AD03-9CA369E5237F}"/>
              </a:ext>
            </a:extLst>
          </p:cNvPr>
          <p:cNvSpPr>
            <a:spLocks noGrp="1" noChangeArrowheads="1"/>
          </p:cNvSpPr>
          <p:nvPr>
            <p:ph type="body" idx="1"/>
          </p:nvPr>
        </p:nvSpPr>
        <p:spPr>
          <a:xfrm>
            <a:off x="609600" y="1219200"/>
            <a:ext cx="7772400" cy="1828800"/>
          </a:xfrm>
        </p:spPr>
        <p:txBody>
          <a:bodyPr/>
          <a:lstStyle/>
          <a:p>
            <a:pPr eaLnBrk="1" hangingPunct="1">
              <a:buClr>
                <a:srgbClr val="FF0000"/>
              </a:buClr>
            </a:pPr>
            <a:r>
              <a:rPr lang="en-US" altLang="en-US" dirty="0">
                <a:latin typeface="Tahoma" panose="020B0604030504040204" pitchFamily="34" charset="0"/>
              </a:rPr>
              <a:t>or a star-like: (e.g., 2 candidate keys):</a:t>
            </a:r>
          </a:p>
          <a:p>
            <a:pPr eaLnBrk="1" hangingPunct="1"/>
            <a:endParaRPr lang="en-US" altLang="en-US" sz="500" dirty="0">
              <a:latin typeface="Tahoma" panose="020B0604030504040204" pitchFamily="34" charset="0"/>
            </a:endParaRPr>
          </a:p>
          <a:p>
            <a:pPr lvl="1" eaLnBrk="1" hangingPunct="1">
              <a:buFont typeface="Wingdings" panose="05000000000000000000" pitchFamily="2" charset="2"/>
              <a:buNone/>
            </a:pPr>
            <a:r>
              <a:rPr lang="en-US" altLang="en-US" dirty="0">
                <a:latin typeface="Tahoma" panose="020B0604030504040204" pitchFamily="34" charset="0"/>
              </a:rPr>
              <a:t>STUDENT(SSN, </a:t>
            </a:r>
            <a:r>
              <a:rPr lang="en-US" altLang="en-US" dirty="0" err="1">
                <a:latin typeface="Tahoma" panose="020B0604030504040204" pitchFamily="34" charset="0"/>
              </a:rPr>
              <a:t>stID</a:t>
            </a:r>
            <a:r>
              <a:rPr lang="en-US" altLang="en-US" dirty="0">
                <a:latin typeface="Tahoma" panose="020B0604030504040204" pitchFamily="34" charset="0"/>
              </a:rPr>
              <a:t>, name, address)</a:t>
            </a:r>
          </a:p>
          <a:p>
            <a:pPr lvl="1" eaLnBrk="1" hangingPunct="1">
              <a:buFont typeface="Wingdings" panose="05000000000000000000" pitchFamily="2" charset="2"/>
              <a:buNone/>
            </a:pPr>
            <a:endParaRPr lang="en-US" altLang="en-US" sz="800" dirty="0">
              <a:latin typeface="Tahoma" panose="020B0604030504040204" pitchFamily="34" charset="0"/>
            </a:endParaRPr>
          </a:p>
          <a:p>
            <a:pPr eaLnBrk="1" hangingPunct="1">
              <a:lnSpc>
                <a:spcPct val="90000"/>
              </a:lnSpc>
              <a:buClr>
                <a:schemeClr val="tx2"/>
              </a:buClr>
              <a:buFont typeface="Wingdings" panose="05000000000000000000" pitchFamily="2" charset="2"/>
              <a:buNone/>
            </a:pPr>
            <a:r>
              <a:rPr lang="en-US" altLang="en-US" sz="2200" dirty="0">
                <a:latin typeface="Tahoma" panose="020B0604030504040204" pitchFamily="34" charset="0"/>
              </a:rPr>
              <a:t>     { fd.1  SSN </a:t>
            </a:r>
            <a:r>
              <a:rPr lang="en-US" altLang="en-US" sz="2200" dirty="0">
                <a:latin typeface="Tahoma" panose="020B0604030504040204" pitchFamily="34" charset="0"/>
                <a:sym typeface="Symbol" panose="05050102010706020507" pitchFamily="18" charset="2"/>
              </a:rPr>
              <a:t> name, fd.2  </a:t>
            </a:r>
            <a:r>
              <a:rPr lang="en-US" altLang="en-US" sz="2200" dirty="0">
                <a:latin typeface="Tahoma" panose="020B0604030504040204" pitchFamily="34" charset="0"/>
              </a:rPr>
              <a:t>SSN </a:t>
            </a:r>
            <a:r>
              <a:rPr lang="en-US" altLang="en-US" sz="2200" dirty="0">
                <a:latin typeface="Tahoma" panose="020B0604030504040204" pitchFamily="34" charset="0"/>
                <a:sym typeface="Symbol" panose="05050102010706020507" pitchFamily="18" charset="2"/>
              </a:rPr>
              <a:t> </a:t>
            </a:r>
            <a:r>
              <a:rPr lang="en-US" altLang="en-US" sz="2200" dirty="0" err="1">
                <a:latin typeface="Tahoma" panose="020B0604030504040204" pitchFamily="34" charset="0"/>
              </a:rPr>
              <a:t>stID</a:t>
            </a:r>
            <a:r>
              <a:rPr lang="en-US" altLang="en-US" sz="2200" dirty="0">
                <a:latin typeface="Tahoma" panose="020B0604030504040204" pitchFamily="34" charset="0"/>
              </a:rPr>
              <a:t>,</a:t>
            </a:r>
            <a:br>
              <a:rPr lang="en-US" altLang="en-US" sz="2200" dirty="0">
                <a:latin typeface="Tahoma" panose="020B0604030504040204" pitchFamily="34" charset="0"/>
              </a:rPr>
            </a:br>
            <a:r>
              <a:rPr lang="en-US" altLang="en-US" sz="2200" dirty="0">
                <a:latin typeface="Tahoma" panose="020B0604030504040204" pitchFamily="34" charset="0"/>
              </a:rPr>
              <a:t>    </a:t>
            </a:r>
            <a:r>
              <a:rPr lang="en-US" altLang="en-US" sz="2200" dirty="0">
                <a:latin typeface="Tahoma" panose="020B0604030504040204" pitchFamily="34" charset="0"/>
                <a:sym typeface="Symbol" panose="05050102010706020507" pitchFamily="18" charset="2"/>
              </a:rPr>
              <a:t>fd.3  </a:t>
            </a:r>
            <a:r>
              <a:rPr lang="en-US" altLang="en-US" sz="2200" dirty="0" err="1">
                <a:latin typeface="Tahoma" panose="020B0604030504040204" pitchFamily="34" charset="0"/>
              </a:rPr>
              <a:t>stID</a:t>
            </a:r>
            <a:r>
              <a:rPr lang="en-US" altLang="en-US" sz="2200" dirty="0">
                <a:latin typeface="Tahoma" panose="020B0604030504040204" pitchFamily="34" charset="0"/>
              </a:rPr>
              <a:t> </a:t>
            </a:r>
            <a:r>
              <a:rPr lang="en-US" altLang="en-US" sz="2200" dirty="0">
                <a:latin typeface="Tahoma" panose="020B0604030504040204" pitchFamily="34" charset="0"/>
                <a:sym typeface="Symbol" panose="05050102010706020507" pitchFamily="18" charset="2"/>
              </a:rPr>
              <a:t> </a:t>
            </a:r>
            <a:r>
              <a:rPr lang="en-US" altLang="en-US" sz="2200" dirty="0">
                <a:latin typeface="Tahoma" panose="020B0604030504040204" pitchFamily="34" charset="0"/>
              </a:rPr>
              <a:t>SSN,   fd.4  </a:t>
            </a:r>
            <a:r>
              <a:rPr lang="en-US" altLang="en-US" sz="2200" dirty="0" err="1">
                <a:latin typeface="Tahoma" panose="020B0604030504040204" pitchFamily="34" charset="0"/>
              </a:rPr>
              <a:t>stID</a:t>
            </a:r>
            <a:r>
              <a:rPr lang="en-US" altLang="en-US" sz="2200" dirty="0">
                <a:latin typeface="Tahoma" panose="020B0604030504040204" pitchFamily="34" charset="0"/>
              </a:rPr>
              <a:t> </a:t>
            </a:r>
            <a:r>
              <a:rPr lang="en-US" altLang="en-US" sz="2200" dirty="0">
                <a:latin typeface="Tahoma" panose="020B0604030504040204" pitchFamily="34" charset="0"/>
                <a:sym typeface="Symbol" panose="05050102010706020507" pitchFamily="18" charset="2"/>
              </a:rPr>
              <a:t> address</a:t>
            </a:r>
            <a:r>
              <a:rPr lang="en-US" altLang="en-US" sz="2200" dirty="0">
                <a:latin typeface="Tahoma" panose="020B0604030504040204" pitchFamily="34" charset="0"/>
              </a:rPr>
              <a:t> }</a:t>
            </a:r>
            <a:endParaRPr lang="en-US" altLang="en-US" sz="2200" dirty="0">
              <a:latin typeface="Tahoma" panose="020B0604030504040204" pitchFamily="34" charset="0"/>
              <a:sym typeface="Symbol" panose="05050102010706020507" pitchFamily="18" charset="2"/>
            </a:endParaRPr>
          </a:p>
          <a:p>
            <a:pPr lvl="1" eaLnBrk="1" hangingPunct="1">
              <a:buFont typeface="Wingdings" panose="05000000000000000000" pitchFamily="2" charset="2"/>
              <a:buNone/>
            </a:pPr>
            <a:endParaRPr lang="en-US" altLang="en-US" dirty="0">
              <a:latin typeface="Tahoma" panose="020B0604030504040204" pitchFamily="34" charset="0"/>
            </a:endParaRPr>
          </a:p>
        </p:txBody>
      </p:sp>
      <p:grpSp>
        <p:nvGrpSpPr>
          <p:cNvPr id="120836" name="Group 4">
            <a:extLst>
              <a:ext uri="{FF2B5EF4-FFF2-40B4-BE49-F238E27FC236}">
                <a16:creationId xmlns:a16="http://schemas.microsoft.com/office/drawing/2014/main" id="{C56F07F2-E937-44BA-838C-7CABF396951F}"/>
              </a:ext>
            </a:extLst>
          </p:cNvPr>
          <p:cNvGrpSpPr>
            <a:grpSpLocks/>
          </p:cNvGrpSpPr>
          <p:nvPr/>
        </p:nvGrpSpPr>
        <p:grpSpPr bwMode="auto">
          <a:xfrm>
            <a:off x="860425" y="3581400"/>
            <a:ext cx="3124200" cy="2209800"/>
            <a:chOff x="1152" y="2064"/>
            <a:chExt cx="1968" cy="1392"/>
          </a:xfrm>
        </p:grpSpPr>
        <p:grpSp>
          <p:nvGrpSpPr>
            <p:cNvPr id="120854" name="Group 5">
              <a:extLst>
                <a:ext uri="{FF2B5EF4-FFF2-40B4-BE49-F238E27FC236}">
                  <a16:creationId xmlns:a16="http://schemas.microsoft.com/office/drawing/2014/main" id="{750F195F-634F-4018-8C26-165C2041C868}"/>
                </a:ext>
              </a:extLst>
            </p:cNvPr>
            <p:cNvGrpSpPr>
              <a:grpSpLocks/>
            </p:cNvGrpSpPr>
            <p:nvPr/>
          </p:nvGrpSpPr>
          <p:grpSpPr bwMode="auto">
            <a:xfrm>
              <a:off x="2352" y="2064"/>
              <a:ext cx="754" cy="384"/>
              <a:chOff x="2112" y="2592"/>
              <a:chExt cx="624" cy="384"/>
            </a:xfrm>
          </p:grpSpPr>
          <p:sp>
            <p:nvSpPr>
              <p:cNvPr id="120868" name="Rectangle 6">
                <a:extLst>
                  <a:ext uri="{FF2B5EF4-FFF2-40B4-BE49-F238E27FC236}">
                    <a16:creationId xmlns:a16="http://schemas.microsoft.com/office/drawing/2014/main" id="{B9027E4D-F554-49E9-9743-C7C089938D9D}"/>
                  </a:ext>
                </a:extLst>
              </p:cNvPr>
              <p:cNvSpPr>
                <a:spLocks noChangeArrowheads="1"/>
              </p:cNvSpPr>
              <p:nvPr/>
            </p:nvSpPr>
            <p:spPr bwMode="auto">
              <a:xfrm>
                <a:off x="2112" y="2592"/>
                <a:ext cx="624"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20869" name="Text Box 7">
                <a:extLst>
                  <a:ext uri="{FF2B5EF4-FFF2-40B4-BE49-F238E27FC236}">
                    <a16:creationId xmlns:a16="http://schemas.microsoft.com/office/drawing/2014/main" id="{F33122FB-1BA6-4574-A28D-705A408BD7A4}"/>
                  </a:ext>
                </a:extLst>
              </p:cNvPr>
              <p:cNvSpPr txBox="1">
                <a:spLocks noChangeArrowheads="1"/>
              </p:cNvSpPr>
              <p:nvPr/>
            </p:nvSpPr>
            <p:spPr bwMode="auto">
              <a:xfrm>
                <a:off x="2160" y="2640"/>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name</a:t>
                </a:r>
              </a:p>
            </p:txBody>
          </p:sp>
        </p:grpSp>
        <p:grpSp>
          <p:nvGrpSpPr>
            <p:cNvPr id="120855" name="Group 8">
              <a:extLst>
                <a:ext uri="{FF2B5EF4-FFF2-40B4-BE49-F238E27FC236}">
                  <a16:creationId xmlns:a16="http://schemas.microsoft.com/office/drawing/2014/main" id="{F0E068CB-8E13-49C0-88E6-9C56CBAAAB1F}"/>
                </a:ext>
              </a:extLst>
            </p:cNvPr>
            <p:cNvGrpSpPr>
              <a:grpSpLocks/>
            </p:cNvGrpSpPr>
            <p:nvPr/>
          </p:nvGrpSpPr>
          <p:grpSpPr bwMode="auto">
            <a:xfrm>
              <a:off x="2304" y="3072"/>
              <a:ext cx="816" cy="384"/>
              <a:chOff x="3318" y="3264"/>
              <a:chExt cx="912" cy="384"/>
            </a:xfrm>
          </p:grpSpPr>
          <p:sp>
            <p:nvSpPr>
              <p:cNvPr id="120866" name="Rectangle 9">
                <a:extLst>
                  <a:ext uri="{FF2B5EF4-FFF2-40B4-BE49-F238E27FC236}">
                    <a16:creationId xmlns:a16="http://schemas.microsoft.com/office/drawing/2014/main" id="{BB33CF97-276A-478E-8DF6-B9332115E9E4}"/>
                  </a:ext>
                </a:extLst>
              </p:cNvPr>
              <p:cNvSpPr>
                <a:spLocks noChangeArrowheads="1"/>
              </p:cNvSpPr>
              <p:nvPr/>
            </p:nvSpPr>
            <p:spPr bwMode="auto">
              <a:xfrm>
                <a:off x="3318" y="3264"/>
                <a:ext cx="912"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20867" name="Text Box 10">
                <a:extLst>
                  <a:ext uri="{FF2B5EF4-FFF2-40B4-BE49-F238E27FC236}">
                    <a16:creationId xmlns:a16="http://schemas.microsoft.com/office/drawing/2014/main" id="{49510A54-B030-4569-BC34-30B83AFA216E}"/>
                  </a:ext>
                </a:extLst>
              </p:cNvPr>
              <p:cNvSpPr txBox="1">
                <a:spLocks noChangeArrowheads="1"/>
              </p:cNvSpPr>
              <p:nvPr/>
            </p:nvSpPr>
            <p:spPr bwMode="auto">
              <a:xfrm>
                <a:off x="3344" y="3312"/>
                <a:ext cx="8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address</a:t>
                </a:r>
              </a:p>
            </p:txBody>
          </p:sp>
        </p:grpSp>
        <p:grpSp>
          <p:nvGrpSpPr>
            <p:cNvPr id="120856" name="Group 11">
              <a:extLst>
                <a:ext uri="{FF2B5EF4-FFF2-40B4-BE49-F238E27FC236}">
                  <a16:creationId xmlns:a16="http://schemas.microsoft.com/office/drawing/2014/main" id="{DF16F623-4D72-48BE-97F9-CAB176CABA0D}"/>
                </a:ext>
              </a:extLst>
            </p:cNvPr>
            <p:cNvGrpSpPr>
              <a:grpSpLocks/>
            </p:cNvGrpSpPr>
            <p:nvPr/>
          </p:nvGrpSpPr>
          <p:grpSpPr bwMode="auto">
            <a:xfrm>
              <a:off x="1248" y="2304"/>
              <a:ext cx="528" cy="384"/>
              <a:chOff x="528" y="2688"/>
              <a:chExt cx="528" cy="384"/>
            </a:xfrm>
          </p:grpSpPr>
          <p:sp>
            <p:nvSpPr>
              <p:cNvPr id="120864" name="Rectangle 12">
                <a:extLst>
                  <a:ext uri="{FF2B5EF4-FFF2-40B4-BE49-F238E27FC236}">
                    <a16:creationId xmlns:a16="http://schemas.microsoft.com/office/drawing/2014/main" id="{3C7FC3EE-FE66-4775-8388-04A75D2192D2}"/>
                  </a:ext>
                </a:extLst>
              </p:cNvPr>
              <p:cNvSpPr>
                <a:spLocks noChangeArrowheads="1"/>
              </p:cNvSpPr>
              <p:nvPr/>
            </p:nvSpPr>
            <p:spPr bwMode="auto">
              <a:xfrm>
                <a:off x="528" y="2688"/>
                <a:ext cx="528"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20865" name="Text Box 13">
                <a:extLst>
                  <a:ext uri="{FF2B5EF4-FFF2-40B4-BE49-F238E27FC236}">
                    <a16:creationId xmlns:a16="http://schemas.microsoft.com/office/drawing/2014/main" id="{FAFF1D9F-1F38-4023-A9D7-10F13D40670A}"/>
                  </a:ext>
                </a:extLst>
              </p:cNvPr>
              <p:cNvSpPr txBox="1">
                <a:spLocks noChangeArrowheads="1"/>
              </p:cNvSpPr>
              <p:nvPr/>
            </p:nvSpPr>
            <p:spPr bwMode="auto">
              <a:xfrm>
                <a:off x="576" y="2736"/>
                <a:ext cx="47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SSN</a:t>
                </a:r>
              </a:p>
            </p:txBody>
          </p:sp>
        </p:grpSp>
        <p:cxnSp>
          <p:nvCxnSpPr>
            <p:cNvPr id="120857" name="AutoShape 14">
              <a:extLst>
                <a:ext uri="{FF2B5EF4-FFF2-40B4-BE49-F238E27FC236}">
                  <a16:creationId xmlns:a16="http://schemas.microsoft.com/office/drawing/2014/main" id="{FBA55C58-995F-4E9C-9224-79FFC6D1D49D}"/>
                </a:ext>
              </a:extLst>
            </p:cNvPr>
            <p:cNvCxnSpPr>
              <a:cxnSpLocks noChangeShapeType="1"/>
              <a:stCxn id="120864" idx="3"/>
              <a:endCxn id="120868" idx="1"/>
            </p:cNvCxnSpPr>
            <p:nvPr/>
          </p:nvCxnSpPr>
          <p:spPr bwMode="auto">
            <a:xfrm flipV="1">
              <a:off x="1776" y="2256"/>
              <a:ext cx="576" cy="24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0858" name="AutoShape 15">
              <a:extLst>
                <a:ext uri="{FF2B5EF4-FFF2-40B4-BE49-F238E27FC236}">
                  <a16:creationId xmlns:a16="http://schemas.microsoft.com/office/drawing/2014/main" id="{2F378310-A37D-4C8B-BD20-170561829D3C}"/>
                </a:ext>
              </a:extLst>
            </p:cNvPr>
            <p:cNvCxnSpPr>
              <a:cxnSpLocks noChangeShapeType="1"/>
              <a:stCxn id="120862" idx="3"/>
              <a:endCxn id="120866" idx="1"/>
            </p:cNvCxnSpPr>
            <p:nvPr/>
          </p:nvCxnSpPr>
          <p:spPr bwMode="auto">
            <a:xfrm>
              <a:off x="1868" y="3264"/>
              <a:ext cx="435"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20859" name="Group 16">
              <a:extLst>
                <a:ext uri="{FF2B5EF4-FFF2-40B4-BE49-F238E27FC236}">
                  <a16:creationId xmlns:a16="http://schemas.microsoft.com/office/drawing/2014/main" id="{382FABDE-14CC-4507-BAA1-3862B7FB03A7}"/>
                </a:ext>
              </a:extLst>
            </p:cNvPr>
            <p:cNvGrpSpPr>
              <a:grpSpLocks/>
            </p:cNvGrpSpPr>
            <p:nvPr/>
          </p:nvGrpSpPr>
          <p:grpSpPr bwMode="auto">
            <a:xfrm>
              <a:off x="1152" y="3072"/>
              <a:ext cx="716" cy="384"/>
              <a:chOff x="480" y="2688"/>
              <a:chExt cx="528" cy="384"/>
            </a:xfrm>
          </p:grpSpPr>
          <p:sp>
            <p:nvSpPr>
              <p:cNvPr id="120862" name="Rectangle 17">
                <a:extLst>
                  <a:ext uri="{FF2B5EF4-FFF2-40B4-BE49-F238E27FC236}">
                    <a16:creationId xmlns:a16="http://schemas.microsoft.com/office/drawing/2014/main" id="{CCB0E08B-4E7F-44AE-998E-CC8D11A0D611}"/>
                  </a:ext>
                </a:extLst>
              </p:cNvPr>
              <p:cNvSpPr>
                <a:spLocks noChangeArrowheads="1"/>
              </p:cNvSpPr>
              <p:nvPr/>
            </p:nvSpPr>
            <p:spPr bwMode="auto">
              <a:xfrm>
                <a:off x="480" y="2688"/>
                <a:ext cx="528"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20863" name="Text Box 18">
                <a:extLst>
                  <a:ext uri="{FF2B5EF4-FFF2-40B4-BE49-F238E27FC236}">
                    <a16:creationId xmlns:a16="http://schemas.microsoft.com/office/drawing/2014/main" id="{E26BDB6C-17AE-4704-A094-57126AA1C0CE}"/>
                  </a:ext>
                </a:extLst>
              </p:cNvPr>
              <p:cNvSpPr txBox="1">
                <a:spLocks noChangeArrowheads="1"/>
              </p:cNvSpPr>
              <p:nvPr/>
            </p:nvSpPr>
            <p:spPr bwMode="auto">
              <a:xfrm>
                <a:off x="557" y="2753"/>
                <a:ext cx="34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stID</a:t>
                </a:r>
              </a:p>
            </p:txBody>
          </p:sp>
        </p:grpSp>
        <p:cxnSp>
          <p:nvCxnSpPr>
            <p:cNvPr id="120860" name="AutoShape 19">
              <a:extLst>
                <a:ext uri="{FF2B5EF4-FFF2-40B4-BE49-F238E27FC236}">
                  <a16:creationId xmlns:a16="http://schemas.microsoft.com/office/drawing/2014/main" id="{59A898DA-8973-495F-A663-278F4B72B464}"/>
                </a:ext>
              </a:extLst>
            </p:cNvPr>
            <p:cNvCxnSpPr>
              <a:cxnSpLocks noChangeShapeType="1"/>
              <a:stCxn id="120862" idx="0"/>
              <a:endCxn id="120864" idx="2"/>
            </p:cNvCxnSpPr>
            <p:nvPr/>
          </p:nvCxnSpPr>
          <p:spPr bwMode="auto">
            <a:xfrm flipV="1">
              <a:off x="1510" y="2688"/>
              <a:ext cx="2" cy="38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0861" name="AutoShape 20">
              <a:extLst>
                <a:ext uri="{FF2B5EF4-FFF2-40B4-BE49-F238E27FC236}">
                  <a16:creationId xmlns:a16="http://schemas.microsoft.com/office/drawing/2014/main" id="{7B946697-4182-49E0-B0F1-263DAA774AC3}"/>
                </a:ext>
              </a:extLst>
            </p:cNvPr>
            <p:cNvCxnSpPr>
              <a:cxnSpLocks noChangeShapeType="1"/>
              <a:stCxn id="120864" idx="1"/>
              <a:endCxn id="120862" idx="1"/>
            </p:cNvCxnSpPr>
            <p:nvPr/>
          </p:nvCxnSpPr>
          <p:spPr bwMode="auto">
            <a:xfrm rot="10800000" flipV="1">
              <a:off x="1152" y="2496"/>
              <a:ext cx="96" cy="768"/>
            </a:xfrm>
            <a:prstGeom prst="curvedConnector3">
              <a:avLst>
                <a:gd name="adj1" fmla="val 250000"/>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35174" name="Text Box 21">
            <a:extLst>
              <a:ext uri="{FF2B5EF4-FFF2-40B4-BE49-F238E27FC236}">
                <a16:creationId xmlns:a16="http://schemas.microsoft.com/office/drawing/2014/main" id="{B8733F80-795F-4656-B278-83CB3C888B33}"/>
              </a:ext>
            </a:extLst>
          </p:cNvPr>
          <p:cNvSpPr txBox="1">
            <a:spLocks noChangeArrowheads="1"/>
          </p:cNvSpPr>
          <p:nvPr/>
        </p:nvSpPr>
        <p:spPr bwMode="auto">
          <a:xfrm>
            <a:off x="4289425" y="4384675"/>
            <a:ext cx="454025" cy="600075"/>
          </a:xfrm>
          <a:prstGeom prst="rect">
            <a:avLst/>
          </a:prstGeom>
          <a:noFill/>
          <a:ln>
            <a:noFill/>
          </a:ln>
        </p:spPr>
        <p:txBody>
          <a:bodyPr wrap="none">
            <a:spAutoFit/>
          </a:bodyPr>
          <a:lstStyle>
            <a:lvl1pPr>
              <a:defRPr sz="2400">
                <a:solidFill>
                  <a:schemeClr val="tx1"/>
                </a:solidFill>
                <a:latin typeface="Helvetica" charset="0"/>
                <a:ea typeface="ＭＳ Ｐゴシック" charset="0"/>
                <a:cs typeface="ＭＳ Ｐゴシック" charset="0"/>
              </a:defRPr>
            </a:lvl1pPr>
            <a:lvl2pPr marL="742950" indent="-285750">
              <a:defRPr sz="2400">
                <a:solidFill>
                  <a:schemeClr val="tx1"/>
                </a:solidFill>
                <a:latin typeface="Helvetica" charset="0"/>
                <a:ea typeface="ＭＳ Ｐゴシック" charset="0"/>
              </a:defRPr>
            </a:lvl2pPr>
            <a:lvl3pPr marL="1143000" indent="-228600">
              <a:defRPr sz="2400">
                <a:solidFill>
                  <a:schemeClr val="tx1"/>
                </a:solidFill>
                <a:latin typeface="Helvetica" charset="0"/>
                <a:ea typeface="ＭＳ Ｐゴシック" charset="0"/>
              </a:defRPr>
            </a:lvl3pPr>
            <a:lvl4pPr marL="1600200" indent="-228600">
              <a:defRPr sz="2400">
                <a:solidFill>
                  <a:schemeClr val="tx1"/>
                </a:solidFill>
                <a:latin typeface="Helvetica" charset="0"/>
                <a:ea typeface="ＭＳ Ｐゴシック" charset="0"/>
              </a:defRPr>
            </a:lvl4pPr>
            <a:lvl5pPr marL="2057400" indent="-228600">
              <a:defRPr sz="2400">
                <a:solidFill>
                  <a:schemeClr val="tx1"/>
                </a:solidFill>
                <a:latin typeface="Helvetica" charset="0"/>
                <a:ea typeface="ＭＳ Ｐゴシック" charset="0"/>
              </a:defRPr>
            </a:lvl5pPr>
            <a:lvl6pPr marL="2514600" indent="-228600" eaLnBrk="0" fontAlgn="base" hangingPunct="0">
              <a:lnSpc>
                <a:spcPct val="90000"/>
              </a:lnSpc>
              <a:spcBef>
                <a:spcPct val="20000"/>
              </a:spcBef>
              <a:spcAft>
                <a:spcPct val="0"/>
              </a:spcAft>
              <a:buClr>
                <a:schemeClr val="tx1"/>
              </a:buClr>
              <a:buSzPct val="75000"/>
              <a:buFont typeface="Monotype Sorts" charset="0"/>
              <a:defRPr sz="2400">
                <a:solidFill>
                  <a:schemeClr val="tx1"/>
                </a:solidFill>
                <a:latin typeface="Helvetica" charset="0"/>
                <a:ea typeface="ＭＳ Ｐゴシック" charset="0"/>
              </a:defRPr>
            </a:lvl6pPr>
            <a:lvl7pPr marL="2971800" indent="-228600" eaLnBrk="0" fontAlgn="base" hangingPunct="0">
              <a:lnSpc>
                <a:spcPct val="90000"/>
              </a:lnSpc>
              <a:spcBef>
                <a:spcPct val="20000"/>
              </a:spcBef>
              <a:spcAft>
                <a:spcPct val="0"/>
              </a:spcAft>
              <a:buClr>
                <a:schemeClr val="tx1"/>
              </a:buClr>
              <a:buSzPct val="75000"/>
              <a:buFont typeface="Monotype Sorts" charset="0"/>
              <a:defRPr sz="2400">
                <a:solidFill>
                  <a:schemeClr val="tx1"/>
                </a:solidFill>
                <a:latin typeface="Helvetica" charset="0"/>
                <a:ea typeface="ＭＳ Ｐゴシック" charset="0"/>
              </a:defRPr>
            </a:lvl7pPr>
            <a:lvl8pPr marL="3429000" indent="-228600" eaLnBrk="0" fontAlgn="base" hangingPunct="0">
              <a:lnSpc>
                <a:spcPct val="90000"/>
              </a:lnSpc>
              <a:spcBef>
                <a:spcPct val="20000"/>
              </a:spcBef>
              <a:spcAft>
                <a:spcPct val="0"/>
              </a:spcAft>
              <a:buClr>
                <a:schemeClr val="tx1"/>
              </a:buClr>
              <a:buSzPct val="75000"/>
              <a:buFont typeface="Monotype Sorts" charset="0"/>
              <a:defRPr sz="2400">
                <a:solidFill>
                  <a:schemeClr val="tx1"/>
                </a:solidFill>
                <a:latin typeface="Helvetica" charset="0"/>
                <a:ea typeface="ＭＳ Ｐゴシック" charset="0"/>
              </a:defRPr>
            </a:lvl8pPr>
            <a:lvl9pPr marL="3886200" indent="-228600" eaLnBrk="0" fontAlgn="base" hangingPunct="0">
              <a:lnSpc>
                <a:spcPct val="90000"/>
              </a:lnSpc>
              <a:spcBef>
                <a:spcPct val="20000"/>
              </a:spcBef>
              <a:spcAft>
                <a:spcPct val="0"/>
              </a:spcAft>
              <a:buClr>
                <a:schemeClr val="tx1"/>
              </a:buClr>
              <a:buSzPct val="75000"/>
              <a:buFont typeface="Monotype Sorts" charset="0"/>
              <a:defRPr sz="2400">
                <a:solidFill>
                  <a:schemeClr val="tx1"/>
                </a:solidFill>
                <a:latin typeface="Helvetica" charset="0"/>
                <a:ea typeface="ＭＳ Ｐゴシック" charset="0"/>
              </a:defRPr>
            </a:lvl9pPr>
          </a:lstStyle>
          <a:p>
            <a:pPr>
              <a:lnSpc>
                <a:spcPct val="90000"/>
              </a:lnSpc>
              <a:spcBef>
                <a:spcPct val="50000"/>
              </a:spcBef>
              <a:buClr>
                <a:schemeClr val="tx1"/>
              </a:buClr>
              <a:buSzPct val="75000"/>
              <a:buFont typeface="Monotype Sorts" charset="0"/>
              <a:buNone/>
              <a:defRPr/>
            </a:pPr>
            <a:r>
              <a:rPr lang="en-US" sz="3600" b="1" dirty="0">
                <a:latin typeface="+mn-lt"/>
              </a:rPr>
              <a:t>=</a:t>
            </a:r>
          </a:p>
        </p:txBody>
      </p:sp>
      <p:grpSp>
        <p:nvGrpSpPr>
          <p:cNvPr id="120838" name="Group 22">
            <a:extLst>
              <a:ext uri="{FF2B5EF4-FFF2-40B4-BE49-F238E27FC236}">
                <a16:creationId xmlns:a16="http://schemas.microsoft.com/office/drawing/2014/main" id="{40144023-8ADA-4807-B393-3AEBC7E3E91C}"/>
              </a:ext>
            </a:extLst>
          </p:cNvPr>
          <p:cNvGrpSpPr>
            <a:grpSpLocks/>
          </p:cNvGrpSpPr>
          <p:nvPr/>
        </p:nvGrpSpPr>
        <p:grpSpPr bwMode="auto">
          <a:xfrm>
            <a:off x="7108825" y="3429000"/>
            <a:ext cx="1196975" cy="609600"/>
            <a:chOff x="2112" y="2592"/>
            <a:chExt cx="624" cy="384"/>
          </a:xfrm>
        </p:grpSpPr>
        <p:sp>
          <p:nvSpPr>
            <p:cNvPr id="120852" name="Rectangle 23">
              <a:extLst>
                <a:ext uri="{FF2B5EF4-FFF2-40B4-BE49-F238E27FC236}">
                  <a16:creationId xmlns:a16="http://schemas.microsoft.com/office/drawing/2014/main" id="{00B143FF-FDCF-4235-A01F-E97407A3CC1D}"/>
                </a:ext>
              </a:extLst>
            </p:cNvPr>
            <p:cNvSpPr>
              <a:spLocks noChangeArrowheads="1"/>
            </p:cNvSpPr>
            <p:nvPr/>
          </p:nvSpPr>
          <p:spPr bwMode="auto">
            <a:xfrm>
              <a:off x="2112" y="2592"/>
              <a:ext cx="624"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20853" name="Text Box 24">
              <a:extLst>
                <a:ext uri="{FF2B5EF4-FFF2-40B4-BE49-F238E27FC236}">
                  <a16:creationId xmlns:a16="http://schemas.microsoft.com/office/drawing/2014/main" id="{8000A930-7B4D-4615-ADBF-7ED6C81481FA}"/>
                </a:ext>
              </a:extLst>
            </p:cNvPr>
            <p:cNvSpPr txBox="1">
              <a:spLocks noChangeArrowheads="1"/>
            </p:cNvSpPr>
            <p:nvPr/>
          </p:nvSpPr>
          <p:spPr bwMode="auto">
            <a:xfrm>
              <a:off x="2160" y="2640"/>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name</a:t>
              </a:r>
            </a:p>
          </p:txBody>
        </p:sp>
      </p:grpSp>
      <p:grpSp>
        <p:nvGrpSpPr>
          <p:cNvPr id="120839" name="Group 25">
            <a:extLst>
              <a:ext uri="{FF2B5EF4-FFF2-40B4-BE49-F238E27FC236}">
                <a16:creationId xmlns:a16="http://schemas.microsoft.com/office/drawing/2014/main" id="{E5FD1398-442F-4695-AE54-D84C7EAEB4BB}"/>
              </a:ext>
            </a:extLst>
          </p:cNvPr>
          <p:cNvGrpSpPr>
            <a:grpSpLocks/>
          </p:cNvGrpSpPr>
          <p:nvPr/>
        </p:nvGrpSpPr>
        <p:grpSpPr bwMode="auto">
          <a:xfrm>
            <a:off x="6956425" y="4343400"/>
            <a:ext cx="1295400" cy="609600"/>
            <a:chOff x="3264" y="2832"/>
            <a:chExt cx="912" cy="384"/>
          </a:xfrm>
        </p:grpSpPr>
        <p:sp>
          <p:nvSpPr>
            <p:cNvPr id="120850" name="Rectangle 26">
              <a:extLst>
                <a:ext uri="{FF2B5EF4-FFF2-40B4-BE49-F238E27FC236}">
                  <a16:creationId xmlns:a16="http://schemas.microsoft.com/office/drawing/2014/main" id="{7B0FF22A-85E7-4B4E-A5EA-DF8A0A3FEABA}"/>
                </a:ext>
              </a:extLst>
            </p:cNvPr>
            <p:cNvSpPr>
              <a:spLocks noChangeArrowheads="1"/>
            </p:cNvSpPr>
            <p:nvPr/>
          </p:nvSpPr>
          <p:spPr bwMode="auto">
            <a:xfrm>
              <a:off x="3264" y="2832"/>
              <a:ext cx="912"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20851" name="Text Box 27">
              <a:extLst>
                <a:ext uri="{FF2B5EF4-FFF2-40B4-BE49-F238E27FC236}">
                  <a16:creationId xmlns:a16="http://schemas.microsoft.com/office/drawing/2014/main" id="{8D980312-3F22-46D8-AA96-02A1912C7826}"/>
                </a:ext>
              </a:extLst>
            </p:cNvPr>
            <p:cNvSpPr txBox="1">
              <a:spLocks noChangeArrowheads="1"/>
            </p:cNvSpPr>
            <p:nvPr/>
          </p:nvSpPr>
          <p:spPr bwMode="auto">
            <a:xfrm>
              <a:off x="3302" y="2880"/>
              <a:ext cx="8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address</a:t>
              </a:r>
            </a:p>
          </p:txBody>
        </p:sp>
      </p:grpSp>
      <p:grpSp>
        <p:nvGrpSpPr>
          <p:cNvPr id="120840" name="Group 28">
            <a:extLst>
              <a:ext uri="{FF2B5EF4-FFF2-40B4-BE49-F238E27FC236}">
                <a16:creationId xmlns:a16="http://schemas.microsoft.com/office/drawing/2014/main" id="{92772458-E838-45A8-82DA-B2E202665685}"/>
              </a:ext>
            </a:extLst>
          </p:cNvPr>
          <p:cNvGrpSpPr>
            <a:grpSpLocks/>
          </p:cNvGrpSpPr>
          <p:nvPr/>
        </p:nvGrpSpPr>
        <p:grpSpPr bwMode="auto">
          <a:xfrm>
            <a:off x="5356225" y="3810000"/>
            <a:ext cx="838200" cy="609600"/>
            <a:chOff x="480" y="2688"/>
            <a:chExt cx="528" cy="384"/>
          </a:xfrm>
        </p:grpSpPr>
        <p:sp>
          <p:nvSpPr>
            <p:cNvPr id="120848" name="Rectangle 29">
              <a:extLst>
                <a:ext uri="{FF2B5EF4-FFF2-40B4-BE49-F238E27FC236}">
                  <a16:creationId xmlns:a16="http://schemas.microsoft.com/office/drawing/2014/main" id="{8B938976-1E5D-47D1-B2B3-F3F87E2C72BA}"/>
                </a:ext>
              </a:extLst>
            </p:cNvPr>
            <p:cNvSpPr>
              <a:spLocks noChangeArrowheads="1"/>
            </p:cNvSpPr>
            <p:nvPr/>
          </p:nvSpPr>
          <p:spPr bwMode="auto">
            <a:xfrm>
              <a:off x="480" y="2688"/>
              <a:ext cx="528" cy="384"/>
            </a:xfrm>
            <a:prstGeom prst="rect">
              <a:avLst/>
            </a:prstGeom>
            <a:noFill/>
            <a:ln w="38100">
              <a:solidFill>
                <a:srgbClr val="CF0E3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20849" name="Text Box 30">
              <a:extLst>
                <a:ext uri="{FF2B5EF4-FFF2-40B4-BE49-F238E27FC236}">
                  <a16:creationId xmlns:a16="http://schemas.microsoft.com/office/drawing/2014/main" id="{F642519A-7536-4614-A855-C85F308DC01F}"/>
                </a:ext>
              </a:extLst>
            </p:cNvPr>
            <p:cNvSpPr txBox="1">
              <a:spLocks noChangeArrowheads="1"/>
            </p:cNvSpPr>
            <p:nvPr/>
          </p:nvSpPr>
          <p:spPr bwMode="auto">
            <a:xfrm>
              <a:off x="518" y="2756"/>
              <a:ext cx="47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SSN</a:t>
              </a:r>
            </a:p>
          </p:txBody>
        </p:sp>
      </p:grpSp>
      <p:cxnSp>
        <p:nvCxnSpPr>
          <p:cNvPr id="120841" name="AutoShape 31">
            <a:extLst>
              <a:ext uri="{FF2B5EF4-FFF2-40B4-BE49-F238E27FC236}">
                <a16:creationId xmlns:a16="http://schemas.microsoft.com/office/drawing/2014/main" id="{4B5474E3-AF94-49E0-BB38-C3C29A0DF48C}"/>
              </a:ext>
            </a:extLst>
          </p:cNvPr>
          <p:cNvCxnSpPr>
            <a:cxnSpLocks noChangeShapeType="1"/>
            <a:stCxn id="120848" idx="3"/>
            <a:endCxn id="120852" idx="1"/>
          </p:cNvCxnSpPr>
          <p:nvPr/>
        </p:nvCxnSpPr>
        <p:spPr bwMode="auto">
          <a:xfrm flipV="1">
            <a:off x="6194425" y="3733800"/>
            <a:ext cx="914400" cy="3810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0842" name="AutoShape 32">
            <a:extLst>
              <a:ext uri="{FF2B5EF4-FFF2-40B4-BE49-F238E27FC236}">
                <a16:creationId xmlns:a16="http://schemas.microsoft.com/office/drawing/2014/main" id="{9C72E93C-0611-4AA8-A0FF-63941F99C357}"/>
              </a:ext>
            </a:extLst>
          </p:cNvPr>
          <p:cNvCxnSpPr>
            <a:cxnSpLocks noChangeShapeType="1"/>
            <a:stCxn id="120848" idx="3"/>
            <a:endCxn id="120850" idx="1"/>
          </p:cNvCxnSpPr>
          <p:nvPr/>
        </p:nvCxnSpPr>
        <p:spPr bwMode="auto">
          <a:xfrm>
            <a:off x="6194425" y="4114800"/>
            <a:ext cx="762000" cy="5334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20843" name="Group 33">
            <a:extLst>
              <a:ext uri="{FF2B5EF4-FFF2-40B4-BE49-F238E27FC236}">
                <a16:creationId xmlns:a16="http://schemas.microsoft.com/office/drawing/2014/main" id="{86E62FF7-6001-4C18-B746-7F598BCBC192}"/>
              </a:ext>
            </a:extLst>
          </p:cNvPr>
          <p:cNvGrpSpPr>
            <a:grpSpLocks/>
          </p:cNvGrpSpPr>
          <p:nvPr/>
        </p:nvGrpSpPr>
        <p:grpSpPr bwMode="auto">
          <a:xfrm>
            <a:off x="5203825" y="5029200"/>
            <a:ext cx="1136650" cy="609600"/>
            <a:chOff x="480" y="2688"/>
            <a:chExt cx="528" cy="384"/>
          </a:xfrm>
          <a:solidFill>
            <a:schemeClr val="bg1"/>
          </a:solidFill>
        </p:grpSpPr>
        <p:sp>
          <p:nvSpPr>
            <p:cNvPr id="120846" name="Rectangle 34">
              <a:extLst>
                <a:ext uri="{FF2B5EF4-FFF2-40B4-BE49-F238E27FC236}">
                  <a16:creationId xmlns:a16="http://schemas.microsoft.com/office/drawing/2014/main" id="{4B642FE8-FAC6-4DB6-8654-0467C634DFCC}"/>
                </a:ext>
              </a:extLst>
            </p:cNvPr>
            <p:cNvSpPr>
              <a:spLocks noChangeArrowheads="1"/>
            </p:cNvSpPr>
            <p:nvPr/>
          </p:nvSpPr>
          <p:spPr bwMode="auto">
            <a:xfrm>
              <a:off x="480" y="2688"/>
              <a:ext cx="528" cy="384"/>
            </a:xfrm>
            <a:prstGeom prst="rect">
              <a:avLst/>
            </a:prstGeom>
            <a:solidFill>
              <a:schemeClr val="bg1"/>
            </a:solidFill>
            <a:ln w="38100">
              <a:solidFill>
                <a:schemeClr val="tx1"/>
              </a:solidFill>
              <a:miter lim="800000"/>
              <a:headEnd/>
              <a:tailEnd/>
            </a:ln>
          </p:spPr>
          <p:txBody>
            <a:bodyPr wrap="none"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sp>
          <p:nvSpPr>
            <p:cNvPr id="120847" name="Text Box 35">
              <a:extLst>
                <a:ext uri="{FF2B5EF4-FFF2-40B4-BE49-F238E27FC236}">
                  <a16:creationId xmlns:a16="http://schemas.microsoft.com/office/drawing/2014/main" id="{392558CF-B35E-4E38-83E6-360419FF305F}"/>
                </a:ext>
              </a:extLst>
            </p:cNvPr>
            <p:cNvSpPr txBox="1">
              <a:spLocks noChangeArrowheads="1"/>
            </p:cNvSpPr>
            <p:nvPr/>
          </p:nvSpPr>
          <p:spPr bwMode="auto">
            <a:xfrm>
              <a:off x="546" y="2753"/>
              <a:ext cx="348" cy="271"/>
            </a:xfrm>
            <a:prstGeom prst="rect">
              <a:avLst/>
            </a:prstGeom>
            <a:grp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spcBef>
                  <a:spcPct val="50000"/>
                </a:spcBef>
                <a:buFont typeface="Monotype Sorts" pitchFamily="-84" charset="2"/>
                <a:buNone/>
              </a:pPr>
              <a:r>
                <a:rPr lang="en-US" altLang="en-US" b="1">
                  <a:latin typeface="Times New Roman" panose="02020603050405020304" pitchFamily="18" charset="0"/>
                </a:rPr>
                <a:t>stID</a:t>
              </a:r>
            </a:p>
          </p:txBody>
        </p:sp>
      </p:grpSp>
      <p:cxnSp>
        <p:nvCxnSpPr>
          <p:cNvPr id="120844" name="AutoShape 36">
            <a:extLst>
              <a:ext uri="{FF2B5EF4-FFF2-40B4-BE49-F238E27FC236}">
                <a16:creationId xmlns:a16="http://schemas.microsoft.com/office/drawing/2014/main" id="{191917A5-D49D-443F-A56A-E1127D9CB967}"/>
              </a:ext>
            </a:extLst>
          </p:cNvPr>
          <p:cNvCxnSpPr>
            <a:cxnSpLocks noChangeShapeType="1"/>
            <a:stCxn id="120846" idx="0"/>
            <a:endCxn id="120848" idx="2"/>
          </p:cNvCxnSpPr>
          <p:nvPr/>
        </p:nvCxnSpPr>
        <p:spPr bwMode="auto">
          <a:xfrm flipV="1">
            <a:off x="5772150" y="4419600"/>
            <a:ext cx="3175" cy="609600"/>
          </a:xfrm>
          <a:prstGeom prst="straightConnector1">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20845" name="AutoShape 37">
            <a:extLst>
              <a:ext uri="{FF2B5EF4-FFF2-40B4-BE49-F238E27FC236}">
                <a16:creationId xmlns:a16="http://schemas.microsoft.com/office/drawing/2014/main" id="{26996F09-4F1C-4A6F-8460-C73CE22E53D2}"/>
              </a:ext>
            </a:extLst>
          </p:cNvPr>
          <p:cNvCxnSpPr>
            <a:cxnSpLocks noChangeShapeType="1"/>
            <a:endCxn id="120846" idx="1"/>
          </p:cNvCxnSpPr>
          <p:nvPr/>
        </p:nvCxnSpPr>
        <p:spPr bwMode="auto">
          <a:xfrm rot="5400000">
            <a:off x="4652168" y="4650581"/>
            <a:ext cx="1235076" cy="131762"/>
          </a:xfrm>
          <a:prstGeom prst="curvedConnector4">
            <a:avLst>
              <a:gd name="adj1" fmla="val 1413"/>
              <a:gd name="adj2" fmla="val 295181"/>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3E54199-1365-4037-88D5-48C26D257D0A}"/>
              </a:ext>
            </a:extLst>
          </p:cNvPr>
          <p:cNvSpPr>
            <a:spLocks noGrp="1" noChangeArrowheads="1"/>
          </p:cNvSpPr>
          <p:nvPr>
            <p:ph type="title"/>
          </p:nvPr>
        </p:nvSpPr>
        <p:spPr/>
        <p:txBody>
          <a:bodyPr/>
          <a:lstStyle/>
          <a:p>
            <a:pPr eaLnBrk="1" hangingPunct="1"/>
            <a:r>
              <a:rPr lang="en-US" altLang="en-US"/>
              <a:t>Functional Design</a:t>
            </a:r>
          </a:p>
        </p:txBody>
      </p:sp>
      <p:sp>
        <p:nvSpPr>
          <p:cNvPr id="26628" name="Rectangle 3" descr="Rectangle: Click to edit Master text styles&#10;Second level&#10;Third level&#10;Fourth level&#10;Fifth level">
            <a:extLst>
              <a:ext uri="{FF2B5EF4-FFF2-40B4-BE49-F238E27FC236}">
                <a16:creationId xmlns:a16="http://schemas.microsoft.com/office/drawing/2014/main" id="{ECB6C3B1-5AD0-4366-84CA-53DEC77FCD6D}"/>
              </a:ext>
            </a:extLst>
          </p:cNvPr>
          <p:cNvSpPr>
            <a:spLocks noGrp="1" noChangeArrowheads="1"/>
          </p:cNvSpPr>
          <p:nvPr>
            <p:ph type="body" idx="1"/>
          </p:nvPr>
        </p:nvSpPr>
        <p:spPr>
          <a:xfrm>
            <a:off x="228600" y="1447800"/>
            <a:ext cx="7772400" cy="4953000"/>
          </a:xfrm>
        </p:spPr>
        <p:txBody>
          <a:bodyPr/>
          <a:lstStyle/>
          <a:p>
            <a:pPr eaLnBrk="1" hangingPunct="1">
              <a:buClr>
                <a:srgbClr val="FF0000"/>
              </a:buClr>
            </a:pPr>
            <a:r>
              <a:rPr lang="en-US" altLang="en-US" dirty="0">
                <a:latin typeface="Tahoma" panose="020B0604030504040204" pitchFamily="34" charset="0"/>
              </a:rPr>
              <a:t> </a:t>
            </a:r>
            <a:r>
              <a:rPr lang="en-US" altLang="en-US" sz="2500" dirty="0">
                <a:latin typeface="Tahoma" panose="020B0604030504040204" pitchFamily="34" charset="0"/>
              </a:rPr>
              <a:t>High-level specification of Transactions</a:t>
            </a:r>
          </a:p>
          <a:p>
            <a:pPr lvl="1" eaLnBrk="1" hangingPunct="1">
              <a:buClr>
                <a:srgbClr val="FF0000"/>
              </a:buClr>
            </a:pPr>
            <a:r>
              <a:rPr lang="en-US" altLang="en-US" sz="2500" dirty="0">
                <a:latin typeface="Tahoma" panose="020B0604030504040204" pitchFamily="34" charset="0"/>
              </a:rPr>
              <a:t>DBMS-independent</a:t>
            </a:r>
          </a:p>
          <a:p>
            <a:pPr lvl="1" eaLnBrk="1" hangingPunct="1">
              <a:buClr>
                <a:srgbClr val="FF0000"/>
              </a:buClr>
            </a:pPr>
            <a:r>
              <a:rPr lang="en-US" altLang="en-US" sz="2500" dirty="0">
                <a:latin typeface="Tahoma" panose="020B0604030504040204" pitchFamily="34" charset="0"/>
              </a:rPr>
              <a:t>Event diagrams, UML</a:t>
            </a:r>
          </a:p>
          <a:p>
            <a:pPr lvl="1" eaLnBrk="1" hangingPunct="1"/>
            <a:endParaRPr lang="en-US" altLang="en-US" sz="2600" dirty="0">
              <a:latin typeface="Tahoma" panose="020B0604030504040204" pitchFamily="34" charset="0"/>
            </a:endParaRPr>
          </a:p>
          <a:p>
            <a:pPr eaLnBrk="1" hangingPunct="1">
              <a:buClr>
                <a:srgbClr val="FF0000"/>
              </a:buClr>
            </a:pPr>
            <a:endParaRPr lang="en-US" altLang="en-US" sz="2600" dirty="0">
              <a:latin typeface="Tahoma" panose="020B0604030504040204" pitchFamily="34" charset="0"/>
            </a:endParaRPr>
          </a:p>
          <a:p>
            <a:pPr eaLnBrk="1" hangingPunct="1">
              <a:buClr>
                <a:srgbClr val="FF0000"/>
              </a:buClr>
            </a:pPr>
            <a:endParaRPr lang="en-US" altLang="en-US" sz="2600" dirty="0">
              <a:latin typeface="Tahoma" panose="020B0604030504040204" pitchFamily="34" charset="0"/>
            </a:endParaRPr>
          </a:p>
          <a:p>
            <a:pPr eaLnBrk="1" hangingPunct="1">
              <a:buClr>
                <a:srgbClr val="FF0000"/>
              </a:buClr>
            </a:pPr>
            <a:endParaRPr lang="en-US" altLang="en-US" sz="2600" dirty="0">
              <a:latin typeface="Tahoma" panose="020B0604030504040204" pitchFamily="34" charset="0"/>
            </a:endParaRPr>
          </a:p>
          <a:p>
            <a:pPr eaLnBrk="1" hangingPunct="1">
              <a:buClr>
                <a:srgbClr val="FF0000"/>
              </a:buClr>
            </a:pPr>
            <a:r>
              <a:rPr lang="en-US" altLang="en-US" sz="2500" dirty="0">
                <a:latin typeface="Tahoma" panose="020B0604030504040204" pitchFamily="34" charset="0"/>
              </a:rPr>
              <a:t>Application program design</a:t>
            </a:r>
          </a:p>
          <a:p>
            <a:pPr lvl="1" eaLnBrk="1" hangingPunct="1">
              <a:buClr>
                <a:srgbClr val="FF0000"/>
              </a:buClr>
            </a:pPr>
            <a:r>
              <a:rPr lang="en-US" altLang="en-US" sz="2500" dirty="0">
                <a:latin typeface="Tahoma" panose="020B0604030504040204" pitchFamily="34" charset="0"/>
              </a:rPr>
              <a:t>DBMS-specific (</a:t>
            </a:r>
            <a:r>
              <a:rPr lang="en-US" altLang="en-US" sz="2500" dirty="0" err="1">
                <a:latin typeface="Tahoma" panose="020B0604030504040204" pitchFamily="34" charset="0"/>
              </a:rPr>
              <a:t>db</a:t>
            </a:r>
            <a:r>
              <a:rPr lang="en-US" altLang="en-US" sz="2500" dirty="0">
                <a:latin typeface="Tahoma" panose="020B0604030504040204" pitchFamily="34" charset="0"/>
              </a:rPr>
              <a:t> Schema together with DML)</a:t>
            </a:r>
          </a:p>
          <a:p>
            <a:pPr lvl="1" eaLnBrk="1" hangingPunct="1">
              <a:buClr>
                <a:srgbClr val="FF0000"/>
              </a:buClr>
            </a:pPr>
            <a:r>
              <a:rPr lang="en-US" altLang="en-US" sz="2500" dirty="0">
                <a:latin typeface="Tahoma" panose="020B0604030504040204" pitchFamily="34" charset="0"/>
              </a:rPr>
              <a:t>Langua</a:t>
            </a:r>
            <a:r>
              <a:rPr lang="en-US" altLang="en-US" sz="2600" dirty="0">
                <a:latin typeface="Tahoma" panose="020B0604030504040204" pitchFamily="34" charset="0"/>
              </a:rPr>
              <a:t>ge and environment-specific</a:t>
            </a:r>
          </a:p>
        </p:txBody>
      </p:sp>
      <p:pic>
        <p:nvPicPr>
          <p:cNvPr id="218114" name="Picture 2" descr="How to Prepare an Event Chain Diagram">
            <a:extLst>
              <a:ext uri="{FF2B5EF4-FFF2-40B4-BE49-F238E27FC236}">
                <a16:creationId xmlns:a16="http://schemas.microsoft.com/office/drawing/2014/main" id="{79F07D2F-6598-4CC7-AC75-C92E0C064B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24348" r="870" b="26956"/>
          <a:stretch/>
        </p:blipFill>
        <p:spPr bwMode="auto">
          <a:xfrm>
            <a:off x="4103915" y="2057400"/>
            <a:ext cx="4963885"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81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28">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28">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1EF636D7-34FF-481D-AABB-527FB0304765}"/>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Normal Forms - BCNF</a:t>
            </a:r>
          </a:p>
        </p:txBody>
      </p:sp>
      <p:sp>
        <p:nvSpPr>
          <p:cNvPr id="125955" name="Rectangle 3" descr="Rectangle: Click to edit Master text styles&#10;Second level&#10;Third level&#10;Fourth level&#10;Fifth level">
            <a:extLst>
              <a:ext uri="{FF2B5EF4-FFF2-40B4-BE49-F238E27FC236}">
                <a16:creationId xmlns:a16="http://schemas.microsoft.com/office/drawing/2014/main" id="{B8228E89-138D-44B7-814B-973D973CBB97}"/>
              </a:ext>
            </a:extLst>
          </p:cNvPr>
          <p:cNvSpPr>
            <a:spLocks noGrp="1" noChangeArrowheads="1"/>
          </p:cNvSpPr>
          <p:nvPr>
            <p:ph type="body" idx="1"/>
          </p:nvPr>
        </p:nvSpPr>
        <p:spPr>
          <a:xfrm>
            <a:off x="685800" y="1371600"/>
            <a:ext cx="8001000" cy="4800600"/>
          </a:xfrm>
        </p:spPr>
        <p:txBody>
          <a:bodyPr/>
          <a:lstStyle/>
          <a:p>
            <a:pPr eaLnBrk="1" hangingPunct="1"/>
            <a:r>
              <a:rPr lang="en-US" altLang="en-US" sz="2800">
                <a:latin typeface="Tahoma" panose="020B0604030504040204" pitchFamily="34" charset="0"/>
              </a:rPr>
              <a:t>Theorem: </a:t>
            </a:r>
            <a:br>
              <a:rPr lang="en-US" altLang="en-US" sz="2800">
                <a:latin typeface="Tahoma" panose="020B0604030504040204" pitchFamily="34" charset="0"/>
              </a:rPr>
            </a:br>
            <a:r>
              <a:rPr lang="en-US" altLang="en-US">
                <a:latin typeface="Tahoma" panose="020B0604030504040204" pitchFamily="34" charset="0"/>
              </a:rPr>
              <a:t>given a schema R and a set of FD </a:t>
            </a:r>
            <a:r>
              <a:rPr lang="ja-JP" altLang="en-US">
                <a:latin typeface="Tahoma" panose="020B0604030504040204" pitchFamily="34" charset="0"/>
              </a:rPr>
              <a:t>‘</a:t>
            </a:r>
            <a:r>
              <a:rPr lang="en-US" altLang="ja-JP">
                <a:latin typeface="Tahoma" panose="020B0604030504040204" pitchFamily="34" charset="0"/>
              </a:rPr>
              <a:t>F</a:t>
            </a:r>
            <a:r>
              <a:rPr lang="ja-JP" altLang="en-US">
                <a:latin typeface="Tahoma" panose="020B0604030504040204" pitchFamily="34" charset="0"/>
              </a:rPr>
              <a:t>’</a:t>
            </a:r>
            <a:r>
              <a:rPr lang="en-US" altLang="ja-JP">
                <a:latin typeface="Tahoma" panose="020B0604030504040204" pitchFamily="34" charset="0"/>
              </a:rPr>
              <a:t>, we can always decompose it to schemas R1, … Rn, </a:t>
            </a:r>
            <a:br>
              <a:rPr lang="en-US" altLang="ja-JP">
                <a:latin typeface="Tahoma" panose="020B0604030504040204" pitchFamily="34" charset="0"/>
              </a:rPr>
            </a:br>
            <a:r>
              <a:rPr lang="en-US" altLang="ja-JP">
                <a:latin typeface="Tahoma" panose="020B0604030504040204" pitchFamily="34" charset="0"/>
              </a:rPr>
              <a:t>so that</a:t>
            </a:r>
          </a:p>
          <a:p>
            <a:pPr lvl="1" eaLnBrk="1" hangingPunct="1"/>
            <a:r>
              <a:rPr lang="en-US" altLang="en-US">
                <a:latin typeface="Tahoma" panose="020B0604030504040204" pitchFamily="34" charset="0"/>
              </a:rPr>
              <a:t>R1, …, Rn are in BCNF and</a:t>
            </a:r>
          </a:p>
          <a:p>
            <a:pPr lvl="1" eaLnBrk="1" hangingPunct="1"/>
            <a:r>
              <a:rPr lang="en-US" altLang="en-US">
                <a:latin typeface="Tahoma" panose="020B0604030504040204" pitchFamily="34" charset="0"/>
              </a:rPr>
              <a:t>the decompositions is lossless</a:t>
            </a:r>
          </a:p>
          <a:p>
            <a:pPr eaLnBrk="1" hangingPunct="1">
              <a:buFont typeface="Wingdings" panose="05000000000000000000" pitchFamily="2" charset="2"/>
              <a:buNone/>
            </a:pPr>
            <a:endParaRPr lang="en-US" altLang="en-US" sz="1600">
              <a:latin typeface="Tahoma" panose="020B0604030504040204" pitchFamily="34" charset="0"/>
            </a:endParaRPr>
          </a:p>
          <a:p>
            <a:pPr eaLnBrk="1" hangingPunct="1"/>
            <a:r>
              <a:rPr lang="en-US" altLang="en-US" sz="2600">
                <a:latin typeface="Tahoma" panose="020B0604030504040204" pitchFamily="34" charset="0"/>
              </a:rPr>
              <a:t>But, some decompositions might lose dependencies </a:t>
            </a:r>
            <a:r>
              <a:rPr lang="en-US" altLang="en-US" sz="2600">
                <a:latin typeface="Tahoma" panose="020B0604030504040204" pitchFamily="34" charset="0"/>
                <a:sym typeface="Symbol" panose="05050102010706020507" pitchFamily="18" charset="2"/>
              </a:rPr>
              <a:t> use 3NF</a:t>
            </a:r>
          </a:p>
          <a:p>
            <a:pPr lvl="1" eaLnBrk="1" hangingPunct="1"/>
            <a:r>
              <a:rPr lang="en-US" altLang="en-US" sz="2200">
                <a:latin typeface="Tahoma" panose="020B0604030504040204" pitchFamily="34" charset="0"/>
                <a:sym typeface="Symbol" panose="05050102010706020507" pitchFamily="18" charset="2"/>
              </a:rPr>
              <a:t>3NF always loseless</a:t>
            </a:r>
          </a:p>
          <a:p>
            <a:pPr lvl="1" eaLnBrk="1" hangingPunct="1"/>
            <a:r>
              <a:rPr lang="en-US" altLang="en-US" sz="2200">
                <a:latin typeface="Tahoma" panose="020B0604030504040204" pitchFamily="34" charset="0"/>
                <a:sym typeface="Symbol" panose="05050102010706020507" pitchFamily="18" charset="2"/>
              </a:rPr>
              <a:t>3NF always preserves dependencies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77774667-8C75-4BCA-8E65-8B12C84AD7E2}"/>
              </a:ext>
            </a:extLst>
          </p:cNvPr>
          <p:cNvSpPr>
            <a:spLocks noGrp="1" noChangeArrowheads="1"/>
          </p:cNvSpPr>
          <p:nvPr>
            <p:ph type="title"/>
          </p:nvPr>
        </p:nvSpPr>
        <p:spPr/>
        <p:txBody>
          <a:bodyPr/>
          <a:lstStyle/>
          <a:p>
            <a:r>
              <a:rPr lang="en-US" altLang="en-US"/>
              <a:t>BCNF &amp; Dependency Preservation</a:t>
            </a:r>
          </a:p>
        </p:txBody>
      </p:sp>
      <p:sp>
        <p:nvSpPr>
          <p:cNvPr id="128003" name="Content Placeholder 2">
            <a:extLst>
              <a:ext uri="{FF2B5EF4-FFF2-40B4-BE49-F238E27FC236}">
                <a16:creationId xmlns:a16="http://schemas.microsoft.com/office/drawing/2014/main" id="{18C2F611-6E14-4F44-BEDE-9F7F8B2A2B2F}"/>
              </a:ext>
            </a:extLst>
          </p:cNvPr>
          <p:cNvSpPr>
            <a:spLocks noGrp="1" noChangeArrowheads="1"/>
          </p:cNvSpPr>
          <p:nvPr>
            <p:ph idx="1"/>
          </p:nvPr>
        </p:nvSpPr>
        <p:spPr>
          <a:xfrm>
            <a:off x="428625" y="1066800"/>
            <a:ext cx="8410575" cy="5491163"/>
          </a:xfrm>
        </p:spPr>
        <p:txBody>
          <a:bodyPr/>
          <a:lstStyle/>
          <a:p>
            <a:pPr>
              <a:buClr>
                <a:schemeClr val="tx2"/>
              </a:buClr>
            </a:pPr>
            <a:r>
              <a:rPr lang="en-US" altLang="en-US" dirty="0">
                <a:latin typeface="Tahoma" panose="020B0604030504040204" pitchFamily="34" charset="0"/>
              </a:rPr>
              <a:t>BCNF is not always dependency preserving</a:t>
            </a:r>
            <a:endParaRPr lang="en-US" altLang="en-US" sz="1600" dirty="0">
              <a:latin typeface="Tahoma" panose="020B0604030504040204" pitchFamily="34" charset="0"/>
            </a:endParaRPr>
          </a:p>
          <a:p>
            <a:pPr eaLnBrk="1" hangingPunct="1">
              <a:lnSpc>
                <a:spcPct val="110000"/>
              </a:lnSpc>
              <a:buClr>
                <a:schemeClr val="tx2"/>
              </a:buClr>
            </a:pPr>
            <a:r>
              <a:rPr lang="en-US" altLang="en-US" dirty="0">
                <a:latin typeface="Tahoma" panose="020B0604030504040204" pitchFamily="34" charset="0"/>
              </a:rPr>
              <a:t>Example: 3NF but not BCNF</a:t>
            </a:r>
          </a:p>
          <a:p>
            <a:pPr eaLnBrk="1" hangingPunct="1">
              <a:lnSpc>
                <a:spcPct val="90000"/>
              </a:lnSpc>
              <a:buClr>
                <a:schemeClr val="tx2"/>
              </a:buClr>
              <a:buFont typeface="Wingdings" panose="05000000000000000000" pitchFamily="2" charset="2"/>
              <a:buNone/>
            </a:pPr>
            <a:r>
              <a:rPr lang="en-US" altLang="en-US" dirty="0">
                <a:latin typeface="Tahoma" panose="020B0604030504040204" pitchFamily="34" charset="0"/>
              </a:rPr>
              <a:t>      PATIENT-VISIT (</a:t>
            </a:r>
            <a:r>
              <a:rPr lang="en-US" altLang="en-US" u="sng" dirty="0">
                <a:latin typeface="Tahoma" panose="020B0604030504040204" pitchFamily="34" charset="0"/>
              </a:rPr>
              <a:t>PATIENT, HOSPITAL</a:t>
            </a:r>
            <a:r>
              <a:rPr lang="en-US" altLang="en-US" dirty="0">
                <a:latin typeface="Tahoma" panose="020B0604030504040204" pitchFamily="34" charset="0"/>
              </a:rPr>
              <a:t>,DOCTOR)</a:t>
            </a:r>
          </a:p>
          <a:p>
            <a:pPr eaLnBrk="1" hangingPunct="1">
              <a:lnSpc>
                <a:spcPct val="90000"/>
              </a:lnSpc>
              <a:buClr>
                <a:schemeClr val="tx2"/>
              </a:buClr>
              <a:buFont typeface="Wingdings" panose="05000000000000000000" pitchFamily="2" charset="2"/>
              <a:buNone/>
            </a:pPr>
            <a:r>
              <a:rPr lang="en-US" altLang="en-US" dirty="0">
                <a:latin typeface="Tahoma" panose="020B0604030504040204" pitchFamily="34" charset="0"/>
              </a:rPr>
              <a:t>         </a:t>
            </a:r>
            <a:r>
              <a:rPr lang="en-US" altLang="en-US" sz="2200" dirty="0">
                <a:latin typeface="Tahoma" panose="020B0604030504040204" pitchFamily="34" charset="0"/>
              </a:rPr>
              <a:t>fd.1  (Patient, Hospital) </a:t>
            </a:r>
            <a:r>
              <a:rPr lang="en-US" altLang="en-US" sz="2200" dirty="0">
                <a:latin typeface="Tahoma" panose="020B0604030504040204" pitchFamily="34" charset="0"/>
                <a:sym typeface="Symbol" panose="05050102010706020507" pitchFamily="18" charset="2"/>
              </a:rPr>
              <a:t> Doctor</a:t>
            </a:r>
            <a:endParaRPr lang="en-US" altLang="en-US" sz="2200" dirty="0">
              <a:latin typeface="Tahoma" panose="020B0604030504040204" pitchFamily="34" charset="0"/>
            </a:endParaRPr>
          </a:p>
          <a:p>
            <a:pPr eaLnBrk="1" hangingPunct="1">
              <a:lnSpc>
                <a:spcPct val="90000"/>
              </a:lnSpc>
              <a:buClr>
                <a:schemeClr val="tx2"/>
              </a:buClr>
              <a:buFont typeface="Wingdings" panose="05000000000000000000" pitchFamily="2" charset="2"/>
              <a:buNone/>
            </a:pPr>
            <a:r>
              <a:rPr lang="en-US" altLang="en-US" sz="2200" dirty="0">
                <a:latin typeface="Tahoma" panose="020B0604030504040204" pitchFamily="34" charset="0"/>
              </a:rPr>
              <a:t>          fd.2  Doctor </a:t>
            </a:r>
            <a:r>
              <a:rPr lang="en-US" altLang="en-US" sz="2200" dirty="0">
                <a:latin typeface="Tahoma" panose="020B0604030504040204" pitchFamily="34" charset="0"/>
                <a:sym typeface="Symbol" panose="05050102010706020507" pitchFamily="18" charset="2"/>
              </a:rPr>
              <a:t> Hospital</a:t>
            </a:r>
            <a:endParaRPr lang="en-US" altLang="en-US" sz="1200" dirty="0">
              <a:latin typeface="Tahoma" panose="020B0604030504040204" pitchFamily="34" charset="0"/>
              <a:sym typeface="Symbol" panose="05050102010706020507" pitchFamily="18" charset="2"/>
            </a:endParaRPr>
          </a:p>
          <a:p>
            <a:pPr>
              <a:lnSpc>
                <a:spcPct val="120000"/>
              </a:lnSpc>
            </a:pPr>
            <a:r>
              <a:rPr lang="en-US" altLang="en-US" dirty="0">
                <a:latin typeface="Tahoma" panose="020B0604030504040204" pitchFamily="34" charset="0"/>
              </a:rPr>
              <a:t>Possible Decomposition 1:</a:t>
            </a:r>
          </a:p>
          <a:p>
            <a:pPr lvl="1" eaLnBrk="1" hangingPunct="1">
              <a:lnSpc>
                <a:spcPct val="90000"/>
              </a:lnSpc>
            </a:pPr>
            <a:r>
              <a:rPr lang="en-AU" altLang="en-US" sz="2200" dirty="0">
                <a:latin typeface="Tahoma" panose="020B0604030504040204" pitchFamily="34" charset="0"/>
              </a:rPr>
              <a:t>Doctor-Hospital (Doctor, Hospital)  </a:t>
            </a:r>
            <a:r>
              <a:rPr lang="en-AU" altLang="en-US" dirty="0">
                <a:latin typeface="Times New Roman" panose="02020603050405020304" pitchFamily="18" charset="0"/>
              </a:rPr>
              <a:t>{</a:t>
            </a:r>
            <a:r>
              <a:rPr lang="en-AU" altLang="en-US" dirty="0">
                <a:latin typeface="Tahoma" panose="020B0604030504040204" pitchFamily="34" charset="0"/>
              </a:rPr>
              <a:t>Doctor</a:t>
            </a:r>
            <a:r>
              <a:rPr lang="en-US" altLang="en-US" dirty="0">
                <a:latin typeface="Tahoma" panose="020B0604030504040204" pitchFamily="34" charset="0"/>
                <a:sym typeface="Symbol" panose="05050102010706020507" pitchFamily="18" charset="2"/>
              </a:rPr>
              <a:t>  </a:t>
            </a:r>
            <a:r>
              <a:rPr lang="en-AU" altLang="en-US" dirty="0">
                <a:latin typeface="Tahoma" panose="020B0604030504040204" pitchFamily="34" charset="0"/>
              </a:rPr>
              <a:t>Hospital</a:t>
            </a:r>
            <a:r>
              <a:rPr lang="en-AU" altLang="en-US" dirty="0">
                <a:latin typeface="Times New Roman" panose="02020603050405020304" pitchFamily="18" charset="0"/>
              </a:rPr>
              <a:t>}</a:t>
            </a:r>
          </a:p>
          <a:p>
            <a:pPr lvl="1" eaLnBrk="1" hangingPunct="1">
              <a:lnSpc>
                <a:spcPct val="90000"/>
              </a:lnSpc>
            </a:pPr>
            <a:r>
              <a:rPr lang="en-AU" altLang="en-US" sz="2200" dirty="0">
                <a:latin typeface="Tahoma" panose="020B0604030504040204" pitchFamily="34" charset="0"/>
              </a:rPr>
              <a:t>Patient-Doctor (Patient, Doctor)     </a:t>
            </a:r>
            <a:r>
              <a:rPr lang="en-AU" altLang="en-US" dirty="0">
                <a:latin typeface="Times New Roman" panose="02020603050405020304" pitchFamily="18" charset="0"/>
              </a:rPr>
              <a:t>{</a:t>
            </a:r>
            <a:r>
              <a:rPr lang="en-US" altLang="en-US" dirty="0">
                <a:latin typeface="Tahoma" panose="020B0604030504040204" pitchFamily="34" charset="0"/>
              </a:rPr>
              <a:t>Patient </a:t>
            </a:r>
            <a:r>
              <a:rPr lang="en-US" altLang="en-US" dirty="0">
                <a:latin typeface="Tahoma" panose="020B0604030504040204" pitchFamily="34" charset="0"/>
                <a:sym typeface="Symbol" panose="05050102010706020507" pitchFamily="18" charset="2"/>
              </a:rPr>
              <a:t> Doctor</a:t>
            </a:r>
            <a:r>
              <a:rPr lang="en-AU" altLang="en-US" dirty="0">
                <a:latin typeface="Times New Roman" panose="02020603050405020304" pitchFamily="18" charset="0"/>
                <a:sym typeface="Symbol" panose="05050102010706020507" pitchFamily="18" charset="2"/>
              </a:rPr>
              <a:t>}</a:t>
            </a:r>
            <a:endParaRPr lang="en-US" altLang="en-US" dirty="0">
              <a:latin typeface="Tahoma" panose="020B0604030504040204" pitchFamily="34" charset="0"/>
              <a:sym typeface="Symbol" panose="05050102010706020507" pitchFamily="18" charset="2"/>
            </a:endParaRPr>
          </a:p>
          <a:p>
            <a:pPr eaLnBrk="1" hangingPunct="1">
              <a:lnSpc>
                <a:spcPct val="120000"/>
              </a:lnSpc>
            </a:pPr>
            <a:r>
              <a:rPr lang="en-US" altLang="en-US" dirty="0">
                <a:latin typeface="Tahoma" panose="020B0604030504040204" pitchFamily="34" charset="0"/>
              </a:rPr>
              <a:t>Possible Decomposition 2:</a:t>
            </a:r>
            <a:endParaRPr lang="en-AU" altLang="en-US" dirty="0">
              <a:latin typeface="Times New Roman" panose="02020603050405020304" pitchFamily="18" charset="0"/>
            </a:endParaRPr>
          </a:p>
          <a:p>
            <a:pPr lvl="1" eaLnBrk="1" hangingPunct="1">
              <a:lnSpc>
                <a:spcPct val="90000"/>
              </a:lnSpc>
            </a:pPr>
            <a:r>
              <a:rPr lang="en-AU" altLang="en-US" sz="2200" dirty="0">
                <a:latin typeface="Tahoma" panose="020B0604030504040204" pitchFamily="34" charset="0"/>
              </a:rPr>
              <a:t>Doctor-Hospital (Doctor, Hospital)  </a:t>
            </a:r>
            <a:r>
              <a:rPr lang="en-AU" altLang="en-US" dirty="0">
                <a:latin typeface="Times New Roman" panose="02020603050405020304" pitchFamily="18" charset="0"/>
              </a:rPr>
              <a:t>{</a:t>
            </a:r>
            <a:r>
              <a:rPr lang="en-AU" altLang="en-US" dirty="0">
                <a:latin typeface="Tahoma" panose="020B0604030504040204" pitchFamily="34" charset="0"/>
              </a:rPr>
              <a:t>Doctor</a:t>
            </a:r>
            <a:r>
              <a:rPr lang="en-US" altLang="en-US" dirty="0">
                <a:latin typeface="Tahoma" panose="020B0604030504040204" pitchFamily="34" charset="0"/>
                <a:sym typeface="Symbol" panose="05050102010706020507" pitchFamily="18" charset="2"/>
              </a:rPr>
              <a:t>  </a:t>
            </a:r>
            <a:r>
              <a:rPr lang="en-AU" altLang="en-US" dirty="0">
                <a:latin typeface="Tahoma" panose="020B0604030504040204" pitchFamily="34" charset="0"/>
              </a:rPr>
              <a:t>Hospital</a:t>
            </a:r>
            <a:r>
              <a:rPr lang="en-AU" altLang="en-US" dirty="0">
                <a:latin typeface="Times New Roman" panose="02020603050405020304" pitchFamily="18" charset="0"/>
              </a:rPr>
              <a:t>}</a:t>
            </a:r>
          </a:p>
          <a:p>
            <a:pPr lvl="1" eaLnBrk="1" hangingPunct="1">
              <a:lnSpc>
                <a:spcPct val="90000"/>
              </a:lnSpc>
            </a:pPr>
            <a:r>
              <a:rPr lang="en-AU" altLang="en-US" sz="2200" dirty="0">
                <a:latin typeface="Tahoma" panose="020B0604030504040204" pitchFamily="34" charset="0"/>
              </a:rPr>
              <a:t>Patient-Hospital (Patient, Hospital)   </a:t>
            </a:r>
            <a:r>
              <a:rPr lang="en-AU" altLang="en-US" dirty="0">
                <a:latin typeface="Times New Roman" panose="02020603050405020304" pitchFamily="18" charset="0"/>
              </a:rPr>
              <a:t>{</a:t>
            </a:r>
            <a:r>
              <a:rPr lang="en-US" altLang="en-US" dirty="0">
                <a:latin typeface="Tahoma" panose="020B0604030504040204" pitchFamily="34" charset="0"/>
              </a:rPr>
              <a:t>Patient </a:t>
            </a:r>
            <a:r>
              <a:rPr lang="en-US" altLang="en-US" dirty="0">
                <a:latin typeface="Tahoma" panose="020B0604030504040204" pitchFamily="34" charset="0"/>
                <a:sym typeface="Symbol" panose="05050102010706020507" pitchFamily="18" charset="2"/>
              </a:rPr>
              <a:t> </a:t>
            </a:r>
            <a:r>
              <a:rPr lang="en-AU" altLang="en-US" dirty="0">
                <a:latin typeface="Tahoma" panose="020B0604030504040204" pitchFamily="34" charset="0"/>
              </a:rPr>
              <a:t>Hospital</a:t>
            </a:r>
            <a:r>
              <a:rPr lang="en-AU" altLang="en-US" dirty="0">
                <a:latin typeface="Times New Roman" panose="02020603050405020304" pitchFamily="18" charset="0"/>
                <a:sym typeface="Symbol" panose="05050102010706020507" pitchFamily="18" charset="2"/>
              </a:rPr>
              <a:t>}</a:t>
            </a:r>
            <a:endParaRPr lang="en-AU" altLang="en-US" dirty="0">
              <a:latin typeface="Times New Roman" panose="02020603050405020304" pitchFamily="18" charset="0"/>
            </a:endParaRPr>
          </a:p>
          <a:p>
            <a:pPr>
              <a:lnSpc>
                <a:spcPct val="120000"/>
              </a:lnSpc>
            </a:pPr>
            <a:r>
              <a:rPr lang="en-US" altLang="en-US" dirty="0">
                <a:latin typeface="Tahoma" panose="020B0604030504040204" pitchFamily="34" charset="0"/>
                <a:sym typeface="Symbol" panose="05050102010706020507" pitchFamily="18" charset="2"/>
              </a:rPr>
              <a:t>BUT these decompositions lose fd.1</a:t>
            </a:r>
            <a:endParaRPr lang="en-US" altLang="en-US" dirty="0">
              <a:latin typeface="Tahoma" panose="020B0604030504040204" pitchFamily="34" charset="0"/>
            </a:endParaRPr>
          </a:p>
          <a:p>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C975E72A-B4AA-49B3-A2AF-1CD0E42E8C20}"/>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Normal Forms - 4NF</a:t>
            </a:r>
          </a:p>
        </p:txBody>
      </p:sp>
      <p:sp>
        <p:nvSpPr>
          <p:cNvPr id="75778" name="Rectangle 3" descr="Rectangle: Click to edit Master text styles&#10;Second level&#10;Third level&#10;Fourth level&#10;Fifth level">
            <a:extLst>
              <a:ext uri="{FF2B5EF4-FFF2-40B4-BE49-F238E27FC236}">
                <a16:creationId xmlns:a16="http://schemas.microsoft.com/office/drawing/2014/main" id="{C7E19861-22AF-4105-AA24-C6079AF740D4}"/>
              </a:ext>
            </a:extLst>
          </p:cNvPr>
          <p:cNvSpPr>
            <a:spLocks noGrp="1" noChangeArrowheads="1"/>
          </p:cNvSpPr>
          <p:nvPr>
            <p:ph type="body" idx="1"/>
          </p:nvPr>
        </p:nvSpPr>
        <p:spPr>
          <a:xfrm>
            <a:off x="381000" y="1143000"/>
            <a:ext cx="8077200" cy="5181600"/>
          </a:xfrm>
        </p:spPr>
        <p:txBody>
          <a:bodyPr/>
          <a:lstStyle/>
          <a:p>
            <a:pPr marL="609600" indent="-609600" eaLnBrk="1" hangingPunct="1">
              <a:buFont typeface="Monotype Sorts" charset="0"/>
              <a:buChar char="o"/>
              <a:defRPr/>
            </a:pPr>
            <a:r>
              <a:rPr lang="en-US" b="1" u="sng" dirty="0">
                <a:latin typeface="Tahoma" charset="0"/>
                <a:ea typeface="ＭＳ Ｐゴシック" charset="0"/>
                <a:cs typeface="ＭＳ Ｐゴシック" charset="0"/>
              </a:rPr>
              <a:t>Fourth Normal Form: </a:t>
            </a:r>
            <a:r>
              <a:rPr lang="en-US" b="1" dirty="0">
                <a:latin typeface="Tahoma" charset="0"/>
                <a:ea typeface="ＭＳ Ｐゴシック" charset="0"/>
                <a:cs typeface="ＭＳ Ｐゴシック" charset="0"/>
              </a:rPr>
              <a:t>A relation is in BCNF and has no </a:t>
            </a:r>
            <a:r>
              <a:rPr lang="en-US" b="1" dirty="0" err="1">
                <a:latin typeface="Tahoma" charset="0"/>
                <a:ea typeface="ＭＳ Ｐゴシック" charset="0"/>
                <a:cs typeface="ＭＳ Ｐゴシック" charset="0"/>
              </a:rPr>
              <a:t>Multivalue</a:t>
            </a:r>
            <a:r>
              <a:rPr lang="en-US" b="1" dirty="0">
                <a:latin typeface="Tahoma" charset="0"/>
                <a:ea typeface="ＭＳ Ｐゴシック" charset="0"/>
                <a:cs typeface="ＭＳ Ｐゴシック" charset="0"/>
              </a:rPr>
              <a:t> Dependencies</a:t>
            </a:r>
          </a:p>
          <a:p>
            <a:pPr marL="990600" lvl="1" indent="-533400" eaLnBrk="1" hangingPunct="1">
              <a:lnSpc>
                <a:spcPct val="40000"/>
              </a:lnSpc>
              <a:buClrTx/>
              <a:buSzTx/>
              <a:buFontTx/>
              <a:buChar char="•"/>
              <a:defRPr/>
            </a:pPr>
            <a:endParaRPr lang="en-US" sz="1200" dirty="0">
              <a:latin typeface="Tahoma" charset="0"/>
              <a:ea typeface="ＭＳ Ｐゴシック" charset="0"/>
            </a:endParaRPr>
          </a:p>
          <a:p>
            <a:pPr marL="609600" indent="-609600" eaLnBrk="1" hangingPunct="1">
              <a:buFont typeface="Monotype Sorts" charset="0"/>
              <a:buChar char="o"/>
              <a:defRPr/>
            </a:pPr>
            <a:r>
              <a:rPr lang="en-US" dirty="0">
                <a:latin typeface="Tahoma" charset="0"/>
                <a:ea typeface="ＭＳ Ｐゴシック" charset="0"/>
                <a:cs typeface="ＭＳ Ｐゴシック" charset="0"/>
              </a:rPr>
              <a:t>Example:  </a:t>
            </a:r>
            <a:r>
              <a:rPr lang="en-US" b="1" dirty="0">
                <a:latin typeface="Tahoma" charset="0"/>
                <a:ea typeface="ＭＳ Ｐゴシック" charset="0"/>
                <a:cs typeface="ＭＳ Ｐゴシック" charset="0"/>
              </a:rPr>
              <a:t>FDC</a:t>
            </a:r>
            <a:r>
              <a:rPr lang="en-US" dirty="0">
                <a:latin typeface="Tahoma" charset="0"/>
                <a:ea typeface="ＭＳ Ｐゴシック" charset="0"/>
                <a:cs typeface="ＭＳ Ｐゴシック" charset="0"/>
              </a:rPr>
              <a:t> </a:t>
            </a:r>
            <a:r>
              <a:rPr lang="en-US" sz="2200" b="1" dirty="0">
                <a:latin typeface="Tahoma" charset="0"/>
                <a:ea typeface="ＭＳ Ｐゴシック" charset="0"/>
                <a:cs typeface="ＭＳ Ｐゴシック" charset="0"/>
              </a:rPr>
              <a:t>(</a:t>
            </a:r>
            <a:r>
              <a:rPr lang="en-US" sz="2200" b="1" u="sng" dirty="0">
                <a:latin typeface="Tahoma" charset="0"/>
                <a:ea typeface="ＭＳ Ｐゴシック" charset="0"/>
                <a:cs typeface="ＭＳ Ｐゴシック" charset="0"/>
              </a:rPr>
              <a:t>FACULTY, Dept, Committee</a:t>
            </a:r>
            <a:r>
              <a:rPr lang="en-US" sz="2200" b="1" dirty="0">
                <a:latin typeface="Tahoma" charset="0"/>
                <a:ea typeface="ＭＳ Ｐゴシック" charset="0"/>
                <a:cs typeface="ＭＳ Ｐゴシック" charset="0"/>
              </a:rPr>
              <a:t>)</a:t>
            </a:r>
          </a:p>
          <a:p>
            <a:pPr marL="609600" indent="-609600" eaLnBrk="1" hangingPunct="1">
              <a:buFont typeface="Wingdings" charset="0"/>
              <a:buNone/>
              <a:defRPr/>
            </a:pPr>
            <a:endParaRPr lang="en-US" sz="800" dirty="0">
              <a:latin typeface="Tahoma" charset="0"/>
              <a:ea typeface="ＭＳ Ｐゴシック" charset="0"/>
              <a:cs typeface="ＭＳ Ｐゴシック" charset="0"/>
            </a:endParaRPr>
          </a:p>
          <a:p>
            <a:pPr marL="990600" lvl="1" indent="-533400" eaLnBrk="1" hangingPunct="1">
              <a:buFontTx/>
              <a:buAutoNum type="arabicPeriod"/>
              <a:defRPr/>
            </a:pPr>
            <a:r>
              <a:rPr lang="en-US" sz="2100" dirty="0">
                <a:latin typeface="Tahoma" charset="0"/>
                <a:ea typeface="ＭＳ Ｐゴシック" charset="0"/>
              </a:rPr>
              <a:t>A faculty member can </a:t>
            </a:r>
            <a:br>
              <a:rPr lang="en-US" sz="2100" dirty="0">
                <a:latin typeface="Tahoma" charset="0"/>
                <a:ea typeface="ＭＳ Ｐゴシック" charset="0"/>
              </a:rPr>
            </a:br>
            <a:r>
              <a:rPr lang="en-US" sz="2100" dirty="0">
                <a:latin typeface="Tahoma" charset="0"/>
                <a:ea typeface="ＭＳ Ｐゴシック" charset="0"/>
              </a:rPr>
              <a:t>belong to more than </a:t>
            </a:r>
            <a:br>
              <a:rPr lang="en-US" sz="2100" dirty="0">
                <a:latin typeface="Tahoma" charset="0"/>
                <a:ea typeface="ＭＳ Ｐゴシック" charset="0"/>
              </a:rPr>
            </a:br>
            <a:r>
              <a:rPr lang="en-US" sz="2100" dirty="0">
                <a:latin typeface="Tahoma" charset="0"/>
                <a:ea typeface="ＭＳ Ｐゴシック" charset="0"/>
              </a:rPr>
              <a:t>one dept.</a:t>
            </a:r>
          </a:p>
          <a:p>
            <a:pPr marL="990600" lvl="1" indent="-533400" eaLnBrk="1" hangingPunct="1">
              <a:buFontTx/>
              <a:buAutoNum type="arabicPeriod"/>
              <a:defRPr/>
            </a:pPr>
            <a:r>
              <a:rPr lang="en-US" sz="2100" dirty="0">
                <a:latin typeface="Tahoma" charset="0"/>
                <a:ea typeface="ＭＳ Ｐゴシック" charset="0"/>
              </a:rPr>
              <a:t>A faculty can be on </a:t>
            </a:r>
            <a:br>
              <a:rPr lang="en-US" sz="2100" dirty="0">
                <a:latin typeface="Tahoma" charset="0"/>
                <a:ea typeface="ＭＳ Ｐゴシック" charset="0"/>
              </a:rPr>
            </a:br>
            <a:r>
              <a:rPr lang="en-US" sz="2100" dirty="0">
                <a:latin typeface="Tahoma" charset="0"/>
                <a:ea typeface="ＭＳ Ｐゴシック" charset="0"/>
              </a:rPr>
              <a:t>several </a:t>
            </a:r>
            <a:r>
              <a:rPr lang="en-US" sz="2100" b="1" dirty="0">
                <a:latin typeface="Tahoma" charset="0"/>
                <a:ea typeface="ＭＳ Ｐゴシック" charset="0"/>
              </a:rPr>
              <a:t>college-wide </a:t>
            </a:r>
            <a:br>
              <a:rPr lang="en-US" sz="2100" b="1" dirty="0">
                <a:latin typeface="Tahoma" charset="0"/>
                <a:ea typeface="ＭＳ Ｐゴシック" charset="0"/>
              </a:rPr>
            </a:br>
            <a:r>
              <a:rPr lang="en-US" sz="2100" b="1" dirty="0">
                <a:latin typeface="Tahoma" charset="0"/>
                <a:ea typeface="ＭＳ Ｐゴシック" charset="0"/>
              </a:rPr>
              <a:t>committees</a:t>
            </a:r>
            <a:r>
              <a:rPr lang="en-US" sz="2100" dirty="0">
                <a:latin typeface="Tahoma" charset="0"/>
                <a:ea typeface="ＭＳ Ｐゴシック" charset="0"/>
              </a:rPr>
              <a:t>.</a:t>
            </a:r>
          </a:p>
          <a:p>
            <a:pPr marL="990600" lvl="1" indent="-533400" eaLnBrk="1" hangingPunct="1">
              <a:buFontTx/>
              <a:buAutoNum type="arabicPeriod"/>
              <a:defRPr/>
            </a:pPr>
            <a:r>
              <a:rPr lang="en-US" sz="2100" dirty="0">
                <a:latin typeface="Tahoma" charset="0"/>
                <a:ea typeface="ＭＳ Ｐゴシック" charset="0"/>
              </a:rPr>
              <a:t>There is </a:t>
            </a:r>
            <a:r>
              <a:rPr lang="en-US" sz="2100" b="1" dirty="0">
                <a:latin typeface="Tahoma" charset="0"/>
                <a:ea typeface="ＭＳ Ｐゴシック" charset="0"/>
              </a:rPr>
              <a:t>no relation </a:t>
            </a:r>
            <a:br>
              <a:rPr lang="en-US" sz="2100" dirty="0">
                <a:latin typeface="Tahoma" charset="0"/>
                <a:ea typeface="ＭＳ Ｐゴシック" charset="0"/>
              </a:rPr>
            </a:br>
            <a:r>
              <a:rPr lang="en-US" sz="2100" dirty="0">
                <a:latin typeface="Tahoma" charset="0"/>
                <a:ea typeface="ＭＳ Ｐゴシック" charset="0"/>
              </a:rPr>
              <a:t>between dept. and </a:t>
            </a:r>
            <a:br>
              <a:rPr lang="en-US" sz="2100" dirty="0">
                <a:latin typeface="Tahoma" charset="0"/>
                <a:ea typeface="ＭＳ Ｐゴシック" charset="0"/>
              </a:rPr>
            </a:br>
            <a:r>
              <a:rPr lang="en-US" sz="2100" dirty="0">
                <a:latin typeface="Tahoma" charset="0"/>
                <a:ea typeface="ＭＳ Ｐゴシック" charset="0"/>
              </a:rPr>
              <a:t>committee.</a:t>
            </a:r>
          </a:p>
          <a:p>
            <a:pPr marL="990600" lvl="1" indent="-533400" eaLnBrk="1" hangingPunct="1">
              <a:buFontTx/>
              <a:buAutoNum type="arabicPeriod"/>
              <a:defRPr/>
            </a:pPr>
            <a:endParaRPr lang="en-US" sz="800" dirty="0">
              <a:latin typeface="Tahoma" charset="0"/>
              <a:ea typeface="ＭＳ Ｐゴシック" charset="0"/>
            </a:endParaRPr>
          </a:p>
          <a:p>
            <a:pPr marL="590550" indent="-533400" eaLnBrk="1" hangingPunct="1">
              <a:buFont typeface="Monotype Sorts" charset="0"/>
              <a:buChar char="o"/>
              <a:defRPr/>
            </a:pPr>
            <a:r>
              <a:rPr lang="en-US" dirty="0">
                <a:latin typeface="Tahoma" charset="0"/>
                <a:ea typeface="ＭＳ Ｐゴシック" charset="0"/>
              </a:rPr>
              <a:t>Anomalies? Change F101 from Budget to Admissions</a:t>
            </a:r>
            <a:r>
              <a:rPr lang="en-US" sz="2000" dirty="0">
                <a:latin typeface="Tahoma" charset="0"/>
                <a:ea typeface="ＭＳ Ｐゴシック" charset="0"/>
              </a:rPr>
              <a:t>            </a:t>
            </a:r>
          </a:p>
          <a:p>
            <a:pPr marL="990600" lvl="1" indent="-533400" eaLnBrk="1" hangingPunct="1">
              <a:buFontTx/>
              <a:buAutoNum type="arabicPeriod"/>
              <a:defRPr/>
            </a:pPr>
            <a:endParaRPr lang="en-US" sz="2000" dirty="0">
              <a:latin typeface="Tahoma" charset="0"/>
              <a:ea typeface="ＭＳ Ｐゴシック" charset="0"/>
            </a:endParaRPr>
          </a:p>
        </p:txBody>
      </p:sp>
      <p:graphicFrame>
        <p:nvGraphicFramePr>
          <p:cNvPr id="4" name="Table 3">
            <a:extLst>
              <a:ext uri="{FF2B5EF4-FFF2-40B4-BE49-F238E27FC236}">
                <a16:creationId xmlns:a16="http://schemas.microsoft.com/office/drawing/2014/main" id="{7315FFBD-0B49-4620-9DC3-0D5020A9FA6E}"/>
              </a:ext>
            </a:extLst>
          </p:cNvPr>
          <p:cNvGraphicFramePr>
            <a:graphicFrameLocks noGrp="1"/>
          </p:cNvGraphicFramePr>
          <p:nvPr>
            <p:extLst>
              <p:ext uri="{D42A27DB-BD31-4B8C-83A1-F6EECF244321}">
                <p14:modId xmlns:p14="http://schemas.microsoft.com/office/powerpoint/2010/main" val="730066753"/>
              </p:ext>
            </p:extLst>
          </p:nvPr>
        </p:nvGraphicFramePr>
        <p:xfrm>
          <a:off x="4724400" y="2743200"/>
          <a:ext cx="4191000" cy="2962278"/>
        </p:xfrm>
        <a:graphic>
          <a:graphicData uri="http://schemas.openxmlformats.org/drawingml/2006/table">
            <a:tbl>
              <a:tblPr firstRow="1" bandRow="1">
                <a:tableStyleId>{5C22544A-7EE6-4342-B048-85BDC9FD1C3A}</a:tableStyleId>
              </a:tblPr>
              <a:tblGrid>
                <a:gridCol w="1295399">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981201">
                  <a:extLst>
                    <a:ext uri="{9D8B030D-6E8A-4147-A177-3AD203B41FA5}">
                      <a16:colId xmlns:a16="http://schemas.microsoft.com/office/drawing/2014/main" val="20002"/>
                    </a:ext>
                  </a:extLst>
                </a:gridCol>
              </a:tblGrid>
              <a:tr h="365838">
                <a:tc>
                  <a:txBody>
                    <a:bodyPr/>
                    <a:lstStyle/>
                    <a:p>
                      <a:r>
                        <a:rPr lang="en-US" sz="1800" dirty="0" err="1"/>
                        <a:t>FacultyID</a:t>
                      </a:r>
                      <a:endParaRPr lang="en-US" sz="1800" dirty="0"/>
                    </a:p>
                  </a:txBody>
                  <a:tcPr marT="45730" marB="45730"/>
                </a:tc>
                <a:tc>
                  <a:txBody>
                    <a:bodyPr/>
                    <a:lstStyle/>
                    <a:p>
                      <a:r>
                        <a:rPr lang="en-US" sz="1800" dirty="0" err="1"/>
                        <a:t>Dept</a:t>
                      </a:r>
                      <a:endParaRPr lang="en-US" sz="1800" dirty="0"/>
                    </a:p>
                  </a:txBody>
                  <a:tcPr marT="45730" marB="45730"/>
                </a:tc>
                <a:tc>
                  <a:txBody>
                    <a:bodyPr/>
                    <a:lstStyle/>
                    <a:p>
                      <a:r>
                        <a:rPr lang="en-US" sz="1800" dirty="0"/>
                        <a:t>Committee</a:t>
                      </a:r>
                    </a:p>
                  </a:txBody>
                  <a:tcPr marT="45730" marB="45730"/>
                </a:tc>
                <a:extLst>
                  <a:ext uri="{0D108BD9-81ED-4DB2-BD59-A6C34878D82A}">
                    <a16:rowId xmlns:a16="http://schemas.microsoft.com/office/drawing/2014/main" val="10000"/>
                  </a:ext>
                </a:extLst>
              </a:tr>
              <a:tr h="370920">
                <a:tc>
                  <a:txBody>
                    <a:bodyPr/>
                    <a:lstStyle/>
                    <a:p>
                      <a:r>
                        <a:rPr lang="en-US" sz="1800" dirty="0"/>
                        <a:t>F101</a:t>
                      </a:r>
                    </a:p>
                  </a:txBody>
                  <a:tcPr marT="45730" marB="45730"/>
                </a:tc>
                <a:tc>
                  <a:txBody>
                    <a:bodyPr/>
                    <a:lstStyle/>
                    <a:p>
                      <a:r>
                        <a:rPr lang="en-US" sz="1800" dirty="0"/>
                        <a:t>CS</a:t>
                      </a:r>
                    </a:p>
                  </a:txBody>
                  <a:tcPr marT="45730" marB="45730"/>
                </a:tc>
                <a:tc>
                  <a:txBody>
                    <a:bodyPr/>
                    <a:lstStyle/>
                    <a:p>
                      <a:r>
                        <a:rPr lang="en-US" sz="1800" dirty="0"/>
                        <a:t>Budget</a:t>
                      </a:r>
                    </a:p>
                  </a:txBody>
                  <a:tcPr marT="45730" marB="45730"/>
                </a:tc>
                <a:extLst>
                  <a:ext uri="{0D108BD9-81ED-4DB2-BD59-A6C34878D82A}">
                    <a16:rowId xmlns:a16="http://schemas.microsoft.com/office/drawing/2014/main" val="10001"/>
                  </a:ext>
                </a:extLst>
              </a:tr>
              <a:tr h="370920">
                <a:tc>
                  <a:txBody>
                    <a:bodyPr/>
                    <a:lstStyle/>
                    <a:p>
                      <a:r>
                        <a:rPr lang="en-US" sz="1800" dirty="0"/>
                        <a:t>F101</a:t>
                      </a:r>
                    </a:p>
                  </a:txBody>
                  <a:tcPr marT="45730" marB="45730"/>
                </a:tc>
                <a:tc>
                  <a:txBody>
                    <a:bodyPr/>
                    <a:lstStyle/>
                    <a:p>
                      <a:r>
                        <a:rPr lang="en-US" sz="1800" dirty="0" err="1"/>
                        <a:t>CoE</a:t>
                      </a:r>
                      <a:endParaRPr lang="en-US" sz="1800" dirty="0"/>
                    </a:p>
                  </a:txBody>
                  <a:tcPr marT="45730" marB="45730"/>
                </a:tc>
                <a:tc>
                  <a:txBody>
                    <a:bodyPr/>
                    <a:lstStyle/>
                    <a:p>
                      <a:r>
                        <a:rPr lang="en-US" sz="1800" dirty="0"/>
                        <a:t>Budget</a:t>
                      </a:r>
                    </a:p>
                  </a:txBody>
                  <a:tcPr marT="45730" marB="45730"/>
                </a:tc>
                <a:extLst>
                  <a:ext uri="{0D108BD9-81ED-4DB2-BD59-A6C34878D82A}">
                    <a16:rowId xmlns:a16="http://schemas.microsoft.com/office/drawing/2014/main" val="10002"/>
                  </a:ext>
                </a:extLst>
              </a:tr>
              <a:tr h="370920">
                <a:tc>
                  <a:txBody>
                    <a:bodyPr/>
                    <a:lstStyle/>
                    <a:p>
                      <a:r>
                        <a:rPr lang="en-US" sz="1800" dirty="0"/>
                        <a:t>F101</a:t>
                      </a:r>
                    </a:p>
                  </a:txBody>
                  <a:tcPr marT="45730" marB="45730"/>
                </a:tc>
                <a:tc>
                  <a:txBody>
                    <a:bodyPr/>
                    <a:lstStyle/>
                    <a:p>
                      <a:r>
                        <a:rPr lang="en-US" sz="1800" dirty="0"/>
                        <a:t>CS</a:t>
                      </a:r>
                    </a:p>
                  </a:txBody>
                  <a:tcPr marT="45730" marB="45730"/>
                </a:tc>
                <a:tc>
                  <a:txBody>
                    <a:bodyPr/>
                    <a:lstStyle/>
                    <a:p>
                      <a:r>
                        <a:rPr lang="en-US" sz="1800" dirty="0"/>
                        <a:t>Curriculum</a:t>
                      </a:r>
                    </a:p>
                  </a:txBody>
                  <a:tcPr marT="45730" marB="45730"/>
                </a:tc>
                <a:extLst>
                  <a:ext uri="{0D108BD9-81ED-4DB2-BD59-A6C34878D82A}">
                    <a16:rowId xmlns:a16="http://schemas.microsoft.com/office/drawing/2014/main" val="10003"/>
                  </a:ext>
                </a:extLst>
              </a:tr>
              <a:tr h="370920">
                <a:tc>
                  <a:txBody>
                    <a:bodyPr/>
                    <a:lstStyle/>
                    <a:p>
                      <a:r>
                        <a:rPr lang="en-US" sz="1800" dirty="0"/>
                        <a:t>F101</a:t>
                      </a:r>
                    </a:p>
                  </a:txBody>
                  <a:tcPr marT="45730" marB="45730"/>
                </a:tc>
                <a:tc>
                  <a:txBody>
                    <a:bodyPr/>
                    <a:lstStyle/>
                    <a:p>
                      <a:r>
                        <a:rPr lang="en-US" sz="1800" dirty="0" err="1"/>
                        <a:t>CoE</a:t>
                      </a:r>
                      <a:endParaRPr lang="en-US" sz="1800" dirty="0"/>
                    </a:p>
                  </a:txBody>
                  <a:tcPr marT="45730" marB="4573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Curriculum</a:t>
                      </a:r>
                    </a:p>
                  </a:txBody>
                  <a:tcPr marT="45730" marB="45730"/>
                </a:tc>
                <a:extLst>
                  <a:ext uri="{0D108BD9-81ED-4DB2-BD59-A6C34878D82A}">
                    <a16:rowId xmlns:a16="http://schemas.microsoft.com/office/drawing/2014/main" val="10004"/>
                  </a:ext>
                </a:extLst>
              </a:tr>
              <a:tr h="370920">
                <a:tc>
                  <a:txBody>
                    <a:bodyPr/>
                    <a:lstStyle/>
                    <a:p>
                      <a:r>
                        <a:rPr lang="en-US" sz="1800" dirty="0"/>
                        <a:t>F221</a:t>
                      </a:r>
                    </a:p>
                  </a:txBody>
                  <a:tcPr marT="45730" marB="45730"/>
                </a:tc>
                <a:tc>
                  <a:txBody>
                    <a:bodyPr/>
                    <a:lstStyle/>
                    <a:p>
                      <a:r>
                        <a:rPr lang="en-US" sz="1800" dirty="0"/>
                        <a:t>Bio</a:t>
                      </a:r>
                    </a:p>
                  </a:txBody>
                  <a:tcPr marT="45730" marB="45730"/>
                </a:tc>
                <a:tc>
                  <a:txBody>
                    <a:bodyPr/>
                    <a:lstStyle/>
                    <a:p>
                      <a:r>
                        <a:rPr lang="en-US" sz="1800" dirty="0"/>
                        <a:t>Library</a:t>
                      </a:r>
                    </a:p>
                  </a:txBody>
                  <a:tcPr marT="45730" marB="45730"/>
                </a:tc>
                <a:extLst>
                  <a:ext uri="{0D108BD9-81ED-4DB2-BD59-A6C34878D82A}">
                    <a16:rowId xmlns:a16="http://schemas.microsoft.com/office/drawing/2014/main" val="10005"/>
                  </a:ext>
                </a:extLst>
              </a:tr>
              <a:tr h="370920">
                <a:tc>
                  <a:txBody>
                    <a:bodyPr/>
                    <a:lstStyle/>
                    <a:p>
                      <a:r>
                        <a:rPr lang="en-US" sz="1800" dirty="0"/>
                        <a:t>F330</a:t>
                      </a:r>
                    </a:p>
                  </a:txBody>
                  <a:tcPr marT="45730" marB="45730"/>
                </a:tc>
                <a:tc>
                  <a:txBody>
                    <a:bodyPr/>
                    <a:lstStyle/>
                    <a:p>
                      <a:r>
                        <a:rPr lang="en-US" sz="1800" dirty="0"/>
                        <a:t>Math</a:t>
                      </a:r>
                    </a:p>
                  </a:txBody>
                  <a:tcPr marT="45730" marB="45730"/>
                </a:tc>
                <a:tc>
                  <a:txBody>
                    <a:bodyPr/>
                    <a:lstStyle/>
                    <a:p>
                      <a:r>
                        <a:rPr lang="en-US" sz="1800" dirty="0"/>
                        <a:t>Budget</a:t>
                      </a:r>
                    </a:p>
                  </a:txBody>
                  <a:tcPr marT="45730" marB="45730"/>
                </a:tc>
                <a:extLst>
                  <a:ext uri="{0D108BD9-81ED-4DB2-BD59-A6C34878D82A}">
                    <a16:rowId xmlns:a16="http://schemas.microsoft.com/office/drawing/2014/main" val="10006"/>
                  </a:ext>
                </a:extLst>
              </a:tr>
              <a:tr h="370920">
                <a:tc>
                  <a:txBody>
                    <a:bodyPr/>
                    <a:lstStyle/>
                    <a:p>
                      <a:r>
                        <a:rPr lang="en-US" sz="1800" dirty="0"/>
                        <a:t>F330</a:t>
                      </a:r>
                    </a:p>
                  </a:txBody>
                  <a:tcPr marT="45730" marB="45730"/>
                </a:tc>
                <a:tc>
                  <a:txBody>
                    <a:bodyPr/>
                    <a:lstStyle/>
                    <a:p>
                      <a:r>
                        <a:rPr lang="en-US" sz="1800" dirty="0"/>
                        <a:t>Math</a:t>
                      </a:r>
                    </a:p>
                  </a:txBody>
                  <a:tcPr marT="45730" marB="45730"/>
                </a:tc>
                <a:tc>
                  <a:txBody>
                    <a:bodyPr/>
                    <a:lstStyle/>
                    <a:p>
                      <a:r>
                        <a:rPr lang="en-US" sz="1800" dirty="0"/>
                        <a:t>Admissions</a:t>
                      </a:r>
                    </a:p>
                  </a:txBody>
                  <a:tcPr marT="45730" marB="45730"/>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C975E72A-B4AA-49B3-A2AF-1CD0E42E8C20}"/>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Normal Forms - 4NF</a:t>
            </a:r>
          </a:p>
        </p:txBody>
      </p:sp>
      <p:sp>
        <p:nvSpPr>
          <p:cNvPr id="75778" name="Rectangle 3" descr="Rectangle: Click to edit Master text styles&#10;Second level&#10;Third level&#10;Fourth level&#10;Fifth level">
            <a:extLst>
              <a:ext uri="{FF2B5EF4-FFF2-40B4-BE49-F238E27FC236}">
                <a16:creationId xmlns:a16="http://schemas.microsoft.com/office/drawing/2014/main" id="{C7E19861-22AF-4105-AA24-C6079AF740D4}"/>
              </a:ext>
            </a:extLst>
          </p:cNvPr>
          <p:cNvSpPr>
            <a:spLocks noGrp="1" noChangeArrowheads="1"/>
          </p:cNvSpPr>
          <p:nvPr>
            <p:ph type="body" idx="1"/>
          </p:nvPr>
        </p:nvSpPr>
        <p:spPr>
          <a:xfrm>
            <a:off x="381000" y="1143000"/>
            <a:ext cx="8077200" cy="5181600"/>
          </a:xfrm>
        </p:spPr>
        <p:txBody>
          <a:bodyPr/>
          <a:lstStyle/>
          <a:p>
            <a:pPr marL="590550" indent="-533400" eaLnBrk="1" hangingPunct="1">
              <a:buFont typeface="Monotype Sorts" charset="0"/>
              <a:buChar char="o"/>
              <a:defRPr/>
            </a:pPr>
            <a:r>
              <a:rPr lang="en-US" dirty="0">
                <a:latin typeface="Tahoma" charset="0"/>
                <a:ea typeface="ＭＳ Ｐゴシック" charset="0"/>
              </a:rPr>
              <a:t>Anomalies? Change F101 from Budget to Admissions</a:t>
            </a:r>
            <a:r>
              <a:rPr lang="en-US" sz="2000" dirty="0">
                <a:latin typeface="Tahoma" charset="0"/>
                <a:ea typeface="ＭＳ Ｐゴシック" charset="0"/>
              </a:rPr>
              <a:t>            </a:t>
            </a:r>
          </a:p>
          <a:p>
            <a:pPr marL="990600" lvl="1" indent="-533400" eaLnBrk="1" hangingPunct="1">
              <a:buFontTx/>
              <a:buAutoNum type="arabicPeriod"/>
              <a:defRPr/>
            </a:pPr>
            <a:endParaRPr lang="en-US" sz="2000" dirty="0">
              <a:latin typeface="Tahoma" charset="0"/>
              <a:ea typeface="ＭＳ Ｐゴシック" charset="0"/>
            </a:endParaRPr>
          </a:p>
        </p:txBody>
      </p:sp>
      <p:graphicFrame>
        <p:nvGraphicFramePr>
          <p:cNvPr id="4" name="Table 3">
            <a:extLst>
              <a:ext uri="{FF2B5EF4-FFF2-40B4-BE49-F238E27FC236}">
                <a16:creationId xmlns:a16="http://schemas.microsoft.com/office/drawing/2014/main" id="{7315FFBD-0B49-4620-9DC3-0D5020A9FA6E}"/>
              </a:ext>
            </a:extLst>
          </p:cNvPr>
          <p:cNvGraphicFramePr>
            <a:graphicFrameLocks noGrp="1"/>
          </p:cNvGraphicFramePr>
          <p:nvPr>
            <p:extLst>
              <p:ext uri="{D42A27DB-BD31-4B8C-83A1-F6EECF244321}">
                <p14:modId xmlns:p14="http://schemas.microsoft.com/office/powerpoint/2010/main" val="1238564569"/>
              </p:ext>
            </p:extLst>
          </p:nvPr>
        </p:nvGraphicFramePr>
        <p:xfrm>
          <a:off x="1219200" y="2504520"/>
          <a:ext cx="3276600" cy="2220438"/>
        </p:xfrm>
        <a:graphic>
          <a:graphicData uri="http://schemas.openxmlformats.org/drawingml/2006/table">
            <a:tbl>
              <a:tblPr firstRow="1" bandRow="1">
                <a:tableStyleId>{5C22544A-7EE6-4342-B048-85BDC9FD1C3A}</a:tableStyleId>
              </a:tblPr>
              <a:tblGrid>
                <a:gridCol w="1295399">
                  <a:extLst>
                    <a:ext uri="{9D8B030D-6E8A-4147-A177-3AD203B41FA5}">
                      <a16:colId xmlns:a16="http://schemas.microsoft.com/office/drawing/2014/main" val="20000"/>
                    </a:ext>
                  </a:extLst>
                </a:gridCol>
                <a:gridCol w="1981201">
                  <a:extLst>
                    <a:ext uri="{9D8B030D-6E8A-4147-A177-3AD203B41FA5}">
                      <a16:colId xmlns:a16="http://schemas.microsoft.com/office/drawing/2014/main" val="20002"/>
                    </a:ext>
                  </a:extLst>
                </a:gridCol>
              </a:tblGrid>
              <a:tr h="365838">
                <a:tc>
                  <a:txBody>
                    <a:bodyPr/>
                    <a:lstStyle/>
                    <a:p>
                      <a:r>
                        <a:rPr lang="en-US" sz="1800" dirty="0" err="1"/>
                        <a:t>FacultyID</a:t>
                      </a:r>
                      <a:endParaRPr lang="en-US" sz="1800" dirty="0"/>
                    </a:p>
                  </a:txBody>
                  <a:tcPr marT="45730" marB="45730"/>
                </a:tc>
                <a:tc>
                  <a:txBody>
                    <a:bodyPr/>
                    <a:lstStyle/>
                    <a:p>
                      <a:r>
                        <a:rPr lang="en-US" sz="1800" dirty="0"/>
                        <a:t>Committee</a:t>
                      </a:r>
                    </a:p>
                  </a:txBody>
                  <a:tcPr marT="45730" marB="45730"/>
                </a:tc>
                <a:extLst>
                  <a:ext uri="{0D108BD9-81ED-4DB2-BD59-A6C34878D82A}">
                    <a16:rowId xmlns:a16="http://schemas.microsoft.com/office/drawing/2014/main" val="10000"/>
                  </a:ext>
                </a:extLst>
              </a:tr>
              <a:tr h="370920">
                <a:tc>
                  <a:txBody>
                    <a:bodyPr/>
                    <a:lstStyle/>
                    <a:p>
                      <a:r>
                        <a:rPr lang="en-US" sz="1800" dirty="0"/>
                        <a:t>F101</a:t>
                      </a:r>
                    </a:p>
                  </a:txBody>
                  <a:tcPr marT="45730" marB="45730"/>
                </a:tc>
                <a:tc>
                  <a:txBody>
                    <a:bodyPr/>
                    <a:lstStyle/>
                    <a:p>
                      <a:r>
                        <a:rPr lang="en-US" sz="1800" dirty="0"/>
                        <a:t>Budget</a:t>
                      </a:r>
                    </a:p>
                  </a:txBody>
                  <a:tcPr marT="45730" marB="45730"/>
                </a:tc>
                <a:extLst>
                  <a:ext uri="{0D108BD9-81ED-4DB2-BD59-A6C34878D82A}">
                    <a16:rowId xmlns:a16="http://schemas.microsoft.com/office/drawing/2014/main" val="10001"/>
                  </a:ext>
                </a:extLst>
              </a:tr>
              <a:tr h="370920">
                <a:tc>
                  <a:txBody>
                    <a:bodyPr/>
                    <a:lstStyle/>
                    <a:p>
                      <a:r>
                        <a:rPr lang="en-US" sz="1800" dirty="0"/>
                        <a:t>F101</a:t>
                      </a:r>
                    </a:p>
                  </a:txBody>
                  <a:tcPr marT="45730" marB="45730"/>
                </a:tc>
                <a:tc>
                  <a:txBody>
                    <a:bodyPr/>
                    <a:lstStyle/>
                    <a:p>
                      <a:r>
                        <a:rPr lang="en-US" sz="1800" dirty="0"/>
                        <a:t>Curriculum</a:t>
                      </a:r>
                    </a:p>
                  </a:txBody>
                  <a:tcPr marT="45730" marB="45730"/>
                </a:tc>
                <a:extLst>
                  <a:ext uri="{0D108BD9-81ED-4DB2-BD59-A6C34878D82A}">
                    <a16:rowId xmlns:a16="http://schemas.microsoft.com/office/drawing/2014/main" val="10003"/>
                  </a:ext>
                </a:extLst>
              </a:tr>
              <a:tr h="370920">
                <a:tc>
                  <a:txBody>
                    <a:bodyPr/>
                    <a:lstStyle/>
                    <a:p>
                      <a:r>
                        <a:rPr lang="en-US" sz="1800" dirty="0"/>
                        <a:t>F221</a:t>
                      </a:r>
                    </a:p>
                  </a:txBody>
                  <a:tcPr marT="45730" marB="45730"/>
                </a:tc>
                <a:tc>
                  <a:txBody>
                    <a:bodyPr/>
                    <a:lstStyle/>
                    <a:p>
                      <a:r>
                        <a:rPr lang="en-US" sz="1800" dirty="0"/>
                        <a:t>Library</a:t>
                      </a:r>
                    </a:p>
                  </a:txBody>
                  <a:tcPr marT="45730" marB="45730"/>
                </a:tc>
                <a:extLst>
                  <a:ext uri="{0D108BD9-81ED-4DB2-BD59-A6C34878D82A}">
                    <a16:rowId xmlns:a16="http://schemas.microsoft.com/office/drawing/2014/main" val="10005"/>
                  </a:ext>
                </a:extLst>
              </a:tr>
              <a:tr h="370920">
                <a:tc>
                  <a:txBody>
                    <a:bodyPr/>
                    <a:lstStyle/>
                    <a:p>
                      <a:r>
                        <a:rPr lang="en-US" sz="1800" dirty="0"/>
                        <a:t>F330</a:t>
                      </a:r>
                    </a:p>
                  </a:txBody>
                  <a:tcPr marT="45730" marB="45730"/>
                </a:tc>
                <a:tc>
                  <a:txBody>
                    <a:bodyPr/>
                    <a:lstStyle/>
                    <a:p>
                      <a:r>
                        <a:rPr lang="en-US" sz="1800" dirty="0"/>
                        <a:t>Budget</a:t>
                      </a:r>
                    </a:p>
                  </a:txBody>
                  <a:tcPr marT="45730" marB="45730"/>
                </a:tc>
                <a:extLst>
                  <a:ext uri="{0D108BD9-81ED-4DB2-BD59-A6C34878D82A}">
                    <a16:rowId xmlns:a16="http://schemas.microsoft.com/office/drawing/2014/main" val="10006"/>
                  </a:ext>
                </a:extLst>
              </a:tr>
              <a:tr h="370920">
                <a:tc>
                  <a:txBody>
                    <a:bodyPr/>
                    <a:lstStyle/>
                    <a:p>
                      <a:r>
                        <a:rPr lang="en-US" sz="1800" dirty="0"/>
                        <a:t>F330</a:t>
                      </a:r>
                    </a:p>
                  </a:txBody>
                  <a:tcPr marT="45730" marB="45730"/>
                </a:tc>
                <a:tc>
                  <a:txBody>
                    <a:bodyPr/>
                    <a:lstStyle/>
                    <a:p>
                      <a:r>
                        <a:rPr lang="en-US" sz="1800" dirty="0"/>
                        <a:t>Admissions</a:t>
                      </a:r>
                    </a:p>
                  </a:txBody>
                  <a:tcPr marT="45730" marB="45730"/>
                </a:tc>
                <a:extLst>
                  <a:ext uri="{0D108BD9-81ED-4DB2-BD59-A6C34878D82A}">
                    <a16:rowId xmlns:a16="http://schemas.microsoft.com/office/drawing/2014/main" val="10007"/>
                  </a:ext>
                </a:extLst>
              </a:tr>
            </a:tbl>
          </a:graphicData>
        </a:graphic>
      </p:graphicFrame>
      <p:graphicFrame>
        <p:nvGraphicFramePr>
          <p:cNvPr id="2" name="Table 1">
            <a:extLst>
              <a:ext uri="{FF2B5EF4-FFF2-40B4-BE49-F238E27FC236}">
                <a16:creationId xmlns:a16="http://schemas.microsoft.com/office/drawing/2014/main" id="{176524F7-53A0-4A33-9C56-727A60F04EDF}"/>
              </a:ext>
            </a:extLst>
          </p:cNvPr>
          <p:cNvGraphicFramePr>
            <a:graphicFrameLocks noGrp="1"/>
          </p:cNvGraphicFramePr>
          <p:nvPr>
            <p:extLst>
              <p:ext uri="{D42A27DB-BD31-4B8C-83A1-F6EECF244321}">
                <p14:modId xmlns:p14="http://schemas.microsoft.com/office/powerpoint/2010/main" val="3592222579"/>
              </p:ext>
            </p:extLst>
          </p:nvPr>
        </p:nvGraphicFramePr>
        <p:xfrm>
          <a:off x="5486400" y="2504520"/>
          <a:ext cx="2209799" cy="1849518"/>
        </p:xfrm>
        <a:graphic>
          <a:graphicData uri="http://schemas.openxmlformats.org/drawingml/2006/table">
            <a:tbl>
              <a:tblPr firstRow="1" bandRow="1">
                <a:tableStyleId>{5C22544A-7EE6-4342-B048-85BDC9FD1C3A}</a:tableStyleId>
              </a:tblPr>
              <a:tblGrid>
                <a:gridCol w="1295399">
                  <a:extLst>
                    <a:ext uri="{9D8B030D-6E8A-4147-A177-3AD203B41FA5}">
                      <a16:colId xmlns:a16="http://schemas.microsoft.com/office/drawing/2014/main" val="820999443"/>
                    </a:ext>
                  </a:extLst>
                </a:gridCol>
                <a:gridCol w="914400">
                  <a:extLst>
                    <a:ext uri="{9D8B030D-6E8A-4147-A177-3AD203B41FA5}">
                      <a16:colId xmlns:a16="http://schemas.microsoft.com/office/drawing/2014/main" val="3062338870"/>
                    </a:ext>
                  </a:extLst>
                </a:gridCol>
              </a:tblGrid>
              <a:tr h="365838">
                <a:tc>
                  <a:txBody>
                    <a:bodyPr/>
                    <a:lstStyle/>
                    <a:p>
                      <a:r>
                        <a:rPr lang="en-US" sz="1800" dirty="0" err="1"/>
                        <a:t>FacultyID</a:t>
                      </a:r>
                      <a:endParaRPr lang="en-US" sz="1800" dirty="0"/>
                    </a:p>
                  </a:txBody>
                  <a:tcPr marT="45730" marB="45730"/>
                </a:tc>
                <a:tc>
                  <a:txBody>
                    <a:bodyPr/>
                    <a:lstStyle/>
                    <a:p>
                      <a:r>
                        <a:rPr lang="en-US" sz="1800" dirty="0" err="1"/>
                        <a:t>Dept</a:t>
                      </a:r>
                      <a:endParaRPr lang="en-US" sz="1800" dirty="0"/>
                    </a:p>
                  </a:txBody>
                  <a:tcPr marT="45730" marB="45730"/>
                </a:tc>
                <a:extLst>
                  <a:ext uri="{0D108BD9-81ED-4DB2-BD59-A6C34878D82A}">
                    <a16:rowId xmlns:a16="http://schemas.microsoft.com/office/drawing/2014/main" val="800904768"/>
                  </a:ext>
                </a:extLst>
              </a:tr>
              <a:tr h="370920">
                <a:tc>
                  <a:txBody>
                    <a:bodyPr/>
                    <a:lstStyle/>
                    <a:p>
                      <a:r>
                        <a:rPr lang="en-US" sz="1800" dirty="0"/>
                        <a:t>F101</a:t>
                      </a:r>
                    </a:p>
                  </a:txBody>
                  <a:tcPr marT="45730" marB="45730"/>
                </a:tc>
                <a:tc>
                  <a:txBody>
                    <a:bodyPr/>
                    <a:lstStyle/>
                    <a:p>
                      <a:r>
                        <a:rPr lang="en-US" sz="1800" dirty="0"/>
                        <a:t>CS</a:t>
                      </a:r>
                    </a:p>
                  </a:txBody>
                  <a:tcPr marT="45730" marB="45730"/>
                </a:tc>
                <a:extLst>
                  <a:ext uri="{0D108BD9-81ED-4DB2-BD59-A6C34878D82A}">
                    <a16:rowId xmlns:a16="http://schemas.microsoft.com/office/drawing/2014/main" val="884476100"/>
                  </a:ext>
                </a:extLst>
              </a:tr>
              <a:tr h="370920">
                <a:tc>
                  <a:txBody>
                    <a:bodyPr/>
                    <a:lstStyle/>
                    <a:p>
                      <a:r>
                        <a:rPr lang="en-US" sz="1800" dirty="0"/>
                        <a:t>F101</a:t>
                      </a:r>
                    </a:p>
                  </a:txBody>
                  <a:tcPr marT="45730" marB="45730"/>
                </a:tc>
                <a:tc>
                  <a:txBody>
                    <a:bodyPr/>
                    <a:lstStyle/>
                    <a:p>
                      <a:r>
                        <a:rPr lang="en-US" sz="1800" dirty="0" err="1"/>
                        <a:t>CoE</a:t>
                      </a:r>
                      <a:endParaRPr lang="en-US" sz="1800" dirty="0"/>
                    </a:p>
                  </a:txBody>
                  <a:tcPr marT="45730" marB="45730"/>
                </a:tc>
                <a:extLst>
                  <a:ext uri="{0D108BD9-81ED-4DB2-BD59-A6C34878D82A}">
                    <a16:rowId xmlns:a16="http://schemas.microsoft.com/office/drawing/2014/main" val="2569373064"/>
                  </a:ext>
                </a:extLst>
              </a:tr>
              <a:tr h="370920">
                <a:tc>
                  <a:txBody>
                    <a:bodyPr/>
                    <a:lstStyle/>
                    <a:p>
                      <a:r>
                        <a:rPr lang="en-US" sz="1800" dirty="0"/>
                        <a:t>F221</a:t>
                      </a:r>
                    </a:p>
                  </a:txBody>
                  <a:tcPr marT="45730" marB="45730"/>
                </a:tc>
                <a:tc>
                  <a:txBody>
                    <a:bodyPr/>
                    <a:lstStyle/>
                    <a:p>
                      <a:r>
                        <a:rPr lang="en-US" sz="1800" dirty="0"/>
                        <a:t>Bio</a:t>
                      </a:r>
                    </a:p>
                  </a:txBody>
                  <a:tcPr marT="45730" marB="45730"/>
                </a:tc>
                <a:extLst>
                  <a:ext uri="{0D108BD9-81ED-4DB2-BD59-A6C34878D82A}">
                    <a16:rowId xmlns:a16="http://schemas.microsoft.com/office/drawing/2014/main" val="812654438"/>
                  </a:ext>
                </a:extLst>
              </a:tr>
              <a:tr h="370920">
                <a:tc>
                  <a:txBody>
                    <a:bodyPr/>
                    <a:lstStyle/>
                    <a:p>
                      <a:r>
                        <a:rPr lang="en-US" sz="1800" dirty="0"/>
                        <a:t>F330</a:t>
                      </a:r>
                    </a:p>
                  </a:txBody>
                  <a:tcPr marT="45730" marB="45730"/>
                </a:tc>
                <a:tc>
                  <a:txBody>
                    <a:bodyPr/>
                    <a:lstStyle/>
                    <a:p>
                      <a:r>
                        <a:rPr lang="en-US" sz="1800" dirty="0"/>
                        <a:t>Math</a:t>
                      </a:r>
                    </a:p>
                  </a:txBody>
                  <a:tcPr marT="45730" marB="45730"/>
                </a:tc>
                <a:extLst>
                  <a:ext uri="{0D108BD9-81ED-4DB2-BD59-A6C34878D82A}">
                    <a16:rowId xmlns:a16="http://schemas.microsoft.com/office/drawing/2014/main" val="31566883"/>
                  </a:ext>
                </a:extLst>
              </a:tr>
            </a:tbl>
          </a:graphicData>
        </a:graphic>
      </p:graphicFrame>
      <p:sp>
        <p:nvSpPr>
          <p:cNvPr id="9" name="TextBox 8">
            <a:extLst>
              <a:ext uri="{FF2B5EF4-FFF2-40B4-BE49-F238E27FC236}">
                <a16:creationId xmlns:a16="http://schemas.microsoft.com/office/drawing/2014/main" id="{6C5CCF00-0492-42B6-B82B-D8C8B62FA083}"/>
              </a:ext>
            </a:extLst>
          </p:cNvPr>
          <p:cNvSpPr txBox="1"/>
          <p:nvPr/>
        </p:nvSpPr>
        <p:spPr>
          <a:xfrm>
            <a:off x="2514600" y="2857900"/>
            <a:ext cx="1981200" cy="369332"/>
          </a:xfrm>
          <a:prstGeom prst="rect">
            <a:avLst/>
          </a:prstGeom>
          <a:solidFill>
            <a:srgbClr val="CDD3FD"/>
          </a:solidFill>
        </p:spPr>
        <p:txBody>
          <a:bodyPr wrap="square">
            <a:spAutoFit/>
          </a:bodyPr>
          <a:lstStyle/>
          <a:p>
            <a:r>
              <a:rPr kumimoji="0" lang="en-US" sz="1800" b="0" i="0" u="none" strike="noStrike" kern="1200" cap="none" spc="0" normalizeH="0" baseline="0" noProof="0" dirty="0">
                <a:ln>
                  <a:noFill/>
                </a:ln>
                <a:solidFill>
                  <a:srgbClr val="280049"/>
                </a:solidFill>
                <a:effectLst/>
                <a:uLnTx/>
                <a:uFillTx/>
                <a:latin typeface="Helvetica"/>
                <a:ea typeface="+mn-ea"/>
                <a:cs typeface="+mn-cs"/>
              </a:rPr>
              <a:t>Admissions</a:t>
            </a:r>
            <a:endParaRPr lang="en-US" dirty="0"/>
          </a:p>
        </p:txBody>
      </p:sp>
      <p:sp>
        <p:nvSpPr>
          <p:cNvPr id="8" name="TextBox 7">
            <a:extLst>
              <a:ext uri="{FF2B5EF4-FFF2-40B4-BE49-F238E27FC236}">
                <a16:creationId xmlns:a16="http://schemas.microsoft.com/office/drawing/2014/main" id="{C1FA2228-2E28-4A19-A5E1-64B22C1A0034}"/>
              </a:ext>
            </a:extLst>
          </p:cNvPr>
          <p:cNvSpPr txBox="1"/>
          <p:nvPr/>
        </p:nvSpPr>
        <p:spPr>
          <a:xfrm>
            <a:off x="1039203" y="1998921"/>
            <a:ext cx="3496702" cy="369332"/>
          </a:xfrm>
          <a:prstGeom prst="rect">
            <a:avLst/>
          </a:prstGeom>
          <a:noFill/>
        </p:spPr>
        <p:txBody>
          <a:bodyPr wrap="square">
            <a:spAutoFit/>
          </a:bodyPr>
          <a:lstStyle/>
          <a:p>
            <a:r>
              <a:rPr lang="en-US" sz="1800" b="1" dirty="0">
                <a:latin typeface="Tahoma" charset="0"/>
                <a:ea typeface="ＭＳ Ｐゴシック" charset="0"/>
                <a:cs typeface="ＭＳ Ｐゴシック" charset="0"/>
              </a:rPr>
              <a:t>PK: FACULTY, Committee</a:t>
            </a:r>
            <a:endParaRPr lang="en-US" sz="1800" dirty="0"/>
          </a:p>
        </p:txBody>
      </p:sp>
      <p:sp>
        <p:nvSpPr>
          <p:cNvPr id="5" name="TextBox 4">
            <a:extLst>
              <a:ext uri="{FF2B5EF4-FFF2-40B4-BE49-F238E27FC236}">
                <a16:creationId xmlns:a16="http://schemas.microsoft.com/office/drawing/2014/main" id="{0A400461-8DA0-4378-A9E7-FE3EFA6E702F}"/>
              </a:ext>
            </a:extLst>
          </p:cNvPr>
          <p:cNvSpPr txBox="1"/>
          <p:nvPr/>
        </p:nvSpPr>
        <p:spPr>
          <a:xfrm>
            <a:off x="5444289" y="2024018"/>
            <a:ext cx="2819400" cy="369332"/>
          </a:xfrm>
          <a:prstGeom prst="rect">
            <a:avLst/>
          </a:prstGeom>
          <a:noFill/>
        </p:spPr>
        <p:txBody>
          <a:bodyPr wrap="square">
            <a:spAutoFit/>
          </a:bodyPr>
          <a:lstStyle/>
          <a:p>
            <a:r>
              <a:rPr lang="en-US" sz="1800" b="1" dirty="0">
                <a:latin typeface="Tahoma" charset="0"/>
                <a:ea typeface="ＭＳ Ｐゴシック" charset="0"/>
                <a:cs typeface="ＭＳ Ｐゴシック" charset="0"/>
              </a:rPr>
              <a:t>PK: FACULTY, Dept</a:t>
            </a:r>
            <a:endParaRPr lang="en-US" sz="1800" dirty="0"/>
          </a:p>
        </p:txBody>
      </p:sp>
    </p:spTree>
    <p:extLst>
      <p:ext uri="{BB962C8B-B14F-4D97-AF65-F5344CB8AC3E}">
        <p14:creationId xmlns:p14="http://schemas.microsoft.com/office/powerpoint/2010/main" val="269231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4" name="Object 2">
            <a:extLst>
              <a:ext uri="{FF2B5EF4-FFF2-40B4-BE49-F238E27FC236}">
                <a16:creationId xmlns:a16="http://schemas.microsoft.com/office/drawing/2014/main" id="{EC70CA7C-315B-4708-A444-F4153CB97334}"/>
              </a:ext>
            </a:extLst>
          </p:cNvPr>
          <p:cNvGraphicFramePr>
            <a:graphicFrameLocks noChangeAspect="1"/>
          </p:cNvGraphicFramePr>
          <p:nvPr/>
        </p:nvGraphicFramePr>
        <p:xfrm>
          <a:off x="2971800" y="2438400"/>
          <a:ext cx="5576888" cy="3767138"/>
        </p:xfrm>
        <a:graphic>
          <a:graphicData uri="http://schemas.openxmlformats.org/presentationml/2006/ole">
            <mc:AlternateContent xmlns:mc="http://schemas.openxmlformats.org/markup-compatibility/2006">
              <mc:Choice xmlns:v="urn:schemas-microsoft-com:vml" Requires="v">
                <p:oleObj name="Image" r:id="rId3" imgW="6036004" imgH="3786798" progId="Photoshop.Image.9">
                  <p:embed/>
                </p:oleObj>
              </mc:Choice>
              <mc:Fallback>
                <p:oleObj name="Image" r:id="rId3" imgW="6036004" imgH="3786798" progId="Photoshop.Image.9">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438400"/>
                        <a:ext cx="5576888" cy="376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31075" name="Rectangle 3">
            <a:extLst>
              <a:ext uri="{FF2B5EF4-FFF2-40B4-BE49-F238E27FC236}">
                <a16:creationId xmlns:a16="http://schemas.microsoft.com/office/drawing/2014/main" id="{4067F9EB-3EF7-4502-800D-E033CDEED1DA}"/>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More Normal Forms…</a:t>
            </a:r>
          </a:p>
        </p:txBody>
      </p:sp>
      <p:sp>
        <p:nvSpPr>
          <p:cNvPr id="131076" name="Rectangle 4" descr="Rectangle: Click to edit Master text styles&#10;Second level&#10;Third level&#10;Fourth level&#10;Fifth level">
            <a:extLst>
              <a:ext uri="{FF2B5EF4-FFF2-40B4-BE49-F238E27FC236}">
                <a16:creationId xmlns:a16="http://schemas.microsoft.com/office/drawing/2014/main" id="{46DF199E-992A-4B56-98AA-CC8903FE662C}"/>
              </a:ext>
            </a:extLst>
          </p:cNvPr>
          <p:cNvSpPr>
            <a:spLocks noGrp="1" noChangeArrowheads="1"/>
          </p:cNvSpPr>
          <p:nvPr>
            <p:ph type="body" idx="1"/>
          </p:nvPr>
        </p:nvSpPr>
        <p:spPr>
          <a:xfrm>
            <a:off x="457200" y="1143000"/>
            <a:ext cx="7772400" cy="4114800"/>
          </a:xfrm>
        </p:spPr>
        <p:txBody>
          <a:bodyPr/>
          <a:lstStyle/>
          <a:p>
            <a:pPr eaLnBrk="1" hangingPunct="1"/>
            <a:r>
              <a:rPr lang="en-US" altLang="en-US" u="sng">
                <a:latin typeface="Comic Sans MS" panose="030F0702030302020204" pitchFamily="66" charset="0"/>
              </a:rPr>
              <a:t>5NF</a:t>
            </a:r>
            <a:r>
              <a:rPr lang="en-US" altLang="en-US" u="sng">
                <a:latin typeface="Tahoma" panose="020B0604030504040204" pitchFamily="34" charset="0"/>
              </a:rPr>
              <a:t>: Fifth Normal Form</a:t>
            </a:r>
          </a:p>
          <a:p>
            <a:pPr lvl="1" eaLnBrk="1" hangingPunct="1"/>
            <a:r>
              <a:rPr lang="en-US" altLang="en-US">
                <a:latin typeface="Tahoma" panose="020B0604030504040204" pitchFamily="34" charset="0"/>
              </a:rPr>
              <a:t> No Join Dependencies</a:t>
            </a:r>
          </a:p>
          <a:p>
            <a:pPr eaLnBrk="1" hangingPunct="1"/>
            <a:endParaRPr lang="en-US" altLang="en-US">
              <a:latin typeface="Tahoma" panose="020B0604030504040204" pitchFamily="34" charset="0"/>
            </a:endParaRPr>
          </a:p>
          <a:p>
            <a:pPr eaLnBrk="1" hangingPunct="1"/>
            <a:r>
              <a:rPr lang="en-US" altLang="en-US">
                <a:latin typeface="Comic Sans MS" panose="030F0702030302020204" pitchFamily="66" charset="0"/>
              </a:rPr>
              <a:t>6NF</a:t>
            </a:r>
            <a:r>
              <a:rPr lang="en-US" altLang="en-US">
                <a:latin typeface="Tahoma" panose="020B0604030504040204" pitchFamily="34" charset="0"/>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58DC7941-F139-4A97-A262-E427B0FDBC30}"/>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Universal Relational Approach</a:t>
            </a:r>
          </a:p>
        </p:txBody>
      </p:sp>
      <p:sp>
        <p:nvSpPr>
          <p:cNvPr id="521219" name="Rectangle 3" descr="Rectangle: Click to edit Master text styles&#10;Second level&#10;Third level&#10;Fourth level&#10;Fifth level">
            <a:extLst>
              <a:ext uri="{FF2B5EF4-FFF2-40B4-BE49-F238E27FC236}">
                <a16:creationId xmlns:a16="http://schemas.microsoft.com/office/drawing/2014/main" id="{E261D588-766C-46C4-A57D-B9999FD73AF7}"/>
              </a:ext>
            </a:extLst>
          </p:cNvPr>
          <p:cNvSpPr>
            <a:spLocks noGrp="1" noChangeArrowheads="1"/>
          </p:cNvSpPr>
          <p:nvPr>
            <p:ph type="body" idx="1"/>
          </p:nvPr>
        </p:nvSpPr>
        <p:spPr/>
        <p:txBody>
          <a:bodyPr/>
          <a:lstStyle/>
          <a:p>
            <a:pPr eaLnBrk="1" hangingPunct="1"/>
            <a:r>
              <a:rPr lang="en-US" altLang="en-US">
                <a:latin typeface="Tahoma" panose="020B0604030504040204" pitchFamily="34" charset="0"/>
              </a:rPr>
              <a:t> One single, large table</a:t>
            </a:r>
          </a:p>
          <a:p>
            <a:pPr eaLnBrk="1" hangingPunct="1"/>
            <a:endParaRPr lang="en-US" altLang="en-US">
              <a:latin typeface="Tahoma" panose="020B0604030504040204" pitchFamily="34" charset="0"/>
            </a:endParaRPr>
          </a:p>
          <a:p>
            <a:pPr eaLnBrk="1" hangingPunct="1"/>
            <a:r>
              <a:rPr lang="en-US" altLang="en-US">
                <a:latin typeface="Tahoma" panose="020B0604030504040204" pitchFamily="34" charset="0"/>
              </a:rPr>
              <a:t> Simple ?</a:t>
            </a:r>
          </a:p>
          <a:p>
            <a:pPr eaLnBrk="1" hangingPunct="1"/>
            <a:r>
              <a:rPr lang="en-US" altLang="en-US">
                <a:latin typeface="Tahoma" panose="020B0604030504040204" pitchFamily="34" charset="0"/>
              </a:rPr>
              <a:t> Good ? or Bad? Or just Ugly?</a:t>
            </a:r>
          </a:p>
          <a:p>
            <a:pPr eaLnBrk="1" hangingPunct="1"/>
            <a:endParaRPr lang="en-US" altLang="en-US">
              <a:latin typeface="Tahoma" panose="020B0604030504040204" pitchFamily="34" charset="0"/>
            </a:endParaRPr>
          </a:p>
          <a:p>
            <a:pPr eaLnBrk="1" hangingPunct="1"/>
            <a:r>
              <a:rPr lang="en-US" altLang="en-US">
                <a:latin typeface="Tahoma" panose="020B0604030504040204" pitchFamily="34" charset="0"/>
              </a:rPr>
              <a:t>Normalize it!</a:t>
            </a:r>
          </a:p>
        </p:txBody>
      </p:sp>
      <p:pic>
        <p:nvPicPr>
          <p:cNvPr id="4" name="Picture 2" descr="ÎÏÎ¿ÏÎ­Î»ÎµÏÎ¼Î± ÎµÎ¹ÎºÏÎ½Î±Ï Î³Î¹Î± good the bad ugly">
            <a:extLst>
              <a:ext uri="{FF2B5EF4-FFF2-40B4-BE49-F238E27FC236}">
                <a16:creationId xmlns:a16="http://schemas.microsoft.com/office/drawing/2014/main" id="{FDC0F1BE-1DC1-4302-9E4D-667EA5484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2416175"/>
            <a:ext cx="25019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 calcmode="lin" valueType="num">
                                      <p:cBhvr additive="base">
                                        <p:cTn id="7" dur="500" fill="hold"/>
                                        <p:tgtEl>
                                          <p:spTgt spid="521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1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1219">
                                            <p:txEl>
                                              <p:pRg st="2" end="2"/>
                                            </p:txEl>
                                          </p:spTgt>
                                        </p:tgtEl>
                                        <p:attrNameLst>
                                          <p:attrName>style.visibility</p:attrName>
                                        </p:attrNameLst>
                                      </p:cBhvr>
                                      <p:to>
                                        <p:strVal val="visible"/>
                                      </p:to>
                                    </p:set>
                                    <p:anim calcmode="lin" valueType="num">
                                      <p:cBhvr additive="base">
                                        <p:cTn id="13" dur="500" fill="hold"/>
                                        <p:tgtEl>
                                          <p:spTgt spid="5212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1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1219">
                                            <p:txEl>
                                              <p:pRg st="3" end="3"/>
                                            </p:txEl>
                                          </p:spTgt>
                                        </p:tgtEl>
                                        <p:attrNameLst>
                                          <p:attrName>style.visibility</p:attrName>
                                        </p:attrNameLst>
                                      </p:cBhvr>
                                      <p:to>
                                        <p:strVal val="visible"/>
                                      </p:to>
                                    </p:set>
                                    <p:anim calcmode="lin" valueType="num">
                                      <p:cBhvr additive="base">
                                        <p:cTn id="19" dur="500" fill="hold"/>
                                        <p:tgtEl>
                                          <p:spTgt spid="5212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1219">
                                            <p:txEl>
                                              <p:pRg st="3" end="3"/>
                                            </p:txEl>
                                          </p:spTgt>
                                        </p:tgtEl>
                                        <p:attrNameLst>
                                          <p:attrName>ppt_y</p:attrName>
                                        </p:attrNameLst>
                                      </p:cBhvr>
                                      <p:tavLst>
                                        <p:tav tm="0">
                                          <p:val>
                                            <p:strVal val="#ppt_y"/>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1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6">
            <a:extLst>
              <a:ext uri="{FF2B5EF4-FFF2-40B4-BE49-F238E27FC236}">
                <a16:creationId xmlns:a16="http://schemas.microsoft.com/office/drawing/2014/main" id="{A374FBF7-BBC0-46AA-82E6-BFFF1CA0E120}"/>
              </a:ext>
            </a:extLst>
          </p:cNvPr>
          <p:cNvSpPr>
            <a:spLocks noGrp="1" noChangeArrowheads="1"/>
          </p:cNvSpPr>
          <p:nvPr>
            <p:ph type="title"/>
          </p:nvPr>
        </p:nvSpPr>
        <p:spPr>
          <a:xfrm>
            <a:off x="742950" y="228600"/>
            <a:ext cx="7772400" cy="533400"/>
          </a:xfrm>
        </p:spPr>
        <p:txBody>
          <a:bodyPr/>
          <a:lstStyle/>
          <a:p>
            <a:pPr eaLnBrk="1" hangingPunct="1"/>
            <a:r>
              <a:rPr lang="en-US" altLang="en-US" sz="3200">
                <a:latin typeface="Tahoma" panose="020B0604030504040204" pitchFamily="34" charset="0"/>
              </a:rPr>
              <a:t>The Normalization Process</a:t>
            </a:r>
          </a:p>
        </p:txBody>
      </p:sp>
      <p:sp>
        <p:nvSpPr>
          <p:cNvPr id="135171" name="Rectangle 1027" descr="Rectangle: Click to edit Master text styles&#10;Second level&#10;Third level&#10;Fourth level&#10;Fifth level">
            <a:extLst>
              <a:ext uri="{FF2B5EF4-FFF2-40B4-BE49-F238E27FC236}">
                <a16:creationId xmlns:a16="http://schemas.microsoft.com/office/drawing/2014/main" id="{B24F5CFB-89EC-462E-80DF-F44644863D59}"/>
              </a:ext>
            </a:extLst>
          </p:cNvPr>
          <p:cNvSpPr>
            <a:spLocks noGrp="1" noChangeArrowheads="1"/>
          </p:cNvSpPr>
          <p:nvPr>
            <p:ph type="body" idx="1"/>
          </p:nvPr>
        </p:nvSpPr>
        <p:spPr>
          <a:xfrm>
            <a:off x="685800" y="1600200"/>
            <a:ext cx="7772400" cy="4724400"/>
          </a:xfrm>
        </p:spPr>
        <p:txBody>
          <a:bodyPr/>
          <a:lstStyle/>
          <a:p>
            <a:pPr algn="just" eaLnBrk="1" hangingPunct="1"/>
            <a:r>
              <a:rPr lang="en-US" altLang="en-US" sz="2200" dirty="0">
                <a:latin typeface="Tahoma" panose="020B0604030504040204" pitchFamily="34" charset="0"/>
              </a:rPr>
              <a:t>The process of finding good (stable) set of relations that is a faithful model of the enterprise.</a:t>
            </a:r>
          </a:p>
          <a:p>
            <a:pPr algn="just" eaLnBrk="1" hangingPunct="1"/>
            <a:endParaRPr lang="en-US" altLang="en-US" sz="2200" dirty="0">
              <a:latin typeface="Tahoma" panose="020B0604030504040204" pitchFamily="34" charset="0"/>
            </a:endParaRPr>
          </a:p>
          <a:p>
            <a:pPr algn="just" eaLnBrk="1" hangingPunct="1"/>
            <a:r>
              <a:rPr lang="en-US" altLang="en-US" sz="2200" b="1" dirty="0">
                <a:latin typeface="Tahoma" panose="020B0604030504040204" pitchFamily="34" charset="0"/>
              </a:rPr>
              <a:t>Decomposition (top-down process)</a:t>
            </a:r>
          </a:p>
          <a:p>
            <a:pPr lvl="1" algn="just" eaLnBrk="1" hangingPunct="1">
              <a:lnSpc>
                <a:spcPct val="120000"/>
              </a:lnSpc>
            </a:pPr>
            <a:r>
              <a:rPr lang="en-US" altLang="en-US" sz="2000" dirty="0">
                <a:latin typeface="Tahoma" panose="020B0604030504040204" pitchFamily="34" charset="0"/>
              </a:rPr>
              <a:t>start with a universal relation</a:t>
            </a:r>
          </a:p>
          <a:p>
            <a:pPr lvl="1" algn="just" eaLnBrk="1" hangingPunct="1">
              <a:lnSpc>
                <a:spcPct val="120000"/>
              </a:lnSpc>
            </a:pPr>
            <a:r>
              <a:rPr lang="en-US" altLang="en-US" sz="2000" dirty="0">
                <a:latin typeface="Tahoma" panose="020B0604030504040204" pitchFamily="34" charset="0"/>
              </a:rPr>
              <a:t>identify functional dependencies</a:t>
            </a:r>
          </a:p>
          <a:p>
            <a:pPr lvl="1" algn="just" eaLnBrk="1" hangingPunct="1">
              <a:lnSpc>
                <a:spcPct val="120000"/>
              </a:lnSpc>
            </a:pPr>
            <a:r>
              <a:rPr lang="en-US" altLang="en-US" sz="2000" dirty="0">
                <a:latin typeface="Tahoma" panose="020B0604030504040204" pitchFamily="34" charset="0"/>
              </a:rPr>
              <a:t>identify key(s)</a:t>
            </a:r>
          </a:p>
          <a:p>
            <a:pPr lvl="1" algn="just" eaLnBrk="1" hangingPunct="1">
              <a:lnSpc>
                <a:spcPct val="120000"/>
              </a:lnSpc>
            </a:pPr>
            <a:r>
              <a:rPr lang="en-US" altLang="en-US" sz="2000" dirty="0">
                <a:latin typeface="Tahoma" panose="020B0604030504040204" pitchFamily="34" charset="0"/>
              </a:rPr>
              <a:t>If necessary, use decomposition to split the universal relation into a set of relations</a:t>
            </a:r>
          </a:p>
          <a:p>
            <a:pPr algn="just" eaLnBrk="1" hangingPunct="1">
              <a:buFont typeface="Wingdings" panose="05000000000000000000" pitchFamily="2" charset="2"/>
              <a:buNone/>
            </a:pPr>
            <a:r>
              <a:rPr lang="en-US" altLang="en-US" sz="2200" dirty="0">
                <a:latin typeface="Tahoma" panose="020B0604030504040204" pitchFamily="34" charset="0"/>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49E8217-5E0F-4D77-B39F-D0A8665F2620}"/>
              </a:ext>
            </a:extLst>
          </p:cNvPr>
          <p:cNvSpPr>
            <a:spLocks noGrp="1" noChangeArrowheads="1"/>
          </p:cNvSpPr>
          <p:nvPr>
            <p:ph type="title"/>
          </p:nvPr>
        </p:nvSpPr>
        <p:spPr/>
        <p:txBody>
          <a:bodyPr/>
          <a:lstStyle/>
          <a:p>
            <a:pPr eaLnBrk="1" hangingPunct="1"/>
            <a:r>
              <a:rPr lang="en-US" altLang="en-US" dirty="0">
                <a:latin typeface="Tahoma" panose="020B0604030504040204" pitchFamily="34" charset="0"/>
              </a:rPr>
              <a:t>Deriving the Keys of R from its FDs</a:t>
            </a:r>
          </a:p>
        </p:txBody>
      </p:sp>
      <p:sp>
        <p:nvSpPr>
          <p:cNvPr id="137219" name="Rectangle 3" descr="Rectangle: Click to edit Master text styles&#10;Second level&#10;Third level&#10;Fourth level&#10;Fifth level">
            <a:extLst>
              <a:ext uri="{FF2B5EF4-FFF2-40B4-BE49-F238E27FC236}">
                <a16:creationId xmlns:a16="http://schemas.microsoft.com/office/drawing/2014/main" id="{9B3497F2-7414-4162-83A3-5FB18D6B80A7}"/>
              </a:ext>
            </a:extLst>
          </p:cNvPr>
          <p:cNvSpPr>
            <a:spLocks noGrp="1" noChangeArrowheads="1"/>
          </p:cNvSpPr>
          <p:nvPr>
            <p:ph type="body" idx="1"/>
          </p:nvPr>
        </p:nvSpPr>
        <p:spPr>
          <a:xfrm>
            <a:off x="457200" y="1371600"/>
            <a:ext cx="8001000" cy="4724400"/>
          </a:xfrm>
        </p:spPr>
        <p:txBody>
          <a:bodyPr/>
          <a:lstStyle/>
          <a:p>
            <a:pPr marL="609600" indent="-609600" eaLnBrk="1" hangingPunct="1">
              <a:lnSpc>
                <a:spcPct val="90000"/>
              </a:lnSpc>
            </a:pPr>
            <a:r>
              <a:rPr lang="en-US" altLang="en-US" dirty="0">
                <a:latin typeface="Tahoma" panose="020B0604030504040204" pitchFamily="34" charset="0"/>
              </a:rPr>
              <a:t>Let X </a:t>
            </a:r>
            <a:r>
              <a:rPr lang="en-US" altLang="en-US" dirty="0">
                <a:latin typeface="Tahoma" panose="020B0604030504040204" pitchFamily="34" charset="0"/>
                <a:sym typeface="Symbol" panose="05050102010706020507" pitchFamily="18" charset="2"/>
              </a:rPr>
              <a:t> </a:t>
            </a:r>
            <a:r>
              <a:rPr lang="en-US" altLang="en-US" dirty="0">
                <a:latin typeface="Tahoma" panose="020B0604030504040204" pitchFamily="34" charset="0"/>
              </a:rPr>
              <a:t>R, X</a:t>
            </a:r>
            <a:r>
              <a:rPr lang="en-US" altLang="en-US" baseline="30000" dirty="0">
                <a:latin typeface="Tahoma" panose="020B0604030504040204" pitchFamily="34" charset="0"/>
              </a:rPr>
              <a:t>+</a:t>
            </a:r>
            <a:r>
              <a:rPr lang="en-US" altLang="en-US" dirty="0">
                <a:latin typeface="Tahoma" panose="020B0604030504040204" pitchFamily="34" charset="0"/>
              </a:rPr>
              <a:t> is its closure</a:t>
            </a:r>
          </a:p>
          <a:p>
            <a:pPr marL="609600" indent="-609600" eaLnBrk="1" hangingPunct="1">
              <a:lnSpc>
                <a:spcPct val="90000"/>
              </a:lnSpc>
            </a:pPr>
            <a:endParaRPr lang="en-US" altLang="en-US" dirty="0">
              <a:latin typeface="Tahoma" panose="020B0604030504040204" pitchFamily="34" charset="0"/>
            </a:endParaRPr>
          </a:p>
          <a:p>
            <a:pPr marL="609600" indent="-609600" eaLnBrk="1" hangingPunct="1">
              <a:lnSpc>
                <a:spcPct val="90000"/>
              </a:lnSpc>
            </a:pPr>
            <a:r>
              <a:rPr lang="en-US" altLang="en-US" dirty="0">
                <a:latin typeface="Tahoma" panose="020B0604030504040204" pitchFamily="34" charset="0"/>
              </a:rPr>
              <a:t>Algorithm for finding the keys</a:t>
            </a:r>
          </a:p>
          <a:p>
            <a:pPr marL="609600" indent="-609600" eaLnBrk="1" hangingPunct="1">
              <a:lnSpc>
                <a:spcPct val="90000"/>
              </a:lnSpc>
              <a:buFont typeface="Wingdings" panose="05000000000000000000" pitchFamily="2" charset="2"/>
              <a:buNone/>
            </a:pPr>
            <a:endParaRPr lang="en-US" altLang="en-US" sz="1000" dirty="0">
              <a:latin typeface="Tahoma" panose="020B0604030504040204" pitchFamily="34" charset="0"/>
            </a:endParaRPr>
          </a:p>
          <a:p>
            <a:pPr marL="990600" lvl="1" indent="-533400" eaLnBrk="1" hangingPunct="1">
              <a:lnSpc>
                <a:spcPct val="90000"/>
              </a:lnSpc>
              <a:buSzTx/>
              <a:buFont typeface="Wingdings" panose="05000000000000000000" pitchFamily="2" charset="2"/>
              <a:buChar char="w"/>
            </a:pPr>
            <a:r>
              <a:rPr lang="en-US" altLang="en-US" dirty="0">
                <a:latin typeface="Tahoma" panose="020B0604030504040204" pitchFamily="34" charset="0"/>
              </a:rPr>
              <a:t>X</a:t>
            </a:r>
            <a:r>
              <a:rPr lang="en-US" altLang="en-US" baseline="30000" dirty="0">
                <a:latin typeface="Tahoma" panose="020B0604030504040204" pitchFamily="34" charset="0"/>
              </a:rPr>
              <a:t>+</a:t>
            </a:r>
            <a:r>
              <a:rPr lang="en-US" altLang="en-US" dirty="0">
                <a:latin typeface="Tahoma" panose="020B0604030504040204" pitchFamily="34" charset="0"/>
              </a:rPr>
              <a:t> = X;</a:t>
            </a:r>
          </a:p>
          <a:p>
            <a:pPr marL="990600" lvl="1" indent="-533400" eaLnBrk="1" hangingPunct="1">
              <a:lnSpc>
                <a:spcPct val="90000"/>
              </a:lnSpc>
              <a:buSzTx/>
              <a:buFont typeface="Wingdings" panose="05000000000000000000" pitchFamily="2" charset="2"/>
              <a:buChar char="w"/>
            </a:pPr>
            <a:r>
              <a:rPr lang="en-US" altLang="en-US" dirty="0">
                <a:latin typeface="Tahoma" panose="020B0604030504040204" pitchFamily="34" charset="0"/>
              </a:rPr>
              <a:t>If </a:t>
            </a:r>
            <a:r>
              <a:rPr lang="en-US" altLang="en-US" dirty="0">
                <a:latin typeface="Tahoma" panose="020B0604030504040204" pitchFamily="34" charset="0"/>
                <a:sym typeface="Symbol" panose="05050102010706020507" pitchFamily="18" charset="2"/>
              </a:rPr>
              <a:t></a:t>
            </a:r>
            <a:r>
              <a:rPr lang="en-US" altLang="en-US" dirty="0">
                <a:latin typeface="Tahoma" panose="020B0604030504040204" pitchFamily="34" charset="0"/>
              </a:rPr>
              <a:t> an used U</a:t>
            </a:r>
            <a:r>
              <a:rPr lang="en-US" altLang="en-US" dirty="0">
                <a:latin typeface="Tahoma" panose="020B0604030504040204" pitchFamily="34" charset="0"/>
                <a:sym typeface="Symbol" panose="05050102010706020507" pitchFamily="18" charset="2"/>
              </a:rPr>
              <a:t></a:t>
            </a:r>
            <a:r>
              <a:rPr lang="en-US" altLang="en-US" dirty="0">
                <a:latin typeface="Tahoma" panose="020B0604030504040204" pitchFamily="34" charset="0"/>
              </a:rPr>
              <a:t>V in FDs and U </a:t>
            </a:r>
            <a:r>
              <a:rPr lang="en-US" altLang="en-US" dirty="0">
                <a:latin typeface="Tahoma" panose="020B0604030504040204" pitchFamily="34" charset="0"/>
                <a:sym typeface="Symbol" panose="05050102010706020507" pitchFamily="18" charset="2"/>
              </a:rPr>
              <a:t> </a:t>
            </a:r>
            <a:r>
              <a:rPr lang="en-US" altLang="en-US" dirty="0">
                <a:latin typeface="Tahoma" panose="020B0604030504040204" pitchFamily="34" charset="0"/>
              </a:rPr>
              <a:t>X</a:t>
            </a:r>
            <a:r>
              <a:rPr lang="en-US" altLang="en-US" baseline="30000" dirty="0">
                <a:latin typeface="Tahoma" panose="020B0604030504040204" pitchFamily="34" charset="0"/>
              </a:rPr>
              <a:t>+</a:t>
            </a:r>
          </a:p>
          <a:p>
            <a:pPr marL="990600" lvl="1" indent="-533400" eaLnBrk="1" hangingPunct="1">
              <a:lnSpc>
                <a:spcPct val="90000"/>
              </a:lnSpc>
              <a:buFont typeface="Wingdings" panose="05000000000000000000" pitchFamily="2" charset="2"/>
              <a:buNone/>
            </a:pPr>
            <a:r>
              <a:rPr lang="en-US" altLang="en-US" dirty="0">
                <a:latin typeface="Tahoma" panose="020B0604030504040204" pitchFamily="34" charset="0"/>
              </a:rPr>
              <a:t>    		then  </a:t>
            </a:r>
            <a:r>
              <a:rPr lang="en-US" altLang="en-US" dirty="0" err="1">
                <a:latin typeface="Tahoma" panose="020B0604030504040204" pitchFamily="34" charset="0"/>
              </a:rPr>
              <a:t>goto</a:t>
            </a:r>
            <a:r>
              <a:rPr lang="en-US" altLang="en-US" dirty="0">
                <a:latin typeface="Tahoma" panose="020B0604030504040204" pitchFamily="34" charset="0"/>
              </a:rPr>
              <a:t> step 3; else STOP;</a:t>
            </a:r>
          </a:p>
          <a:p>
            <a:pPr marL="990600" lvl="1" indent="-533400" eaLnBrk="1" hangingPunct="1">
              <a:lnSpc>
                <a:spcPct val="90000"/>
              </a:lnSpc>
              <a:buSzTx/>
              <a:buFont typeface="Wingdings" panose="05000000000000000000" pitchFamily="2" charset="2"/>
              <a:buChar char="w"/>
            </a:pPr>
            <a:r>
              <a:rPr lang="en-US" altLang="en-US" dirty="0">
                <a:latin typeface="Tahoma" panose="020B0604030504040204" pitchFamily="34" charset="0"/>
              </a:rPr>
              <a:t>X</a:t>
            </a:r>
            <a:r>
              <a:rPr lang="en-US" altLang="en-US" baseline="30000" dirty="0">
                <a:latin typeface="Tahoma" panose="020B0604030504040204" pitchFamily="34" charset="0"/>
              </a:rPr>
              <a:t>+</a:t>
            </a:r>
            <a:r>
              <a:rPr lang="en-US" altLang="en-US" dirty="0">
                <a:latin typeface="Tahoma" panose="020B0604030504040204" pitchFamily="34" charset="0"/>
                <a:sym typeface="Symbol" panose="05050102010706020507" pitchFamily="18" charset="2"/>
              </a:rPr>
              <a:t> = </a:t>
            </a:r>
            <a:r>
              <a:rPr lang="en-US" altLang="en-US" dirty="0">
                <a:latin typeface="Tahoma" panose="020B0604030504040204" pitchFamily="34" charset="0"/>
              </a:rPr>
              <a:t>X</a:t>
            </a:r>
            <a:r>
              <a:rPr lang="en-US" altLang="en-US" baseline="30000" dirty="0">
                <a:latin typeface="Tahoma" panose="020B0604030504040204" pitchFamily="34" charset="0"/>
              </a:rPr>
              <a:t>+</a:t>
            </a:r>
            <a:r>
              <a:rPr lang="en-US" altLang="en-US" dirty="0">
                <a:latin typeface="Tahoma" panose="020B0604030504040204" pitchFamily="34" charset="0"/>
                <a:sym typeface="Symbol" panose="05050102010706020507" pitchFamily="18" charset="2"/>
              </a:rPr>
              <a:t>  V;</a:t>
            </a:r>
          </a:p>
          <a:p>
            <a:pPr marL="990600" lvl="1" indent="-533400" eaLnBrk="1" hangingPunct="1">
              <a:lnSpc>
                <a:spcPct val="90000"/>
              </a:lnSpc>
              <a:buSzTx/>
              <a:buFont typeface="Wingdings" panose="05000000000000000000" pitchFamily="2" charset="2"/>
              <a:buChar char="w"/>
            </a:pPr>
            <a:r>
              <a:rPr lang="en-US" altLang="en-US" dirty="0">
                <a:latin typeface="Tahoma" panose="020B0604030504040204" pitchFamily="34" charset="0"/>
                <a:sym typeface="Symbol" panose="05050102010706020507" pitchFamily="18" charset="2"/>
              </a:rPr>
              <a:t>If </a:t>
            </a:r>
            <a:r>
              <a:rPr lang="en-US" altLang="en-US" dirty="0">
                <a:latin typeface="Tahoma" panose="020B0604030504040204" pitchFamily="34" charset="0"/>
              </a:rPr>
              <a:t>X</a:t>
            </a:r>
            <a:r>
              <a:rPr lang="en-US" altLang="en-US" baseline="30000" dirty="0">
                <a:latin typeface="Tahoma" panose="020B0604030504040204" pitchFamily="34" charset="0"/>
              </a:rPr>
              <a:t>+</a:t>
            </a:r>
            <a:r>
              <a:rPr lang="en-US" altLang="en-US" dirty="0">
                <a:latin typeface="Tahoma" panose="020B0604030504040204" pitchFamily="34" charset="0"/>
                <a:sym typeface="Symbol" panose="05050102010706020507" pitchFamily="18" charset="2"/>
              </a:rPr>
              <a:t> = R </a:t>
            </a:r>
            <a:br>
              <a:rPr lang="en-US" altLang="en-US" dirty="0">
                <a:latin typeface="Tahoma" panose="020B0604030504040204" pitchFamily="34" charset="0"/>
                <a:sym typeface="Symbol" panose="05050102010706020507" pitchFamily="18" charset="2"/>
              </a:rPr>
            </a:br>
            <a:r>
              <a:rPr lang="en-US" altLang="en-US" dirty="0">
                <a:latin typeface="Tahoma" panose="020B0604030504040204" pitchFamily="34" charset="0"/>
                <a:sym typeface="Symbol" panose="05050102010706020507" pitchFamily="18" charset="2"/>
              </a:rPr>
              <a:t>	then STOP; else </a:t>
            </a:r>
            <a:r>
              <a:rPr lang="en-US" altLang="en-US" dirty="0" err="1">
                <a:latin typeface="Tahoma" panose="020B0604030504040204" pitchFamily="34" charset="0"/>
                <a:sym typeface="Symbol" panose="05050102010706020507" pitchFamily="18" charset="2"/>
              </a:rPr>
              <a:t>goto</a:t>
            </a:r>
            <a:r>
              <a:rPr lang="en-US" altLang="en-US" dirty="0">
                <a:latin typeface="Tahoma" panose="020B0604030504040204" pitchFamily="34" charset="0"/>
                <a:sym typeface="Symbol" panose="05050102010706020507" pitchFamily="18" charset="2"/>
              </a:rPr>
              <a:t> step 2;</a:t>
            </a:r>
          </a:p>
          <a:p>
            <a:pPr marL="609600" indent="-609600" eaLnBrk="1" hangingPunct="1">
              <a:lnSpc>
                <a:spcPct val="90000"/>
              </a:lnSpc>
              <a:buFont typeface="Wingdings" panose="05000000000000000000" pitchFamily="2" charset="2"/>
              <a:buAutoNum type="arabicPeriod" startAt="3"/>
            </a:pPr>
            <a:endParaRPr lang="en-US" altLang="en-US" dirty="0">
              <a:latin typeface="Tahoma" panose="020B0604030504040204" pitchFamily="34" charset="0"/>
              <a:sym typeface="Symbol" panose="05050102010706020507" pitchFamily="18" charset="2"/>
            </a:endParaRPr>
          </a:p>
          <a:p>
            <a:pPr marL="609600" indent="-609600" eaLnBrk="1" hangingPunct="1">
              <a:lnSpc>
                <a:spcPct val="90000"/>
              </a:lnSpc>
            </a:pPr>
            <a:r>
              <a:rPr lang="en-US" altLang="en-US" dirty="0">
                <a:latin typeface="Tahoma" panose="020B0604030504040204" pitchFamily="34" charset="0"/>
                <a:sym typeface="Symbol" panose="05050102010706020507" pitchFamily="18" charset="2"/>
              </a:rPr>
              <a:t>A primary key is one of the minimal keys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F703A0F8-5F1F-4C9C-809D-DDB78EADB5DC}"/>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Deriving the Keys of R from its FDs</a:t>
            </a:r>
          </a:p>
        </p:txBody>
      </p:sp>
      <p:sp>
        <p:nvSpPr>
          <p:cNvPr id="133122" name="Rectangle 3" descr="Rectangle: Click to edit Master text styles&#10;Second level&#10;Third level&#10;Fourth level&#10;Fifth level">
            <a:extLst>
              <a:ext uri="{FF2B5EF4-FFF2-40B4-BE49-F238E27FC236}">
                <a16:creationId xmlns:a16="http://schemas.microsoft.com/office/drawing/2014/main" id="{482BBAD5-F8E3-4E53-8667-9D690348F838}"/>
              </a:ext>
            </a:extLst>
          </p:cNvPr>
          <p:cNvSpPr>
            <a:spLocks noGrp="1" noChangeArrowheads="1"/>
          </p:cNvSpPr>
          <p:nvPr>
            <p:ph type="body" idx="1"/>
          </p:nvPr>
        </p:nvSpPr>
        <p:spPr>
          <a:xfrm>
            <a:off x="457200" y="1219200"/>
            <a:ext cx="8001000" cy="1206500"/>
          </a:xfrm>
        </p:spPr>
        <p:txBody>
          <a:bodyPr/>
          <a:lstStyle/>
          <a:p>
            <a:pPr eaLnBrk="1" hangingPunct="1">
              <a:lnSpc>
                <a:spcPct val="90000"/>
              </a:lnSpc>
              <a:buFont typeface="Wingdings" pitchFamily="2" charset="2"/>
              <a:buChar char="q"/>
              <a:defRPr/>
            </a:pPr>
            <a:r>
              <a:rPr lang="en-US" altLang="en-US" u="sng" dirty="0">
                <a:latin typeface="Tahoma" panose="020B0604030504040204" pitchFamily="34" charset="0"/>
              </a:rPr>
              <a:t>Example 1</a:t>
            </a:r>
            <a:r>
              <a:rPr lang="en-US" altLang="en-US" dirty="0">
                <a:latin typeface="Tahoma" panose="020B0604030504040204" pitchFamily="34" charset="0"/>
              </a:rPr>
              <a:t>:  </a:t>
            </a:r>
            <a:r>
              <a:rPr lang="en-US" altLang="en-US" b="1" i="1" dirty="0">
                <a:latin typeface="Tahoma" panose="020B0604030504040204" pitchFamily="34" charset="0"/>
              </a:rPr>
              <a:t>R </a:t>
            </a:r>
            <a:r>
              <a:rPr lang="en-US" altLang="en-US" i="1" dirty="0">
                <a:latin typeface="Tahoma" panose="020B0604030504040204" pitchFamily="34" charset="0"/>
              </a:rPr>
              <a:t>= </a:t>
            </a:r>
            <a:r>
              <a:rPr lang="en-US" altLang="en-US" dirty="0">
                <a:latin typeface="Tahoma" panose="020B0604030504040204" pitchFamily="34" charset="0"/>
              </a:rPr>
              <a:t>(A, B, C)</a:t>
            </a:r>
            <a:r>
              <a:rPr lang="en-US" altLang="en-US" b="1" dirty="0">
                <a:latin typeface="Tahoma" panose="020B0604030504040204" pitchFamily="34" charset="0"/>
              </a:rPr>
              <a:t>,  </a:t>
            </a:r>
            <a:r>
              <a:rPr lang="en-US" altLang="en-US" b="1" i="1" dirty="0">
                <a:latin typeface="Tahoma" panose="020B0604030504040204" pitchFamily="34" charset="0"/>
              </a:rPr>
              <a:t>F </a:t>
            </a:r>
            <a:r>
              <a:rPr lang="en-US" altLang="en-US" i="1" dirty="0">
                <a:latin typeface="Tahoma" panose="020B0604030504040204" pitchFamily="34" charset="0"/>
              </a:rPr>
              <a:t>= </a:t>
            </a:r>
            <a:r>
              <a:rPr lang="en-US" altLang="en-US" dirty="0">
                <a:latin typeface="Tahoma" panose="020B0604030504040204" pitchFamily="34" charset="0"/>
              </a:rPr>
              <a:t>{A </a:t>
            </a:r>
            <a:r>
              <a:rPr lang="en-US" altLang="en-US" dirty="0">
                <a:latin typeface="Tahoma" panose="020B0604030504040204" pitchFamily="34" charset="0"/>
                <a:sym typeface="Symbol" pitchFamily="2" charset="2"/>
              </a:rPr>
              <a:t></a:t>
            </a:r>
            <a:r>
              <a:rPr lang="en-US" altLang="en-US" dirty="0">
                <a:latin typeface="Tahoma" panose="020B0604030504040204" pitchFamily="34" charset="0"/>
                <a:sym typeface="Monotype Sorts" pitchFamily="2" charset="2"/>
              </a:rPr>
              <a:t> B, B </a:t>
            </a:r>
            <a:r>
              <a:rPr lang="en-US" altLang="en-US" dirty="0">
                <a:latin typeface="Tahoma" panose="020B0604030504040204" pitchFamily="34" charset="0"/>
                <a:sym typeface="Symbol" pitchFamily="2" charset="2"/>
              </a:rPr>
              <a:t></a:t>
            </a:r>
            <a:r>
              <a:rPr lang="en-US" altLang="en-US" dirty="0">
                <a:latin typeface="Tahoma" panose="020B0604030504040204" pitchFamily="34" charset="0"/>
                <a:sym typeface="Monotype Sorts" pitchFamily="2" charset="2"/>
              </a:rPr>
              <a:t> C}</a:t>
            </a:r>
          </a:p>
          <a:p>
            <a:pPr marL="0" indent="0" eaLnBrk="1" hangingPunct="1">
              <a:lnSpc>
                <a:spcPct val="90000"/>
              </a:lnSpc>
              <a:buFont typeface="Monotype Sorts" pitchFamily="2" charset="2"/>
              <a:buNone/>
              <a:defRPr/>
            </a:pPr>
            <a:endParaRPr lang="en-US" altLang="en-US" sz="1000" dirty="0">
              <a:latin typeface="Tahoma" panose="020B0604030504040204" pitchFamily="34" charset="0"/>
              <a:sym typeface="Monotype Sorts" pitchFamily="2" charset="2"/>
            </a:endParaRPr>
          </a:p>
          <a:p>
            <a:pPr eaLnBrk="1" hangingPunct="1">
              <a:lnSpc>
                <a:spcPct val="90000"/>
              </a:lnSpc>
              <a:buFont typeface="Wingdings" pitchFamily="2" charset="2"/>
              <a:buChar char="q"/>
              <a:defRPr/>
            </a:pPr>
            <a:r>
              <a:rPr lang="en-US" altLang="en-US" dirty="0">
                <a:latin typeface="Tahoma" panose="020B0604030504040204" pitchFamily="34" charset="0"/>
                <a:sym typeface="Monotype Sorts" pitchFamily="2" charset="2"/>
              </a:rPr>
              <a:t>Derivation… all possible expansions &amp; combinations</a:t>
            </a:r>
          </a:p>
        </p:txBody>
      </p:sp>
      <p:sp>
        <p:nvSpPr>
          <p:cNvPr id="2" name="TextBox 1">
            <a:extLst>
              <a:ext uri="{FF2B5EF4-FFF2-40B4-BE49-F238E27FC236}">
                <a16:creationId xmlns:a16="http://schemas.microsoft.com/office/drawing/2014/main" id="{A8917E01-37C3-44A7-BD98-7BDB4084C4DD}"/>
              </a:ext>
            </a:extLst>
          </p:cNvPr>
          <p:cNvSpPr txBox="1">
            <a:spLocks noChangeArrowheads="1"/>
          </p:cNvSpPr>
          <p:nvPr/>
        </p:nvSpPr>
        <p:spPr bwMode="auto">
          <a:xfrm>
            <a:off x="1547813" y="2436813"/>
            <a:ext cx="1228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rPr>
              <a:t>A</a:t>
            </a:r>
            <a:r>
              <a:rPr lang="en-US" altLang="en-US">
                <a:latin typeface="Tahoma" panose="020B0604030504040204" pitchFamily="34" charset="0"/>
                <a:sym typeface="Symbol" panose="05050102010706020507" pitchFamily="18" charset="2"/>
              </a:rPr>
              <a:t> </a:t>
            </a:r>
            <a:r>
              <a:rPr lang="en-US" altLang="en-US">
                <a:latin typeface="Tahoma" panose="020B0604030504040204" pitchFamily="34" charset="0"/>
                <a:sym typeface="Monotype Sorts" pitchFamily="-84" charset="2"/>
              </a:rPr>
              <a:t> AB</a:t>
            </a:r>
            <a:endParaRPr lang="en-US" altLang="en-US"/>
          </a:p>
        </p:txBody>
      </p:sp>
      <p:sp>
        <p:nvSpPr>
          <p:cNvPr id="3" name="TextBox 2">
            <a:extLst>
              <a:ext uri="{FF2B5EF4-FFF2-40B4-BE49-F238E27FC236}">
                <a16:creationId xmlns:a16="http://schemas.microsoft.com/office/drawing/2014/main" id="{4D6C722C-148D-4EF1-A84E-973C375788F6}"/>
              </a:ext>
            </a:extLst>
          </p:cNvPr>
          <p:cNvSpPr txBox="1">
            <a:spLocks noChangeArrowheads="1"/>
          </p:cNvSpPr>
          <p:nvPr/>
        </p:nvSpPr>
        <p:spPr bwMode="auto">
          <a:xfrm>
            <a:off x="981075" y="2436813"/>
            <a:ext cx="5953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t>A</a:t>
            </a:r>
            <a:r>
              <a:rPr lang="en-US" altLang="en-US" baseline="30000"/>
              <a:t>+</a:t>
            </a:r>
            <a:r>
              <a:rPr lang="en-US" altLang="en-US"/>
              <a:t>:</a:t>
            </a:r>
          </a:p>
        </p:txBody>
      </p:sp>
      <p:sp>
        <p:nvSpPr>
          <p:cNvPr id="6" name="TextBox 5">
            <a:extLst>
              <a:ext uri="{FF2B5EF4-FFF2-40B4-BE49-F238E27FC236}">
                <a16:creationId xmlns:a16="http://schemas.microsoft.com/office/drawing/2014/main" id="{4E477FC7-C025-4109-AE95-F1200EB911FB}"/>
              </a:ext>
            </a:extLst>
          </p:cNvPr>
          <p:cNvSpPr txBox="1">
            <a:spLocks noChangeArrowheads="1"/>
          </p:cNvSpPr>
          <p:nvPr/>
        </p:nvSpPr>
        <p:spPr bwMode="auto">
          <a:xfrm>
            <a:off x="2543175" y="2433638"/>
            <a:ext cx="1230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sym typeface="Symbol" panose="05050102010706020507" pitchFamily="18" charset="2"/>
              </a:rPr>
              <a:t> </a:t>
            </a:r>
            <a:r>
              <a:rPr lang="en-US" altLang="en-US">
                <a:latin typeface="Tahoma" panose="020B0604030504040204" pitchFamily="34" charset="0"/>
                <a:sym typeface="Monotype Sorts" pitchFamily="-84" charset="2"/>
              </a:rPr>
              <a:t> ABC</a:t>
            </a:r>
            <a:endParaRPr lang="en-US" altLang="en-US"/>
          </a:p>
        </p:txBody>
      </p:sp>
      <p:sp>
        <p:nvSpPr>
          <p:cNvPr id="7" name="TextBox 6">
            <a:extLst>
              <a:ext uri="{FF2B5EF4-FFF2-40B4-BE49-F238E27FC236}">
                <a16:creationId xmlns:a16="http://schemas.microsoft.com/office/drawing/2014/main" id="{E36C0A8F-69A2-4159-81A9-BDD878FE50E2}"/>
              </a:ext>
            </a:extLst>
          </p:cNvPr>
          <p:cNvSpPr txBox="1"/>
          <p:nvPr/>
        </p:nvSpPr>
        <p:spPr>
          <a:xfrm>
            <a:off x="3687763" y="2362200"/>
            <a:ext cx="493712" cy="461963"/>
          </a:xfrm>
          <a:prstGeom prst="rect">
            <a:avLst/>
          </a:prstGeom>
          <a:noFill/>
        </p:spPr>
        <p:txBody>
          <a:bodyPr wrap="none">
            <a:spAutoFit/>
          </a:bodyPr>
          <a:lstStyle/>
          <a:p>
            <a:pPr>
              <a:defRPr/>
            </a:pPr>
            <a:r>
              <a:rPr lang="en-US" dirty="0">
                <a:solidFill>
                  <a:schemeClr val="accent6"/>
                </a:solidFill>
                <a:latin typeface="Helvetica" pitchFamily="2" charset="0"/>
              </a:rPr>
              <a:t>✓</a:t>
            </a:r>
          </a:p>
        </p:txBody>
      </p:sp>
      <p:sp>
        <p:nvSpPr>
          <p:cNvPr id="139272" name="TextBox 3">
            <a:extLst>
              <a:ext uri="{FF2B5EF4-FFF2-40B4-BE49-F238E27FC236}">
                <a16:creationId xmlns:a16="http://schemas.microsoft.com/office/drawing/2014/main" id="{ABF9700C-6578-496C-807E-A8CB7DCA865F}"/>
              </a:ext>
            </a:extLst>
          </p:cNvPr>
          <p:cNvSpPr txBox="1">
            <a:spLocks noChangeArrowheads="1"/>
          </p:cNvSpPr>
          <p:nvPr/>
        </p:nvSpPr>
        <p:spPr bwMode="auto">
          <a:xfrm>
            <a:off x="3289300" y="33258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lang="en-US" altLang="en-US"/>
          </a:p>
        </p:txBody>
      </p:sp>
      <p:sp>
        <p:nvSpPr>
          <p:cNvPr id="12" name="TextBox 11">
            <a:extLst>
              <a:ext uri="{FF2B5EF4-FFF2-40B4-BE49-F238E27FC236}">
                <a16:creationId xmlns:a16="http://schemas.microsoft.com/office/drawing/2014/main" id="{89CECFCF-32A2-49AB-BA45-E2827D265449}"/>
              </a:ext>
            </a:extLst>
          </p:cNvPr>
          <p:cNvSpPr txBox="1">
            <a:spLocks noChangeArrowheads="1"/>
          </p:cNvSpPr>
          <p:nvPr/>
        </p:nvSpPr>
        <p:spPr bwMode="auto">
          <a:xfrm>
            <a:off x="981075" y="2895600"/>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t>B</a:t>
            </a:r>
            <a:r>
              <a:rPr lang="en-US" altLang="en-US" baseline="30000"/>
              <a:t>+</a:t>
            </a:r>
            <a:r>
              <a:rPr lang="en-US" altLang="en-US"/>
              <a:t>:</a:t>
            </a:r>
          </a:p>
        </p:txBody>
      </p:sp>
      <p:sp>
        <p:nvSpPr>
          <p:cNvPr id="13" name="Rectangle 12">
            <a:extLst>
              <a:ext uri="{FF2B5EF4-FFF2-40B4-BE49-F238E27FC236}">
                <a16:creationId xmlns:a16="http://schemas.microsoft.com/office/drawing/2014/main" id="{CBC45012-9911-485C-AE99-5A145AD5C6FB}"/>
              </a:ext>
            </a:extLst>
          </p:cNvPr>
          <p:cNvSpPr>
            <a:spLocks noChangeArrowheads="1"/>
          </p:cNvSpPr>
          <p:nvPr/>
        </p:nvSpPr>
        <p:spPr bwMode="auto">
          <a:xfrm>
            <a:off x="1547813" y="2895600"/>
            <a:ext cx="1227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sym typeface="Symbol" panose="05050102010706020507" pitchFamily="18" charset="2"/>
              </a:rPr>
              <a:t>B  BC</a:t>
            </a:r>
            <a:endParaRPr lang="en-US" altLang="en-US"/>
          </a:p>
        </p:txBody>
      </p:sp>
      <p:sp>
        <p:nvSpPr>
          <p:cNvPr id="14" name="TextBox 13">
            <a:extLst>
              <a:ext uri="{FF2B5EF4-FFF2-40B4-BE49-F238E27FC236}">
                <a16:creationId xmlns:a16="http://schemas.microsoft.com/office/drawing/2014/main" id="{6DD90ACC-B001-463F-A092-8495F7BA0896}"/>
              </a:ext>
            </a:extLst>
          </p:cNvPr>
          <p:cNvSpPr txBox="1">
            <a:spLocks noChangeArrowheads="1"/>
          </p:cNvSpPr>
          <p:nvPr/>
        </p:nvSpPr>
        <p:spPr bwMode="auto">
          <a:xfrm>
            <a:off x="3016250" y="28956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solidFill>
                  <a:schemeClr val="tx2"/>
                </a:solidFill>
              </a:rPr>
              <a:t>✘</a:t>
            </a:r>
          </a:p>
        </p:txBody>
      </p:sp>
      <p:sp>
        <p:nvSpPr>
          <p:cNvPr id="15" name="TextBox 14">
            <a:extLst>
              <a:ext uri="{FF2B5EF4-FFF2-40B4-BE49-F238E27FC236}">
                <a16:creationId xmlns:a16="http://schemas.microsoft.com/office/drawing/2014/main" id="{30748717-4AE8-4BAD-815B-2C3E2E679E31}"/>
              </a:ext>
            </a:extLst>
          </p:cNvPr>
          <p:cNvSpPr txBox="1">
            <a:spLocks noChangeArrowheads="1"/>
          </p:cNvSpPr>
          <p:nvPr/>
        </p:nvSpPr>
        <p:spPr bwMode="auto">
          <a:xfrm>
            <a:off x="981075" y="3352800"/>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t>C</a:t>
            </a:r>
            <a:r>
              <a:rPr lang="en-US" altLang="en-US" baseline="30000"/>
              <a:t>+</a:t>
            </a:r>
            <a:r>
              <a:rPr lang="en-US" altLang="en-US"/>
              <a:t>:</a:t>
            </a:r>
          </a:p>
        </p:txBody>
      </p:sp>
      <p:sp>
        <p:nvSpPr>
          <p:cNvPr id="16" name="Rectangle 15">
            <a:extLst>
              <a:ext uri="{FF2B5EF4-FFF2-40B4-BE49-F238E27FC236}">
                <a16:creationId xmlns:a16="http://schemas.microsoft.com/office/drawing/2014/main" id="{A5DCFE21-47B7-494E-A677-A1172E9664FB}"/>
              </a:ext>
            </a:extLst>
          </p:cNvPr>
          <p:cNvSpPr>
            <a:spLocks noChangeArrowheads="1"/>
          </p:cNvSpPr>
          <p:nvPr/>
        </p:nvSpPr>
        <p:spPr bwMode="auto">
          <a:xfrm>
            <a:off x="1547813" y="3352800"/>
            <a:ext cx="76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sym typeface="Symbol" panose="05050102010706020507" pitchFamily="18" charset="2"/>
              </a:rPr>
              <a:t>C </a:t>
            </a:r>
            <a:endParaRPr lang="en-US" altLang="en-US"/>
          </a:p>
        </p:txBody>
      </p:sp>
      <p:sp>
        <p:nvSpPr>
          <p:cNvPr id="17" name="TextBox 16">
            <a:extLst>
              <a:ext uri="{FF2B5EF4-FFF2-40B4-BE49-F238E27FC236}">
                <a16:creationId xmlns:a16="http://schemas.microsoft.com/office/drawing/2014/main" id="{7C8C12A9-E0EC-4B1A-B66D-CB2A2A28FEBC}"/>
              </a:ext>
            </a:extLst>
          </p:cNvPr>
          <p:cNvSpPr txBox="1">
            <a:spLocks noChangeArrowheads="1"/>
          </p:cNvSpPr>
          <p:nvPr/>
        </p:nvSpPr>
        <p:spPr bwMode="auto">
          <a:xfrm>
            <a:off x="2276475" y="33480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solidFill>
                  <a:schemeClr val="tx2"/>
                </a:solidFill>
              </a:rPr>
              <a:t>✘</a:t>
            </a:r>
          </a:p>
        </p:txBody>
      </p:sp>
      <p:sp>
        <p:nvSpPr>
          <p:cNvPr id="18" name="TextBox 17">
            <a:extLst>
              <a:ext uri="{FF2B5EF4-FFF2-40B4-BE49-F238E27FC236}">
                <a16:creationId xmlns:a16="http://schemas.microsoft.com/office/drawing/2014/main" id="{1F0C9B3F-E5B8-4CF0-B7D9-D72D09F3195B}"/>
              </a:ext>
            </a:extLst>
          </p:cNvPr>
          <p:cNvSpPr txBox="1">
            <a:spLocks noChangeArrowheads="1"/>
          </p:cNvSpPr>
          <p:nvPr/>
        </p:nvSpPr>
        <p:spPr bwMode="auto">
          <a:xfrm>
            <a:off x="2703513" y="2895600"/>
            <a:ext cx="487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sym typeface="Symbol" panose="05050102010706020507" pitchFamily="18" charset="2"/>
              </a:rPr>
              <a:t></a:t>
            </a:r>
            <a:endParaRPr lang="en-US" altLang="en-US"/>
          </a:p>
        </p:txBody>
      </p:sp>
      <p:sp>
        <p:nvSpPr>
          <p:cNvPr id="19" name="TextBox 18">
            <a:extLst>
              <a:ext uri="{FF2B5EF4-FFF2-40B4-BE49-F238E27FC236}">
                <a16:creationId xmlns:a16="http://schemas.microsoft.com/office/drawing/2014/main" id="{DD288153-BA80-46A1-8879-5CE4382A6393}"/>
              </a:ext>
            </a:extLst>
          </p:cNvPr>
          <p:cNvSpPr txBox="1"/>
          <p:nvPr/>
        </p:nvSpPr>
        <p:spPr>
          <a:xfrm>
            <a:off x="981075" y="3975100"/>
            <a:ext cx="4352925" cy="1354138"/>
          </a:xfrm>
          <a:prstGeom prst="rect">
            <a:avLst/>
          </a:prstGeom>
          <a:noFill/>
        </p:spPr>
        <p:txBody>
          <a:bodyPr>
            <a:spAutoFit/>
          </a:bodyPr>
          <a:lstStyle/>
          <a:p>
            <a:pPr>
              <a:spcAft>
                <a:spcPts val="600"/>
              </a:spcAft>
              <a:defRPr/>
            </a:pPr>
            <a:r>
              <a:rPr lang="en-US" dirty="0">
                <a:latin typeface="Helvetica" pitchFamily="2" charset="0"/>
              </a:rPr>
              <a:t>AB</a:t>
            </a:r>
            <a:r>
              <a:rPr lang="en-US" baseline="30000" dirty="0">
                <a:latin typeface="Helvetica" pitchFamily="2" charset="0"/>
              </a:rPr>
              <a:t>+</a:t>
            </a:r>
            <a:r>
              <a:rPr lang="en-US" dirty="0">
                <a:latin typeface="Helvetica" pitchFamily="2" charset="0"/>
              </a:rPr>
              <a:t>: AB </a:t>
            </a:r>
            <a:r>
              <a:rPr lang="en-US" altLang="en-US" dirty="0">
                <a:latin typeface="Tahoma" panose="020B0604030504040204" pitchFamily="34" charset="0"/>
                <a:sym typeface="Symbol" pitchFamily="2" charset="2"/>
              </a:rPr>
              <a:t> </a:t>
            </a:r>
            <a:r>
              <a:rPr lang="en-US" altLang="en-US" dirty="0">
                <a:latin typeface="Tahoma" panose="020B0604030504040204" pitchFamily="34" charset="0"/>
                <a:sym typeface="Monotype Sorts" pitchFamily="2" charset="2"/>
              </a:rPr>
              <a:t>ABC </a:t>
            </a:r>
            <a:r>
              <a:rPr lang="en-US" dirty="0">
                <a:solidFill>
                  <a:schemeClr val="accent6"/>
                </a:solidFill>
                <a:latin typeface="Helvetica" pitchFamily="2" charset="0"/>
              </a:rPr>
              <a:t>✓</a:t>
            </a:r>
            <a:endParaRPr lang="en-US" altLang="en-US" dirty="0">
              <a:latin typeface="Tahoma" panose="020B0604030504040204" pitchFamily="34" charset="0"/>
              <a:sym typeface="Monotype Sorts" pitchFamily="2" charset="2"/>
            </a:endParaRPr>
          </a:p>
          <a:p>
            <a:pPr>
              <a:spcAft>
                <a:spcPts val="600"/>
              </a:spcAft>
              <a:defRPr/>
            </a:pPr>
            <a:r>
              <a:rPr lang="en-US" dirty="0">
                <a:latin typeface="Tahoma" panose="020B0604030504040204" pitchFamily="34" charset="0"/>
                <a:sym typeface="Monotype Sorts" pitchFamily="2" charset="2"/>
              </a:rPr>
              <a:t>AC</a:t>
            </a:r>
            <a:r>
              <a:rPr lang="en-US" baseline="30000" dirty="0">
                <a:latin typeface="Tahoma" panose="020B0604030504040204" pitchFamily="34" charset="0"/>
                <a:sym typeface="Monotype Sorts" pitchFamily="2" charset="2"/>
              </a:rPr>
              <a:t>+</a:t>
            </a:r>
            <a:r>
              <a:rPr lang="en-US" dirty="0">
                <a:latin typeface="Tahoma" panose="020B0604030504040204" pitchFamily="34" charset="0"/>
                <a:sym typeface="Monotype Sorts" pitchFamily="2" charset="2"/>
              </a:rPr>
              <a:t>: </a:t>
            </a:r>
            <a:r>
              <a:rPr lang="en-US" dirty="0">
                <a:latin typeface="Helvetica" pitchFamily="2" charset="0"/>
              </a:rPr>
              <a:t>AC </a:t>
            </a:r>
            <a:r>
              <a:rPr lang="en-US" altLang="en-US" dirty="0">
                <a:latin typeface="Tahoma" panose="020B0604030504040204" pitchFamily="34" charset="0"/>
                <a:sym typeface="Symbol" pitchFamily="2" charset="2"/>
              </a:rPr>
              <a:t> </a:t>
            </a:r>
            <a:r>
              <a:rPr lang="en-US" altLang="en-US" dirty="0">
                <a:latin typeface="Tahoma" panose="020B0604030504040204" pitchFamily="34" charset="0"/>
                <a:sym typeface="Monotype Sorts" pitchFamily="2" charset="2"/>
              </a:rPr>
              <a:t>ABC </a:t>
            </a:r>
            <a:r>
              <a:rPr lang="en-US" dirty="0">
                <a:solidFill>
                  <a:schemeClr val="accent6"/>
                </a:solidFill>
                <a:latin typeface="Helvetica" pitchFamily="2" charset="0"/>
              </a:rPr>
              <a:t>✓</a:t>
            </a:r>
            <a:endParaRPr lang="en-US" dirty="0">
              <a:latin typeface="Tahoma" panose="020B0604030504040204" pitchFamily="34" charset="0"/>
              <a:sym typeface="Monotype Sorts" pitchFamily="2" charset="2"/>
            </a:endParaRPr>
          </a:p>
          <a:p>
            <a:pPr>
              <a:spcAft>
                <a:spcPts val="600"/>
              </a:spcAft>
              <a:defRPr/>
            </a:pPr>
            <a:r>
              <a:rPr lang="en-US" dirty="0">
                <a:latin typeface="Tahoma" panose="020B0604030504040204" pitchFamily="34" charset="0"/>
                <a:sym typeface="Monotype Sorts" pitchFamily="2" charset="2"/>
              </a:rPr>
              <a:t>BC</a:t>
            </a:r>
            <a:r>
              <a:rPr lang="en-US" baseline="30000" dirty="0">
                <a:latin typeface="Tahoma" panose="020B0604030504040204" pitchFamily="34" charset="0"/>
                <a:sym typeface="Monotype Sorts" pitchFamily="2" charset="2"/>
              </a:rPr>
              <a:t>+</a:t>
            </a:r>
            <a:r>
              <a:rPr lang="en-US" dirty="0">
                <a:latin typeface="Tahoma" panose="020B0604030504040204" pitchFamily="34" charset="0"/>
                <a:sym typeface="Monotype Sorts" pitchFamily="2" charset="2"/>
              </a:rPr>
              <a:t>: BC </a:t>
            </a:r>
            <a:r>
              <a:rPr lang="en-US" altLang="en-US" dirty="0">
                <a:latin typeface="Tahoma" panose="020B0604030504040204" pitchFamily="34" charset="0"/>
                <a:sym typeface="Symbol" pitchFamily="2" charset="2"/>
              </a:rPr>
              <a:t> </a:t>
            </a:r>
            <a:r>
              <a:rPr lang="en-US" dirty="0">
                <a:solidFill>
                  <a:schemeClr val="tx2"/>
                </a:solidFill>
                <a:latin typeface="Helvetica" pitchFamily="2" charset="0"/>
              </a:rPr>
              <a:t>✘</a:t>
            </a:r>
            <a:endParaRPr lang="en-US" dirty="0">
              <a:latin typeface="Tahoma" panose="020B0604030504040204" pitchFamily="34" charset="0"/>
              <a:sym typeface="Monotype Sorts" pitchFamily="2" charset="2"/>
            </a:endParaRPr>
          </a:p>
        </p:txBody>
      </p:sp>
      <p:sp>
        <p:nvSpPr>
          <p:cNvPr id="20" name="TextBox 19">
            <a:extLst>
              <a:ext uri="{FF2B5EF4-FFF2-40B4-BE49-F238E27FC236}">
                <a16:creationId xmlns:a16="http://schemas.microsoft.com/office/drawing/2014/main" id="{CC4FC80F-E46B-4DBD-94E1-A8E0E98FBC20}"/>
              </a:ext>
            </a:extLst>
          </p:cNvPr>
          <p:cNvSpPr txBox="1"/>
          <p:nvPr/>
        </p:nvSpPr>
        <p:spPr>
          <a:xfrm>
            <a:off x="981075" y="5557838"/>
            <a:ext cx="4352925" cy="461962"/>
          </a:xfrm>
          <a:prstGeom prst="rect">
            <a:avLst/>
          </a:prstGeom>
          <a:noFill/>
        </p:spPr>
        <p:txBody>
          <a:bodyPr>
            <a:spAutoFit/>
          </a:bodyPr>
          <a:lstStyle/>
          <a:p>
            <a:pPr>
              <a:defRPr/>
            </a:pPr>
            <a:r>
              <a:rPr lang="en-US" dirty="0">
                <a:latin typeface="Helvetica" pitchFamily="2" charset="0"/>
              </a:rPr>
              <a:t>ABC</a:t>
            </a:r>
            <a:r>
              <a:rPr lang="en-US" baseline="30000" dirty="0">
                <a:latin typeface="Helvetica" pitchFamily="2" charset="0"/>
              </a:rPr>
              <a:t>+</a:t>
            </a:r>
            <a:r>
              <a:rPr lang="en-US" dirty="0">
                <a:latin typeface="Helvetica" pitchFamily="2" charset="0"/>
              </a:rPr>
              <a:t>: ABC </a:t>
            </a:r>
            <a:r>
              <a:rPr lang="en-US" altLang="en-US" dirty="0">
                <a:latin typeface="Tahoma" panose="020B0604030504040204" pitchFamily="34" charset="0"/>
                <a:sym typeface="Symbol" pitchFamily="2" charset="2"/>
              </a:rPr>
              <a:t> </a:t>
            </a:r>
            <a:r>
              <a:rPr lang="en-US" altLang="en-US" dirty="0">
                <a:latin typeface="Tahoma" panose="020B0604030504040204" pitchFamily="34" charset="0"/>
                <a:sym typeface="Monotype Sorts" pitchFamily="2" charset="2"/>
              </a:rPr>
              <a:t>ABC </a:t>
            </a:r>
            <a:r>
              <a:rPr lang="en-US" dirty="0">
                <a:solidFill>
                  <a:schemeClr val="accent6"/>
                </a:solidFill>
                <a:latin typeface="Helvetica" pitchFamily="2" charset="0"/>
              </a:rPr>
              <a:t>✓</a:t>
            </a:r>
            <a:endParaRPr lang="en-US" altLang="en-US" dirty="0">
              <a:latin typeface="Tahoma" panose="020B0604030504040204" pitchFamily="34" charset="0"/>
              <a:sym typeface="Monotype Sort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12" grpId="0"/>
      <p:bldP spid="13" grpId="0"/>
      <p:bldP spid="14" grpId="0"/>
      <p:bldP spid="15" grpId="0"/>
      <p:bldP spid="16" grpId="0"/>
      <p:bldP spid="17" grpId="0"/>
      <p:bldP spid="18" grpId="0"/>
      <p:bldP spid="19" grpId="0"/>
      <p:bldP spid="2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47A108C1-2B0F-42D2-B7E6-E1810A7DF535}"/>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Deriving the Keys of R from its FDs</a:t>
            </a:r>
          </a:p>
        </p:txBody>
      </p:sp>
      <p:sp>
        <p:nvSpPr>
          <p:cNvPr id="2" name="TextBox 1">
            <a:extLst>
              <a:ext uri="{FF2B5EF4-FFF2-40B4-BE49-F238E27FC236}">
                <a16:creationId xmlns:a16="http://schemas.microsoft.com/office/drawing/2014/main" id="{B77F20F9-1D85-4A36-9A93-AF1AE21412E8}"/>
              </a:ext>
            </a:extLst>
          </p:cNvPr>
          <p:cNvSpPr txBox="1">
            <a:spLocks noChangeArrowheads="1"/>
          </p:cNvSpPr>
          <p:nvPr/>
        </p:nvSpPr>
        <p:spPr bwMode="auto">
          <a:xfrm>
            <a:off x="1404938" y="2289175"/>
            <a:ext cx="1230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rPr>
              <a:t>A</a:t>
            </a:r>
            <a:r>
              <a:rPr lang="en-US" altLang="en-US">
                <a:latin typeface="Tahoma" panose="020B0604030504040204" pitchFamily="34" charset="0"/>
                <a:cs typeface="Tahoma" panose="020B0604030504040204" pitchFamily="34" charset="0"/>
                <a:sym typeface="Symbol" panose="05050102010706020507" pitchFamily="18" charset="2"/>
              </a:rPr>
              <a:t> </a:t>
            </a:r>
            <a:r>
              <a:rPr lang="en-US" altLang="en-US">
                <a:latin typeface="Tahoma" panose="020B0604030504040204" pitchFamily="34" charset="0"/>
                <a:cs typeface="Tahoma" panose="020B0604030504040204" pitchFamily="34" charset="0"/>
                <a:sym typeface="Monotype Sorts" pitchFamily="-84" charset="2"/>
              </a:rPr>
              <a:t> AB</a:t>
            </a:r>
            <a:endParaRPr lang="en-US" altLang="en-US">
              <a:latin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BE0BBAD-E539-4069-9570-D324D0F66580}"/>
              </a:ext>
            </a:extLst>
          </p:cNvPr>
          <p:cNvSpPr txBox="1">
            <a:spLocks noChangeArrowheads="1"/>
          </p:cNvSpPr>
          <p:nvPr/>
        </p:nvSpPr>
        <p:spPr bwMode="auto">
          <a:xfrm>
            <a:off x="838200" y="2289175"/>
            <a:ext cx="627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rPr>
              <a:t>A</a:t>
            </a:r>
            <a:r>
              <a:rPr lang="en-US" altLang="en-US" baseline="30000">
                <a:latin typeface="Tahoma" panose="020B0604030504040204" pitchFamily="34" charset="0"/>
                <a:cs typeface="Tahoma" panose="020B0604030504040204" pitchFamily="34" charset="0"/>
              </a:rPr>
              <a:t>+</a:t>
            </a:r>
            <a:r>
              <a:rPr lang="en-US" altLang="en-US">
                <a:latin typeface="Tahoma" panose="020B0604030504040204" pitchFamily="34" charset="0"/>
                <a:cs typeface="Tahoma" panose="020B0604030504040204" pitchFamily="34" charset="0"/>
              </a:rPr>
              <a:t>:</a:t>
            </a:r>
          </a:p>
        </p:txBody>
      </p:sp>
      <p:sp>
        <p:nvSpPr>
          <p:cNvPr id="141317" name="TextBox 3">
            <a:extLst>
              <a:ext uri="{FF2B5EF4-FFF2-40B4-BE49-F238E27FC236}">
                <a16:creationId xmlns:a16="http://schemas.microsoft.com/office/drawing/2014/main" id="{7E216443-00C1-4CEF-8179-70B4A0E354D8}"/>
              </a:ext>
            </a:extLst>
          </p:cNvPr>
          <p:cNvSpPr txBox="1">
            <a:spLocks noChangeArrowheads="1"/>
          </p:cNvSpPr>
          <p:nvPr/>
        </p:nvSpPr>
        <p:spPr bwMode="auto">
          <a:xfrm>
            <a:off x="3146425" y="3178175"/>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lang="en-US" altLang="en-US">
              <a:latin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7E95E9A6-CB06-419F-94AB-6A2A71F70C06}"/>
              </a:ext>
            </a:extLst>
          </p:cNvPr>
          <p:cNvSpPr txBox="1">
            <a:spLocks noChangeArrowheads="1"/>
          </p:cNvSpPr>
          <p:nvPr/>
        </p:nvSpPr>
        <p:spPr bwMode="auto">
          <a:xfrm>
            <a:off x="838200" y="2671762"/>
            <a:ext cx="623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rPr>
              <a:t>B</a:t>
            </a:r>
            <a:r>
              <a:rPr lang="en-US" altLang="en-US" baseline="30000">
                <a:latin typeface="Tahoma" panose="020B0604030504040204" pitchFamily="34" charset="0"/>
                <a:cs typeface="Tahoma" panose="020B0604030504040204" pitchFamily="34" charset="0"/>
              </a:rPr>
              <a:t>+</a:t>
            </a:r>
            <a:r>
              <a:rPr lang="en-US" altLang="en-US">
                <a:latin typeface="Tahoma" panose="020B0604030504040204" pitchFamily="34" charset="0"/>
                <a:cs typeface="Tahoma" panose="020B0604030504040204" pitchFamily="34" charset="0"/>
              </a:rPr>
              <a:t>:</a:t>
            </a:r>
          </a:p>
        </p:txBody>
      </p:sp>
      <p:sp>
        <p:nvSpPr>
          <p:cNvPr id="5" name="Rectangle 4">
            <a:extLst>
              <a:ext uri="{FF2B5EF4-FFF2-40B4-BE49-F238E27FC236}">
                <a16:creationId xmlns:a16="http://schemas.microsoft.com/office/drawing/2014/main" id="{AD65E527-B49C-40AB-AB61-C4AAC92E7A7F}"/>
              </a:ext>
            </a:extLst>
          </p:cNvPr>
          <p:cNvSpPr>
            <a:spLocks noChangeArrowheads="1"/>
          </p:cNvSpPr>
          <p:nvPr/>
        </p:nvSpPr>
        <p:spPr bwMode="auto">
          <a:xfrm>
            <a:off x="1404938" y="2671762"/>
            <a:ext cx="765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sym typeface="Symbol" panose="05050102010706020507" pitchFamily="18" charset="2"/>
              </a:rPr>
              <a:t>B </a:t>
            </a:r>
            <a:endParaRPr lang="en-US" altLang="en-US">
              <a:latin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665F3754-A61B-45C2-88A8-4AF2A97BA5BA}"/>
              </a:ext>
            </a:extLst>
          </p:cNvPr>
          <p:cNvSpPr txBox="1">
            <a:spLocks noChangeArrowheads="1"/>
          </p:cNvSpPr>
          <p:nvPr/>
        </p:nvSpPr>
        <p:spPr bwMode="auto">
          <a:xfrm>
            <a:off x="2133600" y="2667000"/>
            <a:ext cx="436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solidFill>
                  <a:schemeClr val="tx2"/>
                </a:solidFill>
                <a:latin typeface="Tahoma" panose="020B0604030504040204" pitchFamily="34" charset="0"/>
                <a:cs typeface="Tahoma" panose="020B0604030504040204" pitchFamily="34" charset="0"/>
              </a:rPr>
              <a:t>✘</a:t>
            </a:r>
          </a:p>
        </p:txBody>
      </p:sp>
      <p:sp>
        <p:nvSpPr>
          <p:cNvPr id="12" name="TextBox 11">
            <a:extLst>
              <a:ext uri="{FF2B5EF4-FFF2-40B4-BE49-F238E27FC236}">
                <a16:creationId xmlns:a16="http://schemas.microsoft.com/office/drawing/2014/main" id="{22BE6D85-5539-4D21-B307-5936284A063C}"/>
              </a:ext>
            </a:extLst>
          </p:cNvPr>
          <p:cNvSpPr txBox="1">
            <a:spLocks noChangeArrowheads="1"/>
          </p:cNvSpPr>
          <p:nvPr/>
        </p:nvSpPr>
        <p:spPr bwMode="auto">
          <a:xfrm>
            <a:off x="838200" y="3124200"/>
            <a:ext cx="627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rPr>
              <a:t>C</a:t>
            </a:r>
            <a:r>
              <a:rPr lang="en-US" altLang="en-US" baseline="30000">
                <a:latin typeface="Tahoma" panose="020B0604030504040204" pitchFamily="34" charset="0"/>
                <a:cs typeface="Tahoma" panose="020B0604030504040204" pitchFamily="34" charset="0"/>
              </a:rPr>
              <a:t>+</a:t>
            </a:r>
            <a:r>
              <a:rPr lang="en-US" altLang="en-US">
                <a:latin typeface="Tahoma" panose="020B0604030504040204" pitchFamily="34" charset="0"/>
                <a:cs typeface="Tahoma" panose="020B0604030504040204" pitchFamily="34" charset="0"/>
              </a:rPr>
              <a:t>:</a:t>
            </a:r>
          </a:p>
        </p:txBody>
      </p:sp>
      <p:sp>
        <p:nvSpPr>
          <p:cNvPr id="13" name="Rectangle 12">
            <a:extLst>
              <a:ext uri="{FF2B5EF4-FFF2-40B4-BE49-F238E27FC236}">
                <a16:creationId xmlns:a16="http://schemas.microsoft.com/office/drawing/2014/main" id="{6AB1E8D4-9088-4D40-AFD2-0150CB35CB88}"/>
              </a:ext>
            </a:extLst>
          </p:cNvPr>
          <p:cNvSpPr>
            <a:spLocks noChangeArrowheads="1"/>
          </p:cNvSpPr>
          <p:nvPr/>
        </p:nvSpPr>
        <p:spPr bwMode="auto">
          <a:xfrm>
            <a:off x="1404938" y="3124200"/>
            <a:ext cx="1257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sym typeface="Symbol" panose="05050102010706020507" pitchFamily="18" charset="2"/>
              </a:rPr>
              <a:t>C  CD</a:t>
            </a:r>
            <a:endParaRPr lang="en-US" altLang="en-US">
              <a:latin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ECEF4DBB-AAF3-4C0D-9BD1-BCC2AC5BAC53}"/>
              </a:ext>
            </a:extLst>
          </p:cNvPr>
          <p:cNvSpPr txBox="1">
            <a:spLocks noChangeArrowheads="1"/>
          </p:cNvSpPr>
          <p:nvPr/>
        </p:nvSpPr>
        <p:spPr bwMode="auto">
          <a:xfrm>
            <a:off x="2874963" y="3124200"/>
            <a:ext cx="436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solidFill>
                  <a:schemeClr val="tx2"/>
                </a:solidFill>
                <a:latin typeface="Tahoma" panose="020B0604030504040204" pitchFamily="34" charset="0"/>
                <a:cs typeface="Tahoma" panose="020B0604030504040204" pitchFamily="34" charset="0"/>
              </a:rPr>
              <a:t>✘</a:t>
            </a:r>
          </a:p>
        </p:txBody>
      </p:sp>
      <p:sp>
        <p:nvSpPr>
          <p:cNvPr id="15" name="TextBox 14">
            <a:extLst>
              <a:ext uri="{FF2B5EF4-FFF2-40B4-BE49-F238E27FC236}">
                <a16:creationId xmlns:a16="http://schemas.microsoft.com/office/drawing/2014/main" id="{D7219787-96E5-4EEB-90CC-3DA481F3F8C3}"/>
              </a:ext>
            </a:extLst>
          </p:cNvPr>
          <p:cNvSpPr txBox="1">
            <a:spLocks noChangeArrowheads="1"/>
          </p:cNvSpPr>
          <p:nvPr/>
        </p:nvSpPr>
        <p:spPr bwMode="auto">
          <a:xfrm>
            <a:off x="838200" y="3581400"/>
            <a:ext cx="650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rPr>
              <a:t>D</a:t>
            </a:r>
            <a:r>
              <a:rPr lang="en-US" altLang="en-US" baseline="30000">
                <a:latin typeface="Tahoma" panose="020B0604030504040204" pitchFamily="34" charset="0"/>
                <a:cs typeface="Tahoma" panose="020B0604030504040204" pitchFamily="34" charset="0"/>
              </a:rPr>
              <a:t>+</a:t>
            </a:r>
            <a:r>
              <a:rPr lang="en-US" altLang="en-US">
                <a:latin typeface="Tahoma" panose="020B0604030504040204" pitchFamily="34" charset="0"/>
                <a:cs typeface="Tahoma" panose="020B0604030504040204" pitchFamily="34" charset="0"/>
              </a:rPr>
              <a:t>:</a:t>
            </a:r>
          </a:p>
        </p:txBody>
      </p:sp>
      <p:sp>
        <p:nvSpPr>
          <p:cNvPr id="16" name="Rectangle 15">
            <a:extLst>
              <a:ext uri="{FF2B5EF4-FFF2-40B4-BE49-F238E27FC236}">
                <a16:creationId xmlns:a16="http://schemas.microsoft.com/office/drawing/2014/main" id="{AB8BC4CA-F926-47CA-B540-7177165AC725}"/>
              </a:ext>
            </a:extLst>
          </p:cNvPr>
          <p:cNvSpPr>
            <a:spLocks noChangeArrowheads="1"/>
          </p:cNvSpPr>
          <p:nvPr/>
        </p:nvSpPr>
        <p:spPr bwMode="auto">
          <a:xfrm>
            <a:off x="1404938" y="3581400"/>
            <a:ext cx="792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latin typeface="Tahoma" panose="020B0604030504040204" pitchFamily="34" charset="0"/>
                <a:cs typeface="Tahoma" panose="020B0604030504040204" pitchFamily="34" charset="0"/>
                <a:sym typeface="Symbol" panose="05050102010706020507" pitchFamily="18" charset="2"/>
              </a:rPr>
              <a:t>D </a:t>
            </a:r>
            <a:endParaRPr lang="en-US" altLang="en-US" dirty="0">
              <a:latin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C18E2608-CF84-4E44-9A73-99E000D11D11}"/>
              </a:ext>
            </a:extLst>
          </p:cNvPr>
          <p:cNvSpPr txBox="1">
            <a:spLocks noChangeArrowheads="1"/>
          </p:cNvSpPr>
          <p:nvPr/>
        </p:nvSpPr>
        <p:spPr bwMode="auto">
          <a:xfrm>
            <a:off x="2133600" y="3576637"/>
            <a:ext cx="436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solidFill>
                  <a:schemeClr val="tx2"/>
                </a:solidFill>
                <a:latin typeface="Tahoma" panose="020B0604030504040204" pitchFamily="34" charset="0"/>
                <a:cs typeface="Tahoma" panose="020B0604030504040204" pitchFamily="34" charset="0"/>
              </a:rPr>
              <a:t>✘</a:t>
            </a:r>
          </a:p>
        </p:txBody>
      </p:sp>
      <p:sp>
        <p:nvSpPr>
          <p:cNvPr id="18" name="TextBox 17">
            <a:extLst>
              <a:ext uri="{FF2B5EF4-FFF2-40B4-BE49-F238E27FC236}">
                <a16:creationId xmlns:a16="http://schemas.microsoft.com/office/drawing/2014/main" id="{6F7613FF-CD35-460F-9CA3-8E69E666E274}"/>
              </a:ext>
            </a:extLst>
          </p:cNvPr>
          <p:cNvSpPr txBox="1">
            <a:spLocks noChangeArrowheads="1"/>
          </p:cNvSpPr>
          <p:nvPr/>
        </p:nvSpPr>
        <p:spPr bwMode="auto">
          <a:xfrm>
            <a:off x="2438400" y="3124200"/>
            <a:ext cx="584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sym typeface="Symbol" panose="05050102010706020507" pitchFamily="18" charset="2"/>
              </a:rPr>
              <a:t> </a:t>
            </a:r>
            <a:endParaRPr lang="en-US" altLang="en-US">
              <a:latin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9B7D4F14-63A3-4662-98BB-EC5731B90B25}"/>
              </a:ext>
            </a:extLst>
          </p:cNvPr>
          <p:cNvSpPr txBox="1">
            <a:spLocks noChangeArrowheads="1"/>
          </p:cNvSpPr>
          <p:nvPr/>
        </p:nvSpPr>
        <p:spPr bwMode="auto">
          <a:xfrm>
            <a:off x="815009" y="4126567"/>
            <a:ext cx="43545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latin typeface="Tahoma" panose="020B0604030504040204" pitchFamily="34" charset="0"/>
                <a:cs typeface="Tahoma" panose="020B0604030504040204" pitchFamily="34" charset="0"/>
              </a:rPr>
              <a:t>AB</a:t>
            </a:r>
            <a:r>
              <a:rPr lang="en-US" altLang="en-US" baseline="30000" dirty="0">
                <a:latin typeface="Tahoma" panose="020B0604030504040204" pitchFamily="34" charset="0"/>
                <a:cs typeface="Tahoma" panose="020B0604030504040204" pitchFamily="34" charset="0"/>
              </a:rPr>
              <a:t>+</a:t>
            </a:r>
            <a:r>
              <a:rPr lang="en-US" altLang="en-US" dirty="0">
                <a:latin typeface="Tahoma" panose="020B0604030504040204" pitchFamily="34" charset="0"/>
                <a:cs typeface="Tahoma" panose="020B0604030504040204" pitchFamily="34" charset="0"/>
              </a:rPr>
              <a:t>: AB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latin typeface="Tahoma" panose="020B0604030504040204" pitchFamily="34" charset="0"/>
                <a:cs typeface="Tahoma" panose="020B0604030504040204" pitchFamily="34" charset="0"/>
                <a:sym typeface="Monotype Sorts" pitchFamily="-84" charset="2"/>
              </a:rPr>
              <a:t>AB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solidFill>
                  <a:schemeClr val="tx2"/>
                </a:solidFill>
                <a:latin typeface="Tahoma" panose="020B0604030504040204" pitchFamily="34" charset="0"/>
                <a:cs typeface="Tahoma" panose="020B0604030504040204" pitchFamily="34" charset="0"/>
              </a:rPr>
              <a:t>✘</a:t>
            </a:r>
            <a:endParaRPr lang="en-US" altLang="en-US" dirty="0">
              <a:latin typeface="Tahoma" panose="020B0604030504040204" pitchFamily="34" charset="0"/>
              <a:cs typeface="Tahoma" panose="020B0604030504040204" pitchFamily="34" charset="0"/>
              <a:sym typeface="Monotype Sorts" pitchFamily="-84" charset="2"/>
            </a:endParaRPr>
          </a:p>
          <a:p>
            <a:pPr>
              <a:spcBef>
                <a:spcPct val="0"/>
              </a:spcBef>
              <a:buClrTx/>
              <a:buSzTx/>
              <a:buFontTx/>
              <a:buNone/>
            </a:pPr>
            <a:r>
              <a:rPr lang="en-US" altLang="en-US" dirty="0">
                <a:latin typeface="Tahoma" panose="020B0604030504040204" pitchFamily="34" charset="0"/>
                <a:cs typeface="Tahoma" panose="020B0604030504040204" pitchFamily="34" charset="0"/>
                <a:sym typeface="Monotype Sorts" pitchFamily="-84" charset="2"/>
              </a:rPr>
              <a:t>AC</a:t>
            </a:r>
            <a:r>
              <a:rPr lang="en-US" altLang="en-US" baseline="30000" dirty="0">
                <a:latin typeface="Tahoma" panose="020B0604030504040204" pitchFamily="34" charset="0"/>
                <a:cs typeface="Tahoma" panose="020B0604030504040204" pitchFamily="34" charset="0"/>
                <a:sym typeface="Monotype Sorts" pitchFamily="-84" charset="2"/>
              </a:rPr>
              <a:t>+</a:t>
            </a:r>
            <a:r>
              <a:rPr lang="en-US" altLang="en-US" dirty="0">
                <a:latin typeface="Tahoma" panose="020B0604030504040204" pitchFamily="34" charset="0"/>
                <a:cs typeface="Tahoma" panose="020B0604030504040204" pitchFamily="34" charset="0"/>
                <a:sym typeface="Monotype Sorts" pitchFamily="-84" charset="2"/>
              </a:rPr>
              <a:t>: </a:t>
            </a:r>
            <a:r>
              <a:rPr lang="en-US" altLang="en-US" dirty="0">
                <a:latin typeface="Tahoma" panose="020B0604030504040204" pitchFamily="34" charset="0"/>
                <a:cs typeface="Tahoma" panose="020B0604030504040204" pitchFamily="34" charset="0"/>
              </a:rPr>
              <a:t>AC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latin typeface="Tahoma" panose="020B0604030504040204" pitchFamily="34" charset="0"/>
                <a:cs typeface="Tahoma" panose="020B0604030504040204" pitchFamily="34" charset="0"/>
                <a:sym typeface="Monotype Sorts" pitchFamily="-84" charset="2"/>
              </a:rPr>
              <a:t>ABC </a:t>
            </a:r>
            <a:r>
              <a:rPr lang="en-US" altLang="en-US" dirty="0">
                <a:latin typeface="Tahoma" panose="020B0604030504040204" pitchFamily="34" charset="0"/>
                <a:cs typeface="Tahoma" panose="020B0604030504040204" pitchFamily="34" charset="0"/>
                <a:sym typeface="Symbol" panose="05050102010706020507" pitchFamily="18" charset="2"/>
              </a:rPr>
              <a:t> ABC</a:t>
            </a:r>
            <a:r>
              <a:rPr lang="en-US" altLang="en-US" dirty="0">
                <a:latin typeface="Tahoma" panose="020B0604030504040204" pitchFamily="34" charset="0"/>
                <a:cs typeface="Tahoma" panose="020B0604030504040204" pitchFamily="34" charset="0"/>
                <a:sym typeface="Monotype Sorts" pitchFamily="-84" charset="2"/>
              </a:rPr>
              <a:t>D </a:t>
            </a:r>
            <a:r>
              <a:rPr lang="en-US" altLang="en-US" dirty="0">
                <a:solidFill>
                  <a:srgbClr val="00877B"/>
                </a:solidFill>
                <a:latin typeface="Tahoma" panose="020B0604030504040204" pitchFamily="34" charset="0"/>
                <a:cs typeface="Tahoma" panose="020B0604030504040204" pitchFamily="34" charset="0"/>
              </a:rPr>
              <a:t>✓</a:t>
            </a:r>
            <a:endParaRPr lang="en-US" altLang="en-US" dirty="0">
              <a:latin typeface="Tahoma" panose="020B0604030504040204" pitchFamily="34" charset="0"/>
              <a:cs typeface="Tahoma" panose="020B0604030504040204" pitchFamily="34" charset="0"/>
              <a:sym typeface="Monotype Sorts" pitchFamily="-84" charset="2"/>
            </a:endParaRPr>
          </a:p>
          <a:p>
            <a:pPr>
              <a:spcBef>
                <a:spcPct val="0"/>
              </a:spcBef>
              <a:buClrTx/>
              <a:buSzTx/>
              <a:buFontTx/>
              <a:buNone/>
            </a:pPr>
            <a:r>
              <a:rPr lang="en-US" altLang="en-US" dirty="0">
                <a:latin typeface="Tahoma" panose="020B0604030504040204" pitchFamily="34" charset="0"/>
                <a:cs typeface="Tahoma" panose="020B0604030504040204" pitchFamily="34" charset="0"/>
                <a:sym typeface="Monotype Sorts" pitchFamily="-84" charset="2"/>
              </a:rPr>
              <a:t>AD</a:t>
            </a:r>
            <a:r>
              <a:rPr lang="en-US" altLang="en-US" baseline="30000" dirty="0">
                <a:latin typeface="Tahoma" panose="020B0604030504040204" pitchFamily="34" charset="0"/>
                <a:cs typeface="Tahoma" panose="020B0604030504040204" pitchFamily="34" charset="0"/>
                <a:sym typeface="Monotype Sorts" pitchFamily="-84" charset="2"/>
              </a:rPr>
              <a:t>+</a:t>
            </a:r>
            <a:r>
              <a:rPr lang="en-US" altLang="en-US" dirty="0">
                <a:latin typeface="Tahoma" panose="020B0604030504040204" pitchFamily="34" charset="0"/>
                <a:cs typeface="Tahoma" panose="020B0604030504040204" pitchFamily="34" charset="0"/>
                <a:sym typeface="Monotype Sorts" pitchFamily="-84" charset="2"/>
              </a:rPr>
              <a:t>: AD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latin typeface="Tahoma" panose="020B0604030504040204" pitchFamily="34" charset="0"/>
                <a:cs typeface="Tahoma" panose="020B0604030504040204" pitchFamily="34" charset="0"/>
                <a:sym typeface="Monotype Sorts" pitchFamily="-84" charset="2"/>
              </a:rPr>
              <a:t>ABD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solidFill>
                  <a:schemeClr val="tx2"/>
                </a:solidFill>
                <a:latin typeface="Tahoma" panose="020B0604030504040204" pitchFamily="34" charset="0"/>
                <a:cs typeface="Tahoma" panose="020B0604030504040204" pitchFamily="34" charset="0"/>
              </a:rPr>
              <a:t>✘</a:t>
            </a:r>
            <a:endParaRPr lang="en-US" altLang="en-US" dirty="0">
              <a:latin typeface="Tahoma" panose="020B0604030504040204" pitchFamily="34" charset="0"/>
              <a:cs typeface="Tahoma" panose="020B0604030504040204" pitchFamily="34" charset="0"/>
              <a:sym typeface="Monotype Sorts" pitchFamily="-84" charset="2"/>
            </a:endParaRPr>
          </a:p>
          <a:p>
            <a:pPr>
              <a:spcBef>
                <a:spcPct val="0"/>
              </a:spcBef>
              <a:buClrTx/>
              <a:buSzTx/>
              <a:buFontTx/>
              <a:buNone/>
            </a:pPr>
            <a:r>
              <a:rPr lang="en-US" altLang="en-US" dirty="0">
                <a:latin typeface="Tahoma" panose="020B0604030504040204" pitchFamily="34" charset="0"/>
                <a:cs typeface="Tahoma" panose="020B0604030504040204" pitchFamily="34" charset="0"/>
                <a:sym typeface="Monotype Sorts" pitchFamily="-84" charset="2"/>
              </a:rPr>
              <a:t>BC</a:t>
            </a:r>
            <a:r>
              <a:rPr lang="en-US" altLang="en-US" baseline="30000" dirty="0">
                <a:latin typeface="Tahoma" panose="020B0604030504040204" pitchFamily="34" charset="0"/>
                <a:cs typeface="Tahoma" panose="020B0604030504040204" pitchFamily="34" charset="0"/>
                <a:sym typeface="Monotype Sorts" pitchFamily="-84" charset="2"/>
              </a:rPr>
              <a:t>+</a:t>
            </a:r>
            <a:r>
              <a:rPr lang="en-US" altLang="en-US" dirty="0">
                <a:latin typeface="Tahoma" panose="020B0604030504040204" pitchFamily="34" charset="0"/>
                <a:cs typeface="Tahoma" panose="020B0604030504040204" pitchFamily="34" charset="0"/>
                <a:sym typeface="Monotype Sorts" pitchFamily="-84" charset="2"/>
              </a:rPr>
              <a:t>: BC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latin typeface="Tahoma" panose="020B0604030504040204" pitchFamily="34" charset="0"/>
                <a:cs typeface="Tahoma" panose="020B0604030504040204" pitchFamily="34" charset="0"/>
                <a:sym typeface="Monotype Sorts" pitchFamily="-84" charset="2"/>
              </a:rPr>
              <a:t>BCD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solidFill>
                  <a:schemeClr val="tx2"/>
                </a:solidFill>
                <a:latin typeface="Tahoma" panose="020B0604030504040204" pitchFamily="34" charset="0"/>
                <a:cs typeface="Tahoma" panose="020B0604030504040204" pitchFamily="34" charset="0"/>
              </a:rPr>
              <a:t>✘</a:t>
            </a:r>
            <a:endParaRPr lang="en-US" altLang="en-US" dirty="0">
              <a:latin typeface="Tahoma" panose="020B0604030504040204" pitchFamily="34" charset="0"/>
              <a:cs typeface="Tahoma" panose="020B0604030504040204" pitchFamily="34" charset="0"/>
              <a:sym typeface="Monotype Sorts" pitchFamily="-84" charset="2"/>
            </a:endParaRPr>
          </a:p>
          <a:p>
            <a:pPr>
              <a:spcBef>
                <a:spcPct val="0"/>
              </a:spcBef>
              <a:buClrTx/>
              <a:buSzTx/>
              <a:buFontTx/>
              <a:buNone/>
            </a:pPr>
            <a:r>
              <a:rPr lang="en-US" altLang="en-US" dirty="0">
                <a:latin typeface="Tahoma" panose="020B0604030504040204" pitchFamily="34" charset="0"/>
                <a:cs typeface="Tahoma" panose="020B0604030504040204" pitchFamily="34" charset="0"/>
                <a:sym typeface="Monotype Sorts" pitchFamily="-84" charset="2"/>
              </a:rPr>
              <a:t>BD</a:t>
            </a:r>
            <a:r>
              <a:rPr lang="en-US" altLang="en-US" baseline="30000" dirty="0">
                <a:latin typeface="Tahoma" panose="020B0604030504040204" pitchFamily="34" charset="0"/>
                <a:cs typeface="Tahoma" panose="020B0604030504040204" pitchFamily="34" charset="0"/>
                <a:sym typeface="Monotype Sorts" pitchFamily="-84" charset="2"/>
              </a:rPr>
              <a:t>+</a:t>
            </a:r>
            <a:r>
              <a:rPr lang="en-US" altLang="en-US" dirty="0">
                <a:latin typeface="Tahoma" panose="020B0604030504040204" pitchFamily="34" charset="0"/>
                <a:cs typeface="Tahoma" panose="020B0604030504040204" pitchFamily="34" charset="0"/>
                <a:sym typeface="Monotype Sorts" pitchFamily="-84" charset="2"/>
              </a:rPr>
              <a:t>: BD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solidFill>
                  <a:schemeClr val="tx2"/>
                </a:solidFill>
                <a:latin typeface="Tahoma" panose="020B0604030504040204" pitchFamily="34" charset="0"/>
                <a:cs typeface="Tahoma" panose="020B0604030504040204" pitchFamily="34" charset="0"/>
              </a:rPr>
              <a:t>✘</a:t>
            </a:r>
            <a:endParaRPr lang="en-US" altLang="en-US" dirty="0">
              <a:latin typeface="Tahoma" panose="020B0604030504040204" pitchFamily="34" charset="0"/>
              <a:cs typeface="Tahoma" panose="020B0604030504040204" pitchFamily="34" charset="0"/>
              <a:sym typeface="Monotype Sorts" pitchFamily="-84" charset="2"/>
            </a:endParaRPr>
          </a:p>
          <a:p>
            <a:pPr>
              <a:spcBef>
                <a:spcPct val="0"/>
              </a:spcBef>
              <a:buClrTx/>
              <a:buSzTx/>
              <a:buFontTx/>
              <a:buNone/>
            </a:pPr>
            <a:r>
              <a:rPr lang="en-US" altLang="en-US" dirty="0">
                <a:latin typeface="Tahoma" panose="020B0604030504040204" pitchFamily="34" charset="0"/>
                <a:cs typeface="Tahoma" panose="020B0604030504040204" pitchFamily="34" charset="0"/>
                <a:sym typeface="Monotype Sorts" pitchFamily="-84" charset="2"/>
              </a:rPr>
              <a:t>CD</a:t>
            </a:r>
            <a:r>
              <a:rPr lang="en-US" altLang="en-US" baseline="30000" dirty="0">
                <a:latin typeface="Tahoma" panose="020B0604030504040204" pitchFamily="34" charset="0"/>
                <a:cs typeface="Tahoma" panose="020B0604030504040204" pitchFamily="34" charset="0"/>
                <a:sym typeface="Monotype Sorts" pitchFamily="-84" charset="2"/>
              </a:rPr>
              <a:t>+</a:t>
            </a:r>
            <a:r>
              <a:rPr lang="en-US" altLang="en-US" dirty="0">
                <a:latin typeface="Tahoma" panose="020B0604030504040204" pitchFamily="34" charset="0"/>
                <a:cs typeface="Tahoma" panose="020B0604030504040204" pitchFamily="34" charset="0"/>
                <a:sym typeface="Monotype Sorts" pitchFamily="-84" charset="2"/>
              </a:rPr>
              <a:t>: CD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solidFill>
                  <a:schemeClr val="tx2"/>
                </a:solidFill>
                <a:latin typeface="Tahoma" panose="020B0604030504040204" pitchFamily="34" charset="0"/>
                <a:cs typeface="Tahoma" panose="020B0604030504040204" pitchFamily="34" charset="0"/>
              </a:rPr>
              <a:t>✘</a:t>
            </a:r>
            <a:endParaRPr lang="en-US" altLang="en-US" dirty="0">
              <a:latin typeface="Tahoma" panose="020B0604030504040204" pitchFamily="34" charset="0"/>
              <a:cs typeface="Tahoma" panose="020B0604030504040204" pitchFamily="34" charset="0"/>
              <a:sym typeface="Monotype Sorts" pitchFamily="-84" charset="2"/>
            </a:endParaRPr>
          </a:p>
        </p:txBody>
      </p:sp>
      <p:sp>
        <p:nvSpPr>
          <p:cNvPr id="23" name="Rectangle 3" descr="Rectangle: Click to edit Master text styles&#10;Second level&#10;Third level&#10;Fourth level&#10;Fifth level">
            <a:extLst>
              <a:ext uri="{FF2B5EF4-FFF2-40B4-BE49-F238E27FC236}">
                <a16:creationId xmlns:a16="http://schemas.microsoft.com/office/drawing/2014/main" id="{04A7E881-D288-472F-A234-94721335B986}"/>
              </a:ext>
            </a:extLst>
          </p:cNvPr>
          <p:cNvSpPr txBox="1">
            <a:spLocks noChangeArrowheads="1"/>
          </p:cNvSpPr>
          <p:nvPr/>
        </p:nvSpPr>
        <p:spPr bwMode="auto">
          <a:xfrm>
            <a:off x="457200" y="1219200"/>
            <a:ext cx="8001000" cy="1066800"/>
          </a:xfrm>
          <a:prstGeom prst="rect">
            <a:avLst/>
          </a:prstGeom>
          <a:noFill/>
          <a:ln>
            <a:noFill/>
          </a:ln>
        </p:spPr>
        <p:txBody>
          <a:bodyPr lIns="90487" tIns="44450" rIns="90487" bIns="44450"/>
          <a:lstStyle>
            <a:lvl1pPr marL="342900" indent="-342900" algn="l" rtl="0" eaLnBrk="0" fontAlgn="base" hangingPunct="0">
              <a:spcBef>
                <a:spcPct val="20000"/>
              </a:spcBef>
              <a:spcAft>
                <a:spcPct val="0"/>
              </a:spcAft>
              <a:buClr>
                <a:schemeClr val="tx1"/>
              </a:buClr>
              <a:buSzPct val="75000"/>
              <a:buFont typeface="Monotype Sorts" pitchFamily="2" charset="2"/>
              <a:buChar char="o"/>
              <a:defRPr sz="2400">
                <a:solidFill>
                  <a:schemeClr val="tx1"/>
                </a:solidFill>
                <a:latin typeface="+mn-lt"/>
                <a:ea typeface="MS PGothic" panose="020B0600070205080204" pitchFamily="34" charset="-128"/>
                <a:cs typeface="ＭＳ Ｐゴシック" pitchFamily="40" charset="-128"/>
              </a:defRPr>
            </a:lvl1pPr>
            <a:lvl2pPr marL="742950" indent="-285750" algn="l" rtl="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1"/>
              </a:buClr>
              <a:buSzPct val="65000"/>
              <a:buFont typeface="Monotype Sorts" pitchFamily="2" charset="2"/>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9pPr>
          </a:lstStyle>
          <a:p>
            <a:pPr eaLnBrk="1" hangingPunct="1">
              <a:lnSpc>
                <a:spcPct val="90000"/>
              </a:lnSpc>
              <a:buFont typeface="Wingdings" pitchFamily="2" charset="2"/>
              <a:buChar char="q"/>
              <a:defRPr/>
            </a:pPr>
            <a:r>
              <a:rPr lang="en-US" altLang="en-US" u="sng" kern="0" dirty="0">
                <a:latin typeface="Tahoma" panose="020B0604030504040204" pitchFamily="34" charset="0"/>
                <a:ea typeface="Tahoma" panose="020B0604030504040204" pitchFamily="34" charset="0"/>
                <a:cs typeface="Tahoma" panose="020B0604030504040204" pitchFamily="34" charset="0"/>
              </a:rPr>
              <a:t>Example 2</a:t>
            </a:r>
            <a:r>
              <a:rPr lang="en-US" altLang="en-US" kern="0" dirty="0">
                <a:latin typeface="Tahoma" panose="020B0604030504040204" pitchFamily="34" charset="0"/>
                <a:ea typeface="Tahoma" panose="020B0604030504040204" pitchFamily="34" charset="0"/>
                <a:cs typeface="Tahoma" panose="020B0604030504040204" pitchFamily="34" charset="0"/>
              </a:rPr>
              <a:t>:   </a:t>
            </a:r>
            <a:r>
              <a:rPr lang="en-US" altLang="en-US" b="1" i="1" kern="0" dirty="0">
                <a:latin typeface="Tahoma" panose="020B0604030504040204" pitchFamily="34" charset="0"/>
                <a:ea typeface="Tahoma" panose="020B0604030504040204" pitchFamily="34" charset="0"/>
                <a:cs typeface="Tahoma" panose="020B0604030504040204" pitchFamily="34" charset="0"/>
              </a:rPr>
              <a:t>R </a:t>
            </a:r>
            <a:r>
              <a:rPr lang="en-US" altLang="en-US" i="1" kern="0" dirty="0">
                <a:latin typeface="Tahoma" panose="020B0604030504040204" pitchFamily="34" charset="0"/>
                <a:ea typeface="Tahoma" panose="020B0604030504040204" pitchFamily="34" charset="0"/>
                <a:cs typeface="Tahoma" panose="020B0604030504040204" pitchFamily="34" charset="0"/>
              </a:rPr>
              <a:t>= </a:t>
            </a:r>
            <a:r>
              <a:rPr lang="en-US" altLang="en-US" kern="0" dirty="0">
                <a:latin typeface="Tahoma" panose="020B0604030504040204" pitchFamily="34" charset="0"/>
                <a:ea typeface="Tahoma" panose="020B0604030504040204" pitchFamily="34" charset="0"/>
                <a:cs typeface="Tahoma" panose="020B0604030504040204" pitchFamily="34" charset="0"/>
              </a:rPr>
              <a:t>(A, B, C, D)</a:t>
            </a:r>
            <a:r>
              <a:rPr lang="en-US" altLang="en-US" b="1" kern="0" dirty="0">
                <a:latin typeface="Tahoma" panose="020B0604030504040204" pitchFamily="34" charset="0"/>
                <a:ea typeface="Tahoma" panose="020B0604030504040204" pitchFamily="34" charset="0"/>
                <a:cs typeface="Tahoma" panose="020B0604030504040204" pitchFamily="34" charset="0"/>
              </a:rPr>
              <a:t>,  </a:t>
            </a:r>
            <a:r>
              <a:rPr lang="en-US" altLang="en-US" b="1" i="1" kern="0" dirty="0">
                <a:latin typeface="Tahoma" panose="020B0604030504040204" pitchFamily="34" charset="0"/>
                <a:ea typeface="Tahoma" panose="020B0604030504040204" pitchFamily="34" charset="0"/>
                <a:cs typeface="Tahoma" panose="020B0604030504040204" pitchFamily="34" charset="0"/>
              </a:rPr>
              <a:t>F </a:t>
            </a:r>
            <a:r>
              <a:rPr lang="en-US" altLang="en-US" i="1" kern="0" dirty="0">
                <a:latin typeface="Tahoma" panose="020B0604030504040204" pitchFamily="34" charset="0"/>
                <a:ea typeface="Tahoma" panose="020B0604030504040204" pitchFamily="34" charset="0"/>
                <a:cs typeface="Tahoma" panose="020B0604030504040204" pitchFamily="34" charset="0"/>
              </a:rPr>
              <a:t>= </a:t>
            </a:r>
            <a:r>
              <a:rPr lang="en-US" altLang="en-US" kern="0" dirty="0">
                <a:latin typeface="Tahoma" panose="020B0604030504040204" pitchFamily="34" charset="0"/>
                <a:ea typeface="Tahoma" panose="020B0604030504040204" pitchFamily="34" charset="0"/>
                <a:cs typeface="Tahoma" panose="020B0604030504040204" pitchFamily="34" charset="0"/>
              </a:rPr>
              <a:t>{A </a:t>
            </a:r>
            <a:r>
              <a:rPr lang="en-US" altLang="en-US" kern="0" dirty="0">
                <a:latin typeface="Tahoma" panose="020B0604030504040204" pitchFamily="34" charset="0"/>
                <a:ea typeface="Tahoma" panose="020B0604030504040204" pitchFamily="34" charset="0"/>
                <a:cs typeface="Tahoma" panose="020B0604030504040204" pitchFamily="34" charset="0"/>
                <a:sym typeface="Symbol" pitchFamily="2" charset="2"/>
              </a:rPr>
              <a:t></a:t>
            </a:r>
            <a:r>
              <a:rPr lang="en-US" altLang="en-US" kern="0" dirty="0">
                <a:latin typeface="Tahoma" panose="020B0604030504040204" pitchFamily="34" charset="0"/>
                <a:ea typeface="Tahoma" panose="020B0604030504040204" pitchFamily="34" charset="0"/>
                <a:cs typeface="Tahoma" panose="020B0604030504040204" pitchFamily="34" charset="0"/>
                <a:sym typeface="Monotype Sorts" pitchFamily="2" charset="2"/>
              </a:rPr>
              <a:t> B, C </a:t>
            </a:r>
            <a:r>
              <a:rPr lang="en-US" altLang="en-US" kern="0" dirty="0">
                <a:latin typeface="Tahoma" panose="020B0604030504040204" pitchFamily="34" charset="0"/>
                <a:ea typeface="Tahoma" panose="020B0604030504040204" pitchFamily="34" charset="0"/>
                <a:cs typeface="Tahoma" panose="020B0604030504040204" pitchFamily="34" charset="0"/>
                <a:sym typeface="Symbol" pitchFamily="2" charset="2"/>
              </a:rPr>
              <a:t></a:t>
            </a:r>
            <a:r>
              <a:rPr lang="en-US" altLang="en-US" kern="0" dirty="0">
                <a:latin typeface="Tahoma" panose="020B0604030504040204" pitchFamily="34" charset="0"/>
                <a:ea typeface="Tahoma" panose="020B0604030504040204" pitchFamily="34" charset="0"/>
                <a:cs typeface="Tahoma" panose="020B0604030504040204" pitchFamily="34" charset="0"/>
                <a:sym typeface="Monotype Sorts" pitchFamily="2" charset="2"/>
              </a:rPr>
              <a:t> D}</a:t>
            </a:r>
          </a:p>
          <a:p>
            <a:pPr marL="0" indent="0" eaLnBrk="1" hangingPunct="1">
              <a:lnSpc>
                <a:spcPct val="90000"/>
              </a:lnSpc>
              <a:buFont typeface="Monotype Sorts" pitchFamily="2" charset="2"/>
              <a:buNone/>
              <a:defRPr/>
            </a:pPr>
            <a:endParaRPr lang="en-US" altLang="en-US" sz="800" kern="0" dirty="0">
              <a:latin typeface="Tahoma" panose="020B0604030504040204" pitchFamily="34" charset="0"/>
              <a:ea typeface="Tahoma" panose="020B0604030504040204" pitchFamily="34" charset="0"/>
              <a:cs typeface="Tahoma" panose="020B0604030504040204" pitchFamily="34" charset="0"/>
              <a:sym typeface="Monotype Sorts" pitchFamily="2" charset="2"/>
            </a:endParaRPr>
          </a:p>
          <a:p>
            <a:pPr eaLnBrk="1" hangingPunct="1">
              <a:lnSpc>
                <a:spcPct val="90000"/>
              </a:lnSpc>
              <a:buFont typeface="Wingdings" pitchFamily="2" charset="2"/>
              <a:buChar char="q"/>
              <a:defRPr/>
            </a:pPr>
            <a:r>
              <a:rPr lang="en-US" altLang="en-US" kern="0" dirty="0">
                <a:latin typeface="Tahoma" panose="020B0604030504040204" pitchFamily="34" charset="0"/>
                <a:ea typeface="Tahoma" panose="020B0604030504040204" pitchFamily="34" charset="0"/>
                <a:cs typeface="Tahoma" panose="020B0604030504040204" pitchFamily="34" charset="0"/>
                <a:sym typeface="Monotype Sorts" pitchFamily="2" charset="2"/>
              </a:rPr>
              <a:t>Derivation… all possible expansions &amp; combinations</a:t>
            </a:r>
          </a:p>
        </p:txBody>
      </p:sp>
      <p:sp>
        <p:nvSpPr>
          <p:cNvPr id="24" name="TextBox 23">
            <a:extLst>
              <a:ext uri="{FF2B5EF4-FFF2-40B4-BE49-F238E27FC236}">
                <a16:creationId xmlns:a16="http://schemas.microsoft.com/office/drawing/2014/main" id="{980CAD95-B4BA-4821-A1DA-4E0E88A1D1CF}"/>
              </a:ext>
            </a:extLst>
          </p:cNvPr>
          <p:cNvSpPr txBox="1">
            <a:spLocks noChangeArrowheads="1"/>
          </p:cNvSpPr>
          <p:nvPr/>
        </p:nvSpPr>
        <p:spPr bwMode="auto">
          <a:xfrm>
            <a:off x="2860675" y="2286000"/>
            <a:ext cx="436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solidFill>
                  <a:schemeClr val="tx2"/>
                </a:solidFill>
                <a:latin typeface="Tahoma" panose="020B0604030504040204" pitchFamily="34" charset="0"/>
                <a:cs typeface="Tahoma" panose="020B0604030504040204" pitchFamily="34" charset="0"/>
              </a:rPr>
              <a:t>✘</a:t>
            </a:r>
          </a:p>
        </p:txBody>
      </p:sp>
      <p:sp>
        <p:nvSpPr>
          <p:cNvPr id="25" name="TextBox 24">
            <a:extLst>
              <a:ext uri="{FF2B5EF4-FFF2-40B4-BE49-F238E27FC236}">
                <a16:creationId xmlns:a16="http://schemas.microsoft.com/office/drawing/2014/main" id="{B5E66B7E-2724-4E59-9CFC-9E66117D9061}"/>
              </a:ext>
            </a:extLst>
          </p:cNvPr>
          <p:cNvSpPr txBox="1">
            <a:spLocks noChangeArrowheads="1"/>
          </p:cNvSpPr>
          <p:nvPr/>
        </p:nvSpPr>
        <p:spPr bwMode="auto">
          <a:xfrm>
            <a:off x="2424113" y="2286000"/>
            <a:ext cx="584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sym typeface="Symbol" panose="05050102010706020507" pitchFamily="18" charset="2"/>
              </a:rPr>
              <a:t> </a:t>
            </a:r>
            <a:endParaRPr lang="en-US" altLang="en-US">
              <a:latin typeface="Tahoma" panose="020B0604030504040204" pitchFamily="34" charset="0"/>
              <a:cs typeface="Tahoma" panose="020B0604030504040204" pitchFamily="34" charset="0"/>
            </a:endParaRPr>
          </a:p>
        </p:txBody>
      </p:sp>
      <p:sp>
        <p:nvSpPr>
          <p:cNvPr id="26" name="TextBox 25">
            <a:extLst>
              <a:ext uri="{FF2B5EF4-FFF2-40B4-BE49-F238E27FC236}">
                <a16:creationId xmlns:a16="http://schemas.microsoft.com/office/drawing/2014/main" id="{27BCD2ED-AD30-4BD4-B654-08EAD41EC262}"/>
              </a:ext>
            </a:extLst>
          </p:cNvPr>
          <p:cNvSpPr txBox="1">
            <a:spLocks noChangeArrowheads="1"/>
          </p:cNvSpPr>
          <p:nvPr/>
        </p:nvSpPr>
        <p:spPr bwMode="auto">
          <a:xfrm>
            <a:off x="5105400" y="4114800"/>
            <a:ext cx="43195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latin typeface="Tahoma" panose="020B0604030504040204" pitchFamily="34" charset="0"/>
                <a:cs typeface="Tahoma" panose="020B0604030504040204" pitchFamily="34" charset="0"/>
              </a:rPr>
              <a:t>ABC</a:t>
            </a:r>
            <a:r>
              <a:rPr lang="en-US" altLang="en-US" baseline="30000" dirty="0">
                <a:latin typeface="Tahoma" panose="020B0604030504040204" pitchFamily="34" charset="0"/>
                <a:cs typeface="Tahoma" panose="020B0604030504040204" pitchFamily="34" charset="0"/>
              </a:rPr>
              <a:t>+</a:t>
            </a:r>
            <a:r>
              <a:rPr lang="en-US" altLang="en-US" dirty="0">
                <a:latin typeface="Tahoma" panose="020B0604030504040204" pitchFamily="34" charset="0"/>
                <a:cs typeface="Tahoma" panose="020B0604030504040204" pitchFamily="34" charset="0"/>
              </a:rPr>
              <a:t>: ABC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latin typeface="Tahoma" panose="020B0604030504040204" pitchFamily="34" charset="0"/>
                <a:cs typeface="Tahoma" panose="020B0604030504040204" pitchFamily="34" charset="0"/>
                <a:sym typeface="Monotype Sorts" pitchFamily="-84" charset="2"/>
              </a:rPr>
              <a:t>ABCD </a:t>
            </a:r>
            <a:r>
              <a:rPr lang="en-US" altLang="en-US" dirty="0">
                <a:solidFill>
                  <a:srgbClr val="00877B"/>
                </a:solidFill>
                <a:latin typeface="Tahoma" panose="020B0604030504040204" pitchFamily="34" charset="0"/>
                <a:cs typeface="Tahoma" panose="020B0604030504040204" pitchFamily="34" charset="0"/>
              </a:rPr>
              <a:t>✓</a:t>
            </a:r>
          </a:p>
          <a:p>
            <a:pPr>
              <a:spcBef>
                <a:spcPct val="0"/>
              </a:spcBef>
              <a:buClrTx/>
              <a:buSzTx/>
              <a:buFontTx/>
              <a:buNone/>
            </a:pPr>
            <a:r>
              <a:rPr lang="en-US" altLang="en-US" dirty="0">
                <a:latin typeface="Tahoma" panose="020B0604030504040204" pitchFamily="34" charset="0"/>
                <a:cs typeface="Tahoma" panose="020B0604030504040204" pitchFamily="34" charset="0"/>
              </a:rPr>
              <a:t>ABD</a:t>
            </a:r>
            <a:r>
              <a:rPr lang="en-US" altLang="en-US" baseline="30000" dirty="0">
                <a:latin typeface="Tahoma" panose="020B0604030504040204" pitchFamily="34" charset="0"/>
                <a:cs typeface="Tahoma" panose="020B0604030504040204" pitchFamily="34" charset="0"/>
              </a:rPr>
              <a:t>+</a:t>
            </a:r>
            <a:r>
              <a:rPr lang="en-US" altLang="en-US" dirty="0">
                <a:latin typeface="Tahoma" panose="020B0604030504040204" pitchFamily="34" charset="0"/>
                <a:cs typeface="Tahoma" panose="020B0604030504040204" pitchFamily="34" charset="0"/>
              </a:rPr>
              <a:t>: ABD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solidFill>
                  <a:schemeClr val="tx2"/>
                </a:solidFill>
                <a:latin typeface="Tahoma" panose="020B0604030504040204" pitchFamily="34" charset="0"/>
                <a:cs typeface="Tahoma" panose="020B0604030504040204" pitchFamily="34" charset="0"/>
              </a:rPr>
              <a:t>✘</a:t>
            </a:r>
          </a:p>
          <a:p>
            <a:pPr>
              <a:spcBef>
                <a:spcPct val="0"/>
              </a:spcBef>
              <a:buClrTx/>
              <a:buSzTx/>
              <a:buNone/>
            </a:pPr>
            <a:r>
              <a:rPr lang="en-US" altLang="en-US" dirty="0">
                <a:latin typeface="Tahoma" panose="020B0604030504040204" pitchFamily="34" charset="0"/>
                <a:cs typeface="Tahoma" panose="020B0604030504040204" pitchFamily="34" charset="0"/>
              </a:rPr>
              <a:t>ACD</a:t>
            </a:r>
            <a:r>
              <a:rPr lang="en-US" altLang="en-US" baseline="30000" dirty="0">
                <a:latin typeface="Tahoma" panose="020B0604030504040204" pitchFamily="34" charset="0"/>
                <a:cs typeface="Tahoma" panose="020B0604030504040204" pitchFamily="34" charset="0"/>
              </a:rPr>
              <a:t>+</a:t>
            </a:r>
            <a:r>
              <a:rPr lang="en-US" altLang="en-US" dirty="0">
                <a:latin typeface="Tahoma" panose="020B0604030504040204" pitchFamily="34" charset="0"/>
                <a:cs typeface="Tahoma" panose="020B0604030504040204" pitchFamily="34" charset="0"/>
              </a:rPr>
              <a:t>: ACD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latin typeface="Tahoma" panose="020B0604030504040204" pitchFamily="34" charset="0"/>
                <a:cs typeface="Tahoma" panose="020B0604030504040204" pitchFamily="34" charset="0"/>
                <a:sym typeface="Monotype Sorts" pitchFamily="-84" charset="2"/>
              </a:rPr>
              <a:t>ABCD </a:t>
            </a:r>
            <a:r>
              <a:rPr lang="en-US" altLang="en-US" dirty="0">
                <a:solidFill>
                  <a:srgbClr val="00877B"/>
                </a:solidFill>
                <a:latin typeface="Tahoma" panose="020B0604030504040204" pitchFamily="34" charset="0"/>
                <a:cs typeface="Tahoma" panose="020B0604030504040204" pitchFamily="34" charset="0"/>
              </a:rPr>
              <a:t>✓</a:t>
            </a:r>
            <a:endParaRPr lang="en-US" altLang="en-US" dirty="0">
              <a:solidFill>
                <a:schemeClr val="tx2"/>
              </a:solidFill>
              <a:latin typeface="Tahoma" panose="020B0604030504040204" pitchFamily="34" charset="0"/>
              <a:cs typeface="Tahoma" panose="020B0604030504040204" pitchFamily="34" charset="0"/>
            </a:endParaRPr>
          </a:p>
          <a:p>
            <a:pPr>
              <a:spcBef>
                <a:spcPct val="0"/>
              </a:spcBef>
              <a:buClrTx/>
              <a:buSzTx/>
              <a:buFontTx/>
              <a:buNone/>
            </a:pPr>
            <a:r>
              <a:rPr lang="en-US" altLang="en-US" dirty="0">
                <a:latin typeface="Tahoma" panose="020B0604030504040204" pitchFamily="34" charset="0"/>
                <a:cs typeface="Tahoma" panose="020B0604030504040204" pitchFamily="34" charset="0"/>
              </a:rPr>
              <a:t>BCD</a:t>
            </a:r>
            <a:r>
              <a:rPr lang="en-US" altLang="en-US" baseline="30000" dirty="0">
                <a:latin typeface="Tahoma" panose="020B0604030504040204" pitchFamily="34" charset="0"/>
                <a:cs typeface="Tahoma" panose="020B0604030504040204" pitchFamily="34" charset="0"/>
              </a:rPr>
              <a:t>+</a:t>
            </a:r>
            <a:r>
              <a:rPr lang="en-US" altLang="en-US" dirty="0">
                <a:latin typeface="Tahoma" panose="020B0604030504040204" pitchFamily="34" charset="0"/>
                <a:cs typeface="Tahoma" panose="020B0604030504040204" pitchFamily="34" charset="0"/>
              </a:rPr>
              <a:t>: BCD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solidFill>
                  <a:schemeClr val="tx2"/>
                </a:solidFill>
                <a:latin typeface="Tahoma" panose="020B0604030504040204" pitchFamily="34" charset="0"/>
                <a:cs typeface="Tahoma" panose="020B0604030504040204" pitchFamily="34" charset="0"/>
              </a:rPr>
              <a:t>✘</a:t>
            </a:r>
          </a:p>
          <a:p>
            <a:pPr>
              <a:spcBef>
                <a:spcPct val="0"/>
              </a:spcBef>
              <a:buClrTx/>
              <a:buSzTx/>
              <a:buFontTx/>
              <a:buNone/>
            </a:pPr>
            <a:endParaRPr lang="en-US" altLang="en-US" dirty="0">
              <a:solidFill>
                <a:schemeClr val="tx2"/>
              </a:solidFill>
              <a:latin typeface="Tahoma" panose="020B0604030504040204" pitchFamily="34" charset="0"/>
              <a:cs typeface="Tahoma" panose="020B0604030504040204" pitchFamily="34" charset="0"/>
            </a:endParaRPr>
          </a:p>
        </p:txBody>
      </p:sp>
      <p:sp>
        <p:nvSpPr>
          <p:cNvPr id="27" name="TextBox 26">
            <a:extLst>
              <a:ext uri="{FF2B5EF4-FFF2-40B4-BE49-F238E27FC236}">
                <a16:creationId xmlns:a16="http://schemas.microsoft.com/office/drawing/2014/main" id="{03D21E51-37B7-4325-A697-093DC006F9DD}"/>
              </a:ext>
            </a:extLst>
          </p:cNvPr>
          <p:cNvSpPr txBox="1">
            <a:spLocks noChangeArrowheads="1"/>
          </p:cNvSpPr>
          <p:nvPr/>
        </p:nvSpPr>
        <p:spPr bwMode="auto">
          <a:xfrm>
            <a:off x="5129213" y="5862638"/>
            <a:ext cx="4319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latin typeface="Tahoma" panose="020B0604030504040204" pitchFamily="34" charset="0"/>
                <a:cs typeface="Tahoma" panose="020B0604030504040204" pitchFamily="34" charset="0"/>
              </a:rPr>
              <a:t>ABCD</a:t>
            </a:r>
            <a:r>
              <a:rPr lang="en-US" altLang="en-US" baseline="30000" dirty="0">
                <a:latin typeface="Tahoma" panose="020B0604030504040204" pitchFamily="34" charset="0"/>
                <a:cs typeface="Tahoma" panose="020B0604030504040204" pitchFamily="34" charset="0"/>
              </a:rPr>
              <a:t>+</a:t>
            </a:r>
            <a:r>
              <a:rPr lang="en-US" altLang="en-US" dirty="0">
                <a:latin typeface="Tahoma" panose="020B0604030504040204" pitchFamily="34" charset="0"/>
                <a:cs typeface="Tahoma" panose="020B0604030504040204" pitchFamily="34" charset="0"/>
              </a:rPr>
              <a:t>: ABCD </a:t>
            </a:r>
            <a:r>
              <a:rPr lang="en-US" altLang="en-US" dirty="0">
                <a:latin typeface="Tahoma" panose="020B0604030504040204" pitchFamily="34" charset="0"/>
                <a:cs typeface="Tahoma" panose="020B0604030504040204" pitchFamily="34" charset="0"/>
                <a:sym typeface="Symbol" panose="05050102010706020507" pitchFamily="18" charset="2"/>
              </a:rPr>
              <a:t> </a:t>
            </a:r>
            <a:r>
              <a:rPr lang="en-US" altLang="en-US" dirty="0">
                <a:latin typeface="Tahoma" panose="020B0604030504040204" pitchFamily="34" charset="0"/>
                <a:cs typeface="Tahoma" panose="020B0604030504040204" pitchFamily="34" charset="0"/>
                <a:sym typeface="Monotype Sorts" pitchFamily="-84" charset="2"/>
              </a:rPr>
              <a:t>ABCD </a:t>
            </a:r>
            <a:r>
              <a:rPr lang="en-US" altLang="en-US" dirty="0">
                <a:solidFill>
                  <a:srgbClr val="00877B"/>
                </a:solidFill>
                <a:latin typeface="Tahoma" panose="020B0604030504040204" pitchFamily="34" charset="0"/>
                <a:cs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5" grpId="0"/>
      <p:bldP spid="11" grpId="0"/>
      <p:bldP spid="12" grpId="0"/>
      <p:bldP spid="13" grpId="0"/>
      <p:bldP spid="14" grpId="0"/>
      <p:bldP spid="15" grpId="0"/>
      <p:bldP spid="16" grpId="0"/>
      <p:bldP spid="17" grpId="0"/>
      <p:bldP spid="18" grpId="0"/>
      <p:bldP spid="19" grpId="0"/>
      <p:bldP spid="24"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C09D5C8-FE77-40B5-8C6C-319547BB9F11}"/>
              </a:ext>
            </a:extLst>
          </p:cNvPr>
          <p:cNvSpPr>
            <a:spLocks noGrp="1" noChangeArrowheads="1"/>
          </p:cNvSpPr>
          <p:nvPr>
            <p:ph type="ctrTitle"/>
          </p:nvPr>
        </p:nvSpPr>
        <p:spPr>
          <a:xfrm>
            <a:off x="685800" y="1577975"/>
            <a:ext cx="7772400" cy="1470025"/>
          </a:xfrm>
        </p:spPr>
        <p:txBody>
          <a:bodyPr/>
          <a:lstStyle/>
          <a:p>
            <a:pPr eaLnBrk="1" hangingPunct="1"/>
            <a:r>
              <a:rPr lang="en-US" altLang="en-US"/>
              <a:t>Relational Database Design:</a:t>
            </a:r>
            <a:br>
              <a:rPr lang="en-US" altLang="en-US"/>
            </a:br>
            <a:r>
              <a:rPr lang="en-US" altLang="en-US"/>
              <a:t>The Good, The Bad and The Ugly</a:t>
            </a:r>
          </a:p>
        </p:txBody>
      </p:sp>
      <p:sp>
        <p:nvSpPr>
          <p:cNvPr id="14339" name="Rectangle 3" descr="Rectangle: Click to edit Master text styles&#10;Second level&#10;Third level&#10;Fourth level&#10;Fifth level">
            <a:extLst>
              <a:ext uri="{FF2B5EF4-FFF2-40B4-BE49-F238E27FC236}">
                <a16:creationId xmlns:a16="http://schemas.microsoft.com/office/drawing/2014/main" id="{E3035133-F419-4CEF-8836-321378245E82}"/>
              </a:ext>
            </a:extLst>
          </p:cNvPr>
          <p:cNvSpPr>
            <a:spLocks noGrp="1" noChangeArrowheads="1"/>
          </p:cNvSpPr>
          <p:nvPr>
            <p:ph type="subTitle" idx="1"/>
          </p:nvPr>
        </p:nvSpPr>
        <p:spPr>
          <a:xfrm>
            <a:off x="990600" y="3505200"/>
            <a:ext cx="7543800" cy="2057400"/>
          </a:xfrm>
        </p:spPr>
        <p:txBody>
          <a:bodyPr/>
          <a:lstStyle/>
          <a:p>
            <a:pPr eaLnBrk="1" hangingPunct="1">
              <a:buFont typeface="Wingdings" panose="05000000000000000000" pitchFamily="2" charset="2"/>
              <a:buBlip>
                <a:blip r:embed="rId3"/>
              </a:buBlip>
            </a:pPr>
            <a:r>
              <a:rPr lang="en-US" altLang="en-US" sz="2800"/>
              <a:t> Bad design &amp; anomalies  </a:t>
            </a:r>
          </a:p>
          <a:p>
            <a:pPr eaLnBrk="1" hangingPunct="1">
              <a:buFont typeface="Wingdings" panose="05000000000000000000" pitchFamily="2" charset="2"/>
              <a:buBlip>
                <a:blip r:embed="rId3"/>
              </a:buBlip>
            </a:pPr>
            <a:r>
              <a:rPr lang="en-US" altLang="en-US" sz="2800"/>
              <a:t> Normal forms</a:t>
            </a:r>
          </a:p>
          <a:p>
            <a:pPr eaLnBrk="1" hangingPunct="1">
              <a:buFont typeface="Wingdings" panose="05000000000000000000" pitchFamily="2" charset="2"/>
              <a:buBlip>
                <a:blip r:embed="rId3"/>
              </a:buBlip>
            </a:pPr>
            <a:r>
              <a:rPr lang="en-US" altLang="en-US" sz="2800"/>
              <a:t> Universal Relational Approach </a:t>
            </a:r>
          </a:p>
          <a:p>
            <a:pPr eaLnBrk="1" hangingPunct="1">
              <a:buFont typeface="Wingdings" panose="05000000000000000000" pitchFamily="2" charset="2"/>
              <a:buBlip>
                <a:blip r:embed="rId3"/>
              </a:buBlip>
            </a:pPr>
            <a:r>
              <a:rPr lang="en-US" altLang="en-US" sz="2800"/>
              <a:t> Decomposition – normalization</a:t>
            </a:r>
          </a:p>
          <a:p>
            <a:pPr eaLnBrk="1" hangingPunct="1">
              <a:buFont typeface="Wingdings" panose="05000000000000000000" pitchFamily="2" charset="2"/>
              <a:buNone/>
            </a:pPr>
            <a:endParaRPr lang="en-US" altLang="en-US" sz="2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9F9D5A60-C51F-4091-AF61-80108AF0AACE}"/>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Optimization in Deriving the Keys from FDs</a:t>
            </a:r>
          </a:p>
        </p:txBody>
      </p:sp>
      <p:sp>
        <p:nvSpPr>
          <p:cNvPr id="143363" name="TextBox 3">
            <a:extLst>
              <a:ext uri="{FF2B5EF4-FFF2-40B4-BE49-F238E27FC236}">
                <a16:creationId xmlns:a16="http://schemas.microsoft.com/office/drawing/2014/main" id="{3AA0189D-AD02-4615-982F-AB430D184420}"/>
              </a:ext>
            </a:extLst>
          </p:cNvPr>
          <p:cNvSpPr txBox="1">
            <a:spLocks noChangeArrowheads="1"/>
          </p:cNvSpPr>
          <p:nvPr/>
        </p:nvSpPr>
        <p:spPr bwMode="auto">
          <a:xfrm>
            <a:off x="3146425" y="331946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lang="en-US" altLang="en-US"/>
          </a:p>
        </p:txBody>
      </p:sp>
      <p:sp>
        <p:nvSpPr>
          <p:cNvPr id="23" name="Rectangle 3" descr="Rectangle: Click to edit Master text styles&#10;Second level&#10;Third level&#10;Fourth level&#10;Fifth level">
            <a:extLst>
              <a:ext uri="{FF2B5EF4-FFF2-40B4-BE49-F238E27FC236}">
                <a16:creationId xmlns:a16="http://schemas.microsoft.com/office/drawing/2014/main" id="{9FAF2230-1D91-46BB-B930-3159C8C88102}"/>
              </a:ext>
            </a:extLst>
          </p:cNvPr>
          <p:cNvSpPr txBox="1">
            <a:spLocks noChangeArrowheads="1"/>
          </p:cNvSpPr>
          <p:nvPr/>
        </p:nvSpPr>
        <p:spPr bwMode="auto">
          <a:xfrm>
            <a:off x="525463" y="1236663"/>
            <a:ext cx="8001000" cy="3030537"/>
          </a:xfrm>
          <a:prstGeom prst="rect">
            <a:avLst/>
          </a:prstGeom>
          <a:noFill/>
          <a:ln>
            <a:noFill/>
          </a:ln>
        </p:spPr>
        <p:txBody>
          <a:bodyPr lIns="90487" tIns="44450" rIns="90487" bIns="44450"/>
          <a:lstStyle>
            <a:lvl1pPr marL="342900" indent="-342900" algn="l" rtl="0" eaLnBrk="0" fontAlgn="base" hangingPunct="0">
              <a:spcBef>
                <a:spcPct val="20000"/>
              </a:spcBef>
              <a:spcAft>
                <a:spcPct val="0"/>
              </a:spcAft>
              <a:buClr>
                <a:schemeClr val="tx1"/>
              </a:buClr>
              <a:buSzPct val="75000"/>
              <a:buFont typeface="Monotype Sorts" pitchFamily="2" charset="2"/>
              <a:buChar char="o"/>
              <a:defRPr sz="2400">
                <a:solidFill>
                  <a:schemeClr val="tx1"/>
                </a:solidFill>
                <a:latin typeface="+mn-lt"/>
                <a:ea typeface="MS PGothic" panose="020B0600070205080204" pitchFamily="34" charset="-128"/>
                <a:cs typeface="ＭＳ Ｐゴシック" pitchFamily="40" charset="-128"/>
              </a:defRPr>
            </a:lvl1pPr>
            <a:lvl2pPr marL="742950" indent="-285750" algn="l" rtl="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1"/>
              </a:buClr>
              <a:buSzPct val="65000"/>
              <a:buFont typeface="Monotype Sorts" pitchFamily="2" charset="2"/>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ea typeface="ＭＳ Ｐゴシック" pitchFamily="37" charset="-128"/>
              </a:defRPr>
            </a:lvl9pPr>
          </a:lstStyle>
          <a:p>
            <a:pPr eaLnBrk="1" hangingPunct="1">
              <a:lnSpc>
                <a:spcPct val="90000"/>
              </a:lnSpc>
              <a:buFont typeface="Wingdings" pitchFamily="2" charset="2"/>
              <a:buChar char="q"/>
              <a:defRPr/>
            </a:pPr>
            <a:r>
              <a:rPr lang="en-US" altLang="en-US" u="sng" kern="0" dirty="0">
                <a:latin typeface="Tahoma" panose="020B0604030504040204" pitchFamily="34" charset="0"/>
              </a:rPr>
              <a:t>Example 2</a:t>
            </a:r>
            <a:r>
              <a:rPr lang="en-US" altLang="en-US" kern="0" dirty="0">
                <a:latin typeface="Tahoma" panose="020B0604030504040204" pitchFamily="34" charset="0"/>
              </a:rPr>
              <a:t>:   </a:t>
            </a:r>
            <a:r>
              <a:rPr lang="en-US" altLang="en-US" b="1" i="1" kern="0" dirty="0">
                <a:latin typeface="Tahoma" panose="020B0604030504040204" pitchFamily="34" charset="0"/>
              </a:rPr>
              <a:t>R </a:t>
            </a:r>
            <a:r>
              <a:rPr lang="en-US" altLang="en-US" i="1" kern="0" dirty="0">
                <a:latin typeface="Tahoma" panose="020B0604030504040204" pitchFamily="34" charset="0"/>
              </a:rPr>
              <a:t>= </a:t>
            </a:r>
            <a:r>
              <a:rPr lang="en-US" altLang="en-US" kern="0" dirty="0">
                <a:latin typeface="Tahoma" panose="020B0604030504040204" pitchFamily="34" charset="0"/>
              </a:rPr>
              <a:t>(A, B, C, D)</a:t>
            </a:r>
            <a:r>
              <a:rPr lang="en-US" altLang="en-US" b="1" kern="0" dirty="0">
                <a:latin typeface="Tahoma" panose="020B0604030504040204" pitchFamily="34" charset="0"/>
              </a:rPr>
              <a:t>,  </a:t>
            </a:r>
            <a:r>
              <a:rPr lang="en-US" altLang="en-US" b="1" i="1" kern="0" dirty="0">
                <a:latin typeface="Tahoma" panose="020B0604030504040204" pitchFamily="34" charset="0"/>
              </a:rPr>
              <a:t>F </a:t>
            </a:r>
            <a:r>
              <a:rPr lang="en-US" altLang="en-US" i="1" kern="0" dirty="0">
                <a:latin typeface="Tahoma" panose="020B0604030504040204" pitchFamily="34" charset="0"/>
              </a:rPr>
              <a:t>= </a:t>
            </a:r>
            <a:r>
              <a:rPr lang="en-US" altLang="en-US" kern="0" dirty="0">
                <a:latin typeface="Tahoma" panose="020B0604030504040204" pitchFamily="34" charset="0"/>
              </a:rPr>
              <a:t>{A </a:t>
            </a:r>
            <a:r>
              <a:rPr lang="en-US" altLang="en-US" kern="0" dirty="0">
                <a:latin typeface="Tahoma" panose="020B0604030504040204" pitchFamily="34" charset="0"/>
                <a:sym typeface="Symbol" pitchFamily="2" charset="2"/>
              </a:rPr>
              <a:t></a:t>
            </a:r>
            <a:r>
              <a:rPr lang="en-US" altLang="en-US" kern="0" dirty="0">
                <a:latin typeface="Tahoma" panose="020B0604030504040204" pitchFamily="34" charset="0"/>
                <a:sym typeface="Monotype Sorts" pitchFamily="2" charset="2"/>
              </a:rPr>
              <a:t> B, C </a:t>
            </a:r>
            <a:r>
              <a:rPr lang="en-US" altLang="en-US" kern="0" dirty="0">
                <a:latin typeface="Tahoma" panose="020B0604030504040204" pitchFamily="34" charset="0"/>
                <a:sym typeface="Symbol" pitchFamily="2" charset="2"/>
              </a:rPr>
              <a:t></a:t>
            </a:r>
            <a:r>
              <a:rPr lang="en-US" altLang="en-US" kern="0" dirty="0">
                <a:latin typeface="Tahoma" panose="020B0604030504040204" pitchFamily="34" charset="0"/>
                <a:sym typeface="Monotype Sorts" pitchFamily="2" charset="2"/>
              </a:rPr>
              <a:t> D}</a:t>
            </a:r>
          </a:p>
          <a:p>
            <a:pPr eaLnBrk="1" hangingPunct="1">
              <a:lnSpc>
                <a:spcPct val="90000"/>
              </a:lnSpc>
              <a:buFont typeface="Wingdings" pitchFamily="2" charset="2"/>
              <a:buChar char="q"/>
              <a:defRPr/>
            </a:pPr>
            <a:endParaRPr lang="en-US" altLang="en-US" sz="1200" kern="0" dirty="0">
              <a:latin typeface="Tahoma" panose="020B0604030504040204" pitchFamily="34" charset="0"/>
              <a:sym typeface="Monotype Sorts" pitchFamily="2" charset="2"/>
            </a:endParaRPr>
          </a:p>
          <a:p>
            <a:pPr eaLnBrk="1" hangingPunct="1">
              <a:lnSpc>
                <a:spcPct val="90000"/>
              </a:lnSpc>
              <a:buFont typeface="Wingdings" pitchFamily="2" charset="2"/>
              <a:buChar char="q"/>
              <a:defRPr/>
            </a:pPr>
            <a:r>
              <a:rPr lang="en-US" altLang="en-US" kern="0" dirty="0">
                <a:latin typeface="Tahoma" panose="020B0604030504040204" pitchFamily="34" charset="0"/>
                <a:sym typeface="Monotype Sorts" pitchFamily="2" charset="2"/>
              </a:rPr>
              <a:t>Observation: If an attribute appears in RHS of a FD, it means that it cannot be part of the minimal key.</a:t>
            </a:r>
          </a:p>
          <a:p>
            <a:pPr eaLnBrk="1" hangingPunct="1">
              <a:lnSpc>
                <a:spcPct val="90000"/>
              </a:lnSpc>
              <a:buFont typeface="Wingdings" pitchFamily="2" charset="2"/>
              <a:buChar char="q"/>
              <a:defRPr/>
            </a:pPr>
            <a:r>
              <a:rPr lang="en-US" altLang="en-US" kern="0" dirty="0">
                <a:latin typeface="Tahoma" panose="020B0604030504040204" pitchFamily="34" charset="0"/>
                <a:sym typeface="Monotype Sorts" pitchFamily="2" charset="2"/>
              </a:rPr>
              <a:t>Let  X = </a:t>
            </a:r>
            <a:r>
              <a:rPr lang="en-US" altLang="en-US" sz="3200" dirty="0">
                <a:latin typeface="Tahoma" panose="020B0604030504040204" pitchFamily="34" charset="0"/>
                <a:sym typeface="Symbol" pitchFamily="2" charset="2"/>
              </a:rPr>
              <a:t></a:t>
            </a:r>
            <a:r>
              <a:rPr lang="en-US" altLang="en-US" sz="3200" baseline="-25000" dirty="0" err="1">
                <a:latin typeface="Tahoma" panose="020B0604030504040204" pitchFamily="34" charset="0"/>
                <a:sym typeface="Symbol" pitchFamily="2" charset="2"/>
              </a:rPr>
              <a:t>i</a:t>
            </a:r>
            <a:r>
              <a:rPr lang="en-US" altLang="en-US" dirty="0">
                <a:latin typeface="Tahoma" panose="020B0604030504040204" pitchFamily="34" charset="0"/>
                <a:sym typeface="Symbol" pitchFamily="2" charset="2"/>
              </a:rPr>
              <a:t> </a:t>
            </a:r>
            <a:r>
              <a:rPr lang="en-US" altLang="en-US" dirty="0" err="1">
                <a:latin typeface="Tahoma" panose="020B0604030504040204" pitchFamily="34" charset="0"/>
                <a:sym typeface="Symbol" pitchFamily="2" charset="2"/>
              </a:rPr>
              <a:t>RHS</a:t>
            </a:r>
            <a:r>
              <a:rPr lang="en-US" altLang="en-US" baseline="-25000" dirty="0" err="1">
                <a:latin typeface="Tahoma" panose="020B0604030504040204" pitchFamily="34" charset="0"/>
                <a:sym typeface="Symbol" pitchFamily="2" charset="2"/>
              </a:rPr>
              <a:t>i</a:t>
            </a:r>
            <a:r>
              <a:rPr lang="en-US" altLang="en-US" baseline="-25000" dirty="0">
                <a:latin typeface="Tahoma" panose="020B0604030504040204" pitchFamily="34" charset="0"/>
                <a:sym typeface="Symbol" pitchFamily="2" charset="2"/>
              </a:rPr>
              <a:t> </a:t>
            </a:r>
            <a:r>
              <a:rPr lang="en-US" altLang="en-US" dirty="0">
                <a:latin typeface="Tahoma" panose="020B0604030504040204" pitchFamily="34" charset="0"/>
                <a:sym typeface="Symbol" pitchFamily="2" charset="2"/>
              </a:rPr>
              <a:t>, then  Key = R – X</a:t>
            </a:r>
          </a:p>
          <a:p>
            <a:pPr eaLnBrk="1" hangingPunct="1">
              <a:lnSpc>
                <a:spcPct val="90000"/>
              </a:lnSpc>
              <a:buFont typeface="Wingdings" pitchFamily="2" charset="2"/>
              <a:buChar char="q"/>
              <a:defRPr/>
            </a:pPr>
            <a:endParaRPr lang="en-US" altLang="en-US" sz="1200" kern="0" dirty="0">
              <a:latin typeface="Tahoma" panose="020B0604030504040204" pitchFamily="34" charset="0"/>
              <a:sym typeface="Symbol" pitchFamily="2" charset="2"/>
            </a:endParaRPr>
          </a:p>
          <a:p>
            <a:pPr eaLnBrk="1" hangingPunct="1">
              <a:lnSpc>
                <a:spcPct val="90000"/>
              </a:lnSpc>
              <a:buFont typeface="Wingdings" pitchFamily="2" charset="2"/>
              <a:buChar char="q"/>
              <a:defRPr/>
            </a:pPr>
            <a:r>
              <a:rPr lang="en-US" altLang="en-US" kern="0" dirty="0">
                <a:latin typeface="Tahoma" panose="020B0604030504040204" pitchFamily="34" charset="0"/>
                <a:sym typeface="Symbol" pitchFamily="2" charset="2"/>
              </a:rPr>
              <a:t>Key = (A, B, C, D) – (B, D) = (A, C)</a:t>
            </a:r>
            <a:endParaRPr lang="en-US" altLang="en-US" kern="0" dirty="0">
              <a:latin typeface="Tahoma" panose="020B0604030504040204" pitchFamily="34" charset="0"/>
              <a:sym typeface="Monotype Sorts" pitchFamily="2" charset="2"/>
            </a:endParaRPr>
          </a:p>
        </p:txBody>
      </p:sp>
      <p:sp>
        <p:nvSpPr>
          <p:cNvPr id="22" name="TextBox 21">
            <a:extLst>
              <a:ext uri="{FF2B5EF4-FFF2-40B4-BE49-F238E27FC236}">
                <a16:creationId xmlns:a16="http://schemas.microsoft.com/office/drawing/2014/main" id="{45247C95-67A1-4289-B768-6CF53B2D8AFA}"/>
              </a:ext>
            </a:extLst>
          </p:cNvPr>
          <p:cNvSpPr txBox="1">
            <a:spLocks noChangeArrowheads="1"/>
          </p:cNvSpPr>
          <p:nvPr/>
        </p:nvSpPr>
        <p:spPr bwMode="auto">
          <a:xfrm>
            <a:off x="4791075" y="3962400"/>
            <a:ext cx="43529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rPr>
              <a:t>AB</a:t>
            </a:r>
            <a:r>
              <a:rPr lang="en-US" altLang="en-US" baseline="30000">
                <a:latin typeface="Tahoma" panose="020B0604030504040204" pitchFamily="34" charset="0"/>
                <a:cs typeface="Tahoma" panose="020B0604030504040204" pitchFamily="34" charset="0"/>
              </a:rPr>
              <a:t>+</a:t>
            </a:r>
            <a:r>
              <a:rPr lang="en-US" altLang="en-US">
                <a:latin typeface="Tahoma" panose="020B0604030504040204" pitchFamily="34" charset="0"/>
                <a:cs typeface="Tahoma" panose="020B0604030504040204" pitchFamily="34" charset="0"/>
              </a:rPr>
              <a:t>: AB </a:t>
            </a:r>
            <a:r>
              <a:rPr lang="en-US" altLang="en-US">
                <a:latin typeface="Tahoma" panose="020B0604030504040204" pitchFamily="34" charset="0"/>
                <a:cs typeface="Tahoma" panose="020B0604030504040204" pitchFamily="34" charset="0"/>
                <a:sym typeface="Symbol" panose="05050102010706020507" pitchFamily="18" charset="2"/>
              </a:rPr>
              <a:t> </a:t>
            </a:r>
            <a:r>
              <a:rPr lang="en-US" altLang="en-US">
                <a:latin typeface="Tahoma" panose="020B0604030504040204" pitchFamily="34" charset="0"/>
                <a:cs typeface="Tahoma" panose="020B0604030504040204" pitchFamily="34" charset="0"/>
                <a:sym typeface="Monotype Sorts" pitchFamily="-84" charset="2"/>
              </a:rPr>
              <a:t>AB </a:t>
            </a:r>
            <a:r>
              <a:rPr lang="en-US" altLang="en-US">
                <a:latin typeface="Tahoma" panose="020B0604030504040204" pitchFamily="34" charset="0"/>
                <a:cs typeface="Tahoma" panose="020B0604030504040204" pitchFamily="34" charset="0"/>
                <a:sym typeface="Symbol" panose="05050102010706020507" pitchFamily="18" charset="2"/>
              </a:rPr>
              <a:t> </a:t>
            </a:r>
            <a:r>
              <a:rPr lang="en-US" altLang="en-US">
                <a:solidFill>
                  <a:schemeClr val="tx2"/>
                </a:solidFill>
                <a:latin typeface="Tahoma" panose="020B0604030504040204" pitchFamily="34" charset="0"/>
                <a:cs typeface="Tahoma" panose="020B0604030504040204" pitchFamily="34" charset="0"/>
              </a:rPr>
              <a:t>✘</a:t>
            </a:r>
            <a:endParaRPr lang="en-US" altLang="en-US">
              <a:latin typeface="Tahoma" panose="020B0604030504040204" pitchFamily="34" charset="0"/>
              <a:cs typeface="Tahoma" panose="020B0604030504040204" pitchFamily="34" charset="0"/>
              <a:sym typeface="Monotype Sorts" pitchFamily="-84" charset="2"/>
            </a:endParaRPr>
          </a:p>
          <a:p>
            <a:pPr>
              <a:spcBef>
                <a:spcPct val="0"/>
              </a:spcBef>
              <a:buClrTx/>
              <a:buSzTx/>
              <a:buFontTx/>
              <a:buNone/>
            </a:pPr>
            <a:r>
              <a:rPr lang="en-US" altLang="en-US">
                <a:latin typeface="Tahoma" panose="020B0604030504040204" pitchFamily="34" charset="0"/>
                <a:cs typeface="Tahoma" panose="020B0604030504040204" pitchFamily="34" charset="0"/>
                <a:sym typeface="Monotype Sorts" pitchFamily="-84" charset="2"/>
              </a:rPr>
              <a:t>AC</a:t>
            </a:r>
            <a:r>
              <a:rPr lang="en-US" altLang="en-US" baseline="30000">
                <a:latin typeface="Tahoma" panose="020B0604030504040204" pitchFamily="34" charset="0"/>
                <a:cs typeface="Tahoma" panose="020B0604030504040204" pitchFamily="34" charset="0"/>
                <a:sym typeface="Monotype Sorts" pitchFamily="-84" charset="2"/>
              </a:rPr>
              <a:t>+</a:t>
            </a:r>
            <a:r>
              <a:rPr lang="en-US" altLang="en-US">
                <a:latin typeface="Tahoma" panose="020B0604030504040204" pitchFamily="34" charset="0"/>
                <a:cs typeface="Tahoma" panose="020B0604030504040204" pitchFamily="34" charset="0"/>
                <a:sym typeface="Monotype Sorts" pitchFamily="-84" charset="2"/>
              </a:rPr>
              <a:t>: </a:t>
            </a:r>
            <a:r>
              <a:rPr lang="en-US" altLang="en-US">
                <a:latin typeface="Tahoma" panose="020B0604030504040204" pitchFamily="34" charset="0"/>
                <a:cs typeface="Tahoma" panose="020B0604030504040204" pitchFamily="34" charset="0"/>
              </a:rPr>
              <a:t>AC </a:t>
            </a:r>
            <a:r>
              <a:rPr lang="en-US" altLang="en-US">
                <a:latin typeface="Tahoma" panose="020B0604030504040204" pitchFamily="34" charset="0"/>
                <a:cs typeface="Tahoma" panose="020B0604030504040204" pitchFamily="34" charset="0"/>
                <a:sym typeface="Symbol" panose="05050102010706020507" pitchFamily="18" charset="2"/>
              </a:rPr>
              <a:t> </a:t>
            </a:r>
            <a:r>
              <a:rPr lang="en-US" altLang="en-US">
                <a:latin typeface="Tahoma" panose="020B0604030504040204" pitchFamily="34" charset="0"/>
                <a:cs typeface="Tahoma" panose="020B0604030504040204" pitchFamily="34" charset="0"/>
                <a:sym typeface="Monotype Sorts" pitchFamily="-84" charset="2"/>
              </a:rPr>
              <a:t>ABC </a:t>
            </a:r>
            <a:r>
              <a:rPr lang="en-US" altLang="en-US">
                <a:latin typeface="Tahoma" panose="020B0604030504040204" pitchFamily="34" charset="0"/>
                <a:cs typeface="Tahoma" panose="020B0604030504040204" pitchFamily="34" charset="0"/>
                <a:sym typeface="Symbol" panose="05050102010706020507" pitchFamily="18" charset="2"/>
              </a:rPr>
              <a:t> ABC</a:t>
            </a:r>
            <a:r>
              <a:rPr lang="en-US" altLang="en-US">
                <a:latin typeface="Tahoma" panose="020B0604030504040204" pitchFamily="34" charset="0"/>
                <a:cs typeface="Tahoma" panose="020B0604030504040204" pitchFamily="34" charset="0"/>
                <a:sym typeface="Monotype Sorts" pitchFamily="-84" charset="2"/>
              </a:rPr>
              <a:t>D </a:t>
            </a:r>
            <a:r>
              <a:rPr lang="en-US" altLang="en-US">
                <a:solidFill>
                  <a:srgbClr val="00877B"/>
                </a:solidFill>
                <a:latin typeface="Tahoma" panose="020B0604030504040204" pitchFamily="34" charset="0"/>
                <a:cs typeface="Tahoma" panose="020B0604030504040204" pitchFamily="34" charset="0"/>
              </a:rPr>
              <a:t>✓</a:t>
            </a:r>
            <a:endParaRPr lang="en-US" altLang="en-US">
              <a:latin typeface="Tahoma" panose="020B0604030504040204" pitchFamily="34" charset="0"/>
              <a:cs typeface="Tahoma" panose="020B0604030504040204" pitchFamily="34" charset="0"/>
              <a:sym typeface="Monotype Sorts" pitchFamily="-84" charset="2"/>
            </a:endParaRPr>
          </a:p>
          <a:p>
            <a:pPr>
              <a:spcBef>
                <a:spcPct val="0"/>
              </a:spcBef>
              <a:buClrTx/>
              <a:buSzTx/>
              <a:buFontTx/>
              <a:buNone/>
            </a:pPr>
            <a:r>
              <a:rPr lang="en-US" altLang="en-US">
                <a:latin typeface="Tahoma" panose="020B0604030504040204" pitchFamily="34" charset="0"/>
                <a:cs typeface="Tahoma" panose="020B0604030504040204" pitchFamily="34" charset="0"/>
                <a:sym typeface="Monotype Sorts" pitchFamily="-84" charset="2"/>
              </a:rPr>
              <a:t>AD</a:t>
            </a:r>
            <a:r>
              <a:rPr lang="en-US" altLang="en-US" baseline="30000">
                <a:latin typeface="Tahoma" panose="020B0604030504040204" pitchFamily="34" charset="0"/>
                <a:cs typeface="Tahoma" panose="020B0604030504040204" pitchFamily="34" charset="0"/>
                <a:sym typeface="Monotype Sorts" pitchFamily="-84" charset="2"/>
              </a:rPr>
              <a:t>+</a:t>
            </a:r>
            <a:r>
              <a:rPr lang="en-US" altLang="en-US">
                <a:latin typeface="Tahoma" panose="020B0604030504040204" pitchFamily="34" charset="0"/>
                <a:cs typeface="Tahoma" panose="020B0604030504040204" pitchFamily="34" charset="0"/>
                <a:sym typeface="Monotype Sorts" pitchFamily="-84" charset="2"/>
              </a:rPr>
              <a:t>: AD </a:t>
            </a:r>
            <a:r>
              <a:rPr lang="en-US" altLang="en-US">
                <a:latin typeface="Tahoma" panose="020B0604030504040204" pitchFamily="34" charset="0"/>
                <a:cs typeface="Tahoma" panose="020B0604030504040204" pitchFamily="34" charset="0"/>
                <a:sym typeface="Symbol" panose="05050102010706020507" pitchFamily="18" charset="2"/>
              </a:rPr>
              <a:t> </a:t>
            </a:r>
            <a:r>
              <a:rPr lang="en-US" altLang="en-US">
                <a:latin typeface="Tahoma" panose="020B0604030504040204" pitchFamily="34" charset="0"/>
                <a:cs typeface="Tahoma" panose="020B0604030504040204" pitchFamily="34" charset="0"/>
                <a:sym typeface="Monotype Sorts" pitchFamily="-84" charset="2"/>
              </a:rPr>
              <a:t>ABD </a:t>
            </a:r>
            <a:r>
              <a:rPr lang="en-US" altLang="en-US">
                <a:latin typeface="Tahoma" panose="020B0604030504040204" pitchFamily="34" charset="0"/>
                <a:cs typeface="Tahoma" panose="020B0604030504040204" pitchFamily="34" charset="0"/>
                <a:sym typeface="Symbol" panose="05050102010706020507" pitchFamily="18" charset="2"/>
              </a:rPr>
              <a:t> </a:t>
            </a:r>
            <a:r>
              <a:rPr lang="en-US" altLang="en-US">
                <a:solidFill>
                  <a:schemeClr val="tx2"/>
                </a:solidFill>
                <a:latin typeface="Tahoma" panose="020B0604030504040204" pitchFamily="34" charset="0"/>
                <a:cs typeface="Tahoma" panose="020B0604030504040204" pitchFamily="34" charset="0"/>
              </a:rPr>
              <a:t>✘</a:t>
            </a:r>
            <a:endParaRPr lang="en-US" altLang="en-US">
              <a:latin typeface="Tahoma" panose="020B0604030504040204" pitchFamily="34" charset="0"/>
              <a:cs typeface="Tahoma" panose="020B0604030504040204" pitchFamily="34" charset="0"/>
              <a:sym typeface="Monotype Sorts" pitchFamily="-84" charset="2"/>
            </a:endParaRPr>
          </a:p>
          <a:p>
            <a:pPr>
              <a:spcBef>
                <a:spcPct val="0"/>
              </a:spcBef>
              <a:buClrTx/>
              <a:buSzTx/>
              <a:buFontTx/>
              <a:buNone/>
            </a:pPr>
            <a:r>
              <a:rPr lang="en-US" altLang="en-US">
                <a:latin typeface="Tahoma" panose="020B0604030504040204" pitchFamily="34" charset="0"/>
                <a:cs typeface="Tahoma" panose="020B0604030504040204" pitchFamily="34" charset="0"/>
                <a:sym typeface="Monotype Sorts" pitchFamily="-84" charset="2"/>
              </a:rPr>
              <a:t>BC</a:t>
            </a:r>
            <a:r>
              <a:rPr lang="en-US" altLang="en-US" baseline="30000">
                <a:latin typeface="Tahoma" panose="020B0604030504040204" pitchFamily="34" charset="0"/>
                <a:cs typeface="Tahoma" panose="020B0604030504040204" pitchFamily="34" charset="0"/>
                <a:sym typeface="Monotype Sorts" pitchFamily="-84" charset="2"/>
              </a:rPr>
              <a:t>+</a:t>
            </a:r>
            <a:r>
              <a:rPr lang="en-US" altLang="en-US">
                <a:latin typeface="Tahoma" panose="020B0604030504040204" pitchFamily="34" charset="0"/>
                <a:cs typeface="Tahoma" panose="020B0604030504040204" pitchFamily="34" charset="0"/>
                <a:sym typeface="Monotype Sorts" pitchFamily="-84" charset="2"/>
              </a:rPr>
              <a:t>: BC </a:t>
            </a:r>
            <a:r>
              <a:rPr lang="en-US" altLang="en-US">
                <a:latin typeface="Tahoma" panose="020B0604030504040204" pitchFamily="34" charset="0"/>
                <a:cs typeface="Tahoma" panose="020B0604030504040204" pitchFamily="34" charset="0"/>
                <a:sym typeface="Symbol" panose="05050102010706020507" pitchFamily="18" charset="2"/>
              </a:rPr>
              <a:t> </a:t>
            </a:r>
            <a:r>
              <a:rPr lang="en-US" altLang="en-US">
                <a:latin typeface="Tahoma" panose="020B0604030504040204" pitchFamily="34" charset="0"/>
                <a:cs typeface="Tahoma" panose="020B0604030504040204" pitchFamily="34" charset="0"/>
                <a:sym typeface="Monotype Sorts" pitchFamily="-84" charset="2"/>
              </a:rPr>
              <a:t>BCD </a:t>
            </a:r>
            <a:r>
              <a:rPr lang="en-US" altLang="en-US">
                <a:latin typeface="Tahoma" panose="020B0604030504040204" pitchFamily="34" charset="0"/>
                <a:cs typeface="Tahoma" panose="020B0604030504040204" pitchFamily="34" charset="0"/>
                <a:sym typeface="Symbol" panose="05050102010706020507" pitchFamily="18" charset="2"/>
              </a:rPr>
              <a:t> </a:t>
            </a:r>
            <a:r>
              <a:rPr lang="en-US" altLang="en-US">
                <a:solidFill>
                  <a:schemeClr val="tx2"/>
                </a:solidFill>
                <a:latin typeface="Tahoma" panose="020B0604030504040204" pitchFamily="34" charset="0"/>
                <a:cs typeface="Tahoma" panose="020B0604030504040204" pitchFamily="34" charset="0"/>
              </a:rPr>
              <a:t>✘</a:t>
            </a:r>
            <a:endParaRPr lang="en-US" altLang="en-US">
              <a:latin typeface="Tahoma" panose="020B0604030504040204" pitchFamily="34" charset="0"/>
              <a:cs typeface="Tahoma" panose="020B0604030504040204" pitchFamily="34" charset="0"/>
              <a:sym typeface="Monotype Sorts" pitchFamily="-84" charset="2"/>
            </a:endParaRPr>
          </a:p>
          <a:p>
            <a:pPr>
              <a:spcBef>
                <a:spcPct val="0"/>
              </a:spcBef>
              <a:buClrTx/>
              <a:buSzTx/>
              <a:buFontTx/>
              <a:buNone/>
            </a:pPr>
            <a:r>
              <a:rPr lang="en-US" altLang="en-US">
                <a:latin typeface="Tahoma" panose="020B0604030504040204" pitchFamily="34" charset="0"/>
                <a:cs typeface="Tahoma" panose="020B0604030504040204" pitchFamily="34" charset="0"/>
                <a:sym typeface="Monotype Sorts" pitchFamily="-84" charset="2"/>
              </a:rPr>
              <a:t>BD</a:t>
            </a:r>
            <a:r>
              <a:rPr lang="en-US" altLang="en-US" baseline="30000">
                <a:latin typeface="Tahoma" panose="020B0604030504040204" pitchFamily="34" charset="0"/>
                <a:cs typeface="Tahoma" panose="020B0604030504040204" pitchFamily="34" charset="0"/>
                <a:sym typeface="Monotype Sorts" pitchFamily="-84" charset="2"/>
              </a:rPr>
              <a:t>+</a:t>
            </a:r>
            <a:r>
              <a:rPr lang="en-US" altLang="en-US">
                <a:latin typeface="Tahoma" panose="020B0604030504040204" pitchFamily="34" charset="0"/>
                <a:cs typeface="Tahoma" panose="020B0604030504040204" pitchFamily="34" charset="0"/>
                <a:sym typeface="Monotype Sorts" pitchFamily="-84" charset="2"/>
              </a:rPr>
              <a:t>: BD </a:t>
            </a:r>
            <a:r>
              <a:rPr lang="en-US" altLang="en-US">
                <a:latin typeface="Tahoma" panose="020B0604030504040204" pitchFamily="34" charset="0"/>
                <a:cs typeface="Tahoma" panose="020B0604030504040204" pitchFamily="34" charset="0"/>
                <a:sym typeface="Symbol" panose="05050102010706020507" pitchFamily="18" charset="2"/>
              </a:rPr>
              <a:t> </a:t>
            </a:r>
            <a:r>
              <a:rPr lang="en-US" altLang="en-US">
                <a:solidFill>
                  <a:schemeClr val="tx2"/>
                </a:solidFill>
                <a:latin typeface="Tahoma" panose="020B0604030504040204" pitchFamily="34" charset="0"/>
                <a:cs typeface="Tahoma" panose="020B0604030504040204" pitchFamily="34" charset="0"/>
              </a:rPr>
              <a:t>✘</a:t>
            </a:r>
            <a:endParaRPr lang="en-US" altLang="en-US">
              <a:latin typeface="Tahoma" panose="020B0604030504040204" pitchFamily="34" charset="0"/>
              <a:cs typeface="Tahoma" panose="020B0604030504040204" pitchFamily="34" charset="0"/>
              <a:sym typeface="Monotype Sorts" pitchFamily="-84" charset="2"/>
            </a:endParaRPr>
          </a:p>
          <a:p>
            <a:pPr>
              <a:spcBef>
                <a:spcPct val="0"/>
              </a:spcBef>
              <a:buClrTx/>
              <a:buSzTx/>
              <a:buFontTx/>
              <a:buNone/>
            </a:pPr>
            <a:r>
              <a:rPr lang="en-US" altLang="en-US">
                <a:latin typeface="Tahoma" panose="020B0604030504040204" pitchFamily="34" charset="0"/>
                <a:cs typeface="Tahoma" panose="020B0604030504040204" pitchFamily="34" charset="0"/>
                <a:sym typeface="Monotype Sorts" pitchFamily="-84" charset="2"/>
              </a:rPr>
              <a:t>CD</a:t>
            </a:r>
            <a:r>
              <a:rPr lang="en-US" altLang="en-US" baseline="30000">
                <a:latin typeface="Tahoma" panose="020B0604030504040204" pitchFamily="34" charset="0"/>
                <a:cs typeface="Tahoma" panose="020B0604030504040204" pitchFamily="34" charset="0"/>
                <a:sym typeface="Monotype Sorts" pitchFamily="-84" charset="2"/>
              </a:rPr>
              <a:t>+</a:t>
            </a:r>
            <a:r>
              <a:rPr lang="en-US" altLang="en-US">
                <a:latin typeface="Tahoma" panose="020B0604030504040204" pitchFamily="34" charset="0"/>
                <a:cs typeface="Tahoma" panose="020B0604030504040204" pitchFamily="34" charset="0"/>
                <a:sym typeface="Monotype Sorts" pitchFamily="-84" charset="2"/>
              </a:rPr>
              <a:t>: CD </a:t>
            </a:r>
            <a:r>
              <a:rPr lang="en-US" altLang="en-US">
                <a:latin typeface="Tahoma" panose="020B0604030504040204" pitchFamily="34" charset="0"/>
                <a:cs typeface="Tahoma" panose="020B0604030504040204" pitchFamily="34" charset="0"/>
                <a:sym typeface="Symbol" panose="05050102010706020507" pitchFamily="18" charset="2"/>
              </a:rPr>
              <a:t> </a:t>
            </a:r>
            <a:r>
              <a:rPr lang="en-US" altLang="en-US">
                <a:solidFill>
                  <a:schemeClr val="tx2"/>
                </a:solidFill>
                <a:latin typeface="Tahoma" panose="020B0604030504040204" pitchFamily="34" charset="0"/>
                <a:cs typeface="Tahoma" panose="020B0604030504040204" pitchFamily="34" charset="0"/>
              </a:rPr>
              <a:t>✘</a:t>
            </a:r>
            <a:endParaRPr lang="en-US" altLang="en-US">
              <a:latin typeface="Tahoma" panose="020B0604030504040204" pitchFamily="34" charset="0"/>
              <a:cs typeface="Tahoma" panose="020B0604030504040204" pitchFamily="34" charset="0"/>
              <a:sym typeface="Monotype Sorts" pitchFamily="-84" charset="2"/>
            </a:endParaRPr>
          </a:p>
        </p:txBody>
      </p:sp>
      <p:grpSp>
        <p:nvGrpSpPr>
          <p:cNvPr id="6" name="Group 5">
            <a:extLst>
              <a:ext uri="{FF2B5EF4-FFF2-40B4-BE49-F238E27FC236}">
                <a16:creationId xmlns:a16="http://schemas.microsoft.com/office/drawing/2014/main" id="{E936E486-7558-4668-9825-3C83708D40CC}"/>
              </a:ext>
            </a:extLst>
          </p:cNvPr>
          <p:cNvGrpSpPr>
            <a:grpSpLocks/>
          </p:cNvGrpSpPr>
          <p:nvPr/>
        </p:nvGrpSpPr>
        <p:grpSpPr bwMode="auto">
          <a:xfrm>
            <a:off x="838200" y="4114800"/>
            <a:ext cx="2528888" cy="1757363"/>
            <a:chOff x="838200" y="4114800"/>
            <a:chExt cx="2528721" cy="1757065"/>
          </a:xfrm>
        </p:grpSpPr>
        <p:sp>
          <p:nvSpPr>
            <p:cNvPr id="143367" name="TextBox 27">
              <a:extLst>
                <a:ext uri="{FF2B5EF4-FFF2-40B4-BE49-F238E27FC236}">
                  <a16:creationId xmlns:a16="http://schemas.microsoft.com/office/drawing/2014/main" id="{8CFCACD1-3F46-4047-B7D2-EAAC5D0FD1BE}"/>
                </a:ext>
              </a:extLst>
            </p:cNvPr>
            <p:cNvSpPr txBox="1">
              <a:spLocks noChangeArrowheads="1"/>
            </p:cNvSpPr>
            <p:nvPr/>
          </p:nvSpPr>
          <p:spPr bwMode="auto">
            <a:xfrm>
              <a:off x="1404821" y="4117031"/>
              <a:ext cx="1229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rPr>
                <a:t>A</a:t>
              </a:r>
              <a:r>
                <a:rPr lang="en-US" altLang="en-US">
                  <a:latin typeface="Tahoma" panose="020B0604030504040204" pitchFamily="34" charset="0"/>
                  <a:sym typeface="Symbol" panose="05050102010706020507" pitchFamily="18" charset="2"/>
                </a:rPr>
                <a:t> </a:t>
              </a:r>
              <a:r>
                <a:rPr lang="en-US" altLang="en-US">
                  <a:latin typeface="Tahoma" panose="020B0604030504040204" pitchFamily="34" charset="0"/>
                  <a:sym typeface="Monotype Sorts" pitchFamily="-84" charset="2"/>
                </a:rPr>
                <a:t> AB</a:t>
              </a:r>
              <a:endParaRPr lang="en-US" altLang="en-US"/>
            </a:p>
          </p:txBody>
        </p:sp>
        <p:sp>
          <p:nvSpPr>
            <p:cNvPr id="143368" name="TextBox 28">
              <a:extLst>
                <a:ext uri="{FF2B5EF4-FFF2-40B4-BE49-F238E27FC236}">
                  <a16:creationId xmlns:a16="http://schemas.microsoft.com/office/drawing/2014/main" id="{9F5C53A4-66E6-42EC-8683-1D217E2AEC16}"/>
                </a:ext>
              </a:extLst>
            </p:cNvPr>
            <p:cNvSpPr txBox="1">
              <a:spLocks noChangeArrowheads="1"/>
            </p:cNvSpPr>
            <p:nvPr/>
          </p:nvSpPr>
          <p:spPr bwMode="auto">
            <a:xfrm>
              <a:off x="838200" y="4117032"/>
              <a:ext cx="6270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rPr>
                <a:t>A</a:t>
              </a:r>
              <a:r>
                <a:rPr lang="en-US" altLang="en-US" baseline="30000">
                  <a:latin typeface="Tahoma" panose="020B0604030504040204" pitchFamily="34" charset="0"/>
                  <a:cs typeface="Tahoma" panose="020B0604030504040204" pitchFamily="34" charset="0"/>
                </a:rPr>
                <a:t>+</a:t>
              </a:r>
              <a:r>
                <a:rPr lang="en-US" altLang="en-US">
                  <a:latin typeface="Tahoma" panose="020B0604030504040204" pitchFamily="34" charset="0"/>
                  <a:cs typeface="Tahoma" panose="020B0604030504040204" pitchFamily="34" charset="0"/>
                </a:rPr>
                <a:t>:</a:t>
              </a:r>
            </a:p>
          </p:txBody>
        </p:sp>
        <p:sp>
          <p:nvSpPr>
            <p:cNvPr id="143369" name="TextBox 29">
              <a:extLst>
                <a:ext uri="{FF2B5EF4-FFF2-40B4-BE49-F238E27FC236}">
                  <a16:creationId xmlns:a16="http://schemas.microsoft.com/office/drawing/2014/main" id="{A888E978-864C-44B3-9683-21687E0284F3}"/>
                </a:ext>
              </a:extLst>
            </p:cNvPr>
            <p:cNvSpPr txBox="1">
              <a:spLocks noChangeArrowheads="1"/>
            </p:cNvSpPr>
            <p:nvPr/>
          </p:nvSpPr>
          <p:spPr bwMode="auto">
            <a:xfrm>
              <a:off x="3146156" y="5006543"/>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lang="en-US" altLang="en-US"/>
            </a:p>
          </p:txBody>
        </p:sp>
        <p:sp>
          <p:nvSpPr>
            <p:cNvPr id="143370" name="TextBox 30">
              <a:extLst>
                <a:ext uri="{FF2B5EF4-FFF2-40B4-BE49-F238E27FC236}">
                  <a16:creationId xmlns:a16="http://schemas.microsoft.com/office/drawing/2014/main" id="{0DFAF2D9-F751-4DE3-889D-5C11DEFEC01B}"/>
                </a:ext>
              </a:extLst>
            </p:cNvPr>
            <p:cNvSpPr txBox="1">
              <a:spLocks noChangeArrowheads="1"/>
            </p:cNvSpPr>
            <p:nvPr/>
          </p:nvSpPr>
          <p:spPr bwMode="auto">
            <a:xfrm>
              <a:off x="838200" y="4500265"/>
              <a:ext cx="6238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rPr>
                <a:t>B</a:t>
              </a:r>
              <a:r>
                <a:rPr lang="en-US" altLang="en-US" baseline="30000">
                  <a:latin typeface="Tahoma" panose="020B0604030504040204" pitchFamily="34" charset="0"/>
                  <a:cs typeface="Tahoma" panose="020B0604030504040204" pitchFamily="34" charset="0"/>
                </a:rPr>
                <a:t>+</a:t>
              </a:r>
              <a:r>
                <a:rPr lang="en-US" altLang="en-US">
                  <a:latin typeface="Tahoma" panose="020B0604030504040204" pitchFamily="34" charset="0"/>
                  <a:cs typeface="Tahoma" panose="020B0604030504040204" pitchFamily="34" charset="0"/>
                </a:rPr>
                <a:t>:</a:t>
              </a:r>
            </a:p>
          </p:txBody>
        </p:sp>
        <p:sp>
          <p:nvSpPr>
            <p:cNvPr id="143371" name="Rectangle 31">
              <a:extLst>
                <a:ext uri="{FF2B5EF4-FFF2-40B4-BE49-F238E27FC236}">
                  <a16:creationId xmlns:a16="http://schemas.microsoft.com/office/drawing/2014/main" id="{79894EF2-0E55-4B31-84E4-D89D474906B2}"/>
                </a:ext>
              </a:extLst>
            </p:cNvPr>
            <p:cNvSpPr>
              <a:spLocks noChangeArrowheads="1"/>
            </p:cNvSpPr>
            <p:nvPr/>
          </p:nvSpPr>
          <p:spPr bwMode="auto">
            <a:xfrm>
              <a:off x="1404821" y="4500265"/>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sym typeface="Symbol" panose="05050102010706020507" pitchFamily="18" charset="2"/>
                </a:rPr>
                <a:t>B </a:t>
              </a:r>
              <a:endParaRPr lang="en-US" altLang="en-US"/>
            </a:p>
          </p:txBody>
        </p:sp>
        <p:sp>
          <p:nvSpPr>
            <p:cNvPr id="143372" name="TextBox 32">
              <a:extLst>
                <a:ext uri="{FF2B5EF4-FFF2-40B4-BE49-F238E27FC236}">
                  <a16:creationId xmlns:a16="http://schemas.microsoft.com/office/drawing/2014/main" id="{C7E7D0BB-5985-4557-9633-12A09D23D9DE}"/>
                </a:ext>
              </a:extLst>
            </p:cNvPr>
            <p:cNvSpPr txBox="1">
              <a:spLocks noChangeArrowheads="1"/>
            </p:cNvSpPr>
            <p:nvPr/>
          </p:nvSpPr>
          <p:spPr bwMode="auto">
            <a:xfrm>
              <a:off x="2133600" y="4495800"/>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solidFill>
                    <a:schemeClr val="tx2"/>
                  </a:solidFill>
                </a:rPr>
                <a:t>✘</a:t>
              </a:r>
            </a:p>
          </p:txBody>
        </p:sp>
        <p:sp>
          <p:nvSpPr>
            <p:cNvPr id="143373" name="TextBox 33">
              <a:extLst>
                <a:ext uri="{FF2B5EF4-FFF2-40B4-BE49-F238E27FC236}">
                  <a16:creationId xmlns:a16="http://schemas.microsoft.com/office/drawing/2014/main" id="{A4CBB195-17F7-4789-8FBB-7068217D7194}"/>
                </a:ext>
              </a:extLst>
            </p:cNvPr>
            <p:cNvSpPr txBox="1">
              <a:spLocks noChangeArrowheads="1"/>
            </p:cNvSpPr>
            <p:nvPr/>
          </p:nvSpPr>
          <p:spPr bwMode="auto">
            <a:xfrm>
              <a:off x="838200" y="4953000"/>
              <a:ext cx="6270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rPr>
                <a:t>C</a:t>
              </a:r>
              <a:r>
                <a:rPr lang="en-US" altLang="en-US" baseline="30000">
                  <a:latin typeface="Tahoma" panose="020B0604030504040204" pitchFamily="34" charset="0"/>
                  <a:cs typeface="Tahoma" panose="020B0604030504040204" pitchFamily="34" charset="0"/>
                </a:rPr>
                <a:t>+</a:t>
              </a:r>
              <a:r>
                <a:rPr lang="en-US" altLang="en-US">
                  <a:latin typeface="Tahoma" panose="020B0604030504040204" pitchFamily="34" charset="0"/>
                  <a:cs typeface="Tahoma" panose="020B0604030504040204" pitchFamily="34" charset="0"/>
                </a:rPr>
                <a:t>:</a:t>
              </a:r>
            </a:p>
          </p:txBody>
        </p:sp>
        <p:sp>
          <p:nvSpPr>
            <p:cNvPr id="143374" name="Rectangle 34">
              <a:extLst>
                <a:ext uri="{FF2B5EF4-FFF2-40B4-BE49-F238E27FC236}">
                  <a16:creationId xmlns:a16="http://schemas.microsoft.com/office/drawing/2014/main" id="{845BD1B3-077F-4CFA-BC2B-0C60DB752D74}"/>
                </a:ext>
              </a:extLst>
            </p:cNvPr>
            <p:cNvSpPr>
              <a:spLocks noChangeArrowheads="1"/>
            </p:cNvSpPr>
            <p:nvPr/>
          </p:nvSpPr>
          <p:spPr bwMode="auto">
            <a:xfrm>
              <a:off x="1404821" y="4953000"/>
              <a:ext cx="125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sym typeface="Symbol" panose="05050102010706020507" pitchFamily="18" charset="2"/>
                </a:rPr>
                <a:t>C  CD</a:t>
              </a:r>
              <a:endParaRPr lang="en-US" altLang="en-US"/>
            </a:p>
          </p:txBody>
        </p:sp>
        <p:sp>
          <p:nvSpPr>
            <p:cNvPr id="143375" name="TextBox 35">
              <a:extLst>
                <a:ext uri="{FF2B5EF4-FFF2-40B4-BE49-F238E27FC236}">
                  <a16:creationId xmlns:a16="http://schemas.microsoft.com/office/drawing/2014/main" id="{CCDB444F-93B5-4339-A93C-9916B6EE6432}"/>
                </a:ext>
              </a:extLst>
            </p:cNvPr>
            <p:cNvSpPr txBox="1">
              <a:spLocks noChangeArrowheads="1"/>
            </p:cNvSpPr>
            <p:nvPr/>
          </p:nvSpPr>
          <p:spPr bwMode="auto">
            <a:xfrm>
              <a:off x="2874478" y="4953000"/>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solidFill>
                    <a:schemeClr val="tx2"/>
                  </a:solidFill>
                </a:rPr>
                <a:t>✘</a:t>
              </a:r>
            </a:p>
          </p:txBody>
        </p:sp>
        <p:sp>
          <p:nvSpPr>
            <p:cNvPr id="143376" name="TextBox 36">
              <a:extLst>
                <a:ext uri="{FF2B5EF4-FFF2-40B4-BE49-F238E27FC236}">
                  <a16:creationId xmlns:a16="http://schemas.microsoft.com/office/drawing/2014/main" id="{997BB312-0F43-47CD-804F-B8F09A846F5C}"/>
                </a:ext>
              </a:extLst>
            </p:cNvPr>
            <p:cNvSpPr txBox="1">
              <a:spLocks noChangeArrowheads="1"/>
            </p:cNvSpPr>
            <p:nvPr/>
          </p:nvSpPr>
          <p:spPr bwMode="auto">
            <a:xfrm>
              <a:off x="838200" y="5410200"/>
              <a:ext cx="651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cs typeface="Tahoma" panose="020B0604030504040204" pitchFamily="34" charset="0"/>
                </a:rPr>
                <a:t>D</a:t>
              </a:r>
              <a:r>
                <a:rPr lang="en-US" altLang="en-US" baseline="30000">
                  <a:latin typeface="Tahoma" panose="020B0604030504040204" pitchFamily="34" charset="0"/>
                  <a:cs typeface="Tahoma" panose="020B0604030504040204" pitchFamily="34" charset="0"/>
                </a:rPr>
                <a:t>+</a:t>
              </a:r>
              <a:r>
                <a:rPr lang="en-US" altLang="en-US">
                  <a:latin typeface="Tahoma" panose="020B0604030504040204" pitchFamily="34" charset="0"/>
                  <a:cs typeface="Tahoma" panose="020B0604030504040204" pitchFamily="34" charset="0"/>
                </a:rPr>
                <a:t>:</a:t>
              </a:r>
            </a:p>
          </p:txBody>
        </p:sp>
        <p:sp>
          <p:nvSpPr>
            <p:cNvPr id="143377" name="Rectangle 37">
              <a:extLst>
                <a:ext uri="{FF2B5EF4-FFF2-40B4-BE49-F238E27FC236}">
                  <a16:creationId xmlns:a16="http://schemas.microsoft.com/office/drawing/2014/main" id="{C59269FD-8346-4DB7-B5AA-0F4890393551}"/>
                </a:ext>
              </a:extLst>
            </p:cNvPr>
            <p:cNvSpPr>
              <a:spLocks noChangeArrowheads="1"/>
            </p:cNvSpPr>
            <p:nvPr/>
          </p:nvSpPr>
          <p:spPr bwMode="auto">
            <a:xfrm>
              <a:off x="1404821" y="5410200"/>
              <a:ext cx="7922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sym typeface="Symbol" panose="05050102010706020507" pitchFamily="18" charset="2"/>
                </a:rPr>
                <a:t>D </a:t>
              </a:r>
              <a:endParaRPr lang="en-US" altLang="en-US"/>
            </a:p>
          </p:txBody>
        </p:sp>
        <p:sp>
          <p:nvSpPr>
            <p:cNvPr id="143378" name="TextBox 38">
              <a:extLst>
                <a:ext uri="{FF2B5EF4-FFF2-40B4-BE49-F238E27FC236}">
                  <a16:creationId xmlns:a16="http://schemas.microsoft.com/office/drawing/2014/main" id="{BF504FE4-D711-44C5-8F47-9A7B96DC2404}"/>
                </a:ext>
              </a:extLst>
            </p:cNvPr>
            <p:cNvSpPr txBox="1">
              <a:spLocks noChangeArrowheads="1"/>
            </p:cNvSpPr>
            <p:nvPr/>
          </p:nvSpPr>
          <p:spPr bwMode="auto">
            <a:xfrm>
              <a:off x="2133600" y="5405735"/>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solidFill>
                    <a:schemeClr val="tx2"/>
                  </a:solidFill>
                </a:rPr>
                <a:t>✘</a:t>
              </a:r>
            </a:p>
          </p:txBody>
        </p:sp>
        <p:sp>
          <p:nvSpPr>
            <p:cNvPr id="143379" name="TextBox 39">
              <a:extLst>
                <a:ext uri="{FF2B5EF4-FFF2-40B4-BE49-F238E27FC236}">
                  <a16:creationId xmlns:a16="http://schemas.microsoft.com/office/drawing/2014/main" id="{0CB4C972-966F-48F1-BCA7-F44B105EF643}"/>
                </a:ext>
              </a:extLst>
            </p:cNvPr>
            <p:cNvSpPr txBox="1">
              <a:spLocks noChangeArrowheads="1"/>
            </p:cNvSpPr>
            <p:nvPr/>
          </p:nvSpPr>
          <p:spPr bwMode="auto">
            <a:xfrm>
              <a:off x="2438400" y="4953000"/>
              <a:ext cx="583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sym typeface="Symbol" panose="05050102010706020507" pitchFamily="18" charset="2"/>
                </a:rPr>
                <a:t> </a:t>
              </a:r>
              <a:endParaRPr lang="en-US" altLang="en-US"/>
            </a:p>
          </p:txBody>
        </p:sp>
        <p:sp>
          <p:nvSpPr>
            <p:cNvPr id="143380" name="TextBox 40">
              <a:extLst>
                <a:ext uri="{FF2B5EF4-FFF2-40B4-BE49-F238E27FC236}">
                  <a16:creationId xmlns:a16="http://schemas.microsoft.com/office/drawing/2014/main" id="{096503CF-BCBE-4E90-AF18-50225C4EB924}"/>
                </a:ext>
              </a:extLst>
            </p:cNvPr>
            <p:cNvSpPr txBox="1">
              <a:spLocks noChangeArrowheads="1"/>
            </p:cNvSpPr>
            <p:nvPr/>
          </p:nvSpPr>
          <p:spPr bwMode="auto">
            <a:xfrm>
              <a:off x="2860357" y="4114800"/>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solidFill>
                    <a:schemeClr val="tx2"/>
                  </a:solidFill>
                </a:rPr>
                <a:t>✘</a:t>
              </a:r>
            </a:p>
          </p:txBody>
        </p:sp>
        <p:sp>
          <p:nvSpPr>
            <p:cNvPr id="143381" name="TextBox 41">
              <a:extLst>
                <a:ext uri="{FF2B5EF4-FFF2-40B4-BE49-F238E27FC236}">
                  <a16:creationId xmlns:a16="http://schemas.microsoft.com/office/drawing/2014/main" id="{83D8CB27-4145-4E86-8A68-F31477181BF2}"/>
                </a:ext>
              </a:extLst>
            </p:cNvPr>
            <p:cNvSpPr txBox="1">
              <a:spLocks noChangeArrowheads="1"/>
            </p:cNvSpPr>
            <p:nvPr/>
          </p:nvSpPr>
          <p:spPr bwMode="auto">
            <a:xfrm>
              <a:off x="2424279" y="4114800"/>
              <a:ext cx="583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a:latin typeface="Tahoma" panose="020B0604030504040204" pitchFamily="34" charset="0"/>
                  <a:sym typeface="Symbol" panose="05050102010706020507" pitchFamily="18" charset="2"/>
                </a:rPr>
                <a:t> </a:t>
              </a:r>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F4D82748-01C8-48E4-A60E-F859EF7FC165}"/>
              </a:ext>
            </a:extLst>
          </p:cNvPr>
          <p:cNvSpPr>
            <a:spLocks noGrp="1" noChangeArrowheads="1"/>
          </p:cNvSpPr>
          <p:nvPr>
            <p:ph type="title"/>
          </p:nvPr>
        </p:nvSpPr>
        <p:spPr/>
        <p:txBody>
          <a:bodyPr/>
          <a:lstStyle/>
          <a:p>
            <a:pPr eaLnBrk="1" hangingPunct="1"/>
            <a:r>
              <a:rPr lang="en-US" altLang="en-US">
                <a:latin typeface="Tahoma" panose="020B0604030504040204" pitchFamily="34" charset="0"/>
              </a:rPr>
              <a:t>BCNF Decomposition Algorithm</a:t>
            </a:r>
          </a:p>
        </p:txBody>
      </p:sp>
      <p:sp>
        <p:nvSpPr>
          <p:cNvPr id="145411" name="Rectangle 3" descr="Rectangle: Click to edit Master text styles&#10;Second level&#10;Third level&#10;Fourth level&#10;Fifth level">
            <a:extLst>
              <a:ext uri="{FF2B5EF4-FFF2-40B4-BE49-F238E27FC236}">
                <a16:creationId xmlns:a16="http://schemas.microsoft.com/office/drawing/2014/main" id="{7C88A4B5-94CE-490F-902C-53D6C696AD8E}"/>
              </a:ext>
            </a:extLst>
          </p:cNvPr>
          <p:cNvSpPr>
            <a:spLocks noGrp="1" noChangeArrowheads="1"/>
          </p:cNvSpPr>
          <p:nvPr>
            <p:ph type="body" idx="1"/>
          </p:nvPr>
        </p:nvSpPr>
        <p:spPr>
          <a:xfrm>
            <a:off x="381000" y="1371600"/>
            <a:ext cx="8305800" cy="5029200"/>
          </a:xfrm>
        </p:spPr>
        <p:txBody>
          <a:bodyPr/>
          <a:lstStyle/>
          <a:p>
            <a:pPr eaLnBrk="1" hangingPunct="1">
              <a:lnSpc>
                <a:spcPct val="90000"/>
              </a:lnSpc>
              <a:buFont typeface="Wingdings" panose="05000000000000000000" pitchFamily="2" charset="2"/>
              <a:buNone/>
              <a:tabLst>
                <a:tab pos="565150" algn="l"/>
                <a:tab pos="803275" algn="l"/>
                <a:tab pos="1489075" algn="l"/>
                <a:tab pos="1771650" algn="l"/>
              </a:tabLst>
            </a:pPr>
            <a:r>
              <a:rPr lang="en-US" altLang="en-US" i="1">
                <a:latin typeface="Tahoma" panose="020B0604030504040204" pitchFamily="34" charset="0"/>
              </a:rPr>
              <a:t>	result </a:t>
            </a:r>
            <a:r>
              <a:rPr lang="en-US" altLang="en-US">
                <a:latin typeface="Tahoma" panose="020B0604030504040204" pitchFamily="34" charset="0"/>
              </a:rPr>
              <a:t>:= {</a:t>
            </a:r>
            <a:r>
              <a:rPr lang="en-US" altLang="en-US" i="1">
                <a:latin typeface="Tahoma" panose="020B0604030504040204" pitchFamily="34" charset="0"/>
              </a:rPr>
              <a:t>R</a:t>
            </a:r>
            <a:r>
              <a:rPr lang="en-US" altLang="en-US">
                <a:latin typeface="Tahoma" panose="020B0604030504040204" pitchFamily="34" charset="0"/>
              </a:rPr>
              <a:t>};</a:t>
            </a:r>
            <a:br>
              <a:rPr lang="en-US" altLang="en-US">
                <a:latin typeface="Tahoma" panose="020B0604030504040204" pitchFamily="34" charset="0"/>
              </a:rPr>
            </a:br>
            <a:r>
              <a:rPr lang="en-US" altLang="en-US" i="1">
                <a:latin typeface="Tahoma" panose="020B0604030504040204" pitchFamily="34" charset="0"/>
              </a:rPr>
              <a:t>done </a:t>
            </a:r>
            <a:r>
              <a:rPr lang="en-US" altLang="en-US">
                <a:latin typeface="Tahoma" panose="020B0604030504040204" pitchFamily="34" charset="0"/>
              </a:rPr>
              <a:t>:= false;</a:t>
            </a:r>
            <a:br>
              <a:rPr lang="en-US" altLang="en-US">
                <a:latin typeface="Tahoma" panose="020B0604030504040204" pitchFamily="34" charset="0"/>
              </a:rPr>
            </a:br>
            <a:r>
              <a:rPr lang="en-US" altLang="en-US">
                <a:latin typeface="Tahoma" panose="020B0604030504040204" pitchFamily="34" charset="0"/>
              </a:rPr>
              <a:t>compute </a:t>
            </a:r>
            <a:r>
              <a:rPr lang="en-US" altLang="en-US" i="1">
                <a:latin typeface="Tahoma" panose="020B0604030504040204" pitchFamily="34" charset="0"/>
              </a:rPr>
              <a:t>F </a:t>
            </a:r>
            <a:r>
              <a:rPr lang="en-US" altLang="en-US" baseline="30000">
                <a:latin typeface="Tahoma" panose="020B0604030504040204" pitchFamily="34" charset="0"/>
              </a:rPr>
              <a:t>+</a:t>
            </a:r>
            <a:r>
              <a:rPr lang="en-US" altLang="en-US">
                <a:latin typeface="Tahoma" panose="020B0604030504040204" pitchFamily="34" charset="0"/>
              </a:rPr>
              <a:t>;</a:t>
            </a:r>
            <a:br>
              <a:rPr lang="en-US" altLang="en-US">
                <a:latin typeface="Tahoma" panose="020B0604030504040204" pitchFamily="34" charset="0"/>
              </a:rPr>
            </a:br>
            <a:r>
              <a:rPr lang="en-US" altLang="en-US" b="1">
                <a:latin typeface="Tahoma" panose="020B0604030504040204" pitchFamily="34" charset="0"/>
              </a:rPr>
              <a:t>while (not </a:t>
            </a:r>
            <a:r>
              <a:rPr lang="en-US" altLang="en-US" i="1">
                <a:latin typeface="Tahoma" panose="020B0604030504040204" pitchFamily="34" charset="0"/>
              </a:rPr>
              <a:t>done) </a:t>
            </a:r>
            <a:r>
              <a:rPr lang="en-US" altLang="en-US" b="1">
                <a:latin typeface="Tahoma" panose="020B0604030504040204" pitchFamily="34" charset="0"/>
              </a:rPr>
              <a:t>do</a:t>
            </a:r>
            <a:br>
              <a:rPr lang="en-US" altLang="en-US" b="1">
                <a:latin typeface="Tahoma" panose="020B0604030504040204" pitchFamily="34" charset="0"/>
              </a:rPr>
            </a:br>
            <a:r>
              <a:rPr lang="en-US" altLang="en-US" b="1">
                <a:latin typeface="Tahoma" panose="020B0604030504040204" pitchFamily="34" charset="0"/>
              </a:rPr>
              <a:t>	if </a:t>
            </a:r>
            <a:r>
              <a:rPr lang="en-US" altLang="en-US">
                <a:latin typeface="Tahoma" panose="020B0604030504040204" pitchFamily="34" charset="0"/>
              </a:rPr>
              <a:t>(there is a schema </a:t>
            </a:r>
            <a:r>
              <a:rPr lang="en-US" altLang="en-US" i="1">
                <a:latin typeface="Tahoma" panose="020B0604030504040204" pitchFamily="34" charset="0"/>
              </a:rPr>
              <a:t>R</a:t>
            </a:r>
            <a:r>
              <a:rPr lang="en-US" altLang="en-US" i="1" baseline="-25000">
                <a:latin typeface="Tahoma" panose="020B0604030504040204" pitchFamily="34" charset="0"/>
              </a:rPr>
              <a:t>i</a:t>
            </a:r>
            <a:r>
              <a:rPr lang="en-US" altLang="en-US" i="1">
                <a:latin typeface="Tahoma" panose="020B0604030504040204" pitchFamily="34" charset="0"/>
              </a:rPr>
              <a:t> </a:t>
            </a:r>
            <a:r>
              <a:rPr lang="en-US" altLang="en-US">
                <a:latin typeface="Tahoma" panose="020B0604030504040204" pitchFamily="34" charset="0"/>
              </a:rPr>
              <a:t>in </a:t>
            </a:r>
            <a:r>
              <a:rPr lang="en-US" altLang="en-US" i="1">
                <a:latin typeface="Tahoma" panose="020B0604030504040204" pitchFamily="34" charset="0"/>
              </a:rPr>
              <a:t>result </a:t>
            </a:r>
            <a:r>
              <a:rPr lang="en-US" altLang="en-US">
                <a:latin typeface="Tahoma" panose="020B0604030504040204" pitchFamily="34" charset="0"/>
              </a:rPr>
              <a:t> that is not in BCNF)</a:t>
            </a:r>
            <a:br>
              <a:rPr lang="en-US" altLang="en-US">
                <a:latin typeface="Tahoma" panose="020B0604030504040204" pitchFamily="34" charset="0"/>
              </a:rPr>
            </a:br>
            <a:r>
              <a:rPr lang="en-US" altLang="en-US">
                <a:latin typeface="Tahoma" panose="020B0604030504040204" pitchFamily="34" charset="0"/>
              </a:rPr>
              <a:t>		</a:t>
            </a:r>
            <a:r>
              <a:rPr lang="en-US" altLang="en-US" b="1">
                <a:latin typeface="Tahoma" panose="020B0604030504040204" pitchFamily="34" charset="0"/>
              </a:rPr>
              <a:t>then begin</a:t>
            </a:r>
            <a:br>
              <a:rPr lang="en-US" altLang="en-US" b="1">
                <a:latin typeface="Tahoma" panose="020B0604030504040204" pitchFamily="34" charset="0"/>
              </a:rPr>
            </a:br>
            <a:r>
              <a:rPr lang="en-US" altLang="en-US" b="1">
                <a:latin typeface="Tahoma" panose="020B0604030504040204" pitchFamily="34" charset="0"/>
              </a:rPr>
              <a:t>		    </a:t>
            </a:r>
            <a:r>
              <a:rPr lang="en-US" altLang="en-US">
                <a:latin typeface="Tahoma" panose="020B0604030504040204" pitchFamily="34" charset="0"/>
              </a:rPr>
              <a:t>let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sym typeface="Greek Symbols" pitchFamily="18" charset="2"/>
              </a:rPr>
              <a:t>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sym typeface="Monotype Sorts" pitchFamily="-84" charset="2"/>
              </a:rPr>
              <a:t> </a:t>
            </a:r>
            <a:r>
              <a:rPr lang="en-US" altLang="en-US" i="1">
                <a:latin typeface="Tahoma" panose="020B0604030504040204" pitchFamily="34" charset="0"/>
                <a:sym typeface="Symbol" panose="05050102010706020507" pitchFamily="18" charset="2"/>
              </a:rPr>
              <a:t></a:t>
            </a:r>
            <a:r>
              <a:rPr lang="en-US" altLang="en-US" i="1">
                <a:latin typeface="Tahoma" panose="020B0604030504040204" pitchFamily="34" charset="0"/>
                <a:sym typeface="Greek Symbols" pitchFamily="18" charset="2"/>
              </a:rPr>
              <a:t> </a:t>
            </a:r>
            <a:r>
              <a:rPr lang="en-US" altLang="en-US">
                <a:latin typeface="Tahoma" panose="020B0604030504040204" pitchFamily="34" charset="0"/>
                <a:sym typeface="Greek Symbols" pitchFamily="18" charset="2"/>
              </a:rPr>
              <a:t> be a nontrivial FD that holds on </a:t>
            </a:r>
            <a:r>
              <a:rPr lang="en-US" altLang="en-US" i="1">
                <a:latin typeface="Tahoma" panose="020B0604030504040204" pitchFamily="34" charset="0"/>
                <a:sym typeface="Greek Symbols" pitchFamily="18" charset="2"/>
              </a:rPr>
              <a:t>R</a:t>
            </a:r>
            <a:r>
              <a:rPr lang="en-US" altLang="en-US" i="1" baseline="-25000">
                <a:latin typeface="Tahoma" panose="020B0604030504040204" pitchFamily="34" charset="0"/>
                <a:sym typeface="Greek Symbols" pitchFamily="18" charset="2"/>
              </a:rPr>
              <a:t>i</a:t>
            </a:r>
            <a:br>
              <a:rPr lang="en-US" altLang="en-US" i="1">
                <a:latin typeface="Tahoma" panose="020B0604030504040204" pitchFamily="34" charset="0"/>
                <a:sym typeface="Greek Symbols" pitchFamily="18" charset="2"/>
              </a:rPr>
            </a:br>
            <a:r>
              <a:rPr lang="en-US" altLang="en-US" i="1">
                <a:latin typeface="Tahoma" panose="020B0604030504040204" pitchFamily="34" charset="0"/>
                <a:sym typeface="Greek Symbols" pitchFamily="18" charset="2"/>
              </a:rPr>
              <a:t>		    </a:t>
            </a:r>
            <a:r>
              <a:rPr lang="en-US" altLang="en-US">
                <a:latin typeface="Tahoma" panose="020B0604030504040204" pitchFamily="34" charset="0"/>
                <a:sym typeface="Greek Symbols" pitchFamily="18" charset="2"/>
              </a:rPr>
              <a:t>such that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sym typeface="Greek Symbols" pitchFamily="18" charset="2"/>
              </a:rPr>
              <a:t>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sym typeface="Monotype Sorts" pitchFamily="-84" charset="2"/>
              </a:rPr>
              <a:t> </a:t>
            </a:r>
            <a:r>
              <a:rPr lang="en-US" altLang="en-US" i="1">
                <a:latin typeface="Tahoma" panose="020B0604030504040204" pitchFamily="34" charset="0"/>
                <a:sym typeface="Greek Symbols" pitchFamily="18" charset="2"/>
              </a:rPr>
              <a:t>R</a:t>
            </a:r>
            <a:r>
              <a:rPr lang="en-US" altLang="en-US" i="1" baseline="-25000">
                <a:latin typeface="Tahoma" panose="020B0604030504040204" pitchFamily="34" charset="0"/>
                <a:sym typeface="Greek Symbols" pitchFamily="18" charset="2"/>
              </a:rPr>
              <a:t>i</a:t>
            </a:r>
            <a:r>
              <a:rPr lang="en-US" altLang="en-US" i="1">
                <a:latin typeface="Tahoma" panose="020B0604030504040204" pitchFamily="34" charset="0"/>
                <a:sym typeface="Greek Symbols" pitchFamily="18" charset="2"/>
              </a:rPr>
              <a:t> </a:t>
            </a:r>
            <a:r>
              <a:rPr lang="en-US" altLang="en-US">
                <a:latin typeface="Tahoma" panose="020B0604030504040204" pitchFamily="34" charset="0"/>
                <a:sym typeface="Greek Symbols" pitchFamily="18" charset="2"/>
              </a:rPr>
              <a:t>is not in </a:t>
            </a:r>
            <a:r>
              <a:rPr lang="en-US" altLang="en-US" i="1">
                <a:latin typeface="Tahoma" panose="020B0604030504040204" pitchFamily="34" charset="0"/>
                <a:sym typeface="Greek Symbols" pitchFamily="18" charset="2"/>
              </a:rPr>
              <a:t>F </a:t>
            </a:r>
            <a:r>
              <a:rPr lang="en-US" altLang="en-US" baseline="30000">
                <a:latin typeface="Tahoma" panose="020B0604030504040204" pitchFamily="34" charset="0"/>
                <a:sym typeface="Greek Symbols" pitchFamily="18" charset="2"/>
              </a:rPr>
              <a:t>+</a:t>
            </a:r>
            <a:r>
              <a:rPr lang="en-US" altLang="en-US">
                <a:latin typeface="Tahoma" panose="020B0604030504040204" pitchFamily="34" charset="0"/>
                <a:sym typeface="Greek Symbols" pitchFamily="18" charset="2"/>
              </a:rPr>
              <a:t>, and </a:t>
            </a:r>
            <a:r>
              <a:rPr lang="en-US" altLang="en-US">
                <a:latin typeface="Tahoma" panose="020B0604030504040204" pitchFamily="34" charset="0"/>
                <a:sym typeface="Symbol" panose="05050102010706020507" pitchFamily="18" charset="2"/>
              </a:rPr>
              <a:t></a:t>
            </a:r>
            <a:r>
              <a:rPr lang="en-US" altLang="en-US">
                <a:latin typeface="Tahoma" panose="020B0604030504040204" pitchFamily="34" charset="0"/>
                <a:sym typeface="Greek Symbols" pitchFamily="18" charset="2"/>
              </a:rPr>
              <a:t> </a:t>
            </a:r>
            <a:r>
              <a:rPr lang="en-US" altLang="en-US">
                <a:latin typeface="Tahoma" panose="020B0604030504040204" pitchFamily="34" charset="0"/>
                <a:sym typeface="Symbol" panose="05050102010706020507" pitchFamily="18" charset="2"/>
              </a:rPr>
              <a:t> </a:t>
            </a:r>
            <a:r>
              <a:rPr lang="en-US" altLang="en-US" i="1">
                <a:latin typeface="Tahoma" panose="020B0604030504040204" pitchFamily="34" charset="0"/>
                <a:sym typeface="Symbol" panose="05050102010706020507" pitchFamily="18" charset="2"/>
              </a:rPr>
              <a:t></a:t>
            </a:r>
            <a:r>
              <a:rPr lang="en-US" altLang="en-US" i="1">
                <a:latin typeface="Tahoma" panose="020B0604030504040204" pitchFamily="34" charset="0"/>
                <a:sym typeface="Greek Symbols" pitchFamily="18" charset="2"/>
              </a:rPr>
              <a:t>  = </a:t>
            </a:r>
            <a:r>
              <a:rPr lang="en-US" altLang="en-US">
                <a:latin typeface="Tahoma" panose="020B0604030504040204" pitchFamily="34" charset="0"/>
                <a:sym typeface="Symbol" panose="05050102010706020507" pitchFamily="18" charset="2"/>
              </a:rPr>
              <a:t>;</a:t>
            </a:r>
            <a:br>
              <a:rPr lang="en-US" altLang="en-US">
                <a:latin typeface="Tahoma" panose="020B0604030504040204" pitchFamily="34" charset="0"/>
                <a:sym typeface="Symbol" panose="05050102010706020507" pitchFamily="18" charset="2"/>
              </a:rPr>
            </a:br>
            <a:r>
              <a:rPr lang="en-US" altLang="en-US">
                <a:latin typeface="Tahoma" panose="020B0604030504040204" pitchFamily="34" charset="0"/>
                <a:sym typeface="Symbol" panose="05050102010706020507" pitchFamily="18" charset="2"/>
              </a:rPr>
              <a:t>			   </a:t>
            </a:r>
            <a:r>
              <a:rPr lang="en-US" altLang="en-US" i="1">
                <a:latin typeface="Tahoma" panose="020B0604030504040204" pitchFamily="34" charset="0"/>
                <a:sym typeface="Symbol" panose="05050102010706020507" pitchFamily="18" charset="2"/>
              </a:rPr>
              <a:t>result </a:t>
            </a:r>
            <a:r>
              <a:rPr lang="en-US" altLang="en-US">
                <a:latin typeface="Tahoma" panose="020B0604030504040204" pitchFamily="34" charset="0"/>
                <a:sym typeface="Symbol" panose="05050102010706020507" pitchFamily="18" charset="2"/>
              </a:rPr>
              <a:t>:= (</a:t>
            </a:r>
            <a:r>
              <a:rPr lang="en-US" altLang="en-US" i="1">
                <a:latin typeface="Tahoma" panose="020B0604030504040204" pitchFamily="34" charset="0"/>
                <a:sym typeface="Symbol" panose="05050102010706020507" pitchFamily="18" charset="2"/>
              </a:rPr>
              <a:t>result – R</a:t>
            </a:r>
            <a:r>
              <a:rPr lang="en-US" altLang="en-US" i="1" baseline="-25000">
                <a:latin typeface="Tahoma" panose="020B0604030504040204" pitchFamily="34" charset="0"/>
                <a:sym typeface="Symbol" panose="05050102010706020507" pitchFamily="18" charset="2"/>
              </a:rPr>
              <a:t>i </a:t>
            </a:r>
            <a:r>
              <a:rPr lang="en-US" altLang="en-US" i="1">
                <a:latin typeface="Tahoma" panose="020B0604030504040204" pitchFamily="34" charset="0"/>
                <a:sym typeface="Symbol" panose="05050102010706020507" pitchFamily="18" charset="2"/>
              </a:rPr>
              <a:t>) </a:t>
            </a:r>
            <a:r>
              <a:rPr lang="en-US" altLang="en-US">
                <a:latin typeface="Tahoma" panose="020B0604030504040204" pitchFamily="34" charset="0"/>
                <a:sym typeface="Symbol" panose="05050102010706020507" pitchFamily="18" charset="2"/>
              </a:rPr>
              <a:t> (</a:t>
            </a:r>
            <a:r>
              <a:rPr lang="en-US" altLang="en-US" i="1">
                <a:latin typeface="Tahoma" panose="020B0604030504040204" pitchFamily="34" charset="0"/>
                <a:sym typeface="Symbol" panose="05050102010706020507" pitchFamily="18" charset="2"/>
              </a:rPr>
              <a:t>R</a:t>
            </a:r>
            <a:r>
              <a:rPr lang="en-US" altLang="en-US" i="1" baseline="-25000">
                <a:latin typeface="Tahoma" panose="020B0604030504040204" pitchFamily="34" charset="0"/>
                <a:sym typeface="Symbol" panose="05050102010706020507" pitchFamily="18" charset="2"/>
              </a:rPr>
              <a:t>i</a:t>
            </a:r>
            <a:r>
              <a:rPr lang="en-US" altLang="en-US" i="1">
                <a:latin typeface="Tahoma" panose="020B0604030504040204" pitchFamily="34" charset="0"/>
                <a:sym typeface="Symbol" panose="05050102010706020507" pitchFamily="18" charset="2"/>
              </a:rPr>
              <a:t> – </a:t>
            </a:r>
            <a:r>
              <a:rPr lang="en-US" altLang="en-US">
                <a:latin typeface="Tahoma" panose="020B0604030504040204" pitchFamily="34" charset="0"/>
                <a:sym typeface="Greek Symbols" pitchFamily="18" charset="2"/>
              </a:rPr>
              <a:t>) </a:t>
            </a:r>
            <a:r>
              <a:rPr lang="en-US" altLang="en-US">
                <a:latin typeface="Tahoma" panose="020B0604030504040204" pitchFamily="34" charset="0"/>
                <a:sym typeface="Symbol" panose="05050102010706020507" pitchFamily="18" charset="2"/>
              </a:rPr>
              <a:t> (</a:t>
            </a:r>
            <a:r>
              <a:rPr lang="en-US" altLang="en-US">
                <a:latin typeface="Tahoma" panose="020B0604030504040204" pitchFamily="34" charset="0"/>
                <a:sym typeface="Greek Symbols" pitchFamily="18" charset="2"/>
              </a:rPr>
              <a:t>, </a:t>
            </a:r>
            <a:r>
              <a:rPr lang="en-US" altLang="en-US" i="1">
                <a:latin typeface="Tahoma" panose="020B0604030504040204" pitchFamily="34" charset="0"/>
                <a:sym typeface="Symbol" panose="05050102010706020507" pitchFamily="18" charset="2"/>
              </a:rPr>
              <a:t></a:t>
            </a:r>
            <a:r>
              <a:rPr lang="en-US" altLang="en-US" i="1">
                <a:latin typeface="Tahoma" panose="020B0604030504040204" pitchFamily="34" charset="0"/>
                <a:sym typeface="Greek Symbols" pitchFamily="18" charset="2"/>
              </a:rPr>
              <a:t> );</a:t>
            </a:r>
            <a:br>
              <a:rPr lang="en-US" altLang="en-US" i="1">
                <a:latin typeface="Tahoma" panose="020B0604030504040204" pitchFamily="34" charset="0"/>
                <a:sym typeface="Greek Symbols" pitchFamily="18" charset="2"/>
              </a:rPr>
            </a:br>
            <a:r>
              <a:rPr lang="en-US" altLang="en-US" i="1">
                <a:latin typeface="Tahoma" panose="020B0604030504040204" pitchFamily="34" charset="0"/>
                <a:sym typeface="Greek Symbols" pitchFamily="18" charset="2"/>
              </a:rPr>
              <a:t>	    	</a:t>
            </a:r>
            <a:r>
              <a:rPr lang="en-US" altLang="en-US" b="1">
                <a:latin typeface="Tahoma" panose="020B0604030504040204" pitchFamily="34" charset="0"/>
                <a:sym typeface="Greek Symbols" pitchFamily="18" charset="2"/>
              </a:rPr>
              <a:t>end</a:t>
            </a:r>
            <a:br>
              <a:rPr lang="en-US" altLang="en-US" b="1">
                <a:latin typeface="Tahoma" panose="020B0604030504040204" pitchFamily="34" charset="0"/>
                <a:sym typeface="Greek Symbols" pitchFamily="18" charset="2"/>
              </a:rPr>
            </a:br>
            <a:r>
              <a:rPr lang="en-US" altLang="en-US" b="1">
                <a:latin typeface="Tahoma" panose="020B0604030504040204" pitchFamily="34" charset="0"/>
                <a:sym typeface="Greek Symbols" pitchFamily="18" charset="2"/>
              </a:rPr>
              <a:t>		else</a:t>
            </a:r>
            <a:r>
              <a:rPr lang="en-US" altLang="en-US" i="1">
                <a:latin typeface="Tahoma" panose="020B0604030504040204" pitchFamily="34" charset="0"/>
                <a:sym typeface="Greek Symbols" pitchFamily="18" charset="2"/>
              </a:rPr>
              <a:t> done </a:t>
            </a:r>
            <a:r>
              <a:rPr lang="en-US" altLang="en-US">
                <a:latin typeface="Tahoma" panose="020B0604030504040204" pitchFamily="34" charset="0"/>
                <a:sym typeface="Greek Symbols" pitchFamily="18" charset="2"/>
              </a:rPr>
              <a:t>:= </a:t>
            </a:r>
            <a:r>
              <a:rPr lang="en-US" altLang="en-US" b="1">
                <a:latin typeface="Tahoma" panose="020B0604030504040204" pitchFamily="34" charset="0"/>
                <a:sym typeface="Greek Symbols" pitchFamily="18" charset="2"/>
              </a:rPr>
              <a:t>true;</a:t>
            </a:r>
          </a:p>
          <a:p>
            <a:pPr eaLnBrk="1" hangingPunct="1">
              <a:lnSpc>
                <a:spcPct val="90000"/>
              </a:lnSpc>
              <a:buFont typeface="Wingdings" panose="05000000000000000000" pitchFamily="2" charset="2"/>
              <a:buNone/>
              <a:tabLst>
                <a:tab pos="565150" algn="l"/>
                <a:tab pos="803275" algn="l"/>
                <a:tab pos="1489075" algn="l"/>
                <a:tab pos="1771650" algn="l"/>
              </a:tabLst>
            </a:pPr>
            <a:endParaRPr lang="en-US" altLang="en-US" b="1">
              <a:latin typeface="Tahoma" panose="020B0604030504040204" pitchFamily="34" charset="0"/>
              <a:sym typeface="Greek Symbols" pitchFamily="18" charset="2"/>
            </a:endParaRPr>
          </a:p>
          <a:p>
            <a:pPr eaLnBrk="1" hangingPunct="1">
              <a:lnSpc>
                <a:spcPct val="90000"/>
              </a:lnSpc>
              <a:buFont typeface="Wingdings" panose="05000000000000000000" pitchFamily="2" charset="2"/>
              <a:buNone/>
              <a:tabLst>
                <a:tab pos="565150" algn="l"/>
                <a:tab pos="803275" algn="l"/>
                <a:tab pos="1489075" algn="l"/>
                <a:tab pos="1771650" algn="l"/>
              </a:tabLst>
            </a:pPr>
            <a:r>
              <a:rPr lang="en-US" altLang="en-US">
                <a:latin typeface="Tahoma" panose="020B0604030504040204" pitchFamily="34" charset="0"/>
                <a:sym typeface="Greek Symbols" pitchFamily="18" charset="2"/>
              </a:rPr>
              <a:t>Note:  each </a:t>
            </a:r>
            <a:r>
              <a:rPr lang="en-US" altLang="en-US" i="1">
                <a:latin typeface="Tahoma" panose="020B0604030504040204" pitchFamily="34" charset="0"/>
                <a:sym typeface="Greek Symbols" pitchFamily="18" charset="2"/>
              </a:rPr>
              <a:t>R</a:t>
            </a:r>
            <a:r>
              <a:rPr lang="en-US" altLang="en-US" i="1" baseline="-25000">
                <a:latin typeface="Tahoma" panose="020B0604030504040204" pitchFamily="34" charset="0"/>
                <a:sym typeface="Greek Symbols" pitchFamily="18" charset="2"/>
              </a:rPr>
              <a:t>i</a:t>
            </a:r>
            <a:r>
              <a:rPr lang="en-US" altLang="en-US" i="1">
                <a:latin typeface="Tahoma" panose="020B0604030504040204" pitchFamily="34" charset="0"/>
                <a:sym typeface="Greek Symbols" pitchFamily="18" charset="2"/>
              </a:rPr>
              <a:t> </a:t>
            </a:r>
            <a:r>
              <a:rPr lang="en-US" altLang="en-US">
                <a:latin typeface="Tahoma" panose="020B0604030504040204" pitchFamily="34" charset="0"/>
                <a:sym typeface="Greek Symbols" pitchFamily="18" charset="2"/>
              </a:rPr>
              <a:t>is in BCNF, and decomposition is lossless-join.</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C7051FA2-2CF7-4EE9-BF0E-AC0DD0F1B0A0}"/>
              </a:ext>
            </a:extLst>
          </p:cNvPr>
          <p:cNvSpPr>
            <a:spLocks noGrp="1" noChangeArrowheads="1"/>
          </p:cNvSpPr>
          <p:nvPr>
            <p:ph type="title"/>
          </p:nvPr>
        </p:nvSpPr>
        <p:spPr>
          <a:xfrm>
            <a:off x="0" y="76200"/>
            <a:ext cx="9053513" cy="914400"/>
          </a:xfrm>
        </p:spPr>
        <p:txBody>
          <a:bodyPr/>
          <a:lstStyle/>
          <a:p>
            <a:pPr eaLnBrk="1" hangingPunct="1"/>
            <a:r>
              <a:rPr lang="en-US" altLang="en-US" sz="3200" dirty="0"/>
              <a:t>Universal Relation:</a:t>
            </a:r>
            <a:br>
              <a:rPr lang="en-US" altLang="en-US" sz="3200" dirty="0"/>
            </a:br>
            <a:r>
              <a:rPr lang="en-US" altLang="en-US" sz="3200" dirty="0"/>
              <a:t>Example of BCNF Decomposition</a:t>
            </a:r>
          </a:p>
        </p:txBody>
      </p:sp>
      <p:sp>
        <p:nvSpPr>
          <p:cNvPr id="384003" name="Rectangle 3" descr="Rectangle: Click to edit Master text styles&#10;Second level&#10;Third level&#10;Fourth level&#10;Fifth level">
            <a:extLst>
              <a:ext uri="{FF2B5EF4-FFF2-40B4-BE49-F238E27FC236}">
                <a16:creationId xmlns:a16="http://schemas.microsoft.com/office/drawing/2014/main" id="{7AD592A2-EA67-40AA-B7CF-34403DE9CC5C}"/>
              </a:ext>
            </a:extLst>
          </p:cNvPr>
          <p:cNvSpPr>
            <a:spLocks noGrp="1" noChangeArrowheads="1"/>
          </p:cNvSpPr>
          <p:nvPr>
            <p:ph type="body" idx="1"/>
          </p:nvPr>
        </p:nvSpPr>
        <p:spPr>
          <a:xfrm>
            <a:off x="685800" y="1295400"/>
            <a:ext cx="8001000" cy="4953000"/>
          </a:xfrm>
        </p:spPr>
        <p:txBody>
          <a:bodyPr/>
          <a:lstStyle/>
          <a:p>
            <a:pPr eaLnBrk="1" hangingPunct="1">
              <a:lnSpc>
                <a:spcPct val="90000"/>
              </a:lnSpc>
              <a:tabLst>
                <a:tab pos="744538" algn="l"/>
                <a:tab pos="2574925" algn="l"/>
              </a:tabLst>
            </a:pPr>
            <a:r>
              <a:rPr lang="en-US" altLang="en-US" sz="2200" b="1" i="1">
                <a:latin typeface="Tahoma" panose="020B0604030504040204" pitchFamily="34" charset="0"/>
              </a:rPr>
              <a:t>R </a:t>
            </a:r>
            <a:r>
              <a:rPr lang="en-US" altLang="en-US" sz="2200" i="1">
                <a:latin typeface="Tahoma" panose="020B0604030504040204" pitchFamily="34" charset="0"/>
              </a:rPr>
              <a:t>= (branch_name, branch_city, assets,</a:t>
            </a:r>
          </a:p>
          <a:p>
            <a:pPr lvl="1" eaLnBrk="1" hangingPunct="1">
              <a:lnSpc>
                <a:spcPct val="90000"/>
              </a:lnSpc>
              <a:buFont typeface="Wingdings" panose="05000000000000000000" pitchFamily="2" charset="2"/>
              <a:buNone/>
              <a:tabLst>
                <a:tab pos="744538" algn="l"/>
                <a:tab pos="2574925" algn="l"/>
              </a:tabLst>
            </a:pPr>
            <a:r>
              <a:rPr lang="en-US" altLang="en-US" sz="2200" i="1">
                <a:latin typeface="Tahoma" panose="020B0604030504040204" pitchFamily="34" charset="0"/>
              </a:rPr>
              <a:t>		  customer, loan_number, amount)</a:t>
            </a:r>
          </a:p>
          <a:p>
            <a:pPr lvl="1" eaLnBrk="1" hangingPunct="1">
              <a:lnSpc>
                <a:spcPct val="90000"/>
              </a:lnSpc>
              <a:buFont typeface="Wingdings" panose="05000000000000000000" pitchFamily="2" charset="2"/>
              <a:buNone/>
              <a:tabLst>
                <a:tab pos="744538" algn="l"/>
                <a:tab pos="2574925" algn="l"/>
              </a:tabLst>
            </a:pPr>
            <a:r>
              <a:rPr lang="en-US" altLang="en-US" sz="2200" i="1">
                <a:latin typeface="Tahoma" panose="020B0604030504040204" pitchFamily="34" charset="0"/>
              </a:rPr>
              <a:t>	</a:t>
            </a:r>
            <a:r>
              <a:rPr lang="en-US" altLang="en-US" sz="2200" b="1" i="1">
                <a:latin typeface="Tahoma" panose="020B0604030504040204" pitchFamily="34" charset="0"/>
              </a:rPr>
              <a:t>F </a:t>
            </a:r>
            <a:r>
              <a:rPr lang="en-US" altLang="en-US" sz="2200" i="1">
                <a:latin typeface="Tahoma" panose="020B0604030504040204" pitchFamily="34" charset="0"/>
              </a:rPr>
              <a:t>= {branch_name </a:t>
            </a:r>
            <a:r>
              <a:rPr lang="en-US" altLang="en-US" sz="2200">
                <a:latin typeface="Tahoma" panose="020B0604030504040204" pitchFamily="34" charset="0"/>
                <a:sym typeface="Symbol" panose="05050102010706020507" pitchFamily="18" charset="2"/>
              </a:rPr>
              <a:t></a:t>
            </a:r>
            <a:r>
              <a:rPr lang="en-US" altLang="en-US" sz="2200">
                <a:latin typeface="Tahoma" panose="020B0604030504040204" pitchFamily="34" charset="0"/>
                <a:sym typeface="Monotype Sorts" pitchFamily="-84" charset="2"/>
              </a:rPr>
              <a:t> (</a:t>
            </a:r>
            <a:r>
              <a:rPr lang="en-US" altLang="en-US" sz="2200" i="1">
                <a:latin typeface="Tahoma" panose="020B0604030504040204" pitchFamily="34" charset="0"/>
                <a:sym typeface="Monotype Sorts" pitchFamily="-84" charset="2"/>
              </a:rPr>
              <a:t>assets, branch_city),</a:t>
            </a:r>
          </a:p>
          <a:p>
            <a:pPr lvl="1" eaLnBrk="1" hangingPunct="1">
              <a:lnSpc>
                <a:spcPct val="90000"/>
              </a:lnSpc>
              <a:buFont typeface="Wingdings" panose="05000000000000000000" pitchFamily="2" charset="2"/>
              <a:buNone/>
              <a:tabLst>
                <a:tab pos="744538" algn="l"/>
                <a:tab pos="2574925" algn="l"/>
              </a:tabLst>
            </a:pPr>
            <a:r>
              <a:rPr lang="en-US" altLang="en-US" sz="2200" i="1">
                <a:latin typeface="Tahoma" panose="020B0604030504040204" pitchFamily="34" charset="0"/>
                <a:sym typeface="Monotype Sorts" pitchFamily="-84" charset="2"/>
              </a:rPr>
              <a:t>	        loan_number </a:t>
            </a:r>
            <a:r>
              <a:rPr lang="en-US" altLang="en-US" sz="2200">
                <a:latin typeface="Tahoma" panose="020B0604030504040204" pitchFamily="34" charset="0"/>
                <a:sym typeface="Symbol" panose="05050102010706020507" pitchFamily="18" charset="2"/>
              </a:rPr>
              <a:t></a:t>
            </a:r>
            <a:r>
              <a:rPr lang="en-US" altLang="en-US" sz="2200">
                <a:latin typeface="Tahoma" panose="020B0604030504040204" pitchFamily="34" charset="0"/>
                <a:sym typeface="Monotype Sorts" pitchFamily="-84" charset="2"/>
              </a:rPr>
              <a:t> (</a:t>
            </a:r>
            <a:r>
              <a:rPr lang="en-US" altLang="en-US" sz="2200" i="1">
                <a:latin typeface="Tahoma" panose="020B0604030504040204" pitchFamily="34" charset="0"/>
                <a:sym typeface="Monotype Sorts" pitchFamily="-84" charset="2"/>
              </a:rPr>
              <a:t>amount, branch_name)}</a:t>
            </a:r>
          </a:p>
          <a:p>
            <a:pPr lvl="1" eaLnBrk="1" hangingPunct="1">
              <a:lnSpc>
                <a:spcPct val="90000"/>
              </a:lnSpc>
              <a:buFont typeface="Wingdings" panose="05000000000000000000" pitchFamily="2" charset="2"/>
              <a:buNone/>
              <a:tabLst>
                <a:tab pos="744538" algn="l"/>
                <a:tab pos="2574925" algn="l"/>
              </a:tabLst>
            </a:pPr>
            <a:r>
              <a:rPr lang="en-US" altLang="en-US" sz="2200">
                <a:latin typeface="Tahoma" panose="020B0604030504040204" pitchFamily="34" charset="0"/>
                <a:sym typeface="Monotype Sorts" pitchFamily="-84" charset="2"/>
              </a:rPr>
              <a:t>	</a:t>
            </a:r>
            <a:r>
              <a:rPr lang="en-US" altLang="en-US" sz="2200" b="1">
                <a:latin typeface="Tahoma" panose="020B0604030504040204" pitchFamily="34" charset="0"/>
                <a:sym typeface="Monotype Sorts" pitchFamily="-84" charset="2"/>
              </a:rPr>
              <a:t>Key</a:t>
            </a:r>
            <a:r>
              <a:rPr lang="en-US" altLang="en-US" sz="2200">
                <a:latin typeface="Tahoma" panose="020B0604030504040204" pitchFamily="34" charset="0"/>
                <a:sym typeface="Monotype Sorts" pitchFamily="-84" charset="2"/>
              </a:rPr>
              <a:t> = </a:t>
            </a:r>
            <a:r>
              <a:rPr lang="en-US" altLang="en-US" sz="2200" i="1">
                <a:latin typeface="Tahoma" panose="020B0604030504040204" pitchFamily="34" charset="0"/>
                <a:sym typeface="Monotype Sorts" pitchFamily="-84" charset="2"/>
              </a:rPr>
              <a:t>{loan_number, customer}</a:t>
            </a:r>
          </a:p>
          <a:p>
            <a:pPr lvl="1" eaLnBrk="1" hangingPunct="1">
              <a:lnSpc>
                <a:spcPct val="90000"/>
              </a:lnSpc>
              <a:buFont typeface="Wingdings" panose="05000000000000000000" pitchFamily="2" charset="2"/>
              <a:buNone/>
              <a:tabLst>
                <a:tab pos="744538" algn="l"/>
                <a:tab pos="2574925" algn="l"/>
              </a:tabLst>
            </a:pPr>
            <a:endParaRPr lang="en-US" altLang="en-US" sz="1200" i="1">
              <a:latin typeface="Tahoma" panose="020B0604030504040204" pitchFamily="34" charset="0"/>
              <a:sym typeface="Monotype Sorts" pitchFamily="-84" charset="2"/>
            </a:endParaRPr>
          </a:p>
          <a:p>
            <a:pPr eaLnBrk="1" hangingPunct="1">
              <a:lnSpc>
                <a:spcPct val="90000"/>
              </a:lnSpc>
              <a:buFont typeface="Wingdings" panose="05000000000000000000" pitchFamily="2" charset="2"/>
              <a:buNone/>
              <a:tabLst>
                <a:tab pos="744538" algn="l"/>
                <a:tab pos="2574925" algn="l"/>
              </a:tabLst>
            </a:pPr>
            <a:endParaRPr lang="en-US" altLang="en-US" sz="800" i="1">
              <a:latin typeface="Tahoma" panose="020B0604030504040204" pitchFamily="34" charset="0"/>
              <a:sym typeface="Monotype Sorts" pitchFamily="-84" charset="2"/>
            </a:endParaRPr>
          </a:p>
          <a:p>
            <a:pPr eaLnBrk="1" hangingPunct="1">
              <a:lnSpc>
                <a:spcPct val="90000"/>
              </a:lnSpc>
              <a:tabLst>
                <a:tab pos="744538" algn="l"/>
                <a:tab pos="2574925" algn="l"/>
              </a:tabLst>
            </a:pPr>
            <a:r>
              <a:rPr lang="en-US" altLang="en-US" sz="2200">
                <a:latin typeface="Tahoma" panose="020B0604030504040204" pitchFamily="34" charset="0"/>
                <a:sym typeface="Monotype Sorts" pitchFamily="-84" charset="2"/>
              </a:rPr>
              <a:t>Decomposition</a:t>
            </a:r>
          </a:p>
          <a:p>
            <a:pPr lvl="1" eaLnBrk="1" hangingPunct="1">
              <a:lnSpc>
                <a:spcPct val="90000"/>
              </a:lnSpc>
              <a:tabLst>
                <a:tab pos="744538" algn="l"/>
                <a:tab pos="2574925" algn="l"/>
              </a:tabLst>
            </a:pPr>
            <a:r>
              <a:rPr lang="en-US" altLang="en-US" sz="2200" i="1">
                <a:latin typeface="Tahoma" panose="020B0604030504040204" pitchFamily="34" charset="0"/>
                <a:sym typeface="Monotype Sorts" pitchFamily="-84" charset="2"/>
              </a:rPr>
              <a:t>R</a:t>
            </a:r>
            <a:r>
              <a:rPr lang="en-US" altLang="en-US" sz="2200" baseline="-25000">
                <a:latin typeface="Tahoma" panose="020B0604030504040204" pitchFamily="34" charset="0"/>
                <a:sym typeface="Monotype Sorts" pitchFamily="-84" charset="2"/>
              </a:rPr>
              <a:t>1</a:t>
            </a:r>
            <a:r>
              <a:rPr lang="en-US" altLang="en-US" sz="2200">
                <a:latin typeface="Tahoma" panose="020B0604030504040204" pitchFamily="34" charset="0"/>
                <a:sym typeface="Monotype Sorts" pitchFamily="-84" charset="2"/>
              </a:rPr>
              <a:t> = (</a:t>
            </a:r>
            <a:r>
              <a:rPr lang="en-US" altLang="en-US" sz="2200" i="1" u="sng">
                <a:latin typeface="Tahoma" panose="020B0604030504040204" pitchFamily="34" charset="0"/>
                <a:sym typeface="Monotype Sorts" pitchFamily="-84" charset="2"/>
              </a:rPr>
              <a:t>branch_name</a:t>
            </a:r>
            <a:r>
              <a:rPr lang="en-US" altLang="en-US" sz="2200" i="1">
                <a:latin typeface="Tahoma" panose="020B0604030504040204" pitchFamily="34" charset="0"/>
                <a:sym typeface="Monotype Sorts" pitchFamily="-84" charset="2"/>
              </a:rPr>
              <a:t>, assets, branch_city)</a:t>
            </a:r>
          </a:p>
          <a:p>
            <a:pPr lvl="1" eaLnBrk="1" hangingPunct="1">
              <a:lnSpc>
                <a:spcPct val="90000"/>
              </a:lnSpc>
              <a:tabLst>
                <a:tab pos="744538" algn="l"/>
                <a:tab pos="2574925" algn="l"/>
              </a:tabLst>
            </a:pPr>
            <a:r>
              <a:rPr lang="en-US" altLang="en-US" sz="2200" i="1">
                <a:latin typeface="Tahoma" panose="020B0604030504040204" pitchFamily="34" charset="0"/>
                <a:sym typeface="Monotype Sorts" pitchFamily="-84" charset="2"/>
              </a:rPr>
              <a:t>R</a:t>
            </a:r>
            <a:r>
              <a:rPr lang="en-US" altLang="en-US" sz="2200" baseline="-25000">
                <a:latin typeface="Tahoma" panose="020B0604030504040204" pitchFamily="34" charset="0"/>
                <a:sym typeface="Monotype Sorts" pitchFamily="-84" charset="2"/>
              </a:rPr>
              <a:t>2</a:t>
            </a:r>
            <a:r>
              <a:rPr lang="en-US" altLang="en-US" sz="2200">
                <a:latin typeface="Tahoma" panose="020B0604030504040204" pitchFamily="34" charset="0"/>
                <a:sym typeface="Monotype Sorts" pitchFamily="-84" charset="2"/>
              </a:rPr>
              <a:t> = </a:t>
            </a:r>
            <a:r>
              <a:rPr lang="en-US" altLang="en-US" sz="2200" i="1">
                <a:latin typeface="Tahoma" panose="020B0604030504040204" pitchFamily="34" charset="0"/>
                <a:sym typeface="Monotype Sorts" pitchFamily="-84" charset="2"/>
              </a:rPr>
              <a:t>(branch_name</a:t>
            </a:r>
            <a:r>
              <a:rPr lang="en-US" altLang="en-US" sz="2200" i="1" u="sng">
                <a:latin typeface="Tahoma" panose="020B0604030504040204" pitchFamily="34" charset="0"/>
                <a:sym typeface="Monotype Sorts" pitchFamily="-84" charset="2"/>
              </a:rPr>
              <a:t>, customer, loan_number</a:t>
            </a:r>
            <a:r>
              <a:rPr lang="en-US" altLang="en-US" sz="2200" i="1">
                <a:latin typeface="Tahoma" panose="020B0604030504040204" pitchFamily="34" charset="0"/>
                <a:sym typeface="Monotype Sorts" pitchFamily="-84" charset="2"/>
              </a:rPr>
              <a:t>, amount)</a:t>
            </a:r>
          </a:p>
          <a:p>
            <a:pPr lvl="1" eaLnBrk="1" hangingPunct="1">
              <a:lnSpc>
                <a:spcPct val="90000"/>
              </a:lnSpc>
              <a:tabLst>
                <a:tab pos="744538" algn="l"/>
                <a:tab pos="2574925" algn="l"/>
              </a:tabLst>
            </a:pPr>
            <a:endParaRPr lang="en-US" altLang="en-US" sz="1200" i="1">
              <a:latin typeface="Tahoma" panose="020B0604030504040204" pitchFamily="34" charset="0"/>
              <a:sym typeface="Monotype Sorts" pitchFamily="-84" charset="2"/>
            </a:endParaRPr>
          </a:p>
          <a:p>
            <a:pPr lvl="1" eaLnBrk="1" hangingPunct="1">
              <a:lnSpc>
                <a:spcPct val="90000"/>
              </a:lnSpc>
              <a:tabLst>
                <a:tab pos="744538" algn="l"/>
                <a:tab pos="2574925" algn="l"/>
              </a:tabLst>
            </a:pPr>
            <a:r>
              <a:rPr lang="en-US" altLang="en-US" sz="2200" i="1">
                <a:latin typeface="Tahoma" panose="020B0604030504040204" pitchFamily="34" charset="0"/>
                <a:sym typeface="Monotype Sorts" pitchFamily="-84" charset="2"/>
              </a:rPr>
              <a:t>R</a:t>
            </a:r>
            <a:r>
              <a:rPr lang="en-US" altLang="en-US" sz="2200" baseline="-25000">
                <a:latin typeface="Tahoma" panose="020B0604030504040204" pitchFamily="34" charset="0"/>
                <a:sym typeface="Monotype Sorts" pitchFamily="-84" charset="2"/>
              </a:rPr>
              <a:t>3</a:t>
            </a:r>
            <a:r>
              <a:rPr lang="en-US" altLang="en-US" sz="2200">
                <a:latin typeface="Tahoma" panose="020B0604030504040204" pitchFamily="34" charset="0"/>
                <a:sym typeface="Monotype Sorts" pitchFamily="-84" charset="2"/>
              </a:rPr>
              <a:t> = </a:t>
            </a:r>
            <a:r>
              <a:rPr lang="en-US" altLang="en-US" sz="2200" i="1">
                <a:latin typeface="Tahoma" panose="020B0604030504040204" pitchFamily="34" charset="0"/>
                <a:sym typeface="Monotype Sorts" pitchFamily="-84" charset="2"/>
              </a:rPr>
              <a:t>(branch_name, </a:t>
            </a:r>
            <a:r>
              <a:rPr lang="en-US" altLang="en-US" sz="2200" i="1" u="sng">
                <a:latin typeface="Tahoma" panose="020B0604030504040204" pitchFamily="34" charset="0"/>
                <a:sym typeface="Monotype Sorts" pitchFamily="-84" charset="2"/>
              </a:rPr>
              <a:t>loan_number</a:t>
            </a:r>
            <a:r>
              <a:rPr lang="en-US" altLang="en-US" sz="2200" i="1">
                <a:latin typeface="Tahoma" panose="020B0604030504040204" pitchFamily="34" charset="0"/>
                <a:sym typeface="Monotype Sorts" pitchFamily="-84" charset="2"/>
              </a:rPr>
              <a:t>, amount)</a:t>
            </a:r>
          </a:p>
          <a:p>
            <a:pPr lvl="1" eaLnBrk="1" hangingPunct="1">
              <a:lnSpc>
                <a:spcPct val="90000"/>
              </a:lnSpc>
              <a:tabLst>
                <a:tab pos="744538" algn="l"/>
                <a:tab pos="2574925" algn="l"/>
              </a:tabLst>
            </a:pPr>
            <a:r>
              <a:rPr lang="en-US" altLang="en-US" sz="2200" i="1">
                <a:latin typeface="Tahoma" panose="020B0604030504040204" pitchFamily="34" charset="0"/>
                <a:sym typeface="Monotype Sorts" pitchFamily="-84" charset="2"/>
              </a:rPr>
              <a:t>R</a:t>
            </a:r>
            <a:r>
              <a:rPr lang="en-US" altLang="en-US" sz="2200" baseline="-25000">
                <a:latin typeface="Tahoma" panose="020B0604030504040204" pitchFamily="34" charset="0"/>
                <a:sym typeface="Monotype Sorts" pitchFamily="-84" charset="2"/>
              </a:rPr>
              <a:t>4</a:t>
            </a:r>
            <a:r>
              <a:rPr lang="en-US" altLang="en-US" sz="2200">
                <a:latin typeface="Tahoma" panose="020B0604030504040204" pitchFamily="34" charset="0"/>
                <a:sym typeface="Monotype Sorts" pitchFamily="-84" charset="2"/>
              </a:rPr>
              <a:t> = </a:t>
            </a:r>
            <a:r>
              <a:rPr lang="en-US" altLang="en-US" sz="2200" i="1">
                <a:latin typeface="Tahoma" panose="020B0604030504040204" pitchFamily="34" charset="0"/>
                <a:sym typeface="Monotype Sorts" pitchFamily="-84" charset="2"/>
              </a:rPr>
              <a:t>(</a:t>
            </a:r>
            <a:r>
              <a:rPr lang="en-US" altLang="en-US" sz="2200" i="1" u="sng">
                <a:latin typeface="Tahoma" panose="020B0604030504040204" pitchFamily="34" charset="0"/>
                <a:sym typeface="Monotype Sorts" pitchFamily="-84" charset="2"/>
              </a:rPr>
              <a:t>customer, loan_number</a:t>
            </a:r>
            <a:r>
              <a:rPr lang="en-US" altLang="en-US" sz="2200" i="1">
                <a:latin typeface="Tahoma" panose="020B0604030504040204" pitchFamily="34" charset="0"/>
                <a:sym typeface="Monotype Sorts" pitchFamily="-84" charset="2"/>
              </a:rPr>
              <a:t>)</a:t>
            </a:r>
          </a:p>
          <a:p>
            <a:pPr lvl="1" eaLnBrk="1" hangingPunct="1">
              <a:lnSpc>
                <a:spcPct val="90000"/>
              </a:lnSpc>
              <a:tabLst>
                <a:tab pos="744538" algn="l"/>
                <a:tab pos="2574925" algn="l"/>
              </a:tabLst>
            </a:pPr>
            <a:endParaRPr lang="en-US" altLang="en-US" sz="1200" i="1">
              <a:latin typeface="Tahoma" panose="020B0604030504040204" pitchFamily="34" charset="0"/>
              <a:sym typeface="Monotype Sorts" pitchFamily="-84" charset="2"/>
            </a:endParaRPr>
          </a:p>
          <a:p>
            <a:pPr eaLnBrk="1" hangingPunct="1">
              <a:lnSpc>
                <a:spcPct val="90000"/>
              </a:lnSpc>
              <a:buFont typeface="Wingdings" panose="05000000000000000000" pitchFamily="2" charset="2"/>
              <a:buNone/>
              <a:tabLst>
                <a:tab pos="744538" algn="l"/>
                <a:tab pos="2574925" algn="l"/>
              </a:tabLst>
            </a:pPr>
            <a:endParaRPr lang="en-US" altLang="en-US" sz="1000" i="1">
              <a:latin typeface="Tahoma" panose="020B0604030504040204" pitchFamily="34" charset="0"/>
              <a:sym typeface="Monotype Sorts" pitchFamily="-84" charset="2"/>
            </a:endParaRPr>
          </a:p>
          <a:p>
            <a:pPr eaLnBrk="1" hangingPunct="1">
              <a:lnSpc>
                <a:spcPct val="90000"/>
              </a:lnSpc>
              <a:tabLst>
                <a:tab pos="744538" algn="l"/>
                <a:tab pos="2574925" algn="l"/>
              </a:tabLst>
            </a:pPr>
            <a:r>
              <a:rPr lang="en-US" altLang="en-US" sz="2200">
                <a:latin typeface="Tahoma" panose="020B0604030504040204" pitchFamily="34" charset="0"/>
                <a:sym typeface="Monotype Sorts" pitchFamily="-84" charset="2"/>
              </a:rPr>
              <a:t>Final decomposition:  </a:t>
            </a:r>
            <a:r>
              <a:rPr lang="en-US" altLang="en-US" sz="2200" i="1">
                <a:latin typeface="Tahoma" panose="020B0604030504040204" pitchFamily="34" charset="0"/>
                <a:sym typeface="Monotype Sorts" pitchFamily="-84" charset="2"/>
              </a:rPr>
              <a:t>R</a:t>
            </a:r>
            <a:r>
              <a:rPr lang="en-US" altLang="en-US" sz="2200" baseline="-25000">
                <a:latin typeface="Tahoma" panose="020B0604030504040204" pitchFamily="34" charset="0"/>
                <a:sym typeface="Monotype Sorts" pitchFamily="-84" charset="2"/>
              </a:rPr>
              <a:t>1</a:t>
            </a:r>
            <a:r>
              <a:rPr lang="en-US" altLang="en-US" sz="2200">
                <a:latin typeface="Tahoma" panose="020B0604030504040204" pitchFamily="34" charset="0"/>
                <a:sym typeface="Monotype Sorts" pitchFamily="-84" charset="2"/>
              </a:rPr>
              <a:t>, </a:t>
            </a:r>
            <a:r>
              <a:rPr lang="en-US" altLang="en-US" sz="2200" i="1">
                <a:latin typeface="Tahoma" panose="020B0604030504040204" pitchFamily="34" charset="0"/>
                <a:sym typeface="Monotype Sorts" pitchFamily="-84" charset="2"/>
              </a:rPr>
              <a:t>R</a:t>
            </a:r>
            <a:r>
              <a:rPr lang="en-US" altLang="en-US" sz="2200" baseline="-25000">
                <a:latin typeface="Tahoma" panose="020B0604030504040204" pitchFamily="34" charset="0"/>
                <a:sym typeface="Monotype Sorts" pitchFamily="-84" charset="2"/>
              </a:rPr>
              <a:t>3</a:t>
            </a:r>
            <a:r>
              <a:rPr lang="en-US" altLang="en-US" sz="2200">
                <a:latin typeface="Tahoma" panose="020B0604030504040204" pitchFamily="34" charset="0"/>
                <a:sym typeface="Monotype Sorts" pitchFamily="-84" charset="2"/>
              </a:rPr>
              <a:t>, </a:t>
            </a:r>
            <a:r>
              <a:rPr lang="en-US" altLang="en-US" sz="2200" i="1">
                <a:latin typeface="Tahoma" panose="020B0604030504040204" pitchFamily="34" charset="0"/>
                <a:sym typeface="Monotype Sorts" pitchFamily="-84" charset="2"/>
              </a:rPr>
              <a:t>R</a:t>
            </a:r>
            <a:r>
              <a:rPr lang="en-US" altLang="en-US" sz="2200" baseline="-25000">
                <a:latin typeface="Tahoma" panose="020B0604030504040204" pitchFamily="34" charset="0"/>
                <a:sym typeface="Monotype Sorts" pitchFamily="-84" charset="2"/>
              </a:rPr>
              <a:t>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anim calcmode="lin" valueType="num">
                                      <p:cBhvr additive="base">
                                        <p:cTn id="7" dur="500" fill="hold"/>
                                        <p:tgtEl>
                                          <p:spTgt spid="384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40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84003">
                                            <p:txEl>
                                              <p:pRg st="1" end="1"/>
                                            </p:txEl>
                                          </p:spTgt>
                                        </p:tgtEl>
                                        <p:attrNameLst>
                                          <p:attrName>style.visibility</p:attrName>
                                        </p:attrNameLst>
                                      </p:cBhvr>
                                      <p:to>
                                        <p:strVal val="visible"/>
                                      </p:to>
                                    </p:set>
                                    <p:anim calcmode="lin" valueType="num">
                                      <p:cBhvr additive="base">
                                        <p:cTn id="11" dur="500" fill="hold"/>
                                        <p:tgtEl>
                                          <p:spTgt spid="3840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84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84003">
                                            <p:txEl>
                                              <p:pRg st="2" end="2"/>
                                            </p:txEl>
                                          </p:spTgt>
                                        </p:tgtEl>
                                        <p:attrNameLst>
                                          <p:attrName>style.visibility</p:attrName>
                                        </p:attrNameLst>
                                      </p:cBhvr>
                                      <p:to>
                                        <p:strVal val="visible"/>
                                      </p:to>
                                    </p:set>
                                    <p:anim calcmode="lin" valueType="num">
                                      <p:cBhvr additive="base">
                                        <p:cTn id="17" dur="500" fill="hold"/>
                                        <p:tgtEl>
                                          <p:spTgt spid="38400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8400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84003">
                                            <p:txEl>
                                              <p:pRg st="3" end="3"/>
                                            </p:txEl>
                                          </p:spTgt>
                                        </p:tgtEl>
                                        <p:attrNameLst>
                                          <p:attrName>style.visibility</p:attrName>
                                        </p:attrNameLst>
                                      </p:cBhvr>
                                      <p:to>
                                        <p:strVal val="visible"/>
                                      </p:to>
                                    </p:set>
                                    <p:anim calcmode="lin" valueType="num">
                                      <p:cBhvr additive="base">
                                        <p:cTn id="21" dur="500" fill="hold"/>
                                        <p:tgtEl>
                                          <p:spTgt spid="38400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84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84003">
                                            <p:txEl>
                                              <p:pRg st="4" end="4"/>
                                            </p:txEl>
                                          </p:spTgt>
                                        </p:tgtEl>
                                        <p:attrNameLst>
                                          <p:attrName>style.visibility</p:attrName>
                                        </p:attrNameLst>
                                      </p:cBhvr>
                                      <p:to>
                                        <p:strVal val="visible"/>
                                      </p:to>
                                    </p:set>
                                    <p:anim calcmode="lin" valueType="num">
                                      <p:cBhvr additive="base">
                                        <p:cTn id="27" dur="500" fill="hold"/>
                                        <p:tgtEl>
                                          <p:spTgt spid="38400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840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84003">
                                            <p:txEl>
                                              <p:pRg st="7" end="7"/>
                                            </p:txEl>
                                          </p:spTgt>
                                        </p:tgtEl>
                                        <p:attrNameLst>
                                          <p:attrName>style.visibility</p:attrName>
                                        </p:attrNameLst>
                                      </p:cBhvr>
                                      <p:to>
                                        <p:strVal val="visible"/>
                                      </p:to>
                                    </p:set>
                                    <p:animEffect transition="in" filter="blinds(horizontal)">
                                      <p:cBhvr>
                                        <p:cTn id="33" dur="500"/>
                                        <p:tgtEl>
                                          <p:spTgt spid="384003">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384003">
                                            <p:txEl>
                                              <p:pRg st="8" end="8"/>
                                            </p:txEl>
                                          </p:spTgt>
                                        </p:tgtEl>
                                        <p:attrNameLst>
                                          <p:attrName>style.visibility</p:attrName>
                                        </p:attrNameLst>
                                      </p:cBhvr>
                                      <p:to>
                                        <p:strVal val="visible"/>
                                      </p:to>
                                    </p:set>
                                    <p:anim calcmode="lin" valueType="num">
                                      <p:cBhvr additive="base">
                                        <p:cTn id="38" dur="500" fill="hold"/>
                                        <p:tgtEl>
                                          <p:spTgt spid="384003">
                                            <p:txEl>
                                              <p:pRg st="8" end="8"/>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840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384003">
                                            <p:txEl>
                                              <p:pRg st="9" end="9"/>
                                            </p:txEl>
                                          </p:spTgt>
                                        </p:tgtEl>
                                        <p:attrNameLst>
                                          <p:attrName>style.visibility</p:attrName>
                                        </p:attrNameLst>
                                      </p:cBhvr>
                                      <p:to>
                                        <p:strVal val="visible"/>
                                      </p:to>
                                    </p:set>
                                    <p:anim calcmode="lin" valueType="num">
                                      <p:cBhvr additive="base">
                                        <p:cTn id="44" dur="500" fill="hold"/>
                                        <p:tgtEl>
                                          <p:spTgt spid="384003">
                                            <p:txEl>
                                              <p:pRg st="9" end="9"/>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8400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nodeType="clickEffect">
                                  <p:stCondLst>
                                    <p:cond delay="0"/>
                                  </p:stCondLst>
                                  <p:childTnLst>
                                    <p:set>
                                      <p:cBhvr>
                                        <p:cTn id="49" dur="1" fill="hold">
                                          <p:stCondLst>
                                            <p:cond delay="0"/>
                                          </p:stCondLst>
                                        </p:cTn>
                                        <p:tgtEl>
                                          <p:spTgt spid="384003">
                                            <p:txEl>
                                              <p:pRg st="11" end="11"/>
                                            </p:txEl>
                                          </p:spTgt>
                                        </p:tgtEl>
                                        <p:attrNameLst>
                                          <p:attrName>style.visibility</p:attrName>
                                        </p:attrNameLst>
                                      </p:cBhvr>
                                      <p:to>
                                        <p:strVal val="visible"/>
                                      </p:to>
                                    </p:set>
                                    <p:anim calcmode="lin" valueType="num">
                                      <p:cBhvr additive="base">
                                        <p:cTn id="50" dur="500" fill="hold"/>
                                        <p:tgtEl>
                                          <p:spTgt spid="384003">
                                            <p:txEl>
                                              <p:pRg st="11" end="11"/>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3840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nodeType="clickEffect">
                                  <p:stCondLst>
                                    <p:cond delay="0"/>
                                  </p:stCondLst>
                                  <p:childTnLst>
                                    <p:set>
                                      <p:cBhvr>
                                        <p:cTn id="55" dur="1" fill="hold">
                                          <p:stCondLst>
                                            <p:cond delay="0"/>
                                          </p:stCondLst>
                                        </p:cTn>
                                        <p:tgtEl>
                                          <p:spTgt spid="384003">
                                            <p:txEl>
                                              <p:pRg st="12" end="12"/>
                                            </p:txEl>
                                          </p:spTgt>
                                        </p:tgtEl>
                                        <p:attrNameLst>
                                          <p:attrName>style.visibility</p:attrName>
                                        </p:attrNameLst>
                                      </p:cBhvr>
                                      <p:to>
                                        <p:strVal val="visible"/>
                                      </p:to>
                                    </p:set>
                                    <p:anim calcmode="lin" valueType="num">
                                      <p:cBhvr additive="base">
                                        <p:cTn id="56" dur="500" fill="hold"/>
                                        <p:tgtEl>
                                          <p:spTgt spid="384003">
                                            <p:txEl>
                                              <p:pRg st="12" end="12"/>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38400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384003">
                                            <p:txEl>
                                              <p:pRg st="15" end="15"/>
                                            </p:txEl>
                                          </p:spTgt>
                                        </p:tgtEl>
                                        <p:attrNameLst>
                                          <p:attrName>style.visibility</p:attrName>
                                        </p:attrNameLst>
                                      </p:cBhvr>
                                      <p:to>
                                        <p:strVal val="visible"/>
                                      </p:to>
                                    </p:set>
                                    <p:anim calcmode="lin" valueType="num">
                                      <p:cBhvr additive="base">
                                        <p:cTn id="62" dur="500" fill="hold"/>
                                        <p:tgtEl>
                                          <p:spTgt spid="384003">
                                            <p:txEl>
                                              <p:pRg st="15" end="15"/>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8400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26">
            <a:extLst>
              <a:ext uri="{FF2B5EF4-FFF2-40B4-BE49-F238E27FC236}">
                <a16:creationId xmlns:a16="http://schemas.microsoft.com/office/drawing/2014/main" id="{F2D74660-918B-4141-A47D-796C76C6F2CB}"/>
              </a:ext>
            </a:extLst>
          </p:cNvPr>
          <p:cNvSpPr>
            <a:spLocks noGrp="1" noChangeArrowheads="1"/>
          </p:cNvSpPr>
          <p:nvPr>
            <p:ph type="title"/>
          </p:nvPr>
        </p:nvSpPr>
        <p:spPr>
          <a:xfrm>
            <a:off x="685800" y="76200"/>
            <a:ext cx="7772400" cy="762000"/>
          </a:xfrm>
        </p:spPr>
        <p:txBody>
          <a:bodyPr/>
          <a:lstStyle/>
          <a:p>
            <a:pPr eaLnBrk="1" hangingPunct="1"/>
            <a:r>
              <a:rPr lang="en-US" altLang="en-US" sz="3200" dirty="0"/>
              <a:t>Synthesis</a:t>
            </a:r>
            <a:r>
              <a:rPr lang="en-US" altLang="en-US" sz="3200" dirty="0">
                <a:latin typeface="Tahoma" panose="020B0604030504040204" pitchFamily="34" charset="0"/>
              </a:rPr>
              <a:t> (bottom-up process)</a:t>
            </a:r>
            <a:endParaRPr lang="en-US" altLang="en-US" sz="2100" b="1" u="sng" dirty="0">
              <a:latin typeface="Tahoma" panose="020B0604030504040204" pitchFamily="34" charset="0"/>
            </a:endParaRPr>
          </a:p>
        </p:txBody>
      </p:sp>
      <p:sp>
        <p:nvSpPr>
          <p:cNvPr id="149507" name="Rectangle 1027" descr="Rectangle: Click to edit Master text styles&#10;Second level&#10;Third level&#10;Fourth level&#10;Fifth level">
            <a:extLst>
              <a:ext uri="{FF2B5EF4-FFF2-40B4-BE49-F238E27FC236}">
                <a16:creationId xmlns:a16="http://schemas.microsoft.com/office/drawing/2014/main" id="{2B12FCB3-E528-46E5-950E-F0C6205B3027}"/>
              </a:ext>
            </a:extLst>
          </p:cNvPr>
          <p:cNvSpPr>
            <a:spLocks noGrp="1" noChangeArrowheads="1"/>
          </p:cNvSpPr>
          <p:nvPr>
            <p:ph type="body" idx="1"/>
          </p:nvPr>
        </p:nvSpPr>
        <p:spPr>
          <a:xfrm>
            <a:off x="685800" y="1371600"/>
            <a:ext cx="7772400" cy="4648200"/>
          </a:xfrm>
        </p:spPr>
        <p:txBody>
          <a:bodyPr/>
          <a:lstStyle/>
          <a:p>
            <a:pPr eaLnBrk="1" hangingPunct="1"/>
            <a:r>
              <a:rPr lang="en-US" altLang="en-US"/>
              <a:t>Begin with attributes and combine them into related group using functional dependencies to develop a set of normalized relations. </a:t>
            </a:r>
          </a:p>
          <a:p>
            <a:pPr eaLnBrk="1" hangingPunct="1"/>
            <a:r>
              <a:rPr lang="en-US" altLang="en-US"/>
              <a:t>A synthesis algorithm was developed by Bernstein.</a:t>
            </a:r>
          </a:p>
          <a:p>
            <a:pPr eaLnBrk="1" hangingPunct="1"/>
            <a:r>
              <a:rPr lang="en-US" altLang="en-US"/>
              <a:t>Basic steps:</a:t>
            </a:r>
          </a:p>
          <a:p>
            <a:pPr eaLnBrk="1" hangingPunct="1">
              <a:buFont typeface="Wingdings" panose="05000000000000000000" pitchFamily="2" charset="2"/>
              <a:buNone/>
            </a:pPr>
            <a:r>
              <a:rPr lang="en-US" altLang="en-US"/>
              <a:t>    - make a list of all FDs</a:t>
            </a:r>
          </a:p>
          <a:p>
            <a:pPr eaLnBrk="1" hangingPunct="1">
              <a:buFont typeface="Wingdings" panose="05000000000000000000" pitchFamily="2" charset="2"/>
              <a:buNone/>
            </a:pPr>
            <a:r>
              <a:rPr lang="en-US" altLang="en-US"/>
              <a:t>    - groups together those with the same determinant </a:t>
            </a:r>
          </a:p>
          <a:p>
            <a:pPr eaLnBrk="1" hangingPunct="1">
              <a:buFont typeface="Wingdings" panose="05000000000000000000" pitchFamily="2" charset="2"/>
              <a:buNone/>
            </a:pPr>
            <a:r>
              <a:rPr lang="en-US" altLang="en-US"/>
              <a:t>    - construct a relation of each group.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26">
            <a:extLst>
              <a:ext uri="{FF2B5EF4-FFF2-40B4-BE49-F238E27FC236}">
                <a16:creationId xmlns:a16="http://schemas.microsoft.com/office/drawing/2014/main" id="{054E9B9A-27D5-4018-832A-C45D84B928BC}"/>
              </a:ext>
            </a:extLst>
          </p:cNvPr>
          <p:cNvSpPr>
            <a:spLocks noGrp="1" noChangeArrowheads="1"/>
          </p:cNvSpPr>
          <p:nvPr>
            <p:ph type="title"/>
          </p:nvPr>
        </p:nvSpPr>
        <p:spPr>
          <a:xfrm>
            <a:off x="609600" y="152400"/>
            <a:ext cx="7772400" cy="685800"/>
          </a:xfrm>
        </p:spPr>
        <p:txBody>
          <a:bodyPr/>
          <a:lstStyle/>
          <a:p>
            <a:pPr eaLnBrk="1" hangingPunct="1"/>
            <a:r>
              <a:rPr lang="en-US" altLang="en-US" sz="3200" dirty="0"/>
              <a:t>Synthesis</a:t>
            </a:r>
            <a:r>
              <a:rPr lang="en-US" altLang="en-US" sz="3200" dirty="0">
                <a:latin typeface="Tahoma" panose="020B0604030504040204" pitchFamily="34" charset="0"/>
              </a:rPr>
              <a:t>… Elaborated steps</a:t>
            </a:r>
          </a:p>
        </p:txBody>
      </p:sp>
      <p:sp>
        <p:nvSpPr>
          <p:cNvPr id="114690" name="Rectangle 1027" descr="Rectangle: Click to edit Master text styles&#10;Second level&#10;Third level&#10;Fourth level&#10;Fifth level">
            <a:extLst>
              <a:ext uri="{FF2B5EF4-FFF2-40B4-BE49-F238E27FC236}">
                <a16:creationId xmlns:a16="http://schemas.microsoft.com/office/drawing/2014/main" id="{C64FDE0D-5AF8-45C0-9D4A-CA6EF7BF6629}"/>
              </a:ext>
            </a:extLst>
          </p:cNvPr>
          <p:cNvSpPr>
            <a:spLocks noGrp="1" noChangeArrowheads="1"/>
          </p:cNvSpPr>
          <p:nvPr>
            <p:ph type="body" idx="1"/>
          </p:nvPr>
        </p:nvSpPr>
        <p:spPr>
          <a:xfrm>
            <a:off x="457200" y="1371600"/>
            <a:ext cx="8077200" cy="4495800"/>
          </a:xfrm>
        </p:spPr>
        <p:txBody>
          <a:bodyPr/>
          <a:lstStyle/>
          <a:p>
            <a:pPr marL="457200" indent="-457200" eaLnBrk="1" hangingPunct="1">
              <a:buFont typeface="+mj-lt"/>
              <a:buAutoNum type="arabicPeriod"/>
              <a:defRPr/>
            </a:pPr>
            <a:r>
              <a:rPr lang="en-US" dirty="0">
                <a:ea typeface="ＭＳ Ｐゴシック" charset="0"/>
                <a:cs typeface="ＭＳ Ｐゴシック" charset="0"/>
              </a:rPr>
              <a:t>Make a list of all FDs.</a:t>
            </a:r>
          </a:p>
          <a:p>
            <a:pPr marL="457200" indent="-457200" eaLnBrk="1" hangingPunct="1">
              <a:buFont typeface="+mj-lt"/>
              <a:buAutoNum type="arabicPeriod"/>
              <a:defRPr/>
            </a:pPr>
            <a:r>
              <a:rPr lang="en-US" dirty="0">
                <a:ea typeface="ＭＳ Ｐゴシック" charset="0"/>
                <a:cs typeface="ＭＳ Ｐゴシック" charset="0"/>
              </a:rPr>
              <a:t>Eliminate extraneous attributes in each FD.</a:t>
            </a:r>
          </a:p>
          <a:p>
            <a:pPr marL="457200" indent="-457200" eaLnBrk="1" hangingPunct="1">
              <a:buFont typeface="+mj-lt"/>
              <a:buAutoNum type="arabicPeriod"/>
              <a:defRPr/>
            </a:pPr>
            <a:r>
              <a:rPr lang="en-US" dirty="0">
                <a:ea typeface="ＭＳ Ｐゴシック" charset="0"/>
                <a:cs typeface="ＭＳ Ｐゴシック" charset="0"/>
              </a:rPr>
              <a:t>Remove any redundant FDs and find a non redundant covering of the input FDs.</a:t>
            </a:r>
          </a:p>
          <a:p>
            <a:pPr marL="609600" indent="-609600" eaLnBrk="1" hangingPunct="1">
              <a:buFontTx/>
              <a:buNone/>
              <a:defRPr/>
            </a:pPr>
            <a:r>
              <a:rPr lang="en-US" dirty="0">
                <a:ea typeface="ＭＳ Ｐゴシック" charset="0"/>
                <a:cs typeface="ＭＳ Ｐゴシック" charset="0"/>
              </a:rPr>
              <a:t>       - Combine FD groups with equivalent key.</a:t>
            </a:r>
          </a:p>
          <a:p>
            <a:pPr marL="457200" indent="-457200" eaLnBrk="1" hangingPunct="1">
              <a:buFont typeface="+mj-lt"/>
              <a:buAutoNum type="arabicPeriod" startAt="4"/>
              <a:defRPr/>
            </a:pPr>
            <a:r>
              <a:rPr lang="en-US" dirty="0">
                <a:ea typeface="ＭＳ Ｐゴシック" charset="0"/>
                <a:cs typeface="ＭＳ Ｐゴシック" charset="0"/>
              </a:rPr>
              <a:t>Group together those with the same determinant.</a:t>
            </a:r>
          </a:p>
          <a:p>
            <a:pPr marL="457200" indent="-457200" eaLnBrk="1" hangingPunct="1">
              <a:buFont typeface="+mj-lt"/>
              <a:buAutoNum type="arabicPeriod" startAt="4"/>
              <a:defRPr/>
            </a:pPr>
            <a:r>
              <a:rPr lang="en-US" dirty="0">
                <a:ea typeface="ＭＳ Ｐゴシック" charset="0"/>
                <a:cs typeface="ＭＳ Ｐゴシック" charset="0"/>
              </a:rPr>
              <a:t>Construct a relation for each group.</a:t>
            </a:r>
          </a:p>
          <a:p>
            <a:pPr marL="457200" indent="-457200" eaLnBrk="1" hangingPunct="1">
              <a:buFont typeface="+mj-lt"/>
              <a:buAutoNum type="arabicPeriod" startAt="4"/>
              <a:defRPr/>
            </a:pPr>
            <a:r>
              <a:rPr lang="en-US" dirty="0">
                <a:ea typeface="ＭＳ Ｐゴシック" charset="0"/>
                <a:cs typeface="ＭＳ Ｐゴシック" charset="0"/>
              </a:rPr>
              <a:t>I</a:t>
            </a:r>
            <a:r>
              <a:rPr lang="en-US" dirty="0">
                <a:ea typeface="ＭＳ Ｐゴシック" pitchFamily="40" charset="-128"/>
              </a:rPr>
              <a:t>f none of the resulting relations has the same key as one of the keys of the original universal relation, we add another relation containing one of the keys, with an empty FD set.</a:t>
            </a:r>
            <a:endParaRPr lang="en-US" dirty="0">
              <a:ea typeface="ＭＳ Ｐゴシック" charset="0"/>
              <a:cs typeface="ＭＳ Ｐゴシック"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026">
            <a:extLst>
              <a:ext uri="{FF2B5EF4-FFF2-40B4-BE49-F238E27FC236}">
                <a16:creationId xmlns:a16="http://schemas.microsoft.com/office/drawing/2014/main" id="{15285A05-E911-49B2-B953-1021C2F292F9}"/>
              </a:ext>
            </a:extLst>
          </p:cNvPr>
          <p:cNvSpPr txBox="1">
            <a:spLocks noChangeArrowheads="1"/>
          </p:cNvSpPr>
          <p:nvPr/>
        </p:nvSpPr>
        <p:spPr bwMode="auto">
          <a:xfrm>
            <a:off x="381000" y="304800"/>
            <a:ext cx="79121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sz="3200" dirty="0">
                <a:solidFill>
                  <a:schemeClr val="tx2"/>
                </a:solidFill>
                <a:latin typeface="+mj-lt"/>
              </a:rPr>
              <a:t>Example</a:t>
            </a:r>
            <a:r>
              <a:rPr lang="en-US" altLang="en-US" sz="3200" dirty="0">
                <a:solidFill>
                  <a:schemeClr val="tx2"/>
                </a:solidFill>
                <a:latin typeface="Times New Roman" panose="02020603050405020304" pitchFamily="18" charset="0"/>
              </a:rPr>
              <a:t> 1: Consider the following set of FDs.</a:t>
            </a:r>
            <a:endParaRPr lang="en-US" altLang="en-US" sz="2800" dirty="0">
              <a:latin typeface="Times New Roman" panose="02020603050405020304" pitchFamily="18" charset="0"/>
            </a:endParaRPr>
          </a:p>
        </p:txBody>
      </p:sp>
      <p:graphicFrame>
        <p:nvGraphicFramePr>
          <p:cNvPr id="153603" name="Object 2">
            <a:extLst>
              <a:ext uri="{FF2B5EF4-FFF2-40B4-BE49-F238E27FC236}">
                <a16:creationId xmlns:a16="http://schemas.microsoft.com/office/drawing/2014/main" id="{1F2FC095-6B88-4687-B1CA-5C8937C70194}"/>
              </a:ext>
            </a:extLst>
          </p:cNvPr>
          <p:cNvGraphicFramePr>
            <a:graphicFrameLocks noChangeAspect="1"/>
          </p:cNvGraphicFramePr>
          <p:nvPr/>
        </p:nvGraphicFramePr>
        <p:xfrm>
          <a:off x="1524000" y="1752600"/>
          <a:ext cx="3092450" cy="1841500"/>
        </p:xfrm>
        <a:graphic>
          <a:graphicData uri="http://schemas.openxmlformats.org/presentationml/2006/ole">
            <mc:AlternateContent xmlns:mc="http://schemas.openxmlformats.org/markup-compatibility/2006">
              <mc:Choice xmlns:v="urn:schemas-microsoft-com:vml" Requires="v">
                <p:oleObj name="Image" r:id="rId3" imgW="3443699" imgH="2770208" progId="Photoshop.Image.5">
                  <p:embed/>
                </p:oleObj>
              </mc:Choice>
              <mc:Fallback>
                <p:oleObj name="Image" r:id="rId3" imgW="3443699" imgH="2770208" progId="Photoshop.Image.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0"/>
                        <a:ext cx="3092450"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53604" name="Text Box 1028">
            <a:extLst>
              <a:ext uri="{FF2B5EF4-FFF2-40B4-BE49-F238E27FC236}">
                <a16:creationId xmlns:a16="http://schemas.microsoft.com/office/drawing/2014/main" id="{1465EE51-DAE3-46FE-BD5C-214387EADD24}"/>
              </a:ext>
            </a:extLst>
          </p:cNvPr>
          <p:cNvSpPr txBox="1">
            <a:spLocks noChangeArrowheads="1"/>
          </p:cNvSpPr>
          <p:nvPr/>
        </p:nvSpPr>
        <p:spPr bwMode="auto">
          <a:xfrm>
            <a:off x="990600" y="4572000"/>
            <a:ext cx="7543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sz="2600">
                <a:latin typeface="Times New Roman" panose="02020603050405020304" pitchFamily="18" charset="0"/>
              </a:rPr>
              <a:t>Q: Using Synthesis construct a set 3NF relations.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2">
            <a:extLst>
              <a:ext uri="{FF2B5EF4-FFF2-40B4-BE49-F238E27FC236}">
                <a16:creationId xmlns:a16="http://schemas.microsoft.com/office/drawing/2014/main" id="{70DB5A72-CA05-4F47-8C77-FB84BCFDAB32}"/>
              </a:ext>
            </a:extLst>
          </p:cNvPr>
          <p:cNvSpPr>
            <a:spLocks noGrp="1" noChangeArrowheads="1"/>
          </p:cNvSpPr>
          <p:nvPr>
            <p:ph type="title"/>
          </p:nvPr>
        </p:nvSpPr>
        <p:spPr/>
        <p:txBody>
          <a:bodyPr/>
          <a:lstStyle/>
          <a:p>
            <a:r>
              <a:rPr lang="en-US" altLang="en-US" dirty="0"/>
              <a:t>Example 1 Solution</a:t>
            </a:r>
          </a:p>
        </p:txBody>
      </p:sp>
      <p:sp>
        <p:nvSpPr>
          <p:cNvPr id="155651" name="TextBox 11">
            <a:extLst>
              <a:ext uri="{FF2B5EF4-FFF2-40B4-BE49-F238E27FC236}">
                <a16:creationId xmlns:a16="http://schemas.microsoft.com/office/drawing/2014/main" id="{A970A5AF-8F00-4250-863E-6706771CA0C9}"/>
              </a:ext>
            </a:extLst>
          </p:cNvPr>
          <p:cNvSpPr txBox="1">
            <a:spLocks noChangeArrowheads="1"/>
          </p:cNvSpPr>
          <p:nvPr/>
        </p:nvSpPr>
        <p:spPr bwMode="auto">
          <a:xfrm>
            <a:off x="539750" y="1285875"/>
            <a:ext cx="1439863" cy="708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f1: A</a:t>
            </a:r>
            <a:r>
              <a:rPr lang="en-US" altLang="en-US" sz="2000">
                <a:sym typeface="Wingdings" panose="05000000000000000000" pitchFamily="2" charset="2"/>
              </a:rPr>
              <a:t></a:t>
            </a:r>
            <a:r>
              <a:rPr lang="en-US" altLang="en-US" sz="2000"/>
              <a:t>B</a:t>
            </a:r>
          </a:p>
          <a:p>
            <a:pPr fontAlgn="t">
              <a:spcBef>
                <a:spcPct val="0"/>
              </a:spcBef>
              <a:buClrTx/>
              <a:buSzTx/>
              <a:buFontTx/>
              <a:buNone/>
            </a:pPr>
            <a:r>
              <a:rPr lang="en-US" altLang="en-US" sz="2000"/>
              <a:t>f2: A</a:t>
            </a:r>
            <a:r>
              <a:rPr lang="en-US" altLang="en-US" sz="2000">
                <a:sym typeface="Wingdings" panose="05000000000000000000" pitchFamily="2" charset="2"/>
              </a:rPr>
              <a:t></a:t>
            </a:r>
            <a:r>
              <a:rPr lang="en-US" altLang="en-US" sz="2000"/>
              <a:t>C</a:t>
            </a:r>
          </a:p>
        </p:txBody>
      </p:sp>
      <p:sp>
        <p:nvSpPr>
          <p:cNvPr id="145411" name="TextBox 12">
            <a:extLst>
              <a:ext uri="{FF2B5EF4-FFF2-40B4-BE49-F238E27FC236}">
                <a16:creationId xmlns:a16="http://schemas.microsoft.com/office/drawing/2014/main" id="{CA81440E-1CD3-489A-8C31-414A7EC2CD95}"/>
              </a:ext>
            </a:extLst>
          </p:cNvPr>
          <p:cNvSpPr txBox="1">
            <a:spLocks noChangeArrowheads="1"/>
          </p:cNvSpPr>
          <p:nvPr/>
        </p:nvSpPr>
        <p:spPr bwMode="auto">
          <a:xfrm>
            <a:off x="2339975" y="1285875"/>
            <a:ext cx="1439863" cy="708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=&gt; A</a:t>
            </a:r>
            <a:r>
              <a:rPr lang="en-US" altLang="en-US" sz="2000">
                <a:sym typeface="Wingdings" panose="05000000000000000000" pitchFamily="2" charset="2"/>
              </a:rPr>
              <a:t>BC</a:t>
            </a:r>
          </a:p>
          <a:p>
            <a:pPr fontAlgn="t">
              <a:spcBef>
                <a:spcPct val="0"/>
              </a:spcBef>
              <a:buClrTx/>
              <a:buSzTx/>
              <a:buFontTx/>
              <a:buNone/>
            </a:pPr>
            <a:r>
              <a:rPr lang="en-US" altLang="en-US" sz="2000">
                <a:sym typeface="Wingdings" panose="05000000000000000000" pitchFamily="2" charset="2"/>
              </a:rPr>
              <a:t>union</a:t>
            </a:r>
            <a:endParaRPr lang="en-US" altLang="en-US" sz="2000"/>
          </a:p>
        </p:txBody>
      </p:sp>
      <p:sp>
        <p:nvSpPr>
          <p:cNvPr id="145412" name="TextBox 13">
            <a:extLst>
              <a:ext uri="{FF2B5EF4-FFF2-40B4-BE49-F238E27FC236}">
                <a16:creationId xmlns:a16="http://schemas.microsoft.com/office/drawing/2014/main" id="{1F8CF078-D12E-4DF2-B440-42885B7B3BE1}"/>
              </a:ext>
            </a:extLst>
          </p:cNvPr>
          <p:cNvSpPr txBox="1">
            <a:spLocks noChangeArrowheads="1"/>
          </p:cNvSpPr>
          <p:nvPr/>
        </p:nvSpPr>
        <p:spPr bwMode="auto">
          <a:xfrm>
            <a:off x="3635375" y="1285875"/>
            <a:ext cx="2017713" cy="708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=&gt; f1: A</a:t>
            </a:r>
            <a:r>
              <a:rPr lang="en-US" altLang="en-US" sz="2000">
                <a:sym typeface="Wingdings" panose="05000000000000000000" pitchFamily="2" charset="2"/>
              </a:rPr>
              <a:t>ABC</a:t>
            </a:r>
            <a:endParaRPr lang="en-US" altLang="en-US" sz="2000"/>
          </a:p>
          <a:p>
            <a:pPr fontAlgn="t">
              <a:spcBef>
                <a:spcPct val="0"/>
              </a:spcBef>
              <a:buClrTx/>
              <a:buSzTx/>
              <a:buFontTx/>
              <a:buNone/>
            </a:pPr>
            <a:r>
              <a:rPr lang="en-US" altLang="en-US" sz="2000"/>
              <a:t>     f6: ABC</a:t>
            </a:r>
            <a:r>
              <a:rPr lang="en-US" altLang="en-US" sz="2000">
                <a:sym typeface="Wingdings" panose="05000000000000000000" pitchFamily="2" charset="2"/>
              </a:rPr>
              <a:t>F</a:t>
            </a:r>
            <a:endParaRPr lang="en-US" altLang="en-US" sz="2000"/>
          </a:p>
        </p:txBody>
      </p:sp>
      <p:sp>
        <p:nvSpPr>
          <p:cNvPr id="145413" name="TextBox 14">
            <a:extLst>
              <a:ext uri="{FF2B5EF4-FFF2-40B4-BE49-F238E27FC236}">
                <a16:creationId xmlns:a16="http://schemas.microsoft.com/office/drawing/2014/main" id="{9B5AD524-010D-41E1-A979-B21347D960D1}"/>
              </a:ext>
            </a:extLst>
          </p:cNvPr>
          <p:cNvSpPr txBox="1">
            <a:spLocks noChangeArrowheads="1"/>
          </p:cNvSpPr>
          <p:nvPr/>
        </p:nvSpPr>
        <p:spPr bwMode="auto">
          <a:xfrm>
            <a:off x="6013450" y="1439863"/>
            <a:ext cx="1655763" cy="400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A</a:t>
            </a:r>
            <a:r>
              <a:rPr lang="en-US" altLang="en-US" sz="2000">
                <a:sym typeface="Wingdings" panose="05000000000000000000" pitchFamily="2" charset="2"/>
              </a:rPr>
              <a:t>F (f6’)</a:t>
            </a:r>
            <a:endParaRPr lang="en-US" altLang="en-US" sz="2000"/>
          </a:p>
        </p:txBody>
      </p:sp>
      <p:sp>
        <p:nvSpPr>
          <p:cNvPr id="155655" name="Right Brace 15">
            <a:extLst>
              <a:ext uri="{FF2B5EF4-FFF2-40B4-BE49-F238E27FC236}">
                <a16:creationId xmlns:a16="http://schemas.microsoft.com/office/drawing/2014/main" id="{C96D71F6-6C67-454D-BE44-477DE18C7045}"/>
              </a:ext>
            </a:extLst>
          </p:cNvPr>
          <p:cNvSpPr>
            <a:spLocks/>
          </p:cNvSpPr>
          <p:nvPr/>
        </p:nvSpPr>
        <p:spPr bwMode="auto">
          <a:xfrm>
            <a:off x="1619250" y="1285875"/>
            <a:ext cx="360363" cy="708025"/>
          </a:xfrm>
          <a:prstGeom prst="rightBrace">
            <a:avLst>
              <a:gd name="adj1" fmla="val 8323"/>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3600" b="1">
              <a:solidFill>
                <a:schemeClr val="tx2"/>
              </a:solidFill>
              <a:latin typeface="Arial" panose="020B0604020202020204" pitchFamily="34" charset="0"/>
            </a:endParaRPr>
          </a:p>
        </p:txBody>
      </p:sp>
      <p:sp>
        <p:nvSpPr>
          <p:cNvPr id="145415" name="Right Brace 16">
            <a:extLst>
              <a:ext uri="{FF2B5EF4-FFF2-40B4-BE49-F238E27FC236}">
                <a16:creationId xmlns:a16="http://schemas.microsoft.com/office/drawing/2014/main" id="{AEF9FEBF-ABB9-4D05-A1DE-07D052659FA3}"/>
              </a:ext>
            </a:extLst>
          </p:cNvPr>
          <p:cNvSpPr>
            <a:spLocks/>
          </p:cNvSpPr>
          <p:nvPr/>
        </p:nvSpPr>
        <p:spPr bwMode="auto">
          <a:xfrm>
            <a:off x="5472113" y="1285875"/>
            <a:ext cx="360362" cy="708025"/>
          </a:xfrm>
          <a:prstGeom prst="rightBrace">
            <a:avLst>
              <a:gd name="adj1" fmla="val 8323"/>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3600" b="1">
              <a:solidFill>
                <a:schemeClr val="tx2"/>
              </a:solidFill>
              <a:latin typeface="Arial" panose="020B0604020202020204" pitchFamily="34" charset="0"/>
            </a:endParaRPr>
          </a:p>
        </p:txBody>
      </p:sp>
      <p:sp>
        <p:nvSpPr>
          <p:cNvPr id="145417" name="TextBox 18">
            <a:extLst>
              <a:ext uri="{FF2B5EF4-FFF2-40B4-BE49-F238E27FC236}">
                <a16:creationId xmlns:a16="http://schemas.microsoft.com/office/drawing/2014/main" id="{98F76322-70C6-4158-B113-34A1A4E839FA}"/>
              </a:ext>
            </a:extLst>
          </p:cNvPr>
          <p:cNvSpPr txBox="1">
            <a:spLocks noChangeArrowheads="1"/>
          </p:cNvSpPr>
          <p:nvPr/>
        </p:nvSpPr>
        <p:spPr bwMode="auto">
          <a:xfrm>
            <a:off x="2339975" y="2173288"/>
            <a:ext cx="1439863" cy="708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=&gt; A</a:t>
            </a:r>
            <a:r>
              <a:rPr lang="en-US" altLang="en-US" sz="2000">
                <a:sym typeface="Wingdings" panose="05000000000000000000" pitchFamily="2" charset="2"/>
              </a:rPr>
              <a:t>C</a:t>
            </a:r>
          </a:p>
          <a:p>
            <a:pPr fontAlgn="t">
              <a:spcBef>
                <a:spcPct val="0"/>
              </a:spcBef>
              <a:buClrTx/>
              <a:buSzTx/>
              <a:buFontTx/>
              <a:buNone/>
            </a:pPr>
            <a:r>
              <a:rPr lang="en-US" altLang="en-US" sz="2000">
                <a:sym typeface="Wingdings" panose="05000000000000000000" pitchFamily="2" charset="2"/>
              </a:rPr>
              <a:t>trans</a:t>
            </a:r>
            <a:endParaRPr lang="en-US" altLang="en-US" sz="2000"/>
          </a:p>
        </p:txBody>
      </p:sp>
      <p:sp>
        <p:nvSpPr>
          <p:cNvPr id="145418" name="TextBox 19">
            <a:extLst>
              <a:ext uri="{FF2B5EF4-FFF2-40B4-BE49-F238E27FC236}">
                <a16:creationId xmlns:a16="http://schemas.microsoft.com/office/drawing/2014/main" id="{0A31F97F-2430-4A5B-B349-112996F62C99}"/>
              </a:ext>
            </a:extLst>
          </p:cNvPr>
          <p:cNvSpPr txBox="1">
            <a:spLocks noChangeArrowheads="1"/>
          </p:cNvSpPr>
          <p:nvPr/>
        </p:nvSpPr>
        <p:spPr bwMode="auto">
          <a:xfrm>
            <a:off x="3635375" y="2327275"/>
            <a:ext cx="4392613" cy="400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Which is f2 so f2 is redundant</a:t>
            </a:r>
          </a:p>
        </p:txBody>
      </p:sp>
      <p:grpSp>
        <p:nvGrpSpPr>
          <p:cNvPr id="2" name="Group 1">
            <a:extLst>
              <a:ext uri="{FF2B5EF4-FFF2-40B4-BE49-F238E27FC236}">
                <a16:creationId xmlns:a16="http://schemas.microsoft.com/office/drawing/2014/main" id="{5EA5E6B3-0CDE-48DB-B749-F94D54552E6F}"/>
              </a:ext>
            </a:extLst>
          </p:cNvPr>
          <p:cNvGrpSpPr>
            <a:grpSpLocks/>
          </p:cNvGrpSpPr>
          <p:nvPr/>
        </p:nvGrpSpPr>
        <p:grpSpPr bwMode="auto">
          <a:xfrm>
            <a:off x="539750" y="2173288"/>
            <a:ext cx="1439863" cy="708025"/>
            <a:chOff x="539750" y="2173288"/>
            <a:chExt cx="1439863" cy="708025"/>
          </a:xfrm>
        </p:grpSpPr>
        <p:sp>
          <p:nvSpPr>
            <p:cNvPr id="155707" name="TextBox 17">
              <a:extLst>
                <a:ext uri="{FF2B5EF4-FFF2-40B4-BE49-F238E27FC236}">
                  <a16:creationId xmlns:a16="http://schemas.microsoft.com/office/drawing/2014/main" id="{FB7EE9F6-F9AD-457C-BE17-22AF1F9A4E19}"/>
                </a:ext>
              </a:extLst>
            </p:cNvPr>
            <p:cNvSpPr txBox="1">
              <a:spLocks noChangeArrowheads="1"/>
            </p:cNvSpPr>
            <p:nvPr/>
          </p:nvSpPr>
          <p:spPr bwMode="auto">
            <a:xfrm>
              <a:off x="539750" y="2173288"/>
              <a:ext cx="1439863" cy="708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f1: A</a:t>
              </a:r>
              <a:r>
                <a:rPr lang="en-US" altLang="en-US" sz="2000">
                  <a:sym typeface="Wingdings" panose="05000000000000000000" pitchFamily="2" charset="2"/>
                </a:rPr>
                <a:t></a:t>
              </a:r>
              <a:r>
                <a:rPr lang="en-US" altLang="en-US" sz="2000"/>
                <a:t>B</a:t>
              </a:r>
            </a:p>
            <a:p>
              <a:pPr fontAlgn="t">
                <a:spcBef>
                  <a:spcPct val="0"/>
                </a:spcBef>
                <a:buClrTx/>
                <a:buSzTx/>
                <a:buFontTx/>
                <a:buNone/>
              </a:pPr>
              <a:r>
                <a:rPr lang="en-US" altLang="en-US" sz="2000"/>
                <a:t>f3: B</a:t>
              </a:r>
              <a:r>
                <a:rPr lang="en-US" altLang="en-US" sz="2000">
                  <a:sym typeface="Wingdings" panose="05000000000000000000" pitchFamily="2" charset="2"/>
                </a:rPr>
                <a:t></a:t>
              </a:r>
              <a:r>
                <a:rPr lang="en-US" altLang="en-US" sz="2000"/>
                <a:t>C</a:t>
              </a:r>
            </a:p>
          </p:txBody>
        </p:sp>
        <p:sp>
          <p:nvSpPr>
            <p:cNvPr id="155708" name="Right Brace 21">
              <a:extLst>
                <a:ext uri="{FF2B5EF4-FFF2-40B4-BE49-F238E27FC236}">
                  <a16:creationId xmlns:a16="http://schemas.microsoft.com/office/drawing/2014/main" id="{E6CF717C-6116-4D99-A3ED-DA7AC4E2BC69}"/>
                </a:ext>
              </a:extLst>
            </p:cNvPr>
            <p:cNvSpPr>
              <a:spLocks/>
            </p:cNvSpPr>
            <p:nvPr/>
          </p:nvSpPr>
          <p:spPr bwMode="auto">
            <a:xfrm>
              <a:off x="1619250" y="2173288"/>
              <a:ext cx="360363" cy="708025"/>
            </a:xfrm>
            <a:prstGeom prst="rightBrace">
              <a:avLst>
                <a:gd name="adj1" fmla="val 8323"/>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3600" b="1">
                <a:solidFill>
                  <a:schemeClr val="tx2"/>
                </a:solidFill>
                <a:latin typeface="Arial" panose="020B0604020202020204" pitchFamily="34" charset="0"/>
              </a:endParaRPr>
            </a:p>
          </p:txBody>
        </p:sp>
      </p:grpSp>
      <p:sp>
        <p:nvSpPr>
          <p:cNvPr id="145420" name="TextBox 23">
            <a:extLst>
              <a:ext uri="{FF2B5EF4-FFF2-40B4-BE49-F238E27FC236}">
                <a16:creationId xmlns:a16="http://schemas.microsoft.com/office/drawing/2014/main" id="{7C0CDA83-9A91-4103-BE8C-156A7C121D70}"/>
              </a:ext>
            </a:extLst>
          </p:cNvPr>
          <p:cNvSpPr txBox="1">
            <a:spLocks noChangeArrowheads="1"/>
          </p:cNvSpPr>
          <p:nvPr/>
        </p:nvSpPr>
        <p:spPr bwMode="auto">
          <a:xfrm>
            <a:off x="539750" y="3162300"/>
            <a:ext cx="1439863" cy="16303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dirty="0"/>
              <a:t>f1: A</a:t>
            </a:r>
            <a:r>
              <a:rPr lang="en-US" altLang="en-US" sz="2000" dirty="0">
                <a:sym typeface="Wingdings" panose="05000000000000000000" pitchFamily="2" charset="2"/>
              </a:rPr>
              <a:t></a:t>
            </a:r>
            <a:r>
              <a:rPr lang="en-US" altLang="en-US" sz="2000" dirty="0"/>
              <a:t>B</a:t>
            </a:r>
          </a:p>
          <a:p>
            <a:pPr fontAlgn="t">
              <a:spcBef>
                <a:spcPct val="0"/>
              </a:spcBef>
              <a:buClrTx/>
              <a:buSzTx/>
              <a:buFontTx/>
              <a:buNone/>
            </a:pPr>
            <a:r>
              <a:rPr lang="en-US" altLang="en-US" sz="2000" dirty="0">
                <a:sym typeface="Wingdings" panose="05000000000000000000" pitchFamily="2" charset="2"/>
              </a:rPr>
              <a:t>f6’:</a:t>
            </a:r>
            <a:r>
              <a:rPr lang="en-US" altLang="en-US" sz="2000" dirty="0"/>
              <a:t>A</a:t>
            </a:r>
            <a:r>
              <a:rPr lang="en-US" altLang="en-US" sz="2000" dirty="0">
                <a:sym typeface="Wingdings" panose="05000000000000000000" pitchFamily="2" charset="2"/>
              </a:rPr>
              <a:t>F </a:t>
            </a:r>
            <a:r>
              <a:rPr lang="en-US" altLang="en-US" sz="2000" dirty="0"/>
              <a:t>f3: B</a:t>
            </a:r>
            <a:r>
              <a:rPr lang="en-US" altLang="en-US" sz="2000" dirty="0">
                <a:sym typeface="Wingdings" panose="05000000000000000000" pitchFamily="2" charset="2"/>
              </a:rPr>
              <a:t></a:t>
            </a:r>
            <a:r>
              <a:rPr lang="en-US" altLang="en-US" sz="2000" dirty="0"/>
              <a:t>C</a:t>
            </a:r>
          </a:p>
          <a:p>
            <a:pPr fontAlgn="t">
              <a:spcBef>
                <a:spcPct val="0"/>
              </a:spcBef>
              <a:buClrTx/>
              <a:buSzTx/>
              <a:buFontTx/>
              <a:buNone/>
            </a:pPr>
            <a:r>
              <a:rPr lang="en-US" altLang="en-US" sz="2000" dirty="0"/>
              <a:t>f4: B</a:t>
            </a:r>
            <a:r>
              <a:rPr lang="en-US" altLang="en-US" sz="2000" dirty="0">
                <a:sym typeface="Wingdings" panose="05000000000000000000" pitchFamily="2" charset="2"/>
              </a:rPr>
              <a:t>D</a:t>
            </a:r>
            <a:endParaRPr lang="en-US" altLang="en-US" sz="2000" dirty="0"/>
          </a:p>
          <a:p>
            <a:pPr fontAlgn="t">
              <a:spcBef>
                <a:spcPct val="0"/>
              </a:spcBef>
              <a:buClrTx/>
              <a:buSzTx/>
              <a:buFontTx/>
              <a:buNone/>
            </a:pPr>
            <a:r>
              <a:rPr lang="en-US" altLang="en-US" sz="2000" dirty="0"/>
              <a:t>f5: D</a:t>
            </a:r>
            <a:r>
              <a:rPr lang="en-US" altLang="en-US" sz="2000" dirty="0">
                <a:sym typeface="Wingdings" panose="05000000000000000000" pitchFamily="2" charset="2"/>
              </a:rPr>
              <a:t>B</a:t>
            </a:r>
            <a:endParaRPr lang="en-US" altLang="en-US" sz="2000" dirty="0"/>
          </a:p>
        </p:txBody>
      </p:sp>
      <p:sp>
        <p:nvSpPr>
          <p:cNvPr id="25" name="Rectangle 24">
            <a:extLst>
              <a:ext uri="{FF2B5EF4-FFF2-40B4-BE49-F238E27FC236}">
                <a16:creationId xmlns:a16="http://schemas.microsoft.com/office/drawing/2014/main" id="{C1D04D7C-979A-408E-99C9-8E86F0387EA1}"/>
              </a:ext>
            </a:extLst>
          </p:cNvPr>
          <p:cNvSpPr/>
          <p:nvPr/>
        </p:nvSpPr>
        <p:spPr bwMode="auto">
          <a:xfrm>
            <a:off x="900113" y="3217863"/>
            <a:ext cx="287337" cy="5715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lgn="ctr" eaLnBrk="1" hangingPunct="1">
              <a:defRPr/>
            </a:pPr>
            <a:endParaRPr lang="en-US" sz="3600" b="1">
              <a:ln>
                <a:solidFill>
                  <a:srgbClr val="C00000"/>
                </a:solidFill>
              </a:ln>
              <a:solidFill>
                <a:schemeClr val="tx2"/>
              </a:solidFill>
              <a:latin typeface="Arial" charset="0"/>
              <a:ea typeface="ＭＳ Ｐゴシック" panose="020B0600070205080204" pitchFamily="34" charset="-128"/>
            </a:endParaRPr>
          </a:p>
        </p:txBody>
      </p:sp>
      <p:sp>
        <p:nvSpPr>
          <p:cNvPr id="26" name="Rectangle 25">
            <a:extLst>
              <a:ext uri="{FF2B5EF4-FFF2-40B4-BE49-F238E27FC236}">
                <a16:creationId xmlns:a16="http://schemas.microsoft.com/office/drawing/2014/main" id="{D8F44AD0-AC56-45DD-99FD-76DECCB5261C}"/>
              </a:ext>
            </a:extLst>
          </p:cNvPr>
          <p:cNvSpPr/>
          <p:nvPr/>
        </p:nvSpPr>
        <p:spPr bwMode="auto">
          <a:xfrm>
            <a:off x="899592" y="3840571"/>
            <a:ext cx="288032" cy="570415"/>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lgn="ctr" eaLnBrk="1" hangingPunct="1">
              <a:defRPr/>
            </a:pPr>
            <a:r>
              <a:rPr lang="en-US" sz="3600" b="1" dirty="0">
                <a:ln>
                  <a:solidFill>
                    <a:srgbClr val="C00000"/>
                  </a:solidFill>
                </a:ln>
                <a:solidFill>
                  <a:schemeClr val="tx2"/>
                </a:solidFill>
                <a:latin typeface="Arial" charset="0"/>
                <a:ea typeface="ＭＳ Ｐゴシック" panose="020B0600070205080204" pitchFamily="34" charset="-128"/>
              </a:rPr>
              <a:t> </a:t>
            </a:r>
          </a:p>
        </p:txBody>
      </p:sp>
      <p:sp>
        <p:nvSpPr>
          <p:cNvPr id="145423" name="TextBox 26">
            <a:extLst>
              <a:ext uri="{FF2B5EF4-FFF2-40B4-BE49-F238E27FC236}">
                <a16:creationId xmlns:a16="http://schemas.microsoft.com/office/drawing/2014/main" id="{1ADEF986-E1A7-4022-A260-58CFBAC68C76}"/>
              </a:ext>
            </a:extLst>
          </p:cNvPr>
          <p:cNvSpPr txBox="1">
            <a:spLocks noChangeArrowheads="1"/>
          </p:cNvSpPr>
          <p:nvPr/>
        </p:nvSpPr>
        <p:spPr bwMode="auto">
          <a:xfrm>
            <a:off x="5799138" y="3368675"/>
            <a:ext cx="1439862" cy="8937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dirty="0"/>
              <a:t>R1 (</a:t>
            </a:r>
            <a:r>
              <a:rPr lang="en-US" altLang="en-US" sz="2000" u="sng" dirty="0"/>
              <a:t>A</a:t>
            </a:r>
            <a:r>
              <a:rPr lang="en-US" altLang="en-US" sz="2000" dirty="0"/>
              <a:t>,B,F)</a:t>
            </a:r>
          </a:p>
          <a:p>
            <a:pPr fontAlgn="t">
              <a:spcBef>
                <a:spcPct val="0"/>
              </a:spcBef>
              <a:buClrTx/>
              <a:buSzTx/>
              <a:buFontTx/>
              <a:buNone/>
            </a:pPr>
            <a:endParaRPr lang="en-US" altLang="en-US" sz="1000" dirty="0"/>
          </a:p>
          <a:p>
            <a:pPr fontAlgn="t">
              <a:spcBef>
                <a:spcPct val="0"/>
              </a:spcBef>
              <a:buClrTx/>
              <a:buSzTx/>
              <a:buFontTx/>
              <a:buNone/>
            </a:pPr>
            <a:r>
              <a:rPr lang="en-US" altLang="en-US" sz="2000" dirty="0"/>
              <a:t>R4 (</a:t>
            </a:r>
            <a:r>
              <a:rPr lang="en-US" altLang="en-US" sz="2000" u="sng" dirty="0"/>
              <a:t>B</a:t>
            </a:r>
            <a:r>
              <a:rPr lang="en-US" altLang="en-US" sz="2000" dirty="0"/>
              <a:t>,C,D)</a:t>
            </a:r>
          </a:p>
        </p:txBody>
      </p:sp>
      <p:graphicFrame>
        <p:nvGraphicFramePr>
          <p:cNvPr id="28" name="Table 27">
            <a:extLst>
              <a:ext uri="{FF2B5EF4-FFF2-40B4-BE49-F238E27FC236}">
                <a16:creationId xmlns:a16="http://schemas.microsoft.com/office/drawing/2014/main" id="{8A0C8E22-187B-47BB-AFA7-4FDA9615C3D7}"/>
              </a:ext>
            </a:extLst>
          </p:cNvPr>
          <p:cNvGraphicFramePr>
            <a:graphicFrameLocks noGrp="1"/>
          </p:cNvGraphicFramePr>
          <p:nvPr>
            <p:extLst>
              <p:ext uri="{D42A27DB-BD31-4B8C-83A1-F6EECF244321}">
                <p14:modId xmlns:p14="http://schemas.microsoft.com/office/powerpoint/2010/main" val="463239026"/>
              </p:ext>
            </p:extLst>
          </p:nvPr>
        </p:nvGraphicFramePr>
        <p:xfrm>
          <a:off x="1797049" y="5029200"/>
          <a:ext cx="6965951" cy="1111251"/>
        </p:xfrm>
        <a:graphic>
          <a:graphicData uri="http://schemas.openxmlformats.org/drawingml/2006/table">
            <a:tbl>
              <a:tblPr firstRow="1" bandRow="1">
                <a:tableStyleId>{00A15C55-8517-42AA-B614-E9B94910E393}</a:tableStyleId>
              </a:tblPr>
              <a:tblGrid>
                <a:gridCol w="1265439">
                  <a:extLst>
                    <a:ext uri="{9D8B030D-6E8A-4147-A177-3AD203B41FA5}">
                      <a16:colId xmlns:a16="http://schemas.microsoft.com/office/drawing/2014/main" val="20000"/>
                    </a:ext>
                  </a:extLst>
                </a:gridCol>
                <a:gridCol w="899911">
                  <a:extLst>
                    <a:ext uri="{9D8B030D-6E8A-4147-A177-3AD203B41FA5}">
                      <a16:colId xmlns:a16="http://schemas.microsoft.com/office/drawing/2014/main" val="20001"/>
                    </a:ext>
                  </a:extLst>
                </a:gridCol>
                <a:gridCol w="1006927">
                  <a:extLst>
                    <a:ext uri="{9D8B030D-6E8A-4147-A177-3AD203B41FA5}">
                      <a16:colId xmlns:a16="http://schemas.microsoft.com/office/drawing/2014/main" val="20002"/>
                    </a:ext>
                  </a:extLst>
                </a:gridCol>
                <a:gridCol w="1279073">
                  <a:extLst>
                    <a:ext uri="{9D8B030D-6E8A-4147-A177-3AD203B41FA5}">
                      <a16:colId xmlns:a16="http://schemas.microsoft.com/office/drawing/2014/main" val="20003"/>
                    </a:ext>
                  </a:extLst>
                </a:gridCol>
                <a:gridCol w="1076880">
                  <a:extLst>
                    <a:ext uri="{9D8B030D-6E8A-4147-A177-3AD203B41FA5}">
                      <a16:colId xmlns:a16="http://schemas.microsoft.com/office/drawing/2014/main" val="20004"/>
                    </a:ext>
                  </a:extLst>
                </a:gridCol>
                <a:gridCol w="1437721">
                  <a:extLst>
                    <a:ext uri="{9D8B030D-6E8A-4147-A177-3AD203B41FA5}">
                      <a16:colId xmlns:a16="http://schemas.microsoft.com/office/drawing/2014/main" val="20005"/>
                    </a:ext>
                  </a:extLst>
                </a:gridCol>
              </a:tblGrid>
              <a:tr h="370417">
                <a:tc>
                  <a:txBody>
                    <a:bodyPr/>
                    <a:lstStyle/>
                    <a:p>
                      <a:endParaRPr lang="en-US" sz="1800" dirty="0"/>
                    </a:p>
                  </a:txBody>
                  <a:tcPr marL="91437" marR="91437" marT="45668" marB="45668"/>
                </a:tc>
                <a:tc>
                  <a:txBody>
                    <a:bodyPr/>
                    <a:lstStyle/>
                    <a:p>
                      <a:r>
                        <a:rPr lang="en-US" sz="1800" dirty="0"/>
                        <a:t>A</a:t>
                      </a:r>
                    </a:p>
                  </a:txBody>
                  <a:tcPr marL="91437" marR="91437" marT="45668" marB="45668"/>
                </a:tc>
                <a:tc>
                  <a:txBody>
                    <a:bodyPr/>
                    <a:lstStyle/>
                    <a:p>
                      <a:r>
                        <a:rPr lang="en-US" sz="1800" dirty="0"/>
                        <a:t>B</a:t>
                      </a:r>
                    </a:p>
                  </a:txBody>
                  <a:tcPr marL="91437" marR="91437" marT="45668" marB="45668"/>
                </a:tc>
                <a:tc>
                  <a:txBody>
                    <a:bodyPr/>
                    <a:lstStyle/>
                    <a:p>
                      <a:r>
                        <a:rPr lang="en-US" sz="1800" dirty="0"/>
                        <a:t>C</a:t>
                      </a:r>
                    </a:p>
                  </a:txBody>
                  <a:tcPr marL="91437" marR="91437" marT="45668" marB="45668"/>
                </a:tc>
                <a:tc>
                  <a:txBody>
                    <a:bodyPr/>
                    <a:lstStyle/>
                    <a:p>
                      <a:r>
                        <a:rPr lang="en-US" sz="1800" dirty="0"/>
                        <a:t>D</a:t>
                      </a:r>
                    </a:p>
                  </a:txBody>
                  <a:tcPr marL="91437" marR="91437" marT="45668" marB="45668"/>
                </a:tc>
                <a:tc>
                  <a:txBody>
                    <a:bodyPr/>
                    <a:lstStyle/>
                    <a:p>
                      <a:r>
                        <a:rPr lang="en-US" sz="1800" dirty="0"/>
                        <a:t>F</a:t>
                      </a:r>
                    </a:p>
                  </a:txBody>
                  <a:tcPr marL="91437" marR="91437" marT="45668" marB="45668"/>
                </a:tc>
                <a:extLst>
                  <a:ext uri="{0D108BD9-81ED-4DB2-BD59-A6C34878D82A}">
                    <a16:rowId xmlns:a16="http://schemas.microsoft.com/office/drawing/2014/main" val="10000"/>
                  </a:ext>
                </a:extLst>
              </a:tr>
              <a:tr h="370417">
                <a:tc>
                  <a:txBody>
                    <a:bodyPr/>
                    <a:lstStyle/>
                    <a:p>
                      <a:r>
                        <a:rPr lang="en-US" sz="1800" dirty="0"/>
                        <a:t>R1</a:t>
                      </a:r>
                    </a:p>
                  </a:txBody>
                  <a:tcPr marL="91437" marR="91437" marT="45668" marB="45668"/>
                </a:tc>
                <a:tc>
                  <a:txBody>
                    <a:bodyPr/>
                    <a:lstStyle/>
                    <a:p>
                      <a:r>
                        <a:rPr lang="en-US" sz="1800" dirty="0"/>
                        <a:t>K</a:t>
                      </a:r>
                    </a:p>
                  </a:txBody>
                  <a:tcPr marL="91437" marR="91437" marT="45668" marB="45668"/>
                </a:tc>
                <a:tc>
                  <a:txBody>
                    <a:bodyPr/>
                    <a:lstStyle/>
                    <a:p>
                      <a:r>
                        <a:rPr lang="en-US" sz="1800" dirty="0">
                          <a:solidFill>
                            <a:srgbClr val="FF0000"/>
                          </a:solidFill>
                        </a:rPr>
                        <a:t>K</a:t>
                      </a:r>
                    </a:p>
                  </a:txBody>
                  <a:tcPr marL="91437" marR="91437" marT="45668" marB="45668"/>
                </a:tc>
                <a:tc>
                  <a:txBody>
                    <a:bodyPr/>
                    <a:lstStyle/>
                    <a:p>
                      <a:r>
                        <a:rPr lang="en-US" sz="1800" dirty="0"/>
                        <a:t>U    </a:t>
                      </a:r>
                      <a:r>
                        <a:rPr lang="en-US" sz="1800" dirty="0">
                          <a:solidFill>
                            <a:srgbClr val="0070C0"/>
                          </a:solidFill>
                        </a:rPr>
                        <a:t>K</a:t>
                      </a:r>
                    </a:p>
                  </a:txBody>
                  <a:tcPr marL="91437" marR="91437" marT="45668" marB="45668"/>
                </a:tc>
                <a:tc>
                  <a:txBody>
                    <a:bodyPr/>
                    <a:lstStyle/>
                    <a:p>
                      <a:r>
                        <a:rPr lang="en-US" sz="1800" dirty="0"/>
                        <a:t>U    </a:t>
                      </a:r>
                      <a:r>
                        <a:rPr lang="en-US" sz="1800" dirty="0">
                          <a:solidFill>
                            <a:schemeClr val="accent6"/>
                          </a:solidFill>
                        </a:rPr>
                        <a:t>K</a:t>
                      </a:r>
                    </a:p>
                  </a:txBody>
                  <a:tcPr marL="91437" marR="91437" marT="45668" marB="45668"/>
                </a:tc>
                <a:tc>
                  <a:txBody>
                    <a:bodyPr/>
                    <a:lstStyle/>
                    <a:p>
                      <a:r>
                        <a:rPr lang="en-US" sz="1800" dirty="0"/>
                        <a:t>K</a:t>
                      </a:r>
                    </a:p>
                  </a:txBody>
                  <a:tcPr marL="91437" marR="91437" marT="45668" marB="45668"/>
                </a:tc>
                <a:extLst>
                  <a:ext uri="{0D108BD9-81ED-4DB2-BD59-A6C34878D82A}">
                    <a16:rowId xmlns:a16="http://schemas.microsoft.com/office/drawing/2014/main" val="10001"/>
                  </a:ext>
                </a:extLst>
              </a:tr>
              <a:tr h="370417">
                <a:tc>
                  <a:txBody>
                    <a:bodyPr/>
                    <a:lstStyle/>
                    <a:p>
                      <a:r>
                        <a:rPr lang="en-US" sz="1800" dirty="0"/>
                        <a:t>R4</a:t>
                      </a:r>
                    </a:p>
                  </a:txBody>
                  <a:tcPr marL="91437" marR="91437" marT="45668" marB="45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a:t>
                      </a:r>
                    </a:p>
                  </a:txBody>
                  <a:tcPr marL="91437" marR="91437" marT="45668" marB="45668"/>
                </a:tc>
                <a:tc>
                  <a:txBody>
                    <a:bodyPr/>
                    <a:lstStyle/>
                    <a:p>
                      <a:r>
                        <a:rPr lang="en-US" sz="1800" dirty="0">
                          <a:solidFill>
                            <a:srgbClr val="FF0000"/>
                          </a:solidFill>
                        </a:rPr>
                        <a:t>K</a:t>
                      </a:r>
                    </a:p>
                  </a:txBody>
                  <a:tcPr marL="91437" marR="91437" marT="45668" marB="45668"/>
                </a:tc>
                <a:tc>
                  <a:txBody>
                    <a:bodyPr/>
                    <a:lstStyle/>
                    <a:p>
                      <a:r>
                        <a:rPr lang="en-US" sz="1800" dirty="0">
                          <a:solidFill>
                            <a:srgbClr val="0070C0"/>
                          </a:solidFill>
                        </a:rPr>
                        <a:t>K</a:t>
                      </a:r>
                    </a:p>
                  </a:txBody>
                  <a:tcPr marL="91437" marR="91437" marT="45668" marB="45668"/>
                </a:tc>
                <a:tc>
                  <a:txBody>
                    <a:bodyPr/>
                    <a:lstStyle/>
                    <a:p>
                      <a:r>
                        <a:rPr lang="en-US" sz="1800" dirty="0">
                          <a:solidFill>
                            <a:schemeClr val="accent6"/>
                          </a:solidFill>
                        </a:rPr>
                        <a:t>K</a:t>
                      </a:r>
                    </a:p>
                  </a:txBody>
                  <a:tcPr marL="91437" marR="91437" marT="45668" marB="45668"/>
                </a:tc>
                <a:tc>
                  <a:txBody>
                    <a:bodyPr/>
                    <a:lstStyle/>
                    <a:p>
                      <a:r>
                        <a:rPr lang="en-US" sz="1800" dirty="0"/>
                        <a:t>U</a:t>
                      </a:r>
                    </a:p>
                  </a:txBody>
                  <a:tcPr marL="91437" marR="91437" marT="45668" marB="45668"/>
                </a:tc>
                <a:extLst>
                  <a:ext uri="{0D108BD9-81ED-4DB2-BD59-A6C34878D82A}">
                    <a16:rowId xmlns:a16="http://schemas.microsoft.com/office/drawing/2014/main" val="10002"/>
                  </a:ext>
                </a:extLst>
              </a:tr>
            </a:tbl>
          </a:graphicData>
        </a:graphic>
      </p:graphicFrame>
      <p:cxnSp>
        <p:nvCxnSpPr>
          <p:cNvPr id="145454" name="Straight Arrow Connector 29">
            <a:extLst>
              <a:ext uri="{FF2B5EF4-FFF2-40B4-BE49-F238E27FC236}">
                <a16:creationId xmlns:a16="http://schemas.microsoft.com/office/drawing/2014/main" id="{8276BF5F-DDFC-47DF-BDDF-49CAFCE2DCB6}"/>
              </a:ext>
            </a:extLst>
          </p:cNvPr>
          <p:cNvCxnSpPr>
            <a:cxnSpLocks/>
          </p:cNvCxnSpPr>
          <p:nvPr/>
        </p:nvCxnSpPr>
        <p:spPr bwMode="auto">
          <a:xfrm flipV="1">
            <a:off x="5276850" y="5597525"/>
            <a:ext cx="0" cy="288925"/>
          </a:xfrm>
          <a:prstGeom prst="straightConnector1">
            <a:avLst/>
          </a:prstGeom>
          <a:noFill/>
          <a:ln w="38100" algn="ctr">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138287" name="Straight Arrow Connector 31">
            <a:extLst>
              <a:ext uri="{FF2B5EF4-FFF2-40B4-BE49-F238E27FC236}">
                <a16:creationId xmlns:a16="http://schemas.microsoft.com/office/drawing/2014/main" id="{132E660D-2368-422D-A219-768CB9B22D55}"/>
              </a:ext>
            </a:extLst>
          </p:cNvPr>
          <p:cNvCxnSpPr>
            <a:cxnSpLocks/>
          </p:cNvCxnSpPr>
          <p:nvPr/>
        </p:nvCxnSpPr>
        <p:spPr bwMode="auto">
          <a:xfrm flipV="1">
            <a:off x="6508750" y="5597525"/>
            <a:ext cx="0" cy="288925"/>
          </a:xfrm>
          <a:prstGeom prst="straightConnector1">
            <a:avLst/>
          </a:prstGeom>
          <a:noFill/>
          <a:ln w="38100" algn="ctr">
            <a:solidFill>
              <a:schemeClr val="accent6"/>
            </a:solidFill>
            <a:round/>
            <a:headEnd/>
            <a:tailEnd type="triangle" w="med" len="med"/>
          </a:ln>
        </p:spPr>
      </p:cxnSp>
      <p:sp>
        <p:nvSpPr>
          <p:cNvPr id="145456" name="Oval 1">
            <a:extLst>
              <a:ext uri="{FF2B5EF4-FFF2-40B4-BE49-F238E27FC236}">
                <a16:creationId xmlns:a16="http://schemas.microsoft.com/office/drawing/2014/main" id="{59478752-DF0A-43C8-9C5E-F3198CB50B46}"/>
              </a:ext>
            </a:extLst>
          </p:cNvPr>
          <p:cNvSpPr>
            <a:spLocks noChangeArrowheads="1"/>
          </p:cNvSpPr>
          <p:nvPr/>
        </p:nvSpPr>
        <p:spPr bwMode="auto">
          <a:xfrm>
            <a:off x="3581400" y="5105400"/>
            <a:ext cx="914400" cy="1143000"/>
          </a:xfrm>
          <a:prstGeom prst="ellipse">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lstStyle>
            <a:lvl1pPr marL="342900" indent="-342900">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nSpc>
                <a:spcPct val="90000"/>
              </a:lnSpc>
              <a:buFont typeface="Monotype Sorts" pitchFamily="-84" charset="2"/>
              <a:buNone/>
            </a:pPr>
            <a:endParaRPr lang="en-US" altLang="en-US"/>
          </a:p>
        </p:txBody>
      </p:sp>
      <p:cxnSp>
        <p:nvCxnSpPr>
          <p:cNvPr id="145457" name="Straight Connector 3">
            <a:extLst>
              <a:ext uri="{FF2B5EF4-FFF2-40B4-BE49-F238E27FC236}">
                <a16:creationId xmlns:a16="http://schemas.microsoft.com/office/drawing/2014/main" id="{928429BC-57D9-41BB-91C3-46C4EBBB1BAE}"/>
              </a:ext>
            </a:extLst>
          </p:cNvPr>
          <p:cNvCxnSpPr>
            <a:cxnSpLocks/>
          </p:cNvCxnSpPr>
          <p:nvPr/>
        </p:nvCxnSpPr>
        <p:spPr bwMode="auto">
          <a:xfrm flipV="1">
            <a:off x="4832350" y="5486400"/>
            <a:ext cx="320675" cy="228600"/>
          </a:xfrm>
          <a:prstGeom prst="line">
            <a:avLst/>
          </a:prstGeom>
          <a:noFill/>
          <a:ln w="28575" algn="ctr">
            <a:solidFill>
              <a:schemeClr val="accent1"/>
            </a:solidFill>
            <a:round/>
            <a:headEnd/>
            <a:tailEnd/>
          </a:ln>
          <a:extLst>
            <a:ext uri="{909E8E84-426E-40DD-AFC4-6F175D3DCCD1}">
              <a14:hiddenFill xmlns:a14="http://schemas.microsoft.com/office/drawing/2010/main">
                <a:noFill/>
              </a14:hiddenFill>
            </a:ext>
          </a:extLst>
        </p:spPr>
      </p:cxnSp>
      <p:cxnSp>
        <p:nvCxnSpPr>
          <p:cNvPr id="27" name="Straight Connector 26">
            <a:extLst>
              <a:ext uri="{FF2B5EF4-FFF2-40B4-BE49-F238E27FC236}">
                <a16:creationId xmlns:a16="http://schemas.microsoft.com/office/drawing/2014/main" id="{1C25479C-112C-41F1-8F81-981DAA856148}"/>
              </a:ext>
            </a:extLst>
          </p:cNvPr>
          <p:cNvCxnSpPr>
            <a:cxnSpLocks/>
          </p:cNvCxnSpPr>
          <p:nvPr/>
        </p:nvCxnSpPr>
        <p:spPr bwMode="auto">
          <a:xfrm flipV="1">
            <a:off x="6111875" y="5486400"/>
            <a:ext cx="320675" cy="228600"/>
          </a:xfrm>
          <a:prstGeom prst="line">
            <a:avLst/>
          </a:prstGeom>
          <a:noFill/>
          <a:ln w="28575" cap="flat" cmpd="sng" algn="ctr">
            <a:solidFill>
              <a:schemeClr val="accent6"/>
            </a:solidFill>
            <a:prstDash val="solid"/>
            <a:round/>
            <a:headEnd type="none" w="med" len="med"/>
            <a:tailEnd type="none" w="med" len="med"/>
          </a:ln>
          <a:effectLst/>
        </p:spPr>
      </p:cxnSp>
      <p:sp>
        <p:nvSpPr>
          <p:cNvPr id="42" name="TextBox 26">
            <a:extLst>
              <a:ext uri="{FF2B5EF4-FFF2-40B4-BE49-F238E27FC236}">
                <a16:creationId xmlns:a16="http://schemas.microsoft.com/office/drawing/2014/main" id="{0ECAE50E-5A7D-4AD6-B558-69B122389216}"/>
              </a:ext>
            </a:extLst>
          </p:cNvPr>
          <p:cNvSpPr txBox="1">
            <a:spLocks noChangeArrowheads="1"/>
          </p:cNvSpPr>
          <p:nvPr/>
        </p:nvSpPr>
        <p:spPr bwMode="auto">
          <a:xfrm>
            <a:off x="2362200" y="3214688"/>
            <a:ext cx="1439863" cy="1323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dirty="0"/>
              <a:t>R1 (</a:t>
            </a:r>
            <a:r>
              <a:rPr lang="en-US" altLang="en-US" sz="2000" u="sng" dirty="0"/>
              <a:t>A</a:t>
            </a:r>
            <a:r>
              <a:rPr lang="en-US" altLang="en-US" sz="2000" dirty="0"/>
              <a:t>,B,F)</a:t>
            </a:r>
          </a:p>
          <a:p>
            <a:pPr fontAlgn="t">
              <a:spcBef>
                <a:spcPct val="0"/>
              </a:spcBef>
              <a:buClrTx/>
              <a:buSzTx/>
              <a:buFontTx/>
              <a:buNone/>
            </a:pPr>
            <a:endParaRPr lang="en-US" altLang="en-US" sz="1000" dirty="0"/>
          </a:p>
          <a:p>
            <a:pPr fontAlgn="t">
              <a:spcBef>
                <a:spcPct val="0"/>
              </a:spcBef>
              <a:buClrTx/>
              <a:buSzTx/>
              <a:buFontTx/>
              <a:buNone/>
            </a:pPr>
            <a:r>
              <a:rPr lang="en-US" altLang="en-US" sz="2000" dirty="0"/>
              <a:t>R2 (</a:t>
            </a:r>
            <a:r>
              <a:rPr lang="en-US" altLang="en-US" sz="2000" u="sng" dirty="0"/>
              <a:t>B</a:t>
            </a:r>
            <a:r>
              <a:rPr lang="en-US" altLang="en-US" sz="2000" dirty="0"/>
              <a:t>,C,D)</a:t>
            </a:r>
          </a:p>
          <a:p>
            <a:pPr fontAlgn="t">
              <a:spcBef>
                <a:spcPct val="0"/>
              </a:spcBef>
              <a:buClrTx/>
              <a:buSzTx/>
              <a:buFontTx/>
              <a:buNone/>
            </a:pPr>
            <a:endParaRPr lang="en-US" altLang="en-US" sz="1000" dirty="0"/>
          </a:p>
          <a:p>
            <a:pPr fontAlgn="t">
              <a:spcBef>
                <a:spcPct val="0"/>
              </a:spcBef>
              <a:buClrTx/>
              <a:buSzTx/>
              <a:buFontTx/>
              <a:buNone/>
            </a:pPr>
            <a:r>
              <a:rPr lang="en-US" altLang="en-US" sz="2000" dirty="0"/>
              <a:t>R3 (</a:t>
            </a:r>
            <a:r>
              <a:rPr lang="en-US" altLang="en-US" sz="2000" u="sng" dirty="0"/>
              <a:t>D</a:t>
            </a:r>
            <a:r>
              <a:rPr lang="en-US" altLang="en-US" sz="2000" dirty="0"/>
              <a:t>, B)</a:t>
            </a:r>
          </a:p>
        </p:txBody>
      </p:sp>
      <p:sp>
        <p:nvSpPr>
          <p:cNvPr id="43" name="Rectangle 42">
            <a:extLst>
              <a:ext uri="{FF2B5EF4-FFF2-40B4-BE49-F238E27FC236}">
                <a16:creationId xmlns:a16="http://schemas.microsoft.com/office/drawing/2014/main" id="{8D9AF840-8C89-48CA-9833-00CC2FEDC941}"/>
              </a:ext>
            </a:extLst>
          </p:cNvPr>
          <p:cNvSpPr/>
          <p:nvPr/>
        </p:nvSpPr>
        <p:spPr bwMode="auto">
          <a:xfrm>
            <a:off x="899592" y="4382586"/>
            <a:ext cx="302840" cy="309388"/>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lgn="ctr" eaLnBrk="1" hangingPunct="1">
              <a:defRPr/>
            </a:pPr>
            <a:r>
              <a:rPr lang="en-US" sz="3600" b="1" dirty="0">
                <a:ln>
                  <a:solidFill>
                    <a:srgbClr val="C00000"/>
                  </a:solidFill>
                </a:ln>
                <a:solidFill>
                  <a:schemeClr val="tx2"/>
                </a:solidFill>
                <a:latin typeface="Arial" charset="0"/>
                <a:ea typeface="ＭＳ Ｐゴシック" panose="020B0600070205080204" pitchFamily="34" charset="-128"/>
              </a:rPr>
              <a:t> </a:t>
            </a:r>
          </a:p>
        </p:txBody>
      </p:sp>
      <p:sp>
        <p:nvSpPr>
          <p:cNvPr id="44" name="Right Brace 15">
            <a:extLst>
              <a:ext uri="{FF2B5EF4-FFF2-40B4-BE49-F238E27FC236}">
                <a16:creationId xmlns:a16="http://schemas.microsoft.com/office/drawing/2014/main" id="{5784C55B-1397-4F1F-909A-22A0898F3C3D}"/>
              </a:ext>
            </a:extLst>
          </p:cNvPr>
          <p:cNvSpPr>
            <a:spLocks/>
          </p:cNvSpPr>
          <p:nvPr/>
        </p:nvSpPr>
        <p:spPr bwMode="auto">
          <a:xfrm>
            <a:off x="3802063" y="3309938"/>
            <a:ext cx="381000" cy="1033462"/>
          </a:xfrm>
          <a:prstGeom prst="rightBrace">
            <a:avLst>
              <a:gd name="adj1" fmla="val 8326"/>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3600" b="1">
              <a:solidFill>
                <a:schemeClr val="tx2"/>
              </a:solidFill>
              <a:latin typeface="Arial" panose="020B0604020202020204" pitchFamily="34" charset="0"/>
            </a:endParaRPr>
          </a:p>
        </p:txBody>
      </p:sp>
      <p:sp>
        <p:nvSpPr>
          <p:cNvPr id="3" name="TextBox 2">
            <a:extLst>
              <a:ext uri="{FF2B5EF4-FFF2-40B4-BE49-F238E27FC236}">
                <a16:creationId xmlns:a16="http://schemas.microsoft.com/office/drawing/2014/main" id="{C0B841F2-B850-494F-910C-5EA5A109F2F9}"/>
              </a:ext>
            </a:extLst>
          </p:cNvPr>
          <p:cNvSpPr txBox="1">
            <a:spLocks noChangeArrowheads="1"/>
          </p:cNvSpPr>
          <p:nvPr/>
        </p:nvSpPr>
        <p:spPr bwMode="auto">
          <a:xfrm>
            <a:off x="4235450" y="3648075"/>
            <a:ext cx="14398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BCNF (3NF)</a:t>
            </a:r>
          </a:p>
        </p:txBody>
      </p:sp>
      <p:sp>
        <p:nvSpPr>
          <p:cNvPr id="45" name="Right Brace 15">
            <a:extLst>
              <a:ext uri="{FF2B5EF4-FFF2-40B4-BE49-F238E27FC236}">
                <a16:creationId xmlns:a16="http://schemas.microsoft.com/office/drawing/2014/main" id="{6E3BC25A-3989-4893-95C9-516DDC320BA2}"/>
              </a:ext>
            </a:extLst>
          </p:cNvPr>
          <p:cNvSpPr>
            <a:spLocks/>
          </p:cNvSpPr>
          <p:nvPr/>
        </p:nvSpPr>
        <p:spPr bwMode="auto">
          <a:xfrm>
            <a:off x="7154863" y="3276600"/>
            <a:ext cx="381000" cy="1033463"/>
          </a:xfrm>
          <a:prstGeom prst="rightBrace">
            <a:avLst>
              <a:gd name="adj1" fmla="val 8326"/>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3600" b="1">
              <a:solidFill>
                <a:schemeClr val="tx2"/>
              </a:solidFill>
              <a:latin typeface="Arial" panose="020B0604020202020204" pitchFamily="34" charset="0"/>
            </a:endParaRPr>
          </a:p>
        </p:txBody>
      </p:sp>
      <p:sp>
        <p:nvSpPr>
          <p:cNvPr id="46" name="TextBox 45">
            <a:extLst>
              <a:ext uri="{FF2B5EF4-FFF2-40B4-BE49-F238E27FC236}">
                <a16:creationId xmlns:a16="http://schemas.microsoft.com/office/drawing/2014/main" id="{831B7A66-2342-44EE-BC09-1FFDD1B68AD9}"/>
              </a:ext>
            </a:extLst>
          </p:cNvPr>
          <p:cNvSpPr txBox="1">
            <a:spLocks noChangeArrowheads="1"/>
          </p:cNvSpPr>
          <p:nvPr/>
        </p:nvSpPr>
        <p:spPr bwMode="auto">
          <a:xfrm>
            <a:off x="7588250" y="3614738"/>
            <a:ext cx="10230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BCNF</a:t>
            </a:r>
          </a:p>
          <a:p>
            <a:pPr>
              <a:spcBef>
                <a:spcPct val="0"/>
              </a:spcBef>
              <a:buClrTx/>
              <a:buSzTx/>
              <a:buFontTx/>
              <a:buNone/>
            </a:pPr>
            <a:r>
              <a:rPr lang="en-US" altLang="en-US" dirty="0"/>
              <a:t>(3NF)</a:t>
            </a:r>
          </a:p>
        </p:txBody>
      </p:sp>
      <p:sp>
        <p:nvSpPr>
          <p:cNvPr id="4" name="TextBox 3">
            <a:extLst>
              <a:ext uri="{FF2B5EF4-FFF2-40B4-BE49-F238E27FC236}">
                <a16:creationId xmlns:a16="http://schemas.microsoft.com/office/drawing/2014/main" id="{FE4BEFD8-9330-4A77-8E00-EE33C929C594}"/>
              </a:ext>
            </a:extLst>
          </p:cNvPr>
          <p:cNvSpPr txBox="1">
            <a:spLocks noChangeArrowheads="1"/>
          </p:cNvSpPr>
          <p:nvPr/>
        </p:nvSpPr>
        <p:spPr bwMode="auto">
          <a:xfrm>
            <a:off x="5832475" y="4533900"/>
            <a:ext cx="3294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600" dirty="0"/>
              <a:t>R4: Contains transitive FD (f5)</a:t>
            </a:r>
          </a:p>
        </p:txBody>
      </p:sp>
      <p:sp>
        <p:nvSpPr>
          <p:cNvPr id="31" name="TextBox 30">
            <a:extLst>
              <a:ext uri="{FF2B5EF4-FFF2-40B4-BE49-F238E27FC236}">
                <a16:creationId xmlns:a16="http://schemas.microsoft.com/office/drawing/2014/main" id="{C00E6D7F-615D-49D2-A926-135922C546BE}"/>
              </a:ext>
            </a:extLst>
          </p:cNvPr>
          <p:cNvSpPr txBox="1">
            <a:spLocks noChangeArrowheads="1"/>
          </p:cNvSpPr>
          <p:nvPr/>
        </p:nvSpPr>
        <p:spPr bwMode="auto">
          <a:xfrm>
            <a:off x="1979613" y="4533900"/>
            <a:ext cx="375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600" dirty="0"/>
              <a:t>R2: Does not contain transitive FD</a:t>
            </a:r>
          </a:p>
        </p:txBody>
      </p:sp>
      <p:sp>
        <p:nvSpPr>
          <p:cNvPr id="5" name="TextBox 4">
            <a:extLst>
              <a:ext uri="{FF2B5EF4-FFF2-40B4-BE49-F238E27FC236}">
                <a16:creationId xmlns:a16="http://schemas.microsoft.com/office/drawing/2014/main" id="{CE0EADB2-9549-FB40-AE30-533D758E3100}"/>
              </a:ext>
            </a:extLst>
          </p:cNvPr>
          <p:cNvSpPr txBox="1"/>
          <p:nvPr/>
        </p:nvSpPr>
        <p:spPr>
          <a:xfrm>
            <a:off x="152400" y="4924961"/>
            <a:ext cx="1539875" cy="1323439"/>
          </a:xfrm>
          <a:prstGeom prst="rect">
            <a:avLst/>
          </a:prstGeom>
          <a:noFill/>
        </p:spPr>
        <p:txBody>
          <a:bodyPr wrap="square" rtlCol="0">
            <a:spAutoFit/>
          </a:bodyPr>
          <a:lstStyle/>
          <a:p>
            <a:r>
              <a:rPr lang="en-US" sz="2000" dirty="0"/>
              <a:t>Key = {A,B,C,D,F} - {B,F,C,D} </a:t>
            </a:r>
            <a:br>
              <a:rPr lang="en-US" sz="2000" dirty="0"/>
            </a:br>
            <a:r>
              <a:rPr lang="en-US" sz="2000" dirty="0"/>
              <a:t>        =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54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41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541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542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542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54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828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54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545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nimBg="1"/>
      <p:bldP spid="145412" grpId="0" animBg="1"/>
      <p:bldP spid="145413" grpId="0" animBg="1"/>
      <p:bldP spid="145415" grpId="0" animBg="1"/>
      <p:bldP spid="145417" grpId="0" animBg="1"/>
      <p:bldP spid="145418" grpId="0" animBg="1"/>
      <p:bldP spid="145420" grpId="0" animBg="1"/>
      <p:bldP spid="25" grpId="0" animBg="1"/>
      <p:bldP spid="145423" grpId="0" animBg="1"/>
      <p:bldP spid="145456" grpId="0" animBg="1"/>
      <p:bldP spid="42" grpId="0" animBg="1"/>
      <p:bldP spid="44" grpId="0" animBg="1"/>
      <p:bldP spid="3" grpId="0"/>
      <p:bldP spid="45" grpId="0" animBg="1"/>
      <p:bldP spid="46" grpId="0"/>
      <p:bldP spid="4" grpId="0"/>
      <p:bldP spid="3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1026">
            <a:extLst>
              <a:ext uri="{FF2B5EF4-FFF2-40B4-BE49-F238E27FC236}">
                <a16:creationId xmlns:a16="http://schemas.microsoft.com/office/drawing/2014/main" id="{024418C6-1670-425E-BFB7-D1F66850C4D1}"/>
              </a:ext>
            </a:extLst>
          </p:cNvPr>
          <p:cNvSpPr txBox="1">
            <a:spLocks noChangeArrowheads="1"/>
          </p:cNvSpPr>
          <p:nvPr/>
        </p:nvSpPr>
        <p:spPr bwMode="auto">
          <a:xfrm>
            <a:off x="469900" y="302669"/>
            <a:ext cx="83693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sz="3200" dirty="0">
                <a:solidFill>
                  <a:schemeClr val="tx2"/>
                </a:solidFill>
                <a:latin typeface="+mj-lt"/>
              </a:rPr>
              <a:t>Example 2</a:t>
            </a:r>
            <a:r>
              <a:rPr lang="en-US" altLang="en-US" sz="3200" dirty="0">
                <a:solidFill>
                  <a:schemeClr val="tx2"/>
                </a:solidFill>
                <a:latin typeface="Times New Roman" panose="02020603050405020304" pitchFamily="18" charset="0"/>
              </a:rPr>
              <a:t>: Consider the following set of FDs.</a:t>
            </a:r>
            <a:endParaRPr lang="en-US" altLang="en-US" sz="2800" dirty="0">
              <a:latin typeface="Times New Roman" panose="02020603050405020304" pitchFamily="18" charset="0"/>
            </a:endParaRPr>
          </a:p>
        </p:txBody>
      </p:sp>
      <p:sp>
        <p:nvSpPr>
          <p:cNvPr id="156675" name="Text Box 1027">
            <a:extLst>
              <a:ext uri="{FF2B5EF4-FFF2-40B4-BE49-F238E27FC236}">
                <a16:creationId xmlns:a16="http://schemas.microsoft.com/office/drawing/2014/main" id="{152DC9CE-49AA-457C-B488-825ED3F93170}"/>
              </a:ext>
            </a:extLst>
          </p:cNvPr>
          <p:cNvSpPr txBox="1">
            <a:spLocks noChangeArrowheads="1"/>
          </p:cNvSpPr>
          <p:nvPr/>
        </p:nvSpPr>
        <p:spPr bwMode="auto">
          <a:xfrm>
            <a:off x="1171575" y="5029200"/>
            <a:ext cx="6677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eaLnBrk="1" hangingPunct="1">
              <a:lnSpc>
                <a:spcPct val="90000"/>
              </a:lnSpc>
              <a:buFont typeface="Monotype Sorts" pitchFamily="-84" charset="2"/>
              <a:buNone/>
            </a:pPr>
            <a:r>
              <a:rPr lang="en-US" altLang="en-US" sz="2600">
                <a:latin typeface="Times New Roman" panose="02020603050405020304" pitchFamily="18" charset="0"/>
              </a:rPr>
              <a:t>Q: Using Synthesis construct a set 3NF relations.</a:t>
            </a:r>
          </a:p>
        </p:txBody>
      </p:sp>
      <p:graphicFrame>
        <p:nvGraphicFramePr>
          <p:cNvPr id="156676" name="Object 2">
            <a:extLst>
              <a:ext uri="{FF2B5EF4-FFF2-40B4-BE49-F238E27FC236}">
                <a16:creationId xmlns:a16="http://schemas.microsoft.com/office/drawing/2014/main" id="{63937F27-174C-4EE6-9857-5CA4B0C5B557}"/>
              </a:ext>
            </a:extLst>
          </p:cNvPr>
          <p:cNvGraphicFramePr>
            <a:graphicFrameLocks noChangeAspect="1"/>
          </p:cNvGraphicFramePr>
          <p:nvPr/>
        </p:nvGraphicFramePr>
        <p:xfrm>
          <a:off x="2362200" y="1828800"/>
          <a:ext cx="3062288" cy="2681288"/>
        </p:xfrm>
        <a:graphic>
          <a:graphicData uri="http://schemas.openxmlformats.org/presentationml/2006/ole">
            <mc:AlternateContent xmlns:mc="http://schemas.openxmlformats.org/markup-compatibility/2006">
              <mc:Choice xmlns:v="urn:schemas-microsoft-com:vml" Requires="v">
                <p:oleObj name="Image" r:id="rId3" imgW="3062478" imgH="2681257" progId="Photoshop.Image.5">
                  <p:embed/>
                </p:oleObj>
              </mc:Choice>
              <mc:Fallback>
                <p:oleObj name="Image" r:id="rId3" imgW="3062478" imgH="2681257" progId="Photoshop.Image.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28800"/>
                        <a:ext cx="3062288" cy="268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0635795A-7425-41CC-9ED4-42637567E782}"/>
              </a:ext>
            </a:extLst>
          </p:cNvPr>
          <p:cNvSpPr>
            <a:spLocks noGrp="1" noChangeArrowheads="1"/>
          </p:cNvSpPr>
          <p:nvPr>
            <p:ph type="title"/>
          </p:nvPr>
        </p:nvSpPr>
        <p:spPr/>
        <p:txBody>
          <a:bodyPr/>
          <a:lstStyle/>
          <a:p>
            <a:pPr eaLnBrk="1" hangingPunct="1"/>
            <a:r>
              <a:rPr lang="en-US" altLang="en-US" dirty="0"/>
              <a:t>Design</a:t>
            </a:r>
            <a:r>
              <a:rPr lang="en-US" altLang="en-US" dirty="0">
                <a:latin typeface="Tahoma" panose="020B0604030504040204" pitchFamily="34" charset="0"/>
              </a:rPr>
              <a:t> Goals</a:t>
            </a:r>
          </a:p>
        </p:txBody>
      </p:sp>
      <p:sp>
        <p:nvSpPr>
          <p:cNvPr id="159747" name="Rectangle 3" descr="Rectangle: Click to edit Master text styles&#10;Second level&#10;Third level&#10;Fourth level&#10;Fifth level">
            <a:extLst>
              <a:ext uri="{FF2B5EF4-FFF2-40B4-BE49-F238E27FC236}">
                <a16:creationId xmlns:a16="http://schemas.microsoft.com/office/drawing/2014/main" id="{BC0A8B56-5C34-4FCF-A25E-DA6137E2A2FE}"/>
              </a:ext>
            </a:extLst>
          </p:cNvPr>
          <p:cNvSpPr>
            <a:spLocks noGrp="1" noChangeArrowheads="1"/>
          </p:cNvSpPr>
          <p:nvPr>
            <p:ph type="body" idx="1"/>
          </p:nvPr>
        </p:nvSpPr>
        <p:spPr>
          <a:xfrm>
            <a:off x="457200" y="1219200"/>
            <a:ext cx="8001000" cy="4724400"/>
          </a:xfrm>
        </p:spPr>
        <p:txBody>
          <a:bodyPr/>
          <a:lstStyle/>
          <a:p>
            <a:pPr eaLnBrk="1" hangingPunct="1"/>
            <a:r>
              <a:rPr lang="en-US" altLang="en-US">
                <a:latin typeface="Tahoma" panose="020B0604030504040204" pitchFamily="34" charset="0"/>
              </a:rPr>
              <a:t>Goal:</a:t>
            </a:r>
          </a:p>
          <a:p>
            <a:pPr lvl="1" eaLnBrk="1" hangingPunct="1"/>
            <a:r>
              <a:rPr lang="en-US" altLang="en-US" sz="2200">
                <a:latin typeface="Tahoma" panose="020B0604030504040204" pitchFamily="34" charset="0"/>
              </a:rPr>
              <a:t>BCNF</a:t>
            </a:r>
          </a:p>
          <a:p>
            <a:pPr lvl="1" eaLnBrk="1" hangingPunct="1"/>
            <a:r>
              <a:rPr lang="en-US" altLang="en-US" sz="2200">
                <a:latin typeface="Tahoma" panose="020B0604030504040204" pitchFamily="34" charset="0"/>
              </a:rPr>
              <a:t>Lossless join</a:t>
            </a:r>
          </a:p>
          <a:p>
            <a:pPr lvl="1" eaLnBrk="1" hangingPunct="1"/>
            <a:r>
              <a:rPr lang="en-US" altLang="en-US" sz="2200">
                <a:latin typeface="Tahoma" panose="020B0604030504040204" pitchFamily="34" charset="0"/>
              </a:rPr>
              <a:t>Dependency preservation</a:t>
            </a:r>
          </a:p>
          <a:p>
            <a:pPr eaLnBrk="1" hangingPunct="1"/>
            <a:endParaRPr lang="en-US" altLang="en-US" sz="1200">
              <a:latin typeface="Tahoma" panose="020B0604030504040204" pitchFamily="34" charset="0"/>
            </a:endParaRPr>
          </a:p>
          <a:p>
            <a:pPr eaLnBrk="1" hangingPunct="1"/>
            <a:r>
              <a:rPr lang="en-US" altLang="en-US">
                <a:latin typeface="Tahoma" panose="020B0604030504040204" pitchFamily="34" charset="0"/>
              </a:rPr>
              <a:t>If we cannot achieve this, we accept one of</a:t>
            </a:r>
          </a:p>
          <a:p>
            <a:pPr lvl="1" eaLnBrk="1" hangingPunct="1"/>
            <a:r>
              <a:rPr lang="en-US" altLang="en-US" sz="2200">
                <a:latin typeface="Tahoma" panose="020B0604030504040204" pitchFamily="34" charset="0"/>
              </a:rPr>
              <a:t>Lack of dependency preservation </a:t>
            </a:r>
          </a:p>
          <a:p>
            <a:pPr lvl="1" eaLnBrk="1" hangingPunct="1"/>
            <a:r>
              <a:rPr lang="en-US" altLang="en-US" sz="2200">
                <a:latin typeface="Tahoma" panose="020B0604030504040204" pitchFamily="34" charset="0"/>
              </a:rPr>
              <a:t>Redundancy due to use of 3NF</a:t>
            </a:r>
          </a:p>
          <a:p>
            <a:pPr eaLnBrk="1" hangingPunct="1"/>
            <a:endParaRPr lang="en-US" altLang="en-US" sz="1200">
              <a:latin typeface="Tahoma" panose="020B0604030504040204" pitchFamily="34" charset="0"/>
            </a:endParaRPr>
          </a:p>
          <a:p>
            <a:pPr eaLnBrk="1" hangingPunct="1"/>
            <a:r>
              <a:rPr lang="en-US" altLang="en-US">
                <a:latin typeface="Tahoma" panose="020B0604030504040204" pitchFamily="34" charset="0"/>
              </a:rPr>
              <a:t>Note, SQL does not provide a direct way of specifying FDs other than superkeys.</a:t>
            </a:r>
          </a:p>
          <a:p>
            <a:pPr lvl="1" eaLnBrk="1" hangingPunct="1"/>
            <a:r>
              <a:rPr lang="en-US" altLang="en-US" sz="2200">
                <a:latin typeface="Tahoma" panose="020B0604030504040204" pitchFamily="34" charset="0"/>
              </a:rPr>
              <a:t>Can specify FDs using assertions, but they are expensive</a:t>
            </a:r>
          </a:p>
          <a:p>
            <a:pPr lvl="1" eaLnBrk="1" hangingPunct="1"/>
            <a:r>
              <a:rPr lang="en-US" altLang="en-US" sz="2200">
                <a:latin typeface="Tahoma" panose="020B0604030504040204" pitchFamily="34" charset="0"/>
              </a:rPr>
              <a:t>Hard to test a FD whose left hand side is not a key</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1B3CBD22-EDE7-42B4-82AE-C2BD75E69F37}"/>
              </a:ext>
            </a:extLst>
          </p:cNvPr>
          <p:cNvSpPr>
            <a:spLocks noGrp="1" noChangeArrowheads="1"/>
          </p:cNvSpPr>
          <p:nvPr>
            <p:ph type="title"/>
          </p:nvPr>
        </p:nvSpPr>
        <p:spPr/>
        <p:txBody>
          <a:bodyPr/>
          <a:lstStyle/>
          <a:p>
            <a:pPr eaLnBrk="1" hangingPunct="1"/>
            <a:r>
              <a:rPr lang="en-US" altLang="en-US" dirty="0"/>
              <a:t>Conclusions</a:t>
            </a:r>
          </a:p>
        </p:txBody>
      </p:sp>
      <p:sp>
        <p:nvSpPr>
          <p:cNvPr id="161795" name="Rectangle 3" descr="Rectangle: Click to edit Master text styles&#10;Second level&#10;Third level&#10;Fourth level&#10;Fifth level">
            <a:extLst>
              <a:ext uri="{FF2B5EF4-FFF2-40B4-BE49-F238E27FC236}">
                <a16:creationId xmlns:a16="http://schemas.microsoft.com/office/drawing/2014/main" id="{C0C9EFD3-697A-4E14-AE70-669AEF9FA99F}"/>
              </a:ext>
            </a:extLst>
          </p:cNvPr>
          <p:cNvSpPr>
            <a:spLocks noGrp="1" noChangeArrowheads="1"/>
          </p:cNvSpPr>
          <p:nvPr>
            <p:ph type="body" idx="1"/>
          </p:nvPr>
        </p:nvSpPr>
        <p:spPr>
          <a:xfrm>
            <a:off x="457200" y="1295400"/>
            <a:ext cx="8224838" cy="5029200"/>
          </a:xfrm>
        </p:spPr>
        <p:txBody>
          <a:bodyPr/>
          <a:lstStyle/>
          <a:p>
            <a:pPr eaLnBrk="1" hangingPunct="1">
              <a:lnSpc>
                <a:spcPct val="80000"/>
              </a:lnSpc>
            </a:pPr>
            <a:r>
              <a:rPr lang="en-US" altLang="en-US" sz="2600">
                <a:latin typeface="Tahoma" panose="020B0604030504040204" pitchFamily="34" charset="0"/>
              </a:rPr>
              <a:t>Disadvantages of Normal Forms</a:t>
            </a:r>
          </a:p>
          <a:p>
            <a:pPr lvl="1" eaLnBrk="1" hangingPunct="1">
              <a:lnSpc>
                <a:spcPct val="80000"/>
              </a:lnSpc>
            </a:pPr>
            <a:r>
              <a:rPr lang="en-US" altLang="en-US">
                <a:latin typeface="Tahoma" panose="020B0604030504040204" pitchFamily="34" charset="0"/>
              </a:rPr>
              <a:t>It is not constructive.  It does not provide a way to get a good design.</a:t>
            </a:r>
          </a:p>
          <a:p>
            <a:pPr lvl="1" eaLnBrk="1" hangingPunct="1">
              <a:lnSpc>
                <a:spcPct val="80000"/>
              </a:lnSpc>
            </a:pPr>
            <a:r>
              <a:rPr lang="en-US" altLang="en-US">
                <a:latin typeface="Tahoma" panose="020B0604030504040204" pitchFamily="34" charset="0"/>
              </a:rPr>
              <a:t>It can only be applied after we have a schema and tell if it is good or not.</a:t>
            </a:r>
          </a:p>
          <a:p>
            <a:pPr lvl="1" eaLnBrk="1" hangingPunct="1">
              <a:lnSpc>
                <a:spcPct val="80000"/>
              </a:lnSpc>
            </a:pPr>
            <a:r>
              <a:rPr lang="en-US" altLang="en-US">
                <a:latin typeface="Tahoma" panose="020B0604030504040204" pitchFamily="34" charset="0"/>
              </a:rPr>
              <a:t>It provides no conceptual design.  It deals directly with relations and attributes.</a:t>
            </a:r>
          </a:p>
          <a:p>
            <a:pPr lvl="1" eaLnBrk="1" hangingPunct="1">
              <a:lnSpc>
                <a:spcPct val="80000"/>
              </a:lnSpc>
            </a:pPr>
            <a:r>
              <a:rPr lang="en-US" altLang="en-US">
                <a:latin typeface="Tahoma" panose="020B0604030504040204" pitchFamily="34" charset="0"/>
              </a:rPr>
              <a:t>It can be applied (more or less) only to relational schemas</a:t>
            </a:r>
            <a:r>
              <a:rPr lang="en-US" altLang="en-US" sz="2200">
                <a:latin typeface="Tahoma" panose="020B0604030504040204" pitchFamily="34" charset="0"/>
              </a:rPr>
              <a:t>.</a:t>
            </a:r>
          </a:p>
          <a:p>
            <a:pPr eaLnBrk="1" hangingPunct="1">
              <a:lnSpc>
                <a:spcPct val="80000"/>
              </a:lnSpc>
            </a:pPr>
            <a:endParaRPr lang="en-US" altLang="en-US" sz="1200">
              <a:latin typeface="Tahoma" panose="020B0604030504040204" pitchFamily="34" charset="0"/>
            </a:endParaRPr>
          </a:p>
          <a:p>
            <a:pPr eaLnBrk="1" hangingPunct="1">
              <a:lnSpc>
                <a:spcPct val="80000"/>
              </a:lnSpc>
            </a:pPr>
            <a:r>
              <a:rPr lang="en-US" altLang="en-US" sz="2600">
                <a:latin typeface="Tahoma" panose="020B0604030504040204" pitchFamily="34" charset="0"/>
              </a:rPr>
              <a:t>Schema Design: Conceptual Design</a:t>
            </a:r>
          </a:p>
          <a:p>
            <a:pPr lvl="1" eaLnBrk="1" hangingPunct="1">
              <a:lnSpc>
                <a:spcPct val="80000"/>
              </a:lnSpc>
            </a:pPr>
            <a:r>
              <a:rPr lang="en-US" altLang="en-US">
                <a:latin typeface="Tahoma" panose="020B0604030504040204" pitchFamily="34" charset="0"/>
              </a:rPr>
              <a:t>Entity-Relationship (E-R) or UML </a:t>
            </a:r>
          </a:p>
          <a:p>
            <a:pPr eaLnBrk="1" hangingPunct="1">
              <a:lnSpc>
                <a:spcPct val="80000"/>
              </a:lnSpc>
            </a:pPr>
            <a:endParaRPr lang="en-US" altLang="en-US" sz="1200">
              <a:latin typeface="Tahoma" panose="020B0604030504040204" pitchFamily="34" charset="0"/>
            </a:endParaRPr>
          </a:p>
          <a:p>
            <a:pPr eaLnBrk="1" hangingPunct="1">
              <a:lnSpc>
                <a:spcPct val="80000"/>
              </a:lnSpc>
            </a:pPr>
            <a:r>
              <a:rPr lang="en-US" altLang="en-US" sz="2600">
                <a:latin typeface="Tahoma" panose="020B0604030504040204" pitchFamily="34" charset="0"/>
              </a:rPr>
              <a:t>In practice, E-R diagrams </a:t>
            </a:r>
            <a:r>
              <a:rPr lang="en-US" altLang="en-US" sz="2600" u="sng">
                <a:latin typeface="Tahoma" panose="020B0604030504040204" pitchFamily="34" charset="0"/>
              </a:rPr>
              <a:t>usually</a:t>
            </a:r>
            <a:r>
              <a:rPr lang="en-US" altLang="en-US" sz="2600">
                <a:latin typeface="Tahoma" panose="020B0604030504040204" pitchFamily="34" charset="0"/>
              </a:rPr>
              <a:t> lead to tables in  BCNF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3CE1A01-D51A-485C-B157-B50C1A76DF39}"/>
              </a:ext>
            </a:extLst>
          </p:cNvPr>
          <p:cNvSpPr>
            <a:spLocks noGrp="1" noChangeArrowheads="1"/>
          </p:cNvSpPr>
          <p:nvPr>
            <p:ph type="title"/>
          </p:nvPr>
        </p:nvSpPr>
        <p:spPr/>
        <p:txBody>
          <a:bodyPr/>
          <a:lstStyle/>
          <a:p>
            <a:pPr eaLnBrk="1" hangingPunct="1"/>
            <a:r>
              <a:rPr lang="en-US" altLang="en-US"/>
              <a:t>Relational Database Design</a:t>
            </a:r>
          </a:p>
        </p:txBody>
      </p:sp>
      <p:sp>
        <p:nvSpPr>
          <p:cNvPr id="394243" name="Rectangle 3" descr="Rectangle: Click to edit Master text styles&#10;Second level&#10;Third level&#10;Fourth level&#10;Fifth level">
            <a:extLst>
              <a:ext uri="{FF2B5EF4-FFF2-40B4-BE49-F238E27FC236}">
                <a16:creationId xmlns:a16="http://schemas.microsoft.com/office/drawing/2014/main" id="{98EC7FFE-0CC9-487D-A989-DAE382206081}"/>
              </a:ext>
            </a:extLst>
          </p:cNvPr>
          <p:cNvSpPr>
            <a:spLocks noGrp="1" noChangeArrowheads="1"/>
          </p:cNvSpPr>
          <p:nvPr>
            <p:ph type="body" idx="1"/>
          </p:nvPr>
        </p:nvSpPr>
        <p:spPr/>
        <p:txBody>
          <a:bodyPr/>
          <a:lstStyle/>
          <a:p>
            <a:pPr eaLnBrk="1" hangingPunct="1"/>
            <a:r>
              <a:rPr lang="en-US" altLang="en-US"/>
              <a:t> One single, large table</a:t>
            </a:r>
          </a:p>
          <a:p>
            <a:pPr eaLnBrk="1" hangingPunct="1"/>
            <a:endParaRPr lang="en-US" altLang="en-US"/>
          </a:p>
          <a:p>
            <a:pPr eaLnBrk="1" hangingPunct="1"/>
            <a:r>
              <a:rPr lang="en-US" altLang="en-US"/>
              <a:t> Simple ?</a:t>
            </a:r>
          </a:p>
          <a:p>
            <a:pPr eaLnBrk="1" hangingPunct="1"/>
            <a:endParaRPr lang="en-US" altLang="en-US"/>
          </a:p>
          <a:p>
            <a:pPr eaLnBrk="1" hangingPunct="1"/>
            <a:r>
              <a:rPr lang="en-US" altLang="en-US"/>
              <a:t> Good ? or Bad? Or just Ugly?</a:t>
            </a:r>
          </a:p>
        </p:txBody>
      </p:sp>
      <p:pic>
        <p:nvPicPr>
          <p:cNvPr id="4" name="Picture 2" descr="ÎÏÎ¿ÏÎ­Î»ÎµÏÎ¼Î± ÎµÎ¹ÎºÏÎ½Î±Ï Î³Î¹Î± good the bad ugly">
            <a:extLst>
              <a:ext uri="{FF2B5EF4-FFF2-40B4-BE49-F238E27FC236}">
                <a16:creationId xmlns:a16="http://schemas.microsoft.com/office/drawing/2014/main" id="{F4DD70D4-B14F-4387-B497-F6C201F9F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2416175"/>
            <a:ext cx="25019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 calcmode="lin" valueType="num">
                                      <p:cBhvr additive="base">
                                        <p:cTn id="7" dur="500" fill="hold"/>
                                        <p:tgtEl>
                                          <p:spTgt spid="394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4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4243">
                                            <p:txEl>
                                              <p:pRg st="2" end="2"/>
                                            </p:txEl>
                                          </p:spTgt>
                                        </p:tgtEl>
                                        <p:attrNameLst>
                                          <p:attrName>style.visibility</p:attrName>
                                        </p:attrNameLst>
                                      </p:cBhvr>
                                      <p:to>
                                        <p:strVal val="visible"/>
                                      </p:to>
                                    </p:set>
                                    <p:anim calcmode="lin" valueType="num">
                                      <p:cBhvr additive="base">
                                        <p:cTn id="13" dur="500" fill="hold"/>
                                        <p:tgtEl>
                                          <p:spTgt spid="3942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4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4243">
                                            <p:txEl>
                                              <p:pRg st="4" end="4"/>
                                            </p:txEl>
                                          </p:spTgt>
                                        </p:tgtEl>
                                        <p:attrNameLst>
                                          <p:attrName>style.visibility</p:attrName>
                                        </p:attrNameLst>
                                      </p:cBhvr>
                                      <p:to>
                                        <p:strVal val="visible"/>
                                      </p:to>
                                    </p:set>
                                    <p:anim calcmode="lin" valueType="num">
                                      <p:cBhvr additive="base">
                                        <p:cTn id="19" dur="500" fill="hold"/>
                                        <p:tgtEl>
                                          <p:spTgt spid="39424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4243">
                                            <p:txEl>
                                              <p:pRg st="4" end="4"/>
                                            </p:txEl>
                                          </p:spTgt>
                                        </p:tgtEl>
                                        <p:attrNameLst>
                                          <p:attrName>ppt_y</p:attrName>
                                        </p:attrNameLst>
                                      </p:cBhvr>
                                      <p:tavLst>
                                        <p:tav tm="0">
                                          <p:val>
                                            <p:strVal val="#ppt_y"/>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Title 2">
            <a:extLst>
              <a:ext uri="{FF2B5EF4-FFF2-40B4-BE49-F238E27FC236}">
                <a16:creationId xmlns:a16="http://schemas.microsoft.com/office/drawing/2014/main" id="{98A59C46-1854-47F4-8AB0-61277EB9899B}"/>
              </a:ext>
            </a:extLst>
          </p:cNvPr>
          <p:cNvSpPr>
            <a:spLocks noGrp="1" noChangeArrowheads="1"/>
          </p:cNvSpPr>
          <p:nvPr>
            <p:ph type="title"/>
          </p:nvPr>
        </p:nvSpPr>
        <p:spPr/>
        <p:txBody>
          <a:bodyPr/>
          <a:lstStyle/>
          <a:p>
            <a:r>
              <a:rPr lang="en-US" altLang="en-US" dirty="0"/>
              <a:t>Example 2 Solution</a:t>
            </a:r>
          </a:p>
        </p:txBody>
      </p:sp>
      <p:sp>
        <p:nvSpPr>
          <p:cNvPr id="158723" name="TextBox 11">
            <a:extLst>
              <a:ext uri="{FF2B5EF4-FFF2-40B4-BE49-F238E27FC236}">
                <a16:creationId xmlns:a16="http://schemas.microsoft.com/office/drawing/2014/main" id="{E044D3A2-3D06-4390-8740-23D460D6F8CC}"/>
              </a:ext>
            </a:extLst>
          </p:cNvPr>
          <p:cNvSpPr txBox="1">
            <a:spLocks noChangeArrowheads="1"/>
          </p:cNvSpPr>
          <p:nvPr/>
        </p:nvSpPr>
        <p:spPr bwMode="auto">
          <a:xfrm>
            <a:off x="539750" y="1246188"/>
            <a:ext cx="1439863" cy="400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f1: A</a:t>
            </a:r>
            <a:r>
              <a:rPr lang="en-US" altLang="en-US" sz="2000">
                <a:sym typeface="Wingdings" panose="05000000000000000000" pitchFamily="2" charset="2"/>
              </a:rPr>
              <a:t></a:t>
            </a:r>
            <a:r>
              <a:rPr lang="en-US" altLang="en-US" sz="2000"/>
              <a:t>BC</a:t>
            </a:r>
          </a:p>
        </p:txBody>
      </p:sp>
      <p:sp>
        <p:nvSpPr>
          <p:cNvPr id="158724" name="TextBox 12">
            <a:extLst>
              <a:ext uri="{FF2B5EF4-FFF2-40B4-BE49-F238E27FC236}">
                <a16:creationId xmlns:a16="http://schemas.microsoft.com/office/drawing/2014/main" id="{8DFBFC5A-26CE-425B-A13C-570A95F933EC}"/>
              </a:ext>
            </a:extLst>
          </p:cNvPr>
          <p:cNvSpPr txBox="1">
            <a:spLocks noChangeArrowheads="1"/>
          </p:cNvSpPr>
          <p:nvPr/>
        </p:nvSpPr>
        <p:spPr bwMode="auto">
          <a:xfrm>
            <a:off x="1979613" y="1285875"/>
            <a:ext cx="5040312" cy="708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=&gt;f1.1:A</a:t>
            </a:r>
            <a:r>
              <a:rPr lang="en-US" altLang="en-US" sz="2000">
                <a:sym typeface="Wingdings" panose="05000000000000000000" pitchFamily="2" charset="2"/>
              </a:rPr>
              <a:t>B</a:t>
            </a:r>
          </a:p>
          <a:p>
            <a:pPr fontAlgn="t">
              <a:spcBef>
                <a:spcPct val="0"/>
              </a:spcBef>
              <a:buClrTx/>
              <a:buSzTx/>
              <a:buFontTx/>
              <a:buNone/>
            </a:pPr>
            <a:r>
              <a:rPr lang="en-US" altLang="en-US" sz="2000">
                <a:sym typeface="Wingdings" panose="05000000000000000000" pitchFamily="2" charset="2"/>
              </a:rPr>
              <a:t>    </a:t>
            </a:r>
            <a:r>
              <a:rPr lang="en-US" altLang="en-US" sz="2000"/>
              <a:t>f1.2:A</a:t>
            </a:r>
            <a:r>
              <a:rPr lang="en-US" altLang="en-US" sz="2000">
                <a:sym typeface="Wingdings" panose="05000000000000000000" pitchFamily="2" charset="2"/>
              </a:rPr>
              <a:t>C is redundant (f1.1 + f3)</a:t>
            </a:r>
          </a:p>
        </p:txBody>
      </p:sp>
      <p:sp>
        <p:nvSpPr>
          <p:cNvPr id="158725" name="TextBox 17">
            <a:extLst>
              <a:ext uri="{FF2B5EF4-FFF2-40B4-BE49-F238E27FC236}">
                <a16:creationId xmlns:a16="http://schemas.microsoft.com/office/drawing/2014/main" id="{725E4D8B-DC14-424D-8DBF-7506033C8937}"/>
              </a:ext>
            </a:extLst>
          </p:cNvPr>
          <p:cNvSpPr txBox="1">
            <a:spLocks noChangeArrowheads="1"/>
          </p:cNvSpPr>
          <p:nvPr/>
        </p:nvSpPr>
        <p:spPr bwMode="auto">
          <a:xfrm>
            <a:off x="539750" y="2330450"/>
            <a:ext cx="1439863" cy="7080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f6: BC</a:t>
            </a:r>
            <a:r>
              <a:rPr lang="en-US" altLang="en-US" sz="2000">
                <a:sym typeface="Wingdings" panose="05000000000000000000" pitchFamily="2" charset="2"/>
              </a:rPr>
              <a:t>D</a:t>
            </a:r>
            <a:endParaRPr lang="en-US" altLang="en-US" sz="2000"/>
          </a:p>
          <a:p>
            <a:pPr fontAlgn="t">
              <a:spcBef>
                <a:spcPct val="0"/>
              </a:spcBef>
              <a:buClrTx/>
              <a:buSzTx/>
              <a:buFontTx/>
              <a:buNone/>
            </a:pPr>
            <a:r>
              <a:rPr lang="en-US" altLang="en-US" sz="2000"/>
              <a:t>f3: B</a:t>
            </a:r>
            <a:r>
              <a:rPr lang="en-US" altLang="en-US" sz="2000">
                <a:sym typeface="Wingdings" panose="05000000000000000000" pitchFamily="2" charset="2"/>
              </a:rPr>
              <a:t></a:t>
            </a:r>
            <a:r>
              <a:rPr lang="en-US" altLang="en-US" sz="2000"/>
              <a:t>C</a:t>
            </a:r>
          </a:p>
        </p:txBody>
      </p:sp>
      <p:sp>
        <p:nvSpPr>
          <p:cNvPr id="158726" name="TextBox 18">
            <a:extLst>
              <a:ext uri="{FF2B5EF4-FFF2-40B4-BE49-F238E27FC236}">
                <a16:creationId xmlns:a16="http://schemas.microsoft.com/office/drawing/2014/main" id="{A0DAB3F3-D88B-4D51-ACDF-E44B6CAE9A7D}"/>
              </a:ext>
            </a:extLst>
          </p:cNvPr>
          <p:cNvSpPr txBox="1">
            <a:spLocks noChangeArrowheads="1"/>
          </p:cNvSpPr>
          <p:nvPr/>
        </p:nvSpPr>
        <p:spPr bwMode="auto">
          <a:xfrm>
            <a:off x="2339975" y="2484438"/>
            <a:ext cx="1439863" cy="400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=&gt;B</a:t>
            </a:r>
            <a:r>
              <a:rPr lang="en-US" altLang="en-US" sz="2000">
                <a:sym typeface="Wingdings" panose="05000000000000000000" pitchFamily="2" charset="2"/>
              </a:rPr>
              <a:t>D</a:t>
            </a:r>
          </a:p>
        </p:txBody>
      </p:sp>
      <p:sp>
        <p:nvSpPr>
          <p:cNvPr id="158727" name="TextBox 19">
            <a:extLst>
              <a:ext uri="{FF2B5EF4-FFF2-40B4-BE49-F238E27FC236}">
                <a16:creationId xmlns:a16="http://schemas.microsoft.com/office/drawing/2014/main" id="{EBC50C05-A5B4-4E72-A8F8-548B2463A297}"/>
              </a:ext>
            </a:extLst>
          </p:cNvPr>
          <p:cNvSpPr txBox="1">
            <a:spLocks noChangeArrowheads="1"/>
          </p:cNvSpPr>
          <p:nvPr/>
        </p:nvSpPr>
        <p:spPr bwMode="auto">
          <a:xfrm>
            <a:off x="3635375" y="2484438"/>
            <a:ext cx="4392613" cy="400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is redundant (f3+f4)</a:t>
            </a:r>
          </a:p>
        </p:txBody>
      </p:sp>
      <p:sp>
        <p:nvSpPr>
          <p:cNvPr id="158728" name="Right Brace 21">
            <a:extLst>
              <a:ext uri="{FF2B5EF4-FFF2-40B4-BE49-F238E27FC236}">
                <a16:creationId xmlns:a16="http://schemas.microsoft.com/office/drawing/2014/main" id="{C2399C9C-360B-4C84-BDC1-C0FF5454C3F6}"/>
              </a:ext>
            </a:extLst>
          </p:cNvPr>
          <p:cNvSpPr>
            <a:spLocks/>
          </p:cNvSpPr>
          <p:nvPr/>
        </p:nvSpPr>
        <p:spPr bwMode="auto">
          <a:xfrm>
            <a:off x="1835150" y="2330450"/>
            <a:ext cx="360363" cy="708025"/>
          </a:xfrm>
          <a:prstGeom prst="rightBrace">
            <a:avLst>
              <a:gd name="adj1" fmla="val 8323"/>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3600" b="1">
              <a:solidFill>
                <a:schemeClr val="tx2"/>
              </a:solidFill>
              <a:latin typeface="Arial" panose="020B0604020202020204" pitchFamily="34" charset="0"/>
            </a:endParaRPr>
          </a:p>
        </p:txBody>
      </p:sp>
      <p:sp>
        <p:nvSpPr>
          <p:cNvPr id="158729" name="TextBox 23">
            <a:extLst>
              <a:ext uri="{FF2B5EF4-FFF2-40B4-BE49-F238E27FC236}">
                <a16:creationId xmlns:a16="http://schemas.microsoft.com/office/drawing/2014/main" id="{2B2E43B9-CE0E-4291-A08F-EF06883DC4C1}"/>
              </a:ext>
            </a:extLst>
          </p:cNvPr>
          <p:cNvSpPr txBox="1">
            <a:spLocks noChangeArrowheads="1"/>
          </p:cNvSpPr>
          <p:nvPr/>
        </p:nvSpPr>
        <p:spPr bwMode="auto">
          <a:xfrm>
            <a:off x="539750" y="3473450"/>
            <a:ext cx="1439863" cy="1323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f1.1: A</a:t>
            </a:r>
            <a:r>
              <a:rPr lang="en-US" altLang="en-US" sz="2000">
                <a:sym typeface="Wingdings" panose="05000000000000000000" pitchFamily="2" charset="2"/>
              </a:rPr>
              <a:t></a:t>
            </a:r>
            <a:r>
              <a:rPr lang="en-US" altLang="en-US" sz="2000"/>
              <a:t>B</a:t>
            </a:r>
          </a:p>
          <a:p>
            <a:pPr fontAlgn="t">
              <a:spcBef>
                <a:spcPct val="0"/>
              </a:spcBef>
              <a:buClrTx/>
              <a:buSzTx/>
              <a:buFontTx/>
              <a:buNone/>
            </a:pPr>
            <a:r>
              <a:rPr lang="en-US" altLang="en-US" sz="2000">
                <a:sym typeface="Wingdings" panose="05000000000000000000" pitchFamily="2" charset="2"/>
              </a:rPr>
              <a:t>f3’:BC </a:t>
            </a:r>
            <a:r>
              <a:rPr lang="en-US" altLang="en-US" sz="2000"/>
              <a:t>f4: C</a:t>
            </a:r>
            <a:r>
              <a:rPr lang="en-US" altLang="en-US" sz="2000">
                <a:sym typeface="Wingdings" panose="05000000000000000000" pitchFamily="2" charset="2"/>
              </a:rPr>
              <a:t>D</a:t>
            </a:r>
            <a:endParaRPr lang="en-US" altLang="en-US" sz="2000"/>
          </a:p>
          <a:p>
            <a:pPr fontAlgn="t">
              <a:spcBef>
                <a:spcPct val="0"/>
              </a:spcBef>
              <a:buClrTx/>
              <a:buSzTx/>
              <a:buFontTx/>
              <a:buNone/>
            </a:pPr>
            <a:r>
              <a:rPr lang="en-US" altLang="en-US" sz="2000"/>
              <a:t>f5: DE</a:t>
            </a:r>
            <a:r>
              <a:rPr lang="en-US" altLang="en-US" sz="2000">
                <a:sym typeface="Wingdings" panose="05000000000000000000" pitchFamily="2" charset="2"/>
              </a:rPr>
              <a:t>C</a:t>
            </a:r>
            <a:endParaRPr lang="en-US" altLang="en-US" sz="2000"/>
          </a:p>
        </p:txBody>
      </p:sp>
      <p:sp>
        <p:nvSpPr>
          <p:cNvPr id="158730" name="TextBox 26">
            <a:extLst>
              <a:ext uri="{FF2B5EF4-FFF2-40B4-BE49-F238E27FC236}">
                <a16:creationId xmlns:a16="http://schemas.microsoft.com/office/drawing/2014/main" id="{CC2A3FCA-312F-4C8C-8C95-415AED23958D}"/>
              </a:ext>
            </a:extLst>
          </p:cNvPr>
          <p:cNvSpPr txBox="1">
            <a:spLocks noChangeArrowheads="1"/>
          </p:cNvSpPr>
          <p:nvPr/>
        </p:nvSpPr>
        <p:spPr bwMode="auto">
          <a:xfrm>
            <a:off x="3224213" y="3524250"/>
            <a:ext cx="2427287" cy="10160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R1(</a:t>
            </a:r>
            <a:r>
              <a:rPr lang="en-US" altLang="en-US" sz="2000" u="sng"/>
              <a:t>A</a:t>
            </a:r>
            <a:r>
              <a:rPr lang="en-US" altLang="en-US" sz="2000"/>
              <a:t>,B)      BCNF</a:t>
            </a:r>
          </a:p>
          <a:p>
            <a:pPr fontAlgn="t">
              <a:spcBef>
                <a:spcPct val="0"/>
              </a:spcBef>
              <a:buClrTx/>
              <a:buSzTx/>
              <a:buFontTx/>
              <a:buNone/>
            </a:pPr>
            <a:r>
              <a:rPr lang="en-US" altLang="en-US" sz="2000"/>
              <a:t>R2 (</a:t>
            </a:r>
            <a:r>
              <a:rPr lang="en-US" altLang="en-US" sz="2000" u="sng"/>
              <a:t>B</a:t>
            </a:r>
            <a:r>
              <a:rPr lang="en-US" altLang="en-US" sz="2000"/>
              <a:t>,C)     BCNF</a:t>
            </a:r>
          </a:p>
          <a:p>
            <a:pPr fontAlgn="t">
              <a:spcBef>
                <a:spcPct val="0"/>
              </a:spcBef>
              <a:buClrTx/>
              <a:buSzTx/>
              <a:buFontTx/>
              <a:buNone/>
            </a:pPr>
            <a:r>
              <a:rPr lang="en-US" altLang="en-US" sz="2000"/>
              <a:t>R3 (</a:t>
            </a:r>
            <a:r>
              <a:rPr lang="en-US" altLang="en-US" sz="2000" u="sng"/>
              <a:t>C</a:t>
            </a:r>
            <a:r>
              <a:rPr lang="en-US" altLang="en-US" sz="2000"/>
              <a:t>,D,E)  3NF</a:t>
            </a:r>
          </a:p>
        </p:txBody>
      </p:sp>
      <p:sp>
        <p:nvSpPr>
          <p:cNvPr id="158731" name="Rectangle 4">
            <a:extLst>
              <a:ext uri="{FF2B5EF4-FFF2-40B4-BE49-F238E27FC236}">
                <a16:creationId xmlns:a16="http://schemas.microsoft.com/office/drawing/2014/main" id="{A305627A-E365-497F-BD76-78B38305EE7B}"/>
              </a:ext>
            </a:extLst>
          </p:cNvPr>
          <p:cNvSpPr>
            <a:spLocks noChangeArrowheads="1"/>
          </p:cNvSpPr>
          <p:nvPr/>
        </p:nvSpPr>
        <p:spPr bwMode="auto">
          <a:xfrm>
            <a:off x="469900" y="1844675"/>
            <a:ext cx="358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a:solidFill>
                  <a:srgbClr val="000000"/>
                </a:solidFill>
                <a:sym typeface="Wingdings" panose="05000000000000000000" pitchFamily="2" charset="2"/>
              </a:rPr>
              <a:t> </a:t>
            </a:r>
            <a:r>
              <a:rPr lang="en-US" altLang="en-US" sz="2000">
                <a:solidFill>
                  <a:srgbClr val="000000"/>
                </a:solidFill>
              </a:rPr>
              <a:t>f2:A</a:t>
            </a:r>
            <a:r>
              <a:rPr lang="en-US" altLang="en-US" sz="2000">
                <a:solidFill>
                  <a:srgbClr val="000000"/>
                </a:solidFill>
                <a:sym typeface="Wingdings" panose="05000000000000000000" pitchFamily="2" charset="2"/>
              </a:rPr>
              <a:t>D is redundant (f1 + f6)</a:t>
            </a:r>
            <a:endParaRPr lang="en-US" altLang="en-US"/>
          </a:p>
        </p:txBody>
      </p:sp>
      <p:sp>
        <p:nvSpPr>
          <p:cNvPr id="158732" name="TextBox 28">
            <a:extLst>
              <a:ext uri="{FF2B5EF4-FFF2-40B4-BE49-F238E27FC236}">
                <a16:creationId xmlns:a16="http://schemas.microsoft.com/office/drawing/2014/main" id="{64D07615-F896-411E-85F0-F2950A8E8FE8}"/>
              </a:ext>
            </a:extLst>
          </p:cNvPr>
          <p:cNvSpPr txBox="1">
            <a:spLocks noChangeArrowheads="1"/>
          </p:cNvSpPr>
          <p:nvPr/>
        </p:nvSpPr>
        <p:spPr bwMode="auto">
          <a:xfrm>
            <a:off x="539750" y="4913313"/>
            <a:ext cx="8424863" cy="1323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5000"/>
              <a:buFont typeface="Monotype Sorts" pitchFamily="-84" charset="2"/>
              <a:buChar char="o"/>
              <a:defRPr sz="2400">
                <a:solidFill>
                  <a:schemeClr val="tx1"/>
                </a:solidFill>
                <a:latin typeface="Helvetica" panose="020B0604020202020204" pitchFamily="34" charset="0"/>
                <a:ea typeface="MS PGothic" panose="020B0600070205080204" pitchFamily="34" charset="-128"/>
              </a:defRPr>
            </a:lvl1pPr>
            <a:lvl2pPr marL="742950" indent="-285750">
              <a:spcBef>
                <a:spcPct val="20000"/>
              </a:spcBef>
              <a:buClr>
                <a:schemeClr val="tx1"/>
              </a:buClr>
              <a:buSzPct val="100000"/>
              <a:buFont typeface="Wingdings" panose="05000000000000000000" pitchFamily="2" charset="2"/>
              <a:buChar char="§"/>
              <a:defRPr sz="2400">
                <a:solidFill>
                  <a:schemeClr val="tx1"/>
                </a:solidFill>
                <a:latin typeface="Helvetica" panose="020B0604020202020204" pitchFamily="34" charset="0"/>
                <a:ea typeface="MS PGothic" panose="020B0600070205080204" pitchFamily="34" charset="-128"/>
              </a:defRPr>
            </a:lvl2pPr>
            <a:lvl3pPr marL="11430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3pPr>
            <a:lvl4pPr marL="1600200" indent="-228600">
              <a:spcBef>
                <a:spcPct val="20000"/>
              </a:spcBef>
              <a:buClr>
                <a:schemeClr val="tx1"/>
              </a:buClr>
              <a:buSzPct val="65000"/>
              <a:buFont typeface="Monotype Sorts" pitchFamily="-84" charset="2"/>
              <a:buChar char=""/>
              <a:defRPr sz="2000">
                <a:solidFill>
                  <a:schemeClr val="tx1"/>
                </a:solidFill>
                <a:latin typeface="Helvetica" panose="020B0604020202020204" pitchFamily="34" charset="0"/>
                <a:ea typeface="MS PGothic" panose="020B0600070205080204" pitchFamily="34" charset="-128"/>
              </a:defRPr>
            </a:lvl4pPr>
            <a:lvl5pPr marL="2057400" indent="-228600">
              <a:spcBef>
                <a:spcPct val="20000"/>
              </a:spcBef>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Helvetica" panose="020B0604020202020204" pitchFamily="34" charset="0"/>
                <a:ea typeface="MS PGothic" panose="020B0600070205080204" pitchFamily="34" charset="-128"/>
              </a:defRPr>
            </a:lvl9pPr>
          </a:lstStyle>
          <a:p>
            <a:pPr fontAlgn="t">
              <a:spcBef>
                <a:spcPct val="0"/>
              </a:spcBef>
              <a:buClrTx/>
              <a:buSzTx/>
              <a:buFontTx/>
              <a:buNone/>
            </a:pPr>
            <a:r>
              <a:rPr lang="en-US" altLang="en-US" sz="2000"/>
              <a:t>*Can we generate the original universal R?</a:t>
            </a:r>
          </a:p>
          <a:p>
            <a:pPr fontAlgn="t">
              <a:spcBef>
                <a:spcPct val="0"/>
              </a:spcBef>
              <a:buClrTx/>
              <a:buSzTx/>
              <a:buFontTx/>
              <a:buNone/>
            </a:pPr>
            <a:r>
              <a:rPr lang="en-US" altLang="en-US" sz="2000"/>
              <a:t>Yes if its key is part of R1 or R2 or R3</a:t>
            </a:r>
          </a:p>
          <a:p>
            <a:pPr fontAlgn="t">
              <a:spcBef>
                <a:spcPct val="0"/>
              </a:spcBef>
              <a:buClrTx/>
              <a:buSzTx/>
              <a:buFontTx/>
              <a:buNone/>
            </a:pPr>
            <a:endParaRPr lang="en-US" altLang="en-US" sz="2000"/>
          </a:p>
          <a:p>
            <a:pPr fontAlgn="t">
              <a:spcBef>
                <a:spcPct val="0"/>
              </a:spcBef>
              <a:buClrTx/>
              <a:buSzTx/>
              <a:buFontTx/>
              <a:buNone/>
            </a:pPr>
            <a:r>
              <a:rPr lang="en-US" altLang="en-US" sz="2000"/>
              <a:t>*The key is (A,E) so we need R4 (A,E)</a:t>
            </a: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A0E58B0D-C7ED-49EC-94FA-6AF6734218E9}"/>
              </a:ext>
            </a:extLst>
          </p:cNvPr>
          <p:cNvSpPr>
            <a:spLocks noGrp="1" noChangeArrowheads="1"/>
          </p:cNvSpPr>
          <p:nvPr>
            <p:ph type="title"/>
          </p:nvPr>
        </p:nvSpPr>
        <p:spPr/>
        <p:txBody>
          <a:bodyPr/>
          <a:lstStyle/>
          <a:p>
            <a:pPr eaLnBrk="1" hangingPunct="1"/>
            <a:r>
              <a:rPr lang="en-US" altLang="en-US" dirty="0"/>
              <a:t>Normal Forms Summary</a:t>
            </a:r>
          </a:p>
        </p:txBody>
      </p:sp>
      <p:sp>
        <p:nvSpPr>
          <p:cNvPr id="372739" name="Rectangle 3" descr="Rectangle: Click to edit Master text styles&#10;Second level&#10;Third level&#10;Fourth level&#10;Fifth level">
            <a:extLst>
              <a:ext uri="{FF2B5EF4-FFF2-40B4-BE49-F238E27FC236}">
                <a16:creationId xmlns:a16="http://schemas.microsoft.com/office/drawing/2014/main" id="{7B22B353-8755-496E-9DDD-B1F5B5EE5D25}"/>
              </a:ext>
            </a:extLst>
          </p:cNvPr>
          <p:cNvSpPr>
            <a:spLocks noGrp="1" noChangeArrowheads="1"/>
          </p:cNvSpPr>
          <p:nvPr>
            <p:ph type="body" idx="1"/>
          </p:nvPr>
        </p:nvSpPr>
        <p:spPr>
          <a:xfrm>
            <a:off x="228600" y="1066800"/>
            <a:ext cx="8686800" cy="5562600"/>
          </a:xfrm>
        </p:spPr>
        <p:txBody>
          <a:bodyPr/>
          <a:lstStyle/>
          <a:p>
            <a:pPr eaLnBrk="1" hangingPunct="1">
              <a:lnSpc>
                <a:spcPct val="90000"/>
              </a:lnSpc>
              <a:buFont typeface="Wingdings" pitchFamily="2" charset="2"/>
              <a:buNone/>
              <a:defRPr/>
            </a:pPr>
            <a:endParaRPr lang="en-US" altLang="en-US" sz="500" dirty="0">
              <a:latin typeface="Tahoma" panose="020B0604030504040204" pitchFamily="34" charset="0"/>
              <a:ea typeface="ＭＳ Ｐゴシック" panose="020B0600070205080204" pitchFamily="34" charset="-128"/>
            </a:endParaRPr>
          </a:p>
          <a:p>
            <a:pPr eaLnBrk="1" hangingPunct="1">
              <a:lnSpc>
                <a:spcPct val="90000"/>
              </a:lnSpc>
              <a:buClr>
                <a:schemeClr val="tx2"/>
              </a:buClr>
              <a:buFont typeface="Wingdings" pitchFamily="2" charset="2"/>
              <a:buChar char="q"/>
              <a:defRPr/>
            </a:pPr>
            <a:r>
              <a:rPr lang="en-US" altLang="en-US" b="1" u="sng" dirty="0">
                <a:latin typeface="+mj-lt"/>
                <a:ea typeface="ＭＳ Ｐゴシック" panose="020B0600070205080204" pitchFamily="34" charset="-128"/>
              </a:rPr>
              <a:t>1NF: First Normal Form</a:t>
            </a:r>
            <a:br>
              <a:rPr lang="en-US" altLang="en-US" b="1" dirty="0">
                <a:latin typeface="+mj-lt"/>
                <a:ea typeface="ＭＳ Ｐゴシック" panose="020B0600070205080204" pitchFamily="34" charset="-128"/>
              </a:rPr>
            </a:br>
            <a:r>
              <a:rPr lang="en-US" altLang="en-US" b="1" dirty="0">
                <a:latin typeface="+mj-lt"/>
                <a:ea typeface="ＭＳ Ｐゴシック" panose="020B0600070205080204" pitchFamily="34" charset="-128"/>
              </a:rPr>
              <a:t>    Every attribute has a single atomic value.</a:t>
            </a:r>
          </a:p>
          <a:p>
            <a:pPr eaLnBrk="1" hangingPunct="1">
              <a:lnSpc>
                <a:spcPct val="90000"/>
              </a:lnSpc>
              <a:buClr>
                <a:schemeClr val="tx2"/>
              </a:buClr>
              <a:buFont typeface="Wingdings" pitchFamily="2" charset="2"/>
              <a:buChar char="q"/>
              <a:defRPr/>
            </a:pPr>
            <a:endParaRPr lang="en-US" altLang="en-US" sz="900" b="1" dirty="0">
              <a:latin typeface="+mj-lt"/>
              <a:ea typeface="ＭＳ Ｐゴシック" panose="020B0600070205080204" pitchFamily="34" charset="-128"/>
            </a:endParaRPr>
          </a:p>
          <a:p>
            <a:pPr eaLnBrk="1" hangingPunct="1">
              <a:lnSpc>
                <a:spcPct val="90000"/>
              </a:lnSpc>
              <a:buClr>
                <a:schemeClr val="tx2"/>
              </a:buClr>
              <a:buFont typeface="Monotype Sorts" pitchFamily="2" charset="2"/>
              <a:buChar char="o"/>
              <a:defRPr/>
            </a:pPr>
            <a:r>
              <a:rPr lang="en-US" altLang="en-US" b="1" u="sng" dirty="0">
                <a:ea typeface="ＭＳ Ｐゴシック" panose="020B0600070205080204" pitchFamily="34" charset="-128"/>
              </a:rPr>
              <a:t>2NF: Second Normal Form</a:t>
            </a:r>
          </a:p>
          <a:p>
            <a:pPr eaLnBrk="1" hangingPunct="1">
              <a:lnSpc>
                <a:spcPct val="90000"/>
              </a:lnSpc>
              <a:buClr>
                <a:schemeClr val="tx2"/>
              </a:buClr>
              <a:buFont typeface="Wingdings" pitchFamily="2" charset="2"/>
              <a:buNone/>
              <a:defRPr/>
            </a:pPr>
            <a:r>
              <a:rPr lang="en-US" altLang="en-US" b="1" dirty="0">
                <a:ea typeface="ＭＳ Ｐゴシック" panose="020B0600070205080204" pitchFamily="34" charset="-128"/>
              </a:rPr>
              <a:t>    It is in 1NF and does not have partial dependencies.</a:t>
            </a:r>
          </a:p>
          <a:p>
            <a:pPr lvl="1" eaLnBrk="1" hangingPunct="1">
              <a:lnSpc>
                <a:spcPct val="90000"/>
              </a:lnSpc>
              <a:buClr>
                <a:schemeClr val="tx2"/>
              </a:buClr>
              <a:buNone/>
              <a:defRPr/>
            </a:pPr>
            <a:endParaRPr lang="en-US" altLang="en-US" sz="900" dirty="0">
              <a:latin typeface="Tahoma" panose="020B0604030504040204" pitchFamily="34" charset="0"/>
              <a:ea typeface="ＭＳ Ｐゴシック" panose="020B0600070205080204" pitchFamily="34" charset="-128"/>
            </a:endParaRPr>
          </a:p>
          <a:p>
            <a:pPr eaLnBrk="1" hangingPunct="1">
              <a:lnSpc>
                <a:spcPct val="90000"/>
              </a:lnSpc>
              <a:buClr>
                <a:schemeClr val="tx2"/>
              </a:buClr>
            </a:pPr>
            <a:r>
              <a:rPr lang="en-US" altLang="en-US" b="1" u="sng" dirty="0">
                <a:latin typeface="Comic Sans MS" panose="030F0702030302020204" pitchFamily="66" charset="0"/>
              </a:rPr>
              <a:t>3NF</a:t>
            </a:r>
            <a:r>
              <a:rPr lang="en-US" altLang="en-US" b="1" u="sng" dirty="0">
                <a:latin typeface="Tahoma" panose="020B0604030504040204" pitchFamily="34" charset="0"/>
              </a:rPr>
              <a:t>: Third Normal Form</a:t>
            </a:r>
          </a:p>
          <a:p>
            <a:pPr eaLnBrk="1" hangingPunct="1">
              <a:lnSpc>
                <a:spcPct val="90000"/>
              </a:lnSpc>
              <a:buClr>
                <a:schemeClr val="tx2"/>
              </a:buClr>
              <a:buFont typeface="Wingdings" panose="05000000000000000000" pitchFamily="2" charset="2"/>
              <a:buNone/>
            </a:pPr>
            <a:r>
              <a:rPr lang="en-US" altLang="en-US" b="1" dirty="0">
                <a:latin typeface="Tahoma" panose="020B0604030504040204" pitchFamily="34" charset="0"/>
              </a:rPr>
              <a:t>    It is in 2NF and does not have transitive dependencies to attributes that are not part of a key.</a:t>
            </a:r>
          </a:p>
          <a:p>
            <a:pPr lvl="1" eaLnBrk="1" hangingPunct="1">
              <a:lnSpc>
                <a:spcPct val="90000"/>
              </a:lnSpc>
            </a:pPr>
            <a:r>
              <a:rPr lang="en-US" altLang="en-US" sz="2000" dirty="0">
                <a:latin typeface="Tahoma" panose="020B0604030504040204" pitchFamily="34" charset="0"/>
              </a:rPr>
              <a:t>If X</a:t>
            </a:r>
            <a:r>
              <a:rPr lang="en-US" altLang="en-US" sz="2000" dirty="0">
                <a:latin typeface="Tahoma" panose="020B0604030504040204" pitchFamily="34" charset="0"/>
                <a:sym typeface="Symbol" panose="05050102010706020507" pitchFamily="18" charset="2"/>
              </a:rPr>
              <a:t></a:t>
            </a:r>
            <a:r>
              <a:rPr lang="en-US" altLang="en-US" sz="2000" dirty="0">
                <a:latin typeface="Tahoma" panose="020B0604030504040204" pitchFamily="34" charset="0"/>
              </a:rPr>
              <a:t>A is an FD then (a) it is trivial, or (b) X is a </a:t>
            </a:r>
            <a:r>
              <a:rPr lang="en-US" altLang="en-US" sz="2000" dirty="0" err="1">
                <a:latin typeface="Tahoma" panose="020B0604030504040204" pitchFamily="34" charset="0"/>
              </a:rPr>
              <a:t>superKey</a:t>
            </a:r>
            <a:r>
              <a:rPr lang="en-US" altLang="en-US" sz="2000" dirty="0">
                <a:latin typeface="Tahoma" panose="020B0604030504040204" pitchFamily="34" charset="0"/>
              </a:rPr>
              <a:t>, </a:t>
            </a:r>
            <a:br>
              <a:rPr lang="en-US" altLang="en-US" sz="2000" dirty="0">
                <a:latin typeface="Tahoma" panose="020B0604030504040204" pitchFamily="34" charset="0"/>
              </a:rPr>
            </a:br>
            <a:r>
              <a:rPr lang="en-US" altLang="en-US" sz="2000" dirty="0">
                <a:latin typeface="Tahoma" panose="020B0604030504040204" pitchFamily="34" charset="0"/>
              </a:rPr>
              <a:t>or (c) A is a subset of a </a:t>
            </a:r>
            <a:r>
              <a:rPr lang="en-US" altLang="en-US" sz="2000" b="1" dirty="0">
                <a:latin typeface="Tahoma" panose="020B0604030504040204" pitchFamily="34" charset="0"/>
              </a:rPr>
              <a:t>candidate</a:t>
            </a:r>
            <a:r>
              <a:rPr lang="en-US" altLang="en-US" sz="2000" dirty="0">
                <a:latin typeface="Tahoma" panose="020B0604030504040204" pitchFamily="34" charset="0"/>
              </a:rPr>
              <a:t> Key.</a:t>
            </a:r>
          </a:p>
          <a:p>
            <a:pPr lvl="1" eaLnBrk="1" hangingPunct="1">
              <a:lnSpc>
                <a:spcPct val="90000"/>
              </a:lnSpc>
            </a:pPr>
            <a:endParaRPr lang="en-US" altLang="en-US" sz="900" dirty="0">
              <a:latin typeface="+mj-lt"/>
              <a:ea typeface="ＭＳ Ｐゴシック" panose="020B0600070205080204" pitchFamily="34" charset="-128"/>
            </a:endParaRPr>
          </a:p>
          <a:p>
            <a:pPr eaLnBrk="1" hangingPunct="1">
              <a:lnSpc>
                <a:spcPct val="90000"/>
              </a:lnSpc>
              <a:buClr>
                <a:schemeClr val="tx2"/>
              </a:buClr>
            </a:pPr>
            <a:r>
              <a:rPr lang="en-US" altLang="en-US" b="1" u="sng" dirty="0">
                <a:latin typeface="Tahoma" panose="020B0604030504040204" pitchFamily="34" charset="0"/>
              </a:rPr>
              <a:t>Boyce-Codd Normal Form</a:t>
            </a:r>
            <a:r>
              <a:rPr lang="en-US" altLang="en-US" b="1" dirty="0">
                <a:latin typeface="Tahoma" panose="020B0604030504040204" pitchFamily="34" charset="0"/>
              </a:rPr>
              <a:t>: A relation is in 3NF and has no transitive dependencies </a:t>
            </a:r>
          </a:p>
          <a:p>
            <a:pPr lvl="1" eaLnBrk="1" hangingPunct="1">
              <a:lnSpc>
                <a:spcPct val="90000"/>
              </a:lnSpc>
              <a:buClr>
                <a:schemeClr val="tx2"/>
              </a:buClr>
            </a:pPr>
            <a:r>
              <a:rPr lang="en-US" altLang="en-US" sz="2200" dirty="0">
                <a:latin typeface="Tahoma" panose="020B0604030504040204" pitchFamily="34" charset="0"/>
              </a:rPr>
              <a:t>if X </a:t>
            </a:r>
            <a:r>
              <a:rPr lang="en-US" altLang="en-US" sz="2200" dirty="0">
                <a:latin typeface="Tahoma" panose="020B0604030504040204" pitchFamily="34" charset="0"/>
                <a:sym typeface="Symbol" panose="05050102010706020507" pitchFamily="18" charset="2"/>
              </a:rPr>
              <a:t></a:t>
            </a:r>
            <a:r>
              <a:rPr lang="en-US" altLang="en-US" sz="2200" dirty="0">
                <a:latin typeface="Tahoma" panose="020B0604030504040204" pitchFamily="34" charset="0"/>
              </a:rPr>
              <a:t> A is an FD, then</a:t>
            </a:r>
            <a:br>
              <a:rPr lang="en-US" altLang="en-US" sz="2200" dirty="0">
                <a:latin typeface="Tahoma" panose="020B0604030504040204" pitchFamily="34" charset="0"/>
              </a:rPr>
            </a:br>
            <a:r>
              <a:rPr lang="en-US" altLang="en-US" sz="2200" dirty="0">
                <a:latin typeface="Tahoma" panose="020B0604030504040204" pitchFamily="34" charset="0"/>
              </a:rPr>
              <a:t> (a) it is trivial, or (b) X is a </a:t>
            </a:r>
            <a:r>
              <a:rPr lang="en-US" altLang="en-US" sz="2200" dirty="0" err="1">
                <a:latin typeface="Tahoma" panose="020B0604030504040204" pitchFamily="34" charset="0"/>
              </a:rPr>
              <a:t>superKey</a:t>
            </a:r>
            <a:r>
              <a:rPr lang="en-US" altLang="en-US" sz="2200" dirty="0">
                <a:latin typeface="Tahoma" panose="020B0604030504040204" pitchFamily="34" charset="0"/>
              </a:rPr>
              <a:t>.</a:t>
            </a:r>
          </a:p>
          <a:p>
            <a:pPr eaLnBrk="1" hangingPunct="1">
              <a:lnSpc>
                <a:spcPct val="90000"/>
              </a:lnSpc>
              <a:buFont typeface="Wingdings" pitchFamily="2" charset="2"/>
              <a:buChar char="q"/>
              <a:defRPr/>
            </a:pPr>
            <a:endParaRPr lang="en-US" altLang="en-US" dirty="0">
              <a:latin typeface="+mj-lt"/>
              <a:ea typeface="ＭＳ Ｐゴシック" panose="020B0600070205080204" pitchFamily="34" charset="-128"/>
            </a:endParaRPr>
          </a:p>
          <a:p>
            <a:pPr eaLnBrk="1" hangingPunct="1">
              <a:lnSpc>
                <a:spcPct val="90000"/>
              </a:lnSpc>
              <a:buFont typeface="Wingdings" pitchFamily="2" charset="2"/>
              <a:buChar char="q"/>
              <a:defRPr/>
            </a:pPr>
            <a:endParaRPr lang="en-US" altLang="en-US" dirty="0">
              <a:latin typeface="+mj-lt"/>
              <a:ea typeface="ＭＳ Ｐゴシック" panose="020B0600070205080204" pitchFamily="34" charset="-128"/>
            </a:endParaRPr>
          </a:p>
          <a:p>
            <a:pPr eaLnBrk="1" hangingPunct="1">
              <a:lnSpc>
                <a:spcPct val="90000"/>
              </a:lnSpc>
              <a:buFont typeface="Wingdings" pitchFamily="2" charset="2"/>
              <a:buChar char="q"/>
              <a:defRPr/>
            </a:pPr>
            <a:endParaRPr lang="en-US" altLang="en-US" dirty="0">
              <a:latin typeface="+mj-lt"/>
              <a:ea typeface="ＭＳ Ｐゴシック" panose="020B0600070205080204" pitchFamily="34" charset="-128"/>
            </a:endParaRPr>
          </a:p>
          <a:p>
            <a:pPr eaLnBrk="1" hangingPunct="1">
              <a:lnSpc>
                <a:spcPct val="90000"/>
              </a:lnSpc>
              <a:buFont typeface="Wingdings" pitchFamily="2" charset="2"/>
              <a:buChar char="q"/>
              <a:defRPr/>
            </a:pPr>
            <a:endParaRPr lang="en-US" altLang="en-US" dirty="0">
              <a:latin typeface="+mj-lt"/>
              <a:ea typeface="ＭＳ Ｐゴシック" panose="020B0600070205080204" pitchFamily="34" charset="-128"/>
            </a:endParaRPr>
          </a:p>
        </p:txBody>
      </p:sp>
    </p:spTree>
    <p:extLst>
      <p:ext uri="{BB962C8B-B14F-4D97-AF65-F5344CB8AC3E}">
        <p14:creationId xmlns:p14="http://schemas.microsoft.com/office/powerpoint/2010/main" val="27951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2739">
                                            <p:txEl>
                                              <p:pRg st="1" end="1"/>
                                            </p:txEl>
                                          </p:spTgt>
                                        </p:tgtEl>
                                        <p:attrNameLst>
                                          <p:attrName>style.visibility</p:attrName>
                                        </p:attrNameLst>
                                      </p:cBhvr>
                                      <p:to>
                                        <p:strVal val="visible"/>
                                      </p:to>
                                    </p:set>
                                    <p:anim calcmode="lin" valueType="num">
                                      <p:cBhvr additive="base">
                                        <p:cTn id="7" dur="500" fill="hold"/>
                                        <p:tgtEl>
                                          <p:spTgt spid="37273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2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27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27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273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27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273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273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27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uiExpand="1"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descr="Rectangle: Click to edit Master text styles&#10;Second level&#10;Third level&#10;Fourth level&#10;Fifth level">
            <a:extLst>
              <a:ext uri="{FF2B5EF4-FFF2-40B4-BE49-F238E27FC236}">
                <a16:creationId xmlns:a16="http://schemas.microsoft.com/office/drawing/2014/main" id="{5A7A9CA0-D1BF-402C-9C9E-84513AA1B69B}"/>
              </a:ext>
            </a:extLst>
          </p:cNvPr>
          <p:cNvSpPr>
            <a:spLocks noGrp="1" noChangeArrowheads="1"/>
          </p:cNvSpPr>
          <p:nvPr>
            <p:ph type="body" idx="1"/>
          </p:nvPr>
        </p:nvSpPr>
        <p:spPr>
          <a:xfrm>
            <a:off x="685800" y="1524000"/>
            <a:ext cx="7772400" cy="4114800"/>
          </a:xfrm>
        </p:spPr>
        <p:txBody>
          <a:bodyPr/>
          <a:lstStyle/>
          <a:p>
            <a:pPr eaLnBrk="1" hangingPunct="1">
              <a:lnSpc>
                <a:spcPct val="90000"/>
              </a:lnSpc>
            </a:pPr>
            <a:r>
              <a:rPr lang="en-US" altLang="en-US" sz="2600"/>
              <a:t>Design </a:t>
            </a:r>
            <a:r>
              <a:rPr lang="ja-JP" altLang="en-US" sz="2600"/>
              <a:t>‘</a:t>
            </a:r>
            <a:r>
              <a:rPr lang="en-US" altLang="ja-JP" sz="2600"/>
              <a:t>good</a:t>
            </a:r>
            <a:r>
              <a:rPr lang="ja-JP" altLang="en-US" sz="2600"/>
              <a:t>’</a:t>
            </a:r>
            <a:r>
              <a:rPr lang="en-US" altLang="ja-JP" sz="2600"/>
              <a:t> tables</a:t>
            </a:r>
          </a:p>
          <a:p>
            <a:pPr lvl="1" eaLnBrk="1" hangingPunct="1">
              <a:lnSpc>
                <a:spcPct val="90000"/>
              </a:lnSpc>
            </a:pPr>
            <a:r>
              <a:rPr lang="en-US" altLang="en-US" sz="2600"/>
              <a:t>define what </a:t>
            </a:r>
            <a:r>
              <a:rPr lang="ja-JP" altLang="en-US" sz="2600"/>
              <a:t>‘</a:t>
            </a:r>
            <a:r>
              <a:rPr lang="en-US" altLang="ja-JP" sz="2600"/>
              <a:t>good</a:t>
            </a:r>
            <a:r>
              <a:rPr lang="ja-JP" altLang="en-US" sz="2600"/>
              <a:t>’</a:t>
            </a:r>
            <a:r>
              <a:rPr lang="en-US" altLang="ja-JP" sz="2600"/>
              <a:t> means</a:t>
            </a:r>
          </a:p>
          <a:p>
            <a:pPr lvl="1" eaLnBrk="1" hangingPunct="1">
              <a:lnSpc>
                <a:spcPct val="90000"/>
              </a:lnSpc>
            </a:pPr>
            <a:r>
              <a:rPr lang="en-US" altLang="en-US" sz="2600"/>
              <a:t>fix </a:t>
            </a:r>
            <a:r>
              <a:rPr lang="ja-JP" altLang="en-US" sz="2600"/>
              <a:t>‘</a:t>
            </a:r>
            <a:r>
              <a:rPr lang="en-US" altLang="ja-JP" sz="2600"/>
              <a:t>bad</a:t>
            </a:r>
            <a:r>
              <a:rPr lang="ja-JP" altLang="en-US" sz="2600"/>
              <a:t>’</a:t>
            </a:r>
            <a:r>
              <a:rPr lang="en-US" altLang="ja-JP" sz="2600"/>
              <a:t> tables</a:t>
            </a:r>
          </a:p>
          <a:p>
            <a:pPr lvl="1" eaLnBrk="1" hangingPunct="1">
              <a:lnSpc>
                <a:spcPct val="90000"/>
              </a:lnSpc>
            </a:pPr>
            <a:endParaRPr lang="en-US" altLang="en-US" sz="2600"/>
          </a:p>
          <a:p>
            <a:pPr eaLnBrk="1" hangingPunct="1">
              <a:lnSpc>
                <a:spcPct val="90000"/>
              </a:lnSpc>
            </a:pPr>
            <a:r>
              <a:rPr lang="en-US" altLang="en-US" sz="2600"/>
              <a:t>in short: </a:t>
            </a:r>
            <a:r>
              <a:rPr lang="ja-JP" altLang="en-US" sz="2600"/>
              <a:t>“</a:t>
            </a:r>
            <a:r>
              <a:rPr lang="en-US" altLang="ja-JP" sz="2600">
                <a:latin typeface="Comic Sans MS" panose="030F0702030302020204" pitchFamily="66" charset="0"/>
              </a:rPr>
              <a:t>we want tables where the attributes depend on the primary key, on the </a:t>
            </a:r>
            <a:r>
              <a:rPr lang="en-US" altLang="ja-JP" sz="2600">
                <a:solidFill>
                  <a:srgbClr val="FF3300"/>
                </a:solidFill>
                <a:latin typeface="Comic Sans MS" panose="030F0702030302020204" pitchFamily="66" charset="0"/>
              </a:rPr>
              <a:t>whole</a:t>
            </a:r>
            <a:r>
              <a:rPr lang="en-US" altLang="ja-JP" sz="2600">
                <a:latin typeface="Comic Sans MS" panose="030F0702030302020204" pitchFamily="66" charset="0"/>
              </a:rPr>
              <a:t> key, and </a:t>
            </a:r>
            <a:r>
              <a:rPr lang="en-US" altLang="ja-JP" sz="2600">
                <a:solidFill>
                  <a:srgbClr val="FF3300"/>
                </a:solidFill>
                <a:latin typeface="Comic Sans MS" panose="030F0702030302020204" pitchFamily="66" charset="0"/>
              </a:rPr>
              <a:t>nothing but</a:t>
            </a:r>
            <a:r>
              <a:rPr lang="en-US" altLang="ja-JP" sz="2600">
                <a:latin typeface="Comic Sans MS" panose="030F0702030302020204" pitchFamily="66" charset="0"/>
              </a:rPr>
              <a:t> the key</a:t>
            </a:r>
            <a:r>
              <a:rPr lang="ja-JP" altLang="en-US" sz="2600"/>
              <a:t>”</a:t>
            </a:r>
            <a:endParaRPr lang="en-US" altLang="ja-JP" sz="2600"/>
          </a:p>
          <a:p>
            <a:pPr eaLnBrk="1" hangingPunct="1">
              <a:lnSpc>
                <a:spcPct val="90000"/>
              </a:lnSpc>
            </a:pPr>
            <a:endParaRPr lang="en-US" altLang="en-US" sz="2600"/>
          </a:p>
          <a:p>
            <a:pPr eaLnBrk="1" hangingPunct="1">
              <a:lnSpc>
                <a:spcPct val="90000"/>
              </a:lnSpc>
            </a:pPr>
            <a:r>
              <a:rPr lang="en-US" altLang="en-US" sz="2600"/>
              <a:t>Let</a:t>
            </a:r>
            <a:r>
              <a:rPr lang="ja-JP" altLang="en-US" sz="2600"/>
              <a:t>’</a:t>
            </a:r>
            <a:r>
              <a:rPr lang="en-US" altLang="ja-JP" sz="2600"/>
              <a:t>s see why, and how:</a:t>
            </a:r>
            <a:endParaRPr lang="en-US" altLang="en-US" sz="2600"/>
          </a:p>
        </p:txBody>
      </p:sp>
      <p:sp>
        <p:nvSpPr>
          <p:cNvPr id="18435" name="Rectangle 3">
            <a:extLst>
              <a:ext uri="{FF2B5EF4-FFF2-40B4-BE49-F238E27FC236}">
                <a16:creationId xmlns:a16="http://schemas.microsoft.com/office/drawing/2014/main" id="{DD900137-D053-44D9-AB29-522E08E08727}"/>
              </a:ext>
            </a:extLst>
          </p:cNvPr>
          <p:cNvSpPr>
            <a:spLocks noGrp="1" noChangeArrowheads="1"/>
          </p:cNvSpPr>
          <p:nvPr>
            <p:ph type="title"/>
          </p:nvPr>
        </p:nvSpPr>
        <p:spPr/>
        <p:txBody>
          <a:bodyPr/>
          <a:lstStyle/>
          <a:p>
            <a:pPr eaLnBrk="1" hangingPunct="1"/>
            <a:r>
              <a:rPr lang="en-US" altLang="en-US"/>
              <a:t>Goal</a:t>
            </a:r>
          </a:p>
        </p:txBody>
      </p:sp>
    </p:spTree>
  </p:cSld>
  <p:clrMapOvr>
    <a:masterClrMapping/>
  </p:clrMapOvr>
</p:sld>
</file>

<file path=ppt/theme/theme1.xml><?xml version="1.0" encoding="utf-8"?>
<a:theme xmlns:a="http://schemas.openxmlformats.org/drawingml/2006/main" name="Crafting Recovery Slides">
  <a:themeElements>
    <a:clrScheme name="">
      <a:dk1>
        <a:srgbClr val="280049"/>
      </a:dk1>
      <a:lt1>
        <a:srgbClr val="FFFFFF"/>
      </a:lt1>
      <a:dk2>
        <a:srgbClr val="CF0E30"/>
      </a:dk2>
      <a:lt2>
        <a:srgbClr val="CECECE"/>
      </a:lt2>
      <a:accent1>
        <a:srgbClr val="3365FB"/>
      </a:accent1>
      <a:accent2>
        <a:srgbClr val="009688"/>
      </a:accent2>
      <a:accent3>
        <a:srgbClr val="FFFFFF"/>
      </a:accent3>
      <a:accent4>
        <a:srgbClr val="21003D"/>
      </a:accent4>
      <a:accent5>
        <a:srgbClr val="ADB8FD"/>
      </a:accent5>
      <a:accent6>
        <a:srgbClr val="00877B"/>
      </a:accent6>
      <a:hlink>
        <a:srgbClr val="51DC00"/>
      </a:hlink>
      <a:folHlink>
        <a:srgbClr val="DADADA"/>
      </a:folHlink>
    </a:clrScheme>
    <a:fontScheme name="Crafting Recovery Slides">
      <a:majorFont>
        <a:latin typeface="Comic Sans MS"/>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7" tIns="44450" rIns="90487" bIns="4445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
            <a:schemeClr val="tx1"/>
          </a:buClr>
          <a:buSzPct val="75000"/>
          <a:buFont typeface="Monotype Sorts" pitchFamily="37" charset="2"/>
          <a:buNone/>
          <a:tabLst/>
          <a:defRPr kumimoji="0" lang="en-US" sz="2400" b="0" i="0" u="none" strike="noStrike" cap="none" normalizeH="0" baseline="0">
            <a:ln>
              <a:noFill/>
            </a:ln>
            <a:solidFill>
              <a:schemeClr val="tx1"/>
            </a:solidFill>
            <a:effectLst/>
            <a:latin typeface="Helvetica" pitchFamily="37"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7" tIns="44450" rIns="90487" bIns="4445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
            <a:schemeClr val="tx1"/>
          </a:buClr>
          <a:buSzPct val="75000"/>
          <a:buFont typeface="Monotype Sorts" pitchFamily="37" charset="2"/>
          <a:buNone/>
          <a:tabLst/>
          <a:defRPr kumimoji="0" lang="en-US" sz="2400" b="0" i="0" u="none" strike="noStrike" cap="none" normalizeH="0" baseline="0">
            <a:ln>
              <a:noFill/>
            </a:ln>
            <a:solidFill>
              <a:schemeClr val="tx1"/>
            </a:solidFill>
            <a:effectLst/>
            <a:latin typeface="Helvetica" pitchFamily="37" charset="0"/>
          </a:defRPr>
        </a:defPPr>
      </a:lstStyle>
    </a:lnDef>
  </a:objectDefaults>
  <a:extraClrSchemeLst>
    <a:extraClrScheme>
      <a:clrScheme name="Crafting Recovery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rafting Recovery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rafting Recovery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rafting Recovery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rafting Recovery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rafting Recovery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rafting Recovery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Smack:Users:Cris:Crafting Recovery Slides</Template>
  <TotalTime>30885</TotalTime>
  <Pages>23</Pages>
  <Words>6067</Words>
  <Application>Microsoft Office PowerPoint</Application>
  <PresentationFormat>On-screen Show (4:3)</PresentationFormat>
  <Paragraphs>1372</Paragraphs>
  <Slides>81</Slides>
  <Notes>64</Notes>
  <HiddenSlides>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81</vt:i4>
      </vt:variant>
    </vt:vector>
  </HeadingPairs>
  <TitlesOfParts>
    <vt:vector size="93" baseType="lpstr">
      <vt:lpstr>Arial</vt:lpstr>
      <vt:lpstr>Comic Sans MS</vt:lpstr>
      <vt:lpstr>Courier New</vt:lpstr>
      <vt:lpstr>Helvetica</vt:lpstr>
      <vt:lpstr>Monotype Sorts</vt:lpstr>
      <vt:lpstr>Tahoma</vt:lpstr>
      <vt:lpstr>Times New Roman</vt:lpstr>
      <vt:lpstr>Wingdings</vt:lpstr>
      <vt:lpstr>Crafting Recovery Slides</vt:lpstr>
      <vt:lpstr>Document</vt:lpstr>
      <vt:lpstr>Equation</vt:lpstr>
      <vt:lpstr>Image</vt:lpstr>
      <vt:lpstr>Announcements</vt:lpstr>
      <vt:lpstr>Database System Design</vt:lpstr>
      <vt:lpstr> Data Modeling</vt:lpstr>
      <vt:lpstr>Database System Life Cycle</vt:lpstr>
      <vt:lpstr>Design</vt:lpstr>
      <vt:lpstr>Functional Design</vt:lpstr>
      <vt:lpstr>Relational Database Design: The Good, The Bad and The Ugly</vt:lpstr>
      <vt:lpstr>Relational Database Design</vt:lpstr>
      <vt:lpstr>Goal</vt:lpstr>
      <vt:lpstr>Bad Design</vt:lpstr>
      <vt:lpstr>Pitfalls</vt:lpstr>
      <vt:lpstr>Insertion Anomaly</vt:lpstr>
      <vt:lpstr>Deletion Anomaly</vt:lpstr>
      <vt:lpstr>Solution: decomposition</vt:lpstr>
      <vt:lpstr>Functional dependencies</vt:lpstr>
      <vt:lpstr>Functional Dependencies</vt:lpstr>
      <vt:lpstr>Functional Dependency Examples I</vt:lpstr>
      <vt:lpstr>Functional Dependency Examples II</vt:lpstr>
      <vt:lpstr>Decompositions</vt:lpstr>
      <vt:lpstr>Decomposition: lossless</vt:lpstr>
      <vt:lpstr>Decomposition: lossy</vt:lpstr>
      <vt:lpstr>Decomposition: lossless…</vt:lpstr>
      <vt:lpstr>Example: Loseless Decomposition</vt:lpstr>
      <vt:lpstr>Dependency Preservation &amp; Canonical Cover</vt:lpstr>
      <vt:lpstr>Rules of Inference: Armstrong’s Axioms</vt:lpstr>
      <vt:lpstr>More Rules of Inference</vt:lpstr>
      <vt:lpstr>Decomposition: non-dependency preserving</vt:lpstr>
      <vt:lpstr> Dependency Preserving Decomposition</vt:lpstr>
      <vt:lpstr> Why Dependency Preservation?</vt:lpstr>
      <vt:lpstr>Decomposition - conclusions</vt:lpstr>
      <vt:lpstr>Testing for Loseless Decomposition</vt:lpstr>
      <vt:lpstr>Testing for Loseless Decomposition…</vt:lpstr>
      <vt:lpstr>Example</vt:lpstr>
      <vt:lpstr>Example</vt:lpstr>
      <vt:lpstr>Example</vt:lpstr>
      <vt:lpstr>Example</vt:lpstr>
      <vt:lpstr>Example</vt:lpstr>
      <vt:lpstr>Example (2)</vt:lpstr>
      <vt:lpstr>Halloween Question?</vt:lpstr>
      <vt:lpstr>Happy Halloween</vt:lpstr>
      <vt:lpstr>Relational Database Design</vt:lpstr>
      <vt:lpstr>Normal Forms</vt:lpstr>
      <vt:lpstr>Functional dependency</vt:lpstr>
      <vt:lpstr>Good Database Schema</vt:lpstr>
      <vt:lpstr>Bad Database Schema</vt:lpstr>
      <vt:lpstr>Types of Functional Dependencies</vt:lpstr>
      <vt:lpstr>Types of Functional Dependencies…</vt:lpstr>
      <vt:lpstr>Non-Relational Table</vt:lpstr>
      <vt:lpstr>First Normal Form</vt:lpstr>
      <vt:lpstr>Not in Second Normal Form</vt:lpstr>
      <vt:lpstr>Second Normal Forms</vt:lpstr>
      <vt:lpstr>Second Normal Forms – Step 1</vt:lpstr>
      <vt:lpstr>2NF Example (Movies RentedBarcode)</vt:lpstr>
      <vt:lpstr>Third Normal Forms</vt:lpstr>
      <vt:lpstr>3NF Example</vt:lpstr>
      <vt:lpstr>3NF Example</vt:lpstr>
      <vt:lpstr>Normal Forms - BCNF</vt:lpstr>
      <vt:lpstr>3NF Example (BCNF)</vt:lpstr>
      <vt:lpstr>Normal Forms - BCNF</vt:lpstr>
      <vt:lpstr>Normal Forms - BCNF</vt:lpstr>
      <vt:lpstr>BCNF &amp; Dependency Preservation</vt:lpstr>
      <vt:lpstr>Normal Forms - 4NF</vt:lpstr>
      <vt:lpstr>Normal Forms - 4NF</vt:lpstr>
      <vt:lpstr>More Normal Forms…</vt:lpstr>
      <vt:lpstr>Universal Relational Approach</vt:lpstr>
      <vt:lpstr>The Normalization Process</vt:lpstr>
      <vt:lpstr>Deriving the Keys of R from its FDs</vt:lpstr>
      <vt:lpstr>Deriving the Keys of R from its FDs</vt:lpstr>
      <vt:lpstr>Deriving the Keys of R from its FDs</vt:lpstr>
      <vt:lpstr>Optimization in Deriving the Keys from FDs</vt:lpstr>
      <vt:lpstr>BCNF Decomposition Algorithm</vt:lpstr>
      <vt:lpstr>Universal Relation: Example of BCNF Decomposition</vt:lpstr>
      <vt:lpstr>Synthesis (bottom-up process)</vt:lpstr>
      <vt:lpstr>Synthesis… Elaborated steps</vt:lpstr>
      <vt:lpstr>PowerPoint Presentation</vt:lpstr>
      <vt:lpstr>Example 1 Solution</vt:lpstr>
      <vt:lpstr>PowerPoint Presentation</vt:lpstr>
      <vt:lpstr>Design Goals</vt:lpstr>
      <vt:lpstr>Conclusions</vt:lpstr>
      <vt:lpstr>Example 2 Solution</vt:lpstr>
      <vt:lpstr>Normal Forms Summary</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Consistent and Current Data “Off the Air”</dc:title>
  <dc:subject>Delegation: Efficiently Rewriting History</dc:subject>
  <dc:creator>Computer Science</dc:creator>
  <cp:keywords>delegation recovery icde</cp:keywords>
  <dc:description/>
  <cp:lastModifiedBy>Costantinos Costa</cp:lastModifiedBy>
  <cp:revision>889</cp:revision>
  <cp:lastPrinted>2020-11-05T18:14:19Z</cp:lastPrinted>
  <dcterms:created xsi:type="dcterms:W3CDTF">2010-01-20T17:19:43Z</dcterms:created>
  <dcterms:modified xsi:type="dcterms:W3CDTF">2021-04-26T21:20:50Z</dcterms:modified>
</cp:coreProperties>
</file>