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458" r:id="rId2"/>
    <p:sldId id="459" r:id="rId3"/>
    <p:sldId id="461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1566" r:id="rId12"/>
    <p:sldId id="1565" r:id="rId13"/>
    <p:sldId id="1567" r:id="rId14"/>
    <p:sldId id="1570" r:id="rId15"/>
    <p:sldId id="1568" r:id="rId16"/>
    <p:sldId id="1569" r:id="rId17"/>
    <p:sldId id="470" r:id="rId18"/>
    <p:sldId id="471" r:id="rId19"/>
    <p:sldId id="1561" r:id="rId20"/>
    <p:sldId id="1560" r:id="rId21"/>
    <p:sldId id="1563" r:id="rId22"/>
    <p:sldId id="473" r:id="rId23"/>
    <p:sldId id="474" r:id="rId24"/>
    <p:sldId id="476" r:id="rId25"/>
    <p:sldId id="477" r:id="rId26"/>
    <p:sldId id="479" r:id="rId27"/>
    <p:sldId id="480" r:id="rId28"/>
    <p:sldId id="1542" r:id="rId29"/>
    <p:sldId id="1541" r:id="rId30"/>
    <p:sldId id="1543" r:id="rId31"/>
    <p:sldId id="1544" r:id="rId32"/>
    <p:sldId id="1564" r:id="rId33"/>
    <p:sldId id="1545" r:id="rId34"/>
    <p:sldId id="1546" r:id="rId35"/>
    <p:sldId id="1547" r:id="rId36"/>
    <p:sldId id="1548" r:id="rId37"/>
    <p:sldId id="1549" r:id="rId38"/>
    <p:sldId id="1550" r:id="rId39"/>
    <p:sldId id="1551" r:id="rId40"/>
    <p:sldId id="1552" r:id="rId41"/>
    <p:sldId id="1553" r:id="rId42"/>
    <p:sldId id="1582" r:id="rId43"/>
    <p:sldId id="1581" r:id="rId44"/>
    <p:sldId id="1574" r:id="rId45"/>
    <p:sldId id="1575" r:id="rId46"/>
    <p:sldId id="1554" r:id="rId47"/>
    <p:sldId id="1557" r:id="rId48"/>
    <p:sldId id="1576" r:id="rId49"/>
    <p:sldId id="1577" r:id="rId50"/>
    <p:sldId id="1555" r:id="rId51"/>
    <p:sldId id="1558" r:id="rId52"/>
    <p:sldId id="1578" r:id="rId53"/>
    <p:sldId id="1556" r:id="rId54"/>
    <p:sldId id="1579" r:id="rId55"/>
    <p:sldId id="1580" r:id="rId56"/>
    <p:sldId id="481" r:id="rId57"/>
    <p:sldId id="484" r:id="rId58"/>
    <p:sldId id="485" r:id="rId59"/>
    <p:sldId id="486" r:id="rId60"/>
    <p:sldId id="487" r:id="rId61"/>
    <p:sldId id="488" r:id="rId62"/>
    <p:sldId id="489" r:id="rId63"/>
    <p:sldId id="505" r:id="rId64"/>
    <p:sldId id="504" r:id="rId65"/>
    <p:sldId id="1583" r:id="rId66"/>
    <p:sldId id="491" r:id="rId67"/>
    <p:sldId id="506" r:id="rId68"/>
    <p:sldId id="492" r:id="rId69"/>
    <p:sldId id="497" r:id="rId70"/>
    <p:sldId id="493" r:id="rId71"/>
    <p:sldId id="1540" r:id="rId72"/>
    <p:sldId id="494" r:id="rId73"/>
    <p:sldId id="495" r:id="rId74"/>
    <p:sldId id="507" r:id="rId75"/>
    <p:sldId id="498" r:id="rId76"/>
    <p:sldId id="1585" r:id="rId77"/>
    <p:sldId id="500" r:id="rId78"/>
    <p:sldId id="501" r:id="rId79"/>
    <p:sldId id="502" r:id="rId80"/>
    <p:sldId id="503" r:id="rId81"/>
    <p:sldId id="496" r:id="rId82"/>
    <p:sldId id="1559" r:id="rId83"/>
    <p:sldId id="358" r:id="rId84"/>
    <p:sldId id="1584" r:id="rId85"/>
    <p:sldId id="475" r:id="rId86"/>
  </p:sldIdLst>
  <p:sldSz cx="9144000" cy="6858000" type="screen4x3"/>
  <p:notesSz cx="9194800" cy="7035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1"/>
    <p:restoredTop sz="76028" autoAdjust="0"/>
  </p:normalViewPr>
  <p:slideViewPr>
    <p:cSldViewPr snapToObjects="1">
      <p:cViewPr varScale="1">
        <p:scale>
          <a:sx n="83" d="100"/>
          <a:sy n="83" d="100"/>
        </p:scale>
        <p:origin x="22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-1384" y="-112"/>
      </p:cViewPr>
      <p:guideLst>
        <p:guide orient="horz" pos="2216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040A5712-C36B-414C-A091-BAA1E8200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64A9EA1B-7173-714D-8D8D-48D179CC4BB9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978B92A-B4C4-0D4F-BDF6-A69E778BC6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5550" y="3341688"/>
            <a:ext cx="6743700" cy="3167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72" tIns="45081" rIns="91772" bIns="45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1165E1F-2D99-294C-BDD6-4A3892B91C6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3213" y="531813"/>
            <a:ext cx="3505200" cy="262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69378CD-50FD-A74D-9397-7BE5DC3F6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6735763"/>
            <a:ext cx="869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fld id="{5B105CBA-2CCE-F34B-823E-59145D8E66DD}" type="datetime1">
              <a:rPr lang="en-US" altLang="en-US" sz="1400" smtClean="0"/>
              <a:pPr>
                <a:defRPr/>
              </a:pPr>
              <a:t>12/4/2021</a:t>
            </a:fld>
            <a:endParaRPr lang="en-US" altLang="en-US" sz="140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F5C2A05-E227-D740-9897-5D9400BED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2CBF5185-746D-E84E-A7E7-3479454A88E4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ＭＳ Ｐゴシック" pitchFamily="4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BF26512-B5F5-6A47-B8E8-16D76E17FE4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ED5FAF54-DCC4-A54E-9A8A-E86A5615DA15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C3A2A8D-9B0F-CC41-9DFA-CF43304C40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DF0485-CEFF-E34D-822D-25FB97023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52FCEDAB-FF2D-3C4B-B98F-AEF5B2099B0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F52664AC-028B-9248-AAFB-93DF31C8796E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1CA6FD21-4F58-AA4F-B63B-65B229C10E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DBD765C-F24B-F540-BA47-9CEDA582C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Derived value: Tip = 15% total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Address is a second example of composite address(Street(Name, no),Zip(code,block))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58EEC86E-C3B6-C44C-A386-AF8B5F82231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0107A7DC-3EF7-A949-A031-2BE7FE0E146F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9BAD7360-6FA8-FF44-96C0-9DD65E4A6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B4F1E59-E16B-C743-AE26-5AE5334BA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BB3A6474-55D0-1B49-B415-193903FFE0F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7A43D0E8-7388-3246-A20F-6F3D02AD4F02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4D125A8-8E4A-9A48-9438-90626C4BDA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32FB9FE-9DEE-F045-8299-52E7742FA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D241FC63-5D0C-A543-BCAA-D9C796ACAE9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C38936A6-07B6-F142-AF13-CE75448CE4C6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14DA88B-A6E0-C946-A7D8-D419C3DAFC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46C0443-AF55-8647-B24E-F7D0A4DB9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000">
                <a:latin typeface="Times New Roman" panose="02020603050405020304" pitchFamily="18" charset="0"/>
              </a:rPr>
              <a:t>&lt;employee, projects&gt; pairs employees with the projects on which they work.</a:t>
            </a:r>
          </a:p>
          <a:p>
            <a:pPr eaLnBrk="1" hangingPunct="1"/>
            <a:r>
              <a:rPr lang="en-US" altLang="en-US" sz="1000">
                <a:latin typeface="Times New Roman" panose="02020603050405020304" pitchFamily="18" charset="0"/>
              </a:rPr>
              <a:t>Higher the degree more info is captured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63BAE6DA-F93E-E64B-8AF6-A8637B66C50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CA9D433C-7820-A841-B472-33BD6AA648D4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116C4994-2B99-9345-BC2B-4D647FD7CD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0E938B9-E88A-FF4B-8F59-4867C891D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000">
                <a:latin typeface="Times New Roman" panose="02020603050405020304" pitchFamily="18" charset="0"/>
              </a:rPr>
              <a:t>&lt;employee, projects&gt; pairs employees with the projects on which they work.</a:t>
            </a:r>
          </a:p>
          <a:p>
            <a:pPr eaLnBrk="1" hangingPunct="1"/>
            <a:r>
              <a:rPr lang="en-US" altLang="en-US" sz="1000">
                <a:latin typeface="Times New Roman" panose="02020603050405020304" pitchFamily="18" charset="0"/>
              </a:rPr>
              <a:t>Higher the degree more info is captured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0C471718-E731-8248-A685-19328E706D8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59D6DADE-0767-454A-A20B-5EE25F61C464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B689B7C5-C036-DB40-8749-7EDEFF11CB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33C743B-0789-C940-A5EE-1186A6766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000">
                <a:latin typeface="Times New Roman" panose="02020603050405020304" pitchFamily="18" charset="0"/>
              </a:rPr>
              <a:t>&lt;employee, projects&gt; pairs employees with the projects on which they work.</a:t>
            </a:r>
          </a:p>
          <a:p>
            <a:pPr eaLnBrk="1" hangingPunct="1"/>
            <a:r>
              <a:rPr lang="en-US" altLang="en-US" sz="1000">
                <a:latin typeface="Times New Roman" panose="02020603050405020304" pitchFamily="18" charset="0"/>
              </a:rPr>
              <a:t>Higher the degree more info is captured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986D064E-90B0-3D44-BAA8-FDB8AF2DE35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663BFC82-F198-2C41-9DAB-B96D0FBDAAD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95CDBB2-65B7-8B46-8C73-0B573A470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2F7CF7B-554C-2146-AC37-4A5BA5D49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41EEF810-E68D-DE4D-9DDD-E53DCC1A70E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2AD60D39-9EC5-4C4F-A4BA-8812CBEB4C92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DCBCBEA2-3712-1045-B172-EBF6B359BB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C945127-D848-0646-9FC2-FD8FED3EF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5DEA9C76-D1EB-4643-9261-66F03675540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481B3972-DBB8-4445-A654-64AF21785C7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BC064E2E-D613-C041-A247-5EDD3CBB3C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6E25A73-188D-C24C-983C-7B4E1B227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A2BB16F3-59EA-0C4A-BB9B-83A82B611A0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C317D7B6-AEA0-1B4D-B643-3DE49C4F54D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A27CB86A-974E-7D49-9C1D-D1643D276E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6DFE204-C7F3-9D47-ADF8-98807A178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1611E098-71E0-AC43-8BC1-A85F7F55A4E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F1D72956-8190-994F-8205-C9B9AB42C178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459EE1E-1BB1-FF4E-ADA2-6FF60738E0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9444CA5-4922-6444-8DD0-5032074A6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4AAEF7DB-FE09-DE49-A2F8-E6DBD2C3A40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EFACEE48-E6FA-BF44-A9B7-455E2F2498E7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57EE4458-7DEA-C140-8694-1C22677EE9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3A6FF27-A584-4F43-9ACB-4AFDF3DC0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0F69ED8F-8A51-2C4C-B2FE-8E23D03B8B5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4196140B-5128-4944-9E0C-E8B9DC82AA39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B7C88004-F9A8-7E4B-88B4-7E4B33A790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DA9D259-68CC-3542-A1A7-9797127FF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FCE07121-41D4-8747-9CA5-01F0C14B23F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44C628A6-42D7-A643-B453-3C15705FE108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DC583728-273A-C240-8EC9-992FF86499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0F90E51-317C-5942-B0B8-94522650A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A85F1A0B-53D7-0F4B-9DAC-B875079EE12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EAB28273-4B26-9B4F-A8EB-07C8745C2A9A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303F0C2F-48A8-6B41-A235-BAC28F88F1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608A45E-C776-0641-A509-A776066E7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B6E07C7B-DB6E-9145-A810-60C61D18BF2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20D2B428-BD0E-1A41-BED6-069CB84A0BE2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C014A53C-2146-1F4F-8A51-972782094D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11664D2-008C-A44E-B9FE-41926A9A0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1538DA07-E15C-E843-BA6E-418E190FBC1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3AB0D811-AA6E-BD47-B0AE-F5BDEFC459BA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298F5AF8-C7DF-B147-A583-3969C072F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3B8D9D6-4DC0-EA4D-A109-9D8F945B1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14CB55D1-E196-C84B-849C-9A54DCE5F0D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520EBAED-B30F-F741-B38B-5AAF6D23FD3F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4F26D450-90B7-0C48-9D18-D878B01C5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3501519-3B89-7847-8E8F-83FC2F75D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78E85204-E3F8-4F47-A638-79287B81354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5DC4AE64-8191-8045-B442-0F584E5450DA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888BEA6-895F-BE48-9E9C-195434DAC6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1613581-559C-D34E-90ED-6EEE68E6F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A8CEE9DF-84BA-2746-9209-4B70030DC76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28D72F4D-6B92-3A40-9615-B68B867C1520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C8604D70-24BF-A445-857F-0B947938AC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B5169FC-C1A9-674F-86C7-17B0573D2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68F1F300-733F-8443-955B-7700994CB4E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E29A532F-80B4-FB43-8D58-13A0FAE0D637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54E3F651-8E03-A34B-B44A-B3EB002E65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1D597567-DEAB-894C-843D-1D57F764A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F2854041-1C26-E246-9E27-A4A0BE5AE81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91FAC7C1-859D-C84D-9355-9758ADB76525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BA57F1-2482-CA42-911D-0EA90FF0A2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981604D-0AD1-544C-AFAB-03D697DD3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AA400EDC-FE97-784E-8639-E0A7B96FFC8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A9A2C03-A346-FC48-A78A-352A1D10F5EC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5DF8CC6D-369D-F24B-BC94-124228C6C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635A9F4-89BC-1F45-8472-F63493E1A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29A12537-A6C8-CD47-B9B2-35BCB8EDC17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FC76156-F215-AD4E-ADFD-9C5AD927789D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2DAC8B2E-4A19-BF48-8B77-59F7770A4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FA80437B-58E4-C244-A3E4-2F9D6FE44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8ECD411C-F742-5D4E-989F-C43A93AD1AD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7D11A263-68EA-F244-A69E-54CFE39B8955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34130019-A563-1B4B-B471-202B89EF6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6F8FAC74-6363-6C4B-BC7E-F9963545F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61F4C4D1-158E-F845-9DC4-838E474E1FC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7DA495A1-85CA-1647-920A-647A8B2F8137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F272E540-90BF-B042-9519-1745125CBD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694F4510-BA67-544C-B610-EDBF256F9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C251DAFA-737D-104B-A33D-69763680DBE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9BBD7A75-7476-C047-8CCC-E4A433763800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F268E111-A8CD-4648-B278-35F1A178FC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7F43AD4-9FAE-C641-8253-10DF82DC0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C5923942-9C67-1045-A3D6-5DD15F9C3A9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B5A46773-1B20-614E-A75C-A9882EEC386E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30C04CC5-6739-C74E-9D01-BBC7867B11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E8009B9-B6F8-7B4C-8F1E-5EF2A988B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80E9EA90-63F9-E047-963B-1B23199A033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AF7B08CB-CBC3-9642-885C-683C76950C9E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B22B76E1-4F68-544F-9B3A-B248A907DC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C458394-BD37-FE4C-B03A-31FF369F9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EC3E16B8-3A30-F945-8DAF-9C83F1944B9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496FA1C3-4376-D543-8712-A95CEA7DB853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08F8FEAB-5CC6-774C-8D8C-14D9D87FD2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E385E9A-F296-214D-BD14-ED29C6807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7D0E3906-5195-1649-97F2-D3673A03B6C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6806771A-94CB-904E-B905-FC2051A567F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A88E72BC-FD33-4242-BA7A-428FD4D417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00D4A07-F368-5C47-984A-332755D19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>
            <a:extLst>
              <a:ext uri="{FF2B5EF4-FFF2-40B4-BE49-F238E27FC236}">
                <a16:creationId xmlns:a16="http://schemas.microsoft.com/office/drawing/2014/main" id="{39353A7C-79E8-5C44-A583-C0D36C9465B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AC25D768-1A58-0740-BDE1-218C70A0E860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50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B55F417F-CF62-2A44-A7A3-4E4783DDE4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965A9221-5124-1440-A2C5-8FDE6F27A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BA92F1FA-953B-AB44-8919-FD582F6D0A1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3A3705D8-AE56-E24A-85CB-E1E609FAC30A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AB75576-756A-6849-8A33-816DD7DED0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75F22E3-C090-354B-8660-20540B7A1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DB11AADC-26BF-D943-B8DE-3C2BA68A81F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1D4EC8F5-AE27-6A41-B2C3-2835B8F182AA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51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7CF5A06F-0A97-554B-B37F-E0E321E6F5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F6E8D26-1E1C-BC4B-B4F9-F5A7620E9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>
            <a:extLst>
              <a:ext uri="{FF2B5EF4-FFF2-40B4-BE49-F238E27FC236}">
                <a16:creationId xmlns:a16="http://schemas.microsoft.com/office/drawing/2014/main" id="{343E6A43-74A6-0049-BD03-5BC5456AB0F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3F6579C3-62EC-DE41-89B8-F7B4B4577E2D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53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4F8174CE-7DD1-1F44-95FB-9874A58056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3981B705-20E3-5349-A85D-1771B0D56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>
            <a:extLst>
              <a:ext uri="{FF2B5EF4-FFF2-40B4-BE49-F238E27FC236}">
                <a16:creationId xmlns:a16="http://schemas.microsoft.com/office/drawing/2014/main" id="{7895787A-5E23-3647-AC01-67A7A3D923E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6F380654-A499-2346-B140-AA1A52DD885A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56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2DF9E2EA-37EC-7E4B-9B60-D49880438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7956BC39-E2AE-B149-9D70-3B605F2FA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>
            <a:extLst>
              <a:ext uri="{FF2B5EF4-FFF2-40B4-BE49-F238E27FC236}">
                <a16:creationId xmlns:a16="http://schemas.microsoft.com/office/drawing/2014/main" id="{A4386516-BF1A-C44B-9089-2295EBC3D68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55EB2256-C4B7-3041-A94F-205AC00E9499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57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257782FD-1267-F147-B3C2-0215821432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58999EE8-1D1A-E842-9D04-4E9647C58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>
            <a:extLst>
              <a:ext uri="{FF2B5EF4-FFF2-40B4-BE49-F238E27FC236}">
                <a16:creationId xmlns:a16="http://schemas.microsoft.com/office/drawing/2014/main" id="{EF2796C0-7D06-B949-97F2-0059DD0E90D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68E62000-BD64-F844-ADB8-3DC254EEE84C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58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055B02A5-CC82-864B-83AB-75EEE261DA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D69CAF11-E03B-A24C-A3A3-3FE73F7B6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>
            <a:extLst>
              <a:ext uri="{FF2B5EF4-FFF2-40B4-BE49-F238E27FC236}">
                <a16:creationId xmlns:a16="http://schemas.microsoft.com/office/drawing/2014/main" id="{6152AD51-7533-1946-B202-2D8D417911F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E2BC37C0-8D3F-0341-B541-613669D82636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59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4B2BF6F5-CF5A-744D-A867-F587DAAEBA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BF34845E-9241-4546-A64F-A1AF07E90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>
            <a:extLst>
              <a:ext uri="{FF2B5EF4-FFF2-40B4-BE49-F238E27FC236}">
                <a16:creationId xmlns:a16="http://schemas.microsoft.com/office/drawing/2014/main" id="{6DA3F7CB-FC37-AD4B-8867-3C3FE3E90A9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4A7F8346-6260-B546-808A-84965209209D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60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5796AB45-634E-C844-BDEA-27B7930A78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EFD6D41-3D0C-B945-921A-2F8467BEE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>
            <a:extLst>
              <a:ext uri="{FF2B5EF4-FFF2-40B4-BE49-F238E27FC236}">
                <a16:creationId xmlns:a16="http://schemas.microsoft.com/office/drawing/2014/main" id="{7036A5C5-02D1-9141-A529-024982C7726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C580319-61C0-D646-BD23-A9CC55796057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61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5366C0EF-8534-4D4E-8843-50B7FBE5C2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9FA119C2-5FA8-CE43-9DFE-95FD6E376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>
            <a:extLst>
              <a:ext uri="{FF2B5EF4-FFF2-40B4-BE49-F238E27FC236}">
                <a16:creationId xmlns:a16="http://schemas.microsoft.com/office/drawing/2014/main" id="{EF838E9B-F086-E74D-937E-7C3B76D3864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CE822D49-F0D8-9A43-8824-B9F96B83F861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62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FCD4F61F-7E41-4F4A-8D03-3453617844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C1AB619D-9B55-1349-933B-3E6CFE71A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>
            <a:extLst>
              <a:ext uri="{FF2B5EF4-FFF2-40B4-BE49-F238E27FC236}">
                <a16:creationId xmlns:a16="http://schemas.microsoft.com/office/drawing/2014/main" id="{2CAEA6A4-8461-104E-9DF9-60F35309D34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7000" y="6683375"/>
            <a:ext cx="3986213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B8CE4837-5D10-AB49-87B8-0A04C64BAC5D}" type="slidenum">
              <a:rPr lang="en-US" altLang="en-US" sz="1300">
                <a:latin typeface="Tahoma" panose="020B060403050404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63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129FE607-7260-074D-917B-DEFFCCBC42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1EFB748D-78DD-D34D-8F35-1F814AFCC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DEE3A9C5-FB5F-CF46-858C-F834FA635EC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0D278FCC-DE64-714A-88D2-3BB68EAED811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F6E9B9E-D94C-9640-9862-6479BE58E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42BAC27-01FC-AA46-8308-32D19560F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>
            <a:extLst>
              <a:ext uri="{FF2B5EF4-FFF2-40B4-BE49-F238E27FC236}">
                <a16:creationId xmlns:a16="http://schemas.microsoft.com/office/drawing/2014/main" id="{44BCCE53-9CCF-F744-A1E7-CDF7CB474C6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3061925F-0872-584B-B179-EB97CA78CF81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64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8FC8589C-D4DD-D24C-8EB5-7D24CFBC61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C2D1B9CB-D9F3-0046-AE24-620E76134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>
            <a:extLst>
              <a:ext uri="{FF2B5EF4-FFF2-40B4-BE49-F238E27FC236}">
                <a16:creationId xmlns:a16="http://schemas.microsoft.com/office/drawing/2014/main" id="{139D8628-6AA2-1F4A-9770-C2FB9131D53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087A4FED-E4F3-2740-BB21-6358765F470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66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5AAA97F8-26A8-4C4C-8FAF-AC15E4E20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8EE03784-24FF-7145-ACB6-84AFA9C92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Shared subclass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Same inherited attributes from different paths are included only once.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You will need to distinguish between conflicting attribute names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If multiple inheritance is not permitted then you need to create multiple subclasses for each combination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Similarly, some systems require all instances to be of a single type/class so you might have to define multiple subclasses as leaf node.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>
            <a:extLst>
              <a:ext uri="{FF2B5EF4-FFF2-40B4-BE49-F238E27FC236}">
                <a16:creationId xmlns:a16="http://schemas.microsoft.com/office/drawing/2014/main" id="{69760761-F6A0-AD4F-A197-74B03BED4D2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B8DB9D0C-1DC2-0B4A-8BF8-9314BF9F3A0D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67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910F1BC3-A4D8-794A-86E5-DB889DEFD2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0913D27D-2646-D545-BB90-9A7FF5369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Shared subclass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Same inherited attributes from different paths are included only once.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You will need to distinguish between conflicting attribute names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If multiple inheritance is not permitted then you need to create multiple subclasses for each combination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Similarly, some systems require all instances to be of a single type/class so you might have to define multiple subclasses as leaf node.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>
            <a:extLst>
              <a:ext uri="{FF2B5EF4-FFF2-40B4-BE49-F238E27FC236}">
                <a16:creationId xmlns:a16="http://schemas.microsoft.com/office/drawing/2014/main" id="{50D1726A-24F6-BF48-83D3-67EE2FB88BD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2861A2B5-A6E9-B94A-B776-AD4771EB726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68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3E283BC0-65FC-FF48-BB8A-CC0CA9358F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527DB2C0-A00E-8444-A955-D2FA1ACD9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on Specialization and Generalization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>
            <a:extLst>
              <a:ext uri="{FF2B5EF4-FFF2-40B4-BE49-F238E27FC236}">
                <a16:creationId xmlns:a16="http://schemas.microsoft.com/office/drawing/2014/main" id="{8C6C2B57-970F-894F-957D-955FC680AB3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C27E5E25-1D04-6241-AED4-F14DD8838E34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69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8C0AB4F0-69C6-CE44-B1DB-A923EAF572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D4E9F4C8-120E-194F-B6C4-79117A9C5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>
            <a:extLst>
              <a:ext uri="{FF2B5EF4-FFF2-40B4-BE49-F238E27FC236}">
                <a16:creationId xmlns:a16="http://schemas.microsoft.com/office/drawing/2014/main" id="{6872356D-0831-D54E-B5DF-02E845B80A3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C7AFD14-3DC7-6543-B546-565BE33D0764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70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C17C6768-766A-0D42-9FD9-DD22A33928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03A4B7D6-861D-FA4D-8E45-3FF31F56C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Effects of constraints on insertion and deletion: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Delete from superclass remove from subclasses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Insert to superclass automatically is inserted to supclass based on the predicate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Insert in case of total, it should insert to at least one subclass.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>
            <a:extLst>
              <a:ext uri="{FF2B5EF4-FFF2-40B4-BE49-F238E27FC236}">
                <a16:creationId xmlns:a16="http://schemas.microsoft.com/office/drawing/2014/main" id="{92A45C43-F391-FA46-838D-73FEB221887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3915062-F733-5F4A-AB1B-5A3139C27DE4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72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B6D0E116-626A-8447-8B4A-5C35ACD74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4320F69B-425E-E342-BBCD-399125605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>
            <a:extLst>
              <a:ext uri="{FF2B5EF4-FFF2-40B4-BE49-F238E27FC236}">
                <a16:creationId xmlns:a16="http://schemas.microsoft.com/office/drawing/2014/main" id="{7564431E-36B7-4147-A720-28CE6D4E122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F65FD2E7-76A5-3B46-B3FB-717971E5A878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73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36147F60-B913-9546-80C4-D96E5CF18E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69DE012B-39E3-F640-BFA0-E460199C3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>
            <a:extLst>
              <a:ext uri="{FF2B5EF4-FFF2-40B4-BE49-F238E27FC236}">
                <a16:creationId xmlns:a16="http://schemas.microsoft.com/office/drawing/2014/main" id="{D006DDA8-7CF1-9343-967C-D1464E4B3C9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238E591A-9FE8-234B-B929-B46EE68B4C7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74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3440525E-5547-5E4E-B827-B124130C1D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0330344C-E619-2A4A-986C-10AC528C2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>
            <a:extLst>
              <a:ext uri="{FF2B5EF4-FFF2-40B4-BE49-F238E27FC236}">
                <a16:creationId xmlns:a16="http://schemas.microsoft.com/office/drawing/2014/main" id="{72F20FDD-9D65-7C49-BD75-5F7BE167BBA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3B6D678C-9F61-0446-B027-5388D65CC3C3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75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62E64EC2-ED8B-F54D-9AC2-769DD18472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5AD7CAEB-D5F3-CA41-BB75-8A001BD07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They become popular. They were developed for software design and include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OMG UML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The db/data that the software modules access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Weak entities are expressed as qualified associations/aggregations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9C8595B7-FE63-1147-90F3-B9EAA150270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97B8D2FD-0F5A-8448-AD8B-D4F6EEC4E9E4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29435D8-BBFA-3C40-9D7B-2320A98391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58F7CDE-7520-6A4D-976C-E6582AA62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>
            <a:extLst>
              <a:ext uri="{FF2B5EF4-FFF2-40B4-BE49-F238E27FC236}">
                <a16:creationId xmlns:a16="http://schemas.microsoft.com/office/drawing/2014/main" id="{ED98C031-B029-324B-908E-3027399C269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4E14451B-2155-2944-942A-4B6E7C6CE637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76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03A52232-D22A-1246-B601-6403ECC9F9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4EEEC74F-2A6E-6A4B-B7D4-D3D6C611A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868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>
            <a:extLst>
              <a:ext uri="{FF2B5EF4-FFF2-40B4-BE49-F238E27FC236}">
                <a16:creationId xmlns:a16="http://schemas.microsoft.com/office/drawing/2014/main" id="{D54409FD-D801-9545-8315-9A6B08BD2F6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E5867FA6-C463-CE4E-89C6-47F8740F46E3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77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01E69C2E-76C4-364B-B5D9-894C907DA7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78BE484F-850A-774F-867D-4A5870E4B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>
            <a:extLst>
              <a:ext uri="{FF2B5EF4-FFF2-40B4-BE49-F238E27FC236}">
                <a16:creationId xmlns:a16="http://schemas.microsoft.com/office/drawing/2014/main" id="{83126413-59A2-9945-BF83-742C7F8075C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BD5F7174-8362-C54D-BB0D-6B03CFD1E5D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78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555DFA07-7247-0F46-9D3F-7B981B791F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8BB6F0A6-CBA6-0B40-9FA1-5245103B7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>
            <a:extLst>
              <a:ext uri="{FF2B5EF4-FFF2-40B4-BE49-F238E27FC236}">
                <a16:creationId xmlns:a16="http://schemas.microsoft.com/office/drawing/2014/main" id="{337EBEEA-DC73-0A4E-8FEE-13D66CA2E0A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42E01AAE-B0AE-364F-A1F9-B7AF784C61FC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79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003AC3D1-2D58-3B49-A468-23DDF8521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77C85543-F0E5-D64D-B995-950CEA256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>
            <a:extLst>
              <a:ext uri="{FF2B5EF4-FFF2-40B4-BE49-F238E27FC236}">
                <a16:creationId xmlns:a16="http://schemas.microsoft.com/office/drawing/2014/main" id="{9DC4AD4A-49A1-5145-8A2A-4BF25E610A7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F87C64D0-F41E-8046-BA4F-D791CCFD8E44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80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EE75EB46-ED3F-6641-82AB-0BDFAF18CE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7B309D27-A869-C944-858B-BCC7061EE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>
            <a:extLst>
              <a:ext uri="{FF2B5EF4-FFF2-40B4-BE49-F238E27FC236}">
                <a16:creationId xmlns:a16="http://schemas.microsoft.com/office/drawing/2014/main" id="{D36329C7-B954-C742-8250-A5F675DDA43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2A06C2A6-A10C-E748-A3FF-16102BB2B97C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81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6382B900-8673-A448-BE21-45BC529FC4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72561904-6E84-314D-9A62-E8EAE2BEE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>
            <a:extLst>
              <a:ext uri="{FF2B5EF4-FFF2-40B4-BE49-F238E27FC236}">
                <a16:creationId xmlns:a16="http://schemas.microsoft.com/office/drawing/2014/main" id="{ED98C031-B029-324B-908E-3027399C269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4E14451B-2155-2944-942A-4B6E7C6CE637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84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03A52232-D22A-1246-B601-6403ECC9F9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4EEEC74F-2A6E-6A4B-B7D4-D3D6C611A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140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BB9E7B82-8603-6F4B-835B-63383D0655C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B37920F7-400B-4A47-AD6F-A0422A737F62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85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E3F188A6-EA30-0A43-8409-C5DE106613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C5B8A12-D3DA-4340-87C8-E32063CD1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91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F5F75D84-4293-E044-B211-5207CEC5366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12983668-0B30-094C-A14B-9963284B8423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41A3FA3-4481-EE4E-973D-54FDDC66CB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854739E-EA89-094E-BF5C-C0DBC2EB3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2A06F74F-E340-AF49-8DA4-E27A61376AB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BC3147E8-E14B-FD47-8AC6-595571BE446A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B964691-7916-0743-B7C8-7D62199C47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6E3D582-FC4C-9147-B037-202215861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900">
                <a:latin typeface="Times New Roman" panose="02020603050405020304" pitchFamily="18" charset="0"/>
              </a:rPr>
              <a:t>E-R model is the consensus choice for use in conceptual DB design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A33F885B-5318-DD4A-9142-31685EBB7A4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750DD5C-FA9B-B840-B958-68084584EA9C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ED47C8C2-9BBC-B24F-9E3F-67D463826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79BB5EE-204E-F44F-88B9-CD329AF69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663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28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262188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638925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6018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207C66-6317-0B41-A8A2-6B65D6C7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4876800" cy="4572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5A92EE-184B-3D4E-A386-BCFAEDB5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E2EEFB-F935-1346-8269-C1EE0E27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AC237BB1-01F4-944C-BB81-9ED1DA6B9E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69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466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411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29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70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634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88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937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071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>
            <a:extLst>
              <a:ext uri="{FF2B5EF4-FFF2-40B4-BE49-F238E27FC236}">
                <a16:creationId xmlns:a16="http://schemas.microsoft.com/office/drawing/2014/main" id="{43C60448-37AD-5E49-8485-76E31671069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39800"/>
            <a:ext cx="8737600" cy="127000"/>
            <a:chOff x="0" y="900"/>
            <a:chExt cx="5753" cy="92"/>
          </a:xfrm>
        </p:grpSpPr>
        <p:sp>
          <p:nvSpPr>
            <p:cNvPr id="1033" name="Rectangle 2">
              <a:extLst>
                <a:ext uri="{FF2B5EF4-FFF2-40B4-BE49-F238E27FC236}">
                  <a16:creationId xmlns:a16="http://schemas.microsoft.com/office/drawing/2014/main" id="{2CCBB8DB-851E-2243-9120-24699EDD8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5753" cy="53"/>
            </a:xfrm>
            <a:prstGeom prst="rect">
              <a:avLst/>
            </a:prstGeom>
            <a:gradFill rotWithShape="0">
              <a:gsLst>
                <a:gs pos="0">
                  <a:srgbClr val="2951C9"/>
                </a:gs>
                <a:gs pos="50000">
                  <a:srgbClr val="3365FB"/>
                </a:gs>
                <a:gs pos="100000">
                  <a:srgbClr val="2951C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EB26D141-D9B6-DE47-BD89-20757A170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2"/>
              <a:ext cx="5753" cy="2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A466EB2F-A75B-4E4C-9FA7-9B0F31B1F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D668C5A3-6581-D640-A031-C6DAB9EA4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053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02C7946B-F230-A145-B647-2DF29E09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6215085"/>
            <a:ext cx="742030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sz="1400" dirty="0">
                <a:solidFill>
                  <a:srgbClr val="790015"/>
                </a:solidFill>
              </a:rPr>
              <a:t>CS1555/2055, </a:t>
            </a:r>
            <a:r>
              <a:rPr lang="en-US" altLang="en-US" sz="1400" b="1" dirty="0">
                <a:solidFill>
                  <a:srgbClr val="790015"/>
                </a:solidFill>
              </a:rPr>
              <a:t>Panos K. Chrysanthis &amp; </a:t>
            </a:r>
            <a:r>
              <a:rPr lang="en-US" altLang="en-US" sz="1400" b="1" dirty="0" err="1">
                <a:solidFill>
                  <a:srgbClr val="790015"/>
                </a:solidFill>
              </a:rPr>
              <a:t>Constantinos</a:t>
            </a:r>
            <a:r>
              <a:rPr lang="en-US" altLang="en-US" sz="1400" b="1" dirty="0">
                <a:solidFill>
                  <a:srgbClr val="790015"/>
                </a:solidFill>
              </a:rPr>
              <a:t> Costa</a:t>
            </a:r>
            <a:r>
              <a:rPr lang="en-US" altLang="en-US" sz="1400" dirty="0"/>
              <a:t> –  </a:t>
            </a:r>
            <a:r>
              <a:rPr lang="en-US" altLang="en-US" sz="1400" b="1" dirty="0">
                <a:solidFill>
                  <a:schemeClr val="accent1"/>
                </a:solidFill>
              </a:rPr>
              <a:t>University of Pittsburgh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BCEBD219-86CD-B84B-B106-18B1C10FF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3" y="6403975"/>
            <a:ext cx="4460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1400"/>
              <a:t> </a:t>
            </a:r>
            <a:fld id="{EC83C50E-A871-474F-A055-9EAC903943E4}" type="slidenum">
              <a:rPr lang="en-US" altLang="en-US" sz="1400" smtClean="0"/>
              <a:pPr algn="ctr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FC2AC1D2-5D8B-B145-A7CE-3D7F4BFA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6408738"/>
            <a:ext cx="310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en-US" altLang="en-US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36889E41-D6C2-2943-B1AE-E5BCD04F4F1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1000" y="6408738"/>
            <a:ext cx="82946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611" r:id="rId2"/>
    <p:sldLayoutId id="2147484612" r:id="rId3"/>
    <p:sldLayoutId id="2147484613" r:id="rId4"/>
    <p:sldLayoutId id="2147484614" r:id="rId5"/>
    <p:sldLayoutId id="2147484615" r:id="rId6"/>
    <p:sldLayoutId id="2147484616" r:id="rId7"/>
    <p:sldLayoutId id="2147484617" r:id="rId8"/>
    <p:sldLayoutId id="2147484618" r:id="rId9"/>
    <p:sldLayoutId id="2147484619" r:id="rId10"/>
    <p:sldLayoutId id="2147484620" r:id="rId11"/>
    <p:sldLayoutId id="214748462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4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o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4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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3CDD006-8721-AA46-9393-D5D004D40A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Conceptual Database Design &amp; </a:t>
            </a:r>
            <a:br>
              <a:rPr lang="en-US" altLang="en-US"/>
            </a:br>
            <a:r>
              <a:rPr lang="en-US" altLang="en-US"/>
              <a:t>ER-Model</a:t>
            </a:r>
          </a:p>
        </p:txBody>
      </p:sp>
      <p:sp>
        <p:nvSpPr>
          <p:cNvPr id="512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A14279B-266D-8D47-B31A-7215970CD7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2100262"/>
          </a:xfrm>
        </p:spPr>
        <p:txBody>
          <a:bodyPr/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lang="en-US" altLang="en-US">
                <a:latin typeface="Tahoma" panose="020B0604030504040204" pitchFamily="34" charset="0"/>
              </a:rPr>
              <a:t> ER-Model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lang="en-US" altLang="en-US">
                <a:latin typeface="Tahoma" panose="020B0604030504040204" pitchFamily="34" charset="0"/>
              </a:rPr>
              <a:t> ER-Diagrams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lang="en-US" altLang="en-US">
                <a:latin typeface="Tahoma" panose="020B0604030504040204" pitchFamily="34" charset="0"/>
              </a:rPr>
              <a:t> EER Model &amp; Diagrams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CA25CEA7-4822-9D45-A377-4845808FC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63000" cy="533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     </a:t>
            </a:r>
            <a:r>
              <a:rPr lang="en-US" altLang="en-US"/>
              <a:t>Attribute Classification</a:t>
            </a: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383D9EBE-40DB-6D43-9FF6-CD105B1E22D9}"/>
              </a:ext>
            </a:extLst>
          </p:cNvPr>
          <p:cNvGrpSpPr>
            <a:grpSpLocks/>
          </p:cNvGrpSpPr>
          <p:nvPr/>
        </p:nvGrpSpPr>
        <p:grpSpPr bwMode="auto">
          <a:xfrm>
            <a:off x="3032125" y="1295400"/>
            <a:ext cx="1539875" cy="771525"/>
            <a:chOff x="1910" y="960"/>
            <a:chExt cx="970" cy="486"/>
          </a:xfrm>
          <a:solidFill>
            <a:srgbClr val="FFB054"/>
          </a:solidFill>
        </p:grpSpPr>
        <p:sp>
          <p:nvSpPr>
            <p:cNvPr id="38937" name="Text Box 4">
              <a:extLst>
                <a:ext uri="{FF2B5EF4-FFF2-40B4-BE49-F238E27FC236}">
                  <a16:creationId xmlns:a16="http://schemas.microsoft.com/office/drawing/2014/main" id="{906277D1-4452-7044-AD26-EA0140974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1152"/>
              <a:ext cx="829" cy="29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/>
                <a:t>  Value  </a:t>
              </a:r>
            </a:p>
          </p:txBody>
        </p:sp>
        <p:sp>
          <p:nvSpPr>
            <p:cNvPr id="38938" name="Line 10">
              <a:extLst>
                <a:ext uri="{FF2B5EF4-FFF2-40B4-BE49-F238E27FC236}">
                  <a16:creationId xmlns:a16="http://schemas.microsoft.com/office/drawing/2014/main" id="{82322D68-252A-3741-AEA1-277CC8046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960"/>
              <a:ext cx="528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15EE711B-2652-3244-BEF3-7EF381CB398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295400"/>
            <a:ext cx="1657350" cy="771525"/>
            <a:chOff x="2880" y="960"/>
            <a:chExt cx="1044" cy="486"/>
          </a:xfrm>
        </p:grpSpPr>
        <p:sp>
          <p:nvSpPr>
            <p:cNvPr id="26636" name="Text Box 5">
              <a:extLst>
                <a:ext uri="{FF2B5EF4-FFF2-40B4-BE49-F238E27FC236}">
                  <a16:creationId xmlns:a16="http://schemas.microsoft.com/office/drawing/2014/main" id="{D923E532-B682-5E4F-A6F1-A140ED980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152"/>
              <a:ext cx="900" cy="2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latin typeface="Tahoma" panose="020B0604030504040204" pitchFamily="34" charset="0"/>
                </a:rPr>
                <a:t>Structure</a:t>
              </a:r>
            </a:p>
          </p:txBody>
        </p:sp>
        <p:sp>
          <p:nvSpPr>
            <p:cNvPr id="26637" name="Line 11">
              <a:extLst>
                <a:ext uri="{FF2B5EF4-FFF2-40B4-BE49-F238E27FC236}">
                  <a16:creationId xmlns:a16="http://schemas.microsoft.com/office/drawing/2014/main" id="{8B082B40-C901-F142-96CD-2DB466AC7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96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55B1EBD4-85C8-6341-93B4-5817228FE46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33600"/>
            <a:ext cx="3581400" cy="4005263"/>
            <a:chOff x="240" y="1488"/>
            <a:chExt cx="2256" cy="2523"/>
          </a:xfrm>
          <a:solidFill>
            <a:srgbClr val="FFB054"/>
          </a:solidFill>
        </p:grpSpPr>
        <p:sp>
          <p:nvSpPr>
            <p:cNvPr id="38926" name="Text Box 7">
              <a:extLst>
                <a:ext uri="{FF2B5EF4-FFF2-40B4-BE49-F238E27FC236}">
                  <a16:creationId xmlns:a16="http://schemas.microsoft.com/office/drawing/2014/main" id="{9FCC1D06-7EBA-D34B-9C72-1DC7A4F7D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" y="1632"/>
              <a:ext cx="1269" cy="52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/>
                <a:t> Single-value </a:t>
              </a:r>
              <a:br>
                <a:rPr lang="en-US"/>
              </a:br>
              <a:r>
                <a:rPr lang="en-US"/>
                <a:t>   </a:t>
              </a:r>
              <a:r>
                <a:rPr lang="en-US" sz="2200"/>
                <a:t>(e.g., Age)</a:t>
              </a:r>
            </a:p>
          </p:txBody>
        </p:sp>
        <p:sp>
          <p:nvSpPr>
            <p:cNvPr id="38927" name="Text Box 8">
              <a:extLst>
                <a:ext uri="{FF2B5EF4-FFF2-40B4-BE49-F238E27FC236}">
                  <a16:creationId xmlns:a16="http://schemas.microsoft.com/office/drawing/2014/main" id="{BA28F851-E141-444B-8826-E943330F5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" y="2352"/>
              <a:ext cx="1451" cy="52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/>
                <a:t>     Multi-value</a:t>
              </a:r>
              <a:br>
                <a:rPr lang="en-US"/>
              </a:br>
              <a:r>
                <a:rPr lang="en-US"/>
                <a:t>(</a:t>
              </a:r>
              <a:r>
                <a:rPr lang="en-US" sz="2200"/>
                <a:t>e.g., {degrees})</a:t>
              </a:r>
            </a:p>
          </p:txBody>
        </p:sp>
        <p:sp>
          <p:nvSpPr>
            <p:cNvPr id="38928" name="Text Box 9">
              <a:extLst>
                <a:ext uri="{FF2B5EF4-FFF2-40B4-BE49-F238E27FC236}">
                  <a16:creationId xmlns:a16="http://schemas.microsoft.com/office/drawing/2014/main" id="{E1ED2DB0-4CC1-584C-9F9B-875B1568D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3024"/>
              <a:ext cx="1748" cy="50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/>
                <a:t>      Derived-value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/>
                <a:t>(e.g., Age from DoB)</a:t>
              </a:r>
            </a:p>
          </p:txBody>
        </p:sp>
        <p:sp>
          <p:nvSpPr>
            <p:cNvPr id="38929" name="Line 12">
              <a:extLst>
                <a:ext uri="{FF2B5EF4-FFF2-40B4-BE49-F238E27FC236}">
                  <a16:creationId xmlns:a16="http://schemas.microsoft.com/office/drawing/2014/main" id="{5C21DD3A-D52A-154F-8518-410664AD0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488"/>
              <a:ext cx="0" cy="2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0" name="Text Box 13">
              <a:extLst>
                <a:ext uri="{FF2B5EF4-FFF2-40B4-BE49-F238E27FC236}">
                  <a16:creationId xmlns:a16="http://schemas.microsoft.com/office/drawing/2014/main" id="{E873D1AB-2CBA-1A48-B431-76CC90A5B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717"/>
              <a:ext cx="1891" cy="29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/>
                <a:t>NULL (Unknow, N/A)</a:t>
              </a:r>
            </a:p>
          </p:txBody>
        </p:sp>
        <p:sp>
          <p:nvSpPr>
            <p:cNvPr id="38931" name="Line 14">
              <a:extLst>
                <a:ext uri="{FF2B5EF4-FFF2-40B4-BE49-F238E27FC236}">
                  <a16:creationId xmlns:a16="http://schemas.microsoft.com/office/drawing/2014/main" id="{3B128852-8C87-534F-890C-7B2FF95CA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920"/>
              <a:ext cx="38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2" name="Line 15">
              <a:extLst>
                <a:ext uri="{FF2B5EF4-FFF2-40B4-BE49-F238E27FC236}">
                  <a16:creationId xmlns:a16="http://schemas.microsoft.com/office/drawing/2014/main" id="{16BBE121-5FFA-DB41-8447-A687DE874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592"/>
              <a:ext cx="38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3" name="Line 16">
              <a:extLst>
                <a:ext uri="{FF2B5EF4-FFF2-40B4-BE49-F238E27FC236}">
                  <a16:creationId xmlns:a16="http://schemas.microsoft.com/office/drawing/2014/main" id="{B87307D3-02D6-2643-B800-23DE896CC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3264"/>
              <a:ext cx="38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4" name="Line 17">
              <a:extLst>
                <a:ext uri="{FF2B5EF4-FFF2-40B4-BE49-F238E27FC236}">
                  <a16:creationId xmlns:a16="http://schemas.microsoft.com/office/drawing/2014/main" id="{6D10921E-400B-F44C-8A2C-F3DB973B9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3888"/>
              <a:ext cx="38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9A526137-1C89-1C4A-A181-5F1E57B1110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133600"/>
            <a:ext cx="3527425" cy="2203450"/>
            <a:chOff x="3216" y="1488"/>
            <a:chExt cx="2222" cy="1388"/>
          </a:xfrm>
        </p:grpSpPr>
        <p:sp>
          <p:nvSpPr>
            <p:cNvPr id="26631" name="Line 18">
              <a:extLst>
                <a:ext uri="{FF2B5EF4-FFF2-40B4-BE49-F238E27FC236}">
                  <a16:creationId xmlns:a16="http://schemas.microsoft.com/office/drawing/2014/main" id="{F13AB8F1-C8DF-B64D-942B-FDDD4897F2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1488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2" name="Line 19">
              <a:extLst>
                <a:ext uri="{FF2B5EF4-FFF2-40B4-BE49-F238E27FC236}">
                  <a16:creationId xmlns:a16="http://schemas.microsoft.com/office/drawing/2014/main" id="{762A3C9A-AAD1-4646-8EA3-2E9C3DEDE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3" name="Line 20">
              <a:extLst>
                <a:ext uri="{FF2B5EF4-FFF2-40B4-BE49-F238E27FC236}">
                  <a16:creationId xmlns:a16="http://schemas.microsoft.com/office/drawing/2014/main" id="{491F85C7-00BE-2A4E-800D-E0064E3CD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4" name="Text Box 22">
              <a:extLst>
                <a:ext uri="{FF2B5EF4-FFF2-40B4-BE49-F238E27FC236}">
                  <a16:creationId xmlns:a16="http://schemas.microsoft.com/office/drawing/2014/main" id="{3AAF48EB-D481-D140-A4DE-7860D880E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661"/>
              <a:ext cx="1455" cy="50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latin typeface="Tahoma" panose="020B0604030504040204" pitchFamily="34" charset="0"/>
                </a:rPr>
                <a:t>Simple (atomic)</a:t>
              </a:r>
              <a:br>
                <a:rPr lang="en-US" altLang="en-US">
                  <a:latin typeface="Tahoma" panose="020B0604030504040204" pitchFamily="34" charset="0"/>
                </a:rPr>
              </a:br>
              <a:r>
                <a:rPr lang="en-US" altLang="en-US" sz="2200">
                  <a:latin typeface="Tahoma" panose="020B0604030504040204" pitchFamily="34" charset="0"/>
                </a:rPr>
                <a:t>(e.g., Age)</a:t>
              </a:r>
            </a:p>
          </p:txBody>
        </p:sp>
        <p:sp>
          <p:nvSpPr>
            <p:cNvPr id="26635" name="Text Box 23">
              <a:extLst>
                <a:ext uri="{FF2B5EF4-FFF2-40B4-BE49-F238E27FC236}">
                  <a16:creationId xmlns:a16="http://schemas.microsoft.com/office/drawing/2014/main" id="{573B6542-122B-084D-9DFD-927C1F97E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352"/>
              <a:ext cx="1838" cy="52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latin typeface="Tahoma" panose="020B0604030504040204" pitchFamily="34" charset="0"/>
                </a:rPr>
                <a:t>Composite, e.g., </a:t>
              </a:r>
              <a:br>
                <a:rPr lang="en-US" altLang="en-US">
                  <a:latin typeface="Tahoma" panose="020B0604030504040204" pitchFamily="34" charset="0"/>
                </a:rPr>
              </a:br>
              <a:r>
                <a:rPr lang="en-US" altLang="en-US">
                  <a:latin typeface="Tahoma" panose="020B0604030504040204" pitchFamily="34" charset="0"/>
                </a:rPr>
                <a:t>Date=(dd,mm,yyyy)</a:t>
              </a:r>
            </a:p>
          </p:txBody>
        </p:sp>
      </p:grpSp>
      <p:sp>
        <p:nvSpPr>
          <p:cNvPr id="54299" name="Text Box 27">
            <a:extLst>
              <a:ext uri="{FF2B5EF4-FFF2-40B4-BE49-F238E27FC236}">
                <a16:creationId xmlns:a16="http://schemas.microsoft.com/office/drawing/2014/main" id="{F08E0351-AEDF-C643-ACA4-9101BDE0A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910138"/>
            <a:ext cx="39401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A composite attribute</a:t>
            </a:r>
            <a:b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</a:br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could be single value, e.g.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99EBD712-B9F8-EF48-9E1A-E04DBDA17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Composite Attribute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2C788C76-2642-7340-9BD2-C058B545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963" y="1295400"/>
            <a:ext cx="5837237" cy="6858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marL="0" indent="0" algn="ctr"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/>
              <a:t>Address(#, Street, City, State, Zip, Block)</a:t>
            </a:r>
          </a:p>
        </p:txBody>
      </p:sp>
      <p:sp>
        <p:nvSpPr>
          <p:cNvPr id="28675" name="TextBox 3">
            <a:extLst>
              <a:ext uri="{FF2B5EF4-FFF2-40B4-BE49-F238E27FC236}">
                <a16:creationId xmlns:a16="http://schemas.microsoft.com/office/drawing/2014/main" id="{79A6CF60-2F01-8E49-93CD-DB52F082C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2995613"/>
            <a:ext cx="3556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#</a:t>
            </a:r>
          </a:p>
        </p:txBody>
      </p:sp>
      <p:sp>
        <p:nvSpPr>
          <p:cNvPr id="28676" name="TextBox 4">
            <a:extLst>
              <a:ext uri="{FF2B5EF4-FFF2-40B4-BE49-F238E27FC236}">
                <a16:creationId xmlns:a16="http://schemas.microsoft.com/office/drawing/2014/main" id="{09022B03-6C4C-C048-80AE-ECF1A8CA3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995613"/>
            <a:ext cx="1004888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Street</a:t>
            </a:r>
          </a:p>
        </p:txBody>
      </p:sp>
      <p:sp>
        <p:nvSpPr>
          <p:cNvPr id="28677" name="TextBox 5">
            <a:extLst>
              <a:ext uri="{FF2B5EF4-FFF2-40B4-BE49-F238E27FC236}">
                <a16:creationId xmlns:a16="http://schemas.microsoft.com/office/drawing/2014/main" id="{E617D10A-A289-A849-9D8B-BA38C0B95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2995613"/>
            <a:ext cx="90328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State</a:t>
            </a:r>
          </a:p>
        </p:txBody>
      </p:sp>
      <p:sp>
        <p:nvSpPr>
          <p:cNvPr id="28678" name="TextBox 6">
            <a:extLst>
              <a:ext uri="{FF2B5EF4-FFF2-40B4-BE49-F238E27FC236}">
                <a16:creationId xmlns:a16="http://schemas.microsoft.com/office/drawing/2014/main" id="{630702E9-590E-B64D-9CF9-DA4C6ADD3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438" y="2995613"/>
            <a:ext cx="715962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City</a:t>
            </a:r>
          </a:p>
        </p:txBody>
      </p:sp>
      <p:sp>
        <p:nvSpPr>
          <p:cNvPr id="28679" name="TextBox 7">
            <a:extLst>
              <a:ext uri="{FF2B5EF4-FFF2-40B4-BE49-F238E27FC236}">
                <a16:creationId xmlns:a16="http://schemas.microsoft.com/office/drawing/2014/main" id="{6235C3BF-92D9-A94B-9132-588B5BF8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95613"/>
            <a:ext cx="61277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Zip</a:t>
            </a:r>
          </a:p>
        </p:txBody>
      </p:sp>
      <p:sp>
        <p:nvSpPr>
          <p:cNvPr id="28680" name="TextBox 8">
            <a:extLst>
              <a:ext uri="{FF2B5EF4-FFF2-40B4-BE49-F238E27FC236}">
                <a16:creationId xmlns:a16="http://schemas.microsoft.com/office/drawing/2014/main" id="{894CBDA1-81B0-5348-9440-8ECCFA93E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995613"/>
            <a:ext cx="93821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Block</a:t>
            </a:r>
          </a:p>
        </p:txBody>
      </p:sp>
      <p:cxnSp>
        <p:nvCxnSpPr>
          <p:cNvPr id="28681" name="Straight Connector 10">
            <a:extLst>
              <a:ext uri="{FF2B5EF4-FFF2-40B4-BE49-F238E27FC236}">
                <a16:creationId xmlns:a16="http://schemas.microsoft.com/office/drawing/2014/main" id="{C0B95C53-AEDF-6140-85F5-DACFD848F44E}"/>
              </a:ext>
            </a:extLst>
          </p:cNvPr>
          <p:cNvCxnSpPr>
            <a:cxnSpLocks/>
            <a:stCxn id="28674" idx="2"/>
          </p:cNvCxnSpPr>
          <p:nvPr/>
        </p:nvCxnSpPr>
        <p:spPr bwMode="auto">
          <a:xfrm flipH="1">
            <a:off x="1295400" y="1981200"/>
            <a:ext cx="3101975" cy="9906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Straight Connector 13">
            <a:extLst>
              <a:ext uri="{FF2B5EF4-FFF2-40B4-BE49-F238E27FC236}">
                <a16:creationId xmlns:a16="http://schemas.microsoft.com/office/drawing/2014/main" id="{38ACC01C-2C25-8947-9C43-F3B15C087A18}"/>
              </a:ext>
            </a:extLst>
          </p:cNvPr>
          <p:cNvCxnSpPr>
            <a:cxnSpLocks noChangeShapeType="1"/>
            <a:stCxn id="28674" idx="2"/>
            <a:endCxn id="28676" idx="0"/>
          </p:cNvCxnSpPr>
          <p:nvPr/>
        </p:nvCxnSpPr>
        <p:spPr bwMode="auto">
          <a:xfrm flipH="1">
            <a:off x="2332038" y="1981200"/>
            <a:ext cx="2065337" cy="10144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Straight Connector 15">
            <a:extLst>
              <a:ext uri="{FF2B5EF4-FFF2-40B4-BE49-F238E27FC236}">
                <a16:creationId xmlns:a16="http://schemas.microsoft.com/office/drawing/2014/main" id="{3C025D97-E8F8-A548-B66F-A71BE024EC71}"/>
              </a:ext>
            </a:extLst>
          </p:cNvPr>
          <p:cNvCxnSpPr>
            <a:cxnSpLocks noChangeShapeType="1"/>
            <a:stCxn id="28674" idx="2"/>
            <a:endCxn id="28678" idx="0"/>
          </p:cNvCxnSpPr>
          <p:nvPr/>
        </p:nvCxnSpPr>
        <p:spPr bwMode="auto">
          <a:xfrm flipH="1">
            <a:off x="3605213" y="1981200"/>
            <a:ext cx="792162" cy="10144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Straight Connector 17">
            <a:extLst>
              <a:ext uri="{FF2B5EF4-FFF2-40B4-BE49-F238E27FC236}">
                <a16:creationId xmlns:a16="http://schemas.microsoft.com/office/drawing/2014/main" id="{D5A80923-70F2-1D42-BD60-90C33557AB89}"/>
              </a:ext>
            </a:extLst>
          </p:cNvPr>
          <p:cNvCxnSpPr>
            <a:cxnSpLocks noChangeShapeType="1"/>
            <a:stCxn id="28674" idx="2"/>
            <a:endCxn id="28677" idx="0"/>
          </p:cNvCxnSpPr>
          <p:nvPr/>
        </p:nvCxnSpPr>
        <p:spPr bwMode="auto">
          <a:xfrm>
            <a:off x="4397375" y="1981200"/>
            <a:ext cx="409575" cy="10144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Straight Connector 19">
            <a:extLst>
              <a:ext uri="{FF2B5EF4-FFF2-40B4-BE49-F238E27FC236}">
                <a16:creationId xmlns:a16="http://schemas.microsoft.com/office/drawing/2014/main" id="{D287F40F-D678-BD41-81FD-89EE1BA10DA2}"/>
              </a:ext>
            </a:extLst>
          </p:cNvPr>
          <p:cNvCxnSpPr>
            <a:cxnSpLocks/>
            <a:stCxn id="28674" idx="2"/>
            <a:endCxn id="28679" idx="0"/>
          </p:cNvCxnSpPr>
          <p:nvPr/>
        </p:nvCxnSpPr>
        <p:spPr bwMode="auto">
          <a:xfrm>
            <a:off x="4397375" y="1981200"/>
            <a:ext cx="1471613" cy="10144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Straight Connector 23">
            <a:extLst>
              <a:ext uri="{FF2B5EF4-FFF2-40B4-BE49-F238E27FC236}">
                <a16:creationId xmlns:a16="http://schemas.microsoft.com/office/drawing/2014/main" id="{28E7A691-FC2B-3F4A-B14B-18866EFD15B6}"/>
              </a:ext>
            </a:extLst>
          </p:cNvPr>
          <p:cNvCxnSpPr>
            <a:cxnSpLocks noChangeShapeType="1"/>
            <a:stCxn id="28674" idx="2"/>
            <a:endCxn id="28680" idx="0"/>
          </p:cNvCxnSpPr>
          <p:nvPr/>
        </p:nvCxnSpPr>
        <p:spPr bwMode="auto">
          <a:xfrm>
            <a:off x="4397375" y="1981200"/>
            <a:ext cx="2776538" cy="10144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8962D4B4-6C93-6947-8C4D-564A2A80B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Composite Attribute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30C2B805-3483-F947-9712-41ED36876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963" y="1295400"/>
            <a:ext cx="5837237" cy="6858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marL="0" indent="0" algn="ctr"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/>
              <a:t>Address(#, Street, City, State, Zip, Block)</a:t>
            </a:r>
          </a:p>
        </p:txBody>
      </p:sp>
      <p:sp>
        <p:nvSpPr>
          <p:cNvPr id="29699" name="TextBox 3">
            <a:extLst>
              <a:ext uri="{FF2B5EF4-FFF2-40B4-BE49-F238E27FC236}">
                <a16:creationId xmlns:a16="http://schemas.microsoft.com/office/drawing/2014/main" id="{56305F9E-618E-A14C-B76E-BF0F1986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5176838"/>
            <a:ext cx="35718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#</a:t>
            </a:r>
          </a:p>
        </p:txBody>
      </p:sp>
      <p:sp>
        <p:nvSpPr>
          <p:cNvPr id="29700" name="TextBox 4">
            <a:extLst>
              <a:ext uri="{FF2B5EF4-FFF2-40B4-BE49-F238E27FC236}">
                <a16:creationId xmlns:a16="http://schemas.microsoft.com/office/drawing/2014/main" id="{1CAD6B59-0CC8-AE4C-821B-55CDCAB38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5176838"/>
            <a:ext cx="1004888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Street</a:t>
            </a:r>
          </a:p>
        </p:txBody>
      </p:sp>
      <p:sp>
        <p:nvSpPr>
          <p:cNvPr id="29701" name="TextBox 5">
            <a:extLst>
              <a:ext uri="{FF2B5EF4-FFF2-40B4-BE49-F238E27FC236}">
                <a16:creationId xmlns:a16="http://schemas.microsoft.com/office/drawing/2014/main" id="{68148A12-8CAC-8B44-94EA-A7F77C7B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75" y="5176838"/>
            <a:ext cx="9017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State</a:t>
            </a:r>
          </a:p>
        </p:txBody>
      </p:sp>
      <p:sp>
        <p:nvSpPr>
          <p:cNvPr id="29702" name="TextBox 6">
            <a:extLst>
              <a:ext uri="{FF2B5EF4-FFF2-40B4-BE49-F238E27FC236}">
                <a16:creationId xmlns:a16="http://schemas.microsoft.com/office/drawing/2014/main" id="{6C6A8AE7-5655-BC42-8B68-BEEDF82A4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638" y="5176838"/>
            <a:ext cx="715962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City</a:t>
            </a:r>
          </a:p>
        </p:txBody>
      </p:sp>
      <p:sp>
        <p:nvSpPr>
          <p:cNvPr id="29703" name="TextBox 7">
            <a:extLst>
              <a:ext uri="{FF2B5EF4-FFF2-40B4-BE49-F238E27FC236}">
                <a16:creationId xmlns:a16="http://schemas.microsoft.com/office/drawing/2014/main" id="{6BFCC4FE-00EB-0242-B819-E0F1D5799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5176838"/>
            <a:ext cx="61277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Zip</a:t>
            </a:r>
          </a:p>
        </p:txBody>
      </p:sp>
      <p:sp>
        <p:nvSpPr>
          <p:cNvPr id="29704" name="TextBox 8">
            <a:extLst>
              <a:ext uri="{FF2B5EF4-FFF2-40B4-BE49-F238E27FC236}">
                <a16:creationId xmlns:a16="http://schemas.microsoft.com/office/drawing/2014/main" id="{0E6589E3-8520-9149-99B5-FEB4A935C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5176838"/>
            <a:ext cx="93821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Block</a:t>
            </a:r>
          </a:p>
        </p:txBody>
      </p:sp>
      <p:cxnSp>
        <p:nvCxnSpPr>
          <p:cNvPr id="29705" name="Straight Connector 10">
            <a:extLst>
              <a:ext uri="{FF2B5EF4-FFF2-40B4-BE49-F238E27FC236}">
                <a16:creationId xmlns:a16="http://schemas.microsoft.com/office/drawing/2014/main" id="{1B69EA21-B66B-0A48-89B9-2C3F8BF13A66}"/>
              </a:ext>
            </a:extLst>
          </p:cNvPr>
          <p:cNvCxnSpPr>
            <a:cxnSpLocks/>
            <a:stCxn id="29698" idx="2"/>
            <a:endCxn id="29699" idx="0"/>
          </p:cNvCxnSpPr>
          <p:nvPr/>
        </p:nvCxnSpPr>
        <p:spPr bwMode="auto">
          <a:xfrm flipH="1">
            <a:off x="1414463" y="1981200"/>
            <a:ext cx="2982912" cy="3195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Straight Connector 13">
            <a:extLst>
              <a:ext uri="{FF2B5EF4-FFF2-40B4-BE49-F238E27FC236}">
                <a16:creationId xmlns:a16="http://schemas.microsoft.com/office/drawing/2014/main" id="{C62B3E3A-BC16-C449-9AE6-5F64C7AA6B4F}"/>
              </a:ext>
            </a:extLst>
          </p:cNvPr>
          <p:cNvCxnSpPr>
            <a:cxnSpLocks noChangeShapeType="1"/>
            <a:stCxn id="29698" idx="2"/>
            <a:endCxn id="29700" idx="0"/>
          </p:cNvCxnSpPr>
          <p:nvPr/>
        </p:nvCxnSpPr>
        <p:spPr bwMode="auto">
          <a:xfrm flipH="1">
            <a:off x="2446338" y="1981200"/>
            <a:ext cx="1951037" cy="3195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Straight Connector 15">
            <a:extLst>
              <a:ext uri="{FF2B5EF4-FFF2-40B4-BE49-F238E27FC236}">
                <a16:creationId xmlns:a16="http://schemas.microsoft.com/office/drawing/2014/main" id="{E1B48ADE-92C2-8247-A4BD-82CC24A642C0}"/>
              </a:ext>
            </a:extLst>
          </p:cNvPr>
          <p:cNvCxnSpPr>
            <a:cxnSpLocks noChangeShapeType="1"/>
            <a:stCxn id="29698" idx="2"/>
            <a:endCxn id="29702" idx="0"/>
          </p:cNvCxnSpPr>
          <p:nvPr/>
        </p:nvCxnSpPr>
        <p:spPr bwMode="auto">
          <a:xfrm flipH="1">
            <a:off x="3681413" y="1981200"/>
            <a:ext cx="715962" cy="3195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Straight Connector 17">
            <a:extLst>
              <a:ext uri="{FF2B5EF4-FFF2-40B4-BE49-F238E27FC236}">
                <a16:creationId xmlns:a16="http://schemas.microsoft.com/office/drawing/2014/main" id="{1DBF9C06-7E15-324D-9645-C898FAFA37B0}"/>
              </a:ext>
            </a:extLst>
          </p:cNvPr>
          <p:cNvCxnSpPr>
            <a:cxnSpLocks noChangeShapeType="1"/>
            <a:stCxn id="29698" idx="2"/>
            <a:endCxn id="29701" idx="0"/>
          </p:cNvCxnSpPr>
          <p:nvPr/>
        </p:nvCxnSpPr>
        <p:spPr bwMode="auto">
          <a:xfrm>
            <a:off x="4397375" y="1981200"/>
            <a:ext cx="450850" cy="3195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Straight Connector 19">
            <a:extLst>
              <a:ext uri="{FF2B5EF4-FFF2-40B4-BE49-F238E27FC236}">
                <a16:creationId xmlns:a16="http://schemas.microsoft.com/office/drawing/2014/main" id="{BD0CD87D-DE4E-4C41-9022-0E9BEA76A382}"/>
              </a:ext>
            </a:extLst>
          </p:cNvPr>
          <p:cNvCxnSpPr>
            <a:cxnSpLocks/>
            <a:stCxn id="29711" idx="2"/>
            <a:endCxn id="29704" idx="0"/>
          </p:cNvCxnSpPr>
          <p:nvPr/>
        </p:nvCxnSpPr>
        <p:spPr bwMode="auto">
          <a:xfrm>
            <a:off x="6311900" y="4495800"/>
            <a:ext cx="976313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Straight Connector 23">
            <a:extLst>
              <a:ext uri="{FF2B5EF4-FFF2-40B4-BE49-F238E27FC236}">
                <a16:creationId xmlns:a16="http://schemas.microsoft.com/office/drawing/2014/main" id="{58AF08C7-FBF9-4842-B063-9D5B2CEAFE72}"/>
              </a:ext>
            </a:extLst>
          </p:cNvPr>
          <p:cNvCxnSpPr>
            <a:cxnSpLocks/>
            <a:stCxn id="29698" idx="2"/>
            <a:endCxn id="29711" idx="0"/>
          </p:cNvCxnSpPr>
          <p:nvPr/>
        </p:nvCxnSpPr>
        <p:spPr bwMode="auto">
          <a:xfrm>
            <a:off x="4397375" y="1981200"/>
            <a:ext cx="1914525" cy="2052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1" name="TextBox 32">
            <a:extLst>
              <a:ext uri="{FF2B5EF4-FFF2-40B4-BE49-F238E27FC236}">
                <a16:creationId xmlns:a16="http://schemas.microsoft.com/office/drawing/2014/main" id="{E3AD9AC7-0ACA-324B-97CD-BBFD142CC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888" y="4033838"/>
            <a:ext cx="146843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Zip-Block</a:t>
            </a:r>
          </a:p>
        </p:txBody>
      </p:sp>
      <p:cxnSp>
        <p:nvCxnSpPr>
          <p:cNvPr id="29712" name="Straight Connector 39">
            <a:extLst>
              <a:ext uri="{FF2B5EF4-FFF2-40B4-BE49-F238E27FC236}">
                <a16:creationId xmlns:a16="http://schemas.microsoft.com/office/drawing/2014/main" id="{C8178D61-579F-8D4C-B027-0CB5193CB29D}"/>
              </a:ext>
            </a:extLst>
          </p:cNvPr>
          <p:cNvCxnSpPr>
            <a:cxnSpLocks noChangeShapeType="1"/>
            <a:stCxn id="29711" idx="2"/>
            <a:endCxn id="29703" idx="0"/>
          </p:cNvCxnSpPr>
          <p:nvPr/>
        </p:nvCxnSpPr>
        <p:spPr bwMode="auto">
          <a:xfrm flipH="1">
            <a:off x="6018213" y="4495800"/>
            <a:ext cx="293687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A465BB08-4BF8-E843-A1BC-ED7588593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Composite Attribute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B207507C-96B4-C94D-B91E-B778A445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963" y="1295400"/>
            <a:ext cx="5837237" cy="6858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marL="0" indent="0" algn="ctr"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/>
              <a:t>Address(#, Street, City, State, Zip, Block)</a:t>
            </a:r>
          </a:p>
        </p:txBody>
      </p:sp>
      <p:sp>
        <p:nvSpPr>
          <p:cNvPr id="30723" name="TextBox 3">
            <a:extLst>
              <a:ext uri="{FF2B5EF4-FFF2-40B4-BE49-F238E27FC236}">
                <a16:creationId xmlns:a16="http://schemas.microsoft.com/office/drawing/2014/main" id="{13D2F286-7595-154E-88DE-663D61AE4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5176838"/>
            <a:ext cx="35718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#</a:t>
            </a:r>
          </a:p>
        </p:txBody>
      </p:sp>
      <p:sp>
        <p:nvSpPr>
          <p:cNvPr id="30724" name="TextBox 4">
            <a:extLst>
              <a:ext uri="{FF2B5EF4-FFF2-40B4-BE49-F238E27FC236}">
                <a16:creationId xmlns:a16="http://schemas.microsoft.com/office/drawing/2014/main" id="{5D57219A-CD45-7E4D-B2B4-F1047B99B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5176838"/>
            <a:ext cx="1004888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Street</a:t>
            </a:r>
          </a:p>
        </p:txBody>
      </p:sp>
      <p:sp>
        <p:nvSpPr>
          <p:cNvPr id="30725" name="TextBox 5">
            <a:extLst>
              <a:ext uri="{FF2B5EF4-FFF2-40B4-BE49-F238E27FC236}">
                <a16:creationId xmlns:a16="http://schemas.microsoft.com/office/drawing/2014/main" id="{2B83E1E6-E7D9-EA49-9F57-69BA2E9C9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5176838"/>
            <a:ext cx="90328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State</a:t>
            </a:r>
          </a:p>
        </p:txBody>
      </p:sp>
      <p:sp>
        <p:nvSpPr>
          <p:cNvPr id="30726" name="TextBox 6">
            <a:extLst>
              <a:ext uri="{FF2B5EF4-FFF2-40B4-BE49-F238E27FC236}">
                <a16:creationId xmlns:a16="http://schemas.microsoft.com/office/drawing/2014/main" id="{8229B7B2-92AD-F84C-B932-33FDEF1C8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76838"/>
            <a:ext cx="71596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City</a:t>
            </a:r>
          </a:p>
        </p:txBody>
      </p:sp>
      <p:sp>
        <p:nvSpPr>
          <p:cNvPr id="30727" name="TextBox 7">
            <a:extLst>
              <a:ext uri="{FF2B5EF4-FFF2-40B4-BE49-F238E27FC236}">
                <a16:creationId xmlns:a16="http://schemas.microsoft.com/office/drawing/2014/main" id="{DF66E610-56C7-7846-9D7B-FBC1BB3F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5176838"/>
            <a:ext cx="61277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Zip</a:t>
            </a:r>
          </a:p>
        </p:txBody>
      </p:sp>
      <p:sp>
        <p:nvSpPr>
          <p:cNvPr id="30728" name="TextBox 8">
            <a:extLst>
              <a:ext uri="{FF2B5EF4-FFF2-40B4-BE49-F238E27FC236}">
                <a16:creationId xmlns:a16="http://schemas.microsoft.com/office/drawing/2014/main" id="{0E971DAF-6210-F141-8CF2-EC27690C1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5176838"/>
            <a:ext cx="93821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Block</a:t>
            </a:r>
          </a:p>
        </p:txBody>
      </p:sp>
      <p:cxnSp>
        <p:nvCxnSpPr>
          <p:cNvPr id="30729" name="Straight Connector 10">
            <a:extLst>
              <a:ext uri="{FF2B5EF4-FFF2-40B4-BE49-F238E27FC236}">
                <a16:creationId xmlns:a16="http://schemas.microsoft.com/office/drawing/2014/main" id="{5BEF4945-5D8E-744D-A622-50215BE28E2D}"/>
              </a:ext>
            </a:extLst>
          </p:cNvPr>
          <p:cNvCxnSpPr>
            <a:cxnSpLocks/>
            <a:stCxn id="30722" idx="2"/>
            <a:endCxn id="30737" idx="0"/>
          </p:cNvCxnSpPr>
          <p:nvPr/>
        </p:nvCxnSpPr>
        <p:spPr bwMode="auto">
          <a:xfrm flipH="1">
            <a:off x="2068513" y="1981200"/>
            <a:ext cx="2328862" cy="2052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Straight Connector 13">
            <a:extLst>
              <a:ext uri="{FF2B5EF4-FFF2-40B4-BE49-F238E27FC236}">
                <a16:creationId xmlns:a16="http://schemas.microsoft.com/office/drawing/2014/main" id="{E093D9FF-2A08-9C4D-B251-AE95BD02F991}"/>
              </a:ext>
            </a:extLst>
          </p:cNvPr>
          <p:cNvCxnSpPr>
            <a:cxnSpLocks/>
            <a:stCxn id="30737" idx="2"/>
            <a:endCxn id="30723" idx="0"/>
          </p:cNvCxnSpPr>
          <p:nvPr/>
        </p:nvCxnSpPr>
        <p:spPr bwMode="auto">
          <a:xfrm flipH="1">
            <a:off x="1414463" y="4495800"/>
            <a:ext cx="654050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Straight Connector 15">
            <a:extLst>
              <a:ext uri="{FF2B5EF4-FFF2-40B4-BE49-F238E27FC236}">
                <a16:creationId xmlns:a16="http://schemas.microsoft.com/office/drawing/2014/main" id="{0B69C82E-68F9-C245-B2DE-6DAD0598BE12}"/>
              </a:ext>
            </a:extLst>
          </p:cNvPr>
          <p:cNvCxnSpPr>
            <a:cxnSpLocks noChangeShapeType="1"/>
            <a:stCxn id="30722" idx="2"/>
            <a:endCxn id="30726" idx="0"/>
          </p:cNvCxnSpPr>
          <p:nvPr/>
        </p:nvCxnSpPr>
        <p:spPr bwMode="auto">
          <a:xfrm flipH="1">
            <a:off x="3709988" y="1981200"/>
            <a:ext cx="687387" cy="3195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Straight Connector 17">
            <a:extLst>
              <a:ext uri="{FF2B5EF4-FFF2-40B4-BE49-F238E27FC236}">
                <a16:creationId xmlns:a16="http://schemas.microsoft.com/office/drawing/2014/main" id="{7F7AEC93-25BF-5D4D-AA78-86B24B09734C}"/>
              </a:ext>
            </a:extLst>
          </p:cNvPr>
          <p:cNvCxnSpPr>
            <a:cxnSpLocks noChangeShapeType="1"/>
            <a:stCxn id="30722" idx="2"/>
            <a:endCxn id="30725" idx="0"/>
          </p:cNvCxnSpPr>
          <p:nvPr/>
        </p:nvCxnSpPr>
        <p:spPr bwMode="auto">
          <a:xfrm>
            <a:off x="4397375" y="1981200"/>
            <a:ext cx="485775" cy="3195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Straight Connector 19">
            <a:extLst>
              <a:ext uri="{FF2B5EF4-FFF2-40B4-BE49-F238E27FC236}">
                <a16:creationId xmlns:a16="http://schemas.microsoft.com/office/drawing/2014/main" id="{2199E6BB-904E-2949-B763-0074F80C373B}"/>
              </a:ext>
            </a:extLst>
          </p:cNvPr>
          <p:cNvCxnSpPr>
            <a:cxnSpLocks/>
            <a:stCxn id="30735" idx="2"/>
            <a:endCxn id="30728" idx="0"/>
          </p:cNvCxnSpPr>
          <p:nvPr/>
        </p:nvCxnSpPr>
        <p:spPr bwMode="auto">
          <a:xfrm>
            <a:off x="6311900" y="4495800"/>
            <a:ext cx="976313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Straight Connector 23">
            <a:extLst>
              <a:ext uri="{FF2B5EF4-FFF2-40B4-BE49-F238E27FC236}">
                <a16:creationId xmlns:a16="http://schemas.microsoft.com/office/drawing/2014/main" id="{47E20CF7-7FD5-F440-BBCD-BE0548687ADD}"/>
              </a:ext>
            </a:extLst>
          </p:cNvPr>
          <p:cNvCxnSpPr>
            <a:cxnSpLocks/>
            <a:stCxn id="30722" idx="2"/>
            <a:endCxn id="30735" idx="0"/>
          </p:cNvCxnSpPr>
          <p:nvPr/>
        </p:nvCxnSpPr>
        <p:spPr bwMode="auto">
          <a:xfrm>
            <a:off x="4397375" y="1981200"/>
            <a:ext cx="1914525" cy="2052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5" name="TextBox 32">
            <a:extLst>
              <a:ext uri="{FF2B5EF4-FFF2-40B4-BE49-F238E27FC236}">
                <a16:creationId xmlns:a16="http://schemas.microsoft.com/office/drawing/2014/main" id="{36C29240-CCB5-1348-BA34-0BF3C8343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888" y="4033838"/>
            <a:ext cx="146843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Zip-Block</a:t>
            </a:r>
          </a:p>
        </p:txBody>
      </p:sp>
      <p:cxnSp>
        <p:nvCxnSpPr>
          <p:cNvPr id="30736" name="Straight Connector 39">
            <a:extLst>
              <a:ext uri="{FF2B5EF4-FFF2-40B4-BE49-F238E27FC236}">
                <a16:creationId xmlns:a16="http://schemas.microsoft.com/office/drawing/2014/main" id="{B117F40A-EAD8-8847-A044-CD720CEDA746}"/>
              </a:ext>
            </a:extLst>
          </p:cNvPr>
          <p:cNvCxnSpPr>
            <a:cxnSpLocks noChangeShapeType="1"/>
            <a:stCxn id="30735" idx="2"/>
            <a:endCxn id="30727" idx="0"/>
          </p:cNvCxnSpPr>
          <p:nvPr/>
        </p:nvCxnSpPr>
        <p:spPr bwMode="auto">
          <a:xfrm flipH="1">
            <a:off x="6018213" y="4495800"/>
            <a:ext cx="293687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7" name="TextBox 9">
            <a:extLst>
              <a:ext uri="{FF2B5EF4-FFF2-40B4-BE49-F238E27FC236}">
                <a16:creationId xmlns:a16="http://schemas.microsoft.com/office/drawing/2014/main" id="{7142682D-410C-BC44-9E84-6B3C69579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4033838"/>
            <a:ext cx="126047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# Street</a:t>
            </a:r>
          </a:p>
        </p:txBody>
      </p:sp>
      <p:cxnSp>
        <p:nvCxnSpPr>
          <p:cNvPr id="30738" name="Straight Connector 20">
            <a:extLst>
              <a:ext uri="{FF2B5EF4-FFF2-40B4-BE49-F238E27FC236}">
                <a16:creationId xmlns:a16="http://schemas.microsoft.com/office/drawing/2014/main" id="{982B1D40-A60E-BD48-9799-94FB63DBA319}"/>
              </a:ext>
            </a:extLst>
          </p:cNvPr>
          <p:cNvCxnSpPr>
            <a:cxnSpLocks noChangeShapeType="1"/>
            <a:stCxn id="30737" idx="2"/>
            <a:endCxn id="30724" idx="0"/>
          </p:cNvCxnSpPr>
          <p:nvPr/>
        </p:nvCxnSpPr>
        <p:spPr bwMode="auto">
          <a:xfrm>
            <a:off x="2068513" y="4495800"/>
            <a:ext cx="377825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F6C82B24-004F-D342-AD32-797C5936A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Composite Attribute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7323C1EE-EE09-2048-925E-C0A74122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963" y="1295400"/>
            <a:ext cx="5837237" cy="6858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marL="0" indent="0" algn="ctr"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/>
              <a:t>Address(#, Street, City, State, Zip, Block)</a:t>
            </a:r>
          </a:p>
        </p:txBody>
      </p:sp>
      <p:sp>
        <p:nvSpPr>
          <p:cNvPr id="31747" name="TextBox 3">
            <a:extLst>
              <a:ext uri="{FF2B5EF4-FFF2-40B4-BE49-F238E27FC236}">
                <a16:creationId xmlns:a16="http://schemas.microsoft.com/office/drawing/2014/main" id="{05260B09-3866-C143-8BEF-A7C4E2092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5176838"/>
            <a:ext cx="35718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#</a:t>
            </a:r>
          </a:p>
        </p:txBody>
      </p:sp>
      <p:sp>
        <p:nvSpPr>
          <p:cNvPr id="31748" name="TextBox 4">
            <a:extLst>
              <a:ext uri="{FF2B5EF4-FFF2-40B4-BE49-F238E27FC236}">
                <a16:creationId xmlns:a16="http://schemas.microsoft.com/office/drawing/2014/main" id="{63BA3ADA-56F2-3045-B903-575432024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5176838"/>
            <a:ext cx="1004888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Street</a:t>
            </a:r>
          </a:p>
        </p:txBody>
      </p:sp>
      <p:sp>
        <p:nvSpPr>
          <p:cNvPr id="31749" name="TextBox 5">
            <a:extLst>
              <a:ext uri="{FF2B5EF4-FFF2-40B4-BE49-F238E27FC236}">
                <a16:creationId xmlns:a16="http://schemas.microsoft.com/office/drawing/2014/main" id="{8FD32BDB-9EF1-4540-A602-23B60B2F1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5176838"/>
            <a:ext cx="90328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State</a:t>
            </a:r>
          </a:p>
        </p:txBody>
      </p:sp>
      <p:sp>
        <p:nvSpPr>
          <p:cNvPr id="31750" name="TextBox 6">
            <a:extLst>
              <a:ext uri="{FF2B5EF4-FFF2-40B4-BE49-F238E27FC236}">
                <a16:creationId xmlns:a16="http://schemas.microsoft.com/office/drawing/2014/main" id="{1A2EEDC3-FC93-CE49-9676-9079B1907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76838"/>
            <a:ext cx="71596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City</a:t>
            </a:r>
          </a:p>
        </p:txBody>
      </p:sp>
      <p:sp>
        <p:nvSpPr>
          <p:cNvPr id="31751" name="TextBox 7">
            <a:extLst>
              <a:ext uri="{FF2B5EF4-FFF2-40B4-BE49-F238E27FC236}">
                <a16:creationId xmlns:a16="http://schemas.microsoft.com/office/drawing/2014/main" id="{EFF12156-1D47-284F-BEB1-0C4146A69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5176838"/>
            <a:ext cx="61277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Zip</a:t>
            </a:r>
          </a:p>
        </p:txBody>
      </p:sp>
      <p:sp>
        <p:nvSpPr>
          <p:cNvPr id="31752" name="TextBox 8">
            <a:extLst>
              <a:ext uri="{FF2B5EF4-FFF2-40B4-BE49-F238E27FC236}">
                <a16:creationId xmlns:a16="http://schemas.microsoft.com/office/drawing/2014/main" id="{570C81BA-E36E-CE4B-A1DD-E22640B6B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5176838"/>
            <a:ext cx="93821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Block</a:t>
            </a:r>
          </a:p>
        </p:txBody>
      </p:sp>
      <p:cxnSp>
        <p:nvCxnSpPr>
          <p:cNvPr id="31753" name="Straight Connector 10">
            <a:extLst>
              <a:ext uri="{FF2B5EF4-FFF2-40B4-BE49-F238E27FC236}">
                <a16:creationId xmlns:a16="http://schemas.microsoft.com/office/drawing/2014/main" id="{503494F0-0516-7E46-ABEF-BB9C6668CBD6}"/>
              </a:ext>
            </a:extLst>
          </p:cNvPr>
          <p:cNvCxnSpPr>
            <a:cxnSpLocks/>
            <a:stCxn id="31746" idx="2"/>
            <a:endCxn id="31761" idx="0"/>
          </p:cNvCxnSpPr>
          <p:nvPr/>
        </p:nvCxnSpPr>
        <p:spPr bwMode="auto">
          <a:xfrm flipH="1">
            <a:off x="2068513" y="1981200"/>
            <a:ext cx="2328862" cy="2052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4" name="Straight Connector 13">
            <a:extLst>
              <a:ext uri="{FF2B5EF4-FFF2-40B4-BE49-F238E27FC236}">
                <a16:creationId xmlns:a16="http://schemas.microsoft.com/office/drawing/2014/main" id="{648CDC5D-D18D-7F4D-8939-891ECD255E08}"/>
              </a:ext>
            </a:extLst>
          </p:cNvPr>
          <p:cNvCxnSpPr>
            <a:cxnSpLocks/>
            <a:stCxn id="31761" idx="2"/>
            <a:endCxn id="31747" idx="0"/>
          </p:cNvCxnSpPr>
          <p:nvPr/>
        </p:nvCxnSpPr>
        <p:spPr bwMode="auto">
          <a:xfrm flipH="1">
            <a:off x="1414463" y="4495800"/>
            <a:ext cx="654050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Straight Connector 15">
            <a:extLst>
              <a:ext uri="{FF2B5EF4-FFF2-40B4-BE49-F238E27FC236}">
                <a16:creationId xmlns:a16="http://schemas.microsoft.com/office/drawing/2014/main" id="{F5E306F4-7369-5348-81BF-ED5E426C8A59}"/>
              </a:ext>
            </a:extLst>
          </p:cNvPr>
          <p:cNvCxnSpPr>
            <a:cxnSpLocks/>
            <a:stCxn id="31763" idx="2"/>
            <a:endCxn id="31750" idx="0"/>
          </p:cNvCxnSpPr>
          <p:nvPr/>
        </p:nvCxnSpPr>
        <p:spPr bwMode="auto">
          <a:xfrm flipH="1">
            <a:off x="3709988" y="4495800"/>
            <a:ext cx="585787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Straight Connector 17">
            <a:extLst>
              <a:ext uri="{FF2B5EF4-FFF2-40B4-BE49-F238E27FC236}">
                <a16:creationId xmlns:a16="http://schemas.microsoft.com/office/drawing/2014/main" id="{3E74ECF8-5C97-664C-B3E3-B32CDBAEB32E}"/>
              </a:ext>
            </a:extLst>
          </p:cNvPr>
          <p:cNvCxnSpPr>
            <a:cxnSpLocks/>
            <a:stCxn id="31763" idx="2"/>
            <a:endCxn id="31749" idx="0"/>
          </p:cNvCxnSpPr>
          <p:nvPr/>
        </p:nvCxnSpPr>
        <p:spPr bwMode="auto">
          <a:xfrm>
            <a:off x="4295775" y="4495800"/>
            <a:ext cx="587375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Straight Connector 19">
            <a:extLst>
              <a:ext uri="{FF2B5EF4-FFF2-40B4-BE49-F238E27FC236}">
                <a16:creationId xmlns:a16="http://schemas.microsoft.com/office/drawing/2014/main" id="{816C65C7-79E7-B547-872C-63B373A70E39}"/>
              </a:ext>
            </a:extLst>
          </p:cNvPr>
          <p:cNvCxnSpPr>
            <a:cxnSpLocks/>
            <a:stCxn id="31759" idx="2"/>
            <a:endCxn id="31752" idx="0"/>
          </p:cNvCxnSpPr>
          <p:nvPr/>
        </p:nvCxnSpPr>
        <p:spPr bwMode="auto">
          <a:xfrm>
            <a:off x="6311900" y="4495800"/>
            <a:ext cx="976313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Straight Connector 23">
            <a:extLst>
              <a:ext uri="{FF2B5EF4-FFF2-40B4-BE49-F238E27FC236}">
                <a16:creationId xmlns:a16="http://schemas.microsoft.com/office/drawing/2014/main" id="{57EB1687-390A-794E-AB0D-D3D94DD6544C}"/>
              </a:ext>
            </a:extLst>
          </p:cNvPr>
          <p:cNvCxnSpPr>
            <a:cxnSpLocks/>
            <a:stCxn id="31746" idx="2"/>
            <a:endCxn id="31759" idx="0"/>
          </p:cNvCxnSpPr>
          <p:nvPr/>
        </p:nvCxnSpPr>
        <p:spPr bwMode="auto">
          <a:xfrm>
            <a:off x="4397375" y="1981200"/>
            <a:ext cx="1914525" cy="2052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TextBox 32">
            <a:extLst>
              <a:ext uri="{FF2B5EF4-FFF2-40B4-BE49-F238E27FC236}">
                <a16:creationId xmlns:a16="http://schemas.microsoft.com/office/drawing/2014/main" id="{9AC20E2E-64A9-014F-B777-923EA200A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888" y="4033838"/>
            <a:ext cx="146843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Zip-Block</a:t>
            </a:r>
          </a:p>
        </p:txBody>
      </p:sp>
      <p:cxnSp>
        <p:nvCxnSpPr>
          <p:cNvPr id="31760" name="Straight Connector 39">
            <a:extLst>
              <a:ext uri="{FF2B5EF4-FFF2-40B4-BE49-F238E27FC236}">
                <a16:creationId xmlns:a16="http://schemas.microsoft.com/office/drawing/2014/main" id="{E4C30E9A-925F-6B4E-AFCD-1944E1DB0445}"/>
              </a:ext>
            </a:extLst>
          </p:cNvPr>
          <p:cNvCxnSpPr>
            <a:cxnSpLocks noChangeShapeType="1"/>
            <a:stCxn id="31759" idx="2"/>
            <a:endCxn id="31751" idx="0"/>
          </p:cNvCxnSpPr>
          <p:nvPr/>
        </p:nvCxnSpPr>
        <p:spPr bwMode="auto">
          <a:xfrm flipH="1">
            <a:off x="6018213" y="4495800"/>
            <a:ext cx="293687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1" name="TextBox 9">
            <a:extLst>
              <a:ext uri="{FF2B5EF4-FFF2-40B4-BE49-F238E27FC236}">
                <a16:creationId xmlns:a16="http://schemas.microsoft.com/office/drawing/2014/main" id="{DC161BC3-B936-3B47-B7B0-145C13944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4033838"/>
            <a:ext cx="126047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# Street</a:t>
            </a:r>
          </a:p>
        </p:txBody>
      </p:sp>
      <p:cxnSp>
        <p:nvCxnSpPr>
          <p:cNvPr id="31762" name="Straight Connector 20">
            <a:extLst>
              <a:ext uri="{FF2B5EF4-FFF2-40B4-BE49-F238E27FC236}">
                <a16:creationId xmlns:a16="http://schemas.microsoft.com/office/drawing/2014/main" id="{DB15E189-EEB1-E84E-B852-F520B13F4425}"/>
              </a:ext>
            </a:extLst>
          </p:cNvPr>
          <p:cNvCxnSpPr>
            <a:cxnSpLocks noChangeShapeType="1"/>
            <a:stCxn id="31761" idx="2"/>
            <a:endCxn id="31748" idx="0"/>
          </p:cNvCxnSpPr>
          <p:nvPr/>
        </p:nvCxnSpPr>
        <p:spPr bwMode="auto">
          <a:xfrm>
            <a:off x="2068513" y="4495800"/>
            <a:ext cx="377825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3" name="TextBox 21">
            <a:extLst>
              <a:ext uri="{FF2B5EF4-FFF2-40B4-BE49-F238E27FC236}">
                <a16:creationId xmlns:a16="http://schemas.microsoft.com/office/drawing/2014/main" id="{F8A4BA3B-47BB-2342-A4DE-B1E95D3F1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3838"/>
            <a:ext cx="15811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City, State</a:t>
            </a:r>
          </a:p>
        </p:txBody>
      </p:sp>
      <p:cxnSp>
        <p:nvCxnSpPr>
          <p:cNvPr id="31764" name="Straight Connector 22">
            <a:extLst>
              <a:ext uri="{FF2B5EF4-FFF2-40B4-BE49-F238E27FC236}">
                <a16:creationId xmlns:a16="http://schemas.microsoft.com/office/drawing/2014/main" id="{04CB6962-7489-8543-B2B2-ACA3626BFA16}"/>
              </a:ext>
            </a:extLst>
          </p:cNvPr>
          <p:cNvCxnSpPr>
            <a:cxnSpLocks noChangeShapeType="1"/>
            <a:stCxn id="31746" idx="2"/>
          </p:cNvCxnSpPr>
          <p:nvPr/>
        </p:nvCxnSpPr>
        <p:spPr bwMode="auto">
          <a:xfrm flipH="1">
            <a:off x="4252913" y="1981200"/>
            <a:ext cx="144462" cy="2052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8DAE5609-9C33-9544-9488-C04B19720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Composite Attribute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B2241B5D-87A9-4149-815C-81A83984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963" y="1295400"/>
            <a:ext cx="5837237" cy="6858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marL="0" indent="0" algn="ctr"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/>
              <a:t>Address(#, Street, City, State, Zip, Block)</a:t>
            </a: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4FE4F98E-D9AE-1149-8082-222C0B287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5176838"/>
            <a:ext cx="35718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#</a:t>
            </a:r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1CE20F0-71DB-374D-ABE0-74A8AC39E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5176838"/>
            <a:ext cx="1004888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Street</a:t>
            </a:r>
          </a:p>
        </p:txBody>
      </p:sp>
      <p:sp>
        <p:nvSpPr>
          <p:cNvPr id="32773" name="TextBox 5">
            <a:extLst>
              <a:ext uri="{FF2B5EF4-FFF2-40B4-BE49-F238E27FC236}">
                <a16:creationId xmlns:a16="http://schemas.microsoft.com/office/drawing/2014/main" id="{0369E476-ECCB-A047-B3D1-102E22AF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5176838"/>
            <a:ext cx="90328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State</a:t>
            </a:r>
          </a:p>
        </p:txBody>
      </p:sp>
      <p:sp>
        <p:nvSpPr>
          <p:cNvPr id="32774" name="TextBox 6">
            <a:extLst>
              <a:ext uri="{FF2B5EF4-FFF2-40B4-BE49-F238E27FC236}">
                <a16:creationId xmlns:a16="http://schemas.microsoft.com/office/drawing/2014/main" id="{D6DDD7BE-730F-8F41-8293-C4C17821E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76838"/>
            <a:ext cx="71596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City</a:t>
            </a:r>
          </a:p>
        </p:txBody>
      </p:sp>
      <p:sp>
        <p:nvSpPr>
          <p:cNvPr id="32775" name="TextBox 7">
            <a:extLst>
              <a:ext uri="{FF2B5EF4-FFF2-40B4-BE49-F238E27FC236}">
                <a16:creationId xmlns:a16="http://schemas.microsoft.com/office/drawing/2014/main" id="{9C931DE9-097D-CD48-B363-3BF0861B2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5176838"/>
            <a:ext cx="61277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Zip</a:t>
            </a:r>
          </a:p>
        </p:txBody>
      </p:sp>
      <p:sp>
        <p:nvSpPr>
          <p:cNvPr id="32776" name="TextBox 8">
            <a:extLst>
              <a:ext uri="{FF2B5EF4-FFF2-40B4-BE49-F238E27FC236}">
                <a16:creationId xmlns:a16="http://schemas.microsoft.com/office/drawing/2014/main" id="{469D4DFC-2F6A-5D43-9991-6B383FD2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5176838"/>
            <a:ext cx="93821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Block</a:t>
            </a:r>
          </a:p>
        </p:txBody>
      </p:sp>
      <p:cxnSp>
        <p:nvCxnSpPr>
          <p:cNvPr id="32777" name="Straight Connector 10">
            <a:extLst>
              <a:ext uri="{FF2B5EF4-FFF2-40B4-BE49-F238E27FC236}">
                <a16:creationId xmlns:a16="http://schemas.microsoft.com/office/drawing/2014/main" id="{27C3D212-1236-F040-A7F1-98729BED8D58}"/>
              </a:ext>
            </a:extLst>
          </p:cNvPr>
          <p:cNvCxnSpPr>
            <a:cxnSpLocks/>
            <a:stCxn id="32770" idx="2"/>
            <a:endCxn id="32787" idx="0"/>
          </p:cNvCxnSpPr>
          <p:nvPr/>
        </p:nvCxnSpPr>
        <p:spPr bwMode="auto">
          <a:xfrm flipH="1">
            <a:off x="2881313" y="1981200"/>
            <a:ext cx="1516062" cy="1062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Straight Connector 13">
            <a:extLst>
              <a:ext uri="{FF2B5EF4-FFF2-40B4-BE49-F238E27FC236}">
                <a16:creationId xmlns:a16="http://schemas.microsoft.com/office/drawing/2014/main" id="{C01780AD-DE24-3340-9487-279D9B54E426}"/>
              </a:ext>
            </a:extLst>
          </p:cNvPr>
          <p:cNvCxnSpPr>
            <a:cxnSpLocks/>
            <a:stCxn id="32785" idx="2"/>
            <a:endCxn id="32771" idx="0"/>
          </p:cNvCxnSpPr>
          <p:nvPr/>
        </p:nvCxnSpPr>
        <p:spPr bwMode="auto">
          <a:xfrm flipH="1">
            <a:off x="1414463" y="4495800"/>
            <a:ext cx="654050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Straight Connector 15">
            <a:extLst>
              <a:ext uri="{FF2B5EF4-FFF2-40B4-BE49-F238E27FC236}">
                <a16:creationId xmlns:a16="http://schemas.microsoft.com/office/drawing/2014/main" id="{B8DBEA75-C716-8548-B30E-C5AD29D38E29}"/>
              </a:ext>
            </a:extLst>
          </p:cNvPr>
          <p:cNvCxnSpPr>
            <a:cxnSpLocks/>
            <a:stCxn id="32787" idx="2"/>
            <a:endCxn id="32774" idx="0"/>
          </p:cNvCxnSpPr>
          <p:nvPr/>
        </p:nvCxnSpPr>
        <p:spPr bwMode="auto">
          <a:xfrm>
            <a:off x="2881313" y="3505200"/>
            <a:ext cx="828675" cy="1671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Straight Connector 17">
            <a:extLst>
              <a:ext uri="{FF2B5EF4-FFF2-40B4-BE49-F238E27FC236}">
                <a16:creationId xmlns:a16="http://schemas.microsoft.com/office/drawing/2014/main" id="{E1F67731-B0AF-8644-B0E1-FF175F941ECE}"/>
              </a:ext>
            </a:extLst>
          </p:cNvPr>
          <p:cNvCxnSpPr>
            <a:cxnSpLocks noChangeShapeType="1"/>
            <a:stCxn id="32770" idx="2"/>
            <a:endCxn id="32773" idx="0"/>
          </p:cNvCxnSpPr>
          <p:nvPr/>
        </p:nvCxnSpPr>
        <p:spPr bwMode="auto">
          <a:xfrm>
            <a:off x="4397375" y="1981200"/>
            <a:ext cx="485775" cy="3195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1" name="Straight Connector 19">
            <a:extLst>
              <a:ext uri="{FF2B5EF4-FFF2-40B4-BE49-F238E27FC236}">
                <a16:creationId xmlns:a16="http://schemas.microsoft.com/office/drawing/2014/main" id="{A432829E-FB64-C34A-B973-D6333B07B2D1}"/>
              </a:ext>
            </a:extLst>
          </p:cNvPr>
          <p:cNvCxnSpPr>
            <a:cxnSpLocks/>
            <a:stCxn id="32783" idx="2"/>
            <a:endCxn id="32776" idx="0"/>
          </p:cNvCxnSpPr>
          <p:nvPr/>
        </p:nvCxnSpPr>
        <p:spPr bwMode="auto">
          <a:xfrm>
            <a:off x="6311900" y="4495800"/>
            <a:ext cx="976313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2" name="Straight Connector 23">
            <a:extLst>
              <a:ext uri="{FF2B5EF4-FFF2-40B4-BE49-F238E27FC236}">
                <a16:creationId xmlns:a16="http://schemas.microsoft.com/office/drawing/2014/main" id="{C85FDF62-4593-334C-AB3F-2FF143C436E6}"/>
              </a:ext>
            </a:extLst>
          </p:cNvPr>
          <p:cNvCxnSpPr>
            <a:cxnSpLocks/>
            <a:stCxn id="32770" idx="2"/>
            <a:endCxn id="32783" idx="0"/>
          </p:cNvCxnSpPr>
          <p:nvPr/>
        </p:nvCxnSpPr>
        <p:spPr bwMode="auto">
          <a:xfrm>
            <a:off x="4397375" y="1981200"/>
            <a:ext cx="1914525" cy="2052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3" name="TextBox 32">
            <a:extLst>
              <a:ext uri="{FF2B5EF4-FFF2-40B4-BE49-F238E27FC236}">
                <a16:creationId xmlns:a16="http://schemas.microsoft.com/office/drawing/2014/main" id="{BD35F43B-3677-F74F-98C6-3A12A482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888" y="4033838"/>
            <a:ext cx="146843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Zip-Block</a:t>
            </a:r>
          </a:p>
        </p:txBody>
      </p:sp>
      <p:cxnSp>
        <p:nvCxnSpPr>
          <p:cNvPr id="32784" name="Straight Connector 39">
            <a:extLst>
              <a:ext uri="{FF2B5EF4-FFF2-40B4-BE49-F238E27FC236}">
                <a16:creationId xmlns:a16="http://schemas.microsoft.com/office/drawing/2014/main" id="{16881CF6-2975-4840-A190-8B53DCCC4A0F}"/>
              </a:ext>
            </a:extLst>
          </p:cNvPr>
          <p:cNvCxnSpPr>
            <a:cxnSpLocks noChangeShapeType="1"/>
            <a:stCxn id="32783" idx="2"/>
            <a:endCxn id="32775" idx="0"/>
          </p:cNvCxnSpPr>
          <p:nvPr/>
        </p:nvCxnSpPr>
        <p:spPr bwMode="auto">
          <a:xfrm flipH="1">
            <a:off x="6018213" y="4495800"/>
            <a:ext cx="293687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5" name="TextBox 9">
            <a:extLst>
              <a:ext uri="{FF2B5EF4-FFF2-40B4-BE49-F238E27FC236}">
                <a16:creationId xmlns:a16="http://schemas.microsoft.com/office/drawing/2014/main" id="{3CAECA04-C438-8644-B305-20433E2A0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4033838"/>
            <a:ext cx="126047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# Street</a:t>
            </a:r>
          </a:p>
        </p:txBody>
      </p:sp>
      <p:cxnSp>
        <p:nvCxnSpPr>
          <p:cNvPr id="32786" name="Straight Connector 20">
            <a:extLst>
              <a:ext uri="{FF2B5EF4-FFF2-40B4-BE49-F238E27FC236}">
                <a16:creationId xmlns:a16="http://schemas.microsoft.com/office/drawing/2014/main" id="{5F31C5A9-0C3D-5340-952C-3439AD8E041E}"/>
              </a:ext>
            </a:extLst>
          </p:cNvPr>
          <p:cNvCxnSpPr>
            <a:cxnSpLocks noChangeShapeType="1"/>
            <a:stCxn id="32785" idx="2"/>
            <a:endCxn id="32772" idx="0"/>
          </p:cNvCxnSpPr>
          <p:nvPr/>
        </p:nvCxnSpPr>
        <p:spPr bwMode="auto">
          <a:xfrm>
            <a:off x="2068513" y="4495800"/>
            <a:ext cx="377825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7" name="TextBox 21">
            <a:extLst>
              <a:ext uri="{FF2B5EF4-FFF2-40B4-BE49-F238E27FC236}">
                <a16:creationId xmlns:a16="http://schemas.microsoft.com/office/drawing/2014/main" id="{05353993-0A4D-F847-975A-6E1F1814F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3043238"/>
            <a:ext cx="19621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# Street, City</a:t>
            </a:r>
          </a:p>
        </p:txBody>
      </p:sp>
      <p:cxnSp>
        <p:nvCxnSpPr>
          <p:cNvPr id="32788" name="Straight Connector 18">
            <a:extLst>
              <a:ext uri="{FF2B5EF4-FFF2-40B4-BE49-F238E27FC236}">
                <a16:creationId xmlns:a16="http://schemas.microsoft.com/office/drawing/2014/main" id="{5C90C786-14F9-7B46-B875-88F77A354AAB}"/>
              </a:ext>
            </a:extLst>
          </p:cNvPr>
          <p:cNvCxnSpPr>
            <a:cxnSpLocks/>
            <a:stCxn id="32787" idx="2"/>
            <a:endCxn id="32785" idx="0"/>
          </p:cNvCxnSpPr>
          <p:nvPr/>
        </p:nvCxnSpPr>
        <p:spPr bwMode="auto">
          <a:xfrm flipH="1">
            <a:off x="2068513" y="3505200"/>
            <a:ext cx="812800" cy="528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7DA09C0D-BED4-724F-B023-2730B7961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Composite Attribute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E1193A07-0FBB-354A-B2E9-7B95B5551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963" y="1295400"/>
            <a:ext cx="5837237" cy="6858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marL="0" indent="0" algn="ctr"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/>
              <a:t>Address(#, Street, City, State, Zip, Block)</a:t>
            </a:r>
          </a:p>
        </p:txBody>
      </p:sp>
      <p:sp>
        <p:nvSpPr>
          <p:cNvPr id="33795" name="TextBox 3">
            <a:extLst>
              <a:ext uri="{FF2B5EF4-FFF2-40B4-BE49-F238E27FC236}">
                <a16:creationId xmlns:a16="http://schemas.microsoft.com/office/drawing/2014/main" id="{051D1CC0-8230-9F49-BB39-C7AB9B525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76838"/>
            <a:ext cx="3556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#</a:t>
            </a:r>
          </a:p>
        </p:txBody>
      </p:sp>
      <p:sp>
        <p:nvSpPr>
          <p:cNvPr id="33796" name="TextBox 4">
            <a:extLst>
              <a:ext uri="{FF2B5EF4-FFF2-40B4-BE49-F238E27FC236}">
                <a16:creationId xmlns:a16="http://schemas.microsoft.com/office/drawing/2014/main" id="{D5E356AF-593C-7B46-8FF1-5ACA93EDB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238" y="5176838"/>
            <a:ext cx="100488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Street</a:t>
            </a:r>
          </a:p>
        </p:txBody>
      </p:sp>
      <p:sp>
        <p:nvSpPr>
          <p:cNvPr id="33797" name="TextBox 5">
            <a:extLst>
              <a:ext uri="{FF2B5EF4-FFF2-40B4-BE49-F238E27FC236}">
                <a16:creationId xmlns:a16="http://schemas.microsoft.com/office/drawing/2014/main" id="{1B72BD97-8C78-4145-86F8-5A6B2BFB6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5176838"/>
            <a:ext cx="90328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State</a:t>
            </a:r>
          </a:p>
        </p:txBody>
      </p:sp>
      <p:sp>
        <p:nvSpPr>
          <p:cNvPr id="33798" name="TextBox 6">
            <a:extLst>
              <a:ext uri="{FF2B5EF4-FFF2-40B4-BE49-F238E27FC236}">
                <a16:creationId xmlns:a16="http://schemas.microsoft.com/office/drawing/2014/main" id="{13FBE1B0-4366-2A4B-94ED-931A14DDD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8" y="5176838"/>
            <a:ext cx="71437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City</a:t>
            </a:r>
          </a:p>
        </p:txBody>
      </p:sp>
      <p:sp>
        <p:nvSpPr>
          <p:cNvPr id="33799" name="TextBox 7">
            <a:extLst>
              <a:ext uri="{FF2B5EF4-FFF2-40B4-BE49-F238E27FC236}">
                <a16:creationId xmlns:a16="http://schemas.microsoft.com/office/drawing/2014/main" id="{25C094EB-7E7F-5146-90CF-D8D70AB71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13" y="5176838"/>
            <a:ext cx="61277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Zip</a:t>
            </a:r>
          </a:p>
        </p:txBody>
      </p:sp>
      <p:sp>
        <p:nvSpPr>
          <p:cNvPr id="33800" name="TextBox 8">
            <a:extLst>
              <a:ext uri="{FF2B5EF4-FFF2-40B4-BE49-F238E27FC236}">
                <a16:creationId xmlns:a16="http://schemas.microsoft.com/office/drawing/2014/main" id="{67F9089B-062A-6648-B99F-D4D6575E6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8" y="5176838"/>
            <a:ext cx="938212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Block</a:t>
            </a:r>
          </a:p>
        </p:txBody>
      </p:sp>
      <p:cxnSp>
        <p:nvCxnSpPr>
          <p:cNvPr id="33801" name="Straight Connector 10">
            <a:extLst>
              <a:ext uri="{FF2B5EF4-FFF2-40B4-BE49-F238E27FC236}">
                <a16:creationId xmlns:a16="http://schemas.microsoft.com/office/drawing/2014/main" id="{F618FEAA-547D-844B-B82F-BC9A9ED51CFE}"/>
              </a:ext>
            </a:extLst>
          </p:cNvPr>
          <p:cNvCxnSpPr>
            <a:cxnSpLocks/>
            <a:stCxn id="33813" idx="2"/>
            <a:endCxn id="33811" idx="0"/>
          </p:cNvCxnSpPr>
          <p:nvPr/>
        </p:nvCxnSpPr>
        <p:spPr bwMode="auto">
          <a:xfrm flipH="1">
            <a:off x="2124075" y="2776538"/>
            <a:ext cx="966788" cy="4191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Straight Connector 13">
            <a:extLst>
              <a:ext uri="{FF2B5EF4-FFF2-40B4-BE49-F238E27FC236}">
                <a16:creationId xmlns:a16="http://schemas.microsoft.com/office/drawing/2014/main" id="{3CCA519F-611E-0247-8BD7-74267073CFFB}"/>
              </a:ext>
            </a:extLst>
          </p:cNvPr>
          <p:cNvCxnSpPr>
            <a:cxnSpLocks/>
            <a:stCxn id="33809" idx="2"/>
            <a:endCxn id="33795" idx="0"/>
          </p:cNvCxnSpPr>
          <p:nvPr/>
        </p:nvCxnSpPr>
        <p:spPr bwMode="auto">
          <a:xfrm flipH="1">
            <a:off x="863600" y="4495800"/>
            <a:ext cx="654050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Straight Connector 15">
            <a:extLst>
              <a:ext uri="{FF2B5EF4-FFF2-40B4-BE49-F238E27FC236}">
                <a16:creationId xmlns:a16="http://schemas.microsoft.com/office/drawing/2014/main" id="{D246CEEC-8369-6D48-984D-0D9E0CE530A3}"/>
              </a:ext>
            </a:extLst>
          </p:cNvPr>
          <p:cNvCxnSpPr>
            <a:cxnSpLocks/>
            <a:stCxn id="33811" idx="2"/>
            <a:endCxn id="33798" idx="0"/>
          </p:cNvCxnSpPr>
          <p:nvPr/>
        </p:nvCxnSpPr>
        <p:spPr bwMode="auto">
          <a:xfrm>
            <a:off x="2124075" y="3657600"/>
            <a:ext cx="1035050" cy="15192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4" name="Straight Connector 17">
            <a:extLst>
              <a:ext uri="{FF2B5EF4-FFF2-40B4-BE49-F238E27FC236}">
                <a16:creationId xmlns:a16="http://schemas.microsoft.com/office/drawing/2014/main" id="{5C2E3C5C-303C-7046-A218-627C508CA6E6}"/>
              </a:ext>
            </a:extLst>
          </p:cNvPr>
          <p:cNvCxnSpPr>
            <a:cxnSpLocks/>
            <a:stCxn id="33813" idx="2"/>
            <a:endCxn id="33797" idx="0"/>
          </p:cNvCxnSpPr>
          <p:nvPr/>
        </p:nvCxnSpPr>
        <p:spPr bwMode="auto">
          <a:xfrm>
            <a:off x="3090863" y="2776538"/>
            <a:ext cx="1792287" cy="24003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5" name="Straight Connector 19">
            <a:extLst>
              <a:ext uri="{FF2B5EF4-FFF2-40B4-BE49-F238E27FC236}">
                <a16:creationId xmlns:a16="http://schemas.microsoft.com/office/drawing/2014/main" id="{C8312287-C709-CB43-BEBA-467EEB7DA95F}"/>
              </a:ext>
            </a:extLst>
          </p:cNvPr>
          <p:cNvCxnSpPr>
            <a:cxnSpLocks/>
            <a:stCxn id="33807" idx="2"/>
            <a:endCxn id="33800" idx="0"/>
          </p:cNvCxnSpPr>
          <p:nvPr/>
        </p:nvCxnSpPr>
        <p:spPr bwMode="auto">
          <a:xfrm>
            <a:off x="7011988" y="4495800"/>
            <a:ext cx="977900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6" name="Straight Connector 23">
            <a:extLst>
              <a:ext uri="{FF2B5EF4-FFF2-40B4-BE49-F238E27FC236}">
                <a16:creationId xmlns:a16="http://schemas.microsoft.com/office/drawing/2014/main" id="{CE0F19DD-9333-7247-BC17-06F9F756454B}"/>
              </a:ext>
            </a:extLst>
          </p:cNvPr>
          <p:cNvCxnSpPr>
            <a:cxnSpLocks/>
            <a:stCxn id="33794" idx="2"/>
            <a:endCxn id="33807" idx="0"/>
          </p:cNvCxnSpPr>
          <p:nvPr/>
        </p:nvCxnSpPr>
        <p:spPr bwMode="auto">
          <a:xfrm>
            <a:off x="4397375" y="1981200"/>
            <a:ext cx="2614613" cy="2052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7" name="TextBox 32">
            <a:extLst>
              <a:ext uri="{FF2B5EF4-FFF2-40B4-BE49-F238E27FC236}">
                <a16:creationId xmlns:a16="http://schemas.microsoft.com/office/drawing/2014/main" id="{68ACEB6D-209D-954B-8CC4-D22C7A207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5" y="4033838"/>
            <a:ext cx="1468438" cy="4619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Zip-Block</a:t>
            </a:r>
          </a:p>
        </p:txBody>
      </p:sp>
      <p:cxnSp>
        <p:nvCxnSpPr>
          <p:cNvPr id="33808" name="Straight Connector 39">
            <a:extLst>
              <a:ext uri="{FF2B5EF4-FFF2-40B4-BE49-F238E27FC236}">
                <a16:creationId xmlns:a16="http://schemas.microsoft.com/office/drawing/2014/main" id="{286E9587-0ACD-C34C-AA72-2250AAF30F85}"/>
              </a:ext>
            </a:extLst>
          </p:cNvPr>
          <p:cNvCxnSpPr>
            <a:cxnSpLocks noChangeShapeType="1"/>
            <a:stCxn id="33807" idx="2"/>
            <a:endCxn id="33799" idx="0"/>
          </p:cNvCxnSpPr>
          <p:nvPr/>
        </p:nvCxnSpPr>
        <p:spPr bwMode="auto">
          <a:xfrm flipH="1">
            <a:off x="6718300" y="4495800"/>
            <a:ext cx="293688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9" name="TextBox 9">
            <a:extLst>
              <a:ext uri="{FF2B5EF4-FFF2-40B4-BE49-F238E27FC236}">
                <a16:creationId xmlns:a16="http://schemas.microsoft.com/office/drawing/2014/main" id="{324315DC-80D9-014F-A4E8-EA27DA77B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4033838"/>
            <a:ext cx="126206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# Street</a:t>
            </a:r>
          </a:p>
        </p:txBody>
      </p:sp>
      <p:cxnSp>
        <p:nvCxnSpPr>
          <p:cNvPr id="33810" name="Straight Connector 20">
            <a:extLst>
              <a:ext uri="{FF2B5EF4-FFF2-40B4-BE49-F238E27FC236}">
                <a16:creationId xmlns:a16="http://schemas.microsoft.com/office/drawing/2014/main" id="{BA235E11-040C-E74C-85EC-38AD88F9FA44}"/>
              </a:ext>
            </a:extLst>
          </p:cNvPr>
          <p:cNvCxnSpPr>
            <a:cxnSpLocks noChangeShapeType="1"/>
            <a:stCxn id="33809" idx="2"/>
            <a:endCxn id="33796" idx="0"/>
          </p:cNvCxnSpPr>
          <p:nvPr/>
        </p:nvCxnSpPr>
        <p:spPr bwMode="auto">
          <a:xfrm>
            <a:off x="1517650" y="4495800"/>
            <a:ext cx="377825" cy="6810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1" name="TextBox 21">
            <a:extLst>
              <a:ext uri="{FF2B5EF4-FFF2-40B4-BE49-F238E27FC236}">
                <a16:creationId xmlns:a16="http://schemas.microsoft.com/office/drawing/2014/main" id="{51865B10-8695-734D-8A97-E0AF6D924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195638"/>
            <a:ext cx="19621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# Street, City</a:t>
            </a:r>
          </a:p>
        </p:txBody>
      </p:sp>
      <p:cxnSp>
        <p:nvCxnSpPr>
          <p:cNvPr id="33812" name="Straight Connector 18">
            <a:extLst>
              <a:ext uri="{FF2B5EF4-FFF2-40B4-BE49-F238E27FC236}">
                <a16:creationId xmlns:a16="http://schemas.microsoft.com/office/drawing/2014/main" id="{B25CDD85-2B53-EE41-84AB-45EDA148F953}"/>
              </a:ext>
            </a:extLst>
          </p:cNvPr>
          <p:cNvCxnSpPr>
            <a:cxnSpLocks noChangeShapeType="1"/>
            <a:stCxn id="33811" idx="2"/>
            <a:endCxn id="33809" idx="0"/>
          </p:cNvCxnSpPr>
          <p:nvPr/>
        </p:nvCxnSpPr>
        <p:spPr bwMode="auto">
          <a:xfrm flipH="1">
            <a:off x="1517650" y="3657600"/>
            <a:ext cx="606425" cy="3762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3" name="TextBox 22">
            <a:extLst>
              <a:ext uri="{FF2B5EF4-FFF2-40B4-BE49-F238E27FC236}">
                <a16:creationId xmlns:a16="http://schemas.microsoft.com/office/drawing/2014/main" id="{3B238C54-BD85-024C-9912-155AED9BE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314575"/>
            <a:ext cx="2827338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# Street, City, State</a:t>
            </a:r>
          </a:p>
        </p:txBody>
      </p:sp>
      <p:cxnSp>
        <p:nvCxnSpPr>
          <p:cNvPr id="33814" name="Straight Connector 25">
            <a:extLst>
              <a:ext uri="{FF2B5EF4-FFF2-40B4-BE49-F238E27FC236}">
                <a16:creationId xmlns:a16="http://schemas.microsoft.com/office/drawing/2014/main" id="{327A1B90-13C9-4E4C-AFE6-9515808EBE3D}"/>
              </a:ext>
            </a:extLst>
          </p:cNvPr>
          <p:cNvCxnSpPr>
            <a:cxnSpLocks noChangeShapeType="1"/>
            <a:stCxn id="33794" idx="2"/>
            <a:endCxn id="33813" idx="0"/>
          </p:cNvCxnSpPr>
          <p:nvPr/>
        </p:nvCxnSpPr>
        <p:spPr bwMode="auto">
          <a:xfrm flipH="1">
            <a:off x="3090863" y="1981200"/>
            <a:ext cx="1306512" cy="3333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BB68C553-F09A-684D-8F3D-523BBF49D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Entity Types</a:t>
            </a:r>
          </a:p>
        </p:txBody>
      </p:sp>
      <p:sp>
        <p:nvSpPr>
          <p:cNvPr id="552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133A7A5-091B-484B-89B3-4FED3E9D4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Monotype Sorts" charset="0"/>
              <a:buChar char="o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All similar (same attributes) entities are grouped into sets, an entity type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Monotype Sorts" charset="0"/>
              <a:buChar char="o"/>
              <a:defRPr/>
            </a:pPr>
            <a:endParaRPr lang="en-US" sz="1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Monotype Sorts" charset="0"/>
              <a:buChar char="o"/>
              <a:defRPr/>
            </a:pPr>
            <a:r>
              <a:rPr lang="en-US" dirty="0">
                <a:solidFill>
                  <a:srgbClr val="000090"/>
                </a:solidFill>
                <a:latin typeface="Tahoma" charset="0"/>
                <a:ea typeface="ＭＳ Ｐゴシック" charset="0"/>
                <a:cs typeface="ＭＳ Ｐゴシック" charset="0"/>
              </a:rPr>
              <a:t>Entity type schema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specifies the common structure: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type name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entity attributes (Domain, value set)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constraints on entities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Monotype Sorts" charset="0"/>
              <a:buChar char="o"/>
              <a:defRPr/>
            </a:pPr>
            <a:endParaRPr lang="en-US" sz="1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Monotype Sorts" charset="0"/>
              <a:buChar char="o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E.g., </a:t>
            </a:r>
          </a:p>
          <a:p>
            <a:pPr marL="0" indent="0" eaLnBrk="1" hangingPunct="1">
              <a:lnSpc>
                <a:spcPct val="90000"/>
              </a:lnSpc>
              <a:buClr>
                <a:srgbClr val="FF0000"/>
              </a:buClr>
              <a:buFont typeface="Monotype Sorts" charset="0"/>
              <a:buNone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   FACULTY: Name(FN,LN,MI),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DoB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, SSN, {Degree}, Rank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Font typeface="Wingdings" charset="0"/>
              <a:buChar char="§"/>
              <a:defRPr/>
            </a:pP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FN:String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(15), LN: String(15), SSN: String(9), etc.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Font typeface="Wingdings" charset="0"/>
              <a:buChar char="§"/>
              <a:defRPr/>
            </a:pP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DoB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: DD/MM/YYYY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Degree: {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BS,MS,PhD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Ran</a:t>
            </a:r>
            <a:r>
              <a:rPr lang="en-US" sz="2200" dirty="0">
                <a:latin typeface="Tahoma" charset="0"/>
                <a:ea typeface="ＭＳ Ｐゴシック" charset="0"/>
              </a:rPr>
              <a:t>k: {Lecturer, Assistant, Associate, Full}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35C89F05-9658-204E-8F24-E7A796073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Uniqueness or Key Constraint</a:t>
            </a:r>
          </a:p>
        </p:txBody>
      </p:sp>
      <p:sp>
        <p:nvSpPr>
          <p:cNvPr id="563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B90EEEF-E2D2-8648-B3E1-062158AF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01000" cy="5181600"/>
          </a:xfrm>
        </p:spPr>
        <p:txBody>
          <a:bodyPr/>
          <a:lstStyle/>
          <a:p>
            <a:pPr eaLnBrk="1" hangingPunct="1">
              <a:buClr>
                <a:srgbClr val="FF0000"/>
              </a:buClr>
            </a:pPr>
            <a:r>
              <a:rPr lang="en-US" altLang="en-US">
                <a:latin typeface="Tahoma" panose="020B0604030504040204" pitchFamily="34" charset="0"/>
              </a:rPr>
              <a:t>Entities are distinguished by using various keys</a:t>
            </a:r>
          </a:p>
          <a:p>
            <a:pPr eaLnBrk="1" hangingPunct="1">
              <a:buClr>
                <a:srgbClr val="FF0000"/>
              </a:buClr>
            </a:pPr>
            <a:r>
              <a:rPr lang="en-US" altLang="en-US">
                <a:latin typeface="Tahoma" panose="020B0604030504040204" pitchFamily="34" charset="0"/>
              </a:rPr>
              <a:t>A key is a uniqueness constraint on attributes</a:t>
            </a:r>
          </a:p>
          <a:p>
            <a:pPr eaLnBrk="1" hangingPunct="1">
              <a:buClr>
                <a:srgbClr val="FF0000"/>
              </a:buClr>
            </a:pPr>
            <a:r>
              <a:rPr lang="en-US" altLang="en-US">
                <a:latin typeface="Tahoma" panose="020B0604030504040204" pitchFamily="34" charset="0"/>
              </a:rPr>
              <a:t>A Key is defined over one or more attributes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 sz="2100" i="1">
                <a:latin typeface="Tahoma" panose="020B0604030504040204" pitchFamily="34" charset="0"/>
              </a:rPr>
              <a:t>SSN, StudentID, Car License Plate: State and Number</a:t>
            </a:r>
          </a:p>
          <a:p>
            <a:pPr eaLnBrk="1" hangingPunct="1">
              <a:buClr>
                <a:srgbClr val="FF0000"/>
              </a:buClr>
            </a:pPr>
            <a:r>
              <a:rPr lang="en-US" altLang="en-US">
                <a:solidFill>
                  <a:srgbClr val="000090"/>
                </a:solidFill>
                <a:latin typeface="Tahoma" panose="020B0604030504040204" pitchFamily="34" charset="0"/>
              </a:rPr>
              <a:t>Superkey</a:t>
            </a:r>
            <a:r>
              <a:rPr lang="en-US" altLang="en-US">
                <a:latin typeface="Tahoma" panose="020B0604030504040204" pitchFamily="34" charset="0"/>
              </a:rPr>
              <a:t>: Any combination of attributes that uniquely identifies an entity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 sz="2100" i="1">
                <a:latin typeface="Tahoma" panose="020B0604030504040204" pitchFamily="34" charset="0"/>
              </a:rPr>
              <a:t>Name and SSN, Name and StudentID</a:t>
            </a:r>
          </a:p>
          <a:p>
            <a:pPr eaLnBrk="1" hangingPunct="1">
              <a:buClr>
                <a:srgbClr val="FF0000"/>
              </a:buClr>
            </a:pPr>
            <a:r>
              <a:rPr lang="en-US" altLang="en-US">
                <a:solidFill>
                  <a:srgbClr val="000090"/>
                </a:solidFill>
                <a:latin typeface="Tahoma" panose="020B0604030504040204" pitchFamily="34" charset="0"/>
              </a:rPr>
              <a:t>Candidate Key </a:t>
            </a:r>
            <a:r>
              <a:rPr lang="en-US" altLang="en-US">
                <a:latin typeface="Tahoma" panose="020B0604030504040204" pitchFamily="34" charset="0"/>
              </a:rPr>
              <a:t>is a minimal superkey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 sz="2100" i="1">
                <a:latin typeface="Tahoma" panose="020B0604030504040204" pitchFamily="34" charset="0"/>
              </a:rPr>
              <a:t>E.g., SSN and StudentID</a:t>
            </a:r>
          </a:p>
          <a:p>
            <a:pPr eaLnBrk="1" hangingPunct="1">
              <a:buClr>
                <a:srgbClr val="FF0000"/>
              </a:buClr>
            </a:pPr>
            <a:r>
              <a:rPr lang="en-US" altLang="en-US">
                <a:solidFill>
                  <a:srgbClr val="000090"/>
                </a:solidFill>
                <a:latin typeface="Tahoma" panose="020B0604030504040204" pitchFamily="34" charset="0"/>
              </a:rPr>
              <a:t>Primary Key </a:t>
            </a:r>
            <a:r>
              <a:rPr lang="en-US" altLang="en-US">
                <a:latin typeface="Tahoma" panose="020B0604030504040204" pitchFamily="34" charset="0"/>
              </a:rPr>
              <a:t>is one of the candidate keys (SSN)</a:t>
            </a:r>
          </a:p>
          <a:p>
            <a:pPr eaLnBrk="1" hangingPunct="1">
              <a:buClr>
                <a:srgbClr val="FF0000"/>
              </a:buClr>
            </a:pPr>
            <a:r>
              <a:rPr lang="en-US" altLang="en-US">
                <a:solidFill>
                  <a:srgbClr val="000090"/>
                </a:solidFill>
                <a:latin typeface="Tahoma" panose="020B0604030504040204" pitchFamily="34" charset="0"/>
              </a:rPr>
              <a:t>Alternative keys </a:t>
            </a:r>
            <a:r>
              <a:rPr lang="en-US" altLang="en-US">
                <a:latin typeface="Tahoma" panose="020B0604030504040204" pitchFamily="34" charset="0"/>
              </a:rPr>
              <a:t>are the remaining candidate keys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 sz="2100" i="1">
                <a:latin typeface="Tahoma" panose="020B0604030504040204" pitchFamily="34" charset="0"/>
              </a:rPr>
              <a:t>Primary key is underlined, alternative are over-lined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9E34D550-4994-E145-81D1-90DEBDD54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Relationship Types</a:t>
            </a:r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6F660F3-092D-DE43-A4F3-3388D1B7E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18621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u="sng" dirty="0">
                <a:latin typeface="Tahoma" panose="020B0604030504040204" pitchFamily="34" charset="0"/>
              </a:rPr>
              <a:t>Relationship Types</a:t>
            </a:r>
            <a:r>
              <a:rPr lang="en-US" altLang="en-US" dirty="0">
                <a:latin typeface="Tahoma" panose="020B0604030504040204" pitchFamily="34" charset="0"/>
              </a:rPr>
              <a:t>: sets of relationships that are homogeneous in participating entities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</a:pPr>
            <a:r>
              <a:rPr lang="en-US" altLang="en-US" sz="2200" dirty="0">
                <a:latin typeface="Tahoma" panose="020B0604030504040204" pitchFamily="34" charset="0"/>
              </a:rPr>
              <a:t>BELONGS:&lt;FACULTY, DEPARTMENT&gt;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</a:pPr>
            <a:r>
              <a:rPr lang="en-US" altLang="en-US" sz="2200" dirty="0">
                <a:latin typeface="Tahoma" panose="020B0604030504040204" pitchFamily="34" charset="0"/>
              </a:rPr>
              <a:t>ENROLLS:&lt;STUDENT, SECTION&gt;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</a:pPr>
            <a:endParaRPr lang="en-US" altLang="en-US" sz="8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Tahoma" panose="020B0604030504040204" pitchFamily="34" charset="0"/>
              <a:sym typeface="Symbol" pitchFamily="2" charset="2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6B74CB-7085-5743-99D5-DF196950E3B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576638"/>
            <a:ext cx="1706563" cy="2443162"/>
            <a:chOff x="762000" y="3043535"/>
            <a:chExt cx="1707316" cy="2442865"/>
          </a:xfrm>
        </p:grpSpPr>
        <p:sp>
          <p:nvSpPr>
            <p:cNvPr id="38933" name="Oval 1">
              <a:extLst>
                <a:ext uri="{FF2B5EF4-FFF2-40B4-BE49-F238E27FC236}">
                  <a16:creationId xmlns:a16="http://schemas.microsoft.com/office/drawing/2014/main" id="{FBBDF4C1-3455-A14E-9A0E-7A601A89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05200"/>
              <a:ext cx="1554916" cy="1981200"/>
            </a:xfrm>
            <a:prstGeom prst="ellips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38934" name="TextBox 2">
              <a:extLst>
                <a:ext uri="{FF2B5EF4-FFF2-40B4-BE49-F238E27FC236}">
                  <a16:creationId xmlns:a16="http://schemas.microsoft.com/office/drawing/2014/main" id="{37B82166-9B88-E54E-9EF8-C2F0DC981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3043535"/>
              <a:ext cx="15477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FACULTY</a:t>
              </a:r>
            </a:p>
          </p:txBody>
        </p:sp>
        <p:sp>
          <p:nvSpPr>
            <p:cNvPr id="38935" name="TextBox 3">
              <a:extLst>
                <a:ext uri="{FF2B5EF4-FFF2-40B4-BE49-F238E27FC236}">
                  <a16:creationId xmlns:a16="http://schemas.microsoft.com/office/drawing/2014/main" id="{4A35E0D9-B5DD-C14D-B986-E85FA081C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262" y="3810000"/>
              <a:ext cx="436338" cy="142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</a:t>
              </a:r>
              <a:r>
                <a:rPr lang="en-US" altLang="en-US" sz="2000" baseline="-25000"/>
                <a:t>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aseline="-250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</a:t>
              </a:r>
              <a:r>
                <a:rPr lang="en-US" altLang="en-US" sz="2000" baseline="-25000"/>
                <a:t>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aseline="-250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</a:t>
              </a:r>
              <a:r>
                <a:rPr lang="en-US" altLang="en-US" sz="2000" baseline="-25000"/>
                <a:t>3</a:t>
              </a:r>
              <a:endParaRPr lang="en-US" altLang="en-US" sz="2000"/>
            </a:p>
          </p:txBody>
        </p:sp>
        <p:sp>
          <p:nvSpPr>
            <p:cNvPr id="38936" name="TextBox 13">
              <a:extLst>
                <a:ext uri="{FF2B5EF4-FFF2-40B4-BE49-F238E27FC236}">
                  <a16:creationId xmlns:a16="http://schemas.microsoft.com/office/drawing/2014/main" id="{18B670CB-170E-EB47-8E35-0F9DD44B7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126" y="3793629"/>
              <a:ext cx="615874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000"/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endParaRPr lang="en-US" altLang="en-US" sz="1800"/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000"/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endParaRPr lang="en-US" altLang="en-US" sz="1200"/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/>
                <a:t>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B4C6350-1522-474B-BA6E-A74B42EA834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500438"/>
            <a:ext cx="1671638" cy="2582862"/>
            <a:chOff x="2971800" y="2967335"/>
            <a:chExt cx="1672253" cy="258297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BA5256-EDBD-4D4D-A7F9-4AF59D9F095B}"/>
                </a:ext>
              </a:extLst>
            </p:cNvPr>
            <p:cNvSpPr/>
            <p:nvPr/>
          </p:nvSpPr>
          <p:spPr bwMode="auto">
            <a:xfrm>
              <a:off x="3214777" y="3581724"/>
              <a:ext cx="1205355" cy="1968586"/>
            </a:xfrm>
            <a:prstGeom prst="ellipse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37" charset="2"/>
                <a:buNone/>
                <a:defRPr/>
              </a:pPr>
              <a:endParaRPr lang="en-US">
                <a:latin typeface="Helvetica" pitchFamily="37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BCD49C-812A-074B-88B0-E1FD4B7EE615}"/>
                </a:ext>
              </a:extLst>
            </p:cNvPr>
            <p:cNvSpPr txBox="1"/>
            <p:nvPr/>
          </p:nvSpPr>
          <p:spPr>
            <a:xfrm>
              <a:off x="2971800" y="2967335"/>
              <a:ext cx="1672253" cy="4619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BELONGS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365F17-C26D-7A4B-94CB-3ADCFE7E74A4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424238"/>
            <a:ext cx="2278063" cy="2457450"/>
            <a:chOff x="5181600" y="2891135"/>
            <a:chExt cx="2277355" cy="2457613"/>
          </a:xfrm>
        </p:grpSpPr>
        <p:sp>
          <p:nvSpPr>
            <p:cNvPr id="38927" name="Oval 5">
              <a:extLst>
                <a:ext uri="{FF2B5EF4-FFF2-40B4-BE49-F238E27FC236}">
                  <a16:creationId xmlns:a16="http://schemas.microsoft.com/office/drawing/2014/main" id="{A69F1C09-D2CE-B04E-B94F-EF2D5340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3082" y="3367548"/>
              <a:ext cx="1593017" cy="1981200"/>
            </a:xfrm>
            <a:prstGeom prst="ellips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38928" name="TextBox 6">
              <a:extLst>
                <a:ext uri="{FF2B5EF4-FFF2-40B4-BE49-F238E27FC236}">
                  <a16:creationId xmlns:a16="http://schemas.microsoft.com/office/drawing/2014/main" id="{5DF33300-FB00-D44C-8A06-FA9F4EC8F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891135"/>
              <a:ext cx="22773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DEPARTMENT</a:t>
              </a:r>
            </a:p>
          </p:txBody>
        </p:sp>
        <p:sp>
          <p:nvSpPr>
            <p:cNvPr id="38929" name="TextBox 15">
              <a:extLst>
                <a:ext uri="{FF2B5EF4-FFF2-40B4-BE49-F238E27FC236}">
                  <a16:creationId xmlns:a16="http://schemas.microsoft.com/office/drawing/2014/main" id="{34A22FE3-319F-6249-A319-B6D34A8E5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4926" y="3581400"/>
              <a:ext cx="601447" cy="163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000"/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endParaRPr lang="en-US" altLang="en-US" sz="2000"/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000"/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endParaRPr lang="en-US" altLang="en-US" sz="2000"/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000"/>
                <a:t> </a:t>
              </a:r>
            </a:p>
          </p:txBody>
        </p:sp>
        <p:sp>
          <p:nvSpPr>
            <p:cNvPr id="38930" name="TextBox 17">
              <a:extLst>
                <a:ext uri="{FF2B5EF4-FFF2-40B4-BE49-F238E27FC236}">
                  <a16:creationId xmlns:a16="http://schemas.microsoft.com/office/drawing/2014/main" id="{18A49976-3514-A841-9320-373817488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3596283"/>
              <a:ext cx="465192" cy="163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D</a:t>
              </a:r>
              <a:r>
                <a:rPr lang="en-US" altLang="en-US" sz="2000" baseline="-25000"/>
                <a:t>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aseline="-250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D</a:t>
              </a:r>
              <a:r>
                <a:rPr lang="en-US" altLang="en-US" sz="2000" baseline="-25000"/>
                <a:t>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aseline="-250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aseline="-250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D</a:t>
              </a:r>
              <a:r>
                <a:rPr lang="en-US" altLang="en-US" sz="2000" baseline="-25000"/>
                <a:t>3</a:t>
              </a:r>
              <a:endParaRPr lang="en-US" altLang="en-US" sz="20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D683577-E73F-6B47-8EE3-9D91DB2787D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305300"/>
            <a:ext cx="4078288" cy="1562100"/>
            <a:chOff x="1828800" y="3771900"/>
            <a:chExt cx="4078071" cy="15621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BC00C8-E874-C842-9040-4C5957E70A97}"/>
                </a:ext>
              </a:extLst>
            </p:cNvPr>
            <p:cNvSpPr txBox="1"/>
            <p:nvPr/>
          </p:nvSpPr>
          <p:spPr>
            <a:xfrm>
              <a:off x="3574957" y="3795713"/>
              <a:ext cx="615917" cy="15382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Clr>
                  <a:schemeClr val="accent6"/>
                </a:buClr>
                <a:buSzPct val="75000"/>
                <a:buFont typeface="Wingdings" pitchFamily="2" charset="2"/>
                <a:buChar char="q"/>
                <a:defRPr/>
              </a:pPr>
              <a:r>
                <a:rPr lang="en-US" sz="2000" dirty="0"/>
                <a:t> </a:t>
              </a:r>
            </a:p>
            <a:p>
              <a:pPr marL="342900" indent="-342900">
                <a:buClr>
                  <a:schemeClr val="accent6"/>
                </a:buClr>
                <a:buSzPct val="75000"/>
                <a:buFont typeface="Wingdings" pitchFamily="2" charset="2"/>
                <a:buChar char="q"/>
                <a:defRPr/>
              </a:pPr>
              <a:endParaRPr lang="en-US" sz="1800" dirty="0"/>
            </a:p>
            <a:p>
              <a:pPr marL="342900" indent="-342900">
                <a:buClr>
                  <a:schemeClr val="accent6"/>
                </a:buClr>
                <a:buSzPct val="75000"/>
                <a:buFont typeface="Wingdings" pitchFamily="2" charset="2"/>
                <a:buChar char="q"/>
                <a:defRPr/>
              </a:pPr>
              <a:r>
                <a:rPr lang="en-US" sz="2000" dirty="0"/>
                <a:t> </a:t>
              </a:r>
            </a:p>
            <a:p>
              <a:pPr marL="342900" indent="-342900">
                <a:buClr>
                  <a:schemeClr val="accent6"/>
                </a:buClr>
                <a:buSzPct val="75000"/>
                <a:buFont typeface="Wingdings" pitchFamily="2" charset="2"/>
                <a:buChar char="q"/>
                <a:defRPr/>
              </a:pPr>
              <a:endParaRPr lang="en-US" sz="1200" dirty="0"/>
            </a:p>
            <a:p>
              <a:pPr marL="342900" indent="-342900">
                <a:buClr>
                  <a:schemeClr val="accent6"/>
                </a:buClr>
                <a:buSzPct val="75000"/>
                <a:buFont typeface="Wingdings" pitchFamily="2" charset="2"/>
                <a:buChar char="q"/>
                <a:defRPr/>
              </a:pPr>
              <a:r>
                <a:rPr lang="en-US" dirty="0"/>
                <a:t> </a:t>
              </a:r>
            </a:p>
          </p:txBody>
        </p:sp>
        <p:grpSp>
          <p:nvGrpSpPr>
            <p:cNvPr id="38920" name="Group 40">
              <a:extLst>
                <a:ext uri="{FF2B5EF4-FFF2-40B4-BE49-F238E27FC236}">
                  <a16:creationId xmlns:a16="http://schemas.microsoft.com/office/drawing/2014/main" id="{6CBB6C55-E7B2-A843-9645-E77A3C8C35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3771900"/>
              <a:ext cx="4078071" cy="1333500"/>
              <a:chOff x="1828800" y="3771900"/>
              <a:chExt cx="4078071" cy="1333500"/>
            </a:xfrm>
          </p:grpSpPr>
          <p:cxnSp>
            <p:nvCxnSpPr>
              <p:cNvPr id="38921" name="Straight Connector 12">
                <a:extLst>
                  <a:ext uri="{FF2B5EF4-FFF2-40B4-BE49-F238E27FC236}">
                    <a16:creationId xmlns:a16="http://schemas.microsoft.com/office/drawing/2014/main" id="{36632AA7-E790-9044-ABAA-D1B73BFCE7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3962400"/>
                <a:ext cx="1905000" cy="0"/>
              </a:xfrm>
              <a:prstGeom prst="line">
                <a:avLst/>
              </a:prstGeom>
              <a:noFill/>
              <a:ln w="12700" algn="ctr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22" name="Straight Connector 26">
                <a:extLst>
                  <a:ext uri="{FF2B5EF4-FFF2-40B4-BE49-F238E27FC236}">
                    <a16:creationId xmlns:a16="http://schemas.microsoft.com/office/drawing/2014/main" id="{806C5924-E978-D546-BD8B-D96464D1C9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4572000"/>
                <a:ext cx="1905000" cy="0"/>
              </a:xfrm>
              <a:prstGeom prst="line">
                <a:avLst/>
              </a:prstGeom>
              <a:noFill/>
              <a:ln w="12700" algn="ctr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23" name="Straight Connector 27">
                <a:extLst>
                  <a:ext uri="{FF2B5EF4-FFF2-40B4-BE49-F238E27FC236}">
                    <a16:creationId xmlns:a16="http://schemas.microsoft.com/office/drawing/2014/main" id="{AF3224D3-4CCD-5644-99B1-5499EB1009F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28800" y="5105400"/>
                <a:ext cx="1905000" cy="0"/>
              </a:xfrm>
              <a:prstGeom prst="line">
                <a:avLst/>
              </a:prstGeom>
              <a:noFill/>
              <a:ln w="12700" algn="ctr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24" name="Straight Connector 28">
                <a:extLst>
                  <a:ext uri="{FF2B5EF4-FFF2-40B4-BE49-F238E27FC236}">
                    <a16:creationId xmlns:a16="http://schemas.microsoft.com/office/drawing/2014/main" id="{9D7D4436-9AE5-324C-94A3-B890401252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10000" y="3771900"/>
                <a:ext cx="2096871" cy="190500"/>
              </a:xfrm>
              <a:prstGeom prst="line">
                <a:avLst/>
              </a:prstGeom>
              <a:noFill/>
              <a:ln w="12700" algn="ctr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25" name="Straight Connector 31">
                <a:extLst>
                  <a:ext uri="{FF2B5EF4-FFF2-40B4-BE49-F238E27FC236}">
                    <a16:creationId xmlns:a16="http://schemas.microsoft.com/office/drawing/2014/main" id="{37C1E2B0-FDB7-2F40-808A-0A89D04FFD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770529" y="4393934"/>
                <a:ext cx="2136342" cy="178066"/>
              </a:xfrm>
              <a:prstGeom prst="line">
                <a:avLst/>
              </a:prstGeom>
              <a:noFill/>
              <a:ln w="12700" algn="ctr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26" name="Straight Connector 32">
                <a:extLst>
                  <a:ext uri="{FF2B5EF4-FFF2-40B4-BE49-F238E27FC236}">
                    <a16:creationId xmlns:a16="http://schemas.microsoft.com/office/drawing/2014/main" id="{BA000714-9156-3B40-AF39-CA8BBFA1CDD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39834" y="4411891"/>
                <a:ext cx="2067037" cy="662928"/>
              </a:xfrm>
              <a:prstGeom prst="line">
                <a:avLst/>
              </a:prstGeom>
              <a:noFill/>
              <a:ln w="12700" algn="ctr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15FE49A1-0C8F-5A47-A0E7-26DAD83CA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System Design/Data Modeling</a:t>
            </a:r>
          </a:p>
        </p:txBody>
      </p:sp>
      <p:sp>
        <p:nvSpPr>
          <p:cNvPr id="46084" name="Cloud">
            <a:extLst>
              <a:ext uri="{FF2B5EF4-FFF2-40B4-BE49-F238E27FC236}">
                <a16:creationId xmlns:a16="http://schemas.microsoft.com/office/drawing/2014/main" id="{C1DA638B-09A4-C043-9E8F-DDEA910F5A5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914400" y="2886075"/>
            <a:ext cx="2362200" cy="1838325"/>
          </a:xfrm>
          <a:custGeom>
            <a:avLst/>
            <a:gdLst>
              <a:gd name="T0" fmla="*/ 7327 w 21600"/>
              <a:gd name="T1" fmla="*/ 919163 h 21600"/>
              <a:gd name="T2" fmla="*/ 1181100 w 21600"/>
              <a:gd name="T3" fmla="*/ 1836368 h 21600"/>
              <a:gd name="T4" fmla="*/ 2360232 w 21600"/>
              <a:gd name="T5" fmla="*/ 919163 h 21600"/>
              <a:gd name="T6" fmla="*/ 1181100 w 21600"/>
              <a:gd name="T7" fmla="*/ 1051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MiniWorld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Reality of Interest</a:t>
            </a:r>
          </a:p>
        </p:txBody>
      </p:sp>
      <p:sp>
        <p:nvSpPr>
          <p:cNvPr id="46085" name="PubOvalCallout">
            <a:extLst>
              <a:ext uri="{FF2B5EF4-FFF2-40B4-BE49-F238E27FC236}">
                <a16:creationId xmlns:a16="http://schemas.microsoft.com/office/drawing/2014/main" id="{0C555834-139C-BE47-B989-8CFA473B48A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657600" y="1600200"/>
            <a:ext cx="1828800" cy="1600200"/>
          </a:xfrm>
          <a:custGeom>
            <a:avLst/>
            <a:gdLst>
              <a:gd name="T0" fmla="*/ 914400 w 21600"/>
              <a:gd name="T1" fmla="*/ 0 h 21600"/>
              <a:gd name="T2" fmla="*/ 0 w 21600"/>
              <a:gd name="T3" fmla="*/ 600445 h 21600"/>
              <a:gd name="T4" fmla="*/ 911521 w 21600"/>
              <a:gd name="T5" fmla="*/ 1600200 h 21600"/>
              <a:gd name="T6" fmla="*/ 914400 w 21600"/>
              <a:gd name="T7" fmla="*/ 1200891 h 21600"/>
              <a:gd name="T8" fmla="*/ 1828800 w 21600"/>
              <a:gd name="T9" fmla="*/ 60044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0" y="10568"/>
                  <a:pt x="1493" y="12898"/>
                  <a:pt x="4057" y="14436"/>
                </a:cubicBezTo>
                <a:lnTo>
                  <a:pt x="10766" y="21600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200" dirty="0">
                <a:latin typeface="Helvetica" charset="0"/>
                <a:ea typeface="ＭＳ Ｐゴシック" charset="0"/>
                <a:cs typeface="ＭＳ Ｐゴシック" charset="0"/>
              </a:rPr>
              <a:t>Problem   ?</a:t>
            </a:r>
          </a:p>
        </p:txBody>
      </p:sp>
      <p:sp>
        <p:nvSpPr>
          <p:cNvPr id="7172" name="mainfrm">
            <a:extLst>
              <a:ext uri="{FF2B5EF4-FFF2-40B4-BE49-F238E27FC236}">
                <a16:creationId xmlns:a16="http://schemas.microsoft.com/office/drawing/2014/main" id="{00B743FF-FF80-0D4D-9755-00B8FB560F2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572250" y="3657600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0 h 21600"/>
              <a:gd name="T4" fmla="*/ 2147483646 w 21600"/>
              <a:gd name="T5" fmla="*/ 0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0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32 w 21600"/>
              <a:gd name="T25" fmla="*/ 22174 h 21600"/>
              <a:gd name="T26" fmla="*/ 21579 w 21600"/>
              <a:gd name="T27" fmla="*/ 279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DBS</a:t>
            </a:r>
          </a:p>
        </p:txBody>
      </p:sp>
      <p:grpSp>
        <p:nvGrpSpPr>
          <p:cNvPr id="7173" name="Group 15">
            <a:extLst>
              <a:ext uri="{FF2B5EF4-FFF2-40B4-BE49-F238E27FC236}">
                <a16:creationId xmlns:a16="http://schemas.microsoft.com/office/drawing/2014/main" id="{C86BFA9A-D034-FA4C-8EE8-8F4B1EAA2683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276600"/>
            <a:ext cx="1143000" cy="2438400"/>
            <a:chOff x="2592" y="1920"/>
            <a:chExt cx="720" cy="1536"/>
          </a:xfrm>
        </p:grpSpPr>
        <p:sp>
          <p:nvSpPr>
            <p:cNvPr id="7179" name="Oval 8">
              <a:extLst>
                <a:ext uri="{FF2B5EF4-FFF2-40B4-BE49-F238E27FC236}">
                  <a16:creationId xmlns:a16="http://schemas.microsoft.com/office/drawing/2014/main" id="{2A790A3F-04CF-9B4F-B915-B522C5057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20"/>
              <a:ext cx="369" cy="3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id="{34A1C2F2-AAAC-6848-BFAA-6F7C9A4DA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304"/>
              <a:ext cx="0" cy="6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id="{1A1EDB3F-B854-4249-9619-CB14099C4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2928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id="{74B9F34E-E233-694C-9CAA-890B7E496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928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id="{CE749E00-3B49-9E4C-BC7F-C21F48BF66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448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4" name="Line 13">
              <a:extLst>
                <a:ext uri="{FF2B5EF4-FFF2-40B4-BE49-F238E27FC236}">
                  <a16:creationId xmlns:a16="http://schemas.microsoft.com/office/drawing/2014/main" id="{D5F7D42E-FF39-9D44-8AC6-31AA5D50B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448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5" name="Line 14">
              <a:extLst>
                <a:ext uri="{FF2B5EF4-FFF2-40B4-BE49-F238E27FC236}">
                  <a16:creationId xmlns:a16="http://schemas.microsoft.com/office/drawing/2014/main" id="{764B820D-7EC6-C04B-B65A-7EA0BE97F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688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74" name="Line 16">
            <a:extLst>
              <a:ext uri="{FF2B5EF4-FFF2-40B4-BE49-F238E27FC236}">
                <a16:creationId xmlns:a16="http://schemas.microsoft.com/office/drawing/2014/main" id="{848B1A48-5F52-6B4C-BD06-99B5F39425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438400"/>
            <a:ext cx="6858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5" name="Line 17">
            <a:extLst>
              <a:ext uri="{FF2B5EF4-FFF2-40B4-BE49-F238E27FC236}">
                <a16:creationId xmlns:a16="http://schemas.microsoft.com/office/drawing/2014/main" id="{04A1866C-04F3-3C42-95A3-EF513EB7B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657600"/>
            <a:ext cx="9144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6" name="Line 18">
            <a:extLst>
              <a:ext uri="{FF2B5EF4-FFF2-40B4-BE49-F238E27FC236}">
                <a16:creationId xmlns:a16="http://schemas.microsoft.com/office/drawing/2014/main" id="{AD1B5295-0E49-D249-BC69-FA2F321BF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57600"/>
            <a:ext cx="14478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7" name="Text Box 19">
            <a:extLst>
              <a:ext uri="{FF2B5EF4-FFF2-40B4-BE49-F238E27FC236}">
                <a16:creationId xmlns:a16="http://schemas.microsoft.com/office/drawing/2014/main" id="{9AFCCAAF-1210-8645-A299-1450DC574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572000"/>
            <a:ext cx="139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Modeling</a:t>
            </a:r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F14798D5-C5E7-5A40-9DC1-BAB59734E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971800"/>
            <a:ext cx="22145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7C6076F2-4217-6343-87D8-EEA0411E1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Degree of a relationship</a:t>
            </a:r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8FA1935-EE59-A348-A1D1-5C674823C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2635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u="sng">
                <a:latin typeface="Tahoma" panose="020B0604030504040204" pitchFamily="34" charset="0"/>
                <a:sym typeface="Symbol" pitchFamily="2" charset="2"/>
              </a:rPr>
              <a:t>Degree of a relationship </a:t>
            </a:r>
            <a:r>
              <a:rPr lang="en-US" altLang="en-US">
                <a:latin typeface="Tahoma" panose="020B0604030504040204" pitchFamily="34" charset="0"/>
                <a:sym typeface="Symbol" pitchFamily="2" charset="2"/>
              </a:rPr>
              <a:t>is the number of participating entity types: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sz="2200">
                <a:latin typeface="Tahoma" panose="020B0604030504040204" pitchFamily="34" charset="0"/>
              </a:rPr>
              <a:t>2-entities </a:t>
            </a:r>
            <a:r>
              <a:rPr lang="en-US" altLang="en-US" sz="2200">
                <a:latin typeface="Tahoma" panose="020B0604030504040204" pitchFamily="34" charset="0"/>
                <a:sym typeface="Symbol" pitchFamily="2" charset="2"/>
              </a:rPr>
              <a:t> binary relationship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sz="2200">
                <a:latin typeface="Tahoma" panose="020B0604030504040204" pitchFamily="34" charset="0"/>
              </a:rPr>
              <a:t>3-entities </a:t>
            </a:r>
            <a:r>
              <a:rPr lang="en-US" altLang="en-US" sz="2200">
                <a:latin typeface="Tahoma" panose="020B0604030504040204" pitchFamily="34" charset="0"/>
                <a:sym typeface="Symbol" pitchFamily="2" charset="2"/>
              </a:rPr>
              <a:t> ternary relationship</a:t>
            </a:r>
          </a:p>
          <a:p>
            <a:pPr lvl="2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sz="1800" b="1"/>
              <a:t>TAKES:&lt;STUDENT, CLASS, FACULTY&gt;</a:t>
            </a:r>
            <a:endParaRPr lang="en-US" altLang="en-US" sz="1800" b="1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sz="2200">
                <a:latin typeface="Tahoma" panose="020B0604030504040204" pitchFamily="34" charset="0"/>
                <a:sym typeface="Symbol" pitchFamily="2" charset="2"/>
              </a:rPr>
              <a:t>…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sz="2200">
                <a:latin typeface="Tahoma" panose="020B0604030504040204" pitchFamily="34" charset="0"/>
              </a:rPr>
              <a:t>N-entities </a:t>
            </a:r>
            <a:r>
              <a:rPr lang="en-US" altLang="en-US" sz="2200">
                <a:latin typeface="Tahoma" panose="020B0604030504040204" pitchFamily="34" charset="0"/>
                <a:sym typeface="Symbol" pitchFamily="2" charset="2"/>
              </a:rPr>
              <a:t> N-ary relationship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endParaRPr lang="en-US" altLang="en-US" sz="800">
              <a:latin typeface="Tahoma" panose="020B0604030504040204" pitchFamily="34" charset="0"/>
              <a:sym typeface="Symbol" pitchFamily="2" charset="2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CA88F0D-CA8D-CE49-B8B7-119A4C756142}"/>
              </a:ext>
            </a:extLst>
          </p:cNvPr>
          <p:cNvGrpSpPr>
            <a:grpSpLocks/>
          </p:cNvGrpSpPr>
          <p:nvPr/>
        </p:nvGrpSpPr>
        <p:grpSpPr bwMode="auto">
          <a:xfrm>
            <a:off x="979488" y="4492625"/>
            <a:ext cx="2632075" cy="1836738"/>
            <a:chOff x="-316359" y="3649908"/>
            <a:chExt cx="2633275" cy="1836491"/>
          </a:xfrm>
        </p:grpSpPr>
        <p:sp>
          <p:nvSpPr>
            <p:cNvPr id="40988" name="Oval 75">
              <a:extLst>
                <a:ext uri="{FF2B5EF4-FFF2-40B4-BE49-F238E27FC236}">
                  <a16:creationId xmlns:a16="http://schemas.microsoft.com/office/drawing/2014/main" id="{058455E9-0123-F14B-9C39-1AB4A189B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649908"/>
              <a:ext cx="1554916" cy="1836491"/>
            </a:xfrm>
            <a:prstGeom prst="ellips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40989" name="TextBox 76">
              <a:extLst>
                <a:ext uri="{FF2B5EF4-FFF2-40B4-BE49-F238E27FC236}">
                  <a16:creationId xmlns:a16="http://schemas.microsoft.com/office/drawing/2014/main" id="{BF5D0F6D-2894-A24F-B354-27145E632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16359" y="5054335"/>
              <a:ext cx="13235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FACULTY</a:t>
              </a:r>
            </a:p>
          </p:txBody>
        </p:sp>
        <p:sp>
          <p:nvSpPr>
            <p:cNvPr id="40990" name="TextBox 77">
              <a:extLst>
                <a:ext uri="{FF2B5EF4-FFF2-40B4-BE49-F238E27FC236}">
                  <a16:creationId xmlns:a16="http://schemas.microsoft.com/office/drawing/2014/main" id="{F2D94DC7-FC1F-0D45-BE8C-F0F05A75A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262" y="3810000"/>
              <a:ext cx="436338" cy="142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</a:t>
              </a:r>
              <a:r>
                <a:rPr lang="en-US" altLang="en-US" sz="2000" baseline="-25000"/>
                <a:t>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aseline="-250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</a:t>
              </a:r>
              <a:r>
                <a:rPr lang="en-US" altLang="en-US" sz="2000" baseline="-25000"/>
                <a:t>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aseline="-250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</a:t>
              </a:r>
              <a:r>
                <a:rPr lang="en-US" altLang="en-US" sz="2000" baseline="-25000"/>
                <a:t>3</a:t>
              </a:r>
              <a:endParaRPr lang="en-US" altLang="en-US" sz="2000"/>
            </a:p>
          </p:txBody>
        </p:sp>
        <p:sp>
          <p:nvSpPr>
            <p:cNvPr id="40991" name="TextBox 78">
              <a:extLst>
                <a:ext uri="{FF2B5EF4-FFF2-40B4-BE49-F238E27FC236}">
                  <a16:creationId xmlns:a16="http://schemas.microsoft.com/office/drawing/2014/main" id="{63918D47-3E23-7640-B0AA-F9754C0E8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126" y="3793629"/>
              <a:ext cx="615874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000"/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endParaRPr lang="en-US" altLang="en-US" sz="1800"/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000"/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endParaRPr lang="en-US" altLang="en-US" sz="1200"/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/>
                <a:t> 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02EE446-7428-FF46-9C98-EC77EB11D075}"/>
              </a:ext>
            </a:extLst>
          </p:cNvPr>
          <p:cNvGrpSpPr>
            <a:grpSpLocks/>
          </p:cNvGrpSpPr>
          <p:nvPr/>
        </p:nvGrpSpPr>
        <p:grpSpPr bwMode="auto">
          <a:xfrm>
            <a:off x="6573838" y="3092450"/>
            <a:ext cx="2265362" cy="1555750"/>
            <a:chOff x="5303082" y="2909197"/>
            <a:chExt cx="2265700" cy="1555769"/>
          </a:xfrm>
        </p:grpSpPr>
        <p:sp>
          <p:nvSpPr>
            <p:cNvPr id="40984" name="Oval 83">
              <a:extLst>
                <a:ext uri="{FF2B5EF4-FFF2-40B4-BE49-F238E27FC236}">
                  <a16:creationId xmlns:a16="http://schemas.microsoft.com/office/drawing/2014/main" id="{E3C416A8-51D4-F947-9604-B477A2BAD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3082" y="3080708"/>
              <a:ext cx="1535867" cy="1384258"/>
            </a:xfrm>
            <a:prstGeom prst="ellips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40985" name="TextBox 84">
              <a:extLst>
                <a:ext uri="{FF2B5EF4-FFF2-40B4-BE49-F238E27FC236}">
                  <a16:creationId xmlns:a16="http://schemas.microsoft.com/office/drawing/2014/main" id="{9EE9AEE7-4003-5E46-9242-BB857496F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0937" y="2909197"/>
              <a:ext cx="102784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CLASS</a:t>
              </a:r>
            </a:p>
          </p:txBody>
        </p:sp>
        <p:sp>
          <p:nvSpPr>
            <p:cNvPr id="40986" name="TextBox 85">
              <a:extLst>
                <a:ext uri="{FF2B5EF4-FFF2-40B4-BE49-F238E27FC236}">
                  <a16:creationId xmlns:a16="http://schemas.microsoft.com/office/drawing/2014/main" id="{2AD73276-2A5C-7D49-9C27-0FE0466B2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4926" y="3309307"/>
              <a:ext cx="67197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000"/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endParaRPr lang="en-US" altLang="en-US" sz="2000"/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000"/>
                <a:t>  </a:t>
              </a:r>
            </a:p>
          </p:txBody>
        </p:sp>
        <p:sp>
          <p:nvSpPr>
            <p:cNvPr id="40987" name="TextBox 86">
              <a:extLst>
                <a:ext uri="{FF2B5EF4-FFF2-40B4-BE49-F238E27FC236}">
                  <a16:creationId xmlns:a16="http://schemas.microsoft.com/office/drawing/2014/main" id="{B6FB1E33-DB26-8A48-BC7A-6CA5C7F0D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3324190"/>
              <a:ext cx="465192" cy="913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</a:t>
              </a:r>
              <a:r>
                <a:rPr lang="en-US" altLang="en-US" sz="2000" baseline="-25000"/>
                <a:t>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aseline="-250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</a:t>
              </a:r>
              <a:r>
                <a:rPr lang="en-US" altLang="en-US" sz="2000" baseline="-25000"/>
                <a:t>2</a:t>
              </a:r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817873-ECC5-FC4A-9998-953C3C97787A}"/>
              </a:ext>
            </a:extLst>
          </p:cNvPr>
          <p:cNvCxnSpPr>
            <a:cxnSpLocks/>
          </p:cNvCxnSpPr>
          <p:nvPr/>
        </p:nvCxnSpPr>
        <p:spPr bwMode="auto">
          <a:xfrm>
            <a:off x="3124200" y="5414963"/>
            <a:ext cx="1905000" cy="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F7F2300-21A6-6449-9F5C-DCAAA240C615}"/>
              </a:ext>
            </a:extLst>
          </p:cNvPr>
          <p:cNvCxnSpPr>
            <a:cxnSpLocks/>
          </p:cNvCxnSpPr>
          <p:nvPr/>
        </p:nvCxnSpPr>
        <p:spPr bwMode="auto">
          <a:xfrm>
            <a:off x="3124200" y="5948363"/>
            <a:ext cx="1905000" cy="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7202033-FA3B-8E4C-AD66-30FA5D3861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975225" y="4292600"/>
            <a:ext cx="2190750" cy="1112838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C59FCF2-CD72-4148-BF1E-B7DE5F7BC098}"/>
              </a:ext>
            </a:extLst>
          </p:cNvPr>
          <p:cNvCxnSpPr>
            <a:cxnSpLocks/>
          </p:cNvCxnSpPr>
          <p:nvPr/>
        </p:nvCxnSpPr>
        <p:spPr bwMode="auto">
          <a:xfrm flipV="1">
            <a:off x="5029200" y="4286250"/>
            <a:ext cx="2136775" cy="1611313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799" name="Group 32798">
            <a:extLst>
              <a:ext uri="{FF2B5EF4-FFF2-40B4-BE49-F238E27FC236}">
                <a16:creationId xmlns:a16="http://schemas.microsoft.com/office/drawing/2014/main" id="{51FBEFE4-6EDF-D24A-AC87-DE5B211B515E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800600"/>
            <a:ext cx="2768600" cy="1628775"/>
            <a:chOff x="6400800" y="4800600"/>
            <a:chExt cx="2767884" cy="1629500"/>
          </a:xfrm>
        </p:grpSpPr>
        <p:sp>
          <p:nvSpPr>
            <p:cNvPr id="40980" name="TextBox 111">
              <a:extLst>
                <a:ext uri="{FF2B5EF4-FFF2-40B4-BE49-F238E27FC236}">
                  <a16:creationId xmlns:a16="http://schemas.microsoft.com/office/drawing/2014/main" id="{35EFCB89-936E-F642-81A6-B9052F5D0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7355" y="4891217"/>
              <a:ext cx="615874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000"/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endParaRPr lang="en-US" altLang="en-US" sz="1800"/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2000"/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endParaRPr lang="en-US" altLang="en-US" sz="1200"/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/>
                <a:t> </a:t>
              </a:r>
            </a:p>
          </p:txBody>
        </p:sp>
        <p:sp>
          <p:nvSpPr>
            <p:cNvPr id="40981" name="Oval 108">
              <a:extLst>
                <a:ext uri="{FF2B5EF4-FFF2-40B4-BE49-F238E27FC236}">
                  <a16:creationId xmlns:a16="http://schemas.microsoft.com/office/drawing/2014/main" id="{EB0D7A1D-5BF9-0441-8770-27AC5122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4800600"/>
              <a:ext cx="1342249" cy="1534972"/>
            </a:xfrm>
            <a:prstGeom prst="ellips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40982" name="TextBox 109">
              <a:extLst>
                <a:ext uri="{FF2B5EF4-FFF2-40B4-BE49-F238E27FC236}">
                  <a16:creationId xmlns:a16="http://schemas.microsoft.com/office/drawing/2014/main" id="{C6A8600A-7AC9-4948-AF07-86D4DB9CF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7420" y="5935462"/>
              <a:ext cx="15712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STUDENTS</a:t>
              </a:r>
            </a:p>
          </p:txBody>
        </p:sp>
        <p:sp>
          <p:nvSpPr>
            <p:cNvPr id="40983" name="TextBox 110">
              <a:extLst>
                <a:ext uri="{FF2B5EF4-FFF2-40B4-BE49-F238E27FC236}">
                  <a16:creationId xmlns:a16="http://schemas.microsoft.com/office/drawing/2014/main" id="{45952EAE-0ABE-0A4F-9526-890A4421B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4915003"/>
              <a:ext cx="450764" cy="142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</a:t>
              </a:r>
              <a:r>
                <a:rPr lang="en-US" altLang="en-US" sz="2000" baseline="-25000"/>
                <a:t>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aseline="-250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</a:t>
              </a:r>
              <a:r>
                <a:rPr lang="en-US" altLang="en-US" sz="2000" baseline="-25000"/>
                <a:t>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aseline="-250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</a:t>
              </a:r>
              <a:r>
                <a:rPr lang="en-US" altLang="en-US" sz="2000" baseline="-25000"/>
                <a:t>3</a:t>
              </a:r>
              <a:endParaRPr lang="en-US" altLang="en-US" sz="2000"/>
            </a:p>
          </p:txBody>
        </p:sp>
      </p:grpSp>
      <p:grpSp>
        <p:nvGrpSpPr>
          <p:cNvPr id="32797" name="Group 32796">
            <a:extLst>
              <a:ext uri="{FF2B5EF4-FFF2-40B4-BE49-F238E27FC236}">
                <a16:creationId xmlns:a16="http://schemas.microsoft.com/office/drawing/2014/main" id="{DE54FF6E-3798-5E45-8486-EF00583C4D3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706813"/>
            <a:ext cx="4041775" cy="2470150"/>
            <a:chOff x="3124200" y="3706074"/>
            <a:chExt cx="4041705" cy="2470591"/>
          </a:xfrm>
        </p:grpSpPr>
        <p:grpSp>
          <p:nvGrpSpPr>
            <p:cNvPr id="40973" name="Group 79">
              <a:extLst>
                <a:ext uri="{FF2B5EF4-FFF2-40B4-BE49-F238E27FC236}">
                  <a16:creationId xmlns:a16="http://schemas.microsoft.com/office/drawing/2014/main" id="{2760434D-3B12-CD41-9C3D-22C970A5D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3962400"/>
              <a:ext cx="1709297" cy="2204645"/>
              <a:chOff x="2588818" y="3249799"/>
              <a:chExt cx="1709297" cy="2204645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03DAD3C-EDC5-8047-848B-7E851FFD21BA}"/>
                  </a:ext>
                </a:extLst>
              </p:cNvPr>
              <p:cNvSpPr/>
              <p:nvPr/>
            </p:nvSpPr>
            <p:spPr bwMode="auto">
              <a:xfrm>
                <a:off x="3093621" y="3698449"/>
                <a:ext cx="1204892" cy="175608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0487" tIns="44450" rIns="90487" bIns="44450"/>
              <a:lstStyle/>
              <a:p>
                <a:pPr marL="342900" indent="-342900"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37" charset="2"/>
                  <a:buNone/>
                  <a:defRPr/>
                </a:pPr>
                <a:endParaRPr lang="en-US">
                  <a:latin typeface="Helvetica" pitchFamily="37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FB345E3-3BE9-9642-9ECD-B385A630780B}"/>
                  </a:ext>
                </a:extLst>
              </p:cNvPr>
              <p:cNvSpPr txBox="1"/>
              <p:nvPr/>
            </p:nvSpPr>
            <p:spPr>
              <a:xfrm>
                <a:off x="2588805" y="3249106"/>
                <a:ext cx="1009632" cy="40012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/>
                  <a:t>TAKES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2A57096-C8FF-A34F-A2D7-FDABB340194D}"/>
                </a:ext>
              </a:extLst>
            </p:cNvPr>
            <p:cNvSpPr txBox="1"/>
            <p:nvPr/>
          </p:nvSpPr>
          <p:spPr>
            <a:xfrm>
              <a:off x="4794221" y="4638102"/>
              <a:ext cx="615939" cy="15385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Clr>
                  <a:schemeClr val="accent6"/>
                </a:buClr>
                <a:buSzPct val="75000"/>
                <a:buFont typeface="Wingdings" pitchFamily="2" charset="2"/>
                <a:buChar char="q"/>
                <a:defRPr/>
              </a:pPr>
              <a:r>
                <a:rPr lang="en-US" sz="2000" dirty="0"/>
                <a:t> </a:t>
              </a:r>
            </a:p>
            <a:p>
              <a:pPr marL="342900" indent="-342900">
                <a:buClr>
                  <a:schemeClr val="accent6"/>
                </a:buClr>
                <a:buSzPct val="75000"/>
                <a:buFont typeface="Wingdings" pitchFamily="2" charset="2"/>
                <a:buChar char="q"/>
                <a:defRPr/>
              </a:pPr>
              <a:endParaRPr lang="en-US" sz="1800" dirty="0"/>
            </a:p>
            <a:p>
              <a:pPr marL="342900" indent="-342900">
                <a:buClr>
                  <a:schemeClr val="accent6"/>
                </a:buClr>
                <a:buSzPct val="75000"/>
                <a:buFont typeface="Wingdings" pitchFamily="2" charset="2"/>
                <a:buChar char="q"/>
                <a:defRPr/>
              </a:pPr>
              <a:r>
                <a:rPr lang="en-US" sz="2000" dirty="0"/>
                <a:t> </a:t>
              </a:r>
            </a:p>
            <a:p>
              <a:pPr marL="342900" indent="-342900">
                <a:buClr>
                  <a:schemeClr val="accent6"/>
                </a:buClr>
                <a:buSzPct val="75000"/>
                <a:buFont typeface="Wingdings" pitchFamily="2" charset="2"/>
                <a:buChar char="q"/>
                <a:defRPr/>
              </a:pPr>
              <a:endParaRPr lang="en-US" sz="1200" dirty="0"/>
            </a:p>
            <a:p>
              <a:pPr marL="342900" indent="-342900">
                <a:buClr>
                  <a:schemeClr val="accent6"/>
                </a:buClr>
                <a:buSzPct val="75000"/>
                <a:buFont typeface="Wingdings" pitchFamily="2" charset="2"/>
                <a:buChar char="q"/>
                <a:defRPr/>
              </a:pPr>
              <a:r>
                <a:rPr lang="en-US" dirty="0"/>
                <a:t> </a:t>
              </a:r>
            </a:p>
          </p:txBody>
        </p:sp>
        <p:cxnSp>
          <p:nvCxnSpPr>
            <p:cNvPr id="40975" name="Straight Connector 90">
              <a:extLst>
                <a:ext uri="{FF2B5EF4-FFF2-40B4-BE49-F238E27FC236}">
                  <a16:creationId xmlns:a16="http://schemas.microsoft.com/office/drawing/2014/main" id="{118016CC-EAF0-484F-91A9-98EBB7D288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4805065"/>
              <a:ext cx="1850965" cy="44062"/>
            </a:xfrm>
            <a:prstGeom prst="line">
              <a:avLst/>
            </a:prstGeom>
            <a:noFill/>
            <a:ln w="127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6" name="Straight Connector 93">
              <a:extLst>
                <a:ext uri="{FF2B5EF4-FFF2-40B4-BE49-F238E27FC236}">
                  <a16:creationId xmlns:a16="http://schemas.microsoft.com/office/drawing/2014/main" id="{8D14824C-3FB7-A84E-8204-FE9AA14B44D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93081" y="3706074"/>
              <a:ext cx="2172824" cy="1107307"/>
            </a:xfrm>
            <a:prstGeom prst="line">
              <a:avLst/>
            </a:prstGeom>
            <a:noFill/>
            <a:ln w="127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7" name="Straight Connector 32793">
              <a:extLst>
                <a:ext uri="{FF2B5EF4-FFF2-40B4-BE49-F238E27FC236}">
                  <a16:creationId xmlns:a16="http://schemas.microsoft.com/office/drawing/2014/main" id="{A7FA825A-D9C1-564F-B24E-6EA19F9C1F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029200" y="4879495"/>
              <a:ext cx="1905000" cy="191780"/>
            </a:xfrm>
            <a:prstGeom prst="line">
              <a:avLst/>
            </a:prstGeom>
            <a:noFill/>
            <a:ln w="127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7DDA015-4C41-AF40-832B-D175528C74A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92688" y="5405438"/>
            <a:ext cx="1941512" cy="309562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B2C26CD-AFFF-964F-9F6B-EFF75B9F3EC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29200" y="5980113"/>
            <a:ext cx="1905000" cy="192087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3B9E414E-7A01-C542-8F8D-A3FB74E5E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Degree of a relationship</a:t>
            </a:r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2238E2-1BDD-6B45-9E1F-1CE54368A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endParaRPr lang="en-US" altLang="en-US" sz="800">
              <a:latin typeface="Tahoma" panose="020B060403050404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u="sng">
                <a:latin typeface="Tahoma" panose="020B0604030504040204" pitchFamily="34" charset="0"/>
                <a:sym typeface="Symbol" pitchFamily="2" charset="2"/>
              </a:rPr>
              <a:t>Recursive relationships </a:t>
            </a:r>
            <a:r>
              <a:rPr lang="en-US" altLang="en-US">
                <a:latin typeface="Tahoma" panose="020B0604030504040204" pitchFamily="34" charset="0"/>
                <a:sym typeface="Symbol" pitchFamily="2" charset="2"/>
              </a:rPr>
              <a:t>that involve more than once the same entity type with different Roles: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endParaRPr lang="en-US" altLang="en-US" sz="1400">
              <a:latin typeface="Tahoma" panose="020B0604030504040204" pitchFamily="34" charset="0"/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sz="2200">
                <a:latin typeface="Tahoma" panose="020B0604030504040204" pitchFamily="34" charset="0"/>
                <a:sym typeface="Symbol" pitchFamily="2" charset="2"/>
              </a:rPr>
              <a:t>SUPERVISES:&lt;supervisor-faculty, supervisee-faculty&gt;</a:t>
            </a:r>
          </a:p>
        </p:txBody>
      </p:sp>
      <p:grpSp>
        <p:nvGrpSpPr>
          <p:cNvPr id="32774" name="Group 32773">
            <a:extLst>
              <a:ext uri="{FF2B5EF4-FFF2-40B4-BE49-F238E27FC236}">
                <a16:creationId xmlns:a16="http://schemas.microsoft.com/office/drawing/2014/main" id="{7DEAD29C-E4E2-BB44-BC52-70FC3E032F5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314700"/>
            <a:ext cx="7086600" cy="2311400"/>
            <a:chOff x="352896" y="4724399"/>
            <a:chExt cx="6124104" cy="1770365"/>
          </a:xfrm>
        </p:grpSpPr>
        <p:grpSp>
          <p:nvGrpSpPr>
            <p:cNvPr id="43012" name="Group 32772">
              <a:extLst>
                <a:ext uri="{FF2B5EF4-FFF2-40B4-BE49-F238E27FC236}">
                  <a16:creationId xmlns:a16="http://schemas.microsoft.com/office/drawing/2014/main" id="{F160B383-096A-A445-833F-D1B74C0B82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896" y="4724399"/>
              <a:ext cx="6124104" cy="1770365"/>
              <a:chOff x="352896" y="4724399"/>
              <a:chExt cx="6124104" cy="1770365"/>
            </a:xfrm>
          </p:grpSpPr>
          <p:sp>
            <p:nvSpPr>
              <p:cNvPr id="43014" name="TextBox 5">
                <a:extLst>
                  <a:ext uri="{FF2B5EF4-FFF2-40B4-BE49-F238E27FC236}">
                    <a16:creationId xmlns:a16="http://schemas.microsoft.com/office/drawing/2014/main" id="{BF478D27-46B7-CE43-96F8-D08A4E20A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896" y="5786046"/>
                <a:ext cx="132350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FACULTY</a:t>
                </a:r>
              </a:p>
            </p:txBody>
          </p:sp>
          <p:sp>
            <p:nvSpPr>
              <p:cNvPr id="43015" name="Oval 4">
                <a:extLst>
                  <a:ext uri="{FF2B5EF4-FFF2-40B4-BE49-F238E27FC236}">
                    <a16:creationId xmlns:a16="http://schemas.microsoft.com/office/drawing/2014/main" id="{EE6F0A87-96F4-954D-950B-358A19DDD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206" y="4724399"/>
                <a:ext cx="1194856" cy="1600200"/>
              </a:xfrm>
              <a:prstGeom prst="ellipse">
                <a:avLst/>
              </a:prstGeom>
              <a:noFill/>
              <a:ln w="12700" algn="ctr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sp>
            <p:nvSpPr>
              <p:cNvPr id="43016" name="TextBox 6">
                <a:extLst>
                  <a:ext uri="{FF2B5EF4-FFF2-40B4-BE49-F238E27FC236}">
                    <a16:creationId xmlns:a16="http://schemas.microsoft.com/office/drawing/2014/main" id="{3B61B9A4-233E-1848-9FD0-FD0202EE98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1609" y="5003338"/>
                <a:ext cx="380111" cy="1092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F</a:t>
                </a:r>
                <a:r>
                  <a:rPr lang="en-US" altLang="en-US" sz="2000" baseline="-25000"/>
                  <a:t>1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aseline="-2500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F</a:t>
                </a:r>
                <a:r>
                  <a:rPr lang="en-US" altLang="en-US" sz="2000" baseline="-25000"/>
                  <a:t>2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aseline="-2500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F</a:t>
                </a:r>
                <a:r>
                  <a:rPr lang="en-US" altLang="en-US" sz="2000" baseline="-25000"/>
                  <a:t>3</a:t>
                </a:r>
                <a:endParaRPr lang="en-US" altLang="en-US" sz="2000"/>
              </a:p>
            </p:txBody>
          </p:sp>
          <p:sp>
            <p:nvSpPr>
              <p:cNvPr id="43017" name="TextBox 7">
                <a:extLst>
                  <a:ext uri="{FF2B5EF4-FFF2-40B4-BE49-F238E27FC236}">
                    <a16:creationId xmlns:a16="http://schemas.microsoft.com/office/drawing/2014/main" id="{31C6905A-CECE-3B49-BCC7-A2A654EAD3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5011" y="4968138"/>
                <a:ext cx="536512" cy="1361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2000"/>
                  <a:t>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altLang="en-US" sz="1800"/>
              </a:p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2000"/>
                  <a:t>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altLang="en-US" sz="1200"/>
              </a:p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/>
                  <a:t> 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9F2C2B-2030-564F-918B-D3BF4E06FC0B}"/>
                  </a:ext>
                </a:extLst>
              </p:cNvPr>
              <p:cNvSpPr/>
              <p:nvPr/>
            </p:nvSpPr>
            <p:spPr bwMode="auto">
              <a:xfrm>
                <a:off x="3700301" y="4777899"/>
                <a:ext cx="871149" cy="154663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0487" tIns="44450" rIns="90487" bIns="44450"/>
              <a:lstStyle/>
              <a:p>
                <a:pPr marL="342900" indent="-342900"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37" charset="2"/>
                  <a:buNone/>
                  <a:defRPr/>
                </a:pPr>
                <a:endParaRPr lang="en-US">
                  <a:latin typeface="Helvetica" pitchFamily="37" charset="0"/>
                </a:endParaRPr>
              </a:p>
            </p:txBody>
          </p:sp>
          <p:sp>
            <p:nvSpPr>
              <p:cNvPr id="43019" name="TextBox 10">
                <a:extLst>
                  <a:ext uri="{FF2B5EF4-FFF2-40B4-BE49-F238E27FC236}">
                    <a16:creationId xmlns:a16="http://schemas.microsoft.com/office/drawing/2014/main" id="{43A76DCB-39EC-C642-8683-4DAC615EE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9105" y="5696773"/>
                <a:ext cx="190789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latin typeface="Tahoma" panose="020B0604030504040204" pitchFamily="34" charset="0"/>
                    <a:sym typeface="Symbol" pitchFamily="2" charset="2"/>
                  </a:rPr>
                  <a:t>SUPERVISES</a:t>
                </a:r>
                <a:endParaRPr lang="en-US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E07985-919A-4F42-A0B5-BC8DA23F06B4}"/>
                  </a:ext>
                </a:extLst>
              </p:cNvPr>
              <p:cNvSpPr txBox="1"/>
              <p:nvPr/>
            </p:nvSpPr>
            <p:spPr>
              <a:xfrm>
                <a:off x="3955472" y="4987036"/>
                <a:ext cx="615978" cy="150772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SzPct val="75000"/>
                  <a:buFont typeface="Wingdings" pitchFamily="2" charset="2"/>
                  <a:buChar char="q"/>
                  <a:defRPr/>
                </a:pPr>
                <a:r>
                  <a:rPr lang="en-US" sz="2000" dirty="0"/>
                  <a:t> </a:t>
                </a:r>
              </a:p>
              <a:p>
                <a:pPr marL="342900" indent="-342900">
                  <a:buClr>
                    <a:schemeClr val="accent6"/>
                  </a:buClr>
                  <a:buSzPct val="75000"/>
                  <a:buFont typeface="Wingdings" pitchFamily="2" charset="2"/>
                  <a:buChar char="q"/>
                  <a:defRPr/>
                </a:pPr>
                <a:endParaRPr lang="en-US" sz="1800" dirty="0"/>
              </a:p>
              <a:p>
                <a:pPr>
                  <a:buClr>
                    <a:schemeClr val="accent6"/>
                  </a:buClr>
                  <a:buSzPct val="75000"/>
                  <a:defRPr/>
                </a:pPr>
                <a:endParaRPr lang="en-US" sz="1200" dirty="0"/>
              </a:p>
              <a:p>
                <a:pPr>
                  <a:buClr>
                    <a:schemeClr val="accent6"/>
                  </a:buClr>
                  <a:buSzPct val="75000"/>
                  <a:defRPr/>
                </a:pPr>
                <a:endParaRPr lang="en-US" sz="1800" dirty="0"/>
              </a:p>
              <a:p>
                <a:pPr marL="342900" indent="-342900">
                  <a:buClr>
                    <a:schemeClr val="accent6"/>
                  </a:buClr>
                  <a:buSzPct val="75000"/>
                  <a:buFont typeface="Wingdings" pitchFamily="2" charset="2"/>
                  <a:buChar char="q"/>
                  <a:defRPr/>
                </a:pPr>
                <a:r>
                  <a:rPr lang="en-US" dirty="0"/>
                  <a:t> </a:t>
                </a:r>
              </a:p>
            </p:txBody>
          </p:sp>
          <p:cxnSp>
            <p:nvCxnSpPr>
              <p:cNvPr id="43021" name="Straight Connector 16">
                <a:extLst>
                  <a:ext uri="{FF2B5EF4-FFF2-40B4-BE49-F238E27FC236}">
                    <a16:creationId xmlns:a16="http://schemas.microsoft.com/office/drawing/2014/main" id="{7F1E43B2-F6D2-ED44-88AF-9B7E084E129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14514" y="5100936"/>
                <a:ext cx="1836965" cy="46633"/>
              </a:xfrm>
              <a:prstGeom prst="line">
                <a:avLst/>
              </a:prstGeom>
              <a:noFill/>
              <a:ln w="12700" algn="ctr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22" name="Straight Connector 18">
                <a:extLst>
                  <a:ext uri="{FF2B5EF4-FFF2-40B4-BE49-F238E27FC236}">
                    <a16:creationId xmlns:a16="http://schemas.microsoft.com/office/drawing/2014/main" id="{0B90ED6F-F200-8645-A29C-FC8109B9B17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81720" y="5943504"/>
                <a:ext cx="1869760" cy="22218"/>
              </a:xfrm>
              <a:prstGeom prst="line">
                <a:avLst/>
              </a:prstGeom>
              <a:noFill/>
              <a:ln w="12700" algn="ctr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23" name="Straight Connector 54">
                <a:extLst>
                  <a:ext uri="{FF2B5EF4-FFF2-40B4-BE49-F238E27FC236}">
                    <a16:creationId xmlns:a16="http://schemas.microsoft.com/office/drawing/2014/main" id="{06030EED-0B99-E347-B10F-7729C510810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214514" y="5147569"/>
                <a:ext cx="1795433" cy="389482"/>
              </a:xfrm>
              <a:prstGeom prst="line">
                <a:avLst/>
              </a:prstGeom>
              <a:noFill/>
              <a:ln w="12700" algn="ctr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24" name="Straight Connector 62">
                <a:extLst>
                  <a:ext uri="{FF2B5EF4-FFF2-40B4-BE49-F238E27FC236}">
                    <a16:creationId xmlns:a16="http://schemas.microsoft.com/office/drawing/2014/main" id="{8FB8DFDD-E708-4844-8D11-6C1438F43A9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2203207" y="5583685"/>
                <a:ext cx="1844976" cy="372887"/>
              </a:xfrm>
              <a:prstGeom prst="line">
                <a:avLst/>
              </a:prstGeom>
              <a:noFill/>
              <a:ln w="12700" algn="ctr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025" name="TextBox 61">
                <a:extLst>
                  <a:ext uri="{FF2B5EF4-FFF2-40B4-BE49-F238E27FC236}">
                    <a16:creationId xmlns:a16="http://schemas.microsoft.com/office/drawing/2014/main" id="{85CCEAA5-39E6-8643-919A-385C154042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760317">
                <a:off x="2422615" y="5148977"/>
                <a:ext cx="111120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ahoma" panose="020B0604030504040204" pitchFamily="34" charset="0"/>
                    <a:sym typeface="Symbol" pitchFamily="2" charset="2"/>
                  </a:rPr>
                  <a:t>supervisor</a:t>
                </a:r>
                <a:endParaRPr lang="en-US" altLang="en-US" sz="1600"/>
              </a:p>
            </p:txBody>
          </p:sp>
          <p:sp>
            <p:nvSpPr>
              <p:cNvPr id="43026" name="TextBox 65">
                <a:extLst>
                  <a:ext uri="{FF2B5EF4-FFF2-40B4-BE49-F238E27FC236}">
                    <a16:creationId xmlns:a16="http://schemas.microsoft.com/office/drawing/2014/main" id="{76A2E454-89F3-C146-A43F-870D745C20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805196">
                <a:off x="2752659" y="5563421"/>
                <a:ext cx="111120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ahoma" panose="020B0604030504040204" pitchFamily="34" charset="0"/>
                    <a:sym typeface="Symbol" pitchFamily="2" charset="2"/>
                  </a:rPr>
                  <a:t>supervisor</a:t>
                </a:r>
                <a:endParaRPr lang="en-US" altLang="en-US" sz="1600"/>
              </a:p>
            </p:txBody>
          </p:sp>
          <p:sp>
            <p:nvSpPr>
              <p:cNvPr id="43027" name="TextBox 32771">
                <a:extLst>
                  <a:ext uri="{FF2B5EF4-FFF2-40B4-BE49-F238E27FC236}">
                    <a16:creationId xmlns:a16="http://schemas.microsoft.com/office/drawing/2014/main" id="{0772AB85-8365-8548-A752-ECFEC1C3D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1816" y="4850856"/>
                <a:ext cx="985215" cy="259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ahoma" panose="020B0604030504040204" pitchFamily="34" charset="0"/>
                    <a:sym typeface="Symbol" pitchFamily="2" charset="2"/>
                  </a:rPr>
                  <a:t>supervisee</a:t>
                </a:r>
                <a:endParaRPr lang="en-US" altLang="en-US" sz="1600"/>
              </a:p>
            </p:txBody>
          </p:sp>
        </p:grpSp>
        <p:sp>
          <p:nvSpPr>
            <p:cNvPr id="43013" name="TextBox 70">
              <a:extLst>
                <a:ext uri="{FF2B5EF4-FFF2-40B4-BE49-F238E27FC236}">
                  <a16:creationId xmlns:a16="http://schemas.microsoft.com/office/drawing/2014/main" id="{C0E5C05E-C7B5-C14D-9AEB-D7728DFB5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828" y="5926651"/>
              <a:ext cx="1180131" cy="25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  <a:sym typeface="Symbol" pitchFamily="2" charset="2"/>
                </a:rPr>
                <a:t>supervisee</a:t>
              </a:r>
              <a:endParaRPr lang="en-US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2B7A0C18-69AD-BE4B-99E9-13854B58A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Constraints on Relationship Types</a:t>
            </a:r>
          </a:p>
        </p:txBody>
      </p:sp>
      <p:sp>
        <p:nvSpPr>
          <p:cNvPr id="604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0228AA8-7C5E-4C43-8786-70D3C5856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u="sng">
                <a:solidFill>
                  <a:srgbClr val="000090"/>
                </a:solidFill>
                <a:latin typeface="Tahoma" panose="020B0604030504040204" pitchFamily="34" charset="0"/>
              </a:rPr>
              <a:t>Cardinality ration</a:t>
            </a:r>
            <a:r>
              <a:rPr lang="en-US" altLang="en-US">
                <a:latin typeface="Tahoma" panose="020B0604030504040204" pitchFamily="34" charset="0"/>
              </a:rPr>
              <a:t>: Specifies the number of relationship instances that an entity can participate in.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sz="2200" b="1">
                <a:latin typeface="Tahoma" panose="020B0604030504040204" pitchFamily="34" charset="0"/>
              </a:rPr>
              <a:t>1:1</a:t>
            </a:r>
            <a:r>
              <a:rPr lang="en-US" altLang="en-US">
                <a:latin typeface="Tahoma" panose="020B0604030504040204" pitchFamily="34" charset="0"/>
              </a:rPr>
              <a:t> Departments having Chairpersons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sz="2200" b="1">
                <a:latin typeface="Tahoma" panose="020B0604030504040204" pitchFamily="34" charset="0"/>
              </a:rPr>
              <a:t>N:1</a:t>
            </a:r>
            <a:r>
              <a:rPr lang="en-US" altLang="en-US">
                <a:latin typeface="Tahoma" panose="020B0604030504040204" pitchFamily="34" charset="0"/>
              </a:rPr>
              <a:t> Children having Mothers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sz="2200" b="1">
                <a:latin typeface="Tahoma" panose="020B0604030504040204" pitchFamily="34" charset="0"/>
              </a:rPr>
              <a:t>1:N</a:t>
            </a:r>
            <a:r>
              <a:rPr lang="en-US" altLang="en-US">
                <a:latin typeface="Tahoma" panose="020B0604030504040204" pitchFamily="34" charset="0"/>
              </a:rPr>
              <a:t> Mothers having children (inverse of N:1)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sz="2200" b="1">
                <a:latin typeface="Tahoma" panose="020B0604030504040204" pitchFamily="34" charset="0"/>
              </a:rPr>
              <a:t>M:N</a:t>
            </a:r>
            <a:r>
              <a:rPr lang="en-US" altLang="en-US">
                <a:latin typeface="Tahoma" panose="020B0604030504040204" pitchFamily="34" charset="0"/>
              </a:rPr>
              <a:t> Students enrolling in Class Sections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u="sng">
                <a:solidFill>
                  <a:srgbClr val="000090"/>
                </a:solidFill>
                <a:latin typeface="Tahoma" panose="020B0604030504040204" pitchFamily="34" charset="0"/>
              </a:rPr>
              <a:t>Participation</a:t>
            </a:r>
            <a:r>
              <a:rPr lang="en-US" altLang="en-US">
                <a:latin typeface="Tahoma" panose="020B0604030504040204" pitchFamily="34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b="1">
                <a:latin typeface="Tahoma" panose="020B0604030504040204" pitchFamily="34" charset="0"/>
              </a:rPr>
              <a:t>Total</a:t>
            </a: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>
                <a:latin typeface="Tahoma" panose="020B0604030504040204" pitchFamily="34" charset="0"/>
                <a:sym typeface="Symbol" pitchFamily="2" charset="2"/>
              </a:rPr>
              <a:t>  Existence of entity depends on the existence of a related entity. E.g., Classes have total participation to OFFER_BY dept.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b="1">
                <a:latin typeface="Tahoma" panose="020B0604030504040204" pitchFamily="34" charset="0"/>
                <a:sym typeface="Symbol" pitchFamily="2" charset="2"/>
              </a:rPr>
              <a:t>Partial</a:t>
            </a:r>
            <a:r>
              <a:rPr lang="en-US" altLang="en-US">
                <a:latin typeface="Tahoma" panose="020B0604030504040204" pitchFamily="34" charset="0"/>
                <a:sym typeface="Symbol" pitchFamily="2" charset="2"/>
              </a:rPr>
              <a:t>  Some entities are not related to other entities. E.g., Faculty  have partial participation to CHAIR of a dept.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B749D37D-8964-9340-8072-459DFFD0D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Strong and Weak Entities</a:t>
            </a:r>
          </a:p>
        </p:txBody>
      </p:sp>
      <p:sp>
        <p:nvSpPr>
          <p:cNvPr id="4915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16466B1-5EEC-2D4B-A2D6-52DC6D620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01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u="sng">
                <a:solidFill>
                  <a:srgbClr val="000090"/>
                </a:solidFill>
                <a:latin typeface="Tahoma" panose="020B0604030504040204" pitchFamily="34" charset="0"/>
              </a:rPr>
              <a:t>Strong or ordinary Entities: 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>
                <a:latin typeface="Tahoma" panose="020B0604030504040204" pitchFamily="34" charset="0"/>
              </a:rPr>
              <a:t>Have independent existence in the mini-world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>
                <a:latin typeface="Tahoma" panose="020B0604030504040204" pitchFamily="34" charset="0"/>
              </a:rPr>
              <a:t>They are part of the care of the application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u="sng">
                <a:solidFill>
                  <a:srgbClr val="000090"/>
                </a:solidFill>
                <a:latin typeface="Tahoma" panose="020B0604030504040204" pitchFamily="34" charset="0"/>
              </a:rPr>
              <a:t>Weak Entities: 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>
                <a:solidFill>
                  <a:srgbClr val="280049"/>
                </a:solidFill>
                <a:latin typeface="Tahoma" panose="020B0604030504040204" pitchFamily="34" charset="0"/>
              </a:rPr>
              <a:t>They are dependent on another entity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>
                <a:solidFill>
                  <a:srgbClr val="280049"/>
                </a:solidFill>
                <a:latin typeface="Tahoma" panose="020B0604030504040204" pitchFamily="34" charset="0"/>
              </a:rPr>
              <a:t>Identify owner is the specific entity on which the weak entity depends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>
                <a:solidFill>
                  <a:srgbClr val="280049"/>
                </a:solidFill>
                <a:latin typeface="Tahoma" panose="020B0604030504040204" pitchFamily="34" charset="0"/>
              </a:rPr>
              <a:t>No key attribute; are distinguishable through an identifying relationship and a discriminator or partial key 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>
                <a:solidFill>
                  <a:srgbClr val="280049"/>
                </a:solidFill>
                <a:latin typeface="Tahoma" panose="020B0604030504040204" pitchFamily="34" charset="0"/>
              </a:rPr>
              <a:t>Identifying relationship is always total participation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>
                <a:solidFill>
                  <a:srgbClr val="280049"/>
                </a:solidFill>
                <a:latin typeface="Tahoma" panose="020B0604030504040204" pitchFamily="34" charset="0"/>
              </a:rPr>
              <a:t>It may be represented as multi-value, composite attribute of owner (When isn</a:t>
            </a:r>
            <a:r>
              <a:rPr lang="ja-JP" altLang="en-US">
                <a:solidFill>
                  <a:srgbClr val="280049"/>
                </a:solidFill>
                <a:latin typeface="Tahoma" panose="020B0604030504040204" pitchFamily="34" charset="0"/>
              </a:rPr>
              <a:t>’</a:t>
            </a:r>
            <a:r>
              <a:rPr lang="en-US" altLang="ja-JP">
                <a:solidFill>
                  <a:srgbClr val="280049"/>
                </a:solidFill>
                <a:latin typeface="Tahoma" panose="020B0604030504040204" pitchFamily="34" charset="0"/>
              </a:rPr>
              <a:t>t this possible?)</a:t>
            </a:r>
            <a:endParaRPr lang="en-US" altLang="en-US">
              <a:solidFill>
                <a:srgbClr val="28004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528328E6-34CE-0949-8635-7AB423E38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ER-Diagrams</a:t>
            </a:r>
          </a:p>
        </p:txBody>
      </p:sp>
      <p:grpSp>
        <p:nvGrpSpPr>
          <p:cNvPr id="53252" name="Group 3">
            <a:extLst>
              <a:ext uri="{FF2B5EF4-FFF2-40B4-BE49-F238E27FC236}">
                <a16:creationId xmlns:a16="http://schemas.microsoft.com/office/drawing/2014/main" id="{600B63A9-AFC4-5D48-B817-138CA1401FE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3689350" cy="533400"/>
            <a:chOff x="960" y="1488"/>
            <a:chExt cx="2324" cy="336"/>
          </a:xfrm>
          <a:solidFill>
            <a:srgbClr val="FFB054"/>
          </a:solidFill>
        </p:grpSpPr>
        <p:sp>
          <p:nvSpPr>
            <p:cNvPr id="53284" name="Rectangle 4">
              <a:extLst>
                <a:ext uri="{FF2B5EF4-FFF2-40B4-BE49-F238E27FC236}">
                  <a16:creationId xmlns:a16="http://schemas.microsoft.com/office/drawing/2014/main" id="{1543E3B8-FE41-7346-8649-807244B1C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88"/>
              <a:ext cx="576" cy="336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85" name="Text Box 5">
              <a:extLst>
                <a:ext uri="{FF2B5EF4-FFF2-40B4-BE49-F238E27FC236}">
                  <a16:creationId xmlns:a16="http://schemas.microsoft.com/office/drawing/2014/main" id="{1AAEB9A1-7DCC-004E-98E5-939376245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488"/>
              <a:ext cx="1556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b="1" dirty="0">
                  <a:latin typeface="Times New Roman" charset="0"/>
                </a:rPr>
                <a:t>(strong) entity set</a:t>
              </a:r>
            </a:p>
          </p:txBody>
        </p:sp>
      </p:grpSp>
      <p:grpSp>
        <p:nvGrpSpPr>
          <p:cNvPr id="53253" name="Group 6">
            <a:extLst>
              <a:ext uri="{FF2B5EF4-FFF2-40B4-BE49-F238E27FC236}">
                <a16:creationId xmlns:a16="http://schemas.microsoft.com/office/drawing/2014/main" id="{3562EB4E-FD7A-1844-8F43-2C5994BE02E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590800"/>
            <a:ext cx="3333750" cy="533400"/>
            <a:chOff x="1008" y="2112"/>
            <a:chExt cx="2100" cy="336"/>
          </a:xfrm>
          <a:solidFill>
            <a:srgbClr val="FFB054"/>
          </a:solidFill>
        </p:grpSpPr>
        <p:sp>
          <p:nvSpPr>
            <p:cNvPr id="53282" name="Rectangle 7">
              <a:extLst>
                <a:ext uri="{FF2B5EF4-FFF2-40B4-BE49-F238E27FC236}">
                  <a16:creationId xmlns:a16="http://schemas.microsoft.com/office/drawing/2014/main" id="{995CEE98-689D-2749-B230-9EABB4A45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12"/>
              <a:ext cx="576" cy="336"/>
            </a:xfrm>
            <a:prstGeom prst="rect">
              <a:avLst/>
            </a:prstGeom>
            <a:grpFill/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83" name="Text Box 8">
              <a:extLst>
                <a:ext uri="{FF2B5EF4-FFF2-40B4-BE49-F238E27FC236}">
                  <a16:creationId xmlns:a16="http://schemas.microsoft.com/office/drawing/2014/main" id="{9857FEAF-8C82-2646-85EA-49001D684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112"/>
              <a:ext cx="1332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b="1" dirty="0">
                  <a:latin typeface="Times New Roman" charset="0"/>
                </a:rPr>
                <a:t>weak entity set</a:t>
              </a:r>
            </a:p>
          </p:txBody>
        </p:sp>
      </p:grpSp>
      <p:grpSp>
        <p:nvGrpSpPr>
          <p:cNvPr id="53254" name="Group 9">
            <a:extLst>
              <a:ext uri="{FF2B5EF4-FFF2-40B4-BE49-F238E27FC236}">
                <a16:creationId xmlns:a16="http://schemas.microsoft.com/office/drawing/2014/main" id="{DB32EB83-75CF-B14E-81F0-5A620651E9B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505200"/>
            <a:ext cx="3468688" cy="914400"/>
            <a:chOff x="1008" y="2640"/>
            <a:chExt cx="2185" cy="576"/>
          </a:xfrm>
          <a:solidFill>
            <a:srgbClr val="FFB054"/>
          </a:solidFill>
        </p:grpSpPr>
        <p:sp>
          <p:nvSpPr>
            <p:cNvPr id="53280" name="AutoShape 10">
              <a:extLst>
                <a:ext uri="{FF2B5EF4-FFF2-40B4-BE49-F238E27FC236}">
                  <a16:creationId xmlns:a16="http://schemas.microsoft.com/office/drawing/2014/main" id="{233571F6-395D-0147-BDC6-C884AA034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640"/>
              <a:ext cx="432" cy="576"/>
            </a:xfrm>
            <a:prstGeom prst="diamond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81" name="Text Box 11">
              <a:extLst>
                <a:ext uri="{FF2B5EF4-FFF2-40B4-BE49-F238E27FC236}">
                  <a16:creationId xmlns:a16="http://schemas.microsoft.com/office/drawing/2014/main" id="{A793C354-F71C-B34C-84F6-E4B7766A6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736"/>
              <a:ext cx="1369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b="1" dirty="0">
                  <a:latin typeface="Times New Roman" charset="0"/>
                </a:rPr>
                <a:t>relationship set</a:t>
              </a:r>
            </a:p>
          </p:txBody>
        </p:sp>
      </p:grpSp>
      <p:grpSp>
        <p:nvGrpSpPr>
          <p:cNvPr id="53255" name="Group 12">
            <a:extLst>
              <a:ext uri="{FF2B5EF4-FFF2-40B4-BE49-F238E27FC236}">
                <a16:creationId xmlns:a16="http://schemas.microsoft.com/office/drawing/2014/main" id="{AC837FA0-22FB-B94F-B5A7-37BFBD6866E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724400"/>
            <a:ext cx="3529013" cy="1228725"/>
            <a:chOff x="672" y="3120"/>
            <a:chExt cx="2223" cy="774"/>
          </a:xfrm>
          <a:solidFill>
            <a:srgbClr val="FFB054"/>
          </a:solidFill>
        </p:grpSpPr>
        <p:sp>
          <p:nvSpPr>
            <p:cNvPr id="53278" name="AutoShape 13">
              <a:extLst>
                <a:ext uri="{FF2B5EF4-FFF2-40B4-BE49-F238E27FC236}">
                  <a16:creationId xmlns:a16="http://schemas.microsoft.com/office/drawing/2014/main" id="{68572B15-227D-D648-991A-7A314762D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20"/>
              <a:ext cx="432" cy="576"/>
            </a:xfrm>
            <a:prstGeom prst="diamond">
              <a:avLst/>
            </a:prstGeom>
            <a:grpFill/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79" name="Text Box 14">
              <a:extLst>
                <a:ext uri="{FF2B5EF4-FFF2-40B4-BE49-F238E27FC236}">
                  <a16:creationId xmlns:a16="http://schemas.microsoft.com/office/drawing/2014/main" id="{CB4F1284-2367-CA46-8AAE-5DAA0519E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3146"/>
              <a:ext cx="1417" cy="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b="1" dirty="0">
                  <a:latin typeface="Times New Roman" charset="0"/>
                </a:rPr>
                <a:t>identifying </a:t>
              </a:r>
              <a:br>
                <a:rPr lang="en-US" b="1" dirty="0">
                  <a:latin typeface="Times New Roman" charset="0"/>
                </a:rPr>
              </a:br>
              <a:r>
                <a:rPr lang="en-US" b="1" dirty="0">
                  <a:latin typeface="Times New Roman" charset="0"/>
                </a:rPr>
                <a:t>relationship set </a:t>
              </a:r>
              <a:br>
                <a:rPr lang="en-US" b="1" dirty="0">
                  <a:latin typeface="Times New Roman" charset="0"/>
                </a:rPr>
              </a:br>
              <a:r>
                <a:rPr lang="en-US" b="1" dirty="0">
                  <a:latin typeface="Times New Roman" charset="0"/>
                </a:rPr>
                <a:t>for weak entity</a:t>
              </a:r>
            </a:p>
          </p:txBody>
        </p:sp>
      </p:grpSp>
      <p:grpSp>
        <p:nvGrpSpPr>
          <p:cNvPr id="53256" name="Group 15">
            <a:extLst>
              <a:ext uri="{FF2B5EF4-FFF2-40B4-BE49-F238E27FC236}">
                <a16:creationId xmlns:a16="http://schemas.microsoft.com/office/drawing/2014/main" id="{ECE643FD-C0CD-C74A-88CA-0E43670CAAB0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676400"/>
            <a:ext cx="2462213" cy="492125"/>
            <a:chOff x="3936" y="1226"/>
            <a:chExt cx="1551" cy="310"/>
          </a:xfrm>
          <a:solidFill>
            <a:srgbClr val="FFB054"/>
          </a:solidFill>
        </p:grpSpPr>
        <p:sp>
          <p:nvSpPr>
            <p:cNvPr id="53276" name="Oval 16">
              <a:extLst>
                <a:ext uri="{FF2B5EF4-FFF2-40B4-BE49-F238E27FC236}">
                  <a16:creationId xmlns:a16="http://schemas.microsoft.com/office/drawing/2014/main" id="{54B69C2A-A14D-DA4C-99D2-98D992F23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248"/>
              <a:ext cx="432" cy="28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77" name="Text Box 17">
              <a:extLst>
                <a:ext uri="{FF2B5EF4-FFF2-40B4-BE49-F238E27FC236}">
                  <a16:creationId xmlns:a16="http://schemas.microsoft.com/office/drawing/2014/main" id="{D1FAB698-D942-2644-94B6-BEC250726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1226"/>
              <a:ext cx="841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b="1" dirty="0">
                  <a:latin typeface="Times New Roman" charset="0"/>
                </a:rPr>
                <a:t>attribute</a:t>
              </a:r>
            </a:p>
          </p:txBody>
        </p:sp>
      </p:grpSp>
      <p:sp>
        <p:nvSpPr>
          <p:cNvPr id="2" name="Line 18">
            <a:extLst>
              <a:ext uri="{FF2B5EF4-FFF2-40B4-BE49-F238E27FC236}">
                <a16:creationId xmlns:a16="http://schemas.microsoft.com/office/drawing/2014/main" id="{F87379DF-E609-5042-AD9E-F754AF39E4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447800"/>
            <a:ext cx="0" cy="434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271" name="Group 20">
            <a:extLst>
              <a:ext uri="{FF2B5EF4-FFF2-40B4-BE49-F238E27FC236}">
                <a16:creationId xmlns:a16="http://schemas.microsoft.com/office/drawing/2014/main" id="{7E8D68E4-457B-8742-BEB1-37166721CC3B}"/>
              </a:ext>
            </a:extLst>
          </p:cNvPr>
          <p:cNvGrpSpPr>
            <a:grpSpLocks/>
          </p:cNvGrpSpPr>
          <p:nvPr/>
        </p:nvGrpSpPr>
        <p:grpSpPr bwMode="auto">
          <a:xfrm>
            <a:off x="5294313" y="2632075"/>
            <a:ext cx="2928937" cy="492125"/>
            <a:chOff x="3936" y="1226"/>
            <a:chExt cx="1845" cy="310"/>
          </a:xfrm>
          <a:solidFill>
            <a:srgbClr val="FFB054"/>
          </a:solidFill>
        </p:grpSpPr>
        <p:sp>
          <p:nvSpPr>
            <p:cNvPr id="53274" name="Oval 21">
              <a:extLst>
                <a:ext uri="{FF2B5EF4-FFF2-40B4-BE49-F238E27FC236}">
                  <a16:creationId xmlns:a16="http://schemas.microsoft.com/office/drawing/2014/main" id="{F9251630-9AF4-A34E-BD25-81120B138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248"/>
              <a:ext cx="432" cy="28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75" name="Text Box 22">
              <a:extLst>
                <a:ext uri="{FF2B5EF4-FFF2-40B4-BE49-F238E27FC236}">
                  <a16:creationId xmlns:a16="http://schemas.microsoft.com/office/drawing/2014/main" id="{DA6CC724-0B3A-EF40-A7EC-FC7962866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1226"/>
              <a:ext cx="1135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b="1" dirty="0">
                  <a:latin typeface="Times New Roman" charset="0"/>
                </a:rPr>
                <a:t>primary key</a:t>
              </a:r>
            </a:p>
          </p:txBody>
        </p:sp>
      </p:grpSp>
      <p:sp>
        <p:nvSpPr>
          <p:cNvPr id="53257" name="Text Box 23">
            <a:extLst>
              <a:ext uri="{FF2B5EF4-FFF2-40B4-BE49-F238E27FC236}">
                <a16:creationId xmlns:a16="http://schemas.microsoft.com/office/drawing/2014/main" id="{1AC019B6-7593-FB4D-AFC5-53BDA3CCE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25971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3258" name="Line 24">
            <a:extLst>
              <a:ext uri="{FF2B5EF4-FFF2-40B4-BE49-F238E27FC236}">
                <a16:creationId xmlns:a16="http://schemas.microsoft.com/office/drawing/2014/main" id="{52A5576C-3E03-E145-BF86-456736CD3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2913" y="301307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259" name="Group 25">
            <a:extLst>
              <a:ext uri="{FF2B5EF4-FFF2-40B4-BE49-F238E27FC236}">
                <a16:creationId xmlns:a16="http://schemas.microsoft.com/office/drawing/2014/main" id="{42E3A07E-2066-4749-AB3B-A0514E3F5D49}"/>
              </a:ext>
            </a:extLst>
          </p:cNvPr>
          <p:cNvGrpSpPr>
            <a:grpSpLocks/>
          </p:cNvGrpSpPr>
          <p:nvPr/>
        </p:nvGrpSpPr>
        <p:grpSpPr bwMode="auto">
          <a:xfrm>
            <a:off x="5294313" y="4552950"/>
            <a:ext cx="3140075" cy="857250"/>
            <a:chOff x="720" y="1776"/>
            <a:chExt cx="1978" cy="540"/>
          </a:xfrm>
          <a:solidFill>
            <a:srgbClr val="FFB054"/>
          </a:solidFill>
        </p:grpSpPr>
        <p:grpSp>
          <p:nvGrpSpPr>
            <p:cNvPr id="53266" name="Group 26">
              <a:extLst>
                <a:ext uri="{FF2B5EF4-FFF2-40B4-BE49-F238E27FC236}">
                  <a16:creationId xmlns:a16="http://schemas.microsoft.com/office/drawing/2014/main" id="{D6F3D831-6C82-9F4F-B6B2-8D845B2B4C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798"/>
              <a:ext cx="1978" cy="518"/>
              <a:chOff x="3936" y="1226"/>
              <a:chExt cx="1978" cy="518"/>
            </a:xfrm>
            <a:grpFill/>
          </p:grpSpPr>
          <p:sp>
            <p:nvSpPr>
              <p:cNvPr id="53269" name="Oval 27">
                <a:extLst>
                  <a:ext uri="{FF2B5EF4-FFF2-40B4-BE49-F238E27FC236}">
                    <a16:creationId xmlns:a16="http://schemas.microsoft.com/office/drawing/2014/main" id="{C18A86D0-3E61-2546-AEB9-C5731842D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248"/>
                <a:ext cx="432" cy="28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endParaRPr lang="en-US"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270" name="Text Box 28">
                <a:extLst>
                  <a:ext uri="{FF2B5EF4-FFF2-40B4-BE49-F238E27FC236}">
                    <a16:creationId xmlns:a16="http://schemas.microsoft.com/office/drawing/2014/main" id="{44350C93-F0F8-4E42-B215-15A4C600B3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6" y="1226"/>
                <a:ext cx="1268" cy="5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US" b="1" dirty="0">
                    <a:latin typeface="Times New Roman" charset="0"/>
                  </a:rPr>
                  <a:t>Discriminator</a:t>
                </a:r>
                <a:br>
                  <a:rPr lang="en-US" b="1" dirty="0">
                    <a:latin typeface="Times New Roman" charset="0"/>
                  </a:rPr>
                </a:br>
                <a:r>
                  <a:rPr lang="en-US" b="1" dirty="0">
                    <a:latin typeface="Times New Roman" charset="0"/>
                  </a:rPr>
                  <a:t>partial key</a:t>
                </a:r>
              </a:p>
            </p:txBody>
          </p:sp>
        </p:grpSp>
        <p:sp>
          <p:nvSpPr>
            <p:cNvPr id="53267" name="Text Box 29">
              <a:extLst>
                <a:ext uri="{FF2B5EF4-FFF2-40B4-BE49-F238E27FC236}">
                  <a16:creationId xmlns:a16="http://schemas.microsoft.com/office/drawing/2014/main" id="{B110BE7B-B2B1-134E-B0EA-66E7C0F3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77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b="1" dirty="0">
                  <a:latin typeface="Times New Roman" charset="0"/>
                </a:rPr>
                <a:t>A</a:t>
              </a:r>
            </a:p>
          </p:txBody>
        </p:sp>
        <p:sp>
          <p:nvSpPr>
            <p:cNvPr id="53268" name="Line 30">
              <a:extLst>
                <a:ext uri="{FF2B5EF4-FFF2-40B4-BE49-F238E27FC236}">
                  <a16:creationId xmlns:a16="http://schemas.microsoft.com/office/drawing/2014/main" id="{3921205A-1396-054B-BA53-F70013D31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38"/>
              <a:ext cx="144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60" name="Group 31">
            <a:extLst>
              <a:ext uri="{FF2B5EF4-FFF2-40B4-BE49-F238E27FC236}">
                <a16:creationId xmlns:a16="http://schemas.microsoft.com/office/drawing/2014/main" id="{7A0978D3-B2CD-0341-BDBF-E61F37C36B53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622675"/>
            <a:ext cx="3249613" cy="492125"/>
            <a:chOff x="3456" y="2426"/>
            <a:chExt cx="2047" cy="310"/>
          </a:xfrm>
          <a:solidFill>
            <a:srgbClr val="FFB054"/>
          </a:solidFill>
        </p:grpSpPr>
        <p:grpSp>
          <p:nvGrpSpPr>
            <p:cNvPr id="53261" name="Group 32">
              <a:extLst>
                <a:ext uri="{FF2B5EF4-FFF2-40B4-BE49-F238E27FC236}">
                  <a16:creationId xmlns:a16="http://schemas.microsoft.com/office/drawing/2014/main" id="{D19C4A72-7F2F-2649-B260-E560B79EB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426"/>
              <a:ext cx="2047" cy="310"/>
              <a:chOff x="3936" y="1226"/>
              <a:chExt cx="2047" cy="310"/>
            </a:xfrm>
            <a:grpFill/>
          </p:grpSpPr>
          <p:sp>
            <p:nvSpPr>
              <p:cNvPr id="53264" name="Oval 33">
                <a:extLst>
                  <a:ext uri="{FF2B5EF4-FFF2-40B4-BE49-F238E27FC236}">
                    <a16:creationId xmlns:a16="http://schemas.microsoft.com/office/drawing/2014/main" id="{B5A7563E-D723-2043-9A2F-46DA268C0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248"/>
                <a:ext cx="432" cy="28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endParaRPr lang="en-US"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265" name="Text Box 34">
                <a:extLst>
                  <a:ext uri="{FF2B5EF4-FFF2-40B4-BE49-F238E27FC236}">
                    <a16:creationId xmlns:a16="http://schemas.microsoft.com/office/drawing/2014/main" id="{9AC75993-5230-5943-AE08-4D13399C9D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6" y="1226"/>
                <a:ext cx="1337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US" b="1">
                    <a:latin typeface="Times New Roman" charset="0"/>
                  </a:rPr>
                  <a:t>alternative key</a:t>
                </a:r>
              </a:p>
            </p:txBody>
          </p:sp>
        </p:grpSp>
        <p:sp>
          <p:nvSpPr>
            <p:cNvPr id="53262" name="Text Box 35">
              <a:extLst>
                <a:ext uri="{FF2B5EF4-FFF2-40B4-BE49-F238E27FC236}">
                  <a16:creationId xmlns:a16="http://schemas.microsoft.com/office/drawing/2014/main" id="{1030B445-7B02-9845-A4A8-DEBF9D971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4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b="1" dirty="0">
                  <a:latin typeface="Times New Roman" charset="0"/>
                </a:rPr>
                <a:t>A</a:t>
              </a:r>
            </a:p>
          </p:txBody>
        </p:sp>
        <p:sp>
          <p:nvSpPr>
            <p:cNvPr id="53263" name="Line 36">
              <a:extLst>
                <a:ext uri="{FF2B5EF4-FFF2-40B4-BE49-F238E27FC236}">
                  <a16:creationId xmlns:a16="http://schemas.microsoft.com/office/drawing/2014/main" id="{7B6D8220-9EC8-0A47-82AC-69A0ED310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96"/>
              <a:ext cx="14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47AFE446-D5F7-494B-9AA5-8A8943B57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 Diagrams…</a:t>
            </a:r>
          </a:p>
        </p:txBody>
      </p:sp>
      <p:sp>
        <p:nvSpPr>
          <p:cNvPr id="55298" name="AutoShape 3">
            <a:extLst>
              <a:ext uri="{FF2B5EF4-FFF2-40B4-BE49-F238E27FC236}">
                <a16:creationId xmlns:a16="http://schemas.microsoft.com/office/drawing/2014/main" id="{3F5A4FAF-4B02-B546-A3A6-A2FA664A2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1524000"/>
            <a:ext cx="685800" cy="914400"/>
          </a:xfrm>
          <a:prstGeom prst="diamond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55299" name="Text Box 4">
            <a:extLst>
              <a:ext uri="{FF2B5EF4-FFF2-40B4-BE49-F238E27FC236}">
                <a16:creationId xmlns:a16="http://schemas.microsoft.com/office/drawing/2014/main" id="{EEAD8A24-6AC4-ED4D-8601-C75534A62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63" y="1676400"/>
            <a:ext cx="187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Cardinalities</a:t>
            </a:r>
          </a:p>
        </p:txBody>
      </p:sp>
      <p:sp>
        <p:nvSpPr>
          <p:cNvPr id="55300" name="Line 5">
            <a:extLst>
              <a:ext uri="{FF2B5EF4-FFF2-40B4-BE49-F238E27FC236}">
                <a16:creationId xmlns:a16="http://schemas.microsoft.com/office/drawing/2014/main" id="{02500C5F-400A-454E-B980-776A0D86D5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1388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1" name="Line 6">
            <a:extLst>
              <a:ext uri="{FF2B5EF4-FFF2-40B4-BE49-F238E27FC236}">
                <a16:creationId xmlns:a16="http://schemas.microsoft.com/office/drawing/2014/main" id="{CFA47F39-1645-7B41-A902-2C8CB2A0A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388" y="1981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2" name="Text Box 7">
            <a:extLst>
              <a:ext uri="{FF2B5EF4-FFF2-40B4-BE49-F238E27FC236}">
                <a16:creationId xmlns:a16="http://schemas.microsoft.com/office/drawing/2014/main" id="{281BAD24-6123-E84B-BF79-C1A87D4B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15240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55303" name="Text Box 8">
            <a:extLst>
              <a:ext uri="{FF2B5EF4-FFF2-40B4-BE49-F238E27FC236}">
                <a16:creationId xmlns:a16="http://schemas.microsoft.com/office/drawing/2014/main" id="{D732D3C8-FC5C-5B43-8E33-A361B14E0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15240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55304" name="AutoShape 9">
            <a:extLst>
              <a:ext uri="{FF2B5EF4-FFF2-40B4-BE49-F238E27FC236}">
                <a16:creationId xmlns:a16="http://schemas.microsoft.com/office/drawing/2014/main" id="{65632D65-C59E-4F40-826F-57612A9D8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2911475"/>
            <a:ext cx="685800" cy="914400"/>
          </a:xfrm>
          <a:prstGeom prst="diamond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55305" name="Text Box 10">
            <a:extLst>
              <a:ext uri="{FF2B5EF4-FFF2-40B4-BE49-F238E27FC236}">
                <a16:creationId xmlns:a16="http://schemas.microsoft.com/office/drawing/2014/main" id="{9C4AADFE-6F5C-8B4C-B480-FA171B718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988" y="3216275"/>
            <a:ext cx="18780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Cardinalities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with limits</a:t>
            </a:r>
          </a:p>
        </p:txBody>
      </p:sp>
      <p:sp>
        <p:nvSpPr>
          <p:cNvPr id="55306" name="Line 11">
            <a:extLst>
              <a:ext uri="{FF2B5EF4-FFF2-40B4-BE49-F238E27FC236}">
                <a16:creationId xmlns:a16="http://schemas.microsoft.com/office/drawing/2014/main" id="{C95373D7-AF7E-4E47-9964-1B3E93E18C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67263" y="336867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7" name="Line 12">
            <a:extLst>
              <a:ext uri="{FF2B5EF4-FFF2-40B4-BE49-F238E27FC236}">
                <a16:creationId xmlns:a16="http://schemas.microsoft.com/office/drawing/2014/main" id="{565ECE4B-CBBA-4249-A3A7-3AB93E104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0263" y="33686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8" name="Text Box 13">
            <a:extLst>
              <a:ext uri="{FF2B5EF4-FFF2-40B4-BE49-F238E27FC236}">
                <a16:creationId xmlns:a16="http://schemas.microsoft.com/office/drawing/2014/main" id="{2C6EA971-13E8-B340-BBD9-4AD9F2B1C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2876550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l:h</a:t>
            </a:r>
          </a:p>
        </p:txBody>
      </p:sp>
      <p:sp>
        <p:nvSpPr>
          <p:cNvPr id="55309" name="Text Box 14">
            <a:extLst>
              <a:ext uri="{FF2B5EF4-FFF2-40B4-BE49-F238E27FC236}">
                <a16:creationId xmlns:a16="http://schemas.microsoft.com/office/drawing/2014/main" id="{00C88021-3FD3-D343-B1A0-A5C4B36A8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238" y="2895600"/>
            <a:ext cx="1268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min:max</a:t>
            </a:r>
          </a:p>
        </p:txBody>
      </p:sp>
      <p:sp>
        <p:nvSpPr>
          <p:cNvPr id="55310" name="Line 15">
            <a:extLst>
              <a:ext uri="{FF2B5EF4-FFF2-40B4-BE49-F238E27FC236}">
                <a16:creationId xmlns:a16="http://schemas.microsoft.com/office/drawing/2014/main" id="{3665422E-6B8E-1B49-B624-76E7220E13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5163" y="12192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11" name="Oval 17">
            <a:extLst>
              <a:ext uri="{FF2B5EF4-FFF2-40B4-BE49-F238E27FC236}">
                <a16:creationId xmlns:a16="http://schemas.microsoft.com/office/drawing/2014/main" id="{37F52F1A-AA32-AB49-A111-A4E3C02E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4816475"/>
            <a:ext cx="685800" cy="457200"/>
          </a:xfrm>
          <a:prstGeom prst="ellipse">
            <a:avLst/>
          </a:prstGeom>
          <a:solidFill>
            <a:srgbClr val="FFB05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55312" name="Text Box 18">
            <a:extLst>
              <a:ext uri="{FF2B5EF4-FFF2-40B4-BE49-F238E27FC236}">
                <a16:creationId xmlns:a16="http://schemas.microsoft.com/office/drawing/2014/main" id="{A628AFFD-8AAC-3B41-9FCB-079A9F05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4664075"/>
            <a:ext cx="15732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Composite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attribute</a:t>
            </a:r>
          </a:p>
        </p:txBody>
      </p:sp>
      <p:sp>
        <p:nvSpPr>
          <p:cNvPr id="55313" name="Oval 19">
            <a:extLst>
              <a:ext uri="{FF2B5EF4-FFF2-40B4-BE49-F238E27FC236}">
                <a16:creationId xmlns:a16="http://schemas.microsoft.com/office/drawing/2014/main" id="{3DED05DF-862E-B04E-84D8-4B9CA432A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4054475"/>
            <a:ext cx="685800" cy="457200"/>
          </a:xfrm>
          <a:prstGeom prst="ellipse">
            <a:avLst/>
          </a:prstGeom>
          <a:solidFill>
            <a:srgbClr val="FFB05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55314" name="Oval 20">
            <a:extLst>
              <a:ext uri="{FF2B5EF4-FFF2-40B4-BE49-F238E27FC236}">
                <a16:creationId xmlns:a16="http://schemas.microsoft.com/office/drawing/2014/main" id="{7F1BA16E-6391-354E-A442-13D8CE2E5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4054475"/>
            <a:ext cx="685800" cy="457200"/>
          </a:xfrm>
          <a:prstGeom prst="ellipse">
            <a:avLst/>
          </a:prstGeom>
          <a:solidFill>
            <a:srgbClr val="FFB05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55315" name="Text Box 21">
            <a:extLst>
              <a:ext uri="{FF2B5EF4-FFF2-40B4-BE49-F238E27FC236}">
                <a16:creationId xmlns:a16="http://schemas.microsoft.com/office/drawing/2014/main" id="{E4E5BA14-5A40-4B45-A5BB-DED474188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3978275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55316" name="Line 22">
            <a:extLst>
              <a:ext uri="{FF2B5EF4-FFF2-40B4-BE49-F238E27FC236}">
                <a16:creationId xmlns:a16="http://schemas.microsoft.com/office/drawing/2014/main" id="{2298E57E-572B-754A-BF8F-6579859778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9350" y="4511675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7" name="Line 23">
            <a:extLst>
              <a:ext uri="{FF2B5EF4-FFF2-40B4-BE49-F238E27FC236}">
                <a16:creationId xmlns:a16="http://schemas.microsoft.com/office/drawing/2014/main" id="{DE5BAB21-567E-E946-ABBE-5AB69F0465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6550" y="4435475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8" name="AutoShape 24">
            <a:extLst>
              <a:ext uri="{FF2B5EF4-FFF2-40B4-BE49-F238E27FC236}">
                <a16:creationId xmlns:a16="http://schemas.microsoft.com/office/drawing/2014/main" id="{9D45C722-B9FB-7E4F-A8C3-58F4CB29D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3" y="4648200"/>
            <a:ext cx="685800" cy="914400"/>
          </a:xfrm>
          <a:prstGeom prst="diamond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55319" name="Line 25">
            <a:extLst>
              <a:ext uri="{FF2B5EF4-FFF2-40B4-BE49-F238E27FC236}">
                <a16:creationId xmlns:a16="http://schemas.microsoft.com/office/drawing/2014/main" id="{C6842706-D6B4-474A-B86C-454F30EE58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9963" y="5105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20" name="Line 26">
            <a:extLst>
              <a:ext uri="{FF2B5EF4-FFF2-40B4-BE49-F238E27FC236}">
                <a16:creationId xmlns:a16="http://schemas.microsoft.com/office/drawing/2014/main" id="{DB6B7D46-EE04-5C46-83F0-F1E0E0968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2963" y="5105400"/>
            <a:ext cx="304800" cy="0"/>
          </a:xfrm>
          <a:prstGeom prst="lin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21" name="Text Box 27">
            <a:extLst>
              <a:ext uri="{FF2B5EF4-FFF2-40B4-BE49-F238E27FC236}">
                <a16:creationId xmlns:a16="http://schemas.microsoft.com/office/drawing/2014/main" id="{8CE00946-76F1-F547-ADE8-DE4463DB8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38" y="4724400"/>
            <a:ext cx="18938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Participation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partial/total</a:t>
            </a:r>
          </a:p>
        </p:txBody>
      </p:sp>
      <p:sp>
        <p:nvSpPr>
          <p:cNvPr id="55322" name="Oval 28">
            <a:extLst>
              <a:ext uri="{FF2B5EF4-FFF2-40B4-BE49-F238E27FC236}">
                <a16:creationId xmlns:a16="http://schemas.microsoft.com/office/drawing/2014/main" id="{4228EB2C-B66A-044A-8B6D-C909FE007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1787525"/>
            <a:ext cx="685800" cy="457200"/>
          </a:xfrm>
          <a:prstGeom prst="ellipse">
            <a:avLst/>
          </a:prstGeom>
          <a:solidFill>
            <a:srgbClr val="FFB054"/>
          </a:solidFill>
          <a:ln w="762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55323" name="Text Box 29">
            <a:extLst>
              <a:ext uri="{FF2B5EF4-FFF2-40B4-BE49-F238E27FC236}">
                <a16:creationId xmlns:a16="http://schemas.microsoft.com/office/drawing/2014/main" id="{06C300FC-CC32-BF46-9365-09164D9D0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1752600"/>
            <a:ext cx="17764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Multivalued</a:t>
            </a:r>
            <a:br>
              <a:rPr lang="en-US" altLang="en-US" b="1" dirty="0">
                <a:latin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</a:rPr>
              <a:t>attribute</a:t>
            </a:r>
          </a:p>
        </p:txBody>
      </p:sp>
      <p:sp>
        <p:nvSpPr>
          <p:cNvPr id="55324" name="Oval 30">
            <a:extLst>
              <a:ext uri="{FF2B5EF4-FFF2-40B4-BE49-F238E27FC236}">
                <a16:creationId xmlns:a16="http://schemas.microsoft.com/office/drawing/2014/main" id="{D1F34B64-B4AB-E54C-814C-75C453E86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2778125"/>
            <a:ext cx="685800" cy="457200"/>
          </a:xfrm>
          <a:prstGeom prst="ellipse">
            <a:avLst/>
          </a:prstGeom>
          <a:solidFill>
            <a:srgbClr val="FFB054"/>
          </a:solidFill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55325" name="Text Box 31">
            <a:extLst>
              <a:ext uri="{FF2B5EF4-FFF2-40B4-BE49-F238E27FC236}">
                <a16:creationId xmlns:a16="http://schemas.microsoft.com/office/drawing/2014/main" id="{D94A6E66-A9BB-6745-B45A-997BB356A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2743200"/>
            <a:ext cx="13350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Derived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attribute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2555BC53-C482-8F48-8E4A-37165B112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D72C11B-66D1-1A43-8EF0-A664DC430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Library organized into sections, like art, children, computing, science, etc. Each section has name and a number and is managed by a head librarian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Each book title belongs to a section and has a title, authors, ISBN, call number, year and publisher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For each copy of the book keep track the current borrower, the due date and the librarian who charged it out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Members have membership number, a driver</a:t>
            </a:r>
            <a:r>
              <a:rPr lang="ja-JP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’</a:t>
            </a:r>
            <a:r>
              <a:rPr lang="en-US" altLang="ja-JP" dirty="0">
                <a:solidFill>
                  <a:srgbClr val="280049"/>
                </a:solidFill>
                <a:latin typeface="Tahoma" panose="020B0604030504040204" pitchFamily="34" charset="0"/>
              </a:rPr>
              <a:t>s license, an address, a phone number and birthday.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Members can have up to 5 borrowed books and can put a hold request on a book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Librarians </a:t>
            </a:r>
            <a:r>
              <a:rPr lang="en-US" altLang="en-US" dirty="0">
                <a:latin typeface="Tahoma" panose="020B0604030504040204" pitchFamily="34" charset="0"/>
              </a:rPr>
              <a:t>have a name, </a:t>
            </a:r>
            <a:r>
              <a:rPr lang="en-US" altLang="en-US" dirty="0" err="1">
                <a:latin typeface="Tahoma" panose="020B0604030504040204" pitchFamily="34" charset="0"/>
              </a:rPr>
              <a:t>ssn</a:t>
            </a:r>
            <a:r>
              <a:rPr lang="en-US" altLang="en-US" dirty="0">
                <a:latin typeface="Tahoma" panose="020B0604030504040204" pitchFamily="34" charset="0"/>
              </a:rPr>
              <a:t>, address, phone</a:t>
            </a:r>
          </a:p>
        </p:txBody>
      </p:sp>
      <p:sp>
        <p:nvSpPr>
          <p:cNvPr id="57347" name="Rectangle 4">
            <a:extLst>
              <a:ext uri="{FF2B5EF4-FFF2-40B4-BE49-F238E27FC236}">
                <a16:creationId xmlns:a16="http://schemas.microsoft.com/office/drawing/2014/main" id="{62374475-CAA0-5641-8BFF-FFF7D2ED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392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9E29AA65-8BF6-6D46-A0B7-07CB207D8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Observation</a:t>
            </a:r>
          </a:p>
        </p:txBody>
      </p:sp>
      <p:sp>
        <p:nvSpPr>
          <p:cNvPr id="5939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67C1E01-FA25-D64C-9620-9483EF5CF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sz="2800">
                <a:solidFill>
                  <a:srgbClr val="280049"/>
                </a:solidFill>
                <a:latin typeface="Tahoma" panose="020B0604030504040204" pitchFamily="34" charset="0"/>
              </a:rPr>
              <a:t>nouns -&gt; entity types/sets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endParaRPr lang="en-US" altLang="en-US" sz="2800">
              <a:solidFill>
                <a:srgbClr val="280049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sz="2800">
                <a:solidFill>
                  <a:srgbClr val="280049"/>
                </a:solidFill>
                <a:latin typeface="Tahoma" panose="020B0604030504040204" pitchFamily="34" charset="0"/>
              </a:rPr>
              <a:t>verbs</a:t>
            </a:r>
            <a:r>
              <a:rPr lang="en-US" altLang="en-US" sz="2800">
                <a:latin typeface="Tahoma" panose="020B0604030504040204" pitchFamily="34" charset="0"/>
              </a:rPr>
              <a:t> -&gt; relationship types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E98BA3FB-65A7-B741-9F5E-9302DA6BF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D251345-7939-894B-AD1B-B4B861453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>
                <a:solidFill>
                  <a:srgbClr val="280049"/>
                </a:solidFill>
                <a:latin typeface="Tahoma" panose="020B0604030504040204" pitchFamily="34" charset="0"/>
              </a:rPr>
              <a:t>Library organized into sections, like art, children, computing, science, etc. Each section has name and a number and is managed by a head librarian</a:t>
            </a:r>
          </a:p>
        </p:txBody>
      </p:sp>
      <p:sp>
        <p:nvSpPr>
          <p:cNvPr id="61443" name="Rectangle 4">
            <a:extLst>
              <a:ext uri="{FF2B5EF4-FFF2-40B4-BE49-F238E27FC236}">
                <a16:creationId xmlns:a16="http://schemas.microsoft.com/office/drawing/2014/main" id="{55BFFA44-5497-FC47-864D-21DAD7B4A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392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92C1931C-3C24-F648-B01E-C11BFFBEB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519B24-2092-AA4A-8A13-F045E9983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Library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organized into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sections,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like art, children, computing, science, etc.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section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has name and a number and 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is managed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by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head librarian</a:t>
            </a:r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1D67E08E-1271-1E4E-9767-9F22310B5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392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A013C12D-6046-4040-A971-4B68D6F21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System Life Cycle</a:t>
            </a:r>
          </a:p>
        </p:txBody>
      </p:sp>
      <p:sp>
        <p:nvSpPr>
          <p:cNvPr id="9218" name="Text Box 4">
            <a:extLst>
              <a:ext uri="{FF2B5EF4-FFF2-40B4-BE49-F238E27FC236}">
                <a16:creationId xmlns:a16="http://schemas.microsoft.com/office/drawing/2014/main" id="{D91DDC49-5E22-E44D-B922-BF0980C93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295400"/>
            <a:ext cx="2333625" cy="466725"/>
          </a:xfrm>
          <a:prstGeom prst="rect">
            <a:avLst/>
          </a:prstGeom>
          <a:solidFill>
            <a:srgbClr val="FFB054"/>
          </a:solidFill>
          <a:ln w="9525">
            <a:solidFill>
              <a:srgbClr val="ECD88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Feasibility study</a:t>
            </a:r>
          </a:p>
        </p:txBody>
      </p:sp>
      <p:sp>
        <p:nvSpPr>
          <p:cNvPr id="9219" name="Text Box 5">
            <a:extLst>
              <a:ext uri="{FF2B5EF4-FFF2-40B4-BE49-F238E27FC236}">
                <a16:creationId xmlns:a16="http://schemas.microsoft.com/office/drawing/2014/main" id="{B1DF4866-FE87-A54B-BA3B-586E64844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350" y="2133600"/>
            <a:ext cx="4843463" cy="466725"/>
          </a:xfrm>
          <a:prstGeom prst="rect">
            <a:avLst/>
          </a:prstGeom>
          <a:solidFill>
            <a:srgbClr val="FFB054"/>
          </a:solidFill>
          <a:ln w="9525">
            <a:solidFill>
              <a:srgbClr val="ECD88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Requirements collection &amp; analysis</a:t>
            </a:r>
          </a:p>
        </p:txBody>
      </p:sp>
      <p:sp>
        <p:nvSpPr>
          <p:cNvPr id="9220" name="Text Box 6">
            <a:extLst>
              <a:ext uri="{FF2B5EF4-FFF2-40B4-BE49-F238E27FC236}">
                <a16:creationId xmlns:a16="http://schemas.microsoft.com/office/drawing/2014/main" id="{EFF9D4F8-7AC9-A848-B0AD-8284E474E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981325"/>
            <a:ext cx="1676400" cy="466725"/>
          </a:xfrm>
          <a:prstGeom prst="rect">
            <a:avLst/>
          </a:prstGeom>
          <a:solidFill>
            <a:srgbClr val="FFB054"/>
          </a:solidFill>
          <a:ln w="9525">
            <a:solidFill>
              <a:srgbClr val="ECD88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Design   </a:t>
            </a:r>
          </a:p>
        </p:txBody>
      </p:sp>
      <p:sp>
        <p:nvSpPr>
          <p:cNvPr id="9221" name="Text Box 9">
            <a:extLst>
              <a:ext uri="{FF2B5EF4-FFF2-40B4-BE49-F238E27FC236}">
                <a16:creationId xmlns:a16="http://schemas.microsoft.com/office/drawing/2014/main" id="{8457A8A5-3454-914C-82F2-5070EF77E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3895725"/>
            <a:ext cx="1677988" cy="4667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Prototype </a:t>
            </a:r>
          </a:p>
        </p:txBody>
      </p:sp>
      <p:sp>
        <p:nvSpPr>
          <p:cNvPr id="9222" name="Text Box 10">
            <a:extLst>
              <a:ext uri="{FF2B5EF4-FFF2-40B4-BE49-F238E27FC236}">
                <a16:creationId xmlns:a16="http://schemas.microsoft.com/office/drawing/2014/main" id="{2B4E7C95-5993-1C44-91F3-FA137468E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3895725"/>
            <a:ext cx="2317750" cy="4667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Implementation</a:t>
            </a:r>
          </a:p>
        </p:txBody>
      </p:sp>
      <p:sp>
        <p:nvSpPr>
          <p:cNvPr id="9223" name="Text Box 11">
            <a:extLst>
              <a:ext uri="{FF2B5EF4-FFF2-40B4-BE49-F238E27FC236}">
                <a16:creationId xmlns:a16="http://schemas.microsoft.com/office/drawing/2014/main" id="{90A2B9B4-6949-034D-9838-10650F2A3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10125"/>
            <a:ext cx="3184525" cy="4667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Validation and Testing</a:t>
            </a:r>
          </a:p>
        </p:txBody>
      </p:sp>
      <p:sp>
        <p:nvSpPr>
          <p:cNvPr id="9224" name="Text Box 12">
            <a:extLst>
              <a:ext uri="{FF2B5EF4-FFF2-40B4-BE49-F238E27FC236}">
                <a16:creationId xmlns:a16="http://schemas.microsoft.com/office/drawing/2014/main" id="{FC9263A7-1801-F14D-A96F-C6DBAF312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648325"/>
            <a:ext cx="1895475" cy="4667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Operation  </a:t>
            </a:r>
          </a:p>
        </p:txBody>
      </p:sp>
      <p:sp>
        <p:nvSpPr>
          <p:cNvPr id="9225" name="Line 16">
            <a:extLst>
              <a:ext uri="{FF2B5EF4-FFF2-40B4-BE49-F238E27FC236}">
                <a16:creationId xmlns:a16="http://schemas.microsoft.com/office/drawing/2014/main" id="{999120C7-ADD9-FE43-96A2-F1267B1FC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6003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6" name="Line 17">
            <a:extLst>
              <a:ext uri="{FF2B5EF4-FFF2-40B4-BE49-F238E27FC236}">
                <a16:creationId xmlns:a16="http://schemas.microsoft.com/office/drawing/2014/main" id="{07892603-61A3-6D46-9A95-0F3FD3028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621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7" name="Line 18">
            <a:extLst>
              <a:ext uri="{FF2B5EF4-FFF2-40B4-BE49-F238E27FC236}">
                <a16:creationId xmlns:a16="http://schemas.microsoft.com/office/drawing/2014/main" id="{00C47F53-E12B-C044-9ADF-D4865993AC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438525"/>
            <a:ext cx="1524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8" name="Freeform 19">
            <a:extLst>
              <a:ext uri="{FF2B5EF4-FFF2-40B4-BE49-F238E27FC236}">
                <a16:creationId xmlns:a16="http://schemas.microsoft.com/office/drawing/2014/main" id="{E1A417A9-7F51-2D48-AFB3-7840F18DD71E}"/>
              </a:ext>
            </a:extLst>
          </p:cNvPr>
          <p:cNvSpPr>
            <a:spLocks/>
          </p:cNvSpPr>
          <p:nvPr/>
        </p:nvSpPr>
        <p:spPr bwMode="auto">
          <a:xfrm>
            <a:off x="736600" y="2295525"/>
            <a:ext cx="1397000" cy="1828800"/>
          </a:xfrm>
          <a:custGeom>
            <a:avLst/>
            <a:gdLst>
              <a:gd name="T0" fmla="*/ 2147483646 w 880"/>
              <a:gd name="T1" fmla="*/ 2147483646 h 1200"/>
              <a:gd name="T2" fmla="*/ 2147483646 w 880"/>
              <a:gd name="T3" fmla="*/ 2147483646 h 1200"/>
              <a:gd name="T4" fmla="*/ 2147483646 w 880"/>
              <a:gd name="T5" fmla="*/ 2147483646 h 1200"/>
              <a:gd name="T6" fmla="*/ 2147483646 w 880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880"/>
              <a:gd name="T13" fmla="*/ 0 h 1200"/>
              <a:gd name="T14" fmla="*/ 880 w 880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0" h="1200">
                <a:moveTo>
                  <a:pt x="880" y="1200"/>
                </a:moveTo>
                <a:cubicBezTo>
                  <a:pt x="608" y="996"/>
                  <a:pt x="336" y="792"/>
                  <a:pt x="208" y="624"/>
                </a:cubicBezTo>
                <a:cubicBezTo>
                  <a:pt x="80" y="456"/>
                  <a:pt x="0" y="296"/>
                  <a:pt x="112" y="192"/>
                </a:cubicBezTo>
                <a:cubicBezTo>
                  <a:pt x="224" y="88"/>
                  <a:pt x="752" y="32"/>
                  <a:pt x="88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9" name="Line 21">
            <a:extLst>
              <a:ext uri="{FF2B5EF4-FFF2-40B4-BE49-F238E27FC236}">
                <a16:creationId xmlns:a16="http://schemas.microsoft.com/office/drawing/2014/main" id="{E4135EB4-54C4-3442-9F70-98B871779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438525"/>
            <a:ext cx="1524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0" name="Line 22">
            <a:extLst>
              <a:ext uri="{FF2B5EF4-FFF2-40B4-BE49-F238E27FC236}">
                <a16:creationId xmlns:a16="http://schemas.microsoft.com/office/drawing/2014/main" id="{8E779A50-7E80-B141-90E7-FD47AFF8A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352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1" name="Line 23">
            <a:extLst>
              <a:ext uri="{FF2B5EF4-FFF2-40B4-BE49-F238E27FC236}">
                <a16:creationId xmlns:a16="http://schemas.microsoft.com/office/drawing/2014/main" id="{011029DA-111D-B04C-9237-FD7420272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2673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9232" name="AutoShape 27">
            <a:extLst>
              <a:ext uri="{FF2B5EF4-FFF2-40B4-BE49-F238E27FC236}">
                <a16:creationId xmlns:a16="http://schemas.microsoft.com/office/drawing/2014/main" id="{75D3D328-09EE-BF4F-8429-AB75D9755C66}"/>
              </a:ext>
            </a:extLst>
          </p:cNvPr>
          <p:cNvCxnSpPr>
            <a:cxnSpLocks noChangeShapeType="1"/>
            <a:stCxn id="9220" idx="1"/>
          </p:cNvCxnSpPr>
          <p:nvPr/>
        </p:nvCxnSpPr>
        <p:spPr bwMode="auto">
          <a:xfrm rot="10800000">
            <a:off x="2133600" y="2514600"/>
            <a:ext cx="1600200" cy="700088"/>
          </a:xfrm>
          <a:prstGeom prst="curvedConnector3">
            <a:avLst>
              <a:gd name="adj1" fmla="val 15088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28">
            <a:extLst>
              <a:ext uri="{FF2B5EF4-FFF2-40B4-BE49-F238E27FC236}">
                <a16:creationId xmlns:a16="http://schemas.microsoft.com/office/drawing/2014/main" id="{EDB1FA21-D05E-F34B-A5E3-0BA90CC7634F}"/>
              </a:ext>
            </a:extLst>
          </p:cNvPr>
          <p:cNvCxnSpPr>
            <a:cxnSpLocks noChangeShapeType="1"/>
            <a:stCxn id="9224" idx="3"/>
            <a:endCxn id="9219" idx="3"/>
          </p:cNvCxnSpPr>
          <p:nvPr/>
        </p:nvCxnSpPr>
        <p:spPr bwMode="auto">
          <a:xfrm flipH="1" flipV="1">
            <a:off x="7008813" y="2366963"/>
            <a:ext cx="449262" cy="3514725"/>
          </a:xfrm>
          <a:prstGeom prst="curvedConnector3">
            <a:avLst>
              <a:gd name="adj1" fmla="val -26006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30">
            <a:extLst>
              <a:ext uri="{FF2B5EF4-FFF2-40B4-BE49-F238E27FC236}">
                <a16:creationId xmlns:a16="http://schemas.microsoft.com/office/drawing/2014/main" id="{B9A4CF00-030A-6B4D-B094-1ED14D39F4D7}"/>
              </a:ext>
            </a:extLst>
          </p:cNvPr>
          <p:cNvCxnSpPr>
            <a:cxnSpLocks noChangeShapeType="1"/>
            <a:stCxn id="9224" idx="3"/>
            <a:endCxn id="9222" idx="3"/>
          </p:cNvCxnSpPr>
          <p:nvPr/>
        </p:nvCxnSpPr>
        <p:spPr bwMode="auto">
          <a:xfrm flipV="1">
            <a:off x="7458075" y="4129088"/>
            <a:ext cx="101600" cy="1752600"/>
          </a:xfrm>
          <a:prstGeom prst="curvedConnector3">
            <a:avLst>
              <a:gd name="adj1" fmla="val 7875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433CB1F-523C-3041-8B3F-45AE435D2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3" y="2803525"/>
            <a:ext cx="2736850" cy="8302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70C0"/>
                </a:solidFill>
              </a:rPr>
              <a:t>Functional Design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70C0"/>
                </a:solidFill>
              </a:rPr>
              <a:t>Database Design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689A61-F81C-D440-879C-E4F970E74F07}"/>
              </a:ext>
            </a:extLst>
          </p:cNvPr>
          <p:cNvCxnSpPr>
            <a:cxnSpLocks/>
          </p:cNvCxnSpPr>
          <p:nvPr/>
        </p:nvCxnSpPr>
        <p:spPr bwMode="auto">
          <a:xfrm>
            <a:off x="5410200" y="3236913"/>
            <a:ext cx="796925" cy="0"/>
          </a:xfrm>
          <a:prstGeom prst="straightConnector1">
            <a:avLst/>
          </a:prstGeom>
          <a:noFill/>
          <a:ln w="28575" algn="ctr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2B94D877-E61E-0047-B0C0-517A47927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519B24-2092-AA4A-8A13-F045E9983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72513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Library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organized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into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sections,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like art, children, computing, science, etc. 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Each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section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has name and a number and 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is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managed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by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head librarian</a:t>
            </a:r>
          </a:p>
        </p:txBody>
      </p:sp>
      <p:sp>
        <p:nvSpPr>
          <p:cNvPr id="65539" name="Rectangle 4">
            <a:extLst>
              <a:ext uri="{FF2B5EF4-FFF2-40B4-BE49-F238E27FC236}">
                <a16:creationId xmlns:a16="http://schemas.microsoft.com/office/drawing/2014/main" id="{7147420C-4D95-7C4C-943F-537B06083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392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4EAF23A5-1801-2044-B712-9C24A5638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519B24-2092-AA4A-8A13-F045E9983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72525" cy="1257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Library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organized into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sections,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like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art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children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computing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science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etc.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section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has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 managed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by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head librarian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B59FB385-178D-D440-A522-CCCC06935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392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CAEBE388-0FB0-9E45-9061-FB7199641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681538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H-LIBRARIAN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0E73D2CB-AE12-FF4D-A60F-A961FCAF6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84713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SECTION</a:t>
            </a:r>
          </a:p>
        </p:txBody>
      </p:sp>
      <p:grpSp>
        <p:nvGrpSpPr>
          <p:cNvPr id="7" name="Group 70">
            <a:extLst>
              <a:ext uri="{FF2B5EF4-FFF2-40B4-BE49-F238E27FC236}">
                <a16:creationId xmlns:a16="http://schemas.microsoft.com/office/drawing/2014/main" id="{67351715-9BC9-4F4E-B71E-8C48E33C55E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77154"/>
            <a:ext cx="3200400" cy="1066800"/>
            <a:chOff x="1968" y="3360"/>
            <a:chExt cx="2016" cy="672"/>
          </a:xfrm>
          <a:solidFill>
            <a:srgbClr val="FFB054"/>
          </a:solidFill>
        </p:grpSpPr>
        <p:sp>
          <p:nvSpPr>
            <p:cNvPr id="8" name="AutoShape 31">
              <a:extLst>
                <a:ext uri="{FF2B5EF4-FFF2-40B4-BE49-F238E27FC236}">
                  <a16:creationId xmlns:a16="http://schemas.microsoft.com/office/drawing/2014/main" id="{D5DD9EEB-0654-7C4F-B662-51E4C2B6A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768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MANAGES</a:t>
              </a:r>
            </a:p>
          </p:txBody>
        </p:sp>
        <p:sp>
          <p:nvSpPr>
            <p:cNvPr id="9" name="Line 32">
              <a:extLst>
                <a:ext uri="{FF2B5EF4-FFF2-40B4-BE49-F238E27FC236}">
                  <a16:creationId xmlns:a16="http://schemas.microsoft.com/office/drawing/2014/main" id="{B1FE11DA-16F2-AE4E-BB96-6EAF40FAD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33">
              <a:extLst>
                <a:ext uri="{FF2B5EF4-FFF2-40B4-BE49-F238E27FC236}">
                  <a16:creationId xmlns:a16="http://schemas.microsoft.com/office/drawing/2014/main" id="{1C5E7333-6D40-7A47-9DCF-E33149E0B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8BC4EB6-F0BC-E94B-99A2-27640218E5E9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922838"/>
            <a:ext cx="1033463" cy="338137"/>
            <a:chOff x="7696201" y="5836622"/>
            <a:chExt cx="1032768" cy="338554"/>
          </a:xfrm>
        </p:grpSpPr>
        <p:sp>
          <p:nvSpPr>
            <p:cNvPr id="67630" name="TextBox 21">
              <a:extLst>
                <a:ext uri="{FF2B5EF4-FFF2-40B4-BE49-F238E27FC236}">
                  <a16:creationId xmlns:a16="http://schemas.microsoft.com/office/drawing/2014/main" id="{F25B86A0-1C3C-EE44-88A1-BFEB7DE07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8803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number</a:t>
              </a:r>
            </a:p>
          </p:txBody>
        </p:sp>
        <p:grpSp>
          <p:nvGrpSpPr>
            <p:cNvPr id="67631" name="Group 22">
              <a:extLst>
                <a:ext uri="{FF2B5EF4-FFF2-40B4-BE49-F238E27FC236}">
                  <a16:creationId xmlns:a16="http://schemas.microsoft.com/office/drawing/2014/main" id="{526C07D5-56B4-A34A-876B-D6A3E32C9BD6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67632" name="Oval 23">
                <a:extLst>
                  <a:ext uri="{FF2B5EF4-FFF2-40B4-BE49-F238E27FC236}">
                    <a16:creationId xmlns:a16="http://schemas.microsoft.com/office/drawing/2014/main" id="{0ADDFF7B-FC58-874F-AF84-66DE508BA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67633" name="Straight Connector 24">
                <a:extLst>
                  <a:ext uri="{FF2B5EF4-FFF2-40B4-BE49-F238E27FC236}">
                    <a16:creationId xmlns:a16="http://schemas.microsoft.com/office/drawing/2014/main" id="{84480ADE-9508-D94A-A373-EE10378970F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777DA66-E534-344A-80E2-A25B3597E17C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694238"/>
            <a:ext cx="849313" cy="338137"/>
            <a:chOff x="7696201" y="5608022"/>
            <a:chExt cx="850025" cy="338554"/>
          </a:xfrm>
        </p:grpSpPr>
        <p:grpSp>
          <p:nvGrpSpPr>
            <p:cNvPr id="67626" name="Group 17">
              <a:extLst>
                <a:ext uri="{FF2B5EF4-FFF2-40B4-BE49-F238E27FC236}">
                  <a16:creationId xmlns:a16="http://schemas.microsoft.com/office/drawing/2014/main" id="{4D6D07FA-A935-7E4A-B3E9-536CF99CB91D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748754"/>
              <a:ext cx="228600" cy="76200"/>
              <a:chOff x="3962400" y="4191000"/>
              <a:chExt cx="228600" cy="76200"/>
            </a:xfrm>
          </p:grpSpPr>
          <p:sp>
            <p:nvSpPr>
              <p:cNvPr id="67628" name="Oval 18">
                <a:extLst>
                  <a:ext uri="{FF2B5EF4-FFF2-40B4-BE49-F238E27FC236}">
                    <a16:creationId xmlns:a16="http://schemas.microsoft.com/office/drawing/2014/main" id="{B46C4B14-78CB-5245-98AE-2C3F9210E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67629" name="Straight Connector 19">
                <a:extLst>
                  <a:ext uri="{FF2B5EF4-FFF2-40B4-BE49-F238E27FC236}">
                    <a16:creationId xmlns:a16="http://schemas.microsoft.com/office/drawing/2014/main" id="{FD050EC0-B882-AD4E-A4FD-28F421607F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7627" name="TextBox 14">
              <a:extLst>
                <a:ext uri="{FF2B5EF4-FFF2-40B4-BE49-F238E27FC236}">
                  <a16:creationId xmlns:a16="http://schemas.microsoft.com/office/drawing/2014/main" id="{9413BCA4-DA66-2A44-963D-916F233A8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599" y="5608022"/>
              <a:ext cx="6976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C3130E-3781-C54B-8D36-9B7C39C4E873}"/>
              </a:ext>
            </a:extLst>
          </p:cNvPr>
          <p:cNvCxnSpPr>
            <a:cxnSpLocks/>
          </p:cNvCxnSpPr>
          <p:nvPr/>
        </p:nvCxnSpPr>
        <p:spPr bwMode="auto">
          <a:xfrm>
            <a:off x="7848600" y="4757738"/>
            <a:ext cx="6096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44420F4-B318-084E-BA44-46D9FF7C4063}"/>
              </a:ext>
            </a:extLst>
          </p:cNvPr>
          <p:cNvSpPr txBox="1"/>
          <p:nvPr/>
        </p:nvSpPr>
        <p:spPr>
          <a:xfrm>
            <a:off x="2209800" y="2550447"/>
            <a:ext cx="66095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/>
              <a:t>Assumptions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1800" dirty="0"/>
              <a:t>Name: {art, children, computing, science, ?}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1800" dirty="0"/>
              <a:t>Specify the types of all attributes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1800" dirty="0"/>
              <a:t>Each section is managed by one head librarian, vice versa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5EDA48-A540-E540-A9E9-D6C4E29B5039}"/>
              </a:ext>
            </a:extLst>
          </p:cNvPr>
          <p:cNvGrpSpPr>
            <a:grpSpLocks/>
          </p:cNvGrpSpPr>
          <p:nvPr/>
        </p:nvGrpSpPr>
        <p:grpSpPr bwMode="auto">
          <a:xfrm>
            <a:off x="280988" y="4157663"/>
            <a:ext cx="2116137" cy="523875"/>
            <a:chOff x="152400" y="5071646"/>
            <a:chExt cx="2116285" cy="524708"/>
          </a:xfrm>
        </p:grpSpPr>
        <p:grpSp>
          <p:nvGrpSpPr>
            <p:cNvPr id="67622" name="Group 40">
              <a:extLst>
                <a:ext uri="{FF2B5EF4-FFF2-40B4-BE49-F238E27FC236}">
                  <a16:creationId xmlns:a16="http://schemas.microsoft.com/office/drawing/2014/main" id="{9A3D5065-1CE1-4546-AA97-8355285CD42B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752600" y="5443954"/>
              <a:ext cx="228600" cy="76200"/>
              <a:chOff x="3962400" y="4191000"/>
              <a:chExt cx="228600" cy="76200"/>
            </a:xfrm>
          </p:grpSpPr>
          <p:sp>
            <p:nvSpPr>
              <p:cNvPr id="67624" name="Oval 41">
                <a:extLst>
                  <a:ext uri="{FF2B5EF4-FFF2-40B4-BE49-F238E27FC236}">
                    <a16:creationId xmlns:a16="http://schemas.microsoft.com/office/drawing/2014/main" id="{0EA8FF4B-44FC-7049-B717-4CF531C51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67625" name="Straight Connector 42">
                <a:extLst>
                  <a:ext uri="{FF2B5EF4-FFF2-40B4-BE49-F238E27FC236}">
                    <a16:creationId xmlns:a16="http://schemas.microsoft.com/office/drawing/2014/main" id="{4078EB9E-827A-CF42-9FA9-00BA7FC070B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7623" name="TextBox 46">
              <a:extLst>
                <a:ext uri="{FF2B5EF4-FFF2-40B4-BE49-F238E27FC236}">
                  <a16:creationId xmlns:a16="http://schemas.microsoft.com/office/drawing/2014/main" id="{56ED6E94-FB24-A54B-88C0-941310AF0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5071646"/>
              <a:ext cx="21162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Name(First, MI, Last)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7D34844-83FE-1043-B665-5E64A477EFE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605338"/>
            <a:ext cx="914400" cy="339725"/>
            <a:chOff x="838200" y="5520154"/>
            <a:chExt cx="914400" cy="338554"/>
          </a:xfrm>
        </p:grpSpPr>
        <p:grpSp>
          <p:nvGrpSpPr>
            <p:cNvPr id="67618" name="Group 13">
              <a:extLst>
                <a:ext uri="{FF2B5EF4-FFF2-40B4-BE49-F238E27FC236}">
                  <a16:creationId xmlns:a16="http://schemas.microsoft.com/office/drawing/2014/main" id="{123B05C4-1273-FA44-8C1E-CA019AE37E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672554"/>
              <a:ext cx="228600" cy="76200"/>
              <a:chOff x="3962400" y="4191000"/>
              <a:chExt cx="228600" cy="76200"/>
            </a:xfrm>
          </p:grpSpPr>
          <p:sp>
            <p:nvSpPr>
              <p:cNvPr id="67620" name="Oval 11">
                <a:extLst>
                  <a:ext uri="{FF2B5EF4-FFF2-40B4-BE49-F238E27FC236}">
                    <a16:creationId xmlns:a16="http://schemas.microsoft.com/office/drawing/2014/main" id="{0DC90DF7-85B6-DA4C-A61B-56A38FB6C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67621" name="Straight Connector 3">
                <a:extLst>
                  <a:ext uri="{FF2B5EF4-FFF2-40B4-BE49-F238E27FC236}">
                    <a16:creationId xmlns:a16="http://schemas.microsoft.com/office/drawing/2014/main" id="{06EBDD8A-B5E3-D14B-A374-5CD39AABFF9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7619" name="TextBox 48">
              <a:extLst>
                <a:ext uri="{FF2B5EF4-FFF2-40B4-BE49-F238E27FC236}">
                  <a16:creationId xmlns:a16="http://schemas.microsoft.com/office/drawing/2014/main" id="{98A9F39C-94B0-4545-90CD-42880B7A9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5520154"/>
              <a:ext cx="6623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LibID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A8390C5-30B8-6C47-8600-76D1EF2B8A4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910138"/>
            <a:ext cx="838200" cy="339725"/>
            <a:chOff x="914400" y="5824954"/>
            <a:chExt cx="838200" cy="338554"/>
          </a:xfrm>
        </p:grpSpPr>
        <p:grpSp>
          <p:nvGrpSpPr>
            <p:cNvPr id="67612" name="Group 31">
              <a:extLst>
                <a:ext uri="{FF2B5EF4-FFF2-40B4-BE49-F238E27FC236}">
                  <a16:creationId xmlns:a16="http://schemas.microsoft.com/office/drawing/2014/main" id="{05786AD6-3F51-9643-B5CB-D57BC29323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977354"/>
              <a:ext cx="228600" cy="76200"/>
              <a:chOff x="3962400" y="4191000"/>
              <a:chExt cx="228600" cy="76200"/>
            </a:xfrm>
          </p:grpSpPr>
          <p:sp>
            <p:nvSpPr>
              <p:cNvPr id="67616" name="Oval 32">
                <a:extLst>
                  <a:ext uri="{FF2B5EF4-FFF2-40B4-BE49-F238E27FC236}">
                    <a16:creationId xmlns:a16="http://schemas.microsoft.com/office/drawing/2014/main" id="{CB8821D7-9162-AA4D-915D-10B240C8D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67617" name="Straight Connector 33">
                <a:extLst>
                  <a:ext uri="{FF2B5EF4-FFF2-40B4-BE49-F238E27FC236}">
                    <a16:creationId xmlns:a16="http://schemas.microsoft.com/office/drawing/2014/main" id="{0D4BF1D3-B7D0-754D-A08C-CF8C1854BF9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7613" name="Group 49">
              <a:extLst>
                <a:ext uri="{FF2B5EF4-FFF2-40B4-BE49-F238E27FC236}">
                  <a16:creationId xmlns:a16="http://schemas.microsoft.com/office/drawing/2014/main" id="{40EFB216-8C6C-0844-A2A6-8D449E37C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5824954"/>
              <a:ext cx="604653" cy="338554"/>
              <a:chOff x="7848599" y="5656330"/>
              <a:chExt cx="604653" cy="338554"/>
            </a:xfrm>
          </p:grpSpPr>
          <p:sp>
            <p:nvSpPr>
              <p:cNvPr id="67614" name="TextBox 50">
                <a:extLst>
                  <a:ext uri="{FF2B5EF4-FFF2-40B4-BE49-F238E27FC236}">
                    <a16:creationId xmlns:a16="http://schemas.microsoft.com/office/drawing/2014/main" id="{AF29E277-8BA2-404D-9278-05ABBB4B71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599" y="5656330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SSN</a:t>
                </a:r>
              </a:p>
            </p:txBody>
          </p:sp>
          <p:cxnSp>
            <p:nvCxnSpPr>
              <p:cNvPr id="67615" name="Straight Connector 51">
                <a:extLst>
                  <a:ext uri="{FF2B5EF4-FFF2-40B4-BE49-F238E27FC236}">
                    <a16:creationId xmlns:a16="http://schemas.microsoft.com/office/drawing/2014/main" id="{EDAEA1D2-7C14-5343-939C-D5B898E1279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72061" y="5715000"/>
                <a:ext cx="509938" cy="5862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9BFE99-F8A3-F14A-9B6C-2FFBE8BCC221}"/>
              </a:ext>
            </a:extLst>
          </p:cNvPr>
          <p:cNvGrpSpPr>
            <a:grpSpLocks/>
          </p:cNvGrpSpPr>
          <p:nvPr/>
        </p:nvGrpSpPr>
        <p:grpSpPr bwMode="auto">
          <a:xfrm>
            <a:off x="2635250" y="4114800"/>
            <a:ext cx="582613" cy="533400"/>
            <a:chOff x="2635024" y="5062954"/>
            <a:chExt cx="582211" cy="533400"/>
          </a:xfrm>
        </p:grpSpPr>
        <p:grpSp>
          <p:nvGrpSpPr>
            <p:cNvPr id="67608" name="Group 56">
              <a:extLst>
                <a:ext uri="{FF2B5EF4-FFF2-40B4-BE49-F238E27FC236}">
                  <a16:creationId xmlns:a16="http://schemas.microsoft.com/office/drawing/2014/main" id="{34372B06-3A29-DA4B-AC8F-C18DEFB12EE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743200" y="5443954"/>
              <a:ext cx="228600" cy="76200"/>
              <a:chOff x="3962400" y="4191000"/>
              <a:chExt cx="228600" cy="76200"/>
            </a:xfrm>
          </p:grpSpPr>
          <p:sp>
            <p:nvSpPr>
              <p:cNvPr id="67610" name="Oval 57">
                <a:extLst>
                  <a:ext uri="{FF2B5EF4-FFF2-40B4-BE49-F238E27FC236}">
                    <a16:creationId xmlns:a16="http://schemas.microsoft.com/office/drawing/2014/main" id="{D96AD764-6622-CA45-86CF-26470893F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67611" name="Straight Connector 58">
                <a:extLst>
                  <a:ext uri="{FF2B5EF4-FFF2-40B4-BE49-F238E27FC236}">
                    <a16:creationId xmlns:a16="http://schemas.microsoft.com/office/drawing/2014/main" id="{CFC3B254-5C00-1449-86C8-99E4B31AF92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7609" name="TextBox 59">
              <a:extLst>
                <a:ext uri="{FF2B5EF4-FFF2-40B4-BE49-F238E27FC236}">
                  <a16:creationId xmlns:a16="http://schemas.microsoft.com/office/drawing/2014/main" id="{772B98B7-CAD7-F84C-9D93-47C20063E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024" y="5062954"/>
              <a:ext cx="5822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DoB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2B3420E-D32C-D040-93D5-EA051507D410}"/>
              </a:ext>
            </a:extLst>
          </p:cNvPr>
          <p:cNvGrpSpPr>
            <a:grpSpLocks/>
          </p:cNvGrpSpPr>
          <p:nvPr/>
        </p:nvGrpSpPr>
        <p:grpSpPr bwMode="auto">
          <a:xfrm>
            <a:off x="2033588" y="5181600"/>
            <a:ext cx="776287" cy="388938"/>
            <a:chOff x="1905000" y="6096000"/>
            <a:chExt cx="776175" cy="388234"/>
          </a:xfrm>
        </p:grpSpPr>
        <p:grpSp>
          <p:nvGrpSpPr>
            <p:cNvPr id="67604" name="Group 66">
              <a:extLst>
                <a:ext uri="{FF2B5EF4-FFF2-40B4-BE49-F238E27FC236}">
                  <a16:creationId xmlns:a16="http://schemas.microsoft.com/office/drawing/2014/main" id="{0BA07A6F-2690-704D-8738-04A8595FB14C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1828800" y="6172200"/>
              <a:ext cx="228600" cy="76200"/>
              <a:chOff x="3962400" y="4191000"/>
              <a:chExt cx="228600" cy="76200"/>
            </a:xfrm>
          </p:grpSpPr>
          <p:sp>
            <p:nvSpPr>
              <p:cNvPr id="67606" name="Oval 67">
                <a:extLst>
                  <a:ext uri="{FF2B5EF4-FFF2-40B4-BE49-F238E27FC236}">
                    <a16:creationId xmlns:a16="http://schemas.microsoft.com/office/drawing/2014/main" id="{B45B124A-1E22-6046-B885-E92C70909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67607" name="Straight Connector 68">
                <a:extLst>
                  <a:ext uri="{FF2B5EF4-FFF2-40B4-BE49-F238E27FC236}">
                    <a16:creationId xmlns:a16="http://schemas.microsoft.com/office/drawing/2014/main" id="{A344A1F3-59E0-2E41-984A-850C5EAE3B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7605" name="TextBox 64">
              <a:extLst>
                <a:ext uri="{FF2B5EF4-FFF2-40B4-BE49-F238E27FC236}">
                  <a16:creationId xmlns:a16="http://schemas.microsoft.com/office/drawing/2014/main" id="{7B243972-1477-E042-B2EB-37E3FE433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6145680"/>
              <a:ext cx="7761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Phone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B4F379-5DD2-374D-9BF3-22D3E5900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919663"/>
            <a:ext cx="881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number</a:t>
            </a:r>
          </a:p>
        </p:txBody>
      </p:sp>
      <p:sp>
        <p:nvSpPr>
          <p:cNvPr id="75" name="Text Box 59">
            <a:extLst>
              <a:ext uri="{FF2B5EF4-FFF2-40B4-BE49-F238E27FC236}">
                <a16:creationId xmlns:a16="http://schemas.microsoft.com/office/drawing/2014/main" id="{621AA7AF-3970-2E45-8D1F-257AFBA43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49530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6" name="Text Box 60">
            <a:extLst>
              <a:ext uri="{FF2B5EF4-FFF2-40B4-BE49-F238E27FC236}">
                <a16:creationId xmlns:a16="http://schemas.microsoft.com/office/drawing/2014/main" id="{43F9D46F-E992-404B-BA95-723B1BFE0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4910138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D63E9-A2A7-BE46-BF8E-C1E27729A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22938"/>
            <a:ext cx="8501063" cy="708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Note that in our case study we use dots to represent attributes instead of ovals for space limitations. This is also the case in same CASE tools.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28" grpId="0" build="allAtOnce" animBg="1"/>
      <p:bldP spid="74" grpId="0"/>
      <p:bldP spid="75" grpId="0" autoUpdateAnimBg="0"/>
      <p:bldP spid="76" grpId="0" autoUpdateAnimBg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84241783-D540-734B-8E07-52CB20283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519B24-2092-AA4A-8A13-F045E9983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Library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organized into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sections,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like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art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children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computing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science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etc.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section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has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 headed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by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head librarian</a:t>
            </a:r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26B9EEC1-71BB-A849-B3A9-FDDF0CC05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392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1573B020-188B-0944-8BE0-ACD708ACD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519B24-2092-AA4A-8A13-F045E9983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Library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organized into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sections,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like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art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children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computing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science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etc.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section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has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 headed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by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head librarian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book title belongs to a section and has a title, authors, ISBN, call number, year and publisher</a:t>
            </a:r>
          </a:p>
        </p:txBody>
      </p:sp>
      <p:sp>
        <p:nvSpPr>
          <p:cNvPr id="73731" name="Rectangle 4">
            <a:extLst>
              <a:ext uri="{FF2B5EF4-FFF2-40B4-BE49-F238E27FC236}">
                <a16:creationId xmlns:a16="http://schemas.microsoft.com/office/drawing/2014/main" id="{3B5074B2-780E-054E-9E7D-D5BE7C0EC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392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44964D11-5CCE-2045-BF4A-4C6FC9B06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519B24-2092-AA4A-8A13-F045E9983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Library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organized into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sections,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like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art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children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computing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science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etc.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section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has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 headed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by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head librarian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book title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belongs to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has a title, authors, ISBN, call number, year and publisher</a:t>
            </a:r>
          </a:p>
        </p:txBody>
      </p:sp>
      <p:sp>
        <p:nvSpPr>
          <p:cNvPr id="75779" name="Rectangle 4">
            <a:extLst>
              <a:ext uri="{FF2B5EF4-FFF2-40B4-BE49-F238E27FC236}">
                <a16:creationId xmlns:a16="http://schemas.microsoft.com/office/drawing/2014/main" id="{A48091E6-30C7-0643-875C-C73DEA498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392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EDB06F95-3038-DA46-B911-B1B341DFE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519B24-2092-AA4A-8A13-F045E9983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Library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organized into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sections,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like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art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children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computing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science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etc.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section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has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 headed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by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head librarian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book title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belongs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to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has a title, authors, ISBN, call number, year and publisher</a:t>
            </a:r>
          </a:p>
        </p:txBody>
      </p:sp>
      <p:sp>
        <p:nvSpPr>
          <p:cNvPr id="77827" name="Rectangle 4">
            <a:extLst>
              <a:ext uri="{FF2B5EF4-FFF2-40B4-BE49-F238E27FC236}">
                <a16:creationId xmlns:a16="http://schemas.microsoft.com/office/drawing/2014/main" id="{E909A854-9D19-E64B-8B29-8D9DD3DBA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392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6595782A-C0B2-C045-BD42-B18E80D9F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519B24-2092-AA4A-8A13-F045E9983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Library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organized into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sections,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like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art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children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computing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science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etc.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section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has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 headed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by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head librarian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book title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belongs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to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has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title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authors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ISBN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call 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year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publisher</a:t>
            </a:r>
          </a:p>
        </p:txBody>
      </p:sp>
      <p:sp>
        <p:nvSpPr>
          <p:cNvPr id="79875" name="Rectangle 4">
            <a:extLst>
              <a:ext uri="{FF2B5EF4-FFF2-40B4-BE49-F238E27FC236}">
                <a16:creationId xmlns:a16="http://schemas.microsoft.com/office/drawing/2014/main" id="{D7ED7957-62DB-C341-9A42-A2F3BFBB3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3" y="3505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79876" name="Rectangle 14">
            <a:extLst>
              <a:ext uri="{FF2B5EF4-FFF2-40B4-BE49-F238E27FC236}">
                <a16:creationId xmlns:a16="http://schemas.microsoft.com/office/drawing/2014/main" id="{F9FB985B-2DC6-C84D-A898-9ADE9846D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95938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H-LIBRARIAN</a:t>
            </a:r>
          </a:p>
        </p:txBody>
      </p:sp>
      <p:sp>
        <p:nvSpPr>
          <p:cNvPr id="79877" name="Rectangle 27">
            <a:extLst>
              <a:ext uri="{FF2B5EF4-FFF2-40B4-BE49-F238E27FC236}">
                <a16:creationId xmlns:a16="http://schemas.microsoft.com/office/drawing/2014/main" id="{A154089A-ADBA-FC4A-9CF1-FE0717EF5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599113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SECTION</a:t>
            </a:r>
          </a:p>
        </p:txBody>
      </p:sp>
      <p:grpSp>
        <p:nvGrpSpPr>
          <p:cNvPr id="7" name="Group 70">
            <a:extLst>
              <a:ext uri="{FF2B5EF4-FFF2-40B4-BE49-F238E27FC236}">
                <a16:creationId xmlns:a16="http://schemas.microsoft.com/office/drawing/2014/main" id="{F16B7122-6DCD-DE4B-A572-AF91C922796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291554"/>
            <a:ext cx="3200400" cy="1066800"/>
            <a:chOff x="1968" y="3360"/>
            <a:chExt cx="2016" cy="672"/>
          </a:xfrm>
          <a:solidFill>
            <a:srgbClr val="FFB054"/>
          </a:solidFill>
        </p:grpSpPr>
        <p:sp>
          <p:nvSpPr>
            <p:cNvPr id="8" name="AutoShape 31">
              <a:extLst>
                <a:ext uri="{FF2B5EF4-FFF2-40B4-BE49-F238E27FC236}">
                  <a16:creationId xmlns:a16="http://schemas.microsoft.com/office/drawing/2014/main" id="{97863147-2096-3A47-AA0E-58DA0B8CA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768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MANAGES</a:t>
              </a:r>
            </a:p>
          </p:txBody>
        </p:sp>
        <p:sp>
          <p:nvSpPr>
            <p:cNvPr id="9" name="Line 32">
              <a:extLst>
                <a:ext uri="{FF2B5EF4-FFF2-40B4-BE49-F238E27FC236}">
                  <a16:creationId xmlns:a16="http://schemas.microsoft.com/office/drawing/2014/main" id="{2EA8B559-4BC8-2044-8D13-902D35AB6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33">
              <a:extLst>
                <a:ext uri="{FF2B5EF4-FFF2-40B4-BE49-F238E27FC236}">
                  <a16:creationId xmlns:a16="http://schemas.microsoft.com/office/drawing/2014/main" id="{56909D6A-1862-1B44-9D53-7AC898EB3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9879" name="Group 10">
            <a:extLst>
              <a:ext uri="{FF2B5EF4-FFF2-40B4-BE49-F238E27FC236}">
                <a16:creationId xmlns:a16="http://schemas.microsoft.com/office/drawing/2014/main" id="{8673C7B2-4979-E74A-AE63-1C2E82A334C5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837238"/>
            <a:ext cx="1033463" cy="338137"/>
            <a:chOff x="7696201" y="5836622"/>
            <a:chExt cx="1032768" cy="338554"/>
          </a:xfrm>
        </p:grpSpPr>
        <p:sp>
          <p:nvSpPr>
            <p:cNvPr id="79952" name="TextBox 11">
              <a:extLst>
                <a:ext uri="{FF2B5EF4-FFF2-40B4-BE49-F238E27FC236}">
                  <a16:creationId xmlns:a16="http://schemas.microsoft.com/office/drawing/2014/main" id="{26D2B90C-91F1-8B47-A826-64F4C3131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8803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number</a:t>
              </a:r>
            </a:p>
          </p:txBody>
        </p:sp>
        <p:grpSp>
          <p:nvGrpSpPr>
            <p:cNvPr id="79953" name="Group 12">
              <a:extLst>
                <a:ext uri="{FF2B5EF4-FFF2-40B4-BE49-F238E27FC236}">
                  <a16:creationId xmlns:a16="http://schemas.microsoft.com/office/drawing/2014/main" id="{D9054A0C-B14D-6741-AB1E-CBC1A72B1A7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79954" name="Oval 13">
                <a:extLst>
                  <a:ext uri="{FF2B5EF4-FFF2-40B4-BE49-F238E27FC236}">
                    <a16:creationId xmlns:a16="http://schemas.microsoft.com/office/drawing/2014/main" id="{E77EA72D-F19D-3F40-A6B3-CAC9130B6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79955" name="Straight Connector 14">
                <a:extLst>
                  <a:ext uri="{FF2B5EF4-FFF2-40B4-BE49-F238E27FC236}">
                    <a16:creationId xmlns:a16="http://schemas.microsoft.com/office/drawing/2014/main" id="{38157912-A8C8-2540-81B7-CEEF2FB487D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79880" name="Group 15">
            <a:extLst>
              <a:ext uri="{FF2B5EF4-FFF2-40B4-BE49-F238E27FC236}">
                <a16:creationId xmlns:a16="http://schemas.microsoft.com/office/drawing/2014/main" id="{495ED565-73CA-334C-B522-0BC0D93A56A1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608638"/>
            <a:ext cx="849313" cy="338137"/>
            <a:chOff x="7696201" y="5608022"/>
            <a:chExt cx="850025" cy="338554"/>
          </a:xfrm>
        </p:grpSpPr>
        <p:grpSp>
          <p:nvGrpSpPr>
            <p:cNvPr id="79948" name="Group 16">
              <a:extLst>
                <a:ext uri="{FF2B5EF4-FFF2-40B4-BE49-F238E27FC236}">
                  <a16:creationId xmlns:a16="http://schemas.microsoft.com/office/drawing/2014/main" id="{545819E3-B017-0245-84AC-6D76B57C6BA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748754"/>
              <a:ext cx="228600" cy="76200"/>
              <a:chOff x="3962400" y="4191000"/>
              <a:chExt cx="228600" cy="76200"/>
            </a:xfrm>
          </p:grpSpPr>
          <p:sp>
            <p:nvSpPr>
              <p:cNvPr id="79950" name="Oval 18">
                <a:extLst>
                  <a:ext uri="{FF2B5EF4-FFF2-40B4-BE49-F238E27FC236}">
                    <a16:creationId xmlns:a16="http://schemas.microsoft.com/office/drawing/2014/main" id="{0931BC0C-6D8A-3942-A9CA-FD45FF4CB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79951" name="Straight Connector 19">
                <a:extLst>
                  <a:ext uri="{FF2B5EF4-FFF2-40B4-BE49-F238E27FC236}">
                    <a16:creationId xmlns:a16="http://schemas.microsoft.com/office/drawing/2014/main" id="{9ED1ACB5-117D-7E4A-BD09-6C08A04309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9949" name="TextBox 17">
              <a:extLst>
                <a:ext uri="{FF2B5EF4-FFF2-40B4-BE49-F238E27FC236}">
                  <a16:creationId xmlns:a16="http://schemas.microsoft.com/office/drawing/2014/main" id="{613785D3-9E4B-0C47-8586-24905D552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599" y="5608022"/>
              <a:ext cx="6976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</a:t>
              </a:r>
            </a:p>
          </p:txBody>
        </p:sp>
      </p:grpSp>
      <p:cxnSp>
        <p:nvCxnSpPr>
          <p:cNvPr id="79881" name="Straight Connector 20">
            <a:extLst>
              <a:ext uri="{FF2B5EF4-FFF2-40B4-BE49-F238E27FC236}">
                <a16:creationId xmlns:a16="http://schemas.microsoft.com/office/drawing/2014/main" id="{30215A10-4FC4-B341-8D00-E1C2CD7034CE}"/>
              </a:ext>
            </a:extLst>
          </p:cNvPr>
          <p:cNvCxnSpPr>
            <a:cxnSpLocks/>
          </p:cNvCxnSpPr>
          <p:nvPr/>
        </p:nvCxnSpPr>
        <p:spPr bwMode="auto">
          <a:xfrm>
            <a:off x="7848600" y="5672138"/>
            <a:ext cx="6096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9882" name="Group 21">
            <a:extLst>
              <a:ext uri="{FF2B5EF4-FFF2-40B4-BE49-F238E27FC236}">
                <a16:creationId xmlns:a16="http://schemas.microsoft.com/office/drawing/2014/main" id="{186483DC-22B6-7041-B88D-C94CF9FF3DF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519738"/>
            <a:ext cx="914400" cy="339725"/>
            <a:chOff x="838200" y="5520154"/>
            <a:chExt cx="914400" cy="338554"/>
          </a:xfrm>
        </p:grpSpPr>
        <p:grpSp>
          <p:nvGrpSpPr>
            <p:cNvPr id="79944" name="Group 22">
              <a:extLst>
                <a:ext uri="{FF2B5EF4-FFF2-40B4-BE49-F238E27FC236}">
                  <a16:creationId xmlns:a16="http://schemas.microsoft.com/office/drawing/2014/main" id="{0C90EB68-21CC-A948-B4BD-4BAA3F058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672554"/>
              <a:ext cx="228600" cy="76200"/>
              <a:chOff x="3962400" y="4191000"/>
              <a:chExt cx="228600" cy="76200"/>
            </a:xfrm>
          </p:grpSpPr>
          <p:sp>
            <p:nvSpPr>
              <p:cNvPr id="79946" name="Oval 24">
                <a:extLst>
                  <a:ext uri="{FF2B5EF4-FFF2-40B4-BE49-F238E27FC236}">
                    <a16:creationId xmlns:a16="http://schemas.microsoft.com/office/drawing/2014/main" id="{2E1AF397-8BEF-6F42-ACB2-C924EF51B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79947" name="Straight Connector 25">
                <a:extLst>
                  <a:ext uri="{FF2B5EF4-FFF2-40B4-BE49-F238E27FC236}">
                    <a16:creationId xmlns:a16="http://schemas.microsoft.com/office/drawing/2014/main" id="{F7537409-7249-A046-91E3-F4FD397B59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9945" name="TextBox 23">
              <a:extLst>
                <a:ext uri="{FF2B5EF4-FFF2-40B4-BE49-F238E27FC236}">
                  <a16:creationId xmlns:a16="http://schemas.microsoft.com/office/drawing/2014/main" id="{AA6F5A8A-6AD0-B545-A4AB-E70E029F5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5520154"/>
              <a:ext cx="6623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LibID</a:t>
              </a:r>
            </a:p>
          </p:txBody>
        </p:sp>
      </p:grpSp>
      <p:grpSp>
        <p:nvGrpSpPr>
          <p:cNvPr id="79883" name="Group 26">
            <a:extLst>
              <a:ext uri="{FF2B5EF4-FFF2-40B4-BE49-F238E27FC236}">
                <a16:creationId xmlns:a16="http://schemas.microsoft.com/office/drawing/2014/main" id="{F63040F5-EDA9-0440-902E-AF6F96800640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824538"/>
            <a:ext cx="838200" cy="339725"/>
            <a:chOff x="914400" y="5824954"/>
            <a:chExt cx="838200" cy="338554"/>
          </a:xfrm>
        </p:grpSpPr>
        <p:grpSp>
          <p:nvGrpSpPr>
            <p:cNvPr id="79938" name="Group 27">
              <a:extLst>
                <a:ext uri="{FF2B5EF4-FFF2-40B4-BE49-F238E27FC236}">
                  <a16:creationId xmlns:a16="http://schemas.microsoft.com/office/drawing/2014/main" id="{7DFA4AA7-2CB0-2447-B7C8-6E26C61A7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977354"/>
              <a:ext cx="228600" cy="76200"/>
              <a:chOff x="3962400" y="4191000"/>
              <a:chExt cx="228600" cy="76200"/>
            </a:xfrm>
          </p:grpSpPr>
          <p:sp>
            <p:nvSpPr>
              <p:cNvPr id="79942" name="Oval 31">
                <a:extLst>
                  <a:ext uri="{FF2B5EF4-FFF2-40B4-BE49-F238E27FC236}">
                    <a16:creationId xmlns:a16="http://schemas.microsoft.com/office/drawing/2014/main" id="{C6EAE49E-A2BD-8B4C-A162-93B892B3C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79943" name="Straight Connector 32">
                <a:extLst>
                  <a:ext uri="{FF2B5EF4-FFF2-40B4-BE49-F238E27FC236}">
                    <a16:creationId xmlns:a16="http://schemas.microsoft.com/office/drawing/2014/main" id="{744F2C8E-B6A3-784D-83C4-D147490D7D7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9939" name="Group 28">
              <a:extLst>
                <a:ext uri="{FF2B5EF4-FFF2-40B4-BE49-F238E27FC236}">
                  <a16:creationId xmlns:a16="http://schemas.microsoft.com/office/drawing/2014/main" id="{95451E42-4D2C-114C-B054-94147E6884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5824954"/>
              <a:ext cx="604653" cy="338554"/>
              <a:chOff x="7848599" y="5656330"/>
              <a:chExt cx="604653" cy="338554"/>
            </a:xfrm>
          </p:grpSpPr>
          <p:sp>
            <p:nvSpPr>
              <p:cNvPr id="79940" name="TextBox 29">
                <a:extLst>
                  <a:ext uri="{FF2B5EF4-FFF2-40B4-BE49-F238E27FC236}">
                    <a16:creationId xmlns:a16="http://schemas.microsoft.com/office/drawing/2014/main" id="{22C6BCBD-F12E-464A-B95B-978ED18895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599" y="5656330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SSN</a:t>
                </a:r>
              </a:p>
            </p:txBody>
          </p:sp>
          <p:cxnSp>
            <p:nvCxnSpPr>
              <p:cNvPr id="79941" name="Straight Connector 30">
                <a:extLst>
                  <a:ext uri="{FF2B5EF4-FFF2-40B4-BE49-F238E27FC236}">
                    <a16:creationId xmlns:a16="http://schemas.microsoft.com/office/drawing/2014/main" id="{DE3709D9-EC08-E14B-82C2-B9BD55C4CB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72061" y="5715000"/>
                <a:ext cx="509938" cy="5862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79884" name="Group 33">
            <a:extLst>
              <a:ext uri="{FF2B5EF4-FFF2-40B4-BE49-F238E27FC236}">
                <a16:creationId xmlns:a16="http://schemas.microsoft.com/office/drawing/2014/main" id="{F83A4F57-C0F7-1E4B-9FBB-B6E0A6FFC685}"/>
              </a:ext>
            </a:extLst>
          </p:cNvPr>
          <p:cNvGrpSpPr>
            <a:grpSpLocks/>
          </p:cNvGrpSpPr>
          <p:nvPr/>
        </p:nvGrpSpPr>
        <p:grpSpPr bwMode="auto">
          <a:xfrm>
            <a:off x="2635250" y="5029200"/>
            <a:ext cx="582613" cy="533400"/>
            <a:chOff x="2635024" y="5062954"/>
            <a:chExt cx="582211" cy="533400"/>
          </a:xfrm>
        </p:grpSpPr>
        <p:grpSp>
          <p:nvGrpSpPr>
            <p:cNvPr id="79934" name="Group 34">
              <a:extLst>
                <a:ext uri="{FF2B5EF4-FFF2-40B4-BE49-F238E27FC236}">
                  <a16:creationId xmlns:a16="http://schemas.microsoft.com/office/drawing/2014/main" id="{B215D6BC-57BB-1B41-A637-6005F88EAC5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743200" y="5443954"/>
              <a:ext cx="228600" cy="76200"/>
              <a:chOff x="3962400" y="4191000"/>
              <a:chExt cx="228600" cy="76200"/>
            </a:xfrm>
          </p:grpSpPr>
          <p:sp>
            <p:nvSpPr>
              <p:cNvPr id="79936" name="Oval 36">
                <a:extLst>
                  <a:ext uri="{FF2B5EF4-FFF2-40B4-BE49-F238E27FC236}">
                    <a16:creationId xmlns:a16="http://schemas.microsoft.com/office/drawing/2014/main" id="{36BC9EFF-8E71-AD48-B0F9-6DF7EC27B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79937" name="Straight Connector 37">
                <a:extLst>
                  <a:ext uri="{FF2B5EF4-FFF2-40B4-BE49-F238E27FC236}">
                    <a16:creationId xmlns:a16="http://schemas.microsoft.com/office/drawing/2014/main" id="{42363B52-2D88-A546-AE83-BEAE5643FF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9935" name="TextBox 35">
              <a:extLst>
                <a:ext uri="{FF2B5EF4-FFF2-40B4-BE49-F238E27FC236}">
                  <a16:creationId xmlns:a16="http://schemas.microsoft.com/office/drawing/2014/main" id="{EF6D24FC-31CB-CE49-AB6D-92A038D67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024" y="5062954"/>
              <a:ext cx="5822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DoB</a:t>
              </a:r>
            </a:p>
          </p:txBody>
        </p:sp>
      </p:grpSp>
      <p:grpSp>
        <p:nvGrpSpPr>
          <p:cNvPr id="79885" name="Group 38">
            <a:extLst>
              <a:ext uri="{FF2B5EF4-FFF2-40B4-BE49-F238E27FC236}">
                <a16:creationId xmlns:a16="http://schemas.microsoft.com/office/drawing/2014/main" id="{C0AEABDB-0E1B-884B-93A2-FA612B6F4F2D}"/>
              </a:ext>
            </a:extLst>
          </p:cNvPr>
          <p:cNvGrpSpPr>
            <a:grpSpLocks/>
          </p:cNvGrpSpPr>
          <p:nvPr/>
        </p:nvGrpSpPr>
        <p:grpSpPr bwMode="auto">
          <a:xfrm>
            <a:off x="2033588" y="6096000"/>
            <a:ext cx="776287" cy="388938"/>
            <a:chOff x="1905000" y="6096000"/>
            <a:chExt cx="776175" cy="388234"/>
          </a:xfrm>
        </p:grpSpPr>
        <p:grpSp>
          <p:nvGrpSpPr>
            <p:cNvPr id="79930" name="Group 39">
              <a:extLst>
                <a:ext uri="{FF2B5EF4-FFF2-40B4-BE49-F238E27FC236}">
                  <a16:creationId xmlns:a16="http://schemas.microsoft.com/office/drawing/2014/main" id="{CC548989-243C-1D4A-938D-71F634269B16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1828800" y="6172200"/>
              <a:ext cx="228600" cy="76200"/>
              <a:chOff x="3962400" y="4191000"/>
              <a:chExt cx="228600" cy="76200"/>
            </a:xfrm>
          </p:grpSpPr>
          <p:sp>
            <p:nvSpPr>
              <p:cNvPr id="79932" name="Oval 41">
                <a:extLst>
                  <a:ext uri="{FF2B5EF4-FFF2-40B4-BE49-F238E27FC236}">
                    <a16:creationId xmlns:a16="http://schemas.microsoft.com/office/drawing/2014/main" id="{AF4400AE-8ADA-D04F-A460-37A05B706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79933" name="Straight Connector 42">
                <a:extLst>
                  <a:ext uri="{FF2B5EF4-FFF2-40B4-BE49-F238E27FC236}">
                    <a16:creationId xmlns:a16="http://schemas.microsoft.com/office/drawing/2014/main" id="{7D4DCE56-D0AF-EC4C-8E2A-32FCD14C2F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9931" name="TextBox 40">
              <a:extLst>
                <a:ext uri="{FF2B5EF4-FFF2-40B4-BE49-F238E27FC236}">
                  <a16:creationId xmlns:a16="http://schemas.microsoft.com/office/drawing/2014/main" id="{0F50EB46-10C7-9E49-9374-753D3C85F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6145680"/>
              <a:ext cx="7761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Phone</a:t>
              </a:r>
            </a:p>
          </p:txBody>
        </p:sp>
      </p:grpSp>
      <p:sp>
        <p:nvSpPr>
          <p:cNvPr id="79886" name="TextBox 43">
            <a:extLst>
              <a:ext uri="{FF2B5EF4-FFF2-40B4-BE49-F238E27FC236}">
                <a16:creationId xmlns:a16="http://schemas.microsoft.com/office/drawing/2014/main" id="{08BBF652-D44F-0342-9341-51AB46905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834063"/>
            <a:ext cx="881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number</a:t>
            </a:r>
          </a:p>
        </p:txBody>
      </p:sp>
      <p:sp>
        <p:nvSpPr>
          <p:cNvPr id="79887" name="Text Box 59">
            <a:extLst>
              <a:ext uri="{FF2B5EF4-FFF2-40B4-BE49-F238E27FC236}">
                <a16:creationId xmlns:a16="http://schemas.microsoft.com/office/drawing/2014/main" id="{0F6F7706-A6D4-0B43-86DE-596ACDA3C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8674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9888" name="Text Box 60">
            <a:extLst>
              <a:ext uri="{FF2B5EF4-FFF2-40B4-BE49-F238E27FC236}">
                <a16:creationId xmlns:a16="http://schemas.microsoft.com/office/drawing/2014/main" id="{21C86F64-AC93-7644-B75D-A09C35354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5824538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58BC194C-4862-6D48-BC47-DCC2BC213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3276600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BOOK TITLE</a:t>
            </a:r>
          </a:p>
        </p:txBody>
      </p:sp>
      <p:grpSp>
        <p:nvGrpSpPr>
          <p:cNvPr id="48" name="Group 68">
            <a:extLst>
              <a:ext uri="{FF2B5EF4-FFF2-40B4-BE49-F238E27FC236}">
                <a16:creationId xmlns:a16="http://schemas.microsoft.com/office/drawing/2014/main" id="{FF0C5D27-50D9-0546-B287-92B3381BF1E9}"/>
              </a:ext>
            </a:extLst>
          </p:cNvPr>
          <p:cNvGrpSpPr>
            <a:grpSpLocks/>
          </p:cNvGrpSpPr>
          <p:nvPr/>
        </p:nvGrpSpPr>
        <p:grpSpPr bwMode="auto">
          <a:xfrm>
            <a:off x="6354291" y="3849688"/>
            <a:ext cx="1265056" cy="1789112"/>
            <a:chOff x="4002" y="2352"/>
            <a:chExt cx="816" cy="1200"/>
          </a:xfrm>
          <a:solidFill>
            <a:srgbClr val="FFB054"/>
          </a:solidFill>
        </p:grpSpPr>
        <p:sp>
          <p:nvSpPr>
            <p:cNvPr id="49" name="AutoShape 34">
              <a:extLst>
                <a:ext uri="{FF2B5EF4-FFF2-40B4-BE49-F238E27FC236}">
                  <a16:creationId xmlns:a16="http://schemas.microsoft.com/office/drawing/2014/main" id="{35EED07D-FF02-5641-9B0A-2FE18E86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254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BELONGS</a:t>
              </a:r>
            </a:p>
          </p:txBody>
        </p:sp>
        <p:sp>
          <p:nvSpPr>
            <p:cNvPr id="50" name="Line 35">
              <a:extLst>
                <a:ext uri="{FF2B5EF4-FFF2-40B4-BE49-F238E27FC236}">
                  <a16:creationId xmlns:a16="http://schemas.microsoft.com/office/drawing/2014/main" id="{17A7558B-47A9-0242-93E5-9124854CE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0" cy="192"/>
            </a:xfrm>
            <a:prstGeom prst="line">
              <a:avLst/>
            </a:prstGeom>
            <a:grp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Line 36">
              <a:extLst>
                <a:ext uri="{FF2B5EF4-FFF2-40B4-BE49-F238E27FC236}">
                  <a16:creationId xmlns:a16="http://schemas.microsoft.com/office/drawing/2014/main" id="{32969FF8-507A-1447-B16F-ED14420B5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2" name="Text Box 8">
            <a:extLst>
              <a:ext uri="{FF2B5EF4-FFF2-40B4-BE49-F238E27FC236}">
                <a16:creationId xmlns:a16="http://schemas.microsoft.com/office/drawing/2014/main" id="{FF6034F5-A6FB-2342-9107-9E9CD7A04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73500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53" name="Text Box 55">
            <a:extLst>
              <a:ext uri="{FF2B5EF4-FFF2-40B4-BE49-F238E27FC236}">
                <a16:creationId xmlns:a16="http://schemas.microsoft.com/office/drawing/2014/main" id="{BACDE289-C926-E14E-9155-45C13F701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5168900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B51BB2-AD27-3C4E-A8F8-BA293960B7C6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3236913"/>
            <a:ext cx="1235075" cy="338137"/>
            <a:chOff x="7696201" y="5608022"/>
            <a:chExt cx="1234746" cy="338554"/>
          </a:xfrm>
        </p:grpSpPr>
        <p:grpSp>
          <p:nvGrpSpPr>
            <p:cNvPr id="79926" name="Group 54">
              <a:extLst>
                <a:ext uri="{FF2B5EF4-FFF2-40B4-BE49-F238E27FC236}">
                  <a16:creationId xmlns:a16="http://schemas.microsoft.com/office/drawing/2014/main" id="{48A72F76-7047-9E48-BB87-567E8C4C021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748754"/>
              <a:ext cx="228600" cy="76200"/>
              <a:chOff x="3962400" y="4191000"/>
              <a:chExt cx="228600" cy="76200"/>
            </a:xfrm>
          </p:grpSpPr>
          <p:sp>
            <p:nvSpPr>
              <p:cNvPr id="79928" name="Oval 56">
                <a:extLst>
                  <a:ext uri="{FF2B5EF4-FFF2-40B4-BE49-F238E27FC236}">
                    <a16:creationId xmlns:a16="http://schemas.microsoft.com/office/drawing/2014/main" id="{3AD6E4B0-2054-6041-B784-2A9296809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79929" name="Straight Connector 57">
                <a:extLst>
                  <a:ext uri="{FF2B5EF4-FFF2-40B4-BE49-F238E27FC236}">
                    <a16:creationId xmlns:a16="http://schemas.microsoft.com/office/drawing/2014/main" id="{F7695AB8-61F0-D647-93E3-08A1829AD4F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9927" name="TextBox 55">
              <a:extLst>
                <a:ext uri="{FF2B5EF4-FFF2-40B4-BE49-F238E27FC236}">
                  <a16:creationId xmlns:a16="http://schemas.microsoft.com/office/drawing/2014/main" id="{C76DD327-EE9E-2C4C-B894-00BD637BC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599" y="5608022"/>
              <a:ext cx="10823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Call_Num</a:t>
              </a:r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909075A-685F-AF4C-AABF-29134D1EFB2D}"/>
              </a:ext>
            </a:extLst>
          </p:cNvPr>
          <p:cNvCxnSpPr>
            <a:cxnSpLocks/>
          </p:cNvCxnSpPr>
          <p:nvPr/>
        </p:nvCxnSpPr>
        <p:spPr bwMode="auto">
          <a:xfrm>
            <a:off x="7867650" y="3302000"/>
            <a:ext cx="8794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B5B217-0814-F44B-8583-D4C652EAC1C1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3508375"/>
            <a:ext cx="814388" cy="338138"/>
            <a:chOff x="7696201" y="5836622"/>
            <a:chExt cx="814760" cy="338554"/>
          </a:xfrm>
        </p:grpSpPr>
        <p:sp>
          <p:nvSpPr>
            <p:cNvPr id="79922" name="TextBox 60">
              <a:extLst>
                <a:ext uri="{FF2B5EF4-FFF2-40B4-BE49-F238E27FC236}">
                  <a16:creationId xmlns:a16="http://schemas.microsoft.com/office/drawing/2014/main" id="{AC600219-BCBB-F541-A571-64DCAAD39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6623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ISBN</a:t>
              </a:r>
            </a:p>
          </p:txBody>
        </p:sp>
        <p:grpSp>
          <p:nvGrpSpPr>
            <p:cNvPr id="79923" name="Group 61">
              <a:extLst>
                <a:ext uri="{FF2B5EF4-FFF2-40B4-BE49-F238E27FC236}">
                  <a16:creationId xmlns:a16="http://schemas.microsoft.com/office/drawing/2014/main" id="{22134CDB-34AF-EB4E-B080-2E2196E02D36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79924" name="Oval 62">
                <a:extLst>
                  <a:ext uri="{FF2B5EF4-FFF2-40B4-BE49-F238E27FC236}">
                    <a16:creationId xmlns:a16="http://schemas.microsoft.com/office/drawing/2014/main" id="{D26A5AB3-A83F-3548-944D-0E41278B9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79925" name="Straight Connector 63">
                <a:extLst>
                  <a:ext uri="{FF2B5EF4-FFF2-40B4-BE49-F238E27FC236}">
                    <a16:creationId xmlns:a16="http://schemas.microsoft.com/office/drawing/2014/main" id="{815B7AA5-7F6D-3C48-946B-5A3DAA9FCF8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7AF122F-9D92-1848-B292-9B2D8C80B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3508375"/>
            <a:ext cx="661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ISBN</a:t>
            </a:r>
          </a:p>
        </p:txBody>
      </p:sp>
      <p:grpSp>
        <p:nvGrpSpPr>
          <p:cNvPr id="79897" name="Group 66">
            <a:extLst>
              <a:ext uri="{FF2B5EF4-FFF2-40B4-BE49-F238E27FC236}">
                <a16:creationId xmlns:a16="http://schemas.microsoft.com/office/drawing/2014/main" id="{AF7861D7-9077-C448-92F3-1FA33AC58E1C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5029200"/>
            <a:ext cx="2116138" cy="525463"/>
            <a:chOff x="152400" y="5071646"/>
            <a:chExt cx="2116285" cy="524708"/>
          </a:xfrm>
        </p:grpSpPr>
        <p:grpSp>
          <p:nvGrpSpPr>
            <p:cNvPr id="79918" name="Group 67">
              <a:extLst>
                <a:ext uri="{FF2B5EF4-FFF2-40B4-BE49-F238E27FC236}">
                  <a16:creationId xmlns:a16="http://schemas.microsoft.com/office/drawing/2014/main" id="{029AD509-AC23-5D49-8231-E76E5877ADB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752600" y="5443954"/>
              <a:ext cx="228600" cy="76200"/>
              <a:chOff x="3962400" y="4191000"/>
              <a:chExt cx="228600" cy="76200"/>
            </a:xfrm>
          </p:grpSpPr>
          <p:sp>
            <p:nvSpPr>
              <p:cNvPr id="79920" name="Oval 69">
                <a:extLst>
                  <a:ext uri="{FF2B5EF4-FFF2-40B4-BE49-F238E27FC236}">
                    <a16:creationId xmlns:a16="http://schemas.microsoft.com/office/drawing/2014/main" id="{4E5D748E-810E-6C48-92E8-BBAFF3688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79921" name="Straight Connector 70">
                <a:extLst>
                  <a:ext uri="{FF2B5EF4-FFF2-40B4-BE49-F238E27FC236}">
                    <a16:creationId xmlns:a16="http://schemas.microsoft.com/office/drawing/2014/main" id="{6AC7A00A-9D1A-5249-B3D5-1EF3184160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9919" name="TextBox 68">
              <a:extLst>
                <a:ext uri="{FF2B5EF4-FFF2-40B4-BE49-F238E27FC236}">
                  <a16:creationId xmlns:a16="http://schemas.microsoft.com/office/drawing/2014/main" id="{0FC4988B-6DD0-4947-865C-944A79F1F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5071646"/>
              <a:ext cx="21162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Name(First, MI, Last)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096B56-9595-D549-B509-7361BD7EDEBB}"/>
              </a:ext>
            </a:extLst>
          </p:cNvPr>
          <p:cNvGrpSpPr>
            <a:grpSpLocks/>
          </p:cNvGrpSpPr>
          <p:nvPr/>
        </p:nvGrpSpPr>
        <p:grpSpPr bwMode="auto">
          <a:xfrm>
            <a:off x="3138488" y="3584575"/>
            <a:ext cx="3170237" cy="338138"/>
            <a:chOff x="3139326" y="3584158"/>
            <a:chExt cx="3169728" cy="338971"/>
          </a:xfrm>
        </p:grpSpPr>
        <p:sp>
          <p:nvSpPr>
            <p:cNvPr id="79914" name="TextBox 73">
              <a:extLst>
                <a:ext uri="{FF2B5EF4-FFF2-40B4-BE49-F238E27FC236}">
                  <a16:creationId xmlns:a16="http://schemas.microsoft.com/office/drawing/2014/main" id="{09AF5734-4F93-4341-B929-0F47FD2B9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9326" y="3584158"/>
              <a:ext cx="3033203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Author{((First, MI, Last),Order)}</a:t>
              </a:r>
            </a:p>
          </p:txBody>
        </p:sp>
        <p:grpSp>
          <p:nvGrpSpPr>
            <p:cNvPr id="79915" name="Group 77">
              <a:extLst>
                <a:ext uri="{FF2B5EF4-FFF2-40B4-BE49-F238E27FC236}">
                  <a16:creationId xmlns:a16="http://schemas.microsoft.com/office/drawing/2014/main" id="{7A892638-E893-D047-B1B0-A5B6C1D3AE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80454" y="3694112"/>
              <a:ext cx="228600" cy="76200"/>
              <a:chOff x="3962400" y="4191000"/>
              <a:chExt cx="228600" cy="76200"/>
            </a:xfrm>
          </p:grpSpPr>
          <p:sp>
            <p:nvSpPr>
              <p:cNvPr id="79916" name="Oval 78">
                <a:extLst>
                  <a:ext uri="{FF2B5EF4-FFF2-40B4-BE49-F238E27FC236}">
                    <a16:creationId xmlns:a16="http://schemas.microsoft.com/office/drawing/2014/main" id="{6012DA95-2ED2-1A4B-AB17-4D60898B1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79917" name="Straight Connector 79">
                <a:extLst>
                  <a:ext uri="{FF2B5EF4-FFF2-40B4-BE49-F238E27FC236}">
                    <a16:creationId xmlns:a16="http://schemas.microsoft.com/office/drawing/2014/main" id="{0AB70006-BBFD-8848-9CA3-64416E844D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82F9A76-C921-104B-BCDF-67BE0266D484}"/>
              </a:ext>
            </a:extLst>
          </p:cNvPr>
          <p:cNvGrpSpPr>
            <a:grpSpLocks/>
          </p:cNvGrpSpPr>
          <p:nvPr/>
        </p:nvGrpSpPr>
        <p:grpSpPr bwMode="auto">
          <a:xfrm>
            <a:off x="5546725" y="3246438"/>
            <a:ext cx="723900" cy="338137"/>
            <a:chOff x="5547054" y="3246467"/>
            <a:chExt cx="723900" cy="338554"/>
          </a:xfrm>
        </p:grpSpPr>
        <p:grpSp>
          <p:nvGrpSpPr>
            <p:cNvPr id="79910" name="Group 72">
              <a:extLst>
                <a:ext uri="{FF2B5EF4-FFF2-40B4-BE49-F238E27FC236}">
                  <a16:creationId xmlns:a16="http://schemas.microsoft.com/office/drawing/2014/main" id="{43226EA2-D626-044B-AC9A-94E12FE306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2354" y="3368089"/>
              <a:ext cx="228600" cy="76200"/>
              <a:chOff x="3962400" y="4191000"/>
              <a:chExt cx="228600" cy="76200"/>
            </a:xfrm>
          </p:grpSpPr>
          <p:sp>
            <p:nvSpPr>
              <p:cNvPr id="79912" name="Oval 74">
                <a:extLst>
                  <a:ext uri="{FF2B5EF4-FFF2-40B4-BE49-F238E27FC236}">
                    <a16:creationId xmlns:a16="http://schemas.microsoft.com/office/drawing/2014/main" id="{2E11E798-C341-0849-8B7E-0AA9E321A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79913" name="Straight Connector 75">
                <a:extLst>
                  <a:ext uri="{FF2B5EF4-FFF2-40B4-BE49-F238E27FC236}">
                    <a16:creationId xmlns:a16="http://schemas.microsoft.com/office/drawing/2014/main" id="{3B6D4BC9-701D-EE45-AA0A-7B81840018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9911" name="TextBox 80">
              <a:extLst>
                <a:ext uri="{FF2B5EF4-FFF2-40B4-BE49-F238E27FC236}">
                  <a16:creationId xmlns:a16="http://schemas.microsoft.com/office/drawing/2014/main" id="{FDD4B523-D358-D945-8555-9D744D45E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7054" y="3246467"/>
              <a:ext cx="563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Title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684B3F2-616F-F547-BA02-5FAC4B4A74F8}"/>
              </a:ext>
            </a:extLst>
          </p:cNvPr>
          <p:cNvGrpSpPr>
            <a:grpSpLocks/>
          </p:cNvGrpSpPr>
          <p:nvPr/>
        </p:nvGrpSpPr>
        <p:grpSpPr bwMode="auto">
          <a:xfrm>
            <a:off x="7048500" y="2693988"/>
            <a:ext cx="1038225" cy="544512"/>
            <a:chOff x="2603693" y="5051319"/>
            <a:chExt cx="1037463" cy="545035"/>
          </a:xfrm>
        </p:grpSpPr>
        <p:grpSp>
          <p:nvGrpSpPr>
            <p:cNvPr id="79906" name="Group 82">
              <a:extLst>
                <a:ext uri="{FF2B5EF4-FFF2-40B4-BE49-F238E27FC236}">
                  <a16:creationId xmlns:a16="http://schemas.microsoft.com/office/drawing/2014/main" id="{6A9A19A4-94F3-5340-A684-AB701006D3EB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743200" y="5443954"/>
              <a:ext cx="228600" cy="76200"/>
              <a:chOff x="3962400" y="4191000"/>
              <a:chExt cx="228600" cy="76200"/>
            </a:xfrm>
          </p:grpSpPr>
          <p:sp>
            <p:nvSpPr>
              <p:cNvPr id="79908" name="Oval 84">
                <a:extLst>
                  <a:ext uri="{FF2B5EF4-FFF2-40B4-BE49-F238E27FC236}">
                    <a16:creationId xmlns:a16="http://schemas.microsoft.com/office/drawing/2014/main" id="{AD8100E6-7279-E244-AA2E-55C576EA5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79909" name="Straight Connector 85">
                <a:extLst>
                  <a:ext uri="{FF2B5EF4-FFF2-40B4-BE49-F238E27FC236}">
                    <a16:creationId xmlns:a16="http://schemas.microsoft.com/office/drawing/2014/main" id="{4F428683-A64E-6245-B7A8-8D3E9C39656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9907" name="TextBox 83">
              <a:extLst>
                <a:ext uri="{FF2B5EF4-FFF2-40B4-BE49-F238E27FC236}">
                  <a16:creationId xmlns:a16="http://schemas.microsoft.com/office/drawing/2014/main" id="{32FA20CF-A7F1-C644-9D27-815F5EC0C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693" y="5051319"/>
              <a:ext cx="10374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Publisher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6C362CA-CF0B-514F-A52E-1CE322DF4247}"/>
              </a:ext>
            </a:extLst>
          </p:cNvPr>
          <p:cNvGrpSpPr>
            <a:grpSpLocks/>
          </p:cNvGrpSpPr>
          <p:nvPr/>
        </p:nvGrpSpPr>
        <p:grpSpPr bwMode="auto">
          <a:xfrm>
            <a:off x="6426200" y="2722563"/>
            <a:ext cx="598488" cy="533400"/>
            <a:chOff x="2635024" y="5062954"/>
            <a:chExt cx="598625" cy="533400"/>
          </a:xfrm>
        </p:grpSpPr>
        <p:grpSp>
          <p:nvGrpSpPr>
            <p:cNvPr id="79902" name="Group 87">
              <a:extLst>
                <a:ext uri="{FF2B5EF4-FFF2-40B4-BE49-F238E27FC236}">
                  <a16:creationId xmlns:a16="http://schemas.microsoft.com/office/drawing/2014/main" id="{B7636305-F1B5-FB4C-92E1-4C974E0D1E4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743200" y="5443954"/>
              <a:ext cx="228600" cy="76200"/>
              <a:chOff x="3962400" y="4191000"/>
              <a:chExt cx="228600" cy="76200"/>
            </a:xfrm>
          </p:grpSpPr>
          <p:sp>
            <p:nvSpPr>
              <p:cNvPr id="79904" name="Oval 89">
                <a:extLst>
                  <a:ext uri="{FF2B5EF4-FFF2-40B4-BE49-F238E27FC236}">
                    <a16:creationId xmlns:a16="http://schemas.microsoft.com/office/drawing/2014/main" id="{341783C4-C97E-AA40-B16D-735C3B984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79905" name="Straight Connector 90">
                <a:extLst>
                  <a:ext uri="{FF2B5EF4-FFF2-40B4-BE49-F238E27FC236}">
                    <a16:creationId xmlns:a16="http://schemas.microsoft.com/office/drawing/2014/main" id="{99A248C8-DC83-6344-9DF7-EAB6648A6E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9903" name="TextBox 88">
              <a:extLst>
                <a:ext uri="{FF2B5EF4-FFF2-40B4-BE49-F238E27FC236}">
                  <a16:creationId xmlns:a16="http://schemas.microsoft.com/office/drawing/2014/main" id="{C264ED7A-D8E7-CB48-9D26-7380F723D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024" y="5062954"/>
              <a:ext cx="598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Year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 autoUpdateAnimBg="0"/>
      <p:bldP spid="52" grpId="0" autoUpdateAnimBg="0"/>
      <p:bldP spid="53" grpId="0" autoUpdateAnimBg="0"/>
      <p:bldP spid="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EEF9E6FF-754D-9542-BB28-7F700E8FD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519B24-2092-AA4A-8A13-F045E9983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Library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organized into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sections,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like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art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children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computing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science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etc.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section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has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 headed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by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head librarian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book title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belongs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to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&amp; has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title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authors(?)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ISBN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call 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year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u="sng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publisher(?)</a:t>
            </a:r>
          </a:p>
        </p:txBody>
      </p:sp>
      <p:sp>
        <p:nvSpPr>
          <p:cNvPr id="81923" name="Rectangle 4">
            <a:extLst>
              <a:ext uri="{FF2B5EF4-FFF2-40B4-BE49-F238E27FC236}">
                <a16:creationId xmlns:a16="http://schemas.microsoft.com/office/drawing/2014/main" id="{6F4A375A-A593-1846-9B04-6AE73AB8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392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50171E9B-FC4A-CF49-A6A0-35CB9ECAF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3" y="3505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81925" name="Rectangle 14">
            <a:extLst>
              <a:ext uri="{FF2B5EF4-FFF2-40B4-BE49-F238E27FC236}">
                <a16:creationId xmlns:a16="http://schemas.microsoft.com/office/drawing/2014/main" id="{5B73477D-CCCD-784C-80D6-6EB2D5586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95938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H-LIBRARIAN</a:t>
            </a:r>
          </a:p>
        </p:txBody>
      </p:sp>
      <p:sp>
        <p:nvSpPr>
          <p:cNvPr id="81926" name="Rectangle 27">
            <a:extLst>
              <a:ext uri="{FF2B5EF4-FFF2-40B4-BE49-F238E27FC236}">
                <a16:creationId xmlns:a16="http://schemas.microsoft.com/office/drawing/2014/main" id="{8F5157BA-7C0F-9F47-8D51-A562B32D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599113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SECTION</a:t>
            </a:r>
          </a:p>
        </p:txBody>
      </p:sp>
      <p:grpSp>
        <p:nvGrpSpPr>
          <p:cNvPr id="8" name="Group 70">
            <a:extLst>
              <a:ext uri="{FF2B5EF4-FFF2-40B4-BE49-F238E27FC236}">
                <a16:creationId xmlns:a16="http://schemas.microsoft.com/office/drawing/2014/main" id="{BE0FDE98-C474-0948-BDA7-F1A6419E459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291554"/>
            <a:ext cx="3200400" cy="1066800"/>
            <a:chOff x="1968" y="3360"/>
            <a:chExt cx="2016" cy="672"/>
          </a:xfrm>
          <a:solidFill>
            <a:srgbClr val="FFB054"/>
          </a:solidFill>
        </p:grpSpPr>
        <p:sp>
          <p:nvSpPr>
            <p:cNvPr id="9" name="AutoShape 31">
              <a:extLst>
                <a:ext uri="{FF2B5EF4-FFF2-40B4-BE49-F238E27FC236}">
                  <a16:creationId xmlns:a16="http://schemas.microsoft.com/office/drawing/2014/main" id="{306CCC41-8473-2A49-95AE-2C3E73775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768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MANAGES</a:t>
              </a:r>
            </a:p>
          </p:txBody>
        </p:sp>
        <p:sp>
          <p:nvSpPr>
            <p:cNvPr id="10" name="Line 32">
              <a:extLst>
                <a:ext uri="{FF2B5EF4-FFF2-40B4-BE49-F238E27FC236}">
                  <a16:creationId xmlns:a16="http://schemas.microsoft.com/office/drawing/2014/main" id="{5F1F0418-F3FF-2A4D-BF2E-2A79F987A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0FB93AFC-69D0-DF45-A7A0-A76288AF0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81928" name="Group 11">
            <a:extLst>
              <a:ext uri="{FF2B5EF4-FFF2-40B4-BE49-F238E27FC236}">
                <a16:creationId xmlns:a16="http://schemas.microsoft.com/office/drawing/2014/main" id="{4774EEB2-1565-6D4E-ADBC-1C2AA421562F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837238"/>
            <a:ext cx="1033463" cy="338137"/>
            <a:chOff x="7696201" y="5836622"/>
            <a:chExt cx="1032768" cy="338554"/>
          </a:xfrm>
        </p:grpSpPr>
        <p:sp>
          <p:nvSpPr>
            <p:cNvPr id="82032" name="TextBox 12">
              <a:extLst>
                <a:ext uri="{FF2B5EF4-FFF2-40B4-BE49-F238E27FC236}">
                  <a16:creationId xmlns:a16="http://schemas.microsoft.com/office/drawing/2014/main" id="{CD46C95D-54DF-CA4E-AA1E-A8CCE69BC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8803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number</a:t>
              </a:r>
            </a:p>
          </p:txBody>
        </p:sp>
        <p:grpSp>
          <p:nvGrpSpPr>
            <p:cNvPr id="82033" name="Group 13">
              <a:extLst>
                <a:ext uri="{FF2B5EF4-FFF2-40B4-BE49-F238E27FC236}">
                  <a16:creationId xmlns:a16="http://schemas.microsoft.com/office/drawing/2014/main" id="{3F4222DA-4E00-8E4A-86C2-1E499F30FA42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82034" name="Oval 14">
                <a:extLst>
                  <a:ext uri="{FF2B5EF4-FFF2-40B4-BE49-F238E27FC236}">
                    <a16:creationId xmlns:a16="http://schemas.microsoft.com/office/drawing/2014/main" id="{DBF790AA-8CD8-FE40-A489-B52AA6DA2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82035" name="Straight Connector 15">
                <a:extLst>
                  <a:ext uri="{FF2B5EF4-FFF2-40B4-BE49-F238E27FC236}">
                    <a16:creationId xmlns:a16="http://schemas.microsoft.com/office/drawing/2014/main" id="{86225820-A923-FA41-A8C5-B8E3F6CF59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81929" name="Group 16">
            <a:extLst>
              <a:ext uri="{FF2B5EF4-FFF2-40B4-BE49-F238E27FC236}">
                <a16:creationId xmlns:a16="http://schemas.microsoft.com/office/drawing/2014/main" id="{C0021F21-E7F4-9F4B-BA31-1EBC52406E0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608638"/>
            <a:ext cx="849313" cy="338137"/>
            <a:chOff x="7696201" y="5608022"/>
            <a:chExt cx="850025" cy="338554"/>
          </a:xfrm>
        </p:grpSpPr>
        <p:grpSp>
          <p:nvGrpSpPr>
            <p:cNvPr id="82028" name="Group 17">
              <a:extLst>
                <a:ext uri="{FF2B5EF4-FFF2-40B4-BE49-F238E27FC236}">
                  <a16:creationId xmlns:a16="http://schemas.microsoft.com/office/drawing/2014/main" id="{37C2C2BC-F070-3547-9EBC-93757D45319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748754"/>
              <a:ext cx="228600" cy="76200"/>
              <a:chOff x="3962400" y="4191000"/>
              <a:chExt cx="228600" cy="76200"/>
            </a:xfrm>
          </p:grpSpPr>
          <p:sp>
            <p:nvSpPr>
              <p:cNvPr id="82030" name="Oval 19">
                <a:extLst>
                  <a:ext uri="{FF2B5EF4-FFF2-40B4-BE49-F238E27FC236}">
                    <a16:creationId xmlns:a16="http://schemas.microsoft.com/office/drawing/2014/main" id="{37A116FE-37A6-0C45-8E6C-716FBDC1C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82031" name="Straight Connector 20">
                <a:extLst>
                  <a:ext uri="{FF2B5EF4-FFF2-40B4-BE49-F238E27FC236}">
                    <a16:creationId xmlns:a16="http://schemas.microsoft.com/office/drawing/2014/main" id="{5D556E9A-0740-A14F-90EA-C97A6668A84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2029" name="TextBox 18">
              <a:extLst>
                <a:ext uri="{FF2B5EF4-FFF2-40B4-BE49-F238E27FC236}">
                  <a16:creationId xmlns:a16="http://schemas.microsoft.com/office/drawing/2014/main" id="{D6F3CD33-3122-784F-99EB-858B14746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599" y="5608022"/>
              <a:ext cx="6976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</a:t>
              </a:r>
            </a:p>
          </p:txBody>
        </p:sp>
      </p:grpSp>
      <p:cxnSp>
        <p:nvCxnSpPr>
          <p:cNvPr id="81930" name="Straight Connector 21">
            <a:extLst>
              <a:ext uri="{FF2B5EF4-FFF2-40B4-BE49-F238E27FC236}">
                <a16:creationId xmlns:a16="http://schemas.microsoft.com/office/drawing/2014/main" id="{9EEC27D5-F63F-ED4D-BE31-4D126A85E06C}"/>
              </a:ext>
            </a:extLst>
          </p:cNvPr>
          <p:cNvCxnSpPr>
            <a:cxnSpLocks/>
          </p:cNvCxnSpPr>
          <p:nvPr/>
        </p:nvCxnSpPr>
        <p:spPr bwMode="auto">
          <a:xfrm>
            <a:off x="7848600" y="5672138"/>
            <a:ext cx="6096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1931" name="Group 22">
            <a:extLst>
              <a:ext uri="{FF2B5EF4-FFF2-40B4-BE49-F238E27FC236}">
                <a16:creationId xmlns:a16="http://schemas.microsoft.com/office/drawing/2014/main" id="{48D43FC1-0C58-FF47-9750-7EED3B30A74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519738"/>
            <a:ext cx="914400" cy="339725"/>
            <a:chOff x="838200" y="5520154"/>
            <a:chExt cx="914400" cy="338554"/>
          </a:xfrm>
        </p:grpSpPr>
        <p:grpSp>
          <p:nvGrpSpPr>
            <p:cNvPr id="82024" name="Group 23">
              <a:extLst>
                <a:ext uri="{FF2B5EF4-FFF2-40B4-BE49-F238E27FC236}">
                  <a16:creationId xmlns:a16="http://schemas.microsoft.com/office/drawing/2014/main" id="{AA2A5C04-D15C-3945-A41A-855A7B705C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672554"/>
              <a:ext cx="228600" cy="76200"/>
              <a:chOff x="3962400" y="4191000"/>
              <a:chExt cx="228600" cy="76200"/>
            </a:xfrm>
          </p:grpSpPr>
          <p:sp>
            <p:nvSpPr>
              <p:cNvPr id="82026" name="Oval 25">
                <a:extLst>
                  <a:ext uri="{FF2B5EF4-FFF2-40B4-BE49-F238E27FC236}">
                    <a16:creationId xmlns:a16="http://schemas.microsoft.com/office/drawing/2014/main" id="{B2DF8137-941D-2F4E-8741-74EDF4439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82027" name="Straight Connector 26">
                <a:extLst>
                  <a:ext uri="{FF2B5EF4-FFF2-40B4-BE49-F238E27FC236}">
                    <a16:creationId xmlns:a16="http://schemas.microsoft.com/office/drawing/2014/main" id="{D3407306-3612-0848-8290-0A5F51F888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2025" name="TextBox 24">
              <a:extLst>
                <a:ext uri="{FF2B5EF4-FFF2-40B4-BE49-F238E27FC236}">
                  <a16:creationId xmlns:a16="http://schemas.microsoft.com/office/drawing/2014/main" id="{BC777621-C965-5348-B01D-5054FD79A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5520154"/>
              <a:ext cx="6623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LibID</a:t>
              </a:r>
            </a:p>
          </p:txBody>
        </p:sp>
      </p:grpSp>
      <p:grpSp>
        <p:nvGrpSpPr>
          <p:cNvPr id="81932" name="Group 27">
            <a:extLst>
              <a:ext uri="{FF2B5EF4-FFF2-40B4-BE49-F238E27FC236}">
                <a16:creationId xmlns:a16="http://schemas.microsoft.com/office/drawing/2014/main" id="{9E579A21-B1C5-B644-A6C2-0D7BFDF1CC9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824538"/>
            <a:ext cx="838200" cy="339725"/>
            <a:chOff x="914400" y="5824954"/>
            <a:chExt cx="838200" cy="338554"/>
          </a:xfrm>
        </p:grpSpPr>
        <p:grpSp>
          <p:nvGrpSpPr>
            <p:cNvPr id="82018" name="Group 28">
              <a:extLst>
                <a:ext uri="{FF2B5EF4-FFF2-40B4-BE49-F238E27FC236}">
                  <a16:creationId xmlns:a16="http://schemas.microsoft.com/office/drawing/2014/main" id="{CF560165-A931-2E43-90CB-3AB42E268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977354"/>
              <a:ext cx="228600" cy="76200"/>
              <a:chOff x="3962400" y="4191000"/>
              <a:chExt cx="228600" cy="76200"/>
            </a:xfrm>
          </p:grpSpPr>
          <p:sp>
            <p:nvSpPr>
              <p:cNvPr id="82022" name="Oval 32">
                <a:extLst>
                  <a:ext uri="{FF2B5EF4-FFF2-40B4-BE49-F238E27FC236}">
                    <a16:creationId xmlns:a16="http://schemas.microsoft.com/office/drawing/2014/main" id="{3799355D-7D7C-4340-B05C-3EA07E600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82023" name="Straight Connector 33">
                <a:extLst>
                  <a:ext uri="{FF2B5EF4-FFF2-40B4-BE49-F238E27FC236}">
                    <a16:creationId xmlns:a16="http://schemas.microsoft.com/office/drawing/2014/main" id="{A1424CC7-082B-994F-9C8F-5D7833C2A7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2019" name="Group 29">
              <a:extLst>
                <a:ext uri="{FF2B5EF4-FFF2-40B4-BE49-F238E27FC236}">
                  <a16:creationId xmlns:a16="http://schemas.microsoft.com/office/drawing/2014/main" id="{144D2A66-3992-7649-8415-6CF694BAA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5824954"/>
              <a:ext cx="604653" cy="338554"/>
              <a:chOff x="7848599" y="5656330"/>
              <a:chExt cx="604653" cy="338554"/>
            </a:xfrm>
          </p:grpSpPr>
          <p:sp>
            <p:nvSpPr>
              <p:cNvPr id="82020" name="TextBox 30">
                <a:extLst>
                  <a:ext uri="{FF2B5EF4-FFF2-40B4-BE49-F238E27FC236}">
                    <a16:creationId xmlns:a16="http://schemas.microsoft.com/office/drawing/2014/main" id="{EF2CC23E-B6C6-A047-91D8-B8EFE12A20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599" y="5656330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SSN</a:t>
                </a:r>
              </a:p>
            </p:txBody>
          </p:sp>
          <p:cxnSp>
            <p:nvCxnSpPr>
              <p:cNvPr id="82021" name="Straight Connector 31">
                <a:extLst>
                  <a:ext uri="{FF2B5EF4-FFF2-40B4-BE49-F238E27FC236}">
                    <a16:creationId xmlns:a16="http://schemas.microsoft.com/office/drawing/2014/main" id="{80489B82-E1CB-C94F-83F9-D04E9720AF9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72061" y="5715000"/>
                <a:ext cx="509938" cy="5862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81933" name="Group 34">
            <a:extLst>
              <a:ext uri="{FF2B5EF4-FFF2-40B4-BE49-F238E27FC236}">
                <a16:creationId xmlns:a16="http://schemas.microsoft.com/office/drawing/2014/main" id="{F6667342-5408-4C4A-BB04-DC26175C6E3E}"/>
              </a:ext>
            </a:extLst>
          </p:cNvPr>
          <p:cNvGrpSpPr>
            <a:grpSpLocks/>
          </p:cNvGrpSpPr>
          <p:nvPr/>
        </p:nvGrpSpPr>
        <p:grpSpPr bwMode="auto">
          <a:xfrm>
            <a:off x="2635250" y="5029200"/>
            <a:ext cx="582613" cy="533400"/>
            <a:chOff x="2635024" y="5062954"/>
            <a:chExt cx="582211" cy="533400"/>
          </a:xfrm>
        </p:grpSpPr>
        <p:grpSp>
          <p:nvGrpSpPr>
            <p:cNvPr id="82014" name="Group 35">
              <a:extLst>
                <a:ext uri="{FF2B5EF4-FFF2-40B4-BE49-F238E27FC236}">
                  <a16:creationId xmlns:a16="http://schemas.microsoft.com/office/drawing/2014/main" id="{19615756-1513-DB45-B445-CBD69563783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743200" y="5443954"/>
              <a:ext cx="228600" cy="76200"/>
              <a:chOff x="3962400" y="4191000"/>
              <a:chExt cx="228600" cy="76200"/>
            </a:xfrm>
          </p:grpSpPr>
          <p:sp>
            <p:nvSpPr>
              <p:cNvPr id="82016" name="Oval 37">
                <a:extLst>
                  <a:ext uri="{FF2B5EF4-FFF2-40B4-BE49-F238E27FC236}">
                    <a16:creationId xmlns:a16="http://schemas.microsoft.com/office/drawing/2014/main" id="{60ED6EC3-4868-0D4C-985F-95915ABA4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82017" name="Straight Connector 38">
                <a:extLst>
                  <a:ext uri="{FF2B5EF4-FFF2-40B4-BE49-F238E27FC236}">
                    <a16:creationId xmlns:a16="http://schemas.microsoft.com/office/drawing/2014/main" id="{50E8B6EA-C415-2946-9033-D6A38B4D89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2015" name="TextBox 36">
              <a:extLst>
                <a:ext uri="{FF2B5EF4-FFF2-40B4-BE49-F238E27FC236}">
                  <a16:creationId xmlns:a16="http://schemas.microsoft.com/office/drawing/2014/main" id="{1F9DCD3C-F266-044A-8DF9-84F37FF9D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024" y="5062954"/>
              <a:ext cx="5822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DoB</a:t>
              </a:r>
            </a:p>
          </p:txBody>
        </p:sp>
      </p:grpSp>
      <p:grpSp>
        <p:nvGrpSpPr>
          <p:cNvPr id="81934" name="Group 39">
            <a:extLst>
              <a:ext uri="{FF2B5EF4-FFF2-40B4-BE49-F238E27FC236}">
                <a16:creationId xmlns:a16="http://schemas.microsoft.com/office/drawing/2014/main" id="{5C1D09AC-77F7-9A47-94B1-34F8AECCFCCF}"/>
              </a:ext>
            </a:extLst>
          </p:cNvPr>
          <p:cNvGrpSpPr>
            <a:grpSpLocks/>
          </p:cNvGrpSpPr>
          <p:nvPr/>
        </p:nvGrpSpPr>
        <p:grpSpPr bwMode="auto">
          <a:xfrm>
            <a:off x="2033588" y="6096000"/>
            <a:ext cx="776287" cy="388938"/>
            <a:chOff x="1905000" y="6096000"/>
            <a:chExt cx="776175" cy="388234"/>
          </a:xfrm>
        </p:grpSpPr>
        <p:grpSp>
          <p:nvGrpSpPr>
            <p:cNvPr id="82010" name="Group 40">
              <a:extLst>
                <a:ext uri="{FF2B5EF4-FFF2-40B4-BE49-F238E27FC236}">
                  <a16:creationId xmlns:a16="http://schemas.microsoft.com/office/drawing/2014/main" id="{779E729A-3D2D-7B44-8BD2-9691B254989B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1828800" y="6172200"/>
              <a:ext cx="228600" cy="76200"/>
              <a:chOff x="3962400" y="4191000"/>
              <a:chExt cx="228600" cy="76200"/>
            </a:xfrm>
          </p:grpSpPr>
          <p:sp>
            <p:nvSpPr>
              <p:cNvPr id="82012" name="Oval 42">
                <a:extLst>
                  <a:ext uri="{FF2B5EF4-FFF2-40B4-BE49-F238E27FC236}">
                    <a16:creationId xmlns:a16="http://schemas.microsoft.com/office/drawing/2014/main" id="{7891F648-84F2-8248-BBDF-99AF67136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82013" name="Straight Connector 43">
                <a:extLst>
                  <a:ext uri="{FF2B5EF4-FFF2-40B4-BE49-F238E27FC236}">
                    <a16:creationId xmlns:a16="http://schemas.microsoft.com/office/drawing/2014/main" id="{DFB75C09-1679-B34F-8BE5-C8F731E6AA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2011" name="TextBox 41">
              <a:extLst>
                <a:ext uri="{FF2B5EF4-FFF2-40B4-BE49-F238E27FC236}">
                  <a16:creationId xmlns:a16="http://schemas.microsoft.com/office/drawing/2014/main" id="{7F3E33B5-5F85-A649-8ED5-1C809E111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6145680"/>
              <a:ext cx="7761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Phone</a:t>
              </a:r>
            </a:p>
          </p:txBody>
        </p:sp>
      </p:grpSp>
      <p:sp>
        <p:nvSpPr>
          <p:cNvPr id="81935" name="TextBox 44">
            <a:extLst>
              <a:ext uri="{FF2B5EF4-FFF2-40B4-BE49-F238E27FC236}">
                <a16:creationId xmlns:a16="http://schemas.microsoft.com/office/drawing/2014/main" id="{8F0B087F-C991-8C4C-ACEC-33F7A8F92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834063"/>
            <a:ext cx="881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number</a:t>
            </a:r>
          </a:p>
        </p:txBody>
      </p:sp>
      <p:sp>
        <p:nvSpPr>
          <p:cNvPr id="81936" name="Text Box 59">
            <a:extLst>
              <a:ext uri="{FF2B5EF4-FFF2-40B4-BE49-F238E27FC236}">
                <a16:creationId xmlns:a16="http://schemas.microsoft.com/office/drawing/2014/main" id="{042A917C-9000-F640-9B03-64834C583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8674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1937" name="Text Box 60">
            <a:extLst>
              <a:ext uri="{FF2B5EF4-FFF2-40B4-BE49-F238E27FC236}">
                <a16:creationId xmlns:a16="http://schemas.microsoft.com/office/drawing/2014/main" id="{3F31BD59-1C35-9148-956D-75AB2CD80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5824538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1938" name="Rectangle 10">
            <a:extLst>
              <a:ext uri="{FF2B5EF4-FFF2-40B4-BE49-F238E27FC236}">
                <a16:creationId xmlns:a16="http://schemas.microsoft.com/office/drawing/2014/main" id="{1B54FE0D-731C-594C-B640-D8760D846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3276600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BOOK TITLE</a:t>
            </a:r>
          </a:p>
        </p:txBody>
      </p:sp>
      <p:grpSp>
        <p:nvGrpSpPr>
          <p:cNvPr id="49" name="Group 68">
            <a:extLst>
              <a:ext uri="{FF2B5EF4-FFF2-40B4-BE49-F238E27FC236}">
                <a16:creationId xmlns:a16="http://schemas.microsoft.com/office/drawing/2014/main" id="{05DA18F6-89E5-C647-91F9-6B0B5C375C58}"/>
              </a:ext>
            </a:extLst>
          </p:cNvPr>
          <p:cNvGrpSpPr>
            <a:grpSpLocks/>
          </p:cNvGrpSpPr>
          <p:nvPr/>
        </p:nvGrpSpPr>
        <p:grpSpPr bwMode="auto">
          <a:xfrm>
            <a:off x="6354291" y="3849688"/>
            <a:ext cx="1265056" cy="1789112"/>
            <a:chOff x="4002" y="2352"/>
            <a:chExt cx="816" cy="1200"/>
          </a:xfrm>
          <a:solidFill>
            <a:srgbClr val="FFB054"/>
          </a:solidFill>
        </p:grpSpPr>
        <p:sp>
          <p:nvSpPr>
            <p:cNvPr id="50" name="AutoShape 34">
              <a:extLst>
                <a:ext uri="{FF2B5EF4-FFF2-40B4-BE49-F238E27FC236}">
                  <a16:creationId xmlns:a16="http://schemas.microsoft.com/office/drawing/2014/main" id="{D8668285-9B0B-C345-BB04-D42EB0F23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254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BELONGS</a:t>
              </a:r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7ECF36A1-F615-D742-BE79-78E9E56CE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0" cy="192"/>
            </a:xfrm>
            <a:prstGeom prst="line">
              <a:avLst/>
            </a:prstGeom>
            <a:grp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E7D453CD-D819-4949-BFC7-BB82A60C5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1940" name="Text Box 8">
            <a:extLst>
              <a:ext uri="{FF2B5EF4-FFF2-40B4-BE49-F238E27FC236}">
                <a16:creationId xmlns:a16="http://schemas.microsoft.com/office/drawing/2014/main" id="{31CEC805-5955-094D-9C16-E13CE3B7E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73500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81941" name="Text Box 55">
            <a:extLst>
              <a:ext uri="{FF2B5EF4-FFF2-40B4-BE49-F238E27FC236}">
                <a16:creationId xmlns:a16="http://schemas.microsoft.com/office/drawing/2014/main" id="{ADA3B7D4-2AE7-6F40-9E2B-7DB2BD89E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5168900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81942" name="Group 54">
            <a:extLst>
              <a:ext uri="{FF2B5EF4-FFF2-40B4-BE49-F238E27FC236}">
                <a16:creationId xmlns:a16="http://schemas.microsoft.com/office/drawing/2014/main" id="{99BA0D48-80EB-294F-A72B-9E66A943448C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3236913"/>
            <a:ext cx="1235075" cy="338137"/>
            <a:chOff x="7696201" y="5608022"/>
            <a:chExt cx="1234746" cy="338554"/>
          </a:xfrm>
        </p:grpSpPr>
        <p:grpSp>
          <p:nvGrpSpPr>
            <p:cNvPr id="82006" name="Group 55">
              <a:extLst>
                <a:ext uri="{FF2B5EF4-FFF2-40B4-BE49-F238E27FC236}">
                  <a16:creationId xmlns:a16="http://schemas.microsoft.com/office/drawing/2014/main" id="{821427AC-ACA7-3648-BCA5-47FA6F5B473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748754"/>
              <a:ext cx="228600" cy="76200"/>
              <a:chOff x="3962400" y="4191000"/>
              <a:chExt cx="228600" cy="76200"/>
            </a:xfrm>
          </p:grpSpPr>
          <p:sp>
            <p:nvSpPr>
              <p:cNvPr id="82008" name="Oval 57">
                <a:extLst>
                  <a:ext uri="{FF2B5EF4-FFF2-40B4-BE49-F238E27FC236}">
                    <a16:creationId xmlns:a16="http://schemas.microsoft.com/office/drawing/2014/main" id="{DCB79ADC-2A5C-B243-A288-24BCD7A21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82009" name="Straight Connector 58">
                <a:extLst>
                  <a:ext uri="{FF2B5EF4-FFF2-40B4-BE49-F238E27FC236}">
                    <a16:creationId xmlns:a16="http://schemas.microsoft.com/office/drawing/2014/main" id="{F3BEEF3C-804B-1043-ABAE-BC34E7FA8E1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2007" name="TextBox 56">
              <a:extLst>
                <a:ext uri="{FF2B5EF4-FFF2-40B4-BE49-F238E27FC236}">
                  <a16:creationId xmlns:a16="http://schemas.microsoft.com/office/drawing/2014/main" id="{BF863920-09D3-7943-ABA1-E5F68B913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599" y="5608022"/>
              <a:ext cx="10823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Call_Num</a:t>
              </a:r>
            </a:p>
          </p:txBody>
        </p:sp>
      </p:grpSp>
      <p:cxnSp>
        <p:nvCxnSpPr>
          <p:cNvPr id="81943" name="Straight Connector 59">
            <a:extLst>
              <a:ext uri="{FF2B5EF4-FFF2-40B4-BE49-F238E27FC236}">
                <a16:creationId xmlns:a16="http://schemas.microsoft.com/office/drawing/2014/main" id="{DC73AD46-27FE-3B4F-9D57-3B8A72D06BDF}"/>
              </a:ext>
            </a:extLst>
          </p:cNvPr>
          <p:cNvCxnSpPr>
            <a:cxnSpLocks/>
          </p:cNvCxnSpPr>
          <p:nvPr/>
        </p:nvCxnSpPr>
        <p:spPr bwMode="auto">
          <a:xfrm>
            <a:off x="7867650" y="3302000"/>
            <a:ext cx="8794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1944" name="Group 60">
            <a:extLst>
              <a:ext uri="{FF2B5EF4-FFF2-40B4-BE49-F238E27FC236}">
                <a16:creationId xmlns:a16="http://schemas.microsoft.com/office/drawing/2014/main" id="{D2543C60-03E0-0149-8E2A-C789DBC0E6A3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3508375"/>
            <a:ext cx="814388" cy="338138"/>
            <a:chOff x="7696201" y="5836622"/>
            <a:chExt cx="814760" cy="338554"/>
          </a:xfrm>
        </p:grpSpPr>
        <p:sp>
          <p:nvSpPr>
            <p:cNvPr id="82002" name="TextBox 61">
              <a:extLst>
                <a:ext uri="{FF2B5EF4-FFF2-40B4-BE49-F238E27FC236}">
                  <a16:creationId xmlns:a16="http://schemas.microsoft.com/office/drawing/2014/main" id="{751C9AB0-C860-B54F-A904-4F3218261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6623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ISBN</a:t>
              </a:r>
            </a:p>
          </p:txBody>
        </p:sp>
        <p:grpSp>
          <p:nvGrpSpPr>
            <p:cNvPr id="82003" name="Group 62">
              <a:extLst>
                <a:ext uri="{FF2B5EF4-FFF2-40B4-BE49-F238E27FC236}">
                  <a16:creationId xmlns:a16="http://schemas.microsoft.com/office/drawing/2014/main" id="{6ED30661-753C-7740-9039-65C957312F9C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82004" name="Oval 63">
                <a:extLst>
                  <a:ext uri="{FF2B5EF4-FFF2-40B4-BE49-F238E27FC236}">
                    <a16:creationId xmlns:a16="http://schemas.microsoft.com/office/drawing/2014/main" id="{498835C7-6C6B-C943-9CED-0E455FE1C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82005" name="Straight Connector 64">
                <a:extLst>
                  <a:ext uri="{FF2B5EF4-FFF2-40B4-BE49-F238E27FC236}">
                    <a16:creationId xmlns:a16="http://schemas.microsoft.com/office/drawing/2014/main" id="{9E27E9F1-B76F-FE4F-AC4A-6FDB8493B7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81945" name="TextBox 65">
            <a:extLst>
              <a:ext uri="{FF2B5EF4-FFF2-40B4-BE49-F238E27FC236}">
                <a16:creationId xmlns:a16="http://schemas.microsoft.com/office/drawing/2014/main" id="{F4446777-EBDB-BB48-B008-A3A300DD8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3508375"/>
            <a:ext cx="661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ISBN</a:t>
            </a:r>
          </a:p>
        </p:txBody>
      </p:sp>
      <p:grpSp>
        <p:nvGrpSpPr>
          <p:cNvPr id="81946" name="Group 66">
            <a:extLst>
              <a:ext uri="{FF2B5EF4-FFF2-40B4-BE49-F238E27FC236}">
                <a16:creationId xmlns:a16="http://schemas.microsoft.com/office/drawing/2014/main" id="{2EE3F6FB-0232-7940-AEB8-7F9493ADE48F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5029200"/>
            <a:ext cx="2116138" cy="525463"/>
            <a:chOff x="152400" y="5071646"/>
            <a:chExt cx="2116285" cy="524708"/>
          </a:xfrm>
        </p:grpSpPr>
        <p:grpSp>
          <p:nvGrpSpPr>
            <p:cNvPr id="81998" name="Group 67">
              <a:extLst>
                <a:ext uri="{FF2B5EF4-FFF2-40B4-BE49-F238E27FC236}">
                  <a16:creationId xmlns:a16="http://schemas.microsoft.com/office/drawing/2014/main" id="{2A59602A-464B-8F48-AC2B-4D48296658A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752600" y="5443954"/>
              <a:ext cx="228600" cy="76200"/>
              <a:chOff x="3962400" y="4191000"/>
              <a:chExt cx="228600" cy="76200"/>
            </a:xfrm>
          </p:grpSpPr>
          <p:sp>
            <p:nvSpPr>
              <p:cNvPr id="82000" name="Oval 69">
                <a:extLst>
                  <a:ext uri="{FF2B5EF4-FFF2-40B4-BE49-F238E27FC236}">
                    <a16:creationId xmlns:a16="http://schemas.microsoft.com/office/drawing/2014/main" id="{7BEB3DE2-BACD-B040-989B-214CABBAD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82001" name="Straight Connector 70">
                <a:extLst>
                  <a:ext uri="{FF2B5EF4-FFF2-40B4-BE49-F238E27FC236}">
                    <a16:creationId xmlns:a16="http://schemas.microsoft.com/office/drawing/2014/main" id="{E2E85D4A-BEA1-FE4F-A8D4-B2453529F67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1999" name="TextBox 68">
              <a:extLst>
                <a:ext uri="{FF2B5EF4-FFF2-40B4-BE49-F238E27FC236}">
                  <a16:creationId xmlns:a16="http://schemas.microsoft.com/office/drawing/2014/main" id="{63DA6D85-00D0-7E4A-80C5-99BCA5998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5071646"/>
              <a:ext cx="21162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Name(First, MI, Last)</a:t>
              </a:r>
            </a:p>
          </p:txBody>
        </p:sp>
      </p:grpSp>
      <p:grpSp>
        <p:nvGrpSpPr>
          <p:cNvPr id="81947" name="Group 71">
            <a:extLst>
              <a:ext uri="{FF2B5EF4-FFF2-40B4-BE49-F238E27FC236}">
                <a16:creationId xmlns:a16="http://schemas.microsoft.com/office/drawing/2014/main" id="{E29EC269-A15B-3643-BFE3-008D4DAAB73B}"/>
              </a:ext>
            </a:extLst>
          </p:cNvPr>
          <p:cNvGrpSpPr>
            <a:grpSpLocks/>
          </p:cNvGrpSpPr>
          <p:nvPr/>
        </p:nvGrpSpPr>
        <p:grpSpPr bwMode="auto">
          <a:xfrm>
            <a:off x="3260725" y="3584575"/>
            <a:ext cx="3048000" cy="338138"/>
            <a:chOff x="3261054" y="3584158"/>
            <a:chExt cx="3048000" cy="338554"/>
          </a:xfrm>
        </p:grpSpPr>
        <p:sp>
          <p:nvSpPr>
            <p:cNvPr id="81994" name="TextBox 72">
              <a:extLst>
                <a:ext uri="{FF2B5EF4-FFF2-40B4-BE49-F238E27FC236}">
                  <a16:creationId xmlns:a16="http://schemas.microsoft.com/office/drawing/2014/main" id="{AC8807DC-7EA8-6844-869E-267102D7C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1054" y="3584158"/>
              <a:ext cx="28953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Author{(First, MI, Last),Order}</a:t>
              </a:r>
            </a:p>
          </p:txBody>
        </p:sp>
        <p:grpSp>
          <p:nvGrpSpPr>
            <p:cNvPr id="81995" name="Group 73">
              <a:extLst>
                <a:ext uri="{FF2B5EF4-FFF2-40B4-BE49-F238E27FC236}">
                  <a16:creationId xmlns:a16="http://schemas.microsoft.com/office/drawing/2014/main" id="{EFFF3D23-1FD6-8340-B8DA-92D7EE7073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80454" y="3694112"/>
              <a:ext cx="228600" cy="76200"/>
              <a:chOff x="3962400" y="4191000"/>
              <a:chExt cx="228600" cy="76200"/>
            </a:xfrm>
          </p:grpSpPr>
          <p:sp>
            <p:nvSpPr>
              <p:cNvPr id="81996" name="Oval 74">
                <a:extLst>
                  <a:ext uri="{FF2B5EF4-FFF2-40B4-BE49-F238E27FC236}">
                    <a16:creationId xmlns:a16="http://schemas.microsoft.com/office/drawing/2014/main" id="{3ACAEBC1-2C4B-754C-AB85-D39CD383B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81997" name="Straight Connector 75">
                <a:extLst>
                  <a:ext uri="{FF2B5EF4-FFF2-40B4-BE49-F238E27FC236}">
                    <a16:creationId xmlns:a16="http://schemas.microsoft.com/office/drawing/2014/main" id="{E6A6259F-9CD5-BF40-B895-DABA88CCE49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81948" name="Group 76">
            <a:extLst>
              <a:ext uri="{FF2B5EF4-FFF2-40B4-BE49-F238E27FC236}">
                <a16:creationId xmlns:a16="http://schemas.microsoft.com/office/drawing/2014/main" id="{A72D155F-36E6-C247-BC14-B66D004AA20D}"/>
              </a:ext>
            </a:extLst>
          </p:cNvPr>
          <p:cNvGrpSpPr>
            <a:grpSpLocks/>
          </p:cNvGrpSpPr>
          <p:nvPr/>
        </p:nvGrpSpPr>
        <p:grpSpPr bwMode="auto">
          <a:xfrm>
            <a:off x="5546725" y="3246438"/>
            <a:ext cx="723900" cy="338137"/>
            <a:chOff x="5547054" y="3246467"/>
            <a:chExt cx="723900" cy="338554"/>
          </a:xfrm>
        </p:grpSpPr>
        <p:grpSp>
          <p:nvGrpSpPr>
            <p:cNvPr id="81990" name="Group 77">
              <a:extLst>
                <a:ext uri="{FF2B5EF4-FFF2-40B4-BE49-F238E27FC236}">
                  <a16:creationId xmlns:a16="http://schemas.microsoft.com/office/drawing/2014/main" id="{897217AE-6BB6-7446-8E08-A85A3C304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2354" y="3368089"/>
              <a:ext cx="228600" cy="76200"/>
              <a:chOff x="3962400" y="4191000"/>
              <a:chExt cx="228600" cy="76200"/>
            </a:xfrm>
          </p:grpSpPr>
          <p:sp>
            <p:nvSpPr>
              <p:cNvPr id="81992" name="Oval 79">
                <a:extLst>
                  <a:ext uri="{FF2B5EF4-FFF2-40B4-BE49-F238E27FC236}">
                    <a16:creationId xmlns:a16="http://schemas.microsoft.com/office/drawing/2014/main" id="{CE629709-CA58-2B45-9E56-108541778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81993" name="Straight Connector 80">
                <a:extLst>
                  <a:ext uri="{FF2B5EF4-FFF2-40B4-BE49-F238E27FC236}">
                    <a16:creationId xmlns:a16="http://schemas.microsoft.com/office/drawing/2014/main" id="{6832FD6C-C1FA-F344-8172-257587516D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1991" name="TextBox 78">
              <a:extLst>
                <a:ext uri="{FF2B5EF4-FFF2-40B4-BE49-F238E27FC236}">
                  <a16:creationId xmlns:a16="http://schemas.microsoft.com/office/drawing/2014/main" id="{A1BF47E5-8CFF-9E47-8BA2-42F585B18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7054" y="3246467"/>
              <a:ext cx="563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Title</a:t>
              </a:r>
            </a:p>
          </p:txBody>
        </p:sp>
      </p:grpSp>
      <p:grpSp>
        <p:nvGrpSpPr>
          <p:cNvPr id="81949" name="Group 81">
            <a:extLst>
              <a:ext uri="{FF2B5EF4-FFF2-40B4-BE49-F238E27FC236}">
                <a16:creationId xmlns:a16="http://schemas.microsoft.com/office/drawing/2014/main" id="{CF35345B-BB6E-BF4C-8F05-90CEB86114AA}"/>
              </a:ext>
            </a:extLst>
          </p:cNvPr>
          <p:cNvGrpSpPr>
            <a:grpSpLocks/>
          </p:cNvGrpSpPr>
          <p:nvPr/>
        </p:nvGrpSpPr>
        <p:grpSpPr bwMode="auto">
          <a:xfrm>
            <a:off x="7048500" y="2693988"/>
            <a:ext cx="1038225" cy="544512"/>
            <a:chOff x="2603693" y="5051319"/>
            <a:chExt cx="1037463" cy="545035"/>
          </a:xfrm>
        </p:grpSpPr>
        <p:grpSp>
          <p:nvGrpSpPr>
            <p:cNvPr id="81986" name="Group 82">
              <a:extLst>
                <a:ext uri="{FF2B5EF4-FFF2-40B4-BE49-F238E27FC236}">
                  <a16:creationId xmlns:a16="http://schemas.microsoft.com/office/drawing/2014/main" id="{29DAF064-3F41-1949-9727-9E74972FD328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743200" y="5443954"/>
              <a:ext cx="228600" cy="76200"/>
              <a:chOff x="3962400" y="4191000"/>
              <a:chExt cx="228600" cy="76200"/>
            </a:xfrm>
          </p:grpSpPr>
          <p:sp>
            <p:nvSpPr>
              <p:cNvPr id="81988" name="Oval 84">
                <a:extLst>
                  <a:ext uri="{FF2B5EF4-FFF2-40B4-BE49-F238E27FC236}">
                    <a16:creationId xmlns:a16="http://schemas.microsoft.com/office/drawing/2014/main" id="{1302B2D4-4E64-E446-A43B-B2D684795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81989" name="Straight Connector 85">
                <a:extLst>
                  <a:ext uri="{FF2B5EF4-FFF2-40B4-BE49-F238E27FC236}">
                    <a16:creationId xmlns:a16="http://schemas.microsoft.com/office/drawing/2014/main" id="{5485AEB5-4EF9-2340-8620-BDB0DE573C1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1987" name="TextBox 83">
              <a:extLst>
                <a:ext uri="{FF2B5EF4-FFF2-40B4-BE49-F238E27FC236}">
                  <a16:creationId xmlns:a16="http://schemas.microsoft.com/office/drawing/2014/main" id="{D4B786F3-FFA6-154A-A59E-E310629A4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693" y="5051319"/>
              <a:ext cx="10374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Publisher</a:t>
              </a:r>
            </a:p>
          </p:txBody>
        </p:sp>
      </p:grpSp>
      <p:grpSp>
        <p:nvGrpSpPr>
          <p:cNvPr id="81950" name="Group 86">
            <a:extLst>
              <a:ext uri="{FF2B5EF4-FFF2-40B4-BE49-F238E27FC236}">
                <a16:creationId xmlns:a16="http://schemas.microsoft.com/office/drawing/2014/main" id="{030B9A94-B13A-0645-B452-B47D57DFC433}"/>
              </a:ext>
            </a:extLst>
          </p:cNvPr>
          <p:cNvGrpSpPr>
            <a:grpSpLocks/>
          </p:cNvGrpSpPr>
          <p:nvPr/>
        </p:nvGrpSpPr>
        <p:grpSpPr bwMode="auto">
          <a:xfrm>
            <a:off x="6426200" y="2722563"/>
            <a:ext cx="598488" cy="533400"/>
            <a:chOff x="2635024" y="5062954"/>
            <a:chExt cx="598625" cy="533400"/>
          </a:xfrm>
        </p:grpSpPr>
        <p:grpSp>
          <p:nvGrpSpPr>
            <p:cNvPr id="81982" name="Group 87">
              <a:extLst>
                <a:ext uri="{FF2B5EF4-FFF2-40B4-BE49-F238E27FC236}">
                  <a16:creationId xmlns:a16="http://schemas.microsoft.com/office/drawing/2014/main" id="{FF7E7EEC-8DF6-D04B-AF51-2949BAF7BDE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743200" y="5443954"/>
              <a:ext cx="228600" cy="76200"/>
              <a:chOff x="3962400" y="4191000"/>
              <a:chExt cx="228600" cy="76200"/>
            </a:xfrm>
          </p:grpSpPr>
          <p:sp>
            <p:nvSpPr>
              <p:cNvPr id="81984" name="Oval 89">
                <a:extLst>
                  <a:ext uri="{FF2B5EF4-FFF2-40B4-BE49-F238E27FC236}">
                    <a16:creationId xmlns:a16="http://schemas.microsoft.com/office/drawing/2014/main" id="{D2F719E0-F965-E946-82D9-C580B767A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81985" name="Straight Connector 90">
                <a:extLst>
                  <a:ext uri="{FF2B5EF4-FFF2-40B4-BE49-F238E27FC236}">
                    <a16:creationId xmlns:a16="http://schemas.microsoft.com/office/drawing/2014/main" id="{FA559207-147B-094B-BD45-EF7F769F0C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1983" name="TextBox 88">
              <a:extLst>
                <a:ext uri="{FF2B5EF4-FFF2-40B4-BE49-F238E27FC236}">
                  <a16:creationId xmlns:a16="http://schemas.microsoft.com/office/drawing/2014/main" id="{BE099A57-2576-3946-A3AA-2C5B00910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024" y="5062954"/>
              <a:ext cx="598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Year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9947200-1D07-A74A-99F1-5E1E8EA7D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3584575"/>
            <a:ext cx="3011487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93" name="AutoShape 31">
            <a:extLst>
              <a:ext uri="{FF2B5EF4-FFF2-40B4-BE49-F238E27FC236}">
                <a16:creationId xmlns:a16="http://schemas.microsoft.com/office/drawing/2014/main" id="{F7EA2DAA-F3EE-D342-976F-7AC7B6899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3103563"/>
            <a:ext cx="1219200" cy="1066800"/>
          </a:xfrm>
          <a:prstGeom prst="flowChartDecision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WROTE</a:t>
            </a: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F78C4F58-B8B7-1840-B7D6-5DD4D5057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2325" y="4157663"/>
            <a:ext cx="1368425" cy="33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BB973CB2-64C7-994C-B10F-1BD495313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363696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" name="Rectangle 14">
            <a:extLst>
              <a:ext uri="{FF2B5EF4-FFF2-40B4-BE49-F238E27FC236}">
                <a16:creationId xmlns:a16="http://schemas.microsoft.com/office/drawing/2014/main" id="{402A6CD4-A99B-3D4E-B9DB-9D607D56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3860800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AUTHOR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5140626-976F-064C-AC05-6EA7A34B5010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784600"/>
            <a:ext cx="965200" cy="338138"/>
            <a:chOff x="787974" y="5520154"/>
            <a:chExt cx="964626" cy="338554"/>
          </a:xfrm>
        </p:grpSpPr>
        <p:grpSp>
          <p:nvGrpSpPr>
            <p:cNvPr id="81978" name="Group 98">
              <a:extLst>
                <a:ext uri="{FF2B5EF4-FFF2-40B4-BE49-F238E27FC236}">
                  <a16:creationId xmlns:a16="http://schemas.microsoft.com/office/drawing/2014/main" id="{572AF140-E9DF-834A-9FEE-839AACE29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672554"/>
              <a:ext cx="228600" cy="76200"/>
              <a:chOff x="3962400" y="4191000"/>
              <a:chExt cx="228600" cy="76200"/>
            </a:xfrm>
          </p:grpSpPr>
          <p:sp>
            <p:nvSpPr>
              <p:cNvPr id="81980" name="Oval 100">
                <a:extLst>
                  <a:ext uri="{FF2B5EF4-FFF2-40B4-BE49-F238E27FC236}">
                    <a16:creationId xmlns:a16="http://schemas.microsoft.com/office/drawing/2014/main" id="{5A370102-07AB-5842-A739-C5A7C1854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81981" name="Straight Connector 101">
                <a:extLst>
                  <a:ext uri="{FF2B5EF4-FFF2-40B4-BE49-F238E27FC236}">
                    <a16:creationId xmlns:a16="http://schemas.microsoft.com/office/drawing/2014/main" id="{5E2D36CC-6026-3340-BAA4-0685406182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1979" name="TextBox 99">
              <a:extLst>
                <a:ext uri="{FF2B5EF4-FFF2-40B4-BE49-F238E27FC236}">
                  <a16:creationId xmlns:a16="http://schemas.microsoft.com/office/drawing/2014/main" id="{8AA66B53-6449-C842-9463-2B8E11636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974" y="5520154"/>
              <a:ext cx="8114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Gilt_ID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4928F8F-9982-C844-A7CA-86B6F10A39FA}"/>
              </a:ext>
            </a:extLst>
          </p:cNvPr>
          <p:cNvGrpSpPr>
            <a:grpSpLocks/>
          </p:cNvGrpSpPr>
          <p:nvPr/>
        </p:nvGrpSpPr>
        <p:grpSpPr bwMode="auto">
          <a:xfrm>
            <a:off x="692150" y="4090988"/>
            <a:ext cx="1263650" cy="338137"/>
            <a:chOff x="490066" y="5825803"/>
            <a:chExt cx="1262534" cy="338554"/>
          </a:xfrm>
        </p:grpSpPr>
        <p:grpSp>
          <p:nvGrpSpPr>
            <p:cNvPr id="81974" name="Group 103">
              <a:extLst>
                <a:ext uri="{FF2B5EF4-FFF2-40B4-BE49-F238E27FC236}">
                  <a16:creationId xmlns:a16="http://schemas.microsoft.com/office/drawing/2014/main" id="{2BA5FE30-624A-E64D-9280-2C542CD1C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977354"/>
              <a:ext cx="228600" cy="76200"/>
              <a:chOff x="3962400" y="4191000"/>
              <a:chExt cx="228600" cy="76200"/>
            </a:xfrm>
          </p:grpSpPr>
          <p:sp>
            <p:nvSpPr>
              <p:cNvPr id="81976" name="Oval 107">
                <a:extLst>
                  <a:ext uri="{FF2B5EF4-FFF2-40B4-BE49-F238E27FC236}">
                    <a16:creationId xmlns:a16="http://schemas.microsoft.com/office/drawing/2014/main" id="{707D7C0E-0FE9-2747-8B42-12B690D7D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81977" name="Straight Connector 108">
                <a:extLst>
                  <a:ext uri="{FF2B5EF4-FFF2-40B4-BE49-F238E27FC236}">
                    <a16:creationId xmlns:a16="http://schemas.microsoft.com/office/drawing/2014/main" id="{3BA0DCE8-A681-074E-95C3-9D7709CD0CC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1975" name="TextBox 105">
              <a:extLst>
                <a:ext uri="{FF2B5EF4-FFF2-40B4-BE49-F238E27FC236}">
                  <a16:creationId xmlns:a16="http://schemas.microsoft.com/office/drawing/2014/main" id="{C38F0792-85A3-404F-95AF-3A753B621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066" y="5825803"/>
              <a:ext cx="11063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Biography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C0E9DB5-B41C-2844-9C4C-74732BC64282}"/>
              </a:ext>
            </a:extLst>
          </p:cNvPr>
          <p:cNvGrpSpPr>
            <a:grpSpLocks/>
          </p:cNvGrpSpPr>
          <p:nvPr/>
        </p:nvGrpSpPr>
        <p:grpSpPr bwMode="auto">
          <a:xfrm>
            <a:off x="2641600" y="3352800"/>
            <a:ext cx="863600" cy="533400"/>
            <a:chOff x="2508378" y="5062954"/>
            <a:chExt cx="863954" cy="533400"/>
          </a:xfrm>
        </p:grpSpPr>
        <p:grpSp>
          <p:nvGrpSpPr>
            <p:cNvPr id="81970" name="Group 110">
              <a:extLst>
                <a:ext uri="{FF2B5EF4-FFF2-40B4-BE49-F238E27FC236}">
                  <a16:creationId xmlns:a16="http://schemas.microsoft.com/office/drawing/2014/main" id="{0AA3CFC3-3AFC-6045-9131-C9458C64CE3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743200" y="5443954"/>
              <a:ext cx="228600" cy="76200"/>
              <a:chOff x="3962400" y="4191000"/>
              <a:chExt cx="228600" cy="76200"/>
            </a:xfrm>
          </p:grpSpPr>
          <p:sp>
            <p:nvSpPr>
              <p:cNvPr id="81972" name="Oval 112">
                <a:extLst>
                  <a:ext uri="{FF2B5EF4-FFF2-40B4-BE49-F238E27FC236}">
                    <a16:creationId xmlns:a16="http://schemas.microsoft.com/office/drawing/2014/main" id="{44068B80-A0F0-BA44-BFCA-FCD761A17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81973" name="Straight Connector 113">
                <a:extLst>
                  <a:ext uri="{FF2B5EF4-FFF2-40B4-BE49-F238E27FC236}">
                    <a16:creationId xmlns:a16="http://schemas.microsoft.com/office/drawing/2014/main" id="{7D540A31-F70B-C34B-89DA-0B5F3788E1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47668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1971" name="TextBox 111">
              <a:extLst>
                <a:ext uri="{FF2B5EF4-FFF2-40B4-BE49-F238E27FC236}">
                  <a16:creationId xmlns:a16="http://schemas.microsoft.com/office/drawing/2014/main" id="{A0ACC033-BA51-0D4A-9BA1-33C5FC03F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378" y="5062954"/>
              <a:ext cx="86395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Awards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E8FB1BF-9B23-9A41-AAE3-8A1022CD3EDF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3360738"/>
            <a:ext cx="2116137" cy="525462"/>
            <a:chOff x="152400" y="5071646"/>
            <a:chExt cx="2116285" cy="524708"/>
          </a:xfrm>
        </p:grpSpPr>
        <p:grpSp>
          <p:nvGrpSpPr>
            <p:cNvPr id="81966" name="Group 115">
              <a:extLst>
                <a:ext uri="{FF2B5EF4-FFF2-40B4-BE49-F238E27FC236}">
                  <a16:creationId xmlns:a16="http://schemas.microsoft.com/office/drawing/2014/main" id="{44D7177C-1877-2F4B-A745-9E4EF0D2273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752600" y="5443954"/>
              <a:ext cx="228600" cy="76200"/>
              <a:chOff x="3962400" y="4191000"/>
              <a:chExt cx="228600" cy="76200"/>
            </a:xfrm>
          </p:grpSpPr>
          <p:sp>
            <p:nvSpPr>
              <p:cNvPr id="81968" name="Oval 117">
                <a:extLst>
                  <a:ext uri="{FF2B5EF4-FFF2-40B4-BE49-F238E27FC236}">
                    <a16:creationId xmlns:a16="http://schemas.microsoft.com/office/drawing/2014/main" id="{D8156DC5-5497-6A43-A54A-C789D304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81969" name="Straight Connector 118">
                <a:extLst>
                  <a:ext uri="{FF2B5EF4-FFF2-40B4-BE49-F238E27FC236}">
                    <a16:creationId xmlns:a16="http://schemas.microsoft.com/office/drawing/2014/main" id="{1727330F-12B6-4940-A569-F793FCC1BE5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1967" name="TextBox 116">
              <a:extLst>
                <a:ext uri="{FF2B5EF4-FFF2-40B4-BE49-F238E27FC236}">
                  <a16:creationId xmlns:a16="http://schemas.microsoft.com/office/drawing/2014/main" id="{AF8D1DE9-F162-E04B-AA8B-D8E5F2C9D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5071646"/>
              <a:ext cx="21162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Name(First, MI, Last)</a:t>
              </a:r>
            </a:p>
          </p:txBody>
        </p:sp>
      </p:grpSp>
      <p:sp>
        <p:nvSpPr>
          <p:cNvPr id="125" name="Text Box 8">
            <a:extLst>
              <a:ext uri="{FF2B5EF4-FFF2-40B4-BE49-F238E27FC236}">
                <a16:creationId xmlns:a16="http://schemas.microsoft.com/office/drawing/2014/main" id="{E59E1DC7-6864-BF48-BAE0-1A29AD014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838" y="4191000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26" name="Text Box 8">
            <a:extLst>
              <a:ext uri="{FF2B5EF4-FFF2-40B4-BE49-F238E27FC236}">
                <a16:creationId xmlns:a16="http://schemas.microsoft.com/office/drawing/2014/main" id="{86F82BA9-2D46-734A-9A9D-AC54789C2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644900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M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85032EB-BE2C-5E4B-9362-5C3E820EEBE2}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4953000" y="3962400"/>
            <a:ext cx="228600" cy="76200"/>
            <a:chOff x="3962400" y="4191000"/>
            <a:chExt cx="228600" cy="76200"/>
          </a:xfrm>
        </p:grpSpPr>
        <p:sp>
          <p:nvSpPr>
            <p:cNvPr id="81964" name="Oval 127">
              <a:extLst>
                <a:ext uri="{FF2B5EF4-FFF2-40B4-BE49-F238E27FC236}">
                  <a16:creationId xmlns:a16="http://schemas.microsoft.com/office/drawing/2014/main" id="{A11E382B-9B16-4946-ACEB-9C8AC60D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cxnSp>
          <p:nvCxnSpPr>
            <p:cNvPr id="81965" name="Straight Connector 128">
              <a:extLst>
                <a:ext uri="{FF2B5EF4-FFF2-40B4-BE49-F238E27FC236}">
                  <a16:creationId xmlns:a16="http://schemas.microsoft.com/office/drawing/2014/main" id="{CC82267E-BAA8-C64D-B36D-A1704AA9AA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38600" y="4229100"/>
              <a:ext cx="1524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0FA9F71C-FD1F-7446-8C08-879224CFA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4098925"/>
            <a:ext cx="742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3" grpId="0" animBg="1"/>
      <p:bldP spid="97" grpId="0" animBg="1"/>
      <p:bldP spid="125" grpId="0"/>
      <p:bldP spid="126" grpId="0"/>
      <p:bldP spid="13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0D417EE0-ADB7-4541-90AA-DBB2A5B9C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519B24-2092-AA4A-8A13-F045E9983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Library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organized into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sections,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like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art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children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computing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science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etc.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section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has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 headed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by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head librarian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book title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belongs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to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has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title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authors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ISBN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call 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year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publisher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For each copy of the book keep track the current borrower, the due date and the librarian who charged it out.</a:t>
            </a:r>
          </a:p>
        </p:txBody>
      </p:sp>
      <p:sp>
        <p:nvSpPr>
          <p:cNvPr id="83971" name="Rectangle 4">
            <a:extLst>
              <a:ext uri="{FF2B5EF4-FFF2-40B4-BE49-F238E27FC236}">
                <a16:creationId xmlns:a16="http://schemas.microsoft.com/office/drawing/2014/main" id="{05D63BA0-33D1-2A4B-9F23-D7F05E3E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392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78DDFDD6-C59D-814A-80F0-D59B84619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519B24-2092-AA4A-8A13-F045E9983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Library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organized into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sections,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like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art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children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computing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science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etc.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section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has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 headed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by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head librarian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book title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belongs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to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has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title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authors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ISBN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call 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year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publisher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For 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copy of the book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keep track the current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borrower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the due date and the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librarian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who charged it out.</a:t>
            </a:r>
          </a:p>
        </p:txBody>
      </p:sp>
      <p:sp>
        <p:nvSpPr>
          <p:cNvPr id="86019" name="Rectangle 4">
            <a:extLst>
              <a:ext uri="{FF2B5EF4-FFF2-40B4-BE49-F238E27FC236}">
                <a16:creationId xmlns:a16="http://schemas.microsoft.com/office/drawing/2014/main" id="{7499477E-A45F-1F47-8FFC-70B0EBD79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392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11E850A9-C2F0-354F-BFAF-107A0B039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Functional Design</a:t>
            </a:r>
          </a:p>
        </p:txBody>
      </p:sp>
      <p:sp>
        <p:nvSpPr>
          <p:cNvPr id="2662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4357B1-C8A9-8548-969D-07AB0FDBC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772400" cy="4114800"/>
          </a:xfrm>
        </p:spPr>
        <p:txBody>
          <a:bodyPr/>
          <a:lstStyle/>
          <a:p>
            <a:pPr eaLnBrk="1" hangingPunct="1">
              <a:buClr>
                <a:srgbClr val="FF0000"/>
              </a:buClr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sz="2500" dirty="0">
                <a:latin typeface="Tahoma" panose="020B0604030504040204" pitchFamily="34" charset="0"/>
              </a:rPr>
              <a:t>High-level specification of Transactions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 sz="2500" dirty="0">
                <a:latin typeface="Tahoma" panose="020B0604030504040204" pitchFamily="34" charset="0"/>
              </a:rPr>
              <a:t>DBMS-independent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 sz="2500" dirty="0">
                <a:latin typeface="Tahoma" panose="020B0604030504040204" pitchFamily="34" charset="0"/>
              </a:rPr>
              <a:t>Event diagrams, UML</a:t>
            </a:r>
          </a:p>
          <a:p>
            <a:pPr lvl="1" eaLnBrk="1" hangingPunct="1"/>
            <a:endParaRPr lang="en-US" altLang="en-US" sz="2600" dirty="0">
              <a:latin typeface="Tahoma" panose="020B0604030504040204" pitchFamily="34" charset="0"/>
            </a:endParaRPr>
          </a:p>
          <a:p>
            <a:pPr lvl="1" eaLnBrk="1" hangingPunct="1"/>
            <a:endParaRPr lang="en-US" altLang="en-US" sz="2600" dirty="0">
              <a:latin typeface="Tahoma" panose="020B0604030504040204" pitchFamily="34" charset="0"/>
            </a:endParaRPr>
          </a:p>
          <a:p>
            <a:pPr lvl="1" eaLnBrk="1" hangingPunct="1"/>
            <a:endParaRPr lang="en-US" altLang="en-US" sz="2600" dirty="0">
              <a:latin typeface="Tahoma" panose="020B0604030504040204" pitchFamily="34" charset="0"/>
            </a:endParaRPr>
          </a:p>
          <a:p>
            <a:pPr lvl="1" eaLnBrk="1" hangingPunct="1"/>
            <a:endParaRPr lang="en-US" altLang="en-US" sz="2600" dirty="0">
              <a:latin typeface="Tahoma" panose="020B0604030504040204" pitchFamily="34" charset="0"/>
            </a:endParaRPr>
          </a:p>
          <a:p>
            <a:pPr eaLnBrk="1" hangingPunct="1">
              <a:buClr>
                <a:srgbClr val="FF0000"/>
              </a:buClr>
            </a:pPr>
            <a:r>
              <a:rPr lang="en-US" altLang="en-US" sz="2600" dirty="0">
                <a:latin typeface="Tahoma" panose="020B0604030504040204" pitchFamily="34" charset="0"/>
              </a:rPr>
              <a:t> </a:t>
            </a:r>
            <a:r>
              <a:rPr lang="en-US" altLang="en-US" sz="2500" dirty="0">
                <a:latin typeface="Tahoma" panose="020B0604030504040204" pitchFamily="34" charset="0"/>
              </a:rPr>
              <a:t>Application program design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 sz="2500" dirty="0">
                <a:latin typeface="Tahoma" panose="020B0604030504040204" pitchFamily="34" charset="0"/>
              </a:rPr>
              <a:t>DBMS-specific (</a:t>
            </a:r>
            <a:r>
              <a:rPr lang="en-US" altLang="en-US" sz="2500" dirty="0" err="1">
                <a:latin typeface="Tahoma" panose="020B0604030504040204" pitchFamily="34" charset="0"/>
              </a:rPr>
              <a:t>db</a:t>
            </a:r>
            <a:r>
              <a:rPr lang="en-US" altLang="en-US" sz="2500" dirty="0">
                <a:latin typeface="Tahoma" panose="020B0604030504040204" pitchFamily="34" charset="0"/>
              </a:rPr>
              <a:t> Schema together with DML)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 sz="2500" dirty="0">
                <a:latin typeface="Tahoma" panose="020B0604030504040204" pitchFamily="34" charset="0"/>
              </a:rPr>
              <a:t>Langua</a:t>
            </a:r>
            <a:r>
              <a:rPr lang="en-US" altLang="en-US" sz="2600" dirty="0">
                <a:latin typeface="Tahoma" panose="020B0604030504040204" pitchFamily="34" charset="0"/>
              </a:rPr>
              <a:t>ge and environment-specific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FE08BC-0B4A-3F4C-9403-3006E590693F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447800"/>
            <a:ext cx="2043113" cy="1371600"/>
            <a:chOff x="7010399" y="1447800"/>
            <a:chExt cx="2043113" cy="1371600"/>
          </a:xfrm>
        </p:grpSpPr>
        <p:sp>
          <p:nvSpPr>
            <p:cNvPr id="2" name="Snip Diagonal Corner Rectangle 1">
              <a:extLst>
                <a:ext uri="{FF2B5EF4-FFF2-40B4-BE49-F238E27FC236}">
                  <a16:creationId xmlns:a16="http://schemas.microsoft.com/office/drawing/2014/main" id="{7BC03355-4D82-9E49-95D4-AFFB7F165DC0}"/>
                </a:ext>
              </a:extLst>
            </p:cNvPr>
            <p:cNvSpPr/>
            <p:nvPr/>
          </p:nvSpPr>
          <p:spPr bwMode="auto">
            <a:xfrm>
              <a:off x="7010399" y="1447800"/>
              <a:ext cx="1798638" cy="1371600"/>
            </a:xfrm>
            <a:prstGeom prst="snip2Diag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37" charset="2"/>
                <a:buNone/>
                <a:defRPr/>
              </a:pPr>
              <a:endParaRPr lang="en-US">
                <a:latin typeface="Helvetica" pitchFamily="37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376B0A-3DCA-0B41-988E-5B3E607CCDED}"/>
                </a:ext>
              </a:extLst>
            </p:cNvPr>
            <p:cNvSpPr txBox="1"/>
            <p:nvPr/>
          </p:nvSpPr>
          <p:spPr>
            <a:xfrm>
              <a:off x="7010399" y="1533525"/>
              <a:ext cx="2043113" cy="12001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</a:rPr>
                <a:t>Application, Business Logic</a:t>
              </a:r>
            </a:p>
          </p:txBody>
        </p:sp>
      </p:grpSp>
      <p:pic>
        <p:nvPicPr>
          <p:cNvPr id="7" name="Picture 2" descr="How to Prepare an Event Chain Diagram">
            <a:extLst>
              <a:ext uri="{FF2B5EF4-FFF2-40B4-BE49-F238E27FC236}">
                <a16:creationId xmlns:a16="http://schemas.microsoft.com/office/drawing/2014/main" id="{C6505C84-51C9-7242-A2C4-130DDBCFC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4348" r="870" b="26956"/>
          <a:stretch/>
        </p:blipFill>
        <p:spPr bwMode="auto">
          <a:xfrm>
            <a:off x="1066800" y="3048000"/>
            <a:ext cx="3135085" cy="15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E17CAEF9-669B-6546-A1C8-8C469B86B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0" b="7677"/>
          <a:stretch/>
        </p:blipFill>
        <p:spPr bwMode="auto">
          <a:xfrm>
            <a:off x="4201885" y="2919739"/>
            <a:ext cx="3003413" cy="158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AC3DF040-8643-C840-8B4B-D35555862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519B24-2092-AA4A-8A13-F045E9983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Library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organized into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sections,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like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art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children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computing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science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etc.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section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has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 headed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by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head librarian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book title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belongs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to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has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title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authors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ISBN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call 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year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publisher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For 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copy of the book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keep track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the current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borrower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the due date and the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librarian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who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charged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it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out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88067" name="Rectangle 4">
            <a:extLst>
              <a:ext uri="{FF2B5EF4-FFF2-40B4-BE49-F238E27FC236}">
                <a16:creationId xmlns:a16="http://schemas.microsoft.com/office/drawing/2014/main" id="{14AFD026-CE91-CD4C-8F7A-252964EC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392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619BA9BD-B7E9-2947-8AF6-2D9E33CF1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519B24-2092-AA4A-8A13-F045E9983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Library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organized into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sections,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like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art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children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computing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science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etc.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section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has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 headed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by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head librarian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book title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belongs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to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has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title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authors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ISBN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call 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year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publisher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For 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copy of the book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keep track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the current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borrower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the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due date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and the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librarian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who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charged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it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out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90115" name="Rectangle 4">
            <a:extLst>
              <a:ext uri="{FF2B5EF4-FFF2-40B4-BE49-F238E27FC236}">
                <a16:creationId xmlns:a16="http://schemas.microsoft.com/office/drawing/2014/main" id="{A30A7DE2-ECAA-2240-ACC0-5F0FB4B91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392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Content Placeholder 2">
            <a:extLst>
              <a:ext uri="{FF2B5EF4-FFF2-40B4-BE49-F238E27FC236}">
                <a16:creationId xmlns:a16="http://schemas.microsoft.com/office/drawing/2014/main" id="{518C9C74-4F79-0843-92AF-57A2B6CCEA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969963"/>
          </a:xfrm>
        </p:spPr>
        <p:txBody>
          <a:bodyPr/>
          <a:lstStyle/>
          <a:p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For 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</a:rPr>
              <a:t>copy of the book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keep track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the current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</a:rPr>
              <a:t>borrower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, the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</a:rPr>
              <a:t>due date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and the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</a:rPr>
              <a:t>librarian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 who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charged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</a:rPr>
              <a:t>it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 out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.</a:t>
            </a:r>
          </a:p>
          <a:p>
            <a:endParaRPr lang="en-US" altLang="en-US" dirty="0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231EF074-AB46-0445-98C0-F913F396D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92163" name="Rectangle 4">
            <a:extLst>
              <a:ext uri="{FF2B5EF4-FFF2-40B4-BE49-F238E27FC236}">
                <a16:creationId xmlns:a16="http://schemas.microsoft.com/office/drawing/2014/main" id="{BCAFA4AD-E5D3-7E45-9B0B-C0D18D877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3" y="3505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92164" name="Rectangle 14">
            <a:extLst>
              <a:ext uri="{FF2B5EF4-FFF2-40B4-BE49-F238E27FC236}">
                <a16:creationId xmlns:a16="http://schemas.microsoft.com/office/drawing/2014/main" id="{60C4DF8E-77C2-484B-B091-EC8306C70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95938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H-LIBRARIAN</a:t>
            </a:r>
          </a:p>
        </p:txBody>
      </p:sp>
      <p:sp>
        <p:nvSpPr>
          <p:cNvPr id="92165" name="Rectangle 27">
            <a:extLst>
              <a:ext uri="{FF2B5EF4-FFF2-40B4-BE49-F238E27FC236}">
                <a16:creationId xmlns:a16="http://schemas.microsoft.com/office/drawing/2014/main" id="{22A13FF6-3E29-1246-AA1F-45A76DA70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599113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SECTION</a:t>
            </a:r>
          </a:p>
        </p:txBody>
      </p:sp>
      <p:grpSp>
        <p:nvGrpSpPr>
          <p:cNvPr id="92166" name="Group 10">
            <a:extLst>
              <a:ext uri="{FF2B5EF4-FFF2-40B4-BE49-F238E27FC236}">
                <a16:creationId xmlns:a16="http://schemas.microsoft.com/office/drawing/2014/main" id="{294635E1-0CB0-144E-9593-69F1D929EA3C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837238"/>
            <a:ext cx="1033463" cy="338137"/>
            <a:chOff x="7696201" y="5836622"/>
            <a:chExt cx="1032768" cy="338554"/>
          </a:xfrm>
        </p:grpSpPr>
        <p:sp>
          <p:nvSpPr>
            <p:cNvPr id="92290" name="TextBox 11">
              <a:extLst>
                <a:ext uri="{FF2B5EF4-FFF2-40B4-BE49-F238E27FC236}">
                  <a16:creationId xmlns:a16="http://schemas.microsoft.com/office/drawing/2014/main" id="{2820880F-97E5-FE40-9D1C-8D5746AD5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8803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number</a:t>
              </a:r>
            </a:p>
          </p:txBody>
        </p:sp>
        <p:grpSp>
          <p:nvGrpSpPr>
            <p:cNvPr id="92291" name="Group 12">
              <a:extLst>
                <a:ext uri="{FF2B5EF4-FFF2-40B4-BE49-F238E27FC236}">
                  <a16:creationId xmlns:a16="http://schemas.microsoft.com/office/drawing/2014/main" id="{3D68325E-4FB1-4749-A3A3-FB90DDF1CEE2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92292" name="Oval 13">
                <a:extLst>
                  <a:ext uri="{FF2B5EF4-FFF2-40B4-BE49-F238E27FC236}">
                    <a16:creationId xmlns:a16="http://schemas.microsoft.com/office/drawing/2014/main" id="{6A30763F-858D-5649-8789-7B1DC46CD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2293" name="Straight Connector 14">
                <a:extLst>
                  <a:ext uri="{FF2B5EF4-FFF2-40B4-BE49-F238E27FC236}">
                    <a16:creationId xmlns:a16="http://schemas.microsoft.com/office/drawing/2014/main" id="{D9A5EA8E-2736-804C-9055-3A859E82BC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2167" name="Group 15">
            <a:extLst>
              <a:ext uri="{FF2B5EF4-FFF2-40B4-BE49-F238E27FC236}">
                <a16:creationId xmlns:a16="http://schemas.microsoft.com/office/drawing/2014/main" id="{693D0D14-7FA7-F949-A128-BB763055C07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608638"/>
            <a:ext cx="849313" cy="338137"/>
            <a:chOff x="7696201" y="5608022"/>
            <a:chExt cx="850025" cy="338554"/>
          </a:xfrm>
        </p:grpSpPr>
        <p:grpSp>
          <p:nvGrpSpPr>
            <p:cNvPr id="92286" name="Group 16">
              <a:extLst>
                <a:ext uri="{FF2B5EF4-FFF2-40B4-BE49-F238E27FC236}">
                  <a16:creationId xmlns:a16="http://schemas.microsoft.com/office/drawing/2014/main" id="{6F56111D-F8FE-5D48-A786-D2A1ED3A735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748754"/>
              <a:ext cx="228600" cy="76200"/>
              <a:chOff x="3962400" y="4191000"/>
              <a:chExt cx="228600" cy="76200"/>
            </a:xfrm>
          </p:grpSpPr>
          <p:sp>
            <p:nvSpPr>
              <p:cNvPr id="92288" name="Oval 18">
                <a:extLst>
                  <a:ext uri="{FF2B5EF4-FFF2-40B4-BE49-F238E27FC236}">
                    <a16:creationId xmlns:a16="http://schemas.microsoft.com/office/drawing/2014/main" id="{93DA4CCE-B025-EE47-A39F-D4844E891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2289" name="Straight Connector 19">
                <a:extLst>
                  <a:ext uri="{FF2B5EF4-FFF2-40B4-BE49-F238E27FC236}">
                    <a16:creationId xmlns:a16="http://schemas.microsoft.com/office/drawing/2014/main" id="{E6C2AA65-1C00-5347-A63B-6D6C0B89563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2287" name="TextBox 17">
              <a:extLst>
                <a:ext uri="{FF2B5EF4-FFF2-40B4-BE49-F238E27FC236}">
                  <a16:creationId xmlns:a16="http://schemas.microsoft.com/office/drawing/2014/main" id="{31FE977B-0D43-8E41-BEF1-E40A15C07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599" y="5608022"/>
              <a:ext cx="6976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</a:t>
              </a:r>
            </a:p>
          </p:txBody>
        </p:sp>
      </p:grpSp>
      <p:cxnSp>
        <p:nvCxnSpPr>
          <p:cNvPr id="92168" name="Straight Connector 20">
            <a:extLst>
              <a:ext uri="{FF2B5EF4-FFF2-40B4-BE49-F238E27FC236}">
                <a16:creationId xmlns:a16="http://schemas.microsoft.com/office/drawing/2014/main" id="{BAE085FB-A488-4E42-8B6D-7DBBA1F44E83}"/>
              </a:ext>
            </a:extLst>
          </p:cNvPr>
          <p:cNvCxnSpPr>
            <a:cxnSpLocks/>
          </p:cNvCxnSpPr>
          <p:nvPr/>
        </p:nvCxnSpPr>
        <p:spPr bwMode="auto">
          <a:xfrm>
            <a:off x="7848600" y="5672138"/>
            <a:ext cx="6096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169" name="Group 21">
            <a:extLst>
              <a:ext uri="{FF2B5EF4-FFF2-40B4-BE49-F238E27FC236}">
                <a16:creationId xmlns:a16="http://schemas.microsoft.com/office/drawing/2014/main" id="{D0B9B870-429F-6249-BD5A-2791A599480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519738"/>
            <a:ext cx="914400" cy="339725"/>
            <a:chOff x="838200" y="5520154"/>
            <a:chExt cx="914400" cy="338554"/>
          </a:xfrm>
        </p:grpSpPr>
        <p:grpSp>
          <p:nvGrpSpPr>
            <p:cNvPr id="92282" name="Group 22">
              <a:extLst>
                <a:ext uri="{FF2B5EF4-FFF2-40B4-BE49-F238E27FC236}">
                  <a16:creationId xmlns:a16="http://schemas.microsoft.com/office/drawing/2014/main" id="{91BC4BB6-856D-3C4D-81C6-0D147C784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672554"/>
              <a:ext cx="228600" cy="76200"/>
              <a:chOff x="3962400" y="4191000"/>
              <a:chExt cx="228600" cy="76200"/>
            </a:xfrm>
          </p:grpSpPr>
          <p:sp>
            <p:nvSpPr>
              <p:cNvPr id="92284" name="Oval 24">
                <a:extLst>
                  <a:ext uri="{FF2B5EF4-FFF2-40B4-BE49-F238E27FC236}">
                    <a16:creationId xmlns:a16="http://schemas.microsoft.com/office/drawing/2014/main" id="{C5F32AEB-C5E4-6448-B2F3-6BD1584E1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2285" name="Straight Connector 25">
                <a:extLst>
                  <a:ext uri="{FF2B5EF4-FFF2-40B4-BE49-F238E27FC236}">
                    <a16:creationId xmlns:a16="http://schemas.microsoft.com/office/drawing/2014/main" id="{929137F7-1C9A-FC4D-8AB1-38487FFB37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2283" name="TextBox 23">
              <a:extLst>
                <a:ext uri="{FF2B5EF4-FFF2-40B4-BE49-F238E27FC236}">
                  <a16:creationId xmlns:a16="http://schemas.microsoft.com/office/drawing/2014/main" id="{169FDA2B-F650-C244-930F-2C62CAA58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5520154"/>
              <a:ext cx="6623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LibID</a:t>
              </a:r>
            </a:p>
          </p:txBody>
        </p:sp>
      </p:grpSp>
      <p:grpSp>
        <p:nvGrpSpPr>
          <p:cNvPr id="92170" name="Group 26">
            <a:extLst>
              <a:ext uri="{FF2B5EF4-FFF2-40B4-BE49-F238E27FC236}">
                <a16:creationId xmlns:a16="http://schemas.microsoft.com/office/drawing/2014/main" id="{0B807FCF-7FB0-8347-907E-D54D9C8E147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824538"/>
            <a:ext cx="838200" cy="339725"/>
            <a:chOff x="914400" y="5824954"/>
            <a:chExt cx="838200" cy="338554"/>
          </a:xfrm>
        </p:grpSpPr>
        <p:grpSp>
          <p:nvGrpSpPr>
            <p:cNvPr id="92276" name="Group 27">
              <a:extLst>
                <a:ext uri="{FF2B5EF4-FFF2-40B4-BE49-F238E27FC236}">
                  <a16:creationId xmlns:a16="http://schemas.microsoft.com/office/drawing/2014/main" id="{340BEA92-C215-4E4A-A65C-6BEAB476C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977354"/>
              <a:ext cx="228600" cy="76200"/>
              <a:chOff x="3962400" y="4191000"/>
              <a:chExt cx="228600" cy="76200"/>
            </a:xfrm>
          </p:grpSpPr>
          <p:sp>
            <p:nvSpPr>
              <p:cNvPr id="92280" name="Oval 31">
                <a:extLst>
                  <a:ext uri="{FF2B5EF4-FFF2-40B4-BE49-F238E27FC236}">
                    <a16:creationId xmlns:a16="http://schemas.microsoft.com/office/drawing/2014/main" id="{250B182D-C17B-D34C-9FC9-0BF355EE9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2281" name="Straight Connector 32">
                <a:extLst>
                  <a:ext uri="{FF2B5EF4-FFF2-40B4-BE49-F238E27FC236}">
                    <a16:creationId xmlns:a16="http://schemas.microsoft.com/office/drawing/2014/main" id="{EFA832B1-A75B-1A48-AAE8-9EB847191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277" name="Group 28">
              <a:extLst>
                <a:ext uri="{FF2B5EF4-FFF2-40B4-BE49-F238E27FC236}">
                  <a16:creationId xmlns:a16="http://schemas.microsoft.com/office/drawing/2014/main" id="{03B6B523-0CF3-754B-BA19-AC4611DF7E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5824954"/>
              <a:ext cx="604653" cy="338554"/>
              <a:chOff x="7848599" y="5656330"/>
              <a:chExt cx="604653" cy="338554"/>
            </a:xfrm>
          </p:grpSpPr>
          <p:sp>
            <p:nvSpPr>
              <p:cNvPr id="92278" name="TextBox 29">
                <a:extLst>
                  <a:ext uri="{FF2B5EF4-FFF2-40B4-BE49-F238E27FC236}">
                    <a16:creationId xmlns:a16="http://schemas.microsoft.com/office/drawing/2014/main" id="{833FA108-167D-604A-A207-30F122CBF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599" y="5656330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SSN</a:t>
                </a:r>
              </a:p>
            </p:txBody>
          </p:sp>
          <p:cxnSp>
            <p:nvCxnSpPr>
              <p:cNvPr id="92279" name="Straight Connector 30">
                <a:extLst>
                  <a:ext uri="{FF2B5EF4-FFF2-40B4-BE49-F238E27FC236}">
                    <a16:creationId xmlns:a16="http://schemas.microsoft.com/office/drawing/2014/main" id="{CBA271C0-947F-6C40-8D14-D81A3FDAE4C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72061" y="5715000"/>
                <a:ext cx="509938" cy="5862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2171" name="Group 33">
            <a:extLst>
              <a:ext uri="{FF2B5EF4-FFF2-40B4-BE49-F238E27FC236}">
                <a16:creationId xmlns:a16="http://schemas.microsoft.com/office/drawing/2014/main" id="{6BD7D756-ACF2-F34F-B7A5-6915D40CC042}"/>
              </a:ext>
            </a:extLst>
          </p:cNvPr>
          <p:cNvGrpSpPr>
            <a:grpSpLocks/>
          </p:cNvGrpSpPr>
          <p:nvPr/>
        </p:nvGrpSpPr>
        <p:grpSpPr bwMode="auto">
          <a:xfrm>
            <a:off x="2635250" y="5072063"/>
            <a:ext cx="582613" cy="490537"/>
            <a:chOff x="2635024" y="5105400"/>
            <a:chExt cx="582211" cy="490954"/>
          </a:xfrm>
        </p:grpSpPr>
        <p:grpSp>
          <p:nvGrpSpPr>
            <p:cNvPr id="92272" name="Group 34">
              <a:extLst>
                <a:ext uri="{FF2B5EF4-FFF2-40B4-BE49-F238E27FC236}">
                  <a16:creationId xmlns:a16="http://schemas.microsoft.com/office/drawing/2014/main" id="{2609B29A-7416-F74E-BAE4-F75541C6EA6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743200" y="5443954"/>
              <a:ext cx="228600" cy="76200"/>
              <a:chOff x="3962400" y="4191000"/>
              <a:chExt cx="228600" cy="76200"/>
            </a:xfrm>
          </p:grpSpPr>
          <p:sp>
            <p:nvSpPr>
              <p:cNvPr id="92274" name="Oval 36">
                <a:extLst>
                  <a:ext uri="{FF2B5EF4-FFF2-40B4-BE49-F238E27FC236}">
                    <a16:creationId xmlns:a16="http://schemas.microsoft.com/office/drawing/2014/main" id="{364EF5CF-DA6A-7240-9376-B6B0EBAF5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2275" name="Straight Connector 37">
                <a:extLst>
                  <a:ext uri="{FF2B5EF4-FFF2-40B4-BE49-F238E27FC236}">
                    <a16:creationId xmlns:a16="http://schemas.microsoft.com/office/drawing/2014/main" id="{083DC9CB-F9E6-9C49-B83C-53020D1BAA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2273" name="TextBox 35">
              <a:extLst>
                <a:ext uri="{FF2B5EF4-FFF2-40B4-BE49-F238E27FC236}">
                  <a16:creationId xmlns:a16="http://schemas.microsoft.com/office/drawing/2014/main" id="{B449D046-E941-CE4C-A317-48080BCFF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024" y="5105400"/>
              <a:ext cx="5822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DoB</a:t>
              </a:r>
            </a:p>
          </p:txBody>
        </p:sp>
      </p:grpSp>
      <p:sp>
        <p:nvSpPr>
          <p:cNvPr id="92172" name="TextBox 43">
            <a:extLst>
              <a:ext uri="{FF2B5EF4-FFF2-40B4-BE49-F238E27FC236}">
                <a16:creationId xmlns:a16="http://schemas.microsoft.com/office/drawing/2014/main" id="{CC786D12-F1A5-0F4F-AA7B-A4252CFA6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834063"/>
            <a:ext cx="881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number</a:t>
            </a:r>
          </a:p>
        </p:txBody>
      </p:sp>
      <p:sp>
        <p:nvSpPr>
          <p:cNvPr id="92173" name="Text Box 59">
            <a:extLst>
              <a:ext uri="{FF2B5EF4-FFF2-40B4-BE49-F238E27FC236}">
                <a16:creationId xmlns:a16="http://schemas.microsoft.com/office/drawing/2014/main" id="{67287E47-DCC8-964E-A954-573E09D4E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8674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2174" name="Text Box 60">
            <a:extLst>
              <a:ext uri="{FF2B5EF4-FFF2-40B4-BE49-F238E27FC236}">
                <a16:creationId xmlns:a16="http://schemas.microsoft.com/office/drawing/2014/main" id="{79865429-75B6-D04F-A811-6082F4478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58547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40" name="Group 68">
            <a:extLst>
              <a:ext uri="{FF2B5EF4-FFF2-40B4-BE49-F238E27FC236}">
                <a16:creationId xmlns:a16="http://schemas.microsoft.com/office/drawing/2014/main" id="{D562BE8F-E37B-1E4D-AA8B-3381171FAF07}"/>
              </a:ext>
            </a:extLst>
          </p:cNvPr>
          <p:cNvGrpSpPr>
            <a:grpSpLocks/>
          </p:cNvGrpSpPr>
          <p:nvPr/>
        </p:nvGrpSpPr>
        <p:grpSpPr bwMode="auto">
          <a:xfrm>
            <a:off x="6354291" y="3849688"/>
            <a:ext cx="1265056" cy="1789112"/>
            <a:chOff x="4002" y="2352"/>
            <a:chExt cx="816" cy="1200"/>
          </a:xfrm>
          <a:solidFill>
            <a:srgbClr val="FFB054"/>
          </a:solidFill>
        </p:grpSpPr>
        <p:sp>
          <p:nvSpPr>
            <p:cNvPr id="41" name="AutoShape 34">
              <a:extLst>
                <a:ext uri="{FF2B5EF4-FFF2-40B4-BE49-F238E27FC236}">
                  <a16:creationId xmlns:a16="http://schemas.microsoft.com/office/drawing/2014/main" id="{BA26B199-577A-8145-9A44-D7DA3FB27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254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BELONGS</a:t>
              </a:r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55540DDE-B120-9E40-B763-0B2FA103D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0" cy="192"/>
            </a:xfrm>
            <a:prstGeom prst="line">
              <a:avLst/>
            </a:prstGeom>
            <a:grp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Line 36">
              <a:extLst>
                <a:ext uri="{FF2B5EF4-FFF2-40B4-BE49-F238E27FC236}">
                  <a16:creationId xmlns:a16="http://schemas.microsoft.com/office/drawing/2014/main" id="{59CF8F72-6989-4B44-A1C0-815A43633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2176" name="Text Box 8">
            <a:extLst>
              <a:ext uri="{FF2B5EF4-FFF2-40B4-BE49-F238E27FC236}">
                <a16:creationId xmlns:a16="http://schemas.microsoft.com/office/drawing/2014/main" id="{377E6B98-6B95-3B4A-A9BE-86D65616A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73500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92177" name="Text Box 55">
            <a:extLst>
              <a:ext uri="{FF2B5EF4-FFF2-40B4-BE49-F238E27FC236}">
                <a16:creationId xmlns:a16="http://schemas.microsoft.com/office/drawing/2014/main" id="{47B1DACC-A873-7B45-9905-3821DAE61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5168900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92178" name="Straight Connector 45">
            <a:extLst>
              <a:ext uri="{FF2B5EF4-FFF2-40B4-BE49-F238E27FC236}">
                <a16:creationId xmlns:a16="http://schemas.microsoft.com/office/drawing/2014/main" id="{96634322-6B9B-4542-BCEE-853734314DBF}"/>
              </a:ext>
            </a:extLst>
          </p:cNvPr>
          <p:cNvCxnSpPr>
            <a:cxnSpLocks/>
          </p:cNvCxnSpPr>
          <p:nvPr/>
        </p:nvCxnSpPr>
        <p:spPr bwMode="auto">
          <a:xfrm>
            <a:off x="7867650" y="3302000"/>
            <a:ext cx="8794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179" name="Group 66">
            <a:extLst>
              <a:ext uri="{FF2B5EF4-FFF2-40B4-BE49-F238E27FC236}">
                <a16:creationId xmlns:a16="http://schemas.microsoft.com/office/drawing/2014/main" id="{FBED5360-0D8D-E246-B4D9-E2ED060F08F6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5029200"/>
            <a:ext cx="2116138" cy="525463"/>
            <a:chOff x="152400" y="5071646"/>
            <a:chExt cx="2116285" cy="524708"/>
          </a:xfrm>
        </p:grpSpPr>
        <p:grpSp>
          <p:nvGrpSpPr>
            <p:cNvPr id="92268" name="Group 67">
              <a:extLst>
                <a:ext uri="{FF2B5EF4-FFF2-40B4-BE49-F238E27FC236}">
                  <a16:creationId xmlns:a16="http://schemas.microsoft.com/office/drawing/2014/main" id="{F5164F9B-E783-4F46-ABD8-20B7A207E698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752600" y="5443954"/>
              <a:ext cx="228600" cy="76200"/>
              <a:chOff x="3962400" y="4191000"/>
              <a:chExt cx="228600" cy="76200"/>
            </a:xfrm>
          </p:grpSpPr>
          <p:sp>
            <p:nvSpPr>
              <p:cNvPr id="92270" name="Oval 69">
                <a:extLst>
                  <a:ext uri="{FF2B5EF4-FFF2-40B4-BE49-F238E27FC236}">
                    <a16:creationId xmlns:a16="http://schemas.microsoft.com/office/drawing/2014/main" id="{52F83CEC-93B0-CB45-9232-9D36D6D26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2271" name="Straight Connector 70">
                <a:extLst>
                  <a:ext uri="{FF2B5EF4-FFF2-40B4-BE49-F238E27FC236}">
                    <a16:creationId xmlns:a16="http://schemas.microsoft.com/office/drawing/2014/main" id="{03CE07D0-1F8F-104E-8EA0-9B65EC0D880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2269" name="TextBox 68">
              <a:extLst>
                <a:ext uri="{FF2B5EF4-FFF2-40B4-BE49-F238E27FC236}">
                  <a16:creationId xmlns:a16="http://schemas.microsoft.com/office/drawing/2014/main" id="{04CB0E2D-C352-C543-9C4D-BF718093B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5071646"/>
              <a:ext cx="21162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Name(First, MI, Last)</a:t>
              </a:r>
            </a:p>
          </p:txBody>
        </p:sp>
      </p:grpSp>
      <p:grpSp>
        <p:nvGrpSpPr>
          <p:cNvPr id="78" name="Group 70">
            <a:extLst>
              <a:ext uri="{FF2B5EF4-FFF2-40B4-BE49-F238E27FC236}">
                <a16:creationId xmlns:a16="http://schemas.microsoft.com/office/drawing/2014/main" id="{F8B67F33-EE8F-AF4D-8A66-22E8056B77D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334000"/>
            <a:ext cx="3200400" cy="1066800"/>
            <a:chOff x="1968" y="3360"/>
            <a:chExt cx="2016" cy="672"/>
          </a:xfrm>
          <a:solidFill>
            <a:srgbClr val="FFB054"/>
          </a:solidFill>
        </p:grpSpPr>
        <p:sp>
          <p:nvSpPr>
            <p:cNvPr id="79" name="AutoShape 31">
              <a:extLst>
                <a:ext uri="{FF2B5EF4-FFF2-40B4-BE49-F238E27FC236}">
                  <a16:creationId xmlns:a16="http://schemas.microsoft.com/office/drawing/2014/main" id="{00413976-72B1-2F42-BF23-5B20A0E3D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768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MANAGES</a:t>
              </a:r>
            </a:p>
          </p:txBody>
        </p:sp>
        <p:sp>
          <p:nvSpPr>
            <p:cNvPr id="80" name="Line 32">
              <a:extLst>
                <a:ext uri="{FF2B5EF4-FFF2-40B4-BE49-F238E27FC236}">
                  <a16:creationId xmlns:a16="http://schemas.microsoft.com/office/drawing/2014/main" id="{BCC328B5-8BCF-5C42-96E9-B8978E212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1" name="Line 33">
              <a:extLst>
                <a:ext uri="{FF2B5EF4-FFF2-40B4-BE49-F238E27FC236}">
                  <a16:creationId xmlns:a16="http://schemas.microsoft.com/office/drawing/2014/main" id="{CDEE3DE5-F888-8C46-8281-F490EDA3D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2181" name="Group 89">
            <a:extLst>
              <a:ext uri="{FF2B5EF4-FFF2-40B4-BE49-F238E27FC236}">
                <a16:creationId xmlns:a16="http://schemas.microsoft.com/office/drawing/2014/main" id="{D0EED973-D879-7146-8EA8-1F407199884C}"/>
              </a:ext>
            </a:extLst>
          </p:cNvPr>
          <p:cNvGrpSpPr>
            <a:grpSpLocks/>
          </p:cNvGrpSpPr>
          <p:nvPr/>
        </p:nvGrpSpPr>
        <p:grpSpPr bwMode="auto">
          <a:xfrm>
            <a:off x="3184525" y="2693988"/>
            <a:ext cx="5730875" cy="1228725"/>
            <a:chOff x="3184104" y="2693988"/>
            <a:chExt cx="5731298" cy="1228451"/>
          </a:xfrm>
        </p:grpSpPr>
        <p:grpSp>
          <p:nvGrpSpPr>
            <p:cNvPr id="92235" name="Group 88">
              <a:extLst>
                <a:ext uri="{FF2B5EF4-FFF2-40B4-BE49-F238E27FC236}">
                  <a16:creationId xmlns:a16="http://schemas.microsoft.com/office/drawing/2014/main" id="{5F27726F-F4B0-D74E-9EA0-6FB358DD4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4104" y="2693988"/>
              <a:ext cx="5350296" cy="1228451"/>
              <a:chOff x="3144417" y="2693988"/>
              <a:chExt cx="5350296" cy="1228451"/>
            </a:xfrm>
          </p:grpSpPr>
          <p:sp>
            <p:nvSpPr>
              <p:cNvPr id="92241" name="Rectangle 10">
                <a:extLst>
                  <a:ext uri="{FF2B5EF4-FFF2-40B4-BE49-F238E27FC236}">
                    <a16:creationId xmlns:a16="http://schemas.microsoft.com/office/drawing/2014/main" id="{F51CCBA5-0D1E-F14C-B8F8-A3B2F448A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8725" y="3276600"/>
                <a:ext cx="1371600" cy="530225"/>
              </a:xfrm>
              <a:prstGeom prst="rect">
                <a:avLst/>
              </a:prstGeom>
              <a:solidFill>
                <a:srgbClr val="FFB054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en-US" sz="1600"/>
                  <a:t>BOOK TITLE</a:t>
                </a:r>
              </a:p>
            </p:txBody>
          </p:sp>
          <p:grpSp>
            <p:nvGrpSpPr>
              <p:cNvPr id="92242" name="Group 46">
                <a:extLst>
                  <a:ext uri="{FF2B5EF4-FFF2-40B4-BE49-F238E27FC236}">
                    <a16:creationId xmlns:a16="http://schemas.microsoft.com/office/drawing/2014/main" id="{B3077C24-E08B-2047-AC55-FB9EA5BF9F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0325" y="3508375"/>
                <a:ext cx="814388" cy="338138"/>
                <a:chOff x="7696201" y="5836622"/>
                <a:chExt cx="814760" cy="338554"/>
              </a:xfrm>
            </p:grpSpPr>
            <p:sp>
              <p:nvSpPr>
                <p:cNvPr id="92264" name="TextBox 60">
                  <a:extLst>
                    <a:ext uri="{FF2B5EF4-FFF2-40B4-BE49-F238E27FC236}">
                      <a16:creationId xmlns:a16="http://schemas.microsoft.com/office/drawing/2014/main" id="{114C0961-4EFA-EE49-9856-AF22753937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48600" y="5836622"/>
                  <a:ext cx="66236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ISBN</a:t>
                  </a:r>
                </a:p>
              </p:txBody>
            </p:sp>
            <p:grpSp>
              <p:nvGrpSpPr>
                <p:cNvPr id="92265" name="Group 61">
                  <a:extLst>
                    <a:ext uri="{FF2B5EF4-FFF2-40B4-BE49-F238E27FC236}">
                      <a16:creationId xmlns:a16="http://schemas.microsoft.com/office/drawing/2014/main" id="{5EF10E92-C2A9-9843-B144-4B818078E2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7696201" y="5977353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2266" name="Oval 62">
                    <a:extLst>
                      <a:ext uri="{FF2B5EF4-FFF2-40B4-BE49-F238E27FC236}">
                        <a16:creationId xmlns:a16="http://schemas.microsoft.com/office/drawing/2014/main" id="{76570D1D-0BAC-7045-AD9B-E3D8E14E9E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2267" name="Straight Connector 63">
                    <a:extLst>
                      <a:ext uri="{FF2B5EF4-FFF2-40B4-BE49-F238E27FC236}">
                        <a16:creationId xmlns:a16="http://schemas.microsoft.com/office/drawing/2014/main" id="{A889C2AA-5E05-984F-81BA-DD55A233BA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sp>
            <p:nvSpPr>
              <p:cNvPr id="92243" name="TextBox 51">
                <a:extLst>
                  <a:ext uri="{FF2B5EF4-FFF2-40B4-BE49-F238E27FC236}">
                    <a16:creationId xmlns:a16="http://schemas.microsoft.com/office/drawing/2014/main" id="{07FEE15F-8100-C54B-A02D-180AEA47A7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2725" y="3508375"/>
                <a:ext cx="661988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u="sng"/>
                  <a:t>ISBN</a:t>
                </a:r>
              </a:p>
            </p:txBody>
          </p:sp>
          <p:grpSp>
            <p:nvGrpSpPr>
              <p:cNvPr id="92244" name="Group 57">
                <a:extLst>
                  <a:ext uri="{FF2B5EF4-FFF2-40B4-BE49-F238E27FC236}">
                    <a16:creationId xmlns:a16="http://schemas.microsoft.com/office/drawing/2014/main" id="{8EC01F22-C74B-4D46-85E1-DFD30F7609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417" y="3583885"/>
                <a:ext cx="3164308" cy="338554"/>
                <a:chOff x="3144746" y="3583472"/>
                <a:chExt cx="3164308" cy="338971"/>
              </a:xfrm>
            </p:grpSpPr>
            <p:sp>
              <p:nvSpPr>
                <p:cNvPr id="92260" name="TextBox 73">
                  <a:extLst>
                    <a:ext uri="{FF2B5EF4-FFF2-40B4-BE49-F238E27FC236}">
                      <a16:creationId xmlns:a16="http://schemas.microsoft.com/office/drawing/2014/main" id="{3E06DCF0-20F5-5547-9B13-A92C6D80E0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44746" y="3583472"/>
                  <a:ext cx="3033205" cy="3389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Author{((First, MI, Last),Order)}</a:t>
                  </a:r>
                </a:p>
              </p:txBody>
            </p:sp>
            <p:grpSp>
              <p:nvGrpSpPr>
                <p:cNvPr id="92261" name="Group 77">
                  <a:extLst>
                    <a:ext uri="{FF2B5EF4-FFF2-40B4-BE49-F238E27FC236}">
                      <a16:creationId xmlns:a16="http://schemas.microsoft.com/office/drawing/2014/main" id="{77345B65-57CC-7345-A7A3-CDA16C722E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80454" y="3694112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2262" name="Oval 78">
                    <a:extLst>
                      <a:ext uri="{FF2B5EF4-FFF2-40B4-BE49-F238E27FC236}">
                        <a16:creationId xmlns:a16="http://schemas.microsoft.com/office/drawing/2014/main" id="{44EC7FB4-B3A6-6546-ABFB-F8C042BBB9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2263" name="Straight Connector 79">
                    <a:extLst>
                      <a:ext uri="{FF2B5EF4-FFF2-40B4-BE49-F238E27FC236}">
                        <a16:creationId xmlns:a16="http://schemas.microsoft.com/office/drawing/2014/main" id="{546B1B15-0D63-404A-B8B6-F9F1E2E248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92245" name="Group 62">
                <a:extLst>
                  <a:ext uri="{FF2B5EF4-FFF2-40B4-BE49-F238E27FC236}">
                    <a16:creationId xmlns:a16="http://schemas.microsoft.com/office/drawing/2014/main" id="{1E735CBA-F767-1F42-AD19-7714EAC2B4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46725" y="3246438"/>
                <a:ext cx="723900" cy="338137"/>
                <a:chOff x="5547054" y="3246467"/>
                <a:chExt cx="723900" cy="338554"/>
              </a:xfrm>
            </p:grpSpPr>
            <p:grpSp>
              <p:nvGrpSpPr>
                <p:cNvPr id="92256" name="Group 72">
                  <a:extLst>
                    <a:ext uri="{FF2B5EF4-FFF2-40B4-BE49-F238E27FC236}">
                      <a16:creationId xmlns:a16="http://schemas.microsoft.com/office/drawing/2014/main" id="{F0C72AE0-CDF6-0442-A5E9-3EC7B33D5F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42354" y="3368089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2258" name="Oval 74">
                    <a:extLst>
                      <a:ext uri="{FF2B5EF4-FFF2-40B4-BE49-F238E27FC236}">
                        <a16:creationId xmlns:a16="http://schemas.microsoft.com/office/drawing/2014/main" id="{6FD4782E-CE45-E64B-86CE-99747A44BF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2259" name="Straight Connector 75">
                    <a:extLst>
                      <a:ext uri="{FF2B5EF4-FFF2-40B4-BE49-F238E27FC236}">
                        <a16:creationId xmlns:a16="http://schemas.microsoft.com/office/drawing/2014/main" id="{28EC6C09-061A-A247-8197-41A42DD0F2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92257" name="TextBox 80">
                  <a:extLst>
                    <a:ext uri="{FF2B5EF4-FFF2-40B4-BE49-F238E27FC236}">
                      <a16:creationId xmlns:a16="http://schemas.microsoft.com/office/drawing/2014/main" id="{414AF6B7-3CC3-534E-BF70-D2723C19B9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47054" y="3246467"/>
                  <a:ext cx="563488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Title</a:t>
                  </a:r>
                </a:p>
              </p:txBody>
            </p:sp>
          </p:grpSp>
          <p:grpSp>
            <p:nvGrpSpPr>
              <p:cNvPr id="92246" name="Group 67">
                <a:extLst>
                  <a:ext uri="{FF2B5EF4-FFF2-40B4-BE49-F238E27FC236}">
                    <a16:creationId xmlns:a16="http://schemas.microsoft.com/office/drawing/2014/main" id="{B1E80D3D-FA53-074C-9C66-C1FB3F9835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48500" y="2693988"/>
                <a:ext cx="1038225" cy="544512"/>
                <a:chOff x="2603693" y="5051319"/>
                <a:chExt cx="1037463" cy="545035"/>
              </a:xfrm>
            </p:grpSpPr>
            <p:grpSp>
              <p:nvGrpSpPr>
                <p:cNvPr id="92252" name="Group 82">
                  <a:extLst>
                    <a:ext uri="{FF2B5EF4-FFF2-40B4-BE49-F238E27FC236}">
                      <a16:creationId xmlns:a16="http://schemas.microsoft.com/office/drawing/2014/main" id="{4D17FB3A-68AA-D045-B124-C60FED323D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2743200" y="5443954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2254" name="Oval 84">
                    <a:extLst>
                      <a:ext uri="{FF2B5EF4-FFF2-40B4-BE49-F238E27FC236}">
                        <a16:creationId xmlns:a16="http://schemas.microsoft.com/office/drawing/2014/main" id="{D45494BE-C518-6E43-972E-24A06E52E9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2255" name="Straight Connector 85">
                    <a:extLst>
                      <a:ext uri="{FF2B5EF4-FFF2-40B4-BE49-F238E27FC236}">
                        <a16:creationId xmlns:a16="http://schemas.microsoft.com/office/drawing/2014/main" id="{75717BF2-3E96-184E-BC74-045EB5E231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92253" name="TextBox 83">
                  <a:extLst>
                    <a:ext uri="{FF2B5EF4-FFF2-40B4-BE49-F238E27FC236}">
                      <a16:creationId xmlns:a16="http://schemas.microsoft.com/office/drawing/2014/main" id="{229882C7-E906-1B48-AF4E-622363D411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3693" y="5051319"/>
                  <a:ext cx="103746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Publisher</a:t>
                  </a:r>
                </a:p>
              </p:txBody>
            </p:sp>
          </p:grpSp>
          <p:grpSp>
            <p:nvGrpSpPr>
              <p:cNvPr id="92247" name="Group 72">
                <a:extLst>
                  <a:ext uri="{FF2B5EF4-FFF2-40B4-BE49-F238E27FC236}">
                    <a16:creationId xmlns:a16="http://schemas.microsoft.com/office/drawing/2014/main" id="{8BC2BEAD-3F7A-3643-A3F3-8FA7AB1202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26200" y="2722563"/>
                <a:ext cx="598488" cy="533400"/>
                <a:chOff x="2635024" y="5062954"/>
                <a:chExt cx="598625" cy="533400"/>
              </a:xfrm>
            </p:grpSpPr>
            <p:grpSp>
              <p:nvGrpSpPr>
                <p:cNvPr id="92248" name="Group 87">
                  <a:extLst>
                    <a:ext uri="{FF2B5EF4-FFF2-40B4-BE49-F238E27FC236}">
                      <a16:creationId xmlns:a16="http://schemas.microsoft.com/office/drawing/2014/main" id="{EA854D4B-DDBB-F041-812C-D8AAB439F7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2743200" y="5443954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2250" name="Oval 89">
                    <a:extLst>
                      <a:ext uri="{FF2B5EF4-FFF2-40B4-BE49-F238E27FC236}">
                        <a16:creationId xmlns:a16="http://schemas.microsoft.com/office/drawing/2014/main" id="{994BB6B7-B81B-474C-A197-4424230B1F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2251" name="Straight Connector 90">
                    <a:extLst>
                      <a:ext uri="{FF2B5EF4-FFF2-40B4-BE49-F238E27FC236}">
                        <a16:creationId xmlns:a16="http://schemas.microsoft.com/office/drawing/2014/main" id="{0F68E309-CF53-B448-BBE3-714ED3668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92249" name="TextBox 88">
                  <a:extLst>
                    <a:ext uri="{FF2B5EF4-FFF2-40B4-BE49-F238E27FC236}">
                      <a16:creationId xmlns:a16="http://schemas.microsoft.com/office/drawing/2014/main" id="{F065DC05-CC25-8947-8862-80E85FE946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5024" y="5062954"/>
                  <a:ext cx="59862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Year</a:t>
                  </a:r>
                </a:p>
              </p:txBody>
            </p:sp>
          </p:grpSp>
        </p:grpSp>
        <p:grpSp>
          <p:nvGrpSpPr>
            <p:cNvPr id="92236" name="Group 83">
              <a:extLst>
                <a:ext uri="{FF2B5EF4-FFF2-40B4-BE49-F238E27FC236}">
                  <a16:creationId xmlns:a16="http://schemas.microsoft.com/office/drawing/2014/main" id="{8D6B46B7-7F7D-8541-843B-11AD485AC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0325" y="3236913"/>
              <a:ext cx="1235077" cy="338137"/>
              <a:chOff x="7696201" y="5608022"/>
              <a:chExt cx="1234748" cy="338554"/>
            </a:xfrm>
          </p:grpSpPr>
          <p:grpSp>
            <p:nvGrpSpPr>
              <p:cNvPr id="92237" name="Group 54">
                <a:extLst>
                  <a:ext uri="{FF2B5EF4-FFF2-40B4-BE49-F238E27FC236}">
                    <a16:creationId xmlns:a16="http://schemas.microsoft.com/office/drawing/2014/main" id="{30738568-9F97-9041-BE70-D3015B2C1A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7696201" y="5748754"/>
                <a:ext cx="228600" cy="76200"/>
                <a:chOff x="3962400" y="4191000"/>
                <a:chExt cx="228600" cy="76200"/>
              </a:xfrm>
            </p:grpSpPr>
            <p:sp>
              <p:nvSpPr>
                <p:cNvPr id="92239" name="Oval 56">
                  <a:extLst>
                    <a:ext uri="{FF2B5EF4-FFF2-40B4-BE49-F238E27FC236}">
                      <a16:creationId xmlns:a16="http://schemas.microsoft.com/office/drawing/2014/main" id="{41AD4D9F-9C57-3746-A41F-391C429A06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2240" name="Straight Connector 57">
                  <a:extLst>
                    <a:ext uri="{FF2B5EF4-FFF2-40B4-BE49-F238E27FC236}">
                      <a16:creationId xmlns:a16="http://schemas.microsoft.com/office/drawing/2014/main" id="{CD785FBE-F25D-2B4F-8B3D-A9A2BA1D099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2238" name="TextBox 55">
                <a:extLst>
                  <a:ext uri="{FF2B5EF4-FFF2-40B4-BE49-F238E27FC236}">
                    <a16:creationId xmlns:a16="http://schemas.microsoft.com/office/drawing/2014/main" id="{8FF128CC-CF2C-814F-A48D-0EB14DA5C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1" y="5608022"/>
                <a:ext cx="10823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Call_Num</a:t>
                </a:r>
              </a:p>
            </p:txBody>
          </p:sp>
        </p:grp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5307167-FD04-BA43-AF93-2954F3BA6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8" y="2438400"/>
            <a:ext cx="60198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40" name="Rectangle 10">
            <a:extLst>
              <a:ext uri="{FF2B5EF4-FFF2-40B4-BE49-F238E27FC236}">
                <a16:creationId xmlns:a16="http://schemas.microsoft.com/office/drawing/2014/main" id="{E91A6AF6-DF45-E749-B221-D3E8778F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9775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BOOK</a:t>
            </a:r>
          </a:p>
        </p:txBody>
      </p:sp>
      <p:grpSp>
        <p:nvGrpSpPr>
          <p:cNvPr id="141" name="Group 75">
            <a:extLst>
              <a:ext uri="{FF2B5EF4-FFF2-40B4-BE49-F238E27FC236}">
                <a16:creationId xmlns:a16="http://schemas.microsoft.com/office/drawing/2014/main" id="{B1F89830-4535-1748-A55D-CF812CC014E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3429000" cy="1066800"/>
            <a:chOff x="1824" y="1776"/>
            <a:chExt cx="2160" cy="672"/>
          </a:xfrm>
          <a:solidFill>
            <a:srgbClr val="FFB054"/>
          </a:solidFill>
        </p:grpSpPr>
        <p:sp>
          <p:nvSpPr>
            <p:cNvPr id="142" name="AutoShape 12">
              <a:extLst>
                <a:ext uri="{FF2B5EF4-FFF2-40B4-BE49-F238E27FC236}">
                  <a16:creationId xmlns:a16="http://schemas.microsoft.com/office/drawing/2014/main" id="{0F77CE56-7725-F648-85B3-2ED9A2CFA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76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COPY</a:t>
              </a:r>
            </a:p>
          </p:txBody>
        </p:sp>
        <p:sp>
          <p:nvSpPr>
            <p:cNvPr id="143" name="Line 15">
              <a:extLst>
                <a:ext uri="{FF2B5EF4-FFF2-40B4-BE49-F238E27FC236}">
                  <a16:creationId xmlns:a16="http://schemas.microsoft.com/office/drawing/2014/main" id="{67AFB561-F4C5-1E4C-A819-F58EB7DF9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107"/>
              <a:ext cx="768" cy="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4" name="Line 16">
              <a:extLst>
                <a:ext uri="{FF2B5EF4-FFF2-40B4-BE49-F238E27FC236}">
                  <a16:creationId xmlns:a16="http://schemas.microsoft.com/office/drawing/2014/main" id="{E85C206D-BC44-E844-8DB1-162F1920A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12"/>
              <a:ext cx="720" cy="0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8572E73-E46A-074F-B294-1B2611BE435A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684463"/>
            <a:ext cx="4054475" cy="1654175"/>
            <a:chOff x="429254" y="2684463"/>
            <a:chExt cx="4053423" cy="1653949"/>
          </a:xfrm>
        </p:grpSpPr>
        <p:sp>
          <p:nvSpPr>
            <p:cNvPr id="92204" name="Rectangle 151">
              <a:extLst>
                <a:ext uri="{FF2B5EF4-FFF2-40B4-BE49-F238E27FC236}">
                  <a16:creationId xmlns:a16="http://schemas.microsoft.com/office/drawing/2014/main" id="{EA0478B1-EBAB-3E44-AE86-4FDB49AFF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0" y="3249612"/>
              <a:ext cx="1371600" cy="530225"/>
            </a:xfrm>
            <a:prstGeom prst="rect">
              <a:avLst/>
            </a:prstGeom>
            <a:solidFill>
              <a:srgbClr val="FFB054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/>
                <a:t>BOOK TITLE</a:t>
              </a:r>
            </a:p>
          </p:txBody>
        </p:sp>
        <p:grpSp>
          <p:nvGrpSpPr>
            <p:cNvPr id="92205" name="Group 61">
              <a:extLst>
                <a:ext uri="{FF2B5EF4-FFF2-40B4-BE49-F238E27FC236}">
                  <a16:creationId xmlns:a16="http://schemas.microsoft.com/office/drawing/2014/main" id="{60579FE8-62A6-8E4E-82DA-818C09EC86F0}"/>
                </a:ext>
              </a:extLst>
            </p:cNvPr>
            <p:cNvGrpSpPr>
              <a:grpSpLocks/>
            </p:cNvGrpSpPr>
            <p:nvPr/>
          </p:nvGrpSpPr>
          <p:grpSpPr bwMode="auto">
            <a:xfrm rot="-3348544">
              <a:off x="1362500" y="3855004"/>
              <a:ext cx="228496" cy="76106"/>
              <a:chOff x="3962400" y="4191000"/>
              <a:chExt cx="228600" cy="76200"/>
            </a:xfrm>
          </p:grpSpPr>
          <p:sp>
            <p:nvSpPr>
              <p:cNvPr id="92233" name="Oval 62">
                <a:extLst>
                  <a:ext uri="{FF2B5EF4-FFF2-40B4-BE49-F238E27FC236}">
                    <a16:creationId xmlns:a16="http://schemas.microsoft.com/office/drawing/2014/main" id="{5AC640E1-3A24-5D4A-B5AA-5161FD72D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2234" name="Straight Connector 63">
                <a:extLst>
                  <a:ext uri="{FF2B5EF4-FFF2-40B4-BE49-F238E27FC236}">
                    <a16:creationId xmlns:a16="http://schemas.microsoft.com/office/drawing/2014/main" id="{E9359CB7-F847-6C43-929E-8B9ECBDBDC5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2206" name="TextBox 73">
              <a:extLst>
                <a:ext uri="{FF2B5EF4-FFF2-40B4-BE49-F238E27FC236}">
                  <a16:creationId xmlns:a16="http://schemas.microsoft.com/office/drawing/2014/main" id="{8F36646B-6FBE-C34A-9A25-C6EED4454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515" y="3999967"/>
              <a:ext cx="3032162" cy="33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Author{((First, MI, Last),Order)}</a:t>
              </a:r>
            </a:p>
          </p:txBody>
        </p:sp>
        <p:grpSp>
          <p:nvGrpSpPr>
            <p:cNvPr id="92207" name="Group 155">
              <a:extLst>
                <a:ext uri="{FF2B5EF4-FFF2-40B4-BE49-F238E27FC236}">
                  <a16:creationId xmlns:a16="http://schemas.microsoft.com/office/drawing/2014/main" id="{02CAF16E-72F0-A743-B741-37D398B7D9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810" y="3219450"/>
              <a:ext cx="723900" cy="338137"/>
              <a:chOff x="5547054" y="3246467"/>
              <a:chExt cx="723900" cy="338554"/>
            </a:xfrm>
          </p:grpSpPr>
          <p:grpSp>
            <p:nvGrpSpPr>
              <p:cNvPr id="92229" name="Group 72">
                <a:extLst>
                  <a:ext uri="{FF2B5EF4-FFF2-40B4-BE49-F238E27FC236}">
                    <a16:creationId xmlns:a16="http://schemas.microsoft.com/office/drawing/2014/main" id="{B0220A6C-9445-8F4A-A6AF-68331CE69A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354" y="3368089"/>
                <a:ext cx="228600" cy="76200"/>
                <a:chOff x="3962400" y="4191000"/>
                <a:chExt cx="228600" cy="76200"/>
              </a:xfrm>
            </p:grpSpPr>
            <p:sp>
              <p:nvSpPr>
                <p:cNvPr id="92231" name="Oval 74">
                  <a:extLst>
                    <a:ext uri="{FF2B5EF4-FFF2-40B4-BE49-F238E27FC236}">
                      <a16:creationId xmlns:a16="http://schemas.microsoft.com/office/drawing/2014/main" id="{29CF0B9E-49EF-C042-BB8E-0242DC37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2232" name="Straight Connector 75">
                  <a:extLst>
                    <a:ext uri="{FF2B5EF4-FFF2-40B4-BE49-F238E27FC236}">
                      <a16:creationId xmlns:a16="http://schemas.microsoft.com/office/drawing/2014/main" id="{3AC029EA-94BA-F14B-89A9-59A50025AE2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2230" name="TextBox 80">
                <a:extLst>
                  <a:ext uri="{FF2B5EF4-FFF2-40B4-BE49-F238E27FC236}">
                    <a16:creationId xmlns:a16="http://schemas.microsoft.com/office/drawing/2014/main" id="{09FC2A6D-14D3-7D4A-83B7-A2E5091037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7054" y="3246467"/>
                <a:ext cx="563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Title</a:t>
                </a:r>
              </a:p>
            </p:txBody>
          </p:sp>
        </p:grpSp>
        <p:grpSp>
          <p:nvGrpSpPr>
            <p:cNvPr id="92208" name="Group 156">
              <a:extLst>
                <a:ext uri="{FF2B5EF4-FFF2-40B4-BE49-F238E27FC236}">
                  <a16:creationId xmlns:a16="http://schemas.microsoft.com/office/drawing/2014/main" id="{B68A9202-38EA-3947-8443-A7E4A4EDAC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0100" y="2684463"/>
              <a:ext cx="1038225" cy="544512"/>
              <a:chOff x="2603693" y="5051319"/>
              <a:chExt cx="1037463" cy="545035"/>
            </a:xfrm>
          </p:grpSpPr>
          <p:grpSp>
            <p:nvGrpSpPr>
              <p:cNvPr id="92225" name="Group 82">
                <a:extLst>
                  <a:ext uri="{FF2B5EF4-FFF2-40B4-BE49-F238E27FC236}">
                    <a16:creationId xmlns:a16="http://schemas.microsoft.com/office/drawing/2014/main" id="{A0D10037-8FC9-A84B-B657-6D80359955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743200" y="5443954"/>
                <a:ext cx="228600" cy="76200"/>
                <a:chOff x="3962400" y="4191000"/>
                <a:chExt cx="228600" cy="76200"/>
              </a:xfrm>
            </p:grpSpPr>
            <p:sp>
              <p:nvSpPr>
                <p:cNvPr id="92227" name="Oval 84">
                  <a:extLst>
                    <a:ext uri="{FF2B5EF4-FFF2-40B4-BE49-F238E27FC236}">
                      <a16:creationId xmlns:a16="http://schemas.microsoft.com/office/drawing/2014/main" id="{369735C0-6515-AF4B-8222-93EBB0308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2228" name="Straight Connector 85">
                  <a:extLst>
                    <a:ext uri="{FF2B5EF4-FFF2-40B4-BE49-F238E27FC236}">
                      <a16:creationId xmlns:a16="http://schemas.microsoft.com/office/drawing/2014/main" id="{BAB03CDE-CC9D-3D49-8DAF-36786784173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2226" name="TextBox 83">
                <a:extLst>
                  <a:ext uri="{FF2B5EF4-FFF2-40B4-BE49-F238E27FC236}">
                    <a16:creationId xmlns:a16="http://schemas.microsoft.com/office/drawing/2014/main" id="{7E7C2C46-D9FA-924A-9232-0B4647F23B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3693" y="5051319"/>
                <a:ext cx="10374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Publisher</a:t>
                </a:r>
              </a:p>
            </p:txBody>
          </p:sp>
        </p:grpSp>
        <p:grpSp>
          <p:nvGrpSpPr>
            <p:cNvPr id="92209" name="Group 157">
              <a:extLst>
                <a:ext uri="{FF2B5EF4-FFF2-40B4-BE49-F238E27FC236}">
                  <a16:creationId xmlns:a16="http://schemas.microsoft.com/office/drawing/2014/main" id="{88BCD7D9-7239-DF47-97F0-D0E870DD9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2695575"/>
              <a:ext cx="598488" cy="533400"/>
              <a:chOff x="2635024" y="5062954"/>
              <a:chExt cx="598625" cy="533400"/>
            </a:xfrm>
          </p:grpSpPr>
          <p:grpSp>
            <p:nvGrpSpPr>
              <p:cNvPr id="92221" name="Group 87">
                <a:extLst>
                  <a:ext uri="{FF2B5EF4-FFF2-40B4-BE49-F238E27FC236}">
                    <a16:creationId xmlns:a16="http://schemas.microsoft.com/office/drawing/2014/main" id="{31C735FB-157B-3C4E-83C9-8EBE28DC11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743200" y="5443954"/>
                <a:ext cx="228600" cy="76200"/>
                <a:chOff x="3962400" y="4191000"/>
                <a:chExt cx="228600" cy="76200"/>
              </a:xfrm>
            </p:grpSpPr>
            <p:sp>
              <p:nvSpPr>
                <p:cNvPr id="92223" name="Oval 89">
                  <a:extLst>
                    <a:ext uri="{FF2B5EF4-FFF2-40B4-BE49-F238E27FC236}">
                      <a16:creationId xmlns:a16="http://schemas.microsoft.com/office/drawing/2014/main" id="{11DCAEF2-18D4-E447-B1E0-29FDDBB9C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2224" name="Straight Connector 90">
                  <a:extLst>
                    <a:ext uri="{FF2B5EF4-FFF2-40B4-BE49-F238E27FC236}">
                      <a16:creationId xmlns:a16="http://schemas.microsoft.com/office/drawing/2014/main" id="{E5BE7565-E931-B743-BC97-08202CC2F34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2222" name="TextBox 88">
                <a:extLst>
                  <a:ext uri="{FF2B5EF4-FFF2-40B4-BE49-F238E27FC236}">
                    <a16:creationId xmlns:a16="http://schemas.microsoft.com/office/drawing/2014/main" id="{4457A4A5-6EF5-6F45-8DEE-C86FA96E25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5024" y="5062954"/>
                <a:ext cx="59862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Year</a:t>
                </a:r>
              </a:p>
            </p:txBody>
          </p:sp>
        </p:grpSp>
        <p:grpSp>
          <p:nvGrpSpPr>
            <p:cNvPr id="92210" name="Group 61">
              <a:extLst>
                <a:ext uri="{FF2B5EF4-FFF2-40B4-BE49-F238E27FC236}">
                  <a16:creationId xmlns:a16="http://schemas.microsoft.com/office/drawing/2014/main" id="{B9BDB329-223C-8544-BF98-8DDD7611DC1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797698" y="3886299"/>
              <a:ext cx="228496" cy="76106"/>
              <a:chOff x="3962400" y="4191000"/>
              <a:chExt cx="228600" cy="76200"/>
            </a:xfrm>
          </p:grpSpPr>
          <p:sp>
            <p:nvSpPr>
              <p:cNvPr id="92219" name="Oval 62">
                <a:extLst>
                  <a:ext uri="{FF2B5EF4-FFF2-40B4-BE49-F238E27FC236}">
                    <a16:creationId xmlns:a16="http://schemas.microsoft.com/office/drawing/2014/main" id="{2C4ACA4D-F9F8-D243-BC3C-B0B9848FF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2220" name="Straight Connector 63">
                <a:extLst>
                  <a:ext uri="{FF2B5EF4-FFF2-40B4-BE49-F238E27FC236}">
                    <a16:creationId xmlns:a16="http://schemas.microsoft.com/office/drawing/2014/main" id="{6CB6BCB7-0E96-7F41-B729-CCAA639791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211" name="Group 191">
              <a:extLst>
                <a:ext uri="{FF2B5EF4-FFF2-40B4-BE49-F238E27FC236}">
                  <a16:creationId xmlns:a16="http://schemas.microsoft.com/office/drawing/2014/main" id="{C87D4A37-61F4-9E41-8334-8F2E2EC56F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54" y="3915284"/>
              <a:ext cx="1082636" cy="338137"/>
              <a:chOff x="1990943" y="4063321"/>
              <a:chExt cx="1082636" cy="338137"/>
            </a:xfrm>
          </p:grpSpPr>
          <p:sp>
            <p:nvSpPr>
              <p:cNvPr id="92217" name="TextBox 55">
                <a:extLst>
                  <a:ext uri="{FF2B5EF4-FFF2-40B4-BE49-F238E27FC236}">
                    <a16:creationId xmlns:a16="http://schemas.microsoft.com/office/drawing/2014/main" id="{7A1652B8-0407-C74D-AFAF-49F26BC02B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0943" y="4063321"/>
                <a:ext cx="1082636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Call_Num</a:t>
                </a:r>
              </a:p>
            </p:txBody>
          </p:sp>
          <p:cxnSp>
            <p:nvCxnSpPr>
              <p:cNvPr id="92218" name="Straight Connector 182">
                <a:extLst>
                  <a:ext uri="{FF2B5EF4-FFF2-40B4-BE49-F238E27FC236}">
                    <a16:creationId xmlns:a16="http://schemas.microsoft.com/office/drawing/2014/main" id="{69B7F735-1F7C-344A-AE09-32652C7533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070100" y="4084637"/>
                <a:ext cx="84931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212" name="Group 186">
              <a:extLst>
                <a:ext uri="{FF2B5EF4-FFF2-40B4-BE49-F238E27FC236}">
                  <a16:creationId xmlns:a16="http://schemas.microsoft.com/office/drawing/2014/main" id="{B98CD05F-57BE-D84A-BB59-4B96448544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3505195"/>
              <a:ext cx="838200" cy="338554"/>
              <a:chOff x="5432754" y="3246467"/>
              <a:chExt cx="838200" cy="338972"/>
            </a:xfrm>
          </p:grpSpPr>
          <p:grpSp>
            <p:nvGrpSpPr>
              <p:cNvPr id="92213" name="Group 72">
                <a:extLst>
                  <a:ext uri="{FF2B5EF4-FFF2-40B4-BE49-F238E27FC236}">
                    <a16:creationId xmlns:a16="http://schemas.microsoft.com/office/drawing/2014/main" id="{90FA281A-6773-E74D-BA75-6E4943675A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354" y="3368089"/>
                <a:ext cx="228600" cy="76200"/>
                <a:chOff x="3962400" y="4191000"/>
                <a:chExt cx="228600" cy="76200"/>
              </a:xfrm>
            </p:grpSpPr>
            <p:sp>
              <p:nvSpPr>
                <p:cNvPr id="92215" name="Oval 74">
                  <a:extLst>
                    <a:ext uri="{FF2B5EF4-FFF2-40B4-BE49-F238E27FC236}">
                      <a16:creationId xmlns:a16="http://schemas.microsoft.com/office/drawing/2014/main" id="{A2B4EAB7-6FFE-4C4D-ACED-0F919F6D07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2216" name="Straight Connector 75">
                  <a:extLst>
                    <a:ext uri="{FF2B5EF4-FFF2-40B4-BE49-F238E27FC236}">
                      <a16:creationId xmlns:a16="http://schemas.microsoft.com/office/drawing/2014/main" id="{C28D7CA9-8FFB-AB43-9FD4-4E9313970D6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2214" name="TextBox 80">
                <a:extLst>
                  <a:ext uri="{FF2B5EF4-FFF2-40B4-BE49-F238E27FC236}">
                    <a16:creationId xmlns:a16="http://schemas.microsoft.com/office/drawing/2014/main" id="{996AB529-34AC-F046-967A-511FDAA3F9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2754" y="3246467"/>
                <a:ext cx="662361" cy="338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u="sng"/>
                  <a:t>ISBN</a:t>
                </a:r>
              </a:p>
            </p:txBody>
          </p:sp>
        </p:grpSp>
      </p:grpSp>
      <p:sp>
        <p:nvSpPr>
          <p:cNvPr id="194" name="Text Box 9">
            <a:extLst>
              <a:ext uri="{FF2B5EF4-FFF2-40B4-BE49-F238E27FC236}">
                <a16:creationId xmlns:a16="http://schemas.microsoft.com/office/drawing/2014/main" id="{758F192C-C50E-5B43-9B76-BBE3D7715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111500"/>
            <a:ext cx="457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95" name="Text Box 56">
            <a:extLst>
              <a:ext uri="{FF2B5EF4-FFF2-40B4-BE49-F238E27FC236}">
                <a16:creationId xmlns:a16="http://schemas.microsoft.com/office/drawing/2014/main" id="{4E5E2C27-1A3F-414B-81F5-6F3D709D9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3068638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92188" name="Group 39">
            <a:extLst>
              <a:ext uri="{FF2B5EF4-FFF2-40B4-BE49-F238E27FC236}">
                <a16:creationId xmlns:a16="http://schemas.microsoft.com/office/drawing/2014/main" id="{4FD6E277-2DF3-874F-B930-8E9DC8C7FB6C}"/>
              </a:ext>
            </a:extLst>
          </p:cNvPr>
          <p:cNvGrpSpPr>
            <a:grpSpLocks/>
          </p:cNvGrpSpPr>
          <p:nvPr/>
        </p:nvGrpSpPr>
        <p:grpSpPr bwMode="auto">
          <a:xfrm>
            <a:off x="2033588" y="6096000"/>
            <a:ext cx="776287" cy="388938"/>
            <a:chOff x="1905000" y="6096000"/>
            <a:chExt cx="776175" cy="388234"/>
          </a:xfrm>
        </p:grpSpPr>
        <p:grpSp>
          <p:nvGrpSpPr>
            <p:cNvPr id="92200" name="Group 40">
              <a:extLst>
                <a:ext uri="{FF2B5EF4-FFF2-40B4-BE49-F238E27FC236}">
                  <a16:creationId xmlns:a16="http://schemas.microsoft.com/office/drawing/2014/main" id="{D255899E-57FF-A14F-81CF-507F3C0E8B7D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1828800" y="6172200"/>
              <a:ext cx="228600" cy="76200"/>
              <a:chOff x="3962400" y="4191000"/>
              <a:chExt cx="228600" cy="76200"/>
            </a:xfrm>
          </p:grpSpPr>
          <p:sp>
            <p:nvSpPr>
              <p:cNvPr id="92202" name="Oval 42">
                <a:extLst>
                  <a:ext uri="{FF2B5EF4-FFF2-40B4-BE49-F238E27FC236}">
                    <a16:creationId xmlns:a16="http://schemas.microsoft.com/office/drawing/2014/main" id="{E45DDE15-704A-B947-91F0-D094269D7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2203" name="Straight Connector 43">
                <a:extLst>
                  <a:ext uri="{FF2B5EF4-FFF2-40B4-BE49-F238E27FC236}">
                    <a16:creationId xmlns:a16="http://schemas.microsoft.com/office/drawing/2014/main" id="{45381CD6-E74E-844C-8EB5-37EE6F469B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2201" name="TextBox 41">
              <a:extLst>
                <a:ext uri="{FF2B5EF4-FFF2-40B4-BE49-F238E27FC236}">
                  <a16:creationId xmlns:a16="http://schemas.microsoft.com/office/drawing/2014/main" id="{ED68CC2C-81BF-4649-BBCB-110641938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6145680"/>
              <a:ext cx="7761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Phone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1A276DF-4977-EF4A-86FC-AED9B834E7F4}"/>
              </a:ext>
            </a:extLst>
          </p:cNvPr>
          <p:cNvGrpSpPr>
            <a:grpSpLocks/>
          </p:cNvGrpSpPr>
          <p:nvPr/>
        </p:nvGrpSpPr>
        <p:grpSpPr bwMode="auto">
          <a:xfrm>
            <a:off x="7681913" y="3254375"/>
            <a:ext cx="1100137" cy="630238"/>
            <a:chOff x="7682471" y="3253957"/>
            <a:chExt cx="1100197" cy="629926"/>
          </a:xfrm>
        </p:grpSpPr>
        <p:grpSp>
          <p:nvGrpSpPr>
            <p:cNvPr id="92190" name="Group 10">
              <a:extLst>
                <a:ext uri="{FF2B5EF4-FFF2-40B4-BE49-F238E27FC236}">
                  <a16:creationId xmlns:a16="http://schemas.microsoft.com/office/drawing/2014/main" id="{5E8F517D-1615-4746-91B6-7E779C22DC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017" y="3545329"/>
              <a:ext cx="885395" cy="338554"/>
              <a:chOff x="7696201" y="5836622"/>
              <a:chExt cx="884798" cy="338972"/>
            </a:xfrm>
          </p:grpSpPr>
          <p:sp>
            <p:nvSpPr>
              <p:cNvPr id="92196" name="TextBox 11">
                <a:extLst>
                  <a:ext uri="{FF2B5EF4-FFF2-40B4-BE49-F238E27FC236}">
                    <a16:creationId xmlns:a16="http://schemas.microsoft.com/office/drawing/2014/main" id="{F10D764F-3A86-584A-9668-5AD771B4F6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5836622"/>
                <a:ext cx="732399" cy="338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status</a:t>
                </a:r>
              </a:p>
            </p:txBody>
          </p:sp>
          <p:grpSp>
            <p:nvGrpSpPr>
              <p:cNvPr id="92197" name="Group 12">
                <a:extLst>
                  <a:ext uri="{FF2B5EF4-FFF2-40B4-BE49-F238E27FC236}">
                    <a16:creationId xmlns:a16="http://schemas.microsoft.com/office/drawing/2014/main" id="{AFD4CC17-0E10-0B48-87B9-369521DD38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7696201" y="5977353"/>
                <a:ext cx="228600" cy="76200"/>
                <a:chOff x="3962400" y="4191000"/>
                <a:chExt cx="228600" cy="76200"/>
              </a:xfrm>
            </p:grpSpPr>
            <p:sp>
              <p:nvSpPr>
                <p:cNvPr id="92198" name="Oval 13">
                  <a:extLst>
                    <a:ext uri="{FF2B5EF4-FFF2-40B4-BE49-F238E27FC236}">
                      <a16:creationId xmlns:a16="http://schemas.microsoft.com/office/drawing/2014/main" id="{9AA3D164-5769-414D-8CAD-A2F075A486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2199" name="Straight Connector 14">
                  <a:extLst>
                    <a:ext uri="{FF2B5EF4-FFF2-40B4-BE49-F238E27FC236}">
                      <a16:creationId xmlns:a16="http://schemas.microsoft.com/office/drawing/2014/main" id="{3C8AC309-ACEC-CB41-9C4D-FD3052D0A7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2191" name="Group 10">
              <a:extLst>
                <a:ext uri="{FF2B5EF4-FFF2-40B4-BE49-F238E27FC236}">
                  <a16:creationId xmlns:a16="http://schemas.microsoft.com/office/drawing/2014/main" id="{370355E3-2E06-F04D-A0EC-CB569CC24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2471" y="3253957"/>
              <a:ext cx="1100197" cy="338554"/>
              <a:chOff x="7696201" y="5836622"/>
              <a:chExt cx="1099455" cy="338972"/>
            </a:xfrm>
          </p:grpSpPr>
          <p:sp>
            <p:nvSpPr>
              <p:cNvPr id="92192" name="TextBox 11">
                <a:extLst>
                  <a:ext uri="{FF2B5EF4-FFF2-40B4-BE49-F238E27FC236}">
                    <a16:creationId xmlns:a16="http://schemas.microsoft.com/office/drawing/2014/main" id="{248CFA29-923A-AD41-9C6B-70A035A223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5836622"/>
                <a:ext cx="947056" cy="338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u="sng"/>
                  <a:t>Barcode</a:t>
                </a:r>
              </a:p>
            </p:txBody>
          </p:sp>
          <p:grpSp>
            <p:nvGrpSpPr>
              <p:cNvPr id="92193" name="Group 12">
                <a:extLst>
                  <a:ext uri="{FF2B5EF4-FFF2-40B4-BE49-F238E27FC236}">
                    <a16:creationId xmlns:a16="http://schemas.microsoft.com/office/drawing/2014/main" id="{1468F368-5769-7149-9ACF-FDBE39E8C5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7696201" y="5977353"/>
                <a:ext cx="228600" cy="76200"/>
                <a:chOff x="3962400" y="4191000"/>
                <a:chExt cx="228600" cy="76200"/>
              </a:xfrm>
            </p:grpSpPr>
            <p:sp>
              <p:nvSpPr>
                <p:cNvPr id="92194" name="Oval 13">
                  <a:extLst>
                    <a:ext uri="{FF2B5EF4-FFF2-40B4-BE49-F238E27FC236}">
                      <a16:creationId xmlns:a16="http://schemas.microsoft.com/office/drawing/2014/main" id="{1C1DFFE8-381E-7A42-99DD-20814CCE6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2195" name="Straight Connector 14">
                  <a:extLst>
                    <a:ext uri="{FF2B5EF4-FFF2-40B4-BE49-F238E27FC236}">
                      <a16:creationId xmlns:a16="http://schemas.microsoft.com/office/drawing/2014/main" id="{4AA74688-F093-EC4C-878C-5BA7AD473C2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40" grpId="0" animBg="1" autoUpdateAnimBg="0"/>
      <p:bldP spid="194" grpId="0"/>
      <p:bldP spid="19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Content Placeholder 2">
            <a:extLst>
              <a:ext uri="{FF2B5EF4-FFF2-40B4-BE49-F238E27FC236}">
                <a16:creationId xmlns:a16="http://schemas.microsoft.com/office/drawing/2014/main" id="{581AC0BD-4301-4647-8D64-AA6BF9FA53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969963"/>
          </a:xfrm>
        </p:spPr>
        <p:txBody>
          <a:bodyPr/>
          <a:lstStyle/>
          <a:p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For 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</a:rPr>
              <a:t>copy of the book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keep track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the current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</a:rPr>
              <a:t>borrower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, the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</a:rPr>
              <a:t>due date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and the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</a:rPr>
              <a:t>librarian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 who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charged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</a:rPr>
              <a:t>it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 out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.</a:t>
            </a:r>
          </a:p>
          <a:p>
            <a:endParaRPr lang="en-US" altLang="en-US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6B924C45-9879-0C47-8A16-4678CDC8B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93187" name="Rectangle 4">
            <a:extLst>
              <a:ext uri="{FF2B5EF4-FFF2-40B4-BE49-F238E27FC236}">
                <a16:creationId xmlns:a16="http://schemas.microsoft.com/office/drawing/2014/main" id="{366BA1A6-FF29-7D43-BDB8-CF13C775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3" y="3505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93188" name="Rectangle 14">
            <a:extLst>
              <a:ext uri="{FF2B5EF4-FFF2-40B4-BE49-F238E27FC236}">
                <a16:creationId xmlns:a16="http://schemas.microsoft.com/office/drawing/2014/main" id="{8FA945DF-3937-F44B-9A1D-35007FDA4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95938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H-LIBRARIAN</a:t>
            </a:r>
          </a:p>
        </p:txBody>
      </p:sp>
      <p:sp>
        <p:nvSpPr>
          <p:cNvPr id="93189" name="Rectangle 27">
            <a:extLst>
              <a:ext uri="{FF2B5EF4-FFF2-40B4-BE49-F238E27FC236}">
                <a16:creationId xmlns:a16="http://schemas.microsoft.com/office/drawing/2014/main" id="{10CEBCB8-C7D8-5945-98FC-CF1CD278E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599113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SECTION</a:t>
            </a:r>
          </a:p>
        </p:txBody>
      </p:sp>
      <p:grpSp>
        <p:nvGrpSpPr>
          <p:cNvPr id="93190" name="Group 10">
            <a:extLst>
              <a:ext uri="{FF2B5EF4-FFF2-40B4-BE49-F238E27FC236}">
                <a16:creationId xmlns:a16="http://schemas.microsoft.com/office/drawing/2014/main" id="{84974180-AD93-4A4A-A44C-012DF4062E27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837238"/>
            <a:ext cx="1033463" cy="338137"/>
            <a:chOff x="7696201" y="5836622"/>
            <a:chExt cx="1032768" cy="338554"/>
          </a:xfrm>
        </p:grpSpPr>
        <p:sp>
          <p:nvSpPr>
            <p:cNvPr id="93315" name="TextBox 11">
              <a:extLst>
                <a:ext uri="{FF2B5EF4-FFF2-40B4-BE49-F238E27FC236}">
                  <a16:creationId xmlns:a16="http://schemas.microsoft.com/office/drawing/2014/main" id="{E1BD93AF-6FED-8949-BDFD-E32AD3FF6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8803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number</a:t>
              </a:r>
            </a:p>
          </p:txBody>
        </p:sp>
        <p:grpSp>
          <p:nvGrpSpPr>
            <p:cNvPr id="93316" name="Group 12">
              <a:extLst>
                <a:ext uri="{FF2B5EF4-FFF2-40B4-BE49-F238E27FC236}">
                  <a16:creationId xmlns:a16="http://schemas.microsoft.com/office/drawing/2014/main" id="{FF34126C-6A17-5645-A992-48F24DFE775F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93317" name="Oval 13">
                <a:extLst>
                  <a:ext uri="{FF2B5EF4-FFF2-40B4-BE49-F238E27FC236}">
                    <a16:creationId xmlns:a16="http://schemas.microsoft.com/office/drawing/2014/main" id="{4BEECCFE-E430-674D-BDF9-6CA3D7240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3318" name="Straight Connector 14">
                <a:extLst>
                  <a:ext uri="{FF2B5EF4-FFF2-40B4-BE49-F238E27FC236}">
                    <a16:creationId xmlns:a16="http://schemas.microsoft.com/office/drawing/2014/main" id="{C293A71A-280D-1540-84E9-B13AEBA512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3191" name="Group 15">
            <a:extLst>
              <a:ext uri="{FF2B5EF4-FFF2-40B4-BE49-F238E27FC236}">
                <a16:creationId xmlns:a16="http://schemas.microsoft.com/office/drawing/2014/main" id="{E232AE7C-5D66-4249-9D08-FE5992EC9FDF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608638"/>
            <a:ext cx="849313" cy="338137"/>
            <a:chOff x="7696201" y="5608022"/>
            <a:chExt cx="850025" cy="338554"/>
          </a:xfrm>
        </p:grpSpPr>
        <p:grpSp>
          <p:nvGrpSpPr>
            <p:cNvPr id="93311" name="Group 16">
              <a:extLst>
                <a:ext uri="{FF2B5EF4-FFF2-40B4-BE49-F238E27FC236}">
                  <a16:creationId xmlns:a16="http://schemas.microsoft.com/office/drawing/2014/main" id="{F858121C-44CB-CF44-A4B7-8F6BD36E417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748754"/>
              <a:ext cx="228600" cy="76200"/>
              <a:chOff x="3962400" y="4191000"/>
              <a:chExt cx="228600" cy="76200"/>
            </a:xfrm>
          </p:grpSpPr>
          <p:sp>
            <p:nvSpPr>
              <p:cNvPr id="93313" name="Oval 18">
                <a:extLst>
                  <a:ext uri="{FF2B5EF4-FFF2-40B4-BE49-F238E27FC236}">
                    <a16:creationId xmlns:a16="http://schemas.microsoft.com/office/drawing/2014/main" id="{D5302EE6-F47D-AE4D-B140-8D1B989BF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3314" name="Straight Connector 19">
                <a:extLst>
                  <a:ext uri="{FF2B5EF4-FFF2-40B4-BE49-F238E27FC236}">
                    <a16:creationId xmlns:a16="http://schemas.microsoft.com/office/drawing/2014/main" id="{678740F7-9F22-A446-98A3-69E42CCE993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3312" name="TextBox 17">
              <a:extLst>
                <a:ext uri="{FF2B5EF4-FFF2-40B4-BE49-F238E27FC236}">
                  <a16:creationId xmlns:a16="http://schemas.microsoft.com/office/drawing/2014/main" id="{DCDFBE5B-4F9F-744D-AACA-30254EE7B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599" y="5608022"/>
              <a:ext cx="6976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</a:t>
              </a:r>
            </a:p>
          </p:txBody>
        </p:sp>
      </p:grpSp>
      <p:cxnSp>
        <p:nvCxnSpPr>
          <p:cNvPr id="93192" name="Straight Connector 20">
            <a:extLst>
              <a:ext uri="{FF2B5EF4-FFF2-40B4-BE49-F238E27FC236}">
                <a16:creationId xmlns:a16="http://schemas.microsoft.com/office/drawing/2014/main" id="{C2E09F30-4A59-F840-967B-08B3E936FB84}"/>
              </a:ext>
            </a:extLst>
          </p:cNvPr>
          <p:cNvCxnSpPr>
            <a:cxnSpLocks/>
          </p:cNvCxnSpPr>
          <p:nvPr/>
        </p:nvCxnSpPr>
        <p:spPr bwMode="auto">
          <a:xfrm>
            <a:off x="7848600" y="5672138"/>
            <a:ext cx="6096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3193" name="Group 21">
            <a:extLst>
              <a:ext uri="{FF2B5EF4-FFF2-40B4-BE49-F238E27FC236}">
                <a16:creationId xmlns:a16="http://schemas.microsoft.com/office/drawing/2014/main" id="{BAA75AAE-EE42-4D45-B758-D96D497FE41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519738"/>
            <a:ext cx="914400" cy="339725"/>
            <a:chOff x="838200" y="5520154"/>
            <a:chExt cx="914400" cy="338554"/>
          </a:xfrm>
        </p:grpSpPr>
        <p:grpSp>
          <p:nvGrpSpPr>
            <p:cNvPr id="93307" name="Group 22">
              <a:extLst>
                <a:ext uri="{FF2B5EF4-FFF2-40B4-BE49-F238E27FC236}">
                  <a16:creationId xmlns:a16="http://schemas.microsoft.com/office/drawing/2014/main" id="{49129490-94F6-D148-A5B1-1696BD90FF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672554"/>
              <a:ext cx="228600" cy="76200"/>
              <a:chOff x="3962400" y="4191000"/>
              <a:chExt cx="228600" cy="76200"/>
            </a:xfrm>
          </p:grpSpPr>
          <p:sp>
            <p:nvSpPr>
              <p:cNvPr id="93309" name="Oval 24">
                <a:extLst>
                  <a:ext uri="{FF2B5EF4-FFF2-40B4-BE49-F238E27FC236}">
                    <a16:creationId xmlns:a16="http://schemas.microsoft.com/office/drawing/2014/main" id="{7F585964-BF52-0044-B923-9DD253D4E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3310" name="Straight Connector 25">
                <a:extLst>
                  <a:ext uri="{FF2B5EF4-FFF2-40B4-BE49-F238E27FC236}">
                    <a16:creationId xmlns:a16="http://schemas.microsoft.com/office/drawing/2014/main" id="{409334F2-2698-F743-AA05-A86CD2962C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3308" name="TextBox 23">
              <a:extLst>
                <a:ext uri="{FF2B5EF4-FFF2-40B4-BE49-F238E27FC236}">
                  <a16:creationId xmlns:a16="http://schemas.microsoft.com/office/drawing/2014/main" id="{D28DB7BC-81EB-1540-9BAC-93C7FD10C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5520154"/>
              <a:ext cx="6623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LibID</a:t>
              </a:r>
            </a:p>
          </p:txBody>
        </p:sp>
      </p:grpSp>
      <p:grpSp>
        <p:nvGrpSpPr>
          <p:cNvPr id="93194" name="Group 26">
            <a:extLst>
              <a:ext uri="{FF2B5EF4-FFF2-40B4-BE49-F238E27FC236}">
                <a16:creationId xmlns:a16="http://schemas.microsoft.com/office/drawing/2014/main" id="{02AB1676-BD35-A74A-B0AE-0861B544C3E2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824538"/>
            <a:ext cx="838200" cy="339725"/>
            <a:chOff x="914400" y="5824954"/>
            <a:chExt cx="838200" cy="338554"/>
          </a:xfrm>
        </p:grpSpPr>
        <p:grpSp>
          <p:nvGrpSpPr>
            <p:cNvPr id="93301" name="Group 27">
              <a:extLst>
                <a:ext uri="{FF2B5EF4-FFF2-40B4-BE49-F238E27FC236}">
                  <a16:creationId xmlns:a16="http://schemas.microsoft.com/office/drawing/2014/main" id="{8759B50E-2A3F-6A45-9638-747251D3B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977354"/>
              <a:ext cx="228600" cy="76200"/>
              <a:chOff x="3962400" y="4191000"/>
              <a:chExt cx="228600" cy="76200"/>
            </a:xfrm>
          </p:grpSpPr>
          <p:sp>
            <p:nvSpPr>
              <p:cNvPr id="93305" name="Oval 31">
                <a:extLst>
                  <a:ext uri="{FF2B5EF4-FFF2-40B4-BE49-F238E27FC236}">
                    <a16:creationId xmlns:a16="http://schemas.microsoft.com/office/drawing/2014/main" id="{6F1D747C-1422-7549-912E-E7D022C5E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3306" name="Straight Connector 32">
                <a:extLst>
                  <a:ext uri="{FF2B5EF4-FFF2-40B4-BE49-F238E27FC236}">
                    <a16:creationId xmlns:a16="http://schemas.microsoft.com/office/drawing/2014/main" id="{E2A9C9A0-3024-B840-A0EE-F975AD7C023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3302" name="Group 28">
              <a:extLst>
                <a:ext uri="{FF2B5EF4-FFF2-40B4-BE49-F238E27FC236}">
                  <a16:creationId xmlns:a16="http://schemas.microsoft.com/office/drawing/2014/main" id="{05388402-1FD2-1A49-92A1-6B2D5CC84A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5824954"/>
              <a:ext cx="604653" cy="338554"/>
              <a:chOff x="7848599" y="5656330"/>
              <a:chExt cx="604653" cy="338554"/>
            </a:xfrm>
          </p:grpSpPr>
          <p:sp>
            <p:nvSpPr>
              <p:cNvPr id="93303" name="TextBox 29">
                <a:extLst>
                  <a:ext uri="{FF2B5EF4-FFF2-40B4-BE49-F238E27FC236}">
                    <a16:creationId xmlns:a16="http://schemas.microsoft.com/office/drawing/2014/main" id="{E3B648F7-5211-9244-B430-4B6A33C5F8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599" y="5656330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SSN</a:t>
                </a:r>
              </a:p>
            </p:txBody>
          </p:sp>
          <p:cxnSp>
            <p:nvCxnSpPr>
              <p:cNvPr id="93304" name="Straight Connector 30">
                <a:extLst>
                  <a:ext uri="{FF2B5EF4-FFF2-40B4-BE49-F238E27FC236}">
                    <a16:creationId xmlns:a16="http://schemas.microsoft.com/office/drawing/2014/main" id="{79FD9F2F-07B3-DF46-9369-75B5B39B16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72061" y="5715000"/>
                <a:ext cx="509938" cy="5862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3195" name="Group 33">
            <a:extLst>
              <a:ext uri="{FF2B5EF4-FFF2-40B4-BE49-F238E27FC236}">
                <a16:creationId xmlns:a16="http://schemas.microsoft.com/office/drawing/2014/main" id="{356FDAFC-F8FF-0344-98E4-2B78F4991B5F}"/>
              </a:ext>
            </a:extLst>
          </p:cNvPr>
          <p:cNvGrpSpPr>
            <a:grpSpLocks/>
          </p:cNvGrpSpPr>
          <p:nvPr/>
        </p:nvGrpSpPr>
        <p:grpSpPr bwMode="auto">
          <a:xfrm>
            <a:off x="2635250" y="5072063"/>
            <a:ext cx="582613" cy="490537"/>
            <a:chOff x="2635024" y="5105400"/>
            <a:chExt cx="582211" cy="490954"/>
          </a:xfrm>
        </p:grpSpPr>
        <p:grpSp>
          <p:nvGrpSpPr>
            <p:cNvPr id="93297" name="Group 34">
              <a:extLst>
                <a:ext uri="{FF2B5EF4-FFF2-40B4-BE49-F238E27FC236}">
                  <a16:creationId xmlns:a16="http://schemas.microsoft.com/office/drawing/2014/main" id="{B2705C7B-A6E8-E74A-91DD-996F66D887D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743200" y="5443954"/>
              <a:ext cx="228600" cy="76200"/>
              <a:chOff x="3962400" y="4191000"/>
              <a:chExt cx="228600" cy="76200"/>
            </a:xfrm>
          </p:grpSpPr>
          <p:sp>
            <p:nvSpPr>
              <p:cNvPr id="93299" name="Oval 36">
                <a:extLst>
                  <a:ext uri="{FF2B5EF4-FFF2-40B4-BE49-F238E27FC236}">
                    <a16:creationId xmlns:a16="http://schemas.microsoft.com/office/drawing/2014/main" id="{FFD24865-1C6E-3D43-8554-D4CAF1419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3300" name="Straight Connector 37">
                <a:extLst>
                  <a:ext uri="{FF2B5EF4-FFF2-40B4-BE49-F238E27FC236}">
                    <a16:creationId xmlns:a16="http://schemas.microsoft.com/office/drawing/2014/main" id="{FC685CB3-3A71-6E43-BE17-40C80BEA0CD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3298" name="TextBox 35">
              <a:extLst>
                <a:ext uri="{FF2B5EF4-FFF2-40B4-BE49-F238E27FC236}">
                  <a16:creationId xmlns:a16="http://schemas.microsoft.com/office/drawing/2014/main" id="{F968C315-2ED1-1346-AB30-465A28C9C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024" y="5105400"/>
              <a:ext cx="5822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DoB</a:t>
              </a:r>
            </a:p>
          </p:txBody>
        </p:sp>
      </p:grpSp>
      <p:sp>
        <p:nvSpPr>
          <p:cNvPr id="93196" name="TextBox 43">
            <a:extLst>
              <a:ext uri="{FF2B5EF4-FFF2-40B4-BE49-F238E27FC236}">
                <a16:creationId xmlns:a16="http://schemas.microsoft.com/office/drawing/2014/main" id="{0050451E-7BF5-D545-8B46-9FA9A3FBB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834063"/>
            <a:ext cx="881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number</a:t>
            </a:r>
          </a:p>
        </p:txBody>
      </p:sp>
      <p:sp>
        <p:nvSpPr>
          <p:cNvPr id="93197" name="Text Box 59">
            <a:extLst>
              <a:ext uri="{FF2B5EF4-FFF2-40B4-BE49-F238E27FC236}">
                <a16:creationId xmlns:a16="http://schemas.microsoft.com/office/drawing/2014/main" id="{C35C0105-24DB-4B4D-9790-B91EC532D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8674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3198" name="Text Box 60">
            <a:extLst>
              <a:ext uri="{FF2B5EF4-FFF2-40B4-BE49-F238E27FC236}">
                <a16:creationId xmlns:a16="http://schemas.microsoft.com/office/drawing/2014/main" id="{670ECDE9-735B-CD47-AF6F-D6E59A695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58547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40" name="Group 68">
            <a:extLst>
              <a:ext uri="{FF2B5EF4-FFF2-40B4-BE49-F238E27FC236}">
                <a16:creationId xmlns:a16="http://schemas.microsoft.com/office/drawing/2014/main" id="{D562BE8F-E37B-1E4D-AA8B-3381171FAF07}"/>
              </a:ext>
            </a:extLst>
          </p:cNvPr>
          <p:cNvGrpSpPr>
            <a:grpSpLocks/>
          </p:cNvGrpSpPr>
          <p:nvPr/>
        </p:nvGrpSpPr>
        <p:grpSpPr bwMode="auto">
          <a:xfrm>
            <a:off x="6354291" y="3849688"/>
            <a:ext cx="1265056" cy="1789112"/>
            <a:chOff x="4002" y="2352"/>
            <a:chExt cx="816" cy="1200"/>
          </a:xfrm>
          <a:solidFill>
            <a:srgbClr val="FFB054"/>
          </a:solidFill>
        </p:grpSpPr>
        <p:sp>
          <p:nvSpPr>
            <p:cNvPr id="41" name="AutoShape 34">
              <a:extLst>
                <a:ext uri="{FF2B5EF4-FFF2-40B4-BE49-F238E27FC236}">
                  <a16:creationId xmlns:a16="http://schemas.microsoft.com/office/drawing/2014/main" id="{BA26B199-577A-8145-9A44-D7DA3FB27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254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BELONGS</a:t>
              </a:r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55540DDE-B120-9E40-B763-0B2FA103D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0" cy="192"/>
            </a:xfrm>
            <a:prstGeom prst="line">
              <a:avLst/>
            </a:prstGeom>
            <a:grp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Line 36">
              <a:extLst>
                <a:ext uri="{FF2B5EF4-FFF2-40B4-BE49-F238E27FC236}">
                  <a16:creationId xmlns:a16="http://schemas.microsoft.com/office/drawing/2014/main" id="{59CF8F72-6989-4B44-A1C0-815A43633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3200" name="Text Box 8">
            <a:extLst>
              <a:ext uri="{FF2B5EF4-FFF2-40B4-BE49-F238E27FC236}">
                <a16:creationId xmlns:a16="http://schemas.microsoft.com/office/drawing/2014/main" id="{50A27234-1165-5A46-A8F0-A739DC183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73500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93201" name="Text Box 55">
            <a:extLst>
              <a:ext uri="{FF2B5EF4-FFF2-40B4-BE49-F238E27FC236}">
                <a16:creationId xmlns:a16="http://schemas.microsoft.com/office/drawing/2014/main" id="{98535EA9-E5E8-B240-8525-E380AA767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5168900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93202" name="Straight Connector 45">
            <a:extLst>
              <a:ext uri="{FF2B5EF4-FFF2-40B4-BE49-F238E27FC236}">
                <a16:creationId xmlns:a16="http://schemas.microsoft.com/office/drawing/2014/main" id="{C020A241-9344-3F4B-BE24-20D3F315005F}"/>
              </a:ext>
            </a:extLst>
          </p:cNvPr>
          <p:cNvCxnSpPr>
            <a:cxnSpLocks/>
          </p:cNvCxnSpPr>
          <p:nvPr/>
        </p:nvCxnSpPr>
        <p:spPr bwMode="auto">
          <a:xfrm>
            <a:off x="7867650" y="3302000"/>
            <a:ext cx="8794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3203" name="Group 66">
            <a:extLst>
              <a:ext uri="{FF2B5EF4-FFF2-40B4-BE49-F238E27FC236}">
                <a16:creationId xmlns:a16="http://schemas.microsoft.com/office/drawing/2014/main" id="{53D0287C-27CD-D447-AF23-FC7075496714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5029200"/>
            <a:ext cx="2116138" cy="525463"/>
            <a:chOff x="152400" y="5071646"/>
            <a:chExt cx="2116285" cy="524708"/>
          </a:xfrm>
        </p:grpSpPr>
        <p:grpSp>
          <p:nvGrpSpPr>
            <p:cNvPr id="93293" name="Group 67">
              <a:extLst>
                <a:ext uri="{FF2B5EF4-FFF2-40B4-BE49-F238E27FC236}">
                  <a16:creationId xmlns:a16="http://schemas.microsoft.com/office/drawing/2014/main" id="{475E9222-887E-6742-BCBE-C8E04CE4231D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752600" y="5443954"/>
              <a:ext cx="228600" cy="76200"/>
              <a:chOff x="3962400" y="4191000"/>
              <a:chExt cx="228600" cy="76200"/>
            </a:xfrm>
          </p:grpSpPr>
          <p:sp>
            <p:nvSpPr>
              <p:cNvPr id="93295" name="Oval 69">
                <a:extLst>
                  <a:ext uri="{FF2B5EF4-FFF2-40B4-BE49-F238E27FC236}">
                    <a16:creationId xmlns:a16="http://schemas.microsoft.com/office/drawing/2014/main" id="{7E1BE58A-3B3C-924F-8137-B55C90353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3296" name="Straight Connector 70">
                <a:extLst>
                  <a:ext uri="{FF2B5EF4-FFF2-40B4-BE49-F238E27FC236}">
                    <a16:creationId xmlns:a16="http://schemas.microsoft.com/office/drawing/2014/main" id="{7DB53FC4-58E9-7E4D-8156-AB14238DC9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3294" name="TextBox 68">
              <a:extLst>
                <a:ext uri="{FF2B5EF4-FFF2-40B4-BE49-F238E27FC236}">
                  <a16:creationId xmlns:a16="http://schemas.microsoft.com/office/drawing/2014/main" id="{C9DDB528-7113-C646-A7E5-118FC4157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5071646"/>
              <a:ext cx="21162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Name(First, MI, Last)</a:t>
              </a:r>
            </a:p>
          </p:txBody>
        </p:sp>
      </p:grpSp>
      <p:grpSp>
        <p:nvGrpSpPr>
          <p:cNvPr id="78" name="Group 70">
            <a:extLst>
              <a:ext uri="{FF2B5EF4-FFF2-40B4-BE49-F238E27FC236}">
                <a16:creationId xmlns:a16="http://schemas.microsoft.com/office/drawing/2014/main" id="{F8B67F33-EE8F-AF4D-8A66-22E8056B77D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334000"/>
            <a:ext cx="3200400" cy="1066800"/>
            <a:chOff x="1968" y="3360"/>
            <a:chExt cx="2016" cy="672"/>
          </a:xfrm>
          <a:solidFill>
            <a:srgbClr val="FFB054"/>
          </a:solidFill>
        </p:grpSpPr>
        <p:sp>
          <p:nvSpPr>
            <p:cNvPr id="79" name="AutoShape 31">
              <a:extLst>
                <a:ext uri="{FF2B5EF4-FFF2-40B4-BE49-F238E27FC236}">
                  <a16:creationId xmlns:a16="http://schemas.microsoft.com/office/drawing/2014/main" id="{00413976-72B1-2F42-BF23-5B20A0E3D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768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MANAGES</a:t>
              </a:r>
            </a:p>
          </p:txBody>
        </p:sp>
        <p:sp>
          <p:nvSpPr>
            <p:cNvPr id="80" name="Line 32">
              <a:extLst>
                <a:ext uri="{FF2B5EF4-FFF2-40B4-BE49-F238E27FC236}">
                  <a16:creationId xmlns:a16="http://schemas.microsoft.com/office/drawing/2014/main" id="{BCC328B5-8BCF-5C42-96E9-B8978E212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1" name="Line 33">
              <a:extLst>
                <a:ext uri="{FF2B5EF4-FFF2-40B4-BE49-F238E27FC236}">
                  <a16:creationId xmlns:a16="http://schemas.microsoft.com/office/drawing/2014/main" id="{CDEE3DE5-F888-8C46-8281-F490EDA3D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3205" name="Group 89">
            <a:extLst>
              <a:ext uri="{FF2B5EF4-FFF2-40B4-BE49-F238E27FC236}">
                <a16:creationId xmlns:a16="http://schemas.microsoft.com/office/drawing/2014/main" id="{1CE38C50-44CC-6B4A-9473-4ACA236A54A2}"/>
              </a:ext>
            </a:extLst>
          </p:cNvPr>
          <p:cNvGrpSpPr>
            <a:grpSpLocks/>
          </p:cNvGrpSpPr>
          <p:nvPr/>
        </p:nvGrpSpPr>
        <p:grpSpPr bwMode="auto">
          <a:xfrm>
            <a:off x="3300413" y="2693988"/>
            <a:ext cx="5614987" cy="1228725"/>
            <a:chOff x="3300412" y="2693988"/>
            <a:chExt cx="5614990" cy="1228725"/>
          </a:xfrm>
        </p:grpSpPr>
        <p:grpSp>
          <p:nvGrpSpPr>
            <p:cNvPr id="93260" name="Group 88">
              <a:extLst>
                <a:ext uri="{FF2B5EF4-FFF2-40B4-BE49-F238E27FC236}">
                  <a16:creationId xmlns:a16="http://schemas.microsoft.com/office/drawing/2014/main" id="{73BAA9AE-0000-A04E-A173-E0E560030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0412" y="2693988"/>
              <a:ext cx="5233988" cy="1228725"/>
              <a:chOff x="3260725" y="2693988"/>
              <a:chExt cx="5233988" cy="1228725"/>
            </a:xfrm>
          </p:grpSpPr>
          <p:sp>
            <p:nvSpPr>
              <p:cNvPr id="93266" name="Rectangle 10">
                <a:extLst>
                  <a:ext uri="{FF2B5EF4-FFF2-40B4-BE49-F238E27FC236}">
                    <a16:creationId xmlns:a16="http://schemas.microsoft.com/office/drawing/2014/main" id="{513988AA-194D-654A-B269-DA10390FC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8725" y="3276600"/>
                <a:ext cx="1371600" cy="530225"/>
              </a:xfrm>
              <a:prstGeom prst="rect">
                <a:avLst/>
              </a:prstGeom>
              <a:solidFill>
                <a:srgbClr val="FFB054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en-US" sz="1600"/>
                  <a:t>BOOK TITLE</a:t>
                </a:r>
              </a:p>
            </p:txBody>
          </p:sp>
          <p:grpSp>
            <p:nvGrpSpPr>
              <p:cNvPr id="93267" name="Group 46">
                <a:extLst>
                  <a:ext uri="{FF2B5EF4-FFF2-40B4-BE49-F238E27FC236}">
                    <a16:creationId xmlns:a16="http://schemas.microsoft.com/office/drawing/2014/main" id="{1DA2D984-362E-CA4D-9ADF-EBC3AD0211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0325" y="3508375"/>
                <a:ext cx="814388" cy="338138"/>
                <a:chOff x="7696201" y="5836622"/>
                <a:chExt cx="814760" cy="338554"/>
              </a:xfrm>
            </p:grpSpPr>
            <p:sp>
              <p:nvSpPr>
                <p:cNvPr id="93289" name="TextBox 60">
                  <a:extLst>
                    <a:ext uri="{FF2B5EF4-FFF2-40B4-BE49-F238E27FC236}">
                      <a16:creationId xmlns:a16="http://schemas.microsoft.com/office/drawing/2014/main" id="{72889A18-4700-BE40-A488-8B347093D9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48600" y="5836622"/>
                  <a:ext cx="66236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ISBN</a:t>
                  </a:r>
                </a:p>
              </p:txBody>
            </p:sp>
            <p:grpSp>
              <p:nvGrpSpPr>
                <p:cNvPr id="93290" name="Group 61">
                  <a:extLst>
                    <a:ext uri="{FF2B5EF4-FFF2-40B4-BE49-F238E27FC236}">
                      <a16:creationId xmlns:a16="http://schemas.microsoft.com/office/drawing/2014/main" id="{20169B8E-9BBD-3347-A6A7-C84650C558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7696201" y="5977353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3291" name="Oval 62">
                    <a:extLst>
                      <a:ext uri="{FF2B5EF4-FFF2-40B4-BE49-F238E27FC236}">
                        <a16:creationId xmlns:a16="http://schemas.microsoft.com/office/drawing/2014/main" id="{DC091A08-DB9D-6040-BD99-0B101A88C9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3292" name="Straight Connector 63">
                    <a:extLst>
                      <a:ext uri="{FF2B5EF4-FFF2-40B4-BE49-F238E27FC236}">
                        <a16:creationId xmlns:a16="http://schemas.microsoft.com/office/drawing/2014/main" id="{08CBAB10-C08D-CB47-A632-FB299C6D6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sp>
            <p:nvSpPr>
              <p:cNvPr id="93268" name="TextBox 51">
                <a:extLst>
                  <a:ext uri="{FF2B5EF4-FFF2-40B4-BE49-F238E27FC236}">
                    <a16:creationId xmlns:a16="http://schemas.microsoft.com/office/drawing/2014/main" id="{E43661BB-543F-0B48-A6B7-572B518F68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2725" y="3508375"/>
                <a:ext cx="661988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u="sng"/>
                  <a:t>ISBN</a:t>
                </a:r>
              </a:p>
            </p:txBody>
          </p:sp>
          <p:grpSp>
            <p:nvGrpSpPr>
              <p:cNvPr id="93269" name="Group 57">
                <a:extLst>
                  <a:ext uri="{FF2B5EF4-FFF2-40B4-BE49-F238E27FC236}">
                    <a16:creationId xmlns:a16="http://schemas.microsoft.com/office/drawing/2014/main" id="{466483F4-2F02-DD46-8D66-6D5E05A2FF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0725" y="3584575"/>
                <a:ext cx="3048000" cy="338138"/>
                <a:chOff x="3261054" y="3584158"/>
                <a:chExt cx="3048000" cy="338554"/>
              </a:xfrm>
            </p:grpSpPr>
            <p:sp>
              <p:nvSpPr>
                <p:cNvPr id="93285" name="TextBox 73">
                  <a:extLst>
                    <a:ext uri="{FF2B5EF4-FFF2-40B4-BE49-F238E27FC236}">
                      <a16:creationId xmlns:a16="http://schemas.microsoft.com/office/drawing/2014/main" id="{67B57F2B-375A-7E40-8771-4219F6AB29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054" y="3584158"/>
                  <a:ext cx="2895344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Author{(First, MI, Last),Order}</a:t>
                  </a:r>
                </a:p>
              </p:txBody>
            </p:sp>
            <p:grpSp>
              <p:nvGrpSpPr>
                <p:cNvPr id="93286" name="Group 77">
                  <a:extLst>
                    <a:ext uri="{FF2B5EF4-FFF2-40B4-BE49-F238E27FC236}">
                      <a16:creationId xmlns:a16="http://schemas.microsoft.com/office/drawing/2014/main" id="{0AD8F93B-0972-4C48-AEA6-60A632BA6E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80454" y="3694112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3287" name="Oval 78">
                    <a:extLst>
                      <a:ext uri="{FF2B5EF4-FFF2-40B4-BE49-F238E27FC236}">
                        <a16:creationId xmlns:a16="http://schemas.microsoft.com/office/drawing/2014/main" id="{4B97CCB5-A88D-B948-9854-D5F4E1D381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3288" name="Straight Connector 79">
                    <a:extLst>
                      <a:ext uri="{FF2B5EF4-FFF2-40B4-BE49-F238E27FC236}">
                        <a16:creationId xmlns:a16="http://schemas.microsoft.com/office/drawing/2014/main" id="{65DB5BF4-6115-944D-9C11-663C3F6C7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93270" name="Group 62">
                <a:extLst>
                  <a:ext uri="{FF2B5EF4-FFF2-40B4-BE49-F238E27FC236}">
                    <a16:creationId xmlns:a16="http://schemas.microsoft.com/office/drawing/2014/main" id="{2ED41BF9-1D7F-5041-ABEB-D78416AFED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46725" y="3246438"/>
                <a:ext cx="723900" cy="338137"/>
                <a:chOff x="5547054" y="3246467"/>
                <a:chExt cx="723900" cy="338554"/>
              </a:xfrm>
            </p:grpSpPr>
            <p:grpSp>
              <p:nvGrpSpPr>
                <p:cNvPr id="93281" name="Group 72">
                  <a:extLst>
                    <a:ext uri="{FF2B5EF4-FFF2-40B4-BE49-F238E27FC236}">
                      <a16:creationId xmlns:a16="http://schemas.microsoft.com/office/drawing/2014/main" id="{48016129-60D5-A44B-944D-DB81B07DFF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42354" y="3368089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3283" name="Oval 74">
                    <a:extLst>
                      <a:ext uri="{FF2B5EF4-FFF2-40B4-BE49-F238E27FC236}">
                        <a16:creationId xmlns:a16="http://schemas.microsoft.com/office/drawing/2014/main" id="{7657D729-EF84-8044-ADAF-8B97D2F424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3284" name="Straight Connector 75">
                    <a:extLst>
                      <a:ext uri="{FF2B5EF4-FFF2-40B4-BE49-F238E27FC236}">
                        <a16:creationId xmlns:a16="http://schemas.microsoft.com/office/drawing/2014/main" id="{4CF5285C-6C9A-BA4B-8C54-D0C262DCEC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93282" name="TextBox 80">
                  <a:extLst>
                    <a:ext uri="{FF2B5EF4-FFF2-40B4-BE49-F238E27FC236}">
                      <a16:creationId xmlns:a16="http://schemas.microsoft.com/office/drawing/2014/main" id="{DF53E1A7-C1C4-7441-80B1-9ECA4D5062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47054" y="3246467"/>
                  <a:ext cx="563488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Title</a:t>
                  </a:r>
                </a:p>
              </p:txBody>
            </p:sp>
          </p:grpSp>
          <p:grpSp>
            <p:nvGrpSpPr>
              <p:cNvPr id="93271" name="Group 67">
                <a:extLst>
                  <a:ext uri="{FF2B5EF4-FFF2-40B4-BE49-F238E27FC236}">
                    <a16:creationId xmlns:a16="http://schemas.microsoft.com/office/drawing/2014/main" id="{706F71B0-2AB9-CE42-941B-CAE7F44A74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48500" y="2693988"/>
                <a:ext cx="1038225" cy="544512"/>
                <a:chOff x="2603693" y="5051319"/>
                <a:chExt cx="1037463" cy="545035"/>
              </a:xfrm>
            </p:grpSpPr>
            <p:grpSp>
              <p:nvGrpSpPr>
                <p:cNvPr id="93277" name="Group 82">
                  <a:extLst>
                    <a:ext uri="{FF2B5EF4-FFF2-40B4-BE49-F238E27FC236}">
                      <a16:creationId xmlns:a16="http://schemas.microsoft.com/office/drawing/2014/main" id="{EBA62765-2651-4844-BE13-075E7F4BA6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2743200" y="5443954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3279" name="Oval 84">
                    <a:extLst>
                      <a:ext uri="{FF2B5EF4-FFF2-40B4-BE49-F238E27FC236}">
                        <a16:creationId xmlns:a16="http://schemas.microsoft.com/office/drawing/2014/main" id="{8BCAC272-7CE0-4741-818E-A6726032E6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3280" name="Straight Connector 85">
                    <a:extLst>
                      <a:ext uri="{FF2B5EF4-FFF2-40B4-BE49-F238E27FC236}">
                        <a16:creationId xmlns:a16="http://schemas.microsoft.com/office/drawing/2014/main" id="{E1536598-7FDD-C84E-9C53-6AE3388A53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93278" name="TextBox 83">
                  <a:extLst>
                    <a:ext uri="{FF2B5EF4-FFF2-40B4-BE49-F238E27FC236}">
                      <a16:creationId xmlns:a16="http://schemas.microsoft.com/office/drawing/2014/main" id="{82CDF88D-50DE-0943-AE24-4320B76BB9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3693" y="5051319"/>
                  <a:ext cx="103746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Publisher</a:t>
                  </a:r>
                </a:p>
              </p:txBody>
            </p:sp>
          </p:grpSp>
          <p:grpSp>
            <p:nvGrpSpPr>
              <p:cNvPr id="93272" name="Group 72">
                <a:extLst>
                  <a:ext uri="{FF2B5EF4-FFF2-40B4-BE49-F238E27FC236}">
                    <a16:creationId xmlns:a16="http://schemas.microsoft.com/office/drawing/2014/main" id="{7B65509C-F79C-1747-AA4D-AEC2A0066A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26200" y="2722563"/>
                <a:ext cx="598488" cy="533400"/>
                <a:chOff x="2635024" y="5062954"/>
                <a:chExt cx="598625" cy="533400"/>
              </a:xfrm>
            </p:grpSpPr>
            <p:grpSp>
              <p:nvGrpSpPr>
                <p:cNvPr id="93273" name="Group 87">
                  <a:extLst>
                    <a:ext uri="{FF2B5EF4-FFF2-40B4-BE49-F238E27FC236}">
                      <a16:creationId xmlns:a16="http://schemas.microsoft.com/office/drawing/2014/main" id="{B7C9DB7C-6ED1-C74D-8C11-863A0265BF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2743200" y="5443954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3275" name="Oval 89">
                    <a:extLst>
                      <a:ext uri="{FF2B5EF4-FFF2-40B4-BE49-F238E27FC236}">
                        <a16:creationId xmlns:a16="http://schemas.microsoft.com/office/drawing/2014/main" id="{95E7FA56-8697-134D-A252-4D680AA020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3276" name="Straight Connector 90">
                    <a:extLst>
                      <a:ext uri="{FF2B5EF4-FFF2-40B4-BE49-F238E27FC236}">
                        <a16:creationId xmlns:a16="http://schemas.microsoft.com/office/drawing/2014/main" id="{F2A2AF06-BB3D-AC48-8E8D-3F5F8619DB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93274" name="TextBox 88">
                  <a:extLst>
                    <a:ext uri="{FF2B5EF4-FFF2-40B4-BE49-F238E27FC236}">
                      <a16:creationId xmlns:a16="http://schemas.microsoft.com/office/drawing/2014/main" id="{01A4DE5F-1432-6B48-B9EB-209D5470D8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5024" y="5062954"/>
                  <a:ext cx="59862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Year</a:t>
                  </a:r>
                </a:p>
              </p:txBody>
            </p:sp>
          </p:grpSp>
        </p:grpSp>
        <p:grpSp>
          <p:nvGrpSpPr>
            <p:cNvPr id="93261" name="Group 83">
              <a:extLst>
                <a:ext uri="{FF2B5EF4-FFF2-40B4-BE49-F238E27FC236}">
                  <a16:creationId xmlns:a16="http://schemas.microsoft.com/office/drawing/2014/main" id="{7B5E5BDF-2D30-864E-92C2-EA8B6D85C5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0325" y="3236913"/>
              <a:ext cx="1235077" cy="338137"/>
              <a:chOff x="7696201" y="5608022"/>
              <a:chExt cx="1234748" cy="338554"/>
            </a:xfrm>
          </p:grpSpPr>
          <p:grpSp>
            <p:nvGrpSpPr>
              <p:cNvPr id="93262" name="Group 54">
                <a:extLst>
                  <a:ext uri="{FF2B5EF4-FFF2-40B4-BE49-F238E27FC236}">
                    <a16:creationId xmlns:a16="http://schemas.microsoft.com/office/drawing/2014/main" id="{50846DCC-758E-7E4A-B640-628E9EA7CF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7696201" y="5748754"/>
                <a:ext cx="228600" cy="76200"/>
                <a:chOff x="3962400" y="4191000"/>
                <a:chExt cx="228600" cy="76200"/>
              </a:xfrm>
            </p:grpSpPr>
            <p:sp>
              <p:nvSpPr>
                <p:cNvPr id="93264" name="Oval 56">
                  <a:extLst>
                    <a:ext uri="{FF2B5EF4-FFF2-40B4-BE49-F238E27FC236}">
                      <a16:creationId xmlns:a16="http://schemas.microsoft.com/office/drawing/2014/main" id="{42030B44-83C1-3D42-ABCB-81705765A6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3265" name="Straight Connector 57">
                  <a:extLst>
                    <a:ext uri="{FF2B5EF4-FFF2-40B4-BE49-F238E27FC236}">
                      <a16:creationId xmlns:a16="http://schemas.microsoft.com/office/drawing/2014/main" id="{4209716B-0920-6F4A-A7D2-1F6391CD9C5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3263" name="TextBox 55">
                <a:extLst>
                  <a:ext uri="{FF2B5EF4-FFF2-40B4-BE49-F238E27FC236}">
                    <a16:creationId xmlns:a16="http://schemas.microsoft.com/office/drawing/2014/main" id="{814A9F9F-3FD3-8944-B8B6-9284DD444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1" y="5608022"/>
                <a:ext cx="10823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Call_Num</a:t>
                </a:r>
              </a:p>
            </p:txBody>
          </p:sp>
        </p:grpSp>
      </p:grpSp>
      <p:sp>
        <p:nvSpPr>
          <p:cNvPr id="93206" name="Rectangle 104">
            <a:extLst>
              <a:ext uri="{FF2B5EF4-FFF2-40B4-BE49-F238E27FC236}">
                <a16:creationId xmlns:a16="http://schemas.microsoft.com/office/drawing/2014/main" id="{6EA77D88-1B59-D040-A898-009FE832E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13000"/>
            <a:ext cx="60198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93207" name="Rectangle 10">
            <a:extLst>
              <a:ext uri="{FF2B5EF4-FFF2-40B4-BE49-F238E27FC236}">
                <a16:creationId xmlns:a16="http://schemas.microsoft.com/office/drawing/2014/main" id="{74A5F7A2-D9B9-7A4E-875E-2D8756A1E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9775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BOOK</a:t>
            </a:r>
          </a:p>
        </p:txBody>
      </p:sp>
      <p:grpSp>
        <p:nvGrpSpPr>
          <p:cNvPr id="141" name="Group 75">
            <a:extLst>
              <a:ext uri="{FF2B5EF4-FFF2-40B4-BE49-F238E27FC236}">
                <a16:creationId xmlns:a16="http://schemas.microsoft.com/office/drawing/2014/main" id="{B1F89830-4535-1748-A55D-CF812CC014E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42814"/>
            <a:ext cx="3429000" cy="1066800"/>
            <a:chOff x="1824" y="1776"/>
            <a:chExt cx="2160" cy="672"/>
          </a:xfrm>
          <a:solidFill>
            <a:srgbClr val="FFB054"/>
          </a:solidFill>
        </p:grpSpPr>
        <p:sp>
          <p:nvSpPr>
            <p:cNvPr id="142" name="AutoShape 12">
              <a:extLst>
                <a:ext uri="{FF2B5EF4-FFF2-40B4-BE49-F238E27FC236}">
                  <a16:creationId xmlns:a16="http://schemas.microsoft.com/office/drawing/2014/main" id="{0F77CE56-7725-F648-85B3-2ED9A2CFA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76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>
                  <a:latin typeface="Helvetica" charset="0"/>
                  <a:ea typeface="ＭＳ Ｐゴシック" charset="0"/>
                  <a:cs typeface="ＭＳ Ｐゴシック" charset="0"/>
                </a:rPr>
                <a:t>COPY</a:t>
              </a:r>
            </a:p>
          </p:txBody>
        </p:sp>
        <p:sp>
          <p:nvSpPr>
            <p:cNvPr id="143" name="Line 15">
              <a:extLst>
                <a:ext uri="{FF2B5EF4-FFF2-40B4-BE49-F238E27FC236}">
                  <a16:creationId xmlns:a16="http://schemas.microsoft.com/office/drawing/2014/main" id="{67AFB561-F4C5-1E4C-A819-F58EB7DF9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107"/>
              <a:ext cx="768" cy="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4" name="Line 16">
              <a:extLst>
                <a:ext uri="{FF2B5EF4-FFF2-40B4-BE49-F238E27FC236}">
                  <a16:creationId xmlns:a16="http://schemas.microsoft.com/office/drawing/2014/main" id="{E85C206D-BC44-E844-8DB1-162F1920A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12"/>
              <a:ext cx="720" cy="0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3209" name="Group 192">
            <a:extLst>
              <a:ext uri="{FF2B5EF4-FFF2-40B4-BE49-F238E27FC236}">
                <a16:creationId xmlns:a16="http://schemas.microsoft.com/office/drawing/2014/main" id="{0E545B79-1FFA-2D46-A953-72F85369D7D2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684463"/>
            <a:ext cx="4054475" cy="1654175"/>
            <a:chOff x="429254" y="2684463"/>
            <a:chExt cx="4053423" cy="1653949"/>
          </a:xfrm>
        </p:grpSpPr>
        <p:sp>
          <p:nvSpPr>
            <p:cNvPr id="93229" name="Rectangle 151">
              <a:extLst>
                <a:ext uri="{FF2B5EF4-FFF2-40B4-BE49-F238E27FC236}">
                  <a16:creationId xmlns:a16="http://schemas.microsoft.com/office/drawing/2014/main" id="{5A0B3F24-F365-C94E-B0C3-5923331AE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0" y="3249612"/>
              <a:ext cx="1371600" cy="530225"/>
            </a:xfrm>
            <a:prstGeom prst="rect">
              <a:avLst/>
            </a:prstGeom>
            <a:solidFill>
              <a:srgbClr val="FFB054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/>
                <a:t>BOOK TITLE</a:t>
              </a:r>
            </a:p>
          </p:txBody>
        </p:sp>
        <p:grpSp>
          <p:nvGrpSpPr>
            <p:cNvPr id="93230" name="Group 61">
              <a:extLst>
                <a:ext uri="{FF2B5EF4-FFF2-40B4-BE49-F238E27FC236}">
                  <a16:creationId xmlns:a16="http://schemas.microsoft.com/office/drawing/2014/main" id="{51D54103-B4B3-A442-BF04-2A82D973BA32}"/>
                </a:ext>
              </a:extLst>
            </p:cNvPr>
            <p:cNvGrpSpPr>
              <a:grpSpLocks/>
            </p:cNvGrpSpPr>
            <p:nvPr/>
          </p:nvGrpSpPr>
          <p:grpSpPr bwMode="auto">
            <a:xfrm rot="-3348544">
              <a:off x="1362500" y="3855004"/>
              <a:ext cx="228496" cy="76106"/>
              <a:chOff x="3962400" y="4191000"/>
              <a:chExt cx="228600" cy="76200"/>
            </a:xfrm>
          </p:grpSpPr>
          <p:sp>
            <p:nvSpPr>
              <p:cNvPr id="93258" name="Oval 62">
                <a:extLst>
                  <a:ext uri="{FF2B5EF4-FFF2-40B4-BE49-F238E27FC236}">
                    <a16:creationId xmlns:a16="http://schemas.microsoft.com/office/drawing/2014/main" id="{13D84E41-063D-2A49-BF15-D09EB2C9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3259" name="Straight Connector 63">
                <a:extLst>
                  <a:ext uri="{FF2B5EF4-FFF2-40B4-BE49-F238E27FC236}">
                    <a16:creationId xmlns:a16="http://schemas.microsoft.com/office/drawing/2014/main" id="{BC56E9D9-C392-AC41-8CA7-A77442FFF9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3231" name="TextBox 73">
              <a:extLst>
                <a:ext uri="{FF2B5EF4-FFF2-40B4-BE49-F238E27FC236}">
                  <a16:creationId xmlns:a16="http://schemas.microsoft.com/office/drawing/2014/main" id="{6ECCFB15-337C-FC45-9E6E-B76C0A470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515" y="3999967"/>
              <a:ext cx="3032162" cy="33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Author{((First, MI, Last),Order)}</a:t>
              </a:r>
            </a:p>
          </p:txBody>
        </p:sp>
        <p:grpSp>
          <p:nvGrpSpPr>
            <p:cNvPr id="93232" name="Group 155">
              <a:extLst>
                <a:ext uri="{FF2B5EF4-FFF2-40B4-BE49-F238E27FC236}">
                  <a16:creationId xmlns:a16="http://schemas.microsoft.com/office/drawing/2014/main" id="{56EFD22E-1CEF-A748-8A44-53893FF34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810" y="3219450"/>
              <a:ext cx="723900" cy="338137"/>
              <a:chOff x="5547054" y="3246467"/>
              <a:chExt cx="723900" cy="338554"/>
            </a:xfrm>
          </p:grpSpPr>
          <p:grpSp>
            <p:nvGrpSpPr>
              <p:cNvPr id="93254" name="Group 72">
                <a:extLst>
                  <a:ext uri="{FF2B5EF4-FFF2-40B4-BE49-F238E27FC236}">
                    <a16:creationId xmlns:a16="http://schemas.microsoft.com/office/drawing/2014/main" id="{97C409DE-3B1F-FF4A-B3A3-94428DDAC2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354" y="3368089"/>
                <a:ext cx="228600" cy="76200"/>
                <a:chOff x="3962400" y="4191000"/>
                <a:chExt cx="228600" cy="76200"/>
              </a:xfrm>
            </p:grpSpPr>
            <p:sp>
              <p:nvSpPr>
                <p:cNvPr id="93256" name="Oval 74">
                  <a:extLst>
                    <a:ext uri="{FF2B5EF4-FFF2-40B4-BE49-F238E27FC236}">
                      <a16:creationId xmlns:a16="http://schemas.microsoft.com/office/drawing/2014/main" id="{93CA0A81-12B5-344C-A3FF-AB1F332E90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3257" name="Straight Connector 75">
                  <a:extLst>
                    <a:ext uri="{FF2B5EF4-FFF2-40B4-BE49-F238E27FC236}">
                      <a16:creationId xmlns:a16="http://schemas.microsoft.com/office/drawing/2014/main" id="{E4C75D00-8ED5-244E-A498-F49988C7021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3255" name="TextBox 80">
                <a:extLst>
                  <a:ext uri="{FF2B5EF4-FFF2-40B4-BE49-F238E27FC236}">
                    <a16:creationId xmlns:a16="http://schemas.microsoft.com/office/drawing/2014/main" id="{BE56DE33-E49F-5640-AD09-727931CAD2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7054" y="3246467"/>
                <a:ext cx="563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Title</a:t>
                </a:r>
              </a:p>
            </p:txBody>
          </p:sp>
        </p:grpSp>
        <p:grpSp>
          <p:nvGrpSpPr>
            <p:cNvPr id="93233" name="Group 156">
              <a:extLst>
                <a:ext uri="{FF2B5EF4-FFF2-40B4-BE49-F238E27FC236}">
                  <a16:creationId xmlns:a16="http://schemas.microsoft.com/office/drawing/2014/main" id="{4C0C6F20-7E59-E443-B17E-841CEE45D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0100" y="2684463"/>
              <a:ext cx="1038225" cy="544512"/>
              <a:chOff x="2603693" y="5051319"/>
              <a:chExt cx="1037463" cy="545035"/>
            </a:xfrm>
          </p:grpSpPr>
          <p:grpSp>
            <p:nvGrpSpPr>
              <p:cNvPr id="93250" name="Group 82">
                <a:extLst>
                  <a:ext uri="{FF2B5EF4-FFF2-40B4-BE49-F238E27FC236}">
                    <a16:creationId xmlns:a16="http://schemas.microsoft.com/office/drawing/2014/main" id="{D843B9DB-E7B6-5144-8CD6-17E26EF4D6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743200" y="5443954"/>
                <a:ext cx="228600" cy="76200"/>
                <a:chOff x="3962400" y="4191000"/>
                <a:chExt cx="228600" cy="76200"/>
              </a:xfrm>
            </p:grpSpPr>
            <p:sp>
              <p:nvSpPr>
                <p:cNvPr id="93252" name="Oval 84">
                  <a:extLst>
                    <a:ext uri="{FF2B5EF4-FFF2-40B4-BE49-F238E27FC236}">
                      <a16:creationId xmlns:a16="http://schemas.microsoft.com/office/drawing/2014/main" id="{B3DA1279-2B3B-7340-AEE1-46AEFEC762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3253" name="Straight Connector 85">
                  <a:extLst>
                    <a:ext uri="{FF2B5EF4-FFF2-40B4-BE49-F238E27FC236}">
                      <a16:creationId xmlns:a16="http://schemas.microsoft.com/office/drawing/2014/main" id="{807693D3-7F1D-AA45-8F9E-27B3455C9CC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3251" name="TextBox 83">
                <a:extLst>
                  <a:ext uri="{FF2B5EF4-FFF2-40B4-BE49-F238E27FC236}">
                    <a16:creationId xmlns:a16="http://schemas.microsoft.com/office/drawing/2014/main" id="{BA5BCC00-2B4F-A341-9188-1322B6CC6F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3693" y="5051319"/>
                <a:ext cx="10374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Publisher</a:t>
                </a:r>
              </a:p>
            </p:txBody>
          </p:sp>
        </p:grpSp>
        <p:grpSp>
          <p:nvGrpSpPr>
            <p:cNvPr id="93234" name="Group 157">
              <a:extLst>
                <a:ext uri="{FF2B5EF4-FFF2-40B4-BE49-F238E27FC236}">
                  <a16:creationId xmlns:a16="http://schemas.microsoft.com/office/drawing/2014/main" id="{76E4FAE1-2CF3-1740-A319-709FAAB8BF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2695575"/>
              <a:ext cx="598488" cy="533400"/>
              <a:chOff x="2635024" y="5062954"/>
              <a:chExt cx="598625" cy="533400"/>
            </a:xfrm>
          </p:grpSpPr>
          <p:grpSp>
            <p:nvGrpSpPr>
              <p:cNvPr id="93246" name="Group 87">
                <a:extLst>
                  <a:ext uri="{FF2B5EF4-FFF2-40B4-BE49-F238E27FC236}">
                    <a16:creationId xmlns:a16="http://schemas.microsoft.com/office/drawing/2014/main" id="{059A3087-C9E4-FF47-9141-7F6105A5A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743200" y="5443954"/>
                <a:ext cx="228600" cy="76200"/>
                <a:chOff x="3962400" y="4191000"/>
                <a:chExt cx="228600" cy="76200"/>
              </a:xfrm>
            </p:grpSpPr>
            <p:sp>
              <p:nvSpPr>
                <p:cNvPr id="93248" name="Oval 89">
                  <a:extLst>
                    <a:ext uri="{FF2B5EF4-FFF2-40B4-BE49-F238E27FC236}">
                      <a16:creationId xmlns:a16="http://schemas.microsoft.com/office/drawing/2014/main" id="{195D989B-DDE5-5E4A-BD46-FFF636F264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3249" name="Straight Connector 90">
                  <a:extLst>
                    <a:ext uri="{FF2B5EF4-FFF2-40B4-BE49-F238E27FC236}">
                      <a16:creationId xmlns:a16="http://schemas.microsoft.com/office/drawing/2014/main" id="{34A3CDA2-3370-534C-9D06-870AC90E785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3247" name="TextBox 88">
                <a:extLst>
                  <a:ext uri="{FF2B5EF4-FFF2-40B4-BE49-F238E27FC236}">
                    <a16:creationId xmlns:a16="http://schemas.microsoft.com/office/drawing/2014/main" id="{7C0B2919-2595-9E4C-B546-C6332C739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5024" y="5062954"/>
                <a:ext cx="59862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Year</a:t>
                </a:r>
              </a:p>
            </p:txBody>
          </p:sp>
        </p:grpSp>
        <p:grpSp>
          <p:nvGrpSpPr>
            <p:cNvPr id="93235" name="Group 61">
              <a:extLst>
                <a:ext uri="{FF2B5EF4-FFF2-40B4-BE49-F238E27FC236}">
                  <a16:creationId xmlns:a16="http://schemas.microsoft.com/office/drawing/2014/main" id="{33AAA2AB-5800-FF4B-9BAB-DE13DCDDB663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797698" y="3886299"/>
              <a:ext cx="228496" cy="76106"/>
              <a:chOff x="3962400" y="4191000"/>
              <a:chExt cx="228600" cy="76200"/>
            </a:xfrm>
          </p:grpSpPr>
          <p:sp>
            <p:nvSpPr>
              <p:cNvPr id="93244" name="Oval 62">
                <a:extLst>
                  <a:ext uri="{FF2B5EF4-FFF2-40B4-BE49-F238E27FC236}">
                    <a16:creationId xmlns:a16="http://schemas.microsoft.com/office/drawing/2014/main" id="{1364409E-2DA7-3847-8822-5959D7BEA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3245" name="Straight Connector 63">
                <a:extLst>
                  <a:ext uri="{FF2B5EF4-FFF2-40B4-BE49-F238E27FC236}">
                    <a16:creationId xmlns:a16="http://schemas.microsoft.com/office/drawing/2014/main" id="{D82B8C09-993B-3849-BA61-A493D1EA3D9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3236" name="Group 191">
              <a:extLst>
                <a:ext uri="{FF2B5EF4-FFF2-40B4-BE49-F238E27FC236}">
                  <a16:creationId xmlns:a16="http://schemas.microsoft.com/office/drawing/2014/main" id="{5660CC80-EC02-314E-AFC8-390D17B41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54" y="3915284"/>
              <a:ext cx="1082636" cy="338137"/>
              <a:chOff x="1990943" y="4063321"/>
              <a:chExt cx="1082636" cy="338137"/>
            </a:xfrm>
          </p:grpSpPr>
          <p:sp>
            <p:nvSpPr>
              <p:cNvPr id="93242" name="TextBox 55">
                <a:extLst>
                  <a:ext uri="{FF2B5EF4-FFF2-40B4-BE49-F238E27FC236}">
                    <a16:creationId xmlns:a16="http://schemas.microsoft.com/office/drawing/2014/main" id="{0294225C-67B2-0C4F-94EA-56A08DE6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0943" y="4063321"/>
                <a:ext cx="1082636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Call_Num</a:t>
                </a:r>
              </a:p>
            </p:txBody>
          </p:sp>
          <p:cxnSp>
            <p:nvCxnSpPr>
              <p:cNvPr id="93243" name="Straight Connector 182">
                <a:extLst>
                  <a:ext uri="{FF2B5EF4-FFF2-40B4-BE49-F238E27FC236}">
                    <a16:creationId xmlns:a16="http://schemas.microsoft.com/office/drawing/2014/main" id="{CE9BFFE8-21BF-AA48-AA96-6EC2F5F678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070100" y="4084637"/>
                <a:ext cx="84931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3237" name="Group 186">
              <a:extLst>
                <a:ext uri="{FF2B5EF4-FFF2-40B4-BE49-F238E27FC236}">
                  <a16:creationId xmlns:a16="http://schemas.microsoft.com/office/drawing/2014/main" id="{C1438EB6-3930-114A-8E1B-3926943D5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3505195"/>
              <a:ext cx="838200" cy="338554"/>
              <a:chOff x="5432754" y="3246467"/>
              <a:chExt cx="838200" cy="338972"/>
            </a:xfrm>
          </p:grpSpPr>
          <p:grpSp>
            <p:nvGrpSpPr>
              <p:cNvPr id="93238" name="Group 72">
                <a:extLst>
                  <a:ext uri="{FF2B5EF4-FFF2-40B4-BE49-F238E27FC236}">
                    <a16:creationId xmlns:a16="http://schemas.microsoft.com/office/drawing/2014/main" id="{EF79496C-05B0-AC45-B994-2CC574B631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354" y="3368089"/>
                <a:ext cx="228600" cy="76200"/>
                <a:chOff x="3962400" y="4191000"/>
                <a:chExt cx="228600" cy="76200"/>
              </a:xfrm>
            </p:grpSpPr>
            <p:sp>
              <p:nvSpPr>
                <p:cNvPr id="93240" name="Oval 74">
                  <a:extLst>
                    <a:ext uri="{FF2B5EF4-FFF2-40B4-BE49-F238E27FC236}">
                      <a16:creationId xmlns:a16="http://schemas.microsoft.com/office/drawing/2014/main" id="{46CA2B75-3C5C-AB4A-AFD1-88F6FF26A0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3241" name="Straight Connector 75">
                  <a:extLst>
                    <a:ext uri="{FF2B5EF4-FFF2-40B4-BE49-F238E27FC236}">
                      <a16:creationId xmlns:a16="http://schemas.microsoft.com/office/drawing/2014/main" id="{2A4A893C-5D2A-2E40-95E8-485926F71B3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3239" name="TextBox 80">
                <a:extLst>
                  <a:ext uri="{FF2B5EF4-FFF2-40B4-BE49-F238E27FC236}">
                    <a16:creationId xmlns:a16="http://schemas.microsoft.com/office/drawing/2014/main" id="{0E921FA4-A944-3641-B74F-A58D7486A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2754" y="3246467"/>
                <a:ext cx="662361" cy="338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u="sng"/>
                  <a:t>ISBN</a:t>
                </a:r>
              </a:p>
            </p:txBody>
          </p:sp>
        </p:grpSp>
      </p:grpSp>
      <p:sp>
        <p:nvSpPr>
          <p:cNvPr id="93210" name="Text Box 9">
            <a:extLst>
              <a:ext uri="{FF2B5EF4-FFF2-40B4-BE49-F238E27FC236}">
                <a16:creationId xmlns:a16="http://schemas.microsoft.com/office/drawing/2014/main" id="{09EC48C1-7137-194F-835E-F058339DD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111500"/>
            <a:ext cx="457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93211" name="Text Box 56">
            <a:extLst>
              <a:ext uri="{FF2B5EF4-FFF2-40B4-BE49-F238E27FC236}">
                <a16:creationId xmlns:a16="http://schemas.microsoft.com/office/drawing/2014/main" id="{86C44A1F-5E61-E14B-B740-40A34E540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3068638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93212" name="Group 39">
            <a:extLst>
              <a:ext uri="{FF2B5EF4-FFF2-40B4-BE49-F238E27FC236}">
                <a16:creationId xmlns:a16="http://schemas.microsoft.com/office/drawing/2014/main" id="{51EDE131-63F0-5D4B-893C-9EDA7F49BA82}"/>
              </a:ext>
            </a:extLst>
          </p:cNvPr>
          <p:cNvGrpSpPr>
            <a:grpSpLocks/>
          </p:cNvGrpSpPr>
          <p:nvPr/>
        </p:nvGrpSpPr>
        <p:grpSpPr bwMode="auto">
          <a:xfrm>
            <a:off x="2033588" y="6096000"/>
            <a:ext cx="776287" cy="388938"/>
            <a:chOff x="1905000" y="6096000"/>
            <a:chExt cx="776175" cy="388234"/>
          </a:xfrm>
        </p:grpSpPr>
        <p:grpSp>
          <p:nvGrpSpPr>
            <p:cNvPr id="93225" name="Group 40">
              <a:extLst>
                <a:ext uri="{FF2B5EF4-FFF2-40B4-BE49-F238E27FC236}">
                  <a16:creationId xmlns:a16="http://schemas.microsoft.com/office/drawing/2014/main" id="{6EEA93CE-5609-D24C-BA75-B821979A60E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1828800" y="6172200"/>
              <a:ext cx="228600" cy="76200"/>
              <a:chOff x="3962400" y="4191000"/>
              <a:chExt cx="228600" cy="76200"/>
            </a:xfrm>
          </p:grpSpPr>
          <p:sp>
            <p:nvSpPr>
              <p:cNvPr id="93227" name="Oval 42">
                <a:extLst>
                  <a:ext uri="{FF2B5EF4-FFF2-40B4-BE49-F238E27FC236}">
                    <a16:creationId xmlns:a16="http://schemas.microsoft.com/office/drawing/2014/main" id="{21C27847-9840-5D43-A33D-BAC60D7C3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3228" name="Straight Connector 43">
                <a:extLst>
                  <a:ext uri="{FF2B5EF4-FFF2-40B4-BE49-F238E27FC236}">
                    <a16:creationId xmlns:a16="http://schemas.microsoft.com/office/drawing/2014/main" id="{38F38F94-467E-D245-8726-457DCA49D0D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3226" name="TextBox 41">
              <a:extLst>
                <a:ext uri="{FF2B5EF4-FFF2-40B4-BE49-F238E27FC236}">
                  <a16:creationId xmlns:a16="http://schemas.microsoft.com/office/drawing/2014/main" id="{1C56C3BA-DE14-E24F-B717-989AE4A9E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6145680"/>
              <a:ext cx="7761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Phone</a:t>
              </a:r>
            </a:p>
          </p:txBody>
        </p:sp>
      </p:grpSp>
      <p:grpSp>
        <p:nvGrpSpPr>
          <p:cNvPr id="93213" name="Group 10">
            <a:extLst>
              <a:ext uri="{FF2B5EF4-FFF2-40B4-BE49-F238E27FC236}">
                <a16:creationId xmlns:a16="http://schemas.microsoft.com/office/drawing/2014/main" id="{E146E365-EE1D-DF43-83F1-A312EE05ACA2}"/>
              </a:ext>
            </a:extLst>
          </p:cNvPr>
          <p:cNvGrpSpPr>
            <a:grpSpLocks/>
          </p:cNvGrpSpPr>
          <p:nvPr/>
        </p:nvGrpSpPr>
        <p:grpSpPr bwMode="auto">
          <a:xfrm>
            <a:off x="7720013" y="3544888"/>
            <a:ext cx="885825" cy="339725"/>
            <a:chOff x="7696201" y="5836622"/>
            <a:chExt cx="884798" cy="338972"/>
          </a:xfrm>
        </p:grpSpPr>
        <p:sp>
          <p:nvSpPr>
            <p:cNvPr id="93221" name="TextBox 11">
              <a:extLst>
                <a:ext uri="{FF2B5EF4-FFF2-40B4-BE49-F238E27FC236}">
                  <a16:creationId xmlns:a16="http://schemas.microsoft.com/office/drawing/2014/main" id="{2589FF0B-87FB-7E4E-871C-ADD9EC523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732399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status</a:t>
              </a:r>
            </a:p>
          </p:txBody>
        </p:sp>
        <p:grpSp>
          <p:nvGrpSpPr>
            <p:cNvPr id="93222" name="Group 12">
              <a:extLst>
                <a:ext uri="{FF2B5EF4-FFF2-40B4-BE49-F238E27FC236}">
                  <a16:creationId xmlns:a16="http://schemas.microsoft.com/office/drawing/2014/main" id="{CCD2134F-3C89-CC47-8EBE-B1A5CF4A12FB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93223" name="Oval 13">
                <a:extLst>
                  <a:ext uri="{FF2B5EF4-FFF2-40B4-BE49-F238E27FC236}">
                    <a16:creationId xmlns:a16="http://schemas.microsoft.com/office/drawing/2014/main" id="{EA13E988-85BA-2E44-9B79-E183297F2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3224" name="Straight Connector 14">
                <a:extLst>
                  <a:ext uri="{FF2B5EF4-FFF2-40B4-BE49-F238E27FC236}">
                    <a16:creationId xmlns:a16="http://schemas.microsoft.com/office/drawing/2014/main" id="{746D734C-1BBC-FA4D-88FA-F9BF7FEC1AA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3214" name="Group 10">
            <a:extLst>
              <a:ext uri="{FF2B5EF4-FFF2-40B4-BE49-F238E27FC236}">
                <a16:creationId xmlns:a16="http://schemas.microsoft.com/office/drawing/2014/main" id="{469EEACF-1F30-B842-8431-90F81BFB8128}"/>
              </a:ext>
            </a:extLst>
          </p:cNvPr>
          <p:cNvGrpSpPr>
            <a:grpSpLocks/>
          </p:cNvGrpSpPr>
          <p:nvPr/>
        </p:nvGrpSpPr>
        <p:grpSpPr bwMode="auto">
          <a:xfrm>
            <a:off x="7681913" y="3254375"/>
            <a:ext cx="1247775" cy="338138"/>
            <a:chOff x="7696201" y="5836622"/>
            <a:chExt cx="1246831" cy="338972"/>
          </a:xfrm>
        </p:grpSpPr>
        <p:sp>
          <p:nvSpPr>
            <p:cNvPr id="93217" name="TextBox 11">
              <a:extLst>
                <a:ext uri="{FF2B5EF4-FFF2-40B4-BE49-F238E27FC236}">
                  <a16:creationId xmlns:a16="http://schemas.microsoft.com/office/drawing/2014/main" id="{8BA252D9-AE03-674D-8661-D7EDCBA6E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1094432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C</a:t>
              </a:r>
              <a:r>
                <a:rPr lang="en-US" altLang="en-US" sz="1600"/>
                <a:t>o</a:t>
              </a:r>
              <a:r>
                <a:rPr lang="en-US" altLang="en-US" sz="1600" u="sng"/>
                <a:t>p</a:t>
              </a:r>
              <a:r>
                <a:rPr lang="en-US" altLang="en-US" sz="1600"/>
                <a:t>y</a:t>
              </a:r>
              <a:r>
                <a:rPr lang="en-US" altLang="en-US" sz="1600" u="sng"/>
                <a:t>N</a:t>
              </a:r>
              <a:r>
                <a:rPr lang="en-US" altLang="en-US" sz="1600"/>
                <a:t>u</a:t>
              </a:r>
              <a:r>
                <a:rPr lang="en-US" altLang="en-US" sz="1600" u="sng"/>
                <a:t>m</a:t>
              </a:r>
            </a:p>
          </p:txBody>
        </p:sp>
        <p:grpSp>
          <p:nvGrpSpPr>
            <p:cNvPr id="93218" name="Group 12">
              <a:extLst>
                <a:ext uri="{FF2B5EF4-FFF2-40B4-BE49-F238E27FC236}">
                  <a16:creationId xmlns:a16="http://schemas.microsoft.com/office/drawing/2014/main" id="{546BFB2D-DC1F-2540-837A-40B73A83F9E6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93219" name="Oval 13">
                <a:extLst>
                  <a:ext uri="{FF2B5EF4-FFF2-40B4-BE49-F238E27FC236}">
                    <a16:creationId xmlns:a16="http://schemas.microsoft.com/office/drawing/2014/main" id="{FFBB276D-C7AE-D24D-B310-60058E715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3220" name="Straight Connector 14">
                <a:extLst>
                  <a:ext uri="{FF2B5EF4-FFF2-40B4-BE49-F238E27FC236}">
                    <a16:creationId xmlns:a16="http://schemas.microsoft.com/office/drawing/2014/main" id="{87DF5488-0A09-6D49-8F8F-EB01A3ABF9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3215" name="Rectangle 1">
            <a:extLst>
              <a:ext uri="{FF2B5EF4-FFF2-40B4-BE49-F238E27FC236}">
                <a16:creationId xmlns:a16="http://schemas.microsoft.com/office/drawing/2014/main" id="{E150B1C7-EA05-5A47-9A74-E7F36E16F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219450"/>
            <a:ext cx="1508125" cy="65405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93216" name="AutoShape 12">
            <a:extLst>
              <a:ext uri="{FF2B5EF4-FFF2-40B4-BE49-F238E27FC236}">
                <a16:creationId xmlns:a16="http://schemas.microsoft.com/office/drawing/2014/main" id="{986AB622-DB37-4142-BF00-1FA6E48F8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19400"/>
            <a:ext cx="1241425" cy="1312863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Content Placeholder 2">
            <a:extLst>
              <a:ext uri="{FF2B5EF4-FFF2-40B4-BE49-F238E27FC236}">
                <a16:creationId xmlns:a16="http://schemas.microsoft.com/office/drawing/2014/main" id="{8D010E13-4CE0-BC4D-A2E1-A596901653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7650" y="1182688"/>
            <a:ext cx="5619750" cy="969962"/>
          </a:xfrm>
        </p:spPr>
        <p:txBody>
          <a:bodyPr/>
          <a:lstStyle/>
          <a:p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For 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</a:rPr>
              <a:t>copy of the book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keep track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the current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</a:rPr>
              <a:t>borrower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, the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</a:rPr>
              <a:t>due date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and the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</a:rPr>
              <a:t>librarian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 who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charged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</a:rPr>
              <a:t>it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 out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.</a:t>
            </a:r>
          </a:p>
          <a:p>
            <a:endParaRPr lang="en-US" altLang="en-US" dirty="0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B4E6E963-1E3A-5C4C-9A47-DDFEDC6E2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94211" name="Rectangle 4">
            <a:extLst>
              <a:ext uri="{FF2B5EF4-FFF2-40B4-BE49-F238E27FC236}">
                <a16:creationId xmlns:a16="http://schemas.microsoft.com/office/drawing/2014/main" id="{66BB4CB7-6FA9-6949-AFE2-46055507D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3" y="3505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94212" name="Rectangle 14">
            <a:extLst>
              <a:ext uri="{FF2B5EF4-FFF2-40B4-BE49-F238E27FC236}">
                <a16:creationId xmlns:a16="http://schemas.microsoft.com/office/drawing/2014/main" id="{92AC2AC0-36C5-744D-A9E3-722D9D24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95938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H-LIBRARIAN</a:t>
            </a:r>
          </a:p>
        </p:txBody>
      </p:sp>
      <p:sp>
        <p:nvSpPr>
          <p:cNvPr id="94213" name="Rectangle 27">
            <a:extLst>
              <a:ext uri="{FF2B5EF4-FFF2-40B4-BE49-F238E27FC236}">
                <a16:creationId xmlns:a16="http://schemas.microsoft.com/office/drawing/2014/main" id="{85037593-7BC5-DF4D-BD53-C2CFD885B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599113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SECTION</a:t>
            </a:r>
          </a:p>
        </p:txBody>
      </p:sp>
      <p:grpSp>
        <p:nvGrpSpPr>
          <p:cNvPr id="94214" name="Group 10">
            <a:extLst>
              <a:ext uri="{FF2B5EF4-FFF2-40B4-BE49-F238E27FC236}">
                <a16:creationId xmlns:a16="http://schemas.microsoft.com/office/drawing/2014/main" id="{086B76EE-09A3-4644-8FCC-A920523E250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837238"/>
            <a:ext cx="1033463" cy="338137"/>
            <a:chOff x="7696201" y="5836622"/>
            <a:chExt cx="1032768" cy="338554"/>
          </a:xfrm>
        </p:grpSpPr>
        <p:sp>
          <p:nvSpPr>
            <p:cNvPr id="94341" name="TextBox 11">
              <a:extLst>
                <a:ext uri="{FF2B5EF4-FFF2-40B4-BE49-F238E27FC236}">
                  <a16:creationId xmlns:a16="http://schemas.microsoft.com/office/drawing/2014/main" id="{04EB60A1-7167-3542-B6A6-4BFA16F56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8803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number</a:t>
              </a:r>
            </a:p>
          </p:txBody>
        </p:sp>
        <p:grpSp>
          <p:nvGrpSpPr>
            <p:cNvPr id="94342" name="Group 12">
              <a:extLst>
                <a:ext uri="{FF2B5EF4-FFF2-40B4-BE49-F238E27FC236}">
                  <a16:creationId xmlns:a16="http://schemas.microsoft.com/office/drawing/2014/main" id="{29AA3319-EC45-0743-9C25-C6A07C8A509C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94343" name="Oval 13">
                <a:extLst>
                  <a:ext uri="{FF2B5EF4-FFF2-40B4-BE49-F238E27FC236}">
                    <a16:creationId xmlns:a16="http://schemas.microsoft.com/office/drawing/2014/main" id="{388D1380-92C3-4E43-842A-A6F407B47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4344" name="Straight Connector 14">
                <a:extLst>
                  <a:ext uri="{FF2B5EF4-FFF2-40B4-BE49-F238E27FC236}">
                    <a16:creationId xmlns:a16="http://schemas.microsoft.com/office/drawing/2014/main" id="{1D160C45-4AE2-514B-A066-6CD6B920FA9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4215" name="Group 15">
            <a:extLst>
              <a:ext uri="{FF2B5EF4-FFF2-40B4-BE49-F238E27FC236}">
                <a16:creationId xmlns:a16="http://schemas.microsoft.com/office/drawing/2014/main" id="{F460DB56-08C5-D848-A860-2A73F3BF2A5C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608638"/>
            <a:ext cx="849313" cy="338137"/>
            <a:chOff x="7696201" y="5608022"/>
            <a:chExt cx="850025" cy="338554"/>
          </a:xfrm>
        </p:grpSpPr>
        <p:grpSp>
          <p:nvGrpSpPr>
            <p:cNvPr id="94337" name="Group 16">
              <a:extLst>
                <a:ext uri="{FF2B5EF4-FFF2-40B4-BE49-F238E27FC236}">
                  <a16:creationId xmlns:a16="http://schemas.microsoft.com/office/drawing/2014/main" id="{D54CEF09-00D9-B44F-A072-F9B84134496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748754"/>
              <a:ext cx="228600" cy="76200"/>
              <a:chOff x="3962400" y="4191000"/>
              <a:chExt cx="228600" cy="76200"/>
            </a:xfrm>
          </p:grpSpPr>
          <p:sp>
            <p:nvSpPr>
              <p:cNvPr id="94339" name="Oval 18">
                <a:extLst>
                  <a:ext uri="{FF2B5EF4-FFF2-40B4-BE49-F238E27FC236}">
                    <a16:creationId xmlns:a16="http://schemas.microsoft.com/office/drawing/2014/main" id="{08BB370E-A047-5B46-B6AD-B98BE03E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4340" name="Straight Connector 19">
                <a:extLst>
                  <a:ext uri="{FF2B5EF4-FFF2-40B4-BE49-F238E27FC236}">
                    <a16:creationId xmlns:a16="http://schemas.microsoft.com/office/drawing/2014/main" id="{E9E4DD86-0BFD-6D4F-A867-F475FE84BBF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4338" name="TextBox 17">
              <a:extLst>
                <a:ext uri="{FF2B5EF4-FFF2-40B4-BE49-F238E27FC236}">
                  <a16:creationId xmlns:a16="http://schemas.microsoft.com/office/drawing/2014/main" id="{8D713831-EC8B-7E44-B06E-60AB50AB9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599" y="5608022"/>
              <a:ext cx="6976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</a:t>
              </a:r>
            </a:p>
          </p:txBody>
        </p:sp>
      </p:grpSp>
      <p:cxnSp>
        <p:nvCxnSpPr>
          <p:cNvPr id="94216" name="Straight Connector 20">
            <a:extLst>
              <a:ext uri="{FF2B5EF4-FFF2-40B4-BE49-F238E27FC236}">
                <a16:creationId xmlns:a16="http://schemas.microsoft.com/office/drawing/2014/main" id="{6E0005FA-A7A9-6648-884D-2DF0AE0D067D}"/>
              </a:ext>
            </a:extLst>
          </p:cNvPr>
          <p:cNvCxnSpPr>
            <a:cxnSpLocks/>
          </p:cNvCxnSpPr>
          <p:nvPr/>
        </p:nvCxnSpPr>
        <p:spPr bwMode="auto">
          <a:xfrm>
            <a:off x="7848600" y="5672138"/>
            <a:ext cx="6096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4217" name="Group 21">
            <a:extLst>
              <a:ext uri="{FF2B5EF4-FFF2-40B4-BE49-F238E27FC236}">
                <a16:creationId xmlns:a16="http://schemas.microsoft.com/office/drawing/2014/main" id="{BD0D8973-6F70-D64F-B0DD-1A026CF02BB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519738"/>
            <a:ext cx="914400" cy="339725"/>
            <a:chOff x="838200" y="5520154"/>
            <a:chExt cx="914400" cy="338554"/>
          </a:xfrm>
        </p:grpSpPr>
        <p:grpSp>
          <p:nvGrpSpPr>
            <p:cNvPr id="94333" name="Group 22">
              <a:extLst>
                <a:ext uri="{FF2B5EF4-FFF2-40B4-BE49-F238E27FC236}">
                  <a16:creationId xmlns:a16="http://schemas.microsoft.com/office/drawing/2014/main" id="{2F405EAB-BC24-6C47-877C-131AAF317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672554"/>
              <a:ext cx="228600" cy="76200"/>
              <a:chOff x="3962400" y="4191000"/>
              <a:chExt cx="228600" cy="76200"/>
            </a:xfrm>
          </p:grpSpPr>
          <p:sp>
            <p:nvSpPr>
              <p:cNvPr id="94335" name="Oval 24">
                <a:extLst>
                  <a:ext uri="{FF2B5EF4-FFF2-40B4-BE49-F238E27FC236}">
                    <a16:creationId xmlns:a16="http://schemas.microsoft.com/office/drawing/2014/main" id="{D769ADE6-8609-144B-BB5E-C7A9AB82A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4336" name="Straight Connector 25">
                <a:extLst>
                  <a:ext uri="{FF2B5EF4-FFF2-40B4-BE49-F238E27FC236}">
                    <a16:creationId xmlns:a16="http://schemas.microsoft.com/office/drawing/2014/main" id="{752603AA-D318-5E4A-835F-4227FCED9C9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4334" name="TextBox 23">
              <a:extLst>
                <a:ext uri="{FF2B5EF4-FFF2-40B4-BE49-F238E27FC236}">
                  <a16:creationId xmlns:a16="http://schemas.microsoft.com/office/drawing/2014/main" id="{72E4FCBF-F5DC-C641-8791-F959DAD5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5520154"/>
              <a:ext cx="6623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LibID</a:t>
              </a:r>
            </a:p>
          </p:txBody>
        </p:sp>
      </p:grpSp>
      <p:grpSp>
        <p:nvGrpSpPr>
          <p:cNvPr id="94218" name="Group 26">
            <a:extLst>
              <a:ext uri="{FF2B5EF4-FFF2-40B4-BE49-F238E27FC236}">
                <a16:creationId xmlns:a16="http://schemas.microsoft.com/office/drawing/2014/main" id="{0FD5CEC7-8544-174A-8C8C-931375F8F08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824538"/>
            <a:ext cx="838200" cy="339725"/>
            <a:chOff x="914400" y="5824954"/>
            <a:chExt cx="838200" cy="338554"/>
          </a:xfrm>
        </p:grpSpPr>
        <p:grpSp>
          <p:nvGrpSpPr>
            <p:cNvPr id="94327" name="Group 27">
              <a:extLst>
                <a:ext uri="{FF2B5EF4-FFF2-40B4-BE49-F238E27FC236}">
                  <a16:creationId xmlns:a16="http://schemas.microsoft.com/office/drawing/2014/main" id="{993F847F-1D59-FB41-B0F8-7D2DA501A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977354"/>
              <a:ext cx="228600" cy="76200"/>
              <a:chOff x="3962400" y="4191000"/>
              <a:chExt cx="228600" cy="76200"/>
            </a:xfrm>
          </p:grpSpPr>
          <p:sp>
            <p:nvSpPr>
              <p:cNvPr id="94331" name="Oval 31">
                <a:extLst>
                  <a:ext uri="{FF2B5EF4-FFF2-40B4-BE49-F238E27FC236}">
                    <a16:creationId xmlns:a16="http://schemas.microsoft.com/office/drawing/2014/main" id="{8FBB467D-A2B3-E84E-A215-F9ADCA7F1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4332" name="Straight Connector 32">
                <a:extLst>
                  <a:ext uri="{FF2B5EF4-FFF2-40B4-BE49-F238E27FC236}">
                    <a16:creationId xmlns:a16="http://schemas.microsoft.com/office/drawing/2014/main" id="{4A290298-77A3-B644-915D-D04A1250B23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4328" name="Group 28">
              <a:extLst>
                <a:ext uri="{FF2B5EF4-FFF2-40B4-BE49-F238E27FC236}">
                  <a16:creationId xmlns:a16="http://schemas.microsoft.com/office/drawing/2014/main" id="{E1C83A2E-C8E9-7B43-B4F8-24F7B0A055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5824954"/>
              <a:ext cx="604653" cy="338554"/>
              <a:chOff x="7848599" y="5656330"/>
              <a:chExt cx="604653" cy="338554"/>
            </a:xfrm>
          </p:grpSpPr>
          <p:sp>
            <p:nvSpPr>
              <p:cNvPr id="94329" name="TextBox 29">
                <a:extLst>
                  <a:ext uri="{FF2B5EF4-FFF2-40B4-BE49-F238E27FC236}">
                    <a16:creationId xmlns:a16="http://schemas.microsoft.com/office/drawing/2014/main" id="{541FD835-F205-A240-A85F-DCC3A29572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599" y="5656330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SSN</a:t>
                </a:r>
              </a:p>
            </p:txBody>
          </p:sp>
          <p:cxnSp>
            <p:nvCxnSpPr>
              <p:cNvPr id="94330" name="Straight Connector 30">
                <a:extLst>
                  <a:ext uri="{FF2B5EF4-FFF2-40B4-BE49-F238E27FC236}">
                    <a16:creationId xmlns:a16="http://schemas.microsoft.com/office/drawing/2014/main" id="{42CF5DA8-5D2C-DD43-B45B-B3B3BA8BAE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72061" y="5715000"/>
                <a:ext cx="509938" cy="5862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4219" name="Group 33">
            <a:extLst>
              <a:ext uri="{FF2B5EF4-FFF2-40B4-BE49-F238E27FC236}">
                <a16:creationId xmlns:a16="http://schemas.microsoft.com/office/drawing/2014/main" id="{9AE9DAFA-17D1-D648-BFC1-AB78D601F13B}"/>
              </a:ext>
            </a:extLst>
          </p:cNvPr>
          <p:cNvGrpSpPr>
            <a:grpSpLocks/>
          </p:cNvGrpSpPr>
          <p:nvPr/>
        </p:nvGrpSpPr>
        <p:grpSpPr bwMode="auto">
          <a:xfrm>
            <a:off x="2635250" y="5072063"/>
            <a:ext cx="582613" cy="490537"/>
            <a:chOff x="2635024" y="5105400"/>
            <a:chExt cx="582211" cy="490954"/>
          </a:xfrm>
        </p:grpSpPr>
        <p:grpSp>
          <p:nvGrpSpPr>
            <p:cNvPr id="94323" name="Group 34">
              <a:extLst>
                <a:ext uri="{FF2B5EF4-FFF2-40B4-BE49-F238E27FC236}">
                  <a16:creationId xmlns:a16="http://schemas.microsoft.com/office/drawing/2014/main" id="{9835E344-F16B-644B-A6E4-3367394A23FD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743200" y="5443954"/>
              <a:ext cx="228600" cy="76200"/>
              <a:chOff x="3962400" y="4191000"/>
              <a:chExt cx="228600" cy="76200"/>
            </a:xfrm>
          </p:grpSpPr>
          <p:sp>
            <p:nvSpPr>
              <p:cNvPr id="94325" name="Oval 36">
                <a:extLst>
                  <a:ext uri="{FF2B5EF4-FFF2-40B4-BE49-F238E27FC236}">
                    <a16:creationId xmlns:a16="http://schemas.microsoft.com/office/drawing/2014/main" id="{F79BF600-4684-DE44-BD42-00F1F9414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4326" name="Straight Connector 37">
                <a:extLst>
                  <a:ext uri="{FF2B5EF4-FFF2-40B4-BE49-F238E27FC236}">
                    <a16:creationId xmlns:a16="http://schemas.microsoft.com/office/drawing/2014/main" id="{731AFCB7-38E5-1547-A62B-F78B9DD4329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4324" name="TextBox 35">
              <a:extLst>
                <a:ext uri="{FF2B5EF4-FFF2-40B4-BE49-F238E27FC236}">
                  <a16:creationId xmlns:a16="http://schemas.microsoft.com/office/drawing/2014/main" id="{7B96C540-3DFC-7D4D-A25D-A5B72B784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024" y="5105400"/>
              <a:ext cx="5822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DoB</a:t>
              </a:r>
            </a:p>
          </p:txBody>
        </p:sp>
      </p:grpSp>
      <p:sp>
        <p:nvSpPr>
          <p:cNvPr id="94220" name="TextBox 43">
            <a:extLst>
              <a:ext uri="{FF2B5EF4-FFF2-40B4-BE49-F238E27FC236}">
                <a16:creationId xmlns:a16="http://schemas.microsoft.com/office/drawing/2014/main" id="{5EB41E89-535D-9943-9211-55604E991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834063"/>
            <a:ext cx="881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number</a:t>
            </a:r>
          </a:p>
        </p:txBody>
      </p:sp>
      <p:sp>
        <p:nvSpPr>
          <p:cNvPr id="94221" name="Text Box 59">
            <a:extLst>
              <a:ext uri="{FF2B5EF4-FFF2-40B4-BE49-F238E27FC236}">
                <a16:creationId xmlns:a16="http://schemas.microsoft.com/office/drawing/2014/main" id="{630CB569-2F95-E947-B50F-68DDECF8C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8674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4222" name="Text Box 60">
            <a:extLst>
              <a:ext uri="{FF2B5EF4-FFF2-40B4-BE49-F238E27FC236}">
                <a16:creationId xmlns:a16="http://schemas.microsoft.com/office/drawing/2014/main" id="{88EF0B16-4D8B-1048-90CF-9739CABBF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58547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40" name="Group 68">
            <a:extLst>
              <a:ext uri="{FF2B5EF4-FFF2-40B4-BE49-F238E27FC236}">
                <a16:creationId xmlns:a16="http://schemas.microsoft.com/office/drawing/2014/main" id="{D562BE8F-E37B-1E4D-AA8B-3381171FAF07}"/>
              </a:ext>
            </a:extLst>
          </p:cNvPr>
          <p:cNvGrpSpPr>
            <a:grpSpLocks/>
          </p:cNvGrpSpPr>
          <p:nvPr/>
        </p:nvGrpSpPr>
        <p:grpSpPr bwMode="auto">
          <a:xfrm>
            <a:off x="6354291" y="3849688"/>
            <a:ext cx="1265056" cy="1789112"/>
            <a:chOff x="4002" y="2352"/>
            <a:chExt cx="816" cy="1200"/>
          </a:xfrm>
          <a:solidFill>
            <a:srgbClr val="FFB054"/>
          </a:solidFill>
        </p:grpSpPr>
        <p:sp>
          <p:nvSpPr>
            <p:cNvPr id="41" name="AutoShape 34">
              <a:extLst>
                <a:ext uri="{FF2B5EF4-FFF2-40B4-BE49-F238E27FC236}">
                  <a16:creationId xmlns:a16="http://schemas.microsoft.com/office/drawing/2014/main" id="{BA26B199-577A-8145-9A44-D7DA3FB27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254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BELONGS</a:t>
              </a:r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55540DDE-B120-9E40-B763-0B2FA103D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0" cy="192"/>
            </a:xfrm>
            <a:prstGeom prst="line">
              <a:avLst/>
            </a:prstGeom>
            <a:grp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Line 36">
              <a:extLst>
                <a:ext uri="{FF2B5EF4-FFF2-40B4-BE49-F238E27FC236}">
                  <a16:creationId xmlns:a16="http://schemas.microsoft.com/office/drawing/2014/main" id="{59CF8F72-6989-4B44-A1C0-815A43633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4224" name="Text Box 8">
            <a:extLst>
              <a:ext uri="{FF2B5EF4-FFF2-40B4-BE49-F238E27FC236}">
                <a16:creationId xmlns:a16="http://schemas.microsoft.com/office/drawing/2014/main" id="{97BE2E52-DC2C-E74E-8376-6D5BBC75E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73500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94225" name="Text Box 55">
            <a:extLst>
              <a:ext uri="{FF2B5EF4-FFF2-40B4-BE49-F238E27FC236}">
                <a16:creationId xmlns:a16="http://schemas.microsoft.com/office/drawing/2014/main" id="{6EC66E4F-120C-4B4D-B0B9-49ABC1643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5168900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94226" name="Straight Connector 45">
            <a:extLst>
              <a:ext uri="{FF2B5EF4-FFF2-40B4-BE49-F238E27FC236}">
                <a16:creationId xmlns:a16="http://schemas.microsoft.com/office/drawing/2014/main" id="{BBF0C63C-F634-7C4A-AECA-B48CA0EF0ED5}"/>
              </a:ext>
            </a:extLst>
          </p:cNvPr>
          <p:cNvCxnSpPr>
            <a:cxnSpLocks/>
          </p:cNvCxnSpPr>
          <p:nvPr/>
        </p:nvCxnSpPr>
        <p:spPr bwMode="auto">
          <a:xfrm>
            <a:off x="7867650" y="3302000"/>
            <a:ext cx="8794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4227" name="Group 66">
            <a:extLst>
              <a:ext uri="{FF2B5EF4-FFF2-40B4-BE49-F238E27FC236}">
                <a16:creationId xmlns:a16="http://schemas.microsoft.com/office/drawing/2014/main" id="{439AA1F0-A35F-A54B-AAE0-A7108C6AAC4E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5029200"/>
            <a:ext cx="2116138" cy="525463"/>
            <a:chOff x="152400" y="5071646"/>
            <a:chExt cx="2116285" cy="524708"/>
          </a:xfrm>
        </p:grpSpPr>
        <p:grpSp>
          <p:nvGrpSpPr>
            <p:cNvPr id="94319" name="Group 67">
              <a:extLst>
                <a:ext uri="{FF2B5EF4-FFF2-40B4-BE49-F238E27FC236}">
                  <a16:creationId xmlns:a16="http://schemas.microsoft.com/office/drawing/2014/main" id="{0DF64479-66EF-DB42-B17E-B452585786E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752600" y="5443954"/>
              <a:ext cx="228600" cy="76200"/>
              <a:chOff x="3962400" y="4191000"/>
              <a:chExt cx="228600" cy="76200"/>
            </a:xfrm>
          </p:grpSpPr>
          <p:sp>
            <p:nvSpPr>
              <p:cNvPr id="94321" name="Oval 69">
                <a:extLst>
                  <a:ext uri="{FF2B5EF4-FFF2-40B4-BE49-F238E27FC236}">
                    <a16:creationId xmlns:a16="http://schemas.microsoft.com/office/drawing/2014/main" id="{AEFA85D8-5932-B940-8052-D205AE93C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4322" name="Straight Connector 70">
                <a:extLst>
                  <a:ext uri="{FF2B5EF4-FFF2-40B4-BE49-F238E27FC236}">
                    <a16:creationId xmlns:a16="http://schemas.microsoft.com/office/drawing/2014/main" id="{6809C24B-9F9E-D948-ACFD-078922C0E5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4320" name="TextBox 68">
              <a:extLst>
                <a:ext uri="{FF2B5EF4-FFF2-40B4-BE49-F238E27FC236}">
                  <a16:creationId xmlns:a16="http://schemas.microsoft.com/office/drawing/2014/main" id="{C09EAB09-EC28-354C-8E67-1CA6FF67A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5071646"/>
              <a:ext cx="21162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Name(First, MI, Last)</a:t>
              </a:r>
            </a:p>
          </p:txBody>
        </p:sp>
      </p:grpSp>
      <p:grpSp>
        <p:nvGrpSpPr>
          <p:cNvPr id="78" name="Group 70">
            <a:extLst>
              <a:ext uri="{FF2B5EF4-FFF2-40B4-BE49-F238E27FC236}">
                <a16:creationId xmlns:a16="http://schemas.microsoft.com/office/drawing/2014/main" id="{F8B67F33-EE8F-AF4D-8A66-22E8056B77D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334000"/>
            <a:ext cx="3200400" cy="1066800"/>
            <a:chOff x="1968" y="3360"/>
            <a:chExt cx="2016" cy="672"/>
          </a:xfrm>
          <a:solidFill>
            <a:srgbClr val="FFB054"/>
          </a:solidFill>
        </p:grpSpPr>
        <p:sp>
          <p:nvSpPr>
            <p:cNvPr id="79" name="AutoShape 31">
              <a:extLst>
                <a:ext uri="{FF2B5EF4-FFF2-40B4-BE49-F238E27FC236}">
                  <a16:creationId xmlns:a16="http://schemas.microsoft.com/office/drawing/2014/main" id="{00413976-72B1-2F42-BF23-5B20A0E3D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768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MANAGES</a:t>
              </a:r>
            </a:p>
          </p:txBody>
        </p:sp>
        <p:sp>
          <p:nvSpPr>
            <p:cNvPr id="80" name="Line 32">
              <a:extLst>
                <a:ext uri="{FF2B5EF4-FFF2-40B4-BE49-F238E27FC236}">
                  <a16:creationId xmlns:a16="http://schemas.microsoft.com/office/drawing/2014/main" id="{BCC328B5-8BCF-5C42-96E9-B8978E212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1" name="Line 33">
              <a:extLst>
                <a:ext uri="{FF2B5EF4-FFF2-40B4-BE49-F238E27FC236}">
                  <a16:creationId xmlns:a16="http://schemas.microsoft.com/office/drawing/2014/main" id="{CDEE3DE5-F888-8C46-8281-F490EDA3D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4229" name="Group 89">
            <a:extLst>
              <a:ext uri="{FF2B5EF4-FFF2-40B4-BE49-F238E27FC236}">
                <a16:creationId xmlns:a16="http://schemas.microsoft.com/office/drawing/2014/main" id="{B80EC019-A343-3D43-A528-CD71E289C135}"/>
              </a:ext>
            </a:extLst>
          </p:cNvPr>
          <p:cNvGrpSpPr>
            <a:grpSpLocks/>
          </p:cNvGrpSpPr>
          <p:nvPr/>
        </p:nvGrpSpPr>
        <p:grpSpPr bwMode="auto">
          <a:xfrm>
            <a:off x="3300413" y="2693988"/>
            <a:ext cx="5614987" cy="1228725"/>
            <a:chOff x="3300412" y="2693988"/>
            <a:chExt cx="5614990" cy="1228725"/>
          </a:xfrm>
        </p:grpSpPr>
        <p:grpSp>
          <p:nvGrpSpPr>
            <p:cNvPr id="94286" name="Group 88">
              <a:extLst>
                <a:ext uri="{FF2B5EF4-FFF2-40B4-BE49-F238E27FC236}">
                  <a16:creationId xmlns:a16="http://schemas.microsoft.com/office/drawing/2014/main" id="{2C7E3BAD-E055-F446-A200-DB73371D3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0412" y="2693988"/>
              <a:ext cx="5233988" cy="1228725"/>
              <a:chOff x="3260725" y="2693988"/>
              <a:chExt cx="5233988" cy="1228725"/>
            </a:xfrm>
          </p:grpSpPr>
          <p:sp>
            <p:nvSpPr>
              <p:cNvPr id="94292" name="Rectangle 10">
                <a:extLst>
                  <a:ext uri="{FF2B5EF4-FFF2-40B4-BE49-F238E27FC236}">
                    <a16:creationId xmlns:a16="http://schemas.microsoft.com/office/drawing/2014/main" id="{B3C79F08-8BB4-094E-8336-E843B256C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8725" y="3276600"/>
                <a:ext cx="1371600" cy="530225"/>
              </a:xfrm>
              <a:prstGeom prst="rect">
                <a:avLst/>
              </a:prstGeom>
              <a:solidFill>
                <a:srgbClr val="FFB054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en-US" sz="1600"/>
                  <a:t>BOOK TITLE</a:t>
                </a:r>
              </a:p>
            </p:txBody>
          </p:sp>
          <p:grpSp>
            <p:nvGrpSpPr>
              <p:cNvPr id="94293" name="Group 46">
                <a:extLst>
                  <a:ext uri="{FF2B5EF4-FFF2-40B4-BE49-F238E27FC236}">
                    <a16:creationId xmlns:a16="http://schemas.microsoft.com/office/drawing/2014/main" id="{57401500-0B4A-CA48-8D5F-F0BDB864EA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0325" y="3508375"/>
                <a:ext cx="814388" cy="338138"/>
                <a:chOff x="7696201" y="5836622"/>
                <a:chExt cx="814760" cy="338554"/>
              </a:xfrm>
            </p:grpSpPr>
            <p:sp>
              <p:nvSpPr>
                <p:cNvPr id="94315" name="TextBox 60">
                  <a:extLst>
                    <a:ext uri="{FF2B5EF4-FFF2-40B4-BE49-F238E27FC236}">
                      <a16:creationId xmlns:a16="http://schemas.microsoft.com/office/drawing/2014/main" id="{6E3FB15A-DE46-A041-8930-4B1D084E01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48600" y="5836622"/>
                  <a:ext cx="66236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ISBN</a:t>
                  </a:r>
                </a:p>
              </p:txBody>
            </p:sp>
            <p:grpSp>
              <p:nvGrpSpPr>
                <p:cNvPr id="94316" name="Group 61">
                  <a:extLst>
                    <a:ext uri="{FF2B5EF4-FFF2-40B4-BE49-F238E27FC236}">
                      <a16:creationId xmlns:a16="http://schemas.microsoft.com/office/drawing/2014/main" id="{18CA2C23-B769-0040-A959-92C3B46BD3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7696201" y="5977353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4317" name="Oval 62">
                    <a:extLst>
                      <a:ext uri="{FF2B5EF4-FFF2-40B4-BE49-F238E27FC236}">
                        <a16:creationId xmlns:a16="http://schemas.microsoft.com/office/drawing/2014/main" id="{95917A43-0D77-3F4B-AC3F-664074234F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4318" name="Straight Connector 63">
                    <a:extLst>
                      <a:ext uri="{FF2B5EF4-FFF2-40B4-BE49-F238E27FC236}">
                        <a16:creationId xmlns:a16="http://schemas.microsoft.com/office/drawing/2014/main" id="{3739957D-AF2C-9142-9C14-6D8051F836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sp>
            <p:nvSpPr>
              <p:cNvPr id="94294" name="TextBox 51">
                <a:extLst>
                  <a:ext uri="{FF2B5EF4-FFF2-40B4-BE49-F238E27FC236}">
                    <a16:creationId xmlns:a16="http://schemas.microsoft.com/office/drawing/2014/main" id="{483970C2-8FD7-834B-AC4D-ABAEB8A37F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2725" y="3508375"/>
                <a:ext cx="661988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u="sng"/>
                  <a:t>ISBN</a:t>
                </a:r>
              </a:p>
            </p:txBody>
          </p:sp>
          <p:grpSp>
            <p:nvGrpSpPr>
              <p:cNvPr id="94295" name="Group 57">
                <a:extLst>
                  <a:ext uri="{FF2B5EF4-FFF2-40B4-BE49-F238E27FC236}">
                    <a16:creationId xmlns:a16="http://schemas.microsoft.com/office/drawing/2014/main" id="{B538E7EA-DEA8-9B46-B92C-DC83B073E4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0725" y="3584575"/>
                <a:ext cx="3048000" cy="338138"/>
                <a:chOff x="3261054" y="3584158"/>
                <a:chExt cx="3048000" cy="338554"/>
              </a:xfrm>
            </p:grpSpPr>
            <p:sp>
              <p:nvSpPr>
                <p:cNvPr id="94311" name="TextBox 73">
                  <a:extLst>
                    <a:ext uri="{FF2B5EF4-FFF2-40B4-BE49-F238E27FC236}">
                      <a16:creationId xmlns:a16="http://schemas.microsoft.com/office/drawing/2014/main" id="{3F8E8E4C-C472-774E-A3A9-B531DD5810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054" y="3584158"/>
                  <a:ext cx="2895344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Author{(First, MI, Last),Order}</a:t>
                  </a:r>
                </a:p>
              </p:txBody>
            </p:sp>
            <p:grpSp>
              <p:nvGrpSpPr>
                <p:cNvPr id="94312" name="Group 77">
                  <a:extLst>
                    <a:ext uri="{FF2B5EF4-FFF2-40B4-BE49-F238E27FC236}">
                      <a16:creationId xmlns:a16="http://schemas.microsoft.com/office/drawing/2014/main" id="{1C765A75-725A-DF4B-8B95-F87CFA0A33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80454" y="3694112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4313" name="Oval 78">
                    <a:extLst>
                      <a:ext uri="{FF2B5EF4-FFF2-40B4-BE49-F238E27FC236}">
                        <a16:creationId xmlns:a16="http://schemas.microsoft.com/office/drawing/2014/main" id="{6338D0B5-8765-AB46-B2D7-5362E63E7D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4314" name="Straight Connector 79">
                    <a:extLst>
                      <a:ext uri="{FF2B5EF4-FFF2-40B4-BE49-F238E27FC236}">
                        <a16:creationId xmlns:a16="http://schemas.microsoft.com/office/drawing/2014/main" id="{C377A7DF-C6B6-2E4F-A90D-D85EE37A2D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94296" name="Group 62">
                <a:extLst>
                  <a:ext uri="{FF2B5EF4-FFF2-40B4-BE49-F238E27FC236}">
                    <a16:creationId xmlns:a16="http://schemas.microsoft.com/office/drawing/2014/main" id="{4D35F4C5-C7D6-5E41-9DDB-EF548B5C1A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46725" y="3246438"/>
                <a:ext cx="723900" cy="338137"/>
                <a:chOff x="5547054" y="3246467"/>
                <a:chExt cx="723900" cy="338554"/>
              </a:xfrm>
            </p:grpSpPr>
            <p:grpSp>
              <p:nvGrpSpPr>
                <p:cNvPr id="94307" name="Group 72">
                  <a:extLst>
                    <a:ext uri="{FF2B5EF4-FFF2-40B4-BE49-F238E27FC236}">
                      <a16:creationId xmlns:a16="http://schemas.microsoft.com/office/drawing/2014/main" id="{502FC9B3-7DFC-3846-90F5-CF1FE41414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42354" y="3368089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4309" name="Oval 74">
                    <a:extLst>
                      <a:ext uri="{FF2B5EF4-FFF2-40B4-BE49-F238E27FC236}">
                        <a16:creationId xmlns:a16="http://schemas.microsoft.com/office/drawing/2014/main" id="{66A3579F-654B-484A-BEC1-BA2B291B20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4310" name="Straight Connector 75">
                    <a:extLst>
                      <a:ext uri="{FF2B5EF4-FFF2-40B4-BE49-F238E27FC236}">
                        <a16:creationId xmlns:a16="http://schemas.microsoft.com/office/drawing/2014/main" id="{3C501DC9-418E-D34C-9971-3A4D0B3A58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94308" name="TextBox 80">
                  <a:extLst>
                    <a:ext uri="{FF2B5EF4-FFF2-40B4-BE49-F238E27FC236}">
                      <a16:creationId xmlns:a16="http://schemas.microsoft.com/office/drawing/2014/main" id="{9D9A0B69-CB35-184B-B2D5-A80F40DA4B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47054" y="3246467"/>
                  <a:ext cx="563488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Title</a:t>
                  </a:r>
                </a:p>
              </p:txBody>
            </p:sp>
          </p:grpSp>
          <p:grpSp>
            <p:nvGrpSpPr>
              <p:cNvPr id="94297" name="Group 67">
                <a:extLst>
                  <a:ext uri="{FF2B5EF4-FFF2-40B4-BE49-F238E27FC236}">
                    <a16:creationId xmlns:a16="http://schemas.microsoft.com/office/drawing/2014/main" id="{30557774-1684-7A43-8C3C-9C60ED457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48500" y="2693988"/>
                <a:ext cx="1038225" cy="544512"/>
                <a:chOff x="2603693" y="5051319"/>
                <a:chExt cx="1037463" cy="545035"/>
              </a:xfrm>
            </p:grpSpPr>
            <p:grpSp>
              <p:nvGrpSpPr>
                <p:cNvPr id="94303" name="Group 82">
                  <a:extLst>
                    <a:ext uri="{FF2B5EF4-FFF2-40B4-BE49-F238E27FC236}">
                      <a16:creationId xmlns:a16="http://schemas.microsoft.com/office/drawing/2014/main" id="{BB22267B-4317-0540-A094-6CE447739E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2743200" y="5443954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4305" name="Oval 84">
                    <a:extLst>
                      <a:ext uri="{FF2B5EF4-FFF2-40B4-BE49-F238E27FC236}">
                        <a16:creationId xmlns:a16="http://schemas.microsoft.com/office/drawing/2014/main" id="{D7B444F6-6D7A-B54C-9019-19D308FBF8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4306" name="Straight Connector 85">
                    <a:extLst>
                      <a:ext uri="{FF2B5EF4-FFF2-40B4-BE49-F238E27FC236}">
                        <a16:creationId xmlns:a16="http://schemas.microsoft.com/office/drawing/2014/main" id="{FF87B343-8686-9441-8D98-43713297EF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94304" name="TextBox 83">
                  <a:extLst>
                    <a:ext uri="{FF2B5EF4-FFF2-40B4-BE49-F238E27FC236}">
                      <a16:creationId xmlns:a16="http://schemas.microsoft.com/office/drawing/2014/main" id="{3C517FD4-6C04-D74F-ADA1-D5B0E68DBC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3693" y="5051319"/>
                  <a:ext cx="103746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Publisher</a:t>
                  </a:r>
                </a:p>
              </p:txBody>
            </p:sp>
          </p:grpSp>
          <p:grpSp>
            <p:nvGrpSpPr>
              <p:cNvPr id="94298" name="Group 72">
                <a:extLst>
                  <a:ext uri="{FF2B5EF4-FFF2-40B4-BE49-F238E27FC236}">
                    <a16:creationId xmlns:a16="http://schemas.microsoft.com/office/drawing/2014/main" id="{31F89A6D-3640-B947-8844-7095F97B19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26200" y="2722563"/>
                <a:ext cx="598488" cy="533400"/>
                <a:chOff x="2635024" y="5062954"/>
                <a:chExt cx="598625" cy="533400"/>
              </a:xfrm>
            </p:grpSpPr>
            <p:grpSp>
              <p:nvGrpSpPr>
                <p:cNvPr id="94299" name="Group 87">
                  <a:extLst>
                    <a:ext uri="{FF2B5EF4-FFF2-40B4-BE49-F238E27FC236}">
                      <a16:creationId xmlns:a16="http://schemas.microsoft.com/office/drawing/2014/main" id="{83CBC801-0EE2-104A-86A6-FD89FD7B20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2743200" y="5443954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4301" name="Oval 89">
                    <a:extLst>
                      <a:ext uri="{FF2B5EF4-FFF2-40B4-BE49-F238E27FC236}">
                        <a16:creationId xmlns:a16="http://schemas.microsoft.com/office/drawing/2014/main" id="{FEDE9E49-2D06-4143-9E4C-4C64BD9DC0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4302" name="Straight Connector 90">
                    <a:extLst>
                      <a:ext uri="{FF2B5EF4-FFF2-40B4-BE49-F238E27FC236}">
                        <a16:creationId xmlns:a16="http://schemas.microsoft.com/office/drawing/2014/main" id="{C494A338-DFBB-494E-BA15-3DC6993244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94300" name="TextBox 88">
                  <a:extLst>
                    <a:ext uri="{FF2B5EF4-FFF2-40B4-BE49-F238E27FC236}">
                      <a16:creationId xmlns:a16="http://schemas.microsoft.com/office/drawing/2014/main" id="{BD6348A8-70FC-0047-A6F8-21EC89D3E0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5024" y="5062954"/>
                  <a:ext cx="59862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Year</a:t>
                  </a:r>
                </a:p>
              </p:txBody>
            </p:sp>
          </p:grpSp>
        </p:grpSp>
        <p:grpSp>
          <p:nvGrpSpPr>
            <p:cNvPr id="94287" name="Group 83">
              <a:extLst>
                <a:ext uri="{FF2B5EF4-FFF2-40B4-BE49-F238E27FC236}">
                  <a16:creationId xmlns:a16="http://schemas.microsoft.com/office/drawing/2014/main" id="{8A01769C-4666-374A-9BCC-53BA0555DB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0325" y="3236913"/>
              <a:ext cx="1235077" cy="338137"/>
              <a:chOff x="7696201" y="5608022"/>
              <a:chExt cx="1234748" cy="338554"/>
            </a:xfrm>
          </p:grpSpPr>
          <p:grpSp>
            <p:nvGrpSpPr>
              <p:cNvPr id="94288" name="Group 54">
                <a:extLst>
                  <a:ext uri="{FF2B5EF4-FFF2-40B4-BE49-F238E27FC236}">
                    <a16:creationId xmlns:a16="http://schemas.microsoft.com/office/drawing/2014/main" id="{C2C27B45-C1EF-D141-89F7-E63E1A0814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7696201" y="5748754"/>
                <a:ext cx="228600" cy="76200"/>
                <a:chOff x="3962400" y="4191000"/>
                <a:chExt cx="228600" cy="76200"/>
              </a:xfrm>
            </p:grpSpPr>
            <p:sp>
              <p:nvSpPr>
                <p:cNvPr id="94290" name="Oval 56">
                  <a:extLst>
                    <a:ext uri="{FF2B5EF4-FFF2-40B4-BE49-F238E27FC236}">
                      <a16:creationId xmlns:a16="http://schemas.microsoft.com/office/drawing/2014/main" id="{323746F9-C550-0641-AF22-806FEE1CC8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4291" name="Straight Connector 57">
                  <a:extLst>
                    <a:ext uri="{FF2B5EF4-FFF2-40B4-BE49-F238E27FC236}">
                      <a16:creationId xmlns:a16="http://schemas.microsoft.com/office/drawing/2014/main" id="{31CCDDC7-82AD-C246-AD30-DBEF44FA809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4289" name="TextBox 55">
                <a:extLst>
                  <a:ext uri="{FF2B5EF4-FFF2-40B4-BE49-F238E27FC236}">
                    <a16:creationId xmlns:a16="http://schemas.microsoft.com/office/drawing/2014/main" id="{52A4BAEF-D82E-5143-AEA5-AA249109E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1" y="5608022"/>
                <a:ext cx="10823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Call_Num</a:t>
                </a:r>
              </a:p>
            </p:txBody>
          </p:sp>
        </p:grpSp>
      </p:grpSp>
      <p:sp>
        <p:nvSpPr>
          <p:cNvPr id="94230" name="Rectangle 104">
            <a:extLst>
              <a:ext uri="{FF2B5EF4-FFF2-40B4-BE49-F238E27FC236}">
                <a16:creationId xmlns:a16="http://schemas.microsoft.com/office/drawing/2014/main" id="{56BF5731-9ADD-5940-86B4-EE4FD963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13000"/>
            <a:ext cx="60198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94231" name="Rectangle 10">
            <a:extLst>
              <a:ext uri="{FF2B5EF4-FFF2-40B4-BE49-F238E27FC236}">
                <a16:creationId xmlns:a16="http://schemas.microsoft.com/office/drawing/2014/main" id="{BC1D4851-3DA2-5346-AF94-144AC64DB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9775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BOOK</a:t>
            </a:r>
          </a:p>
        </p:txBody>
      </p:sp>
      <p:grpSp>
        <p:nvGrpSpPr>
          <p:cNvPr id="141" name="Group 75">
            <a:extLst>
              <a:ext uri="{FF2B5EF4-FFF2-40B4-BE49-F238E27FC236}">
                <a16:creationId xmlns:a16="http://schemas.microsoft.com/office/drawing/2014/main" id="{B1F89830-4535-1748-A55D-CF812CC014E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3429000" cy="1066800"/>
            <a:chOff x="1824" y="1776"/>
            <a:chExt cx="2160" cy="672"/>
          </a:xfrm>
          <a:solidFill>
            <a:srgbClr val="FFB054"/>
          </a:solidFill>
        </p:grpSpPr>
        <p:sp>
          <p:nvSpPr>
            <p:cNvPr id="142" name="AutoShape 12">
              <a:extLst>
                <a:ext uri="{FF2B5EF4-FFF2-40B4-BE49-F238E27FC236}">
                  <a16:creationId xmlns:a16="http://schemas.microsoft.com/office/drawing/2014/main" id="{0F77CE56-7725-F648-85B3-2ED9A2CFA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76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COPY</a:t>
              </a:r>
            </a:p>
          </p:txBody>
        </p:sp>
        <p:sp>
          <p:nvSpPr>
            <p:cNvPr id="143" name="Line 15">
              <a:extLst>
                <a:ext uri="{FF2B5EF4-FFF2-40B4-BE49-F238E27FC236}">
                  <a16:creationId xmlns:a16="http://schemas.microsoft.com/office/drawing/2014/main" id="{67AFB561-F4C5-1E4C-A819-F58EB7DF9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107"/>
              <a:ext cx="768" cy="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4" name="Line 16">
              <a:extLst>
                <a:ext uri="{FF2B5EF4-FFF2-40B4-BE49-F238E27FC236}">
                  <a16:creationId xmlns:a16="http://schemas.microsoft.com/office/drawing/2014/main" id="{E85C206D-BC44-E844-8DB1-162F1920A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12"/>
              <a:ext cx="720" cy="0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4233" name="Group 192">
            <a:extLst>
              <a:ext uri="{FF2B5EF4-FFF2-40B4-BE49-F238E27FC236}">
                <a16:creationId xmlns:a16="http://schemas.microsoft.com/office/drawing/2014/main" id="{5ED5940F-08F1-7F4F-BD0F-C85441646245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684463"/>
            <a:ext cx="4054475" cy="1654175"/>
            <a:chOff x="429254" y="2684463"/>
            <a:chExt cx="4053423" cy="1653949"/>
          </a:xfrm>
        </p:grpSpPr>
        <p:sp>
          <p:nvSpPr>
            <p:cNvPr id="94255" name="Rectangle 151">
              <a:extLst>
                <a:ext uri="{FF2B5EF4-FFF2-40B4-BE49-F238E27FC236}">
                  <a16:creationId xmlns:a16="http://schemas.microsoft.com/office/drawing/2014/main" id="{14F0AD08-D792-4946-9FA1-228A8A645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0" y="3249612"/>
              <a:ext cx="1371600" cy="530225"/>
            </a:xfrm>
            <a:prstGeom prst="rect">
              <a:avLst/>
            </a:prstGeom>
            <a:solidFill>
              <a:srgbClr val="FFB054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/>
                <a:t>BOOK TITLE</a:t>
              </a:r>
            </a:p>
          </p:txBody>
        </p:sp>
        <p:grpSp>
          <p:nvGrpSpPr>
            <p:cNvPr id="94256" name="Group 61">
              <a:extLst>
                <a:ext uri="{FF2B5EF4-FFF2-40B4-BE49-F238E27FC236}">
                  <a16:creationId xmlns:a16="http://schemas.microsoft.com/office/drawing/2014/main" id="{90E7085B-88DD-264D-AB12-8AC628FFE974}"/>
                </a:ext>
              </a:extLst>
            </p:cNvPr>
            <p:cNvGrpSpPr>
              <a:grpSpLocks/>
            </p:cNvGrpSpPr>
            <p:nvPr/>
          </p:nvGrpSpPr>
          <p:grpSpPr bwMode="auto">
            <a:xfrm rot="-3348544">
              <a:off x="1362500" y="3855004"/>
              <a:ext cx="228496" cy="76106"/>
              <a:chOff x="3962400" y="4191000"/>
              <a:chExt cx="228600" cy="76200"/>
            </a:xfrm>
          </p:grpSpPr>
          <p:sp>
            <p:nvSpPr>
              <p:cNvPr id="94284" name="Oval 62">
                <a:extLst>
                  <a:ext uri="{FF2B5EF4-FFF2-40B4-BE49-F238E27FC236}">
                    <a16:creationId xmlns:a16="http://schemas.microsoft.com/office/drawing/2014/main" id="{C1F8BCF9-0737-1448-A4D8-E284D3AE0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4285" name="Straight Connector 63">
                <a:extLst>
                  <a:ext uri="{FF2B5EF4-FFF2-40B4-BE49-F238E27FC236}">
                    <a16:creationId xmlns:a16="http://schemas.microsoft.com/office/drawing/2014/main" id="{B657BEF9-DE27-A042-BE3A-29EC9425F14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4257" name="TextBox 73">
              <a:extLst>
                <a:ext uri="{FF2B5EF4-FFF2-40B4-BE49-F238E27FC236}">
                  <a16:creationId xmlns:a16="http://schemas.microsoft.com/office/drawing/2014/main" id="{D368E18A-A4A8-2E4A-A890-C1173C113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515" y="3999967"/>
              <a:ext cx="3032162" cy="33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Author{((First, MI, Last),Order)}</a:t>
              </a:r>
            </a:p>
          </p:txBody>
        </p:sp>
        <p:grpSp>
          <p:nvGrpSpPr>
            <p:cNvPr id="94258" name="Group 155">
              <a:extLst>
                <a:ext uri="{FF2B5EF4-FFF2-40B4-BE49-F238E27FC236}">
                  <a16:creationId xmlns:a16="http://schemas.microsoft.com/office/drawing/2014/main" id="{A0C8D648-9E28-7B48-8C72-060825B9B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810" y="3219450"/>
              <a:ext cx="723900" cy="338137"/>
              <a:chOff x="5547054" y="3246467"/>
              <a:chExt cx="723900" cy="338554"/>
            </a:xfrm>
          </p:grpSpPr>
          <p:grpSp>
            <p:nvGrpSpPr>
              <p:cNvPr id="94280" name="Group 72">
                <a:extLst>
                  <a:ext uri="{FF2B5EF4-FFF2-40B4-BE49-F238E27FC236}">
                    <a16:creationId xmlns:a16="http://schemas.microsoft.com/office/drawing/2014/main" id="{DB67D95A-DF29-744E-B7A9-B10B3E68AD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354" y="3368089"/>
                <a:ext cx="228600" cy="76200"/>
                <a:chOff x="3962400" y="4191000"/>
                <a:chExt cx="228600" cy="76200"/>
              </a:xfrm>
            </p:grpSpPr>
            <p:sp>
              <p:nvSpPr>
                <p:cNvPr id="94282" name="Oval 74">
                  <a:extLst>
                    <a:ext uri="{FF2B5EF4-FFF2-40B4-BE49-F238E27FC236}">
                      <a16:creationId xmlns:a16="http://schemas.microsoft.com/office/drawing/2014/main" id="{EA1D4AFA-A432-7249-8EB2-7EA5E65FB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4283" name="Straight Connector 75">
                  <a:extLst>
                    <a:ext uri="{FF2B5EF4-FFF2-40B4-BE49-F238E27FC236}">
                      <a16:creationId xmlns:a16="http://schemas.microsoft.com/office/drawing/2014/main" id="{2E00FB99-A821-AE45-8B12-926C012E197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4281" name="TextBox 80">
                <a:extLst>
                  <a:ext uri="{FF2B5EF4-FFF2-40B4-BE49-F238E27FC236}">
                    <a16:creationId xmlns:a16="http://schemas.microsoft.com/office/drawing/2014/main" id="{C4709797-89A8-5849-BD63-CEDD4AF9B8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7054" y="3246467"/>
                <a:ext cx="563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Title</a:t>
                </a:r>
              </a:p>
            </p:txBody>
          </p:sp>
        </p:grpSp>
        <p:grpSp>
          <p:nvGrpSpPr>
            <p:cNvPr id="94259" name="Group 156">
              <a:extLst>
                <a:ext uri="{FF2B5EF4-FFF2-40B4-BE49-F238E27FC236}">
                  <a16:creationId xmlns:a16="http://schemas.microsoft.com/office/drawing/2014/main" id="{556D6849-3123-D246-86E8-44279FFAE0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0100" y="2684463"/>
              <a:ext cx="1038225" cy="544512"/>
              <a:chOff x="2603693" y="5051319"/>
              <a:chExt cx="1037463" cy="545035"/>
            </a:xfrm>
          </p:grpSpPr>
          <p:grpSp>
            <p:nvGrpSpPr>
              <p:cNvPr id="94276" name="Group 82">
                <a:extLst>
                  <a:ext uri="{FF2B5EF4-FFF2-40B4-BE49-F238E27FC236}">
                    <a16:creationId xmlns:a16="http://schemas.microsoft.com/office/drawing/2014/main" id="{B8F808B9-BC2E-0542-9374-BD03D4A272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743200" y="5443954"/>
                <a:ext cx="228600" cy="76200"/>
                <a:chOff x="3962400" y="4191000"/>
                <a:chExt cx="228600" cy="76200"/>
              </a:xfrm>
            </p:grpSpPr>
            <p:sp>
              <p:nvSpPr>
                <p:cNvPr id="94278" name="Oval 84">
                  <a:extLst>
                    <a:ext uri="{FF2B5EF4-FFF2-40B4-BE49-F238E27FC236}">
                      <a16:creationId xmlns:a16="http://schemas.microsoft.com/office/drawing/2014/main" id="{BA02DECA-3BDC-A44D-9E5B-F2890BB083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4279" name="Straight Connector 85">
                  <a:extLst>
                    <a:ext uri="{FF2B5EF4-FFF2-40B4-BE49-F238E27FC236}">
                      <a16:creationId xmlns:a16="http://schemas.microsoft.com/office/drawing/2014/main" id="{1201E864-A7D4-1D4D-BEB0-9F685608D8B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4277" name="TextBox 83">
                <a:extLst>
                  <a:ext uri="{FF2B5EF4-FFF2-40B4-BE49-F238E27FC236}">
                    <a16:creationId xmlns:a16="http://schemas.microsoft.com/office/drawing/2014/main" id="{884FB0E7-945A-0341-9EEE-26B4C0C1D2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3693" y="5051319"/>
                <a:ext cx="10374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Publisher</a:t>
                </a:r>
              </a:p>
            </p:txBody>
          </p:sp>
        </p:grpSp>
        <p:grpSp>
          <p:nvGrpSpPr>
            <p:cNvPr id="94260" name="Group 157">
              <a:extLst>
                <a:ext uri="{FF2B5EF4-FFF2-40B4-BE49-F238E27FC236}">
                  <a16:creationId xmlns:a16="http://schemas.microsoft.com/office/drawing/2014/main" id="{8481C99E-972C-C74D-A60E-7F83BE7A34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2695575"/>
              <a:ext cx="598488" cy="533400"/>
              <a:chOff x="2635024" y="5062954"/>
              <a:chExt cx="598625" cy="533400"/>
            </a:xfrm>
          </p:grpSpPr>
          <p:grpSp>
            <p:nvGrpSpPr>
              <p:cNvPr id="94272" name="Group 87">
                <a:extLst>
                  <a:ext uri="{FF2B5EF4-FFF2-40B4-BE49-F238E27FC236}">
                    <a16:creationId xmlns:a16="http://schemas.microsoft.com/office/drawing/2014/main" id="{D876B622-82F0-DF43-BEBE-E00D71CCB6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743200" y="5443954"/>
                <a:ext cx="228600" cy="76200"/>
                <a:chOff x="3962400" y="4191000"/>
                <a:chExt cx="228600" cy="76200"/>
              </a:xfrm>
            </p:grpSpPr>
            <p:sp>
              <p:nvSpPr>
                <p:cNvPr id="94274" name="Oval 89">
                  <a:extLst>
                    <a:ext uri="{FF2B5EF4-FFF2-40B4-BE49-F238E27FC236}">
                      <a16:creationId xmlns:a16="http://schemas.microsoft.com/office/drawing/2014/main" id="{8BFD2ED8-0999-C845-8074-D2D670EDBD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4275" name="Straight Connector 90">
                  <a:extLst>
                    <a:ext uri="{FF2B5EF4-FFF2-40B4-BE49-F238E27FC236}">
                      <a16:creationId xmlns:a16="http://schemas.microsoft.com/office/drawing/2014/main" id="{7825E44C-A04F-3E4A-AA22-BD6C2E7A527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4273" name="TextBox 88">
                <a:extLst>
                  <a:ext uri="{FF2B5EF4-FFF2-40B4-BE49-F238E27FC236}">
                    <a16:creationId xmlns:a16="http://schemas.microsoft.com/office/drawing/2014/main" id="{C2F86263-14FF-9546-9EF7-754D6DBC0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5024" y="5062954"/>
                <a:ext cx="59862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Year</a:t>
                </a:r>
              </a:p>
            </p:txBody>
          </p:sp>
        </p:grpSp>
        <p:grpSp>
          <p:nvGrpSpPr>
            <p:cNvPr id="94261" name="Group 61">
              <a:extLst>
                <a:ext uri="{FF2B5EF4-FFF2-40B4-BE49-F238E27FC236}">
                  <a16:creationId xmlns:a16="http://schemas.microsoft.com/office/drawing/2014/main" id="{9D8825A8-086E-DC42-A7AC-37038E2C36A6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797698" y="3886299"/>
              <a:ext cx="228496" cy="76106"/>
              <a:chOff x="3962400" y="4191000"/>
              <a:chExt cx="228600" cy="76200"/>
            </a:xfrm>
          </p:grpSpPr>
          <p:sp>
            <p:nvSpPr>
              <p:cNvPr id="94270" name="Oval 62">
                <a:extLst>
                  <a:ext uri="{FF2B5EF4-FFF2-40B4-BE49-F238E27FC236}">
                    <a16:creationId xmlns:a16="http://schemas.microsoft.com/office/drawing/2014/main" id="{630B424C-5D71-F94F-9BEE-000B67311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4271" name="Straight Connector 63">
                <a:extLst>
                  <a:ext uri="{FF2B5EF4-FFF2-40B4-BE49-F238E27FC236}">
                    <a16:creationId xmlns:a16="http://schemas.microsoft.com/office/drawing/2014/main" id="{2BD16DD3-4A6A-1547-A103-1B1634DE3D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4262" name="Group 191">
              <a:extLst>
                <a:ext uri="{FF2B5EF4-FFF2-40B4-BE49-F238E27FC236}">
                  <a16:creationId xmlns:a16="http://schemas.microsoft.com/office/drawing/2014/main" id="{B1CCEB98-9AD1-2248-8087-DA560B594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54" y="3915284"/>
              <a:ext cx="1082636" cy="338137"/>
              <a:chOff x="1990943" y="4063321"/>
              <a:chExt cx="1082636" cy="338137"/>
            </a:xfrm>
          </p:grpSpPr>
          <p:sp>
            <p:nvSpPr>
              <p:cNvPr id="94268" name="TextBox 55">
                <a:extLst>
                  <a:ext uri="{FF2B5EF4-FFF2-40B4-BE49-F238E27FC236}">
                    <a16:creationId xmlns:a16="http://schemas.microsoft.com/office/drawing/2014/main" id="{A2E5BF65-71BB-3F44-9D41-C7F0E857E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0943" y="4063321"/>
                <a:ext cx="1082636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Call_Num</a:t>
                </a:r>
              </a:p>
            </p:txBody>
          </p:sp>
          <p:cxnSp>
            <p:nvCxnSpPr>
              <p:cNvPr id="94269" name="Straight Connector 182">
                <a:extLst>
                  <a:ext uri="{FF2B5EF4-FFF2-40B4-BE49-F238E27FC236}">
                    <a16:creationId xmlns:a16="http://schemas.microsoft.com/office/drawing/2014/main" id="{6339D02E-2DAF-FF41-9D53-1CDDCE4A6E1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070100" y="4084637"/>
                <a:ext cx="84931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4263" name="Group 186">
              <a:extLst>
                <a:ext uri="{FF2B5EF4-FFF2-40B4-BE49-F238E27FC236}">
                  <a16:creationId xmlns:a16="http://schemas.microsoft.com/office/drawing/2014/main" id="{88B06C05-DBB6-C347-9E72-A565579F82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3505195"/>
              <a:ext cx="838200" cy="338554"/>
              <a:chOff x="5432754" y="3246467"/>
              <a:chExt cx="838200" cy="338972"/>
            </a:xfrm>
          </p:grpSpPr>
          <p:grpSp>
            <p:nvGrpSpPr>
              <p:cNvPr id="94264" name="Group 72">
                <a:extLst>
                  <a:ext uri="{FF2B5EF4-FFF2-40B4-BE49-F238E27FC236}">
                    <a16:creationId xmlns:a16="http://schemas.microsoft.com/office/drawing/2014/main" id="{7FB60FD4-2992-BD42-A5A6-EC07B67C82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354" y="3368089"/>
                <a:ext cx="228600" cy="76200"/>
                <a:chOff x="3962400" y="4191000"/>
                <a:chExt cx="228600" cy="76200"/>
              </a:xfrm>
            </p:grpSpPr>
            <p:sp>
              <p:nvSpPr>
                <p:cNvPr id="94266" name="Oval 74">
                  <a:extLst>
                    <a:ext uri="{FF2B5EF4-FFF2-40B4-BE49-F238E27FC236}">
                      <a16:creationId xmlns:a16="http://schemas.microsoft.com/office/drawing/2014/main" id="{E8CBCE14-FA50-5D4C-A792-25EE43A0FD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4267" name="Straight Connector 75">
                  <a:extLst>
                    <a:ext uri="{FF2B5EF4-FFF2-40B4-BE49-F238E27FC236}">
                      <a16:creationId xmlns:a16="http://schemas.microsoft.com/office/drawing/2014/main" id="{8F5DC918-35BC-FF49-B399-EA30C4980B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4265" name="TextBox 80">
                <a:extLst>
                  <a:ext uri="{FF2B5EF4-FFF2-40B4-BE49-F238E27FC236}">
                    <a16:creationId xmlns:a16="http://schemas.microsoft.com/office/drawing/2014/main" id="{69748E91-B15E-E049-8137-3B516EEA3A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2754" y="3246467"/>
                <a:ext cx="662361" cy="338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u="sng"/>
                  <a:t>ISBN</a:t>
                </a:r>
              </a:p>
            </p:txBody>
          </p:sp>
        </p:grpSp>
      </p:grpSp>
      <p:sp>
        <p:nvSpPr>
          <p:cNvPr id="94234" name="Text Box 9">
            <a:extLst>
              <a:ext uri="{FF2B5EF4-FFF2-40B4-BE49-F238E27FC236}">
                <a16:creationId xmlns:a16="http://schemas.microsoft.com/office/drawing/2014/main" id="{E156B8DC-E4EF-4A4B-B848-8161AE63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111500"/>
            <a:ext cx="457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94235" name="Text Box 56">
            <a:extLst>
              <a:ext uri="{FF2B5EF4-FFF2-40B4-BE49-F238E27FC236}">
                <a16:creationId xmlns:a16="http://schemas.microsoft.com/office/drawing/2014/main" id="{14720F14-4126-C045-B484-9A9F055D3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3068638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28" name="Rectangle 13">
            <a:extLst>
              <a:ext uri="{FF2B5EF4-FFF2-40B4-BE49-F238E27FC236}">
                <a16:creationId xmlns:a16="http://schemas.microsoft.com/office/drawing/2014/main" id="{B92E5E1E-91A7-124F-8CFB-472667F7C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146175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BORROWER</a:t>
            </a:r>
          </a:p>
        </p:txBody>
      </p:sp>
      <p:grpSp>
        <p:nvGrpSpPr>
          <p:cNvPr id="129" name="Group 53">
            <a:extLst>
              <a:ext uri="{FF2B5EF4-FFF2-40B4-BE49-F238E27FC236}">
                <a16:creationId xmlns:a16="http://schemas.microsoft.com/office/drawing/2014/main" id="{CF502E3C-9037-A641-833D-BDDF32D32820}"/>
              </a:ext>
            </a:extLst>
          </p:cNvPr>
          <p:cNvGrpSpPr>
            <a:grpSpLocks/>
          </p:cNvGrpSpPr>
          <p:nvPr/>
        </p:nvGrpSpPr>
        <p:grpSpPr bwMode="auto">
          <a:xfrm>
            <a:off x="6324049" y="1697561"/>
            <a:ext cx="1241502" cy="1614420"/>
            <a:chOff x="3994" y="884"/>
            <a:chExt cx="816" cy="1079"/>
          </a:xfrm>
          <a:solidFill>
            <a:srgbClr val="FFB054"/>
          </a:solidFill>
        </p:grpSpPr>
        <p:sp>
          <p:nvSpPr>
            <p:cNvPr id="130" name="AutoShape 18">
              <a:extLst>
                <a:ext uri="{FF2B5EF4-FFF2-40B4-BE49-F238E27FC236}">
                  <a16:creationId xmlns:a16="http://schemas.microsoft.com/office/drawing/2014/main" id="{52C5533A-F3CA-604E-B62D-E051E60D9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107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BORROW</a:t>
              </a:r>
            </a:p>
          </p:txBody>
        </p:sp>
        <p:sp>
          <p:nvSpPr>
            <p:cNvPr id="131" name="Line 25">
              <a:extLst>
                <a:ext uri="{FF2B5EF4-FFF2-40B4-BE49-F238E27FC236}">
                  <a16:creationId xmlns:a16="http://schemas.microsoft.com/office/drawing/2014/main" id="{4B0FDEF2-355D-D042-B87C-7AAB12637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5" y="884"/>
              <a:ext cx="11" cy="19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" name="Line 26">
              <a:extLst>
                <a:ext uri="{FF2B5EF4-FFF2-40B4-BE49-F238E27FC236}">
                  <a16:creationId xmlns:a16="http://schemas.microsoft.com/office/drawing/2014/main" id="{6DF36226-3266-B840-9D2E-1D50CC8E0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1736"/>
              <a:ext cx="11" cy="22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3" name="Text Box 51">
            <a:extLst>
              <a:ext uri="{FF2B5EF4-FFF2-40B4-BE49-F238E27FC236}">
                <a16:creationId xmlns:a16="http://schemas.microsoft.com/office/drawing/2014/main" id="{E257A54A-2BCB-5F43-A66A-9B6FDE9C0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2962275"/>
            <a:ext cx="3444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ea typeface="BiauKai" pitchFamily="2" charset="-12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34" name="Text Box 52">
            <a:extLst>
              <a:ext uri="{FF2B5EF4-FFF2-40B4-BE49-F238E27FC236}">
                <a16:creationId xmlns:a16="http://schemas.microsoft.com/office/drawing/2014/main" id="{C3F90DFE-057C-F94A-8A77-BD317F569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1739900"/>
            <a:ext cx="4714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0,1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3E01BF3-4878-3741-8902-45C8F71F79BD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2573338"/>
            <a:ext cx="1128713" cy="495300"/>
            <a:chOff x="7518804" y="2573337"/>
            <a:chExt cx="1128835" cy="494593"/>
          </a:xfrm>
        </p:grpSpPr>
        <p:grpSp>
          <p:nvGrpSpPr>
            <p:cNvPr id="94251" name="Group 135">
              <a:extLst>
                <a:ext uri="{FF2B5EF4-FFF2-40B4-BE49-F238E27FC236}">
                  <a16:creationId xmlns:a16="http://schemas.microsoft.com/office/drawing/2014/main" id="{551E763B-26A9-B44F-8B43-85852F949022}"/>
                </a:ext>
              </a:extLst>
            </p:cNvPr>
            <p:cNvGrpSpPr>
              <a:grpSpLocks/>
            </p:cNvGrpSpPr>
            <p:nvPr/>
          </p:nvGrpSpPr>
          <p:grpSpPr bwMode="auto">
            <a:xfrm rot="13594758" flipV="1">
              <a:off x="7448809" y="2649537"/>
              <a:ext cx="228600" cy="76200"/>
              <a:chOff x="3962400" y="4191000"/>
              <a:chExt cx="228600" cy="76200"/>
            </a:xfrm>
          </p:grpSpPr>
          <p:sp>
            <p:nvSpPr>
              <p:cNvPr id="94253" name="Oval 127">
                <a:extLst>
                  <a:ext uri="{FF2B5EF4-FFF2-40B4-BE49-F238E27FC236}">
                    <a16:creationId xmlns:a16="http://schemas.microsoft.com/office/drawing/2014/main" id="{1F656735-FD84-DF48-ACC0-F6611E0AE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4254" name="Straight Connector 128">
                <a:extLst>
                  <a:ext uri="{FF2B5EF4-FFF2-40B4-BE49-F238E27FC236}">
                    <a16:creationId xmlns:a16="http://schemas.microsoft.com/office/drawing/2014/main" id="{1C8983B2-9E1B-2A41-AFCD-28AEE9E412C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4252" name="TextBox 136">
              <a:extLst>
                <a:ext uri="{FF2B5EF4-FFF2-40B4-BE49-F238E27FC236}">
                  <a16:creationId xmlns:a16="http://schemas.microsoft.com/office/drawing/2014/main" id="{6C151A97-D888-6B4D-A134-9A3B8D14E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8804" y="2729376"/>
              <a:ext cx="11288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Due_Date</a:t>
              </a:r>
            </a:p>
          </p:txBody>
        </p:sp>
      </p:grpSp>
      <p:grpSp>
        <p:nvGrpSpPr>
          <p:cNvPr id="94241" name="Group 39">
            <a:extLst>
              <a:ext uri="{FF2B5EF4-FFF2-40B4-BE49-F238E27FC236}">
                <a16:creationId xmlns:a16="http://schemas.microsoft.com/office/drawing/2014/main" id="{020C799C-B243-A541-8CC6-D2FE667339AA}"/>
              </a:ext>
            </a:extLst>
          </p:cNvPr>
          <p:cNvGrpSpPr>
            <a:grpSpLocks/>
          </p:cNvGrpSpPr>
          <p:nvPr/>
        </p:nvGrpSpPr>
        <p:grpSpPr bwMode="auto">
          <a:xfrm>
            <a:off x="2033588" y="6096000"/>
            <a:ext cx="776287" cy="388938"/>
            <a:chOff x="1905000" y="6096000"/>
            <a:chExt cx="776175" cy="388234"/>
          </a:xfrm>
        </p:grpSpPr>
        <p:grpSp>
          <p:nvGrpSpPr>
            <p:cNvPr id="94247" name="Group 40">
              <a:extLst>
                <a:ext uri="{FF2B5EF4-FFF2-40B4-BE49-F238E27FC236}">
                  <a16:creationId xmlns:a16="http://schemas.microsoft.com/office/drawing/2014/main" id="{D304F30A-3423-744D-8FCC-068C39F70871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1828800" y="6172200"/>
              <a:ext cx="228600" cy="76200"/>
              <a:chOff x="3962400" y="4191000"/>
              <a:chExt cx="228600" cy="76200"/>
            </a:xfrm>
          </p:grpSpPr>
          <p:sp>
            <p:nvSpPr>
              <p:cNvPr id="94249" name="Oval 42">
                <a:extLst>
                  <a:ext uri="{FF2B5EF4-FFF2-40B4-BE49-F238E27FC236}">
                    <a16:creationId xmlns:a16="http://schemas.microsoft.com/office/drawing/2014/main" id="{CF5C3DE9-A605-2C47-9D7F-499EA1ABF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4250" name="Straight Connector 43">
                <a:extLst>
                  <a:ext uri="{FF2B5EF4-FFF2-40B4-BE49-F238E27FC236}">
                    <a16:creationId xmlns:a16="http://schemas.microsoft.com/office/drawing/2014/main" id="{AC389A6E-4D57-894A-A633-D9B41A4F838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4248" name="TextBox 41">
              <a:extLst>
                <a:ext uri="{FF2B5EF4-FFF2-40B4-BE49-F238E27FC236}">
                  <a16:creationId xmlns:a16="http://schemas.microsoft.com/office/drawing/2014/main" id="{04CD5565-78B6-B141-A590-DFDF8ADD2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6145680"/>
              <a:ext cx="7761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Phone</a:t>
              </a:r>
            </a:p>
          </p:txBody>
        </p:sp>
      </p:grpSp>
      <p:grpSp>
        <p:nvGrpSpPr>
          <p:cNvPr id="94242" name="Group 10">
            <a:extLst>
              <a:ext uri="{FF2B5EF4-FFF2-40B4-BE49-F238E27FC236}">
                <a16:creationId xmlns:a16="http://schemas.microsoft.com/office/drawing/2014/main" id="{B7102686-6F00-D14C-85F4-D098F2DB3CC5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352800"/>
            <a:ext cx="1100138" cy="338138"/>
            <a:chOff x="7696201" y="5836622"/>
            <a:chExt cx="1099455" cy="338972"/>
          </a:xfrm>
        </p:grpSpPr>
        <p:sp>
          <p:nvSpPr>
            <p:cNvPr id="94243" name="TextBox 11">
              <a:extLst>
                <a:ext uri="{FF2B5EF4-FFF2-40B4-BE49-F238E27FC236}">
                  <a16:creationId xmlns:a16="http://schemas.microsoft.com/office/drawing/2014/main" id="{9013CF9A-8530-194A-B96F-454D13245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947056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Barcode</a:t>
              </a:r>
            </a:p>
          </p:txBody>
        </p:sp>
        <p:grpSp>
          <p:nvGrpSpPr>
            <p:cNvPr id="94244" name="Group 12">
              <a:extLst>
                <a:ext uri="{FF2B5EF4-FFF2-40B4-BE49-F238E27FC236}">
                  <a16:creationId xmlns:a16="http://schemas.microsoft.com/office/drawing/2014/main" id="{F7C55A1A-ABF4-C047-A880-B1100692EDB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94245" name="Oval 13">
                <a:extLst>
                  <a:ext uri="{FF2B5EF4-FFF2-40B4-BE49-F238E27FC236}">
                    <a16:creationId xmlns:a16="http://schemas.microsoft.com/office/drawing/2014/main" id="{E4A65280-235C-864D-A008-962F0DB27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4246" name="Straight Connector 14">
                <a:extLst>
                  <a:ext uri="{FF2B5EF4-FFF2-40B4-BE49-F238E27FC236}">
                    <a16:creationId xmlns:a16="http://schemas.microsoft.com/office/drawing/2014/main" id="{410D5BD7-4D7B-EC4F-B919-81D995B2E16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autoUpdateAnimBg="0"/>
      <p:bldP spid="133" grpId="0" autoUpdateAnimBg="0"/>
      <p:bldP spid="13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Content Placeholder 2">
            <a:extLst>
              <a:ext uri="{FF2B5EF4-FFF2-40B4-BE49-F238E27FC236}">
                <a16:creationId xmlns:a16="http://schemas.microsoft.com/office/drawing/2014/main" id="{EC9CAE9E-5980-CD44-A108-2C2AB33BFB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7650" y="1182688"/>
            <a:ext cx="5619750" cy="969962"/>
          </a:xfrm>
        </p:spPr>
        <p:txBody>
          <a:bodyPr/>
          <a:lstStyle/>
          <a:p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For 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</a:rPr>
              <a:t>copy of the book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keep track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the current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</a:rPr>
              <a:t>borrower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, the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</a:rPr>
              <a:t>due date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and the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</a:rPr>
              <a:t>librarian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 who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charged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</a:rPr>
              <a:t>it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 out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</a:rPr>
              <a:t>.</a:t>
            </a:r>
          </a:p>
          <a:p>
            <a:endParaRPr lang="en-US" altLang="en-US" dirty="0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0B60D82A-6E44-614D-9B64-81CF5D46E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95235" name="Rectangle 4">
            <a:extLst>
              <a:ext uri="{FF2B5EF4-FFF2-40B4-BE49-F238E27FC236}">
                <a16:creationId xmlns:a16="http://schemas.microsoft.com/office/drawing/2014/main" id="{4396DBE5-DF3D-0D47-9DD3-4841ACCC0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3" y="3505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95236" name="Rectangle 14">
            <a:extLst>
              <a:ext uri="{FF2B5EF4-FFF2-40B4-BE49-F238E27FC236}">
                <a16:creationId xmlns:a16="http://schemas.microsoft.com/office/drawing/2014/main" id="{75BAD4EB-8F02-B544-B3DF-6F4CB76A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95938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H-LIBRARIAN</a:t>
            </a:r>
          </a:p>
        </p:txBody>
      </p:sp>
      <p:sp>
        <p:nvSpPr>
          <p:cNvPr id="95237" name="Rectangle 27">
            <a:extLst>
              <a:ext uri="{FF2B5EF4-FFF2-40B4-BE49-F238E27FC236}">
                <a16:creationId xmlns:a16="http://schemas.microsoft.com/office/drawing/2014/main" id="{A7AE41E2-17EF-3D4F-88F8-758A12962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599113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SECTION</a:t>
            </a:r>
          </a:p>
        </p:txBody>
      </p:sp>
      <p:grpSp>
        <p:nvGrpSpPr>
          <p:cNvPr id="95238" name="Group 10">
            <a:extLst>
              <a:ext uri="{FF2B5EF4-FFF2-40B4-BE49-F238E27FC236}">
                <a16:creationId xmlns:a16="http://schemas.microsoft.com/office/drawing/2014/main" id="{B7FE9259-D1E1-1B4D-9583-35FCBACC99CC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837238"/>
            <a:ext cx="1033463" cy="338137"/>
            <a:chOff x="7696201" y="5836622"/>
            <a:chExt cx="1032768" cy="338554"/>
          </a:xfrm>
        </p:grpSpPr>
        <p:sp>
          <p:nvSpPr>
            <p:cNvPr id="95375" name="TextBox 11">
              <a:extLst>
                <a:ext uri="{FF2B5EF4-FFF2-40B4-BE49-F238E27FC236}">
                  <a16:creationId xmlns:a16="http://schemas.microsoft.com/office/drawing/2014/main" id="{8A362C3D-5477-F848-83D6-700F2581D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8803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number</a:t>
              </a:r>
            </a:p>
          </p:txBody>
        </p:sp>
        <p:grpSp>
          <p:nvGrpSpPr>
            <p:cNvPr id="95376" name="Group 12">
              <a:extLst>
                <a:ext uri="{FF2B5EF4-FFF2-40B4-BE49-F238E27FC236}">
                  <a16:creationId xmlns:a16="http://schemas.microsoft.com/office/drawing/2014/main" id="{A7DDCDFA-CE00-354D-87AE-42BFF85724CC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95377" name="Oval 13">
                <a:extLst>
                  <a:ext uri="{FF2B5EF4-FFF2-40B4-BE49-F238E27FC236}">
                    <a16:creationId xmlns:a16="http://schemas.microsoft.com/office/drawing/2014/main" id="{C09069EA-0183-4A42-B265-E9132AF2D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5378" name="Straight Connector 14">
                <a:extLst>
                  <a:ext uri="{FF2B5EF4-FFF2-40B4-BE49-F238E27FC236}">
                    <a16:creationId xmlns:a16="http://schemas.microsoft.com/office/drawing/2014/main" id="{A53B71B2-6F32-AE46-896A-11BBF2C333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5239" name="Group 15">
            <a:extLst>
              <a:ext uri="{FF2B5EF4-FFF2-40B4-BE49-F238E27FC236}">
                <a16:creationId xmlns:a16="http://schemas.microsoft.com/office/drawing/2014/main" id="{C9372B20-C54F-BA4E-B229-C36CBA9CD59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608638"/>
            <a:ext cx="849313" cy="338137"/>
            <a:chOff x="7696201" y="5608022"/>
            <a:chExt cx="850025" cy="338554"/>
          </a:xfrm>
        </p:grpSpPr>
        <p:grpSp>
          <p:nvGrpSpPr>
            <p:cNvPr id="95371" name="Group 16">
              <a:extLst>
                <a:ext uri="{FF2B5EF4-FFF2-40B4-BE49-F238E27FC236}">
                  <a16:creationId xmlns:a16="http://schemas.microsoft.com/office/drawing/2014/main" id="{D7E7381F-C1E6-0742-A032-74FA83B0DE3C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748754"/>
              <a:ext cx="228600" cy="76200"/>
              <a:chOff x="3962400" y="4191000"/>
              <a:chExt cx="228600" cy="76200"/>
            </a:xfrm>
          </p:grpSpPr>
          <p:sp>
            <p:nvSpPr>
              <p:cNvPr id="95373" name="Oval 18">
                <a:extLst>
                  <a:ext uri="{FF2B5EF4-FFF2-40B4-BE49-F238E27FC236}">
                    <a16:creationId xmlns:a16="http://schemas.microsoft.com/office/drawing/2014/main" id="{20BB0947-095E-6741-BB5D-D9D9E5029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5374" name="Straight Connector 19">
                <a:extLst>
                  <a:ext uri="{FF2B5EF4-FFF2-40B4-BE49-F238E27FC236}">
                    <a16:creationId xmlns:a16="http://schemas.microsoft.com/office/drawing/2014/main" id="{5516F342-2C45-194C-ADC5-2F82933776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5372" name="TextBox 17">
              <a:extLst>
                <a:ext uri="{FF2B5EF4-FFF2-40B4-BE49-F238E27FC236}">
                  <a16:creationId xmlns:a16="http://schemas.microsoft.com/office/drawing/2014/main" id="{8D961767-C301-664D-8B8B-E2BF2B617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599" y="5608022"/>
              <a:ext cx="6976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</a:t>
              </a:r>
            </a:p>
          </p:txBody>
        </p:sp>
      </p:grpSp>
      <p:cxnSp>
        <p:nvCxnSpPr>
          <p:cNvPr id="95240" name="Straight Connector 20">
            <a:extLst>
              <a:ext uri="{FF2B5EF4-FFF2-40B4-BE49-F238E27FC236}">
                <a16:creationId xmlns:a16="http://schemas.microsoft.com/office/drawing/2014/main" id="{D42B9CC3-AD0E-D347-A228-82E16E995143}"/>
              </a:ext>
            </a:extLst>
          </p:cNvPr>
          <p:cNvCxnSpPr>
            <a:cxnSpLocks/>
          </p:cNvCxnSpPr>
          <p:nvPr/>
        </p:nvCxnSpPr>
        <p:spPr bwMode="auto">
          <a:xfrm>
            <a:off x="7848600" y="5672138"/>
            <a:ext cx="6096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5241" name="Group 21">
            <a:extLst>
              <a:ext uri="{FF2B5EF4-FFF2-40B4-BE49-F238E27FC236}">
                <a16:creationId xmlns:a16="http://schemas.microsoft.com/office/drawing/2014/main" id="{05E01C4D-7B60-3F4E-B0BE-586F9B6A459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519738"/>
            <a:ext cx="914400" cy="339725"/>
            <a:chOff x="838200" y="5520154"/>
            <a:chExt cx="914400" cy="338554"/>
          </a:xfrm>
        </p:grpSpPr>
        <p:grpSp>
          <p:nvGrpSpPr>
            <p:cNvPr id="95367" name="Group 22">
              <a:extLst>
                <a:ext uri="{FF2B5EF4-FFF2-40B4-BE49-F238E27FC236}">
                  <a16:creationId xmlns:a16="http://schemas.microsoft.com/office/drawing/2014/main" id="{6844E552-C8B0-D546-882F-ECAC29778D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672554"/>
              <a:ext cx="228600" cy="76200"/>
              <a:chOff x="3962400" y="4191000"/>
              <a:chExt cx="228600" cy="76200"/>
            </a:xfrm>
          </p:grpSpPr>
          <p:sp>
            <p:nvSpPr>
              <p:cNvPr id="95369" name="Oval 24">
                <a:extLst>
                  <a:ext uri="{FF2B5EF4-FFF2-40B4-BE49-F238E27FC236}">
                    <a16:creationId xmlns:a16="http://schemas.microsoft.com/office/drawing/2014/main" id="{BE5FC363-1E55-5F43-B53B-0E454FBA4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5370" name="Straight Connector 25">
                <a:extLst>
                  <a:ext uri="{FF2B5EF4-FFF2-40B4-BE49-F238E27FC236}">
                    <a16:creationId xmlns:a16="http://schemas.microsoft.com/office/drawing/2014/main" id="{7E8A0437-8D1C-784E-9169-1ED8BBDBF8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5368" name="TextBox 23">
              <a:extLst>
                <a:ext uri="{FF2B5EF4-FFF2-40B4-BE49-F238E27FC236}">
                  <a16:creationId xmlns:a16="http://schemas.microsoft.com/office/drawing/2014/main" id="{D26AC151-656B-3E4A-9A64-29CEEAAC5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5520154"/>
              <a:ext cx="6623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LibID</a:t>
              </a:r>
            </a:p>
          </p:txBody>
        </p:sp>
      </p:grpSp>
      <p:grpSp>
        <p:nvGrpSpPr>
          <p:cNvPr id="95242" name="Group 26">
            <a:extLst>
              <a:ext uri="{FF2B5EF4-FFF2-40B4-BE49-F238E27FC236}">
                <a16:creationId xmlns:a16="http://schemas.microsoft.com/office/drawing/2014/main" id="{D1CEE81C-97F1-644C-9CD4-EFA588C9916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824538"/>
            <a:ext cx="838200" cy="339725"/>
            <a:chOff x="914400" y="5824954"/>
            <a:chExt cx="838200" cy="338554"/>
          </a:xfrm>
        </p:grpSpPr>
        <p:grpSp>
          <p:nvGrpSpPr>
            <p:cNvPr id="95361" name="Group 27">
              <a:extLst>
                <a:ext uri="{FF2B5EF4-FFF2-40B4-BE49-F238E27FC236}">
                  <a16:creationId xmlns:a16="http://schemas.microsoft.com/office/drawing/2014/main" id="{B5470E39-DFA7-6744-9BFF-D98A52DE12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977354"/>
              <a:ext cx="228600" cy="76200"/>
              <a:chOff x="3962400" y="4191000"/>
              <a:chExt cx="228600" cy="76200"/>
            </a:xfrm>
          </p:grpSpPr>
          <p:sp>
            <p:nvSpPr>
              <p:cNvPr id="95365" name="Oval 31">
                <a:extLst>
                  <a:ext uri="{FF2B5EF4-FFF2-40B4-BE49-F238E27FC236}">
                    <a16:creationId xmlns:a16="http://schemas.microsoft.com/office/drawing/2014/main" id="{F0639210-9A13-814A-9F28-08DCB2040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5366" name="Straight Connector 32">
                <a:extLst>
                  <a:ext uri="{FF2B5EF4-FFF2-40B4-BE49-F238E27FC236}">
                    <a16:creationId xmlns:a16="http://schemas.microsoft.com/office/drawing/2014/main" id="{987510D0-5D9B-E94C-9513-8ACFF29A682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5362" name="Group 28">
              <a:extLst>
                <a:ext uri="{FF2B5EF4-FFF2-40B4-BE49-F238E27FC236}">
                  <a16:creationId xmlns:a16="http://schemas.microsoft.com/office/drawing/2014/main" id="{1DB1BD44-3D11-2149-BB04-DB32A536F0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5824954"/>
              <a:ext cx="604653" cy="338554"/>
              <a:chOff x="7848599" y="5656330"/>
              <a:chExt cx="604653" cy="338554"/>
            </a:xfrm>
          </p:grpSpPr>
          <p:sp>
            <p:nvSpPr>
              <p:cNvPr id="95363" name="TextBox 29">
                <a:extLst>
                  <a:ext uri="{FF2B5EF4-FFF2-40B4-BE49-F238E27FC236}">
                    <a16:creationId xmlns:a16="http://schemas.microsoft.com/office/drawing/2014/main" id="{77F6238F-319E-F24F-9D3D-6D0AFC5843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599" y="5656330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SSN</a:t>
                </a:r>
              </a:p>
            </p:txBody>
          </p:sp>
          <p:cxnSp>
            <p:nvCxnSpPr>
              <p:cNvPr id="95364" name="Straight Connector 30">
                <a:extLst>
                  <a:ext uri="{FF2B5EF4-FFF2-40B4-BE49-F238E27FC236}">
                    <a16:creationId xmlns:a16="http://schemas.microsoft.com/office/drawing/2014/main" id="{86E32890-3770-8542-8CC2-10FAB6B47F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72061" y="5715000"/>
                <a:ext cx="509938" cy="5862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5243" name="Group 33">
            <a:extLst>
              <a:ext uri="{FF2B5EF4-FFF2-40B4-BE49-F238E27FC236}">
                <a16:creationId xmlns:a16="http://schemas.microsoft.com/office/drawing/2014/main" id="{A9BA6F2B-D1E2-5347-9463-50543FE33D6B}"/>
              </a:ext>
            </a:extLst>
          </p:cNvPr>
          <p:cNvGrpSpPr>
            <a:grpSpLocks/>
          </p:cNvGrpSpPr>
          <p:nvPr/>
        </p:nvGrpSpPr>
        <p:grpSpPr bwMode="auto">
          <a:xfrm>
            <a:off x="2635250" y="5072063"/>
            <a:ext cx="582613" cy="490537"/>
            <a:chOff x="2635024" y="5105400"/>
            <a:chExt cx="582211" cy="490954"/>
          </a:xfrm>
        </p:grpSpPr>
        <p:grpSp>
          <p:nvGrpSpPr>
            <p:cNvPr id="95357" name="Group 34">
              <a:extLst>
                <a:ext uri="{FF2B5EF4-FFF2-40B4-BE49-F238E27FC236}">
                  <a16:creationId xmlns:a16="http://schemas.microsoft.com/office/drawing/2014/main" id="{FB88DE86-4897-EC4A-9384-AF806E3ED038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743200" y="5443954"/>
              <a:ext cx="228600" cy="76200"/>
              <a:chOff x="3962400" y="4191000"/>
              <a:chExt cx="228600" cy="76200"/>
            </a:xfrm>
          </p:grpSpPr>
          <p:sp>
            <p:nvSpPr>
              <p:cNvPr id="95359" name="Oval 36">
                <a:extLst>
                  <a:ext uri="{FF2B5EF4-FFF2-40B4-BE49-F238E27FC236}">
                    <a16:creationId xmlns:a16="http://schemas.microsoft.com/office/drawing/2014/main" id="{58554C95-DB92-8247-9EE2-35EFD8C2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5360" name="Straight Connector 37">
                <a:extLst>
                  <a:ext uri="{FF2B5EF4-FFF2-40B4-BE49-F238E27FC236}">
                    <a16:creationId xmlns:a16="http://schemas.microsoft.com/office/drawing/2014/main" id="{17462454-1717-F44F-B93A-1AA576B547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5358" name="TextBox 35">
              <a:extLst>
                <a:ext uri="{FF2B5EF4-FFF2-40B4-BE49-F238E27FC236}">
                  <a16:creationId xmlns:a16="http://schemas.microsoft.com/office/drawing/2014/main" id="{3DE6440F-6565-1D47-BD1B-545375734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024" y="5105400"/>
              <a:ext cx="5822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DoB</a:t>
              </a:r>
            </a:p>
          </p:txBody>
        </p:sp>
      </p:grpSp>
      <p:sp>
        <p:nvSpPr>
          <p:cNvPr id="95244" name="TextBox 43">
            <a:extLst>
              <a:ext uri="{FF2B5EF4-FFF2-40B4-BE49-F238E27FC236}">
                <a16:creationId xmlns:a16="http://schemas.microsoft.com/office/drawing/2014/main" id="{7BCF48E4-66CC-F84F-99A9-EB7CA4C7D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834063"/>
            <a:ext cx="881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number</a:t>
            </a:r>
          </a:p>
        </p:txBody>
      </p:sp>
      <p:sp>
        <p:nvSpPr>
          <p:cNvPr id="95245" name="Text Box 59">
            <a:extLst>
              <a:ext uri="{FF2B5EF4-FFF2-40B4-BE49-F238E27FC236}">
                <a16:creationId xmlns:a16="http://schemas.microsoft.com/office/drawing/2014/main" id="{523D56D0-B079-3740-8DF2-C201C8097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8674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5246" name="Text Box 60">
            <a:extLst>
              <a:ext uri="{FF2B5EF4-FFF2-40B4-BE49-F238E27FC236}">
                <a16:creationId xmlns:a16="http://schemas.microsoft.com/office/drawing/2014/main" id="{EB9C9921-8CFA-D743-9EE4-9E245C13F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58547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40" name="Group 68">
            <a:extLst>
              <a:ext uri="{FF2B5EF4-FFF2-40B4-BE49-F238E27FC236}">
                <a16:creationId xmlns:a16="http://schemas.microsoft.com/office/drawing/2014/main" id="{D562BE8F-E37B-1E4D-AA8B-3381171FAF07}"/>
              </a:ext>
            </a:extLst>
          </p:cNvPr>
          <p:cNvGrpSpPr>
            <a:grpSpLocks/>
          </p:cNvGrpSpPr>
          <p:nvPr/>
        </p:nvGrpSpPr>
        <p:grpSpPr bwMode="auto">
          <a:xfrm>
            <a:off x="6354291" y="3849688"/>
            <a:ext cx="1265056" cy="1789112"/>
            <a:chOff x="4002" y="2352"/>
            <a:chExt cx="816" cy="1200"/>
          </a:xfrm>
          <a:solidFill>
            <a:srgbClr val="FFB054"/>
          </a:solidFill>
        </p:grpSpPr>
        <p:sp>
          <p:nvSpPr>
            <p:cNvPr id="41" name="AutoShape 34">
              <a:extLst>
                <a:ext uri="{FF2B5EF4-FFF2-40B4-BE49-F238E27FC236}">
                  <a16:creationId xmlns:a16="http://schemas.microsoft.com/office/drawing/2014/main" id="{BA26B199-577A-8145-9A44-D7DA3FB27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254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BELONGS</a:t>
              </a:r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55540DDE-B120-9E40-B763-0B2FA103D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0" cy="192"/>
            </a:xfrm>
            <a:prstGeom prst="line">
              <a:avLst/>
            </a:prstGeom>
            <a:grp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Line 36">
              <a:extLst>
                <a:ext uri="{FF2B5EF4-FFF2-40B4-BE49-F238E27FC236}">
                  <a16:creationId xmlns:a16="http://schemas.microsoft.com/office/drawing/2014/main" id="{59CF8F72-6989-4B44-A1C0-815A43633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5248" name="Text Box 8">
            <a:extLst>
              <a:ext uri="{FF2B5EF4-FFF2-40B4-BE49-F238E27FC236}">
                <a16:creationId xmlns:a16="http://schemas.microsoft.com/office/drawing/2014/main" id="{DEAFDE29-648C-974C-A5C8-32A5FCDDD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73500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95249" name="Text Box 55">
            <a:extLst>
              <a:ext uri="{FF2B5EF4-FFF2-40B4-BE49-F238E27FC236}">
                <a16:creationId xmlns:a16="http://schemas.microsoft.com/office/drawing/2014/main" id="{A805ED0F-1652-5B4D-8C10-BFF4AA3A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5168900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95250" name="Straight Connector 45">
            <a:extLst>
              <a:ext uri="{FF2B5EF4-FFF2-40B4-BE49-F238E27FC236}">
                <a16:creationId xmlns:a16="http://schemas.microsoft.com/office/drawing/2014/main" id="{7AC7C733-980A-794C-8948-2FE0C3ACDB3B}"/>
              </a:ext>
            </a:extLst>
          </p:cNvPr>
          <p:cNvCxnSpPr>
            <a:cxnSpLocks/>
          </p:cNvCxnSpPr>
          <p:nvPr/>
        </p:nvCxnSpPr>
        <p:spPr bwMode="auto">
          <a:xfrm>
            <a:off x="7867650" y="3302000"/>
            <a:ext cx="8794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5251" name="Group 66">
            <a:extLst>
              <a:ext uri="{FF2B5EF4-FFF2-40B4-BE49-F238E27FC236}">
                <a16:creationId xmlns:a16="http://schemas.microsoft.com/office/drawing/2014/main" id="{E5C5AB25-8702-454B-942B-92C09086DD38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5029200"/>
            <a:ext cx="2116138" cy="525463"/>
            <a:chOff x="152400" y="5071646"/>
            <a:chExt cx="2116285" cy="524708"/>
          </a:xfrm>
        </p:grpSpPr>
        <p:grpSp>
          <p:nvGrpSpPr>
            <p:cNvPr id="95353" name="Group 67">
              <a:extLst>
                <a:ext uri="{FF2B5EF4-FFF2-40B4-BE49-F238E27FC236}">
                  <a16:creationId xmlns:a16="http://schemas.microsoft.com/office/drawing/2014/main" id="{64E5ED30-5CAB-D54A-B229-17FEAAF689F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752600" y="5443954"/>
              <a:ext cx="228600" cy="76200"/>
              <a:chOff x="3962400" y="4191000"/>
              <a:chExt cx="228600" cy="76200"/>
            </a:xfrm>
          </p:grpSpPr>
          <p:sp>
            <p:nvSpPr>
              <p:cNvPr id="95355" name="Oval 69">
                <a:extLst>
                  <a:ext uri="{FF2B5EF4-FFF2-40B4-BE49-F238E27FC236}">
                    <a16:creationId xmlns:a16="http://schemas.microsoft.com/office/drawing/2014/main" id="{E50E0CBB-FFCB-8043-A0B3-DF96D8EB7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5356" name="Straight Connector 70">
                <a:extLst>
                  <a:ext uri="{FF2B5EF4-FFF2-40B4-BE49-F238E27FC236}">
                    <a16:creationId xmlns:a16="http://schemas.microsoft.com/office/drawing/2014/main" id="{DF9E58E0-D666-ED48-A45A-22FCC27C919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5354" name="TextBox 68">
              <a:extLst>
                <a:ext uri="{FF2B5EF4-FFF2-40B4-BE49-F238E27FC236}">
                  <a16:creationId xmlns:a16="http://schemas.microsoft.com/office/drawing/2014/main" id="{5F98B0FB-E866-E44B-AC0D-9E05FDA14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5071646"/>
              <a:ext cx="21162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Name(First, MI, Last)</a:t>
              </a:r>
            </a:p>
          </p:txBody>
        </p:sp>
      </p:grpSp>
      <p:grpSp>
        <p:nvGrpSpPr>
          <p:cNvPr id="78" name="Group 70">
            <a:extLst>
              <a:ext uri="{FF2B5EF4-FFF2-40B4-BE49-F238E27FC236}">
                <a16:creationId xmlns:a16="http://schemas.microsoft.com/office/drawing/2014/main" id="{F8B67F33-EE8F-AF4D-8A66-22E8056B77D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334000"/>
            <a:ext cx="3200400" cy="1066800"/>
            <a:chOff x="1968" y="3360"/>
            <a:chExt cx="2016" cy="672"/>
          </a:xfrm>
          <a:solidFill>
            <a:srgbClr val="FFB054"/>
          </a:solidFill>
        </p:grpSpPr>
        <p:sp>
          <p:nvSpPr>
            <p:cNvPr id="79" name="AutoShape 31">
              <a:extLst>
                <a:ext uri="{FF2B5EF4-FFF2-40B4-BE49-F238E27FC236}">
                  <a16:creationId xmlns:a16="http://schemas.microsoft.com/office/drawing/2014/main" id="{00413976-72B1-2F42-BF23-5B20A0E3D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768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MANAGES</a:t>
              </a:r>
            </a:p>
          </p:txBody>
        </p:sp>
        <p:sp>
          <p:nvSpPr>
            <p:cNvPr id="80" name="Line 32">
              <a:extLst>
                <a:ext uri="{FF2B5EF4-FFF2-40B4-BE49-F238E27FC236}">
                  <a16:creationId xmlns:a16="http://schemas.microsoft.com/office/drawing/2014/main" id="{BCC328B5-8BCF-5C42-96E9-B8978E212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1" name="Line 33">
              <a:extLst>
                <a:ext uri="{FF2B5EF4-FFF2-40B4-BE49-F238E27FC236}">
                  <a16:creationId xmlns:a16="http://schemas.microsoft.com/office/drawing/2014/main" id="{CDEE3DE5-F888-8C46-8281-F490EDA3D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5253" name="Group 89">
            <a:extLst>
              <a:ext uri="{FF2B5EF4-FFF2-40B4-BE49-F238E27FC236}">
                <a16:creationId xmlns:a16="http://schemas.microsoft.com/office/drawing/2014/main" id="{089B9D71-DE43-0648-BE9D-B138DDF1A689}"/>
              </a:ext>
            </a:extLst>
          </p:cNvPr>
          <p:cNvGrpSpPr>
            <a:grpSpLocks/>
          </p:cNvGrpSpPr>
          <p:nvPr/>
        </p:nvGrpSpPr>
        <p:grpSpPr bwMode="auto">
          <a:xfrm>
            <a:off x="3300413" y="2693988"/>
            <a:ext cx="5614987" cy="1228725"/>
            <a:chOff x="3300412" y="2693988"/>
            <a:chExt cx="5614990" cy="1228725"/>
          </a:xfrm>
        </p:grpSpPr>
        <p:grpSp>
          <p:nvGrpSpPr>
            <p:cNvPr id="95320" name="Group 88">
              <a:extLst>
                <a:ext uri="{FF2B5EF4-FFF2-40B4-BE49-F238E27FC236}">
                  <a16:creationId xmlns:a16="http://schemas.microsoft.com/office/drawing/2014/main" id="{322371F6-237E-244F-81C6-CE5C15817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0412" y="2693988"/>
              <a:ext cx="5233988" cy="1228725"/>
              <a:chOff x="3260725" y="2693988"/>
              <a:chExt cx="5233988" cy="1228725"/>
            </a:xfrm>
          </p:grpSpPr>
          <p:sp>
            <p:nvSpPr>
              <p:cNvPr id="95326" name="Rectangle 10">
                <a:extLst>
                  <a:ext uri="{FF2B5EF4-FFF2-40B4-BE49-F238E27FC236}">
                    <a16:creationId xmlns:a16="http://schemas.microsoft.com/office/drawing/2014/main" id="{69DDA03B-A360-1E42-8289-6326EE48C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8725" y="3276600"/>
                <a:ext cx="1371600" cy="530225"/>
              </a:xfrm>
              <a:prstGeom prst="rect">
                <a:avLst/>
              </a:prstGeom>
              <a:solidFill>
                <a:srgbClr val="FFB054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en-US" sz="1600"/>
                  <a:t>BOOK TITLE</a:t>
                </a:r>
              </a:p>
            </p:txBody>
          </p:sp>
          <p:grpSp>
            <p:nvGrpSpPr>
              <p:cNvPr id="95327" name="Group 46">
                <a:extLst>
                  <a:ext uri="{FF2B5EF4-FFF2-40B4-BE49-F238E27FC236}">
                    <a16:creationId xmlns:a16="http://schemas.microsoft.com/office/drawing/2014/main" id="{41D706C7-A324-374D-B097-8A6EE8F0F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0325" y="3508375"/>
                <a:ext cx="814388" cy="338138"/>
                <a:chOff x="7696201" y="5836622"/>
                <a:chExt cx="814760" cy="338554"/>
              </a:xfrm>
            </p:grpSpPr>
            <p:sp>
              <p:nvSpPr>
                <p:cNvPr id="95349" name="TextBox 60">
                  <a:extLst>
                    <a:ext uri="{FF2B5EF4-FFF2-40B4-BE49-F238E27FC236}">
                      <a16:creationId xmlns:a16="http://schemas.microsoft.com/office/drawing/2014/main" id="{FA9F84CF-188E-EB44-9DD2-E62E951144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48600" y="5836622"/>
                  <a:ext cx="66236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ISBN</a:t>
                  </a:r>
                </a:p>
              </p:txBody>
            </p:sp>
            <p:grpSp>
              <p:nvGrpSpPr>
                <p:cNvPr id="95350" name="Group 61">
                  <a:extLst>
                    <a:ext uri="{FF2B5EF4-FFF2-40B4-BE49-F238E27FC236}">
                      <a16:creationId xmlns:a16="http://schemas.microsoft.com/office/drawing/2014/main" id="{DBA9F7BA-E44C-0140-9D7B-863BF7C8C7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7696201" y="5977353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5351" name="Oval 62">
                    <a:extLst>
                      <a:ext uri="{FF2B5EF4-FFF2-40B4-BE49-F238E27FC236}">
                        <a16:creationId xmlns:a16="http://schemas.microsoft.com/office/drawing/2014/main" id="{5186404F-11A3-5142-9B33-4FDE124D4C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5352" name="Straight Connector 63">
                    <a:extLst>
                      <a:ext uri="{FF2B5EF4-FFF2-40B4-BE49-F238E27FC236}">
                        <a16:creationId xmlns:a16="http://schemas.microsoft.com/office/drawing/2014/main" id="{06FDEA22-68A1-7D4C-ACCC-32DA2CC4A9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sp>
            <p:nvSpPr>
              <p:cNvPr id="95328" name="TextBox 51">
                <a:extLst>
                  <a:ext uri="{FF2B5EF4-FFF2-40B4-BE49-F238E27FC236}">
                    <a16:creationId xmlns:a16="http://schemas.microsoft.com/office/drawing/2014/main" id="{8880922F-D39E-5A46-B44F-1C0E5C2765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2725" y="3508375"/>
                <a:ext cx="661988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u="sng"/>
                  <a:t>ISBN</a:t>
                </a:r>
              </a:p>
            </p:txBody>
          </p:sp>
          <p:grpSp>
            <p:nvGrpSpPr>
              <p:cNvPr id="95329" name="Group 57">
                <a:extLst>
                  <a:ext uri="{FF2B5EF4-FFF2-40B4-BE49-F238E27FC236}">
                    <a16:creationId xmlns:a16="http://schemas.microsoft.com/office/drawing/2014/main" id="{C4C40ACF-2EA6-0043-B5BE-E2C10BB045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0725" y="3584575"/>
                <a:ext cx="3048000" cy="338138"/>
                <a:chOff x="3261054" y="3584158"/>
                <a:chExt cx="3048000" cy="338554"/>
              </a:xfrm>
            </p:grpSpPr>
            <p:sp>
              <p:nvSpPr>
                <p:cNvPr id="95345" name="TextBox 73">
                  <a:extLst>
                    <a:ext uri="{FF2B5EF4-FFF2-40B4-BE49-F238E27FC236}">
                      <a16:creationId xmlns:a16="http://schemas.microsoft.com/office/drawing/2014/main" id="{29EFAA23-F7BC-0043-A276-62F881A0AF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054" y="3584158"/>
                  <a:ext cx="2895344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Author{(First, MI, Last),Order}</a:t>
                  </a:r>
                </a:p>
              </p:txBody>
            </p:sp>
            <p:grpSp>
              <p:nvGrpSpPr>
                <p:cNvPr id="95346" name="Group 77">
                  <a:extLst>
                    <a:ext uri="{FF2B5EF4-FFF2-40B4-BE49-F238E27FC236}">
                      <a16:creationId xmlns:a16="http://schemas.microsoft.com/office/drawing/2014/main" id="{C3394039-5432-9D4F-9A0F-0B47B1CD98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80454" y="3694112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5347" name="Oval 78">
                    <a:extLst>
                      <a:ext uri="{FF2B5EF4-FFF2-40B4-BE49-F238E27FC236}">
                        <a16:creationId xmlns:a16="http://schemas.microsoft.com/office/drawing/2014/main" id="{E58CEF7D-26BA-474E-AADA-BA2719DC3E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5348" name="Straight Connector 79">
                    <a:extLst>
                      <a:ext uri="{FF2B5EF4-FFF2-40B4-BE49-F238E27FC236}">
                        <a16:creationId xmlns:a16="http://schemas.microsoft.com/office/drawing/2014/main" id="{0768049E-67C8-7E49-95EA-47ACD9238E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95330" name="Group 62">
                <a:extLst>
                  <a:ext uri="{FF2B5EF4-FFF2-40B4-BE49-F238E27FC236}">
                    <a16:creationId xmlns:a16="http://schemas.microsoft.com/office/drawing/2014/main" id="{15EEF1F0-B490-4B48-B651-1723432CAE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46725" y="3246438"/>
                <a:ext cx="723900" cy="338137"/>
                <a:chOff x="5547054" y="3246467"/>
                <a:chExt cx="723900" cy="338554"/>
              </a:xfrm>
            </p:grpSpPr>
            <p:grpSp>
              <p:nvGrpSpPr>
                <p:cNvPr id="95341" name="Group 72">
                  <a:extLst>
                    <a:ext uri="{FF2B5EF4-FFF2-40B4-BE49-F238E27FC236}">
                      <a16:creationId xmlns:a16="http://schemas.microsoft.com/office/drawing/2014/main" id="{E84A6A3C-FC05-E34C-9C0B-13D0DA6FDA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42354" y="3368089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5343" name="Oval 74">
                    <a:extLst>
                      <a:ext uri="{FF2B5EF4-FFF2-40B4-BE49-F238E27FC236}">
                        <a16:creationId xmlns:a16="http://schemas.microsoft.com/office/drawing/2014/main" id="{69B1CC62-AD26-D44B-848E-712BFDAD21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5344" name="Straight Connector 75">
                    <a:extLst>
                      <a:ext uri="{FF2B5EF4-FFF2-40B4-BE49-F238E27FC236}">
                        <a16:creationId xmlns:a16="http://schemas.microsoft.com/office/drawing/2014/main" id="{07C83669-BB7F-4241-B265-CAF715ACAE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95342" name="TextBox 80">
                  <a:extLst>
                    <a:ext uri="{FF2B5EF4-FFF2-40B4-BE49-F238E27FC236}">
                      <a16:creationId xmlns:a16="http://schemas.microsoft.com/office/drawing/2014/main" id="{43C73ECE-9FAC-3747-B533-C4E9EACFC8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47054" y="3246467"/>
                  <a:ext cx="563488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Title</a:t>
                  </a:r>
                </a:p>
              </p:txBody>
            </p:sp>
          </p:grpSp>
          <p:grpSp>
            <p:nvGrpSpPr>
              <p:cNvPr id="95331" name="Group 67">
                <a:extLst>
                  <a:ext uri="{FF2B5EF4-FFF2-40B4-BE49-F238E27FC236}">
                    <a16:creationId xmlns:a16="http://schemas.microsoft.com/office/drawing/2014/main" id="{872E6864-FA4C-FC46-9392-0A18FFE690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48500" y="2693988"/>
                <a:ext cx="1038225" cy="544512"/>
                <a:chOff x="2603693" y="5051319"/>
                <a:chExt cx="1037463" cy="545035"/>
              </a:xfrm>
            </p:grpSpPr>
            <p:grpSp>
              <p:nvGrpSpPr>
                <p:cNvPr id="95337" name="Group 82">
                  <a:extLst>
                    <a:ext uri="{FF2B5EF4-FFF2-40B4-BE49-F238E27FC236}">
                      <a16:creationId xmlns:a16="http://schemas.microsoft.com/office/drawing/2014/main" id="{30D09895-832B-E14D-B9D2-76758BA074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2743200" y="5443954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5339" name="Oval 84">
                    <a:extLst>
                      <a:ext uri="{FF2B5EF4-FFF2-40B4-BE49-F238E27FC236}">
                        <a16:creationId xmlns:a16="http://schemas.microsoft.com/office/drawing/2014/main" id="{F15F102D-60A4-0542-A973-C4699FA13C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5340" name="Straight Connector 85">
                    <a:extLst>
                      <a:ext uri="{FF2B5EF4-FFF2-40B4-BE49-F238E27FC236}">
                        <a16:creationId xmlns:a16="http://schemas.microsoft.com/office/drawing/2014/main" id="{EBEA211F-9307-9641-A955-0AF467CEE1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95338" name="TextBox 83">
                  <a:extLst>
                    <a:ext uri="{FF2B5EF4-FFF2-40B4-BE49-F238E27FC236}">
                      <a16:creationId xmlns:a16="http://schemas.microsoft.com/office/drawing/2014/main" id="{D87AE275-55DF-A848-89E7-81B5E33E52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3693" y="5051319"/>
                  <a:ext cx="103746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Publisher</a:t>
                  </a:r>
                </a:p>
              </p:txBody>
            </p:sp>
          </p:grpSp>
          <p:grpSp>
            <p:nvGrpSpPr>
              <p:cNvPr id="95332" name="Group 72">
                <a:extLst>
                  <a:ext uri="{FF2B5EF4-FFF2-40B4-BE49-F238E27FC236}">
                    <a16:creationId xmlns:a16="http://schemas.microsoft.com/office/drawing/2014/main" id="{ED5F4465-D170-EA45-903F-0C31F1B1EE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26200" y="2722563"/>
                <a:ext cx="598488" cy="533400"/>
                <a:chOff x="2635024" y="5062954"/>
                <a:chExt cx="598625" cy="533400"/>
              </a:xfrm>
            </p:grpSpPr>
            <p:grpSp>
              <p:nvGrpSpPr>
                <p:cNvPr id="95333" name="Group 87">
                  <a:extLst>
                    <a:ext uri="{FF2B5EF4-FFF2-40B4-BE49-F238E27FC236}">
                      <a16:creationId xmlns:a16="http://schemas.microsoft.com/office/drawing/2014/main" id="{52929010-5102-7248-9517-858A33A9EB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2743200" y="5443954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95335" name="Oval 89">
                    <a:extLst>
                      <a:ext uri="{FF2B5EF4-FFF2-40B4-BE49-F238E27FC236}">
                        <a16:creationId xmlns:a16="http://schemas.microsoft.com/office/drawing/2014/main" id="{1FBE6D6A-462F-A243-8245-B3FB0FD027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95336" name="Straight Connector 90">
                    <a:extLst>
                      <a:ext uri="{FF2B5EF4-FFF2-40B4-BE49-F238E27FC236}">
                        <a16:creationId xmlns:a16="http://schemas.microsoft.com/office/drawing/2014/main" id="{E2184838-6E35-EE45-8D68-EBD1261CA5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95334" name="TextBox 88">
                  <a:extLst>
                    <a:ext uri="{FF2B5EF4-FFF2-40B4-BE49-F238E27FC236}">
                      <a16:creationId xmlns:a16="http://schemas.microsoft.com/office/drawing/2014/main" id="{E49230FD-E536-7043-B0E5-B462BEC5C2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5024" y="5062954"/>
                  <a:ext cx="59862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Year</a:t>
                  </a:r>
                </a:p>
              </p:txBody>
            </p:sp>
          </p:grpSp>
        </p:grpSp>
        <p:grpSp>
          <p:nvGrpSpPr>
            <p:cNvPr id="95321" name="Group 83">
              <a:extLst>
                <a:ext uri="{FF2B5EF4-FFF2-40B4-BE49-F238E27FC236}">
                  <a16:creationId xmlns:a16="http://schemas.microsoft.com/office/drawing/2014/main" id="{D7C8D688-2522-D14E-9135-C44A9AE73F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0325" y="3236913"/>
              <a:ext cx="1235077" cy="338137"/>
              <a:chOff x="7696201" y="5608022"/>
              <a:chExt cx="1234748" cy="338554"/>
            </a:xfrm>
          </p:grpSpPr>
          <p:grpSp>
            <p:nvGrpSpPr>
              <p:cNvPr id="95322" name="Group 54">
                <a:extLst>
                  <a:ext uri="{FF2B5EF4-FFF2-40B4-BE49-F238E27FC236}">
                    <a16:creationId xmlns:a16="http://schemas.microsoft.com/office/drawing/2014/main" id="{8257482E-92F4-FE4B-B69F-455D5CCB2F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7696201" y="5748754"/>
                <a:ext cx="228600" cy="76200"/>
                <a:chOff x="3962400" y="4191000"/>
                <a:chExt cx="228600" cy="76200"/>
              </a:xfrm>
            </p:grpSpPr>
            <p:sp>
              <p:nvSpPr>
                <p:cNvPr id="95324" name="Oval 56">
                  <a:extLst>
                    <a:ext uri="{FF2B5EF4-FFF2-40B4-BE49-F238E27FC236}">
                      <a16:creationId xmlns:a16="http://schemas.microsoft.com/office/drawing/2014/main" id="{80B41E22-BADF-8843-A627-03A63E0651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5325" name="Straight Connector 57">
                  <a:extLst>
                    <a:ext uri="{FF2B5EF4-FFF2-40B4-BE49-F238E27FC236}">
                      <a16:creationId xmlns:a16="http://schemas.microsoft.com/office/drawing/2014/main" id="{191E6551-5C55-9342-AF4B-D687E785EA0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5323" name="TextBox 55">
                <a:extLst>
                  <a:ext uri="{FF2B5EF4-FFF2-40B4-BE49-F238E27FC236}">
                    <a16:creationId xmlns:a16="http://schemas.microsoft.com/office/drawing/2014/main" id="{DE716FD1-E578-BF4B-8A58-7C8DD0477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1" y="5608022"/>
                <a:ext cx="10823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Call_Num</a:t>
                </a:r>
              </a:p>
            </p:txBody>
          </p:sp>
        </p:grpSp>
      </p:grpSp>
      <p:sp>
        <p:nvSpPr>
          <p:cNvPr id="95254" name="Rectangle 104">
            <a:extLst>
              <a:ext uri="{FF2B5EF4-FFF2-40B4-BE49-F238E27FC236}">
                <a16:creationId xmlns:a16="http://schemas.microsoft.com/office/drawing/2014/main" id="{BEFF7058-E415-B649-A8C8-F7A8737E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13000"/>
            <a:ext cx="60198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95255" name="Rectangle 10">
            <a:extLst>
              <a:ext uri="{FF2B5EF4-FFF2-40B4-BE49-F238E27FC236}">
                <a16:creationId xmlns:a16="http://schemas.microsoft.com/office/drawing/2014/main" id="{5BEE1DF9-F437-864E-9789-74890D796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9775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BOOK</a:t>
            </a:r>
          </a:p>
        </p:txBody>
      </p:sp>
      <p:grpSp>
        <p:nvGrpSpPr>
          <p:cNvPr id="141" name="Group 75">
            <a:extLst>
              <a:ext uri="{FF2B5EF4-FFF2-40B4-BE49-F238E27FC236}">
                <a16:creationId xmlns:a16="http://schemas.microsoft.com/office/drawing/2014/main" id="{B1F89830-4535-1748-A55D-CF812CC014E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3429000" cy="1066800"/>
            <a:chOff x="1824" y="1776"/>
            <a:chExt cx="2160" cy="672"/>
          </a:xfrm>
          <a:solidFill>
            <a:srgbClr val="FFB054"/>
          </a:solidFill>
        </p:grpSpPr>
        <p:sp>
          <p:nvSpPr>
            <p:cNvPr id="142" name="AutoShape 12">
              <a:extLst>
                <a:ext uri="{FF2B5EF4-FFF2-40B4-BE49-F238E27FC236}">
                  <a16:creationId xmlns:a16="http://schemas.microsoft.com/office/drawing/2014/main" id="{0F77CE56-7725-F648-85B3-2ED9A2CFA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76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COPY</a:t>
              </a:r>
            </a:p>
          </p:txBody>
        </p:sp>
        <p:sp>
          <p:nvSpPr>
            <p:cNvPr id="143" name="Line 15">
              <a:extLst>
                <a:ext uri="{FF2B5EF4-FFF2-40B4-BE49-F238E27FC236}">
                  <a16:creationId xmlns:a16="http://schemas.microsoft.com/office/drawing/2014/main" id="{67AFB561-F4C5-1E4C-A819-F58EB7DF9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107"/>
              <a:ext cx="768" cy="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4" name="Line 16">
              <a:extLst>
                <a:ext uri="{FF2B5EF4-FFF2-40B4-BE49-F238E27FC236}">
                  <a16:creationId xmlns:a16="http://schemas.microsoft.com/office/drawing/2014/main" id="{E85C206D-BC44-E844-8DB1-162F1920A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12"/>
              <a:ext cx="720" cy="0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5257" name="Group 192">
            <a:extLst>
              <a:ext uri="{FF2B5EF4-FFF2-40B4-BE49-F238E27FC236}">
                <a16:creationId xmlns:a16="http://schemas.microsoft.com/office/drawing/2014/main" id="{F9507B13-BEBA-B748-A3D5-858A60EF633D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684463"/>
            <a:ext cx="4054475" cy="1654175"/>
            <a:chOff x="429254" y="2684463"/>
            <a:chExt cx="4053423" cy="1653949"/>
          </a:xfrm>
        </p:grpSpPr>
        <p:sp>
          <p:nvSpPr>
            <p:cNvPr id="95289" name="Rectangle 151">
              <a:extLst>
                <a:ext uri="{FF2B5EF4-FFF2-40B4-BE49-F238E27FC236}">
                  <a16:creationId xmlns:a16="http://schemas.microsoft.com/office/drawing/2014/main" id="{287218C8-538F-234F-B3E0-C05C22E5C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0" y="3249612"/>
              <a:ext cx="1371600" cy="530225"/>
            </a:xfrm>
            <a:prstGeom prst="rect">
              <a:avLst/>
            </a:prstGeom>
            <a:solidFill>
              <a:srgbClr val="FFB054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/>
                <a:t>BOOK TITLE</a:t>
              </a:r>
            </a:p>
          </p:txBody>
        </p:sp>
        <p:grpSp>
          <p:nvGrpSpPr>
            <p:cNvPr id="95290" name="Group 61">
              <a:extLst>
                <a:ext uri="{FF2B5EF4-FFF2-40B4-BE49-F238E27FC236}">
                  <a16:creationId xmlns:a16="http://schemas.microsoft.com/office/drawing/2014/main" id="{145891F2-0517-B44B-B0C8-F829B5155B1A}"/>
                </a:ext>
              </a:extLst>
            </p:cNvPr>
            <p:cNvGrpSpPr>
              <a:grpSpLocks/>
            </p:cNvGrpSpPr>
            <p:nvPr/>
          </p:nvGrpSpPr>
          <p:grpSpPr bwMode="auto">
            <a:xfrm rot="-3348544">
              <a:off x="1362500" y="3855004"/>
              <a:ext cx="228496" cy="76106"/>
              <a:chOff x="3962400" y="4191000"/>
              <a:chExt cx="228600" cy="76200"/>
            </a:xfrm>
          </p:grpSpPr>
          <p:sp>
            <p:nvSpPr>
              <p:cNvPr id="95318" name="Oval 62">
                <a:extLst>
                  <a:ext uri="{FF2B5EF4-FFF2-40B4-BE49-F238E27FC236}">
                    <a16:creationId xmlns:a16="http://schemas.microsoft.com/office/drawing/2014/main" id="{F5F8EE51-D303-A643-A9A2-8CC3C5D48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5319" name="Straight Connector 63">
                <a:extLst>
                  <a:ext uri="{FF2B5EF4-FFF2-40B4-BE49-F238E27FC236}">
                    <a16:creationId xmlns:a16="http://schemas.microsoft.com/office/drawing/2014/main" id="{75EACD21-71AA-C646-8EA2-333A398869E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5291" name="TextBox 73">
              <a:extLst>
                <a:ext uri="{FF2B5EF4-FFF2-40B4-BE49-F238E27FC236}">
                  <a16:creationId xmlns:a16="http://schemas.microsoft.com/office/drawing/2014/main" id="{5CDC4393-B809-9942-B60C-A9F392997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515" y="3999967"/>
              <a:ext cx="3032162" cy="33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Author{()First, MI, Last),Order)}</a:t>
              </a:r>
            </a:p>
          </p:txBody>
        </p:sp>
        <p:grpSp>
          <p:nvGrpSpPr>
            <p:cNvPr id="95292" name="Group 155">
              <a:extLst>
                <a:ext uri="{FF2B5EF4-FFF2-40B4-BE49-F238E27FC236}">
                  <a16:creationId xmlns:a16="http://schemas.microsoft.com/office/drawing/2014/main" id="{E1EE33E6-DDD5-C146-87C1-CF7ADD56B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810" y="3219450"/>
              <a:ext cx="723900" cy="338137"/>
              <a:chOff x="5547054" y="3246467"/>
              <a:chExt cx="723900" cy="338554"/>
            </a:xfrm>
          </p:grpSpPr>
          <p:grpSp>
            <p:nvGrpSpPr>
              <p:cNvPr id="95314" name="Group 72">
                <a:extLst>
                  <a:ext uri="{FF2B5EF4-FFF2-40B4-BE49-F238E27FC236}">
                    <a16:creationId xmlns:a16="http://schemas.microsoft.com/office/drawing/2014/main" id="{4210501C-D06A-944E-8B6B-45B5068C48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354" y="3368089"/>
                <a:ext cx="228600" cy="76200"/>
                <a:chOff x="3962400" y="4191000"/>
                <a:chExt cx="228600" cy="76200"/>
              </a:xfrm>
            </p:grpSpPr>
            <p:sp>
              <p:nvSpPr>
                <p:cNvPr id="95316" name="Oval 74">
                  <a:extLst>
                    <a:ext uri="{FF2B5EF4-FFF2-40B4-BE49-F238E27FC236}">
                      <a16:creationId xmlns:a16="http://schemas.microsoft.com/office/drawing/2014/main" id="{2445EB09-7DC2-0D4E-BE0D-068DC3CDAB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5317" name="Straight Connector 75">
                  <a:extLst>
                    <a:ext uri="{FF2B5EF4-FFF2-40B4-BE49-F238E27FC236}">
                      <a16:creationId xmlns:a16="http://schemas.microsoft.com/office/drawing/2014/main" id="{C461B8A1-D94D-114F-A026-5FC0399951D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5315" name="TextBox 80">
                <a:extLst>
                  <a:ext uri="{FF2B5EF4-FFF2-40B4-BE49-F238E27FC236}">
                    <a16:creationId xmlns:a16="http://schemas.microsoft.com/office/drawing/2014/main" id="{2AE45675-78A4-C44A-91BA-688C2118C3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7054" y="3246467"/>
                <a:ext cx="563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Title</a:t>
                </a:r>
              </a:p>
            </p:txBody>
          </p:sp>
        </p:grpSp>
        <p:grpSp>
          <p:nvGrpSpPr>
            <p:cNvPr id="95293" name="Group 156">
              <a:extLst>
                <a:ext uri="{FF2B5EF4-FFF2-40B4-BE49-F238E27FC236}">
                  <a16:creationId xmlns:a16="http://schemas.microsoft.com/office/drawing/2014/main" id="{8B0DD604-6AD4-CE43-9DBE-58F24F740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0100" y="2684463"/>
              <a:ext cx="1038225" cy="544512"/>
              <a:chOff x="2603693" y="5051319"/>
              <a:chExt cx="1037463" cy="545035"/>
            </a:xfrm>
          </p:grpSpPr>
          <p:grpSp>
            <p:nvGrpSpPr>
              <p:cNvPr id="95310" name="Group 82">
                <a:extLst>
                  <a:ext uri="{FF2B5EF4-FFF2-40B4-BE49-F238E27FC236}">
                    <a16:creationId xmlns:a16="http://schemas.microsoft.com/office/drawing/2014/main" id="{D02A4FF0-64BD-F34D-AF75-5A3F330060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743200" y="5443954"/>
                <a:ext cx="228600" cy="76200"/>
                <a:chOff x="3962400" y="4191000"/>
                <a:chExt cx="228600" cy="76200"/>
              </a:xfrm>
            </p:grpSpPr>
            <p:sp>
              <p:nvSpPr>
                <p:cNvPr id="95312" name="Oval 84">
                  <a:extLst>
                    <a:ext uri="{FF2B5EF4-FFF2-40B4-BE49-F238E27FC236}">
                      <a16:creationId xmlns:a16="http://schemas.microsoft.com/office/drawing/2014/main" id="{4A951B29-F01D-CE44-B9E3-D1A82BCC8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5313" name="Straight Connector 85">
                  <a:extLst>
                    <a:ext uri="{FF2B5EF4-FFF2-40B4-BE49-F238E27FC236}">
                      <a16:creationId xmlns:a16="http://schemas.microsoft.com/office/drawing/2014/main" id="{F3975658-5887-3048-94D0-FC57EE038CD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5311" name="TextBox 83">
                <a:extLst>
                  <a:ext uri="{FF2B5EF4-FFF2-40B4-BE49-F238E27FC236}">
                    <a16:creationId xmlns:a16="http://schemas.microsoft.com/office/drawing/2014/main" id="{9D6F575D-53F6-3E46-8947-B9BDB171D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3693" y="5051319"/>
                <a:ext cx="10374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Publisher</a:t>
                </a:r>
              </a:p>
            </p:txBody>
          </p:sp>
        </p:grpSp>
        <p:grpSp>
          <p:nvGrpSpPr>
            <p:cNvPr id="95294" name="Group 157">
              <a:extLst>
                <a:ext uri="{FF2B5EF4-FFF2-40B4-BE49-F238E27FC236}">
                  <a16:creationId xmlns:a16="http://schemas.microsoft.com/office/drawing/2014/main" id="{E71739B4-2446-D245-B44E-9EF03E96BC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2695575"/>
              <a:ext cx="598488" cy="533400"/>
              <a:chOff x="2635024" y="5062954"/>
              <a:chExt cx="598625" cy="533400"/>
            </a:xfrm>
          </p:grpSpPr>
          <p:grpSp>
            <p:nvGrpSpPr>
              <p:cNvPr id="95306" name="Group 87">
                <a:extLst>
                  <a:ext uri="{FF2B5EF4-FFF2-40B4-BE49-F238E27FC236}">
                    <a16:creationId xmlns:a16="http://schemas.microsoft.com/office/drawing/2014/main" id="{2D9F0A0E-6957-134F-B737-D421CDEEA1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743200" y="5443954"/>
                <a:ext cx="228600" cy="76200"/>
                <a:chOff x="3962400" y="4191000"/>
                <a:chExt cx="228600" cy="76200"/>
              </a:xfrm>
            </p:grpSpPr>
            <p:sp>
              <p:nvSpPr>
                <p:cNvPr id="95308" name="Oval 89">
                  <a:extLst>
                    <a:ext uri="{FF2B5EF4-FFF2-40B4-BE49-F238E27FC236}">
                      <a16:creationId xmlns:a16="http://schemas.microsoft.com/office/drawing/2014/main" id="{6C2C8CDB-FCA6-D440-AF4B-61E69376E8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5309" name="Straight Connector 90">
                  <a:extLst>
                    <a:ext uri="{FF2B5EF4-FFF2-40B4-BE49-F238E27FC236}">
                      <a16:creationId xmlns:a16="http://schemas.microsoft.com/office/drawing/2014/main" id="{0D94519D-15E3-B248-A865-1ECDFAE57F8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5307" name="TextBox 88">
                <a:extLst>
                  <a:ext uri="{FF2B5EF4-FFF2-40B4-BE49-F238E27FC236}">
                    <a16:creationId xmlns:a16="http://schemas.microsoft.com/office/drawing/2014/main" id="{0A167DBA-44F4-5B4A-A985-73D7EAF18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5024" y="5062954"/>
                <a:ext cx="59862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Year</a:t>
                </a:r>
              </a:p>
            </p:txBody>
          </p:sp>
        </p:grpSp>
        <p:grpSp>
          <p:nvGrpSpPr>
            <p:cNvPr id="95295" name="Group 61">
              <a:extLst>
                <a:ext uri="{FF2B5EF4-FFF2-40B4-BE49-F238E27FC236}">
                  <a16:creationId xmlns:a16="http://schemas.microsoft.com/office/drawing/2014/main" id="{F8EDF6FC-D79D-9341-9026-3547B9F18FD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797698" y="3886299"/>
              <a:ext cx="228496" cy="76106"/>
              <a:chOff x="3962400" y="4191000"/>
              <a:chExt cx="228600" cy="76200"/>
            </a:xfrm>
          </p:grpSpPr>
          <p:sp>
            <p:nvSpPr>
              <p:cNvPr id="95304" name="Oval 62">
                <a:extLst>
                  <a:ext uri="{FF2B5EF4-FFF2-40B4-BE49-F238E27FC236}">
                    <a16:creationId xmlns:a16="http://schemas.microsoft.com/office/drawing/2014/main" id="{23322C59-DF5B-5742-AEBF-794E46CB4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5305" name="Straight Connector 63">
                <a:extLst>
                  <a:ext uri="{FF2B5EF4-FFF2-40B4-BE49-F238E27FC236}">
                    <a16:creationId xmlns:a16="http://schemas.microsoft.com/office/drawing/2014/main" id="{E5F375B9-CFD3-3044-AD7E-5EF2F7B801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5296" name="Group 191">
              <a:extLst>
                <a:ext uri="{FF2B5EF4-FFF2-40B4-BE49-F238E27FC236}">
                  <a16:creationId xmlns:a16="http://schemas.microsoft.com/office/drawing/2014/main" id="{137DFAFD-0491-174F-8316-EC984E3DBF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54" y="3915284"/>
              <a:ext cx="1082636" cy="338137"/>
              <a:chOff x="1990943" y="4063321"/>
              <a:chExt cx="1082636" cy="338137"/>
            </a:xfrm>
          </p:grpSpPr>
          <p:sp>
            <p:nvSpPr>
              <p:cNvPr id="95302" name="TextBox 55">
                <a:extLst>
                  <a:ext uri="{FF2B5EF4-FFF2-40B4-BE49-F238E27FC236}">
                    <a16:creationId xmlns:a16="http://schemas.microsoft.com/office/drawing/2014/main" id="{BF7767D4-751D-3347-8455-285AF7994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0943" y="4063321"/>
                <a:ext cx="1082636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Call_Num</a:t>
                </a:r>
              </a:p>
            </p:txBody>
          </p:sp>
          <p:cxnSp>
            <p:nvCxnSpPr>
              <p:cNvPr id="95303" name="Straight Connector 182">
                <a:extLst>
                  <a:ext uri="{FF2B5EF4-FFF2-40B4-BE49-F238E27FC236}">
                    <a16:creationId xmlns:a16="http://schemas.microsoft.com/office/drawing/2014/main" id="{C1729F3F-8080-B546-9386-4702E33126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070100" y="4084637"/>
                <a:ext cx="84931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5297" name="Group 186">
              <a:extLst>
                <a:ext uri="{FF2B5EF4-FFF2-40B4-BE49-F238E27FC236}">
                  <a16:creationId xmlns:a16="http://schemas.microsoft.com/office/drawing/2014/main" id="{6861CCC9-B6B8-5C4E-BFAC-28436D398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3505195"/>
              <a:ext cx="838200" cy="338554"/>
              <a:chOff x="5432754" y="3246467"/>
              <a:chExt cx="838200" cy="338972"/>
            </a:xfrm>
          </p:grpSpPr>
          <p:grpSp>
            <p:nvGrpSpPr>
              <p:cNvPr id="95298" name="Group 72">
                <a:extLst>
                  <a:ext uri="{FF2B5EF4-FFF2-40B4-BE49-F238E27FC236}">
                    <a16:creationId xmlns:a16="http://schemas.microsoft.com/office/drawing/2014/main" id="{72F0428C-28E8-1E40-8741-AA8CAE047D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354" y="3368089"/>
                <a:ext cx="228600" cy="76200"/>
                <a:chOff x="3962400" y="4191000"/>
                <a:chExt cx="228600" cy="76200"/>
              </a:xfrm>
            </p:grpSpPr>
            <p:sp>
              <p:nvSpPr>
                <p:cNvPr id="95300" name="Oval 74">
                  <a:extLst>
                    <a:ext uri="{FF2B5EF4-FFF2-40B4-BE49-F238E27FC236}">
                      <a16:creationId xmlns:a16="http://schemas.microsoft.com/office/drawing/2014/main" id="{FDD59C76-9773-B249-A8FD-1D12221B2B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95301" name="Straight Connector 75">
                  <a:extLst>
                    <a:ext uri="{FF2B5EF4-FFF2-40B4-BE49-F238E27FC236}">
                      <a16:creationId xmlns:a16="http://schemas.microsoft.com/office/drawing/2014/main" id="{CA6F5BE7-3AA9-DE4A-B0A2-C494A7976A2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5299" name="TextBox 80">
                <a:extLst>
                  <a:ext uri="{FF2B5EF4-FFF2-40B4-BE49-F238E27FC236}">
                    <a16:creationId xmlns:a16="http://schemas.microsoft.com/office/drawing/2014/main" id="{10166077-E5BA-6144-95D9-618AD2C424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2754" y="3246467"/>
                <a:ext cx="662361" cy="338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u="sng"/>
                  <a:t>ISBN</a:t>
                </a:r>
              </a:p>
            </p:txBody>
          </p:sp>
        </p:grpSp>
      </p:grpSp>
      <p:sp>
        <p:nvSpPr>
          <p:cNvPr id="95258" name="Text Box 9">
            <a:extLst>
              <a:ext uri="{FF2B5EF4-FFF2-40B4-BE49-F238E27FC236}">
                <a16:creationId xmlns:a16="http://schemas.microsoft.com/office/drawing/2014/main" id="{0F861909-10E5-D346-88CA-7966E91C8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111500"/>
            <a:ext cx="457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95259" name="Text Box 56">
            <a:extLst>
              <a:ext uri="{FF2B5EF4-FFF2-40B4-BE49-F238E27FC236}">
                <a16:creationId xmlns:a16="http://schemas.microsoft.com/office/drawing/2014/main" id="{B298A401-0DF4-F441-A570-E426EA5F6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3068638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5260" name="Rectangle 13">
            <a:extLst>
              <a:ext uri="{FF2B5EF4-FFF2-40B4-BE49-F238E27FC236}">
                <a16:creationId xmlns:a16="http://schemas.microsoft.com/office/drawing/2014/main" id="{11E3FE75-572D-7445-8FAF-296D8EBAD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146175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BORROWER</a:t>
            </a:r>
          </a:p>
        </p:txBody>
      </p:sp>
      <p:grpSp>
        <p:nvGrpSpPr>
          <p:cNvPr id="129" name="Group 53">
            <a:extLst>
              <a:ext uri="{FF2B5EF4-FFF2-40B4-BE49-F238E27FC236}">
                <a16:creationId xmlns:a16="http://schemas.microsoft.com/office/drawing/2014/main" id="{CF502E3C-9037-A641-833D-BDDF32D32820}"/>
              </a:ext>
            </a:extLst>
          </p:cNvPr>
          <p:cNvGrpSpPr>
            <a:grpSpLocks/>
          </p:cNvGrpSpPr>
          <p:nvPr/>
        </p:nvGrpSpPr>
        <p:grpSpPr bwMode="auto">
          <a:xfrm>
            <a:off x="6324049" y="1697561"/>
            <a:ext cx="1241502" cy="1614420"/>
            <a:chOff x="3994" y="884"/>
            <a:chExt cx="816" cy="1079"/>
          </a:xfrm>
          <a:solidFill>
            <a:srgbClr val="FFB054"/>
          </a:solidFill>
        </p:grpSpPr>
        <p:sp>
          <p:nvSpPr>
            <p:cNvPr id="130" name="AutoShape 18">
              <a:extLst>
                <a:ext uri="{FF2B5EF4-FFF2-40B4-BE49-F238E27FC236}">
                  <a16:creationId xmlns:a16="http://schemas.microsoft.com/office/drawing/2014/main" id="{52C5533A-F3CA-604E-B62D-E051E60D9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107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BORROW</a:t>
              </a:r>
            </a:p>
          </p:txBody>
        </p:sp>
        <p:sp>
          <p:nvSpPr>
            <p:cNvPr id="131" name="Line 25">
              <a:extLst>
                <a:ext uri="{FF2B5EF4-FFF2-40B4-BE49-F238E27FC236}">
                  <a16:creationId xmlns:a16="http://schemas.microsoft.com/office/drawing/2014/main" id="{4B0FDEF2-355D-D042-B87C-7AAB12637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5" y="884"/>
              <a:ext cx="11" cy="19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" name="Line 26">
              <a:extLst>
                <a:ext uri="{FF2B5EF4-FFF2-40B4-BE49-F238E27FC236}">
                  <a16:creationId xmlns:a16="http://schemas.microsoft.com/office/drawing/2014/main" id="{6DF36226-3266-B840-9D2E-1D50CC8E0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1736"/>
              <a:ext cx="11" cy="22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5262" name="Text Box 51">
            <a:extLst>
              <a:ext uri="{FF2B5EF4-FFF2-40B4-BE49-F238E27FC236}">
                <a16:creationId xmlns:a16="http://schemas.microsoft.com/office/drawing/2014/main" id="{78846C80-7FD8-7B40-9574-54FEB507B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2962275"/>
            <a:ext cx="330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95263" name="Text Box 52">
            <a:extLst>
              <a:ext uri="{FF2B5EF4-FFF2-40B4-BE49-F238E27FC236}">
                <a16:creationId xmlns:a16="http://schemas.microsoft.com/office/drawing/2014/main" id="{2507241A-9605-3F40-8B77-B5CAF1130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1739900"/>
            <a:ext cx="4714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0,1</a:t>
            </a:r>
          </a:p>
        </p:txBody>
      </p:sp>
      <p:sp>
        <p:nvSpPr>
          <p:cNvPr id="135" name="Rectangle 14">
            <a:extLst>
              <a:ext uri="{FF2B5EF4-FFF2-40B4-BE49-F238E27FC236}">
                <a16:creationId xmlns:a16="http://schemas.microsoft.com/office/drawing/2014/main" id="{B920F7EF-6538-A340-AFD6-8ACB19858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84461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600" strike="sngStrike" dirty="0"/>
              <a:t>H-LIBRARIAN</a:t>
            </a:r>
          </a:p>
        </p:txBody>
      </p:sp>
      <p:sp>
        <p:nvSpPr>
          <p:cNvPr id="136" name="Rectangle 14">
            <a:extLst>
              <a:ext uri="{FF2B5EF4-FFF2-40B4-BE49-F238E27FC236}">
                <a16:creationId xmlns:a16="http://schemas.microsoft.com/office/drawing/2014/main" id="{2C2E4E70-155E-9E40-A152-AE3CEF210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62600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/>
              <a:t>LIBRARIAN</a:t>
            </a:r>
          </a:p>
        </p:txBody>
      </p:sp>
      <p:sp>
        <p:nvSpPr>
          <p:cNvPr id="137" name="Text Box 59">
            <a:extLst>
              <a:ext uri="{FF2B5EF4-FFF2-40B4-BE49-F238E27FC236}">
                <a16:creationId xmlns:a16="http://schemas.microsoft.com/office/drawing/2014/main" id="{52929EEF-912A-0841-94D6-722B45749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5568950"/>
            <a:ext cx="6842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0,1</a:t>
            </a:r>
          </a:p>
        </p:txBody>
      </p:sp>
      <p:sp>
        <p:nvSpPr>
          <p:cNvPr id="138" name="Text Box 59">
            <a:extLst>
              <a:ext uri="{FF2B5EF4-FFF2-40B4-BE49-F238E27FC236}">
                <a16:creationId xmlns:a16="http://schemas.microsoft.com/office/drawing/2014/main" id="{4122478A-F6A1-7C4E-BC8B-D16E56A1E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8674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600" strike="sngStrike" dirty="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39" name="Group 77">
            <a:extLst>
              <a:ext uri="{FF2B5EF4-FFF2-40B4-BE49-F238E27FC236}">
                <a16:creationId xmlns:a16="http://schemas.microsoft.com/office/drawing/2014/main" id="{6504B7CC-A061-3A49-93B3-F2A2AA5FEB0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495800"/>
            <a:ext cx="3962400" cy="1066800"/>
            <a:chOff x="1536" y="2880"/>
            <a:chExt cx="2496" cy="672"/>
          </a:xfrm>
          <a:solidFill>
            <a:srgbClr val="FFB054"/>
          </a:solidFill>
        </p:grpSpPr>
        <p:sp>
          <p:nvSpPr>
            <p:cNvPr id="145" name="AutoShape 28">
              <a:extLst>
                <a:ext uri="{FF2B5EF4-FFF2-40B4-BE49-F238E27FC236}">
                  <a16:creationId xmlns:a16="http://schemas.microsoft.com/office/drawing/2014/main" id="{F00A9AD9-1975-8148-A13F-3C97E4DB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880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WORKS</a:t>
              </a:r>
            </a:p>
          </p:txBody>
        </p:sp>
        <p:sp>
          <p:nvSpPr>
            <p:cNvPr id="146" name="Line 29">
              <a:extLst>
                <a:ext uri="{FF2B5EF4-FFF2-40B4-BE49-F238E27FC236}">
                  <a16:creationId xmlns:a16="http://schemas.microsoft.com/office/drawing/2014/main" id="{42BDC639-34DE-9942-B4BD-E8E42F44F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16"/>
              <a:ext cx="624" cy="0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7" name="Line 37">
              <a:extLst>
                <a:ext uri="{FF2B5EF4-FFF2-40B4-BE49-F238E27FC236}">
                  <a16:creationId xmlns:a16="http://schemas.microsoft.com/office/drawing/2014/main" id="{7F2DEB5E-3D50-6F40-86F9-D433326EC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16"/>
              <a:ext cx="120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" name="Line 38">
              <a:extLst>
                <a:ext uri="{FF2B5EF4-FFF2-40B4-BE49-F238E27FC236}">
                  <a16:creationId xmlns:a16="http://schemas.microsoft.com/office/drawing/2014/main" id="{CADE7A67-FFA1-344B-B069-2FE81B567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0" name="Line 39">
              <a:extLst>
                <a:ext uri="{FF2B5EF4-FFF2-40B4-BE49-F238E27FC236}">
                  <a16:creationId xmlns:a16="http://schemas.microsoft.com/office/drawing/2014/main" id="{EE8C182B-8624-2B4F-A5BE-4EC050BD1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16"/>
              <a:ext cx="0" cy="336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51" name="Text Box 61">
            <a:extLst>
              <a:ext uri="{FF2B5EF4-FFF2-40B4-BE49-F238E27FC236}">
                <a16:creationId xmlns:a16="http://schemas.microsoft.com/office/drawing/2014/main" id="{F80F66D5-1EAB-7743-9FC5-95A83731A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24400"/>
            <a:ext cx="3794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53" name="Text Box 62">
            <a:extLst>
              <a:ext uri="{FF2B5EF4-FFF2-40B4-BE49-F238E27FC236}">
                <a16:creationId xmlns:a16="http://schemas.microsoft.com/office/drawing/2014/main" id="{AD3D4FF5-9355-E649-8796-CD47C81D1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7117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72" name="Group 45">
            <a:extLst>
              <a:ext uri="{FF2B5EF4-FFF2-40B4-BE49-F238E27FC236}">
                <a16:creationId xmlns:a16="http://schemas.microsoft.com/office/drawing/2014/main" id="{56732B26-98AA-C844-B800-2A1A5893124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657602"/>
            <a:ext cx="4038600" cy="1905001"/>
            <a:chOff x="1440" y="2256"/>
            <a:chExt cx="2544" cy="1200"/>
          </a:xfrm>
          <a:solidFill>
            <a:srgbClr val="FFB054"/>
          </a:solidFill>
        </p:grpSpPr>
        <p:sp>
          <p:nvSpPr>
            <p:cNvPr id="173" name="AutoShape 40">
              <a:extLst>
                <a:ext uri="{FF2B5EF4-FFF2-40B4-BE49-F238E27FC236}">
                  <a16:creationId xmlns:a16="http://schemas.microsoft.com/office/drawing/2014/main" id="{5A350259-49FB-7B4A-93E1-BF4E15D2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52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>
                  <a:latin typeface="Helvetica" charset="0"/>
                  <a:ea typeface="ＭＳ Ｐゴシック" charset="0"/>
                  <a:cs typeface="ＭＳ Ｐゴシック" charset="0"/>
                </a:rPr>
                <a:t>CHECKS</a:t>
              </a:r>
            </a:p>
          </p:txBody>
        </p:sp>
        <p:sp>
          <p:nvSpPr>
            <p:cNvPr id="174" name="Line 41">
              <a:extLst>
                <a:ext uri="{FF2B5EF4-FFF2-40B4-BE49-F238E27FC236}">
                  <a16:creationId xmlns:a16="http://schemas.microsoft.com/office/drawing/2014/main" id="{EAD590A3-3ADA-F447-9DA9-3A77B9663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688"/>
              <a:ext cx="1632" cy="1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5" name="Line 42">
              <a:extLst>
                <a:ext uri="{FF2B5EF4-FFF2-40B4-BE49-F238E27FC236}">
                  <a16:creationId xmlns:a16="http://schemas.microsoft.com/office/drawing/2014/main" id="{8B0829D1-0380-EF49-8461-240668B49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15"/>
              <a:ext cx="0" cy="741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2" name="Line 43">
              <a:extLst>
                <a:ext uri="{FF2B5EF4-FFF2-40B4-BE49-F238E27FC236}">
                  <a16:creationId xmlns:a16="http://schemas.microsoft.com/office/drawing/2014/main" id="{32A110E1-C3D0-CC40-9DCA-A3A93B2869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256"/>
              <a:ext cx="0" cy="9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" name="Line 44">
              <a:extLst>
                <a:ext uri="{FF2B5EF4-FFF2-40B4-BE49-F238E27FC236}">
                  <a16:creationId xmlns:a16="http://schemas.microsoft.com/office/drawing/2014/main" id="{BCA43ACC-84BF-DD4F-8248-E26664FAC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256"/>
              <a:ext cx="57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85" name="Text Box 63">
            <a:extLst>
              <a:ext uri="{FF2B5EF4-FFF2-40B4-BE49-F238E27FC236}">
                <a16:creationId xmlns:a16="http://schemas.microsoft.com/office/drawing/2014/main" id="{4383E91A-8AD3-744B-B366-4A8F3E877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57600"/>
            <a:ext cx="3095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86" name="Text Box 64">
            <a:extLst>
              <a:ext uri="{FF2B5EF4-FFF2-40B4-BE49-F238E27FC236}">
                <a16:creationId xmlns:a16="http://schemas.microsoft.com/office/drawing/2014/main" id="{CBCF6A65-7C97-A745-A67C-F13FB302B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8" y="4343400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95274" name="Group 1">
            <a:extLst>
              <a:ext uri="{FF2B5EF4-FFF2-40B4-BE49-F238E27FC236}">
                <a16:creationId xmlns:a16="http://schemas.microsoft.com/office/drawing/2014/main" id="{63B132E6-2E1D-2A41-9E36-2EAF9ECAA377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2573338"/>
            <a:ext cx="1128713" cy="495300"/>
            <a:chOff x="7518804" y="2573337"/>
            <a:chExt cx="1128835" cy="494593"/>
          </a:xfrm>
        </p:grpSpPr>
        <p:grpSp>
          <p:nvGrpSpPr>
            <p:cNvPr id="95285" name="Group 195">
              <a:extLst>
                <a:ext uri="{FF2B5EF4-FFF2-40B4-BE49-F238E27FC236}">
                  <a16:creationId xmlns:a16="http://schemas.microsoft.com/office/drawing/2014/main" id="{169DC576-381C-504C-8911-75CDB43A00F9}"/>
                </a:ext>
              </a:extLst>
            </p:cNvPr>
            <p:cNvGrpSpPr>
              <a:grpSpLocks/>
            </p:cNvGrpSpPr>
            <p:nvPr/>
          </p:nvGrpSpPr>
          <p:grpSpPr bwMode="auto">
            <a:xfrm rot="13594758" flipV="1">
              <a:off x="7448809" y="2649537"/>
              <a:ext cx="228600" cy="76200"/>
              <a:chOff x="3962400" y="4191000"/>
              <a:chExt cx="228600" cy="76200"/>
            </a:xfrm>
          </p:grpSpPr>
          <p:sp>
            <p:nvSpPr>
              <p:cNvPr id="95287" name="Oval 127">
                <a:extLst>
                  <a:ext uri="{FF2B5EF4-FFF2-40B4-BE49-F238E27FC236}">
                    <a16:creationId xmlns:a16="http://schemas.microsoft.com/office/drawing/2014/main" id="{FB90D57E-505D-E045-9F90-AD8FE9BB3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5288" name="Straight Connector 128">
                <a:extLst>
                  <a:ext uri="{FF2B5EF4-FFF2-40B4-BE49-F238E27FC236}">
                    <a16:creationId xmlns:a16="http://schemas.microsoft.com/office/drawing/2014/main" id="{B09E8D0C-F0F7-B140-A078-FEF58CE587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5286" name="TextBox 198">
              <a:extLst>
                <a:ext uri="{FF2B5EF4-FFF2-40B4-BE49-F238E27FC236}">
                  <a16:creationId xmlns:a16="http://schemas.microsoft.com/office/drawing/2014/main" id="{7CA81A23-135B-1F4A-8B0C-6B5DD2B36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8804" y="2729376"/>
              <a:ext cx="11288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Due_Date</a:t>
              </a:r>
            </a:p>
          </p:txBody>
        </p:sp>
      </p:grpSp>
      <p:grpSp>
        <p:nvGrpSpPr>
          <p:cNvPr id="95275" name="Group 39">
            <a:extLst>
              <a:ext uri="{FF2B5EF4-FFF2-40B4-BE49-F238E27FC236}">
                <a16:creationId xmlns:a16="http://schemas.microsoft.com/office/drawing/2014/main" id="{3FF98BC8-1DCA-5945-8180-EC7236DB9BEF}"/>
              </a:ext>
            </a:extLst>
          </p:cNvPr>
          <p:cNvGrpSpPr>
            <a:grpSpLocks/>
          </p:cNvGrpSpPr>
          <p:nvPr/>
        </p:nvGrpSpPr>
        <p:grpSpPr bwMode="auto">
          <a:xfrm>
            <a:off x="2033588" y="6096000"/>
            <a:ext cx="776287" cy="388938"/>
            <a:chOff x="1905000" y="6096000"/>
            <a:chExt cx="776175" cy="388234"/>
          </a:xfrm>
        </p:grpSpPr>
        <p:grpSp>
          <p:nvGrpSpPr>
            <p:cNvPr id="95281" name="Group 40">
              <a:extLst>
                <a:ext uri="{FF2B5EF4-FFF2-40B4-BE49-F238E27FC236}">
                  <a16:creationId xmlns:a16="http://schemas.microsoft.com/office/drawing/2014/main" id="{365FC2D3-E19E-714A-9D5C-FF76C2448FB2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1828800" y="6172200"/>
              <a:ext cx="228600" cy="76200"/>
              <a:chOff x="3962400" y="4191000"/>
              <a:chExt cx="228600" cy="76200"/>
            </a:xfrm>
          </p:grpSpPr>
          <p:sp>
            <p:nvSpPr>
              <p:cNvPr id="95283" name="Oval 42">
                <a:extLst>
                  <a:ext uri="{FF2B5EF4-FFF2-40B4-BE49-F238E27FC236}">
                    <a16:creationId xmlns:a16="http://schemas.microsoft.com/office/drawing/2014/main" id="{8FB98FCC-EC70-364A-9D2B-A8B5A77C2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5284" name="Straight Connector 43">
                <a:extLst>
                  <a:ext uri="{FF2B5EF4-FFF2-40B4-BE49-F238E27FC236}">
                    <a16:creationId xmlns:a16="http://schemas.microsoft.com/office/drawing/2014/main" id="{BD3CC46C-C232-0841-BF22-C559E7C1AA1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5282" name="TextBox 41">
              <a:extLst>
                <a:ext uri="{FF2B5EF4-FFF2-40B4-BE49-F238E27FC236}">
                  <a16:creationId xmlns:a16="http://schemas.microsoft.com/office/drawing/2014/main" id="{CFE8E70A-6FFE-F84C-AC38-F7A38D799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6145680"/>
              <a:ext cx="7761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Phone</a:t>
              </a:r>
            </a:p>
          </p:txBody>
        </p:sp>
      </p:grpSp>
      <p:grpSp>
        <p:nvGrpSpPr>
          <p:cNvPr id="95276" name="Group 10">
            <a:extLst>
              <a:ext uri="{FF2B5EF4-FFF2-40B4-BE49-F238E27FC236}">
                <a16:creationId xmlns:a16="http://schemas.microsoft.com/office/drawing/2014/main" id="{8B22F9FB-AE8B-834D-9CA9-0E7490F56DC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352800"/>
            <a:ext cx="1100138" cy="338138"/>
            <a:chOff x="7696201" y="5836622"/>
            <a:chExt cx="1099455" cy="338972"/>
          </a:xfrm>
        </p:grpSpPr>
        <p:sp>
          <p:nvSpPr>
            <p:cNvPr id="95277" name="TextBox 11">
              <a:extLst>
                <a:ext uri="{FF2B5EF4-FFF2-40B4-BE49-F238E27FC236}">
                  <a16:creationId xmlns:a16="http://schemas.microsoft.com/office/drawing/2014/main" id="{051DE468-C3F4-C544-A285-475FCFC72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947056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Barcode</a:t>
              </a:r>
            </a:p>
          </p:txBody>
        </p:sp>
        <p:grpSp>
          <p:nvGrpSpPr>
            <p:cNvPr id="95278" name="Group 12">
              <a:extLst>
                <a:ext uri="{FF2B5EF4-FFF2-40B4-BE49-F238E27FC236}">
                  <a16:creationId xmlns:a16="http://schemas.microsoft.com/office/drawing/2014/main" id="{BE7DAEC0-291D-184A-9F7C-94C21DAD5EE2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95279" name="Oval 13">
                <a:extLst>
                  <a:ext uri="{FF2B5EF4-FFF2-40B4-BE49-F238E27FC236}">
                    <a16:creationId xmlns:a16="http://schemas.microsoft.com/office/drawing/2014/main" id="{E08ADB0A-C165-B048-BFF6-9E6ED4235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95280" name="Straight Connector 14">
                <a:extLst>
                  <a:ext uri="{FF2B5EF4-FFF2-40B4-BE49-F238E27FC236}">
                    <a16:creationId xmlns:a16="http://schemas.microsoft.com/office/drawing/2014/main" id="{7F437DC6-74E1-4943-ABEB-4ACC5AF0FD7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/>
      <p:bldP spid="151" grpId="0"/>
      <p:bldP spid="153" grpId="0"/>
      <p:bldP spid="185" grpId="0" autoUpdateAnimBg="0"/>
      <p:bldP spid="18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8D10EC98-CD8E-EA47-A948-AEEAC92E8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519B24-2092-AA4A-8A13-F045E9983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Library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organized into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sections,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like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art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children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computing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science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etc.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section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has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 headed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by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head librarian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book title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belongs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to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has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title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authors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ISBN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call 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year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publisher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For 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copy of the book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keep track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the current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borrower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the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due date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and the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librarian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who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charged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it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out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Members have membership number, a driver</a:t>
            </a:r>
            <a:r>
              <a:rPr lang="ja-JP" altLang="en-US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 license, an address, a phone number and birthday</a:t>
            </a:r>
          </a:p>
        </p:txBody>
      </p:sp>
      <p:sp>
        <p:nvSpPr>
          <p:cNvPr id="96259" name="Rectangle 4">
            <a:extLst>
              <a:ext uri="{FF2B5EF4-FFF2-40B4-BE49-F238E27FC236}">
                <a16:creationId xmlns:a16="http://schemas.microsoft.com/office/drawing/2014/main" id="{328F485E-01F7-8841-A705-A5AE1450F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392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419A3558-DAB7-3142-8C45-45C30E784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519B24-2092-AA4A-8A13-F045E9983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Library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organized into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sections,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like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art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children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computing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science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etc.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section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has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 headed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by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head librarian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book title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belongs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to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has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title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authors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ISBN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call 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year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publisher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For 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copy of the book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keep track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the current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borrower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the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due date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and the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librarian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who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charged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it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out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Members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have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membership 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driver</a:t>
            </a:r>
            <a:r>
              <a:rPr lang="ja-JP" altLang="en-US" u="sng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 license</a:t>
            </a:r>
            <a:r>
              <a:rPr lang="en-US" altLang="ja-JP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an </a:t>
            </a:r>
            <a:r>
              <a:rPr lang="en-US" altLang="ja-JP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address</a:t>
            </a:r>
            <a:r>
              <a:rPr lang="en-US" altLang="ja-JP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a </a:t>
            </a:r>
            <a:r>
              <a:rPr lang="en-US" altLang="ja-JP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phone number </a:t>
            </a:r>
            <a:r>
              <a:rPr lang="en-US" altLang="ja-JP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and </a:t>
            </a:r>
            <a:r>
              <a:rPr lang="en-US" altLang="ja-JP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birthday</a:t>
            </a:r>
          </a:p>
        </p:txBody>
      </p:sp>
      <p:sp>
        <p:nvSpPr>
          <p:cNvPr id="98307" name="Rectangle 4">
            <a:extLst>
              <a:ext uri="{FF2B5EF4-FFF2-40B4-BE49-F238E27FC236}">
                <a16:creationId xmlns:a16="http://schemas.microsoft.com/office/drawing/2014/main" id="{42DE5D28-B8BF-0A41-B4F7-0461A5290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392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id="{DD40ECB3-31D1-A144-A142-4912228B9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100354" name="Rectangle 4">
            <a:extLst>
              <a:ext uri="{FF2B5EF4-FFF2-40B4-BE49-F238E27FC236}">
                <a16:creationId xmlns:a16="http://schemas.microsoft.com/office/drawing/2014/main" id="{8775F48F-8A65-0D43-AE2B-9E7485EF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3" y="3505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00355" name="Rectangle 27">
            <a:extLst>
              <a:ext uri="{FF2B5EF4-FFF2-40B4-BE49-F238E27FC236}">
                <a16:creationId xmlns:a16="http://schemas.microsoft.com/office/drawing/2014/main" id="{00E73F8F-08C5-5646-8A69-45558547A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599113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SECTION</a:t>
            </a:r>
          </a:p>
        </p:txBody>
      </p:sp>
      <p:grpSp>
        <p:nvGrpSpPr>
          <p:cNvPr id="100356" name="Group 10">
            <a:extLst>
              <a:ext uri="{FF2B5EF4-FFF2-40B4-BE49-F238E27FC236}">
                <a16:creationId xmlns:a16="http://schemas.microsoft.com/office/drawing/2014/main" id="{7A449C94-E9A3-554D-8506-5330E9A04565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837238"/>
            <a:ext cx="1033463" cy="338137"/>
            <a:chOff x="7696201" y="5836622"/>
            <a:chExt cx="1032768" cy="338554"/>
          </a:xfrm>
        </p:grpSpPr>
        <p:sp>
          <p:nvSpPr>
            <p:cNvPr id="100499" name="TextBox 11">
              <a:extLst>
                <a:ext uri="{FF2B5EF4-FFF2-40B4-BE49-F238E27FC236}">
                  <a16:creationId xmlns:a16="http://schemas.microsoft.com/office/drawing/2014/main" id="{A286B4FD-681A-0149-A56C-21FB79C5C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8803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number</a:t>
              </a:r>
            </a:p>
          </p:txBody>
        </p:sp>
        <p:grpSp>
          <p:nvGrpSpPr>
            <p:cNvPr id="100500" name="Group 12">
              <a:extLst>
                <a:ext uri="{FF2B5EF4-FFF2-40B4-BE49-F238E27FC236}">
                  <a16:creationId xmlns:a16="http://schemas.microsoft.com/office/drawing/2014/main" id="{B251AFB5-923D-8648-86D3-30BCED58784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100501" name="Oval 13">
                <a:extLst>
                  <a:ext uri="{FF2B5EF4-FFF2-40B4-BE49-F238E27FC236}">
                    <a16:creationId xmlns:a16="http://schemas.microsoft.com/office/drawing/2014/main" id="{750A81A9-9C19-DB4E-B91E-3706D1AA2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0502" name="Straight Connector 14">
                <a:extLst>
                  <a:ext uri="{FF2B5EF4-FFF2-40B4-BE49-F238E27FC236}">
                    <a16:creationId xmlns:a16="http://schemas.microsoft.com/office/drawing/2014/main" id="{2B2F6ED1-6D76-EA4E-8C13-3891A9326DD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00357" name="Group 15">
            <a:extLst>
              <a:ext uri="{FF2B5EF4-FFF2-40B4-BE49-F238E27FC236}">
                <a16:creationId xmlns:a16="http://schemas.microsoft.com/office/drawing/2014/main" id="{037ED97E-0B50-5F40-8BFC-1B7685BC3DA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608638"/>
            <a:ext cx="849313" cy="338137"/>
            <a:chOff x="7696201" y="5608022"/>
            <a:chExt cx="850025" cy="338554"/>
          </a:xfrm>
        </p:grpSpPr>
        <p:grpSp>
          <p:nvGrpSpPr>
            <p:cNvPr id="100495" name="Group 16">
              <a:extLst>
                <a:ext uri="{FF2B5EF4-FFF2-40B4-BE49-F238E27FC236}">
                  <a16:creationId xmlns:a16="http://schemas.microsoft.com/office/drawing/2014/main" id="{D6CC0EC0-5818-BA40-9EC3-2FA81AFF639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748754"/>
              <a:ext cx="228600" cy="76200"/>
              <a:chOff x="3962400" y="4191000"/>
              <a:chExt cx="228600" cy="76200"/>
            </a:xfrm>
          </p:grpSpPr>
          <p:sp>
            <p:nvSpPr>
              <p:cNvPr id="100497" name="Oval 18">
                <a:extLst>
                  <a:ext uri="{FF2B5EF4-FFF2-40B4-BE49-F238E27FC236}">
                    <a16:creationId xmlns:a16="http://schemas.microsoft.com/office/drawing/2014/main" id="{CD50A1E0-7513-4648-B4EE-6E18D51CC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0498" name="Straight Connector 19">
                <a:extLst>
                  <a:ext uri="{FF2B5EF4-FFF2-40B4-BE49-F238E27FC236}">
                    <a16:creationId xmlns:a16="http://schemas.microsoft.com/office/drawing/2014/main" id="{342D57CC-9798-2E43-8D2C-C2DE92E84F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0496" name="TextBox 17">
              <a:extLst>
                <a:ext uri="{FF2B5EF4-FFF2-40B4-BE49-F238E27FC236}">
                  <a16:creationId xmlns:a16="http://schemas.microsoft.com/office/drawing/2014/main" id="{B377A769-4F3A-B34F-BE2F-93FA00D4C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599" y="5608022"/>
              <a:ext cx="6976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</a:t>
              </a:r>
            </a:p>
          </p:txBody>
        </p:sp>
      </p:grpSp>
      <p:cxnSp>
        <p:nvCxnSpPr>
          <p:cNvPr id="100358" name="Straight Connector 20">
            <a:extLst>
              <a:ext uri="{FF2B5EF4-FFF2-40B4-BE49-F238E27FC236}">
                <a16:creationId xmlns:a16="http://schemas.microsoft.com/office/drawing/2014/main" id="{2D66F455-5E07-714F-9876-8B1D670A8C56}"/>
              </a:ext>
            </a:extLst>
          </p:cNvPr>
          <p:cNvCxnSpPr>
            <a:cxnSpLocks/>
          </p:cNvCxnSpPr>
          <p:nvPr/>
        </p:nvCxnSpPr>
        <p:spPr bwMode="auto">
          <a:xfrm>
            <a:off x="7848600" y="5672138"/>
            <a:ext cx="6096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0359" name="Group 21">
            <a:extLst>
              <a:ext uri="{FF2B5EF4-FFF2-40B4-BE49-F238E27FC236}">
                <a16:creationId xmlns:a16="http://schemas.microsoft.com/office/drawing/2014/main" id="{7A61A7FC-3BAD-F041-8170-FC7B3780973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519738"/>
            <a:ext cx="914400" cy="339725"/>
            <a:chOff x="838200" y="5520154"/>
            <a:chExt cx="914400" cy="338554"/>
          </a:xfrm>
        </p:grpSpPr>
        <p:grpSp>
          <p:nvGrpSpPr>
            <p:cNvPr id="100491" name="Group 22">
              <a:extLst>
                <a:ext uri="{FF2B5EF4-FFF2-40B4-BE49-F238E27FC236}">
                  <a16:creationId xmlns:a16="http://schemas.microsoft.com/office/drawing/2014/main" id="{790743AC-1F05-F247-BBBD-6208F42BE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672554"/>
              <a:ext cx="228600" cy="76200"/>
              <a:chOff x="3962400" y="4191000"/>
              <a:chExt cx="228600" cy="76200"/>
            </a:xfrm>
          </p:grpSpPr>
          <p:sp>
            <p:nvSpPr>
              <p:cNvPr id="100493" name="Oval 24">
                <a:extLst>
                  <a:ext uri="{FF2B5EF4-FFF2-40B4-BE49-F238E27FC236}">
                    <a16:creationId xmlns:a16="http://schemas.microsoft.com/office/drawing/2014/main" id="{847B40FF-8F1A-CD4E-959A-65AE52D50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0494" name="Straight Connector 25">
                <a:extLst>
                  <a:ext uri="{FF2B5EF4-FFF2-40B4-BE49-F238E27FC236}">
                    <a16:creationId xmlns:a16="http://schemas.microsoft.com/office/drawing/2014/main" id="{525288FD-8AD6-7844-B1FF-BB8872894C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0492" name="TextBox 23">
              <a:extLst>
                <a:ext uri="{FF2B5EF4-FFF2-40B4-BE49-F238E27FC236}">
                  <a16:creationId xmlns:a16="http://schemas.microsoft.com/office/drawing/2014/main" id="{63E68FA8-4B50-A147-B94B-5AC028AFE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5520154"/>
              <a:ext cx="6623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LibID</a:t>
              </a:r>
            </a:p>
          </p:txBody>
        </p:sp>
      </p:grpSp>
      <p:grpSp>
        <p:nvGrpSpPr>
          <p:cNvPr id="100360" name="Group 26">
            <a:extLst>
              <a:ext uri="{FF2B5EF4-FFF2-40B4-BE49-F238E27FC236}">
                <a16:creationId xmlns:a16="http://schemas.microsoft.com/office/drawing/2014/main" id="{5B6873DF-9F59-0948-8768-B346A60FCFE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824538"/>
            <a:ext cx="838200" cy="339725"/>
            <a:chOff x="914400" y="5824954"/>
            <a:chExt cx="838200" cy="338554"/>
          </a:xfrm>
        </p:grpSpPr>
        <p:grpSp>
          <p:nvGrpSpPr>
            <p:cNvPr id="100485" name="Group 27">
              <a:extLst>
                <a:ext uri="{FF2B5EF4-FFF2-40B4-BE49-F238E27FC236}">
                  <a16:creationId xmlns:a16="http://schemas.microsoft.com/office/drawing/2014/main" id="{1CF527C1-7618-4D41-9DBF-F5DF0399D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977354"/>
              <a:ext cx="228600" cy="76200"/>
              <a:chOff x="3962400" y="4191000"/>
              <a:chExt cx="228600" cy="76200"/>
            </a:xfrm>
          </p:grpSpPr>
          <p:sp>
            <p:nvSpPr>
              <p:cNvPr id="100489" name="Oval 31">
                <a:extLst>
                  <a:ext uri="{FF2B5EF4-FFF2-40B4-BE49-F238E27FC236}">
                    <a16:creationId xmlns:a16="http://schemas.microsoft.com/office/drawing/2014/main" id="{49B68ECE-E8B9-7A43-8E70-6A8E14477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0490" name="Straight Connector 32">
                <a:extLst>
                  <a:ext uri="{FF2B5EF4-FFF2-40B4-BE49-F238E27FC236}">
                    <a16:creationId xmlns:a16="http://schemas.microsoft.com/office/drawing/2014/main" id="{C24C481B-C8A9-BE44-9AF7-FEDA625FEA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0486" name="Group 28">
              <a:extLst>
                <a:ext uri="{FF2B5EF4-FFF2-40B4-BE49-F238E27FC236}">
                  <a16:creationId xmlns:a16="http://schemas.microsoft.com/office/drawing/2014/main" id="{7397C930-09FA-C045-A52E-F7721CF35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5824954"/>
              <a:ext cx="604653" cy="338554"/>
              <a:chOff x="7848599" y="5656330"/>
              <a:chExt cx="604653" cy="338554"/>
            </a:xfrm>
          </p:grpSpPr>
          <p:sp>
            <p:nvSpPr>
              <p:cNvPr id="100487" name="TextBox 29">
                <a:extLst>
                  <a:ext uri="{FF2B5EF4-FFF2-40B4-BE49-F238E27FC236}">
                    <a16:creationId xmlns:a16="http://schemas.microsoft.com/office/drawing/2014/main" id="{54DFE7A8-4DEA-3143-983C-981592BB7A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599" y="5656330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SSN</a:t>
                </a:r>
              </a:p>
            </p:txBody>
          </p:sp>
          <p:cxnSp>
            <p:nvCxnSpPr>
              <p:cNvPr id="100488" name="Straight Connector 30">
                <a:extLst>
                  <a:ext uri="{FF2B5EF4-FFF2-40B4-BE49-F238E27FC236}">
                    <a16:creationId xmlns:a16="http://schemas.microsoft.com/office/drawing/2014/main" id="{B2ED77B6-FC13-584D-8F2F-49ED22F71A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72061" y="5715000"/>
                <a:ext cx="509938" cy="5862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00361" name="Group 33">
            <a:extLst>
              <a:ext uri="{FF2B5EF4-FFF2-40B4-BE49-F238E27FC236}">
                <a16:creationId xmlns:a16="http://schemas.microsoft.com/office/drawing/2014/main" id="{E203D2FA-BC9E-E949-BD3D-F17A4BA2EFC6}"/>
              </a:ext>
            </a:extLst>
          </p:cNvPr>
          <p:cNvGrpSpPr>
            <a:grpSpLocks/>
          </p:cNvGrpSpPr>
          <p:nvPr/>
        </p:nvGrpSpPr>
        <p:grpSpPr bwMode="auto">
          <a:xfrm>
            <a:off x="2635250" y="5072063"/>
            <a:ext cx="582613" cy="490537"/>
            <a:chOff x="2635024" y="5105400"/>
            <a:chExt cx="582211" cy="490954"/>
          </a:xfrm>
        </p:grpSpPr>
        <p:grpSp>
          <p:nvGrpSpPr>
            <p:cNvPr id="100481" name="Group 34">
              <a:extLst>
                <a:ext uri="{FF2B5EF4-FFF2-40B4-BE49-F238E27FC236}">
                  <a16:creationId xmlns:a16="http://schemas.microsoft.com/office/drawing/2014/main" id="{EDFB589F-4530-4449-9E73-94927F9158F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743200" y="5443954"/>
              <a:ext cx="228600" cy="76200"/>
              <a:chOff x="3962400" y="4191000"/>
              <a:chExt cx="228600" cy="76200"/>
            </a:xfrm>
          </p:grpSpPr>
          <p:sp>
            <p:nvSpPr>
              <p:cNvPr id="100483" name="Oval 36">
                <a:extLst>
                  <a:ext uri="{FF2B5EF4-FFF2-40B4-BE49-F238E27FC236}">
                    <a16:creationId xmlns:a16="http://schemas.microsoft.com/office/drawing/2014/main" id="{813031B0-A7C4-FF48-A5FA-79F2D6F37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0484" name="Straight Connector 37">
                <a:extLst>
                  <a:ext uri="{FF2B5EF4-FFF2-40B4-BE49-F238E27FC236}">
                    <a16:creationId xmlns:a16="http://schemas.microsoft.com/office/drawing/2014/main" id="{33AB10EB-359E-1F40-BD43-F3EA960DAC4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0482" name="TextBox 35">
              <a:extLst>
                <a:ext uri="{FF2B5EF4-FFF2-40B4-BE49-F238E27FC236}">
                  <a16:creationId xmlns:a16="http://schemas.microsoft.com/office/drawing/2014/main" id="{ADA2B306-8598-9A4B-A751-F90B26842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024" y="5105400"/>
              <a:ext cx="5822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DoB</a:t>
              </a:r>
            </a:p>
          </p:txBody>
        </p:sp>
      </p:grpSp>
      <p:sp>
        <p:nvSpPr>
          <p:cNvPr id="100362" name="TextBox 43">
            <a:extLst>
              <a:ext uri="{FF2B5EF4-FFF2-40B4-BE49-F238E27FC236}">
                <a16:creationId xmlns:a16="http://schemas.microsoft.com/office/drawing/2014/main" id="{7EDC2800-0504-B841-82DD-453CC4AB0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834063"/>
            <a:ext cx="881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number</a:t>
            </a:r>
          </a:p>
        </p:txBody>
      </p:sp>
      <p:sp>
        <p:nvSpPr>
          <p:cNvPr id="100363" name="Text Box 59">
            <a:extLst>
              <a:ext uri="{FF2B5EF4-FFF2-40B4-BE49-F238E27FC236}">
                <a16:creationId xmlns:a16="http://schemas.microsoft.com/office/drawing/2014/main" id="{037826B3-A57F-EC48-8E11-32BDF47E5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8674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0364" name="Text Box 60">
            <a:extLst>
              <a:ext uri="{FF2B5EF4-FFF2-40B4-BE49-F238E27FC236}">
                <a16:creationId xmlns:a16="http://schemas.microsoft.com/office/drawing/2014/main" id="{989F2752-1386-C043-B23E-CA23F7DF8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58547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40" name="Group 68">
            <a:extLst>
              <a:ext uri="{FF2B5EF4-FFF2-40B4-BE49-F238E27FC236}">
                <a16:creationId xmlns:a16="http://schemas.microsoft.com/office/drawing/2014/main" id="{D562BE8F-E37B-1E4D-AA8B-3381171FAF07}"/>
              </a:ext>
            </a:extLst>
          </p:cNvPr>
          <p:cNvGrpSpPr>
            <a:grpSpLocks/>
          </p:cNvGrpSpPr>
          <p:nvPr/>
        </p:nvGrpSpPr>
        <p:grpSpPr bwMode="auto">
          <a:xfrm>
            <a:off x="6354291" y="3849688"/>
            <a:ext cx="1265056" cy="1789112"/>
            <a:chOff x="4002" y="2352"/>
            <a:chExt cx="816" cy="1200"/>
          </a:xfrm>
          <a:solidFill>
            <a:srgbClr val="FFB054"/>
          </a:solidFill>
        </p:grpSpPr>
        <p:sp>
          <p:nvSpPr>
            <p:cNvPr id="41" name="AutoShape 34">
              <a:extLst>
                <a:ext uri="{FF2B5EF4-FFF2-40B4-BE49-F238E27FC236}">
                  <a16:creationId xmlns:a16="http://schemas.microsoft.com/office/drawing/2014/main" id="{BA26B199-577A-8145-9A44-D7DA3FB27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254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BELONGS</a:t>
              </a:r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55540DDE-B120-9E40-B763-0B2FA103D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0" cy="192"/>
            </a:xfrm>
            <a:prstGeom prst="line">
              <a:avLst/>
            </a:prstGeom>
            <a:grp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Line 36">
              <a:extLst>
                <a:ext uri="{FF2B5EF4-FFF2-40B4-BE49-F238E27FC236}">
                  <a16:creationId xmlns:a16="http://schemas.microsoft.com/office/drawing/2014/main" id="{59CF8F72-6989-4B44-A1C0-815A43633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0366" name="Text Box 8">
            <a:extLst>
              <a:ext uri="{FF2B5EF4-FFF2-40B4-BE49-F238E27FC236}">
                <a16:creationId xmlns:a16="http://schemas.microsoft.com/office/drawing/2014/main" id="{10B84407-4F18-D245-B948-A9FA5E93C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73500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00367" name="Text Box 55">
            <a:extLst>
              <a:ext uri="{FF2B5EF4-FFF2-40B4-BE49-F238E27FC236}">
                <a16:creationId xmlns:a16="http://schemas.microsoft.com/office/drawing/2014/main" id="{A152C4DC-9C6B-FC48-A011-9BB6A453B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5168900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100368" name="Straight Connector 45">
            <a:extLst>
              <a:ext uri="{FF2B5EF4-FFF2-40B4-BE49-F238E27FC236}">
                <a16:creationId xmlns:a16="http://schemas.microsoft.com/office/drawing/2014/main" id="{121759BC-8A16-9947-BCAF-60B9607C7D1D}"/>
              </a:ext>
            </a:extLst>
          </p:cNvPr>
          <p:cNvCxnSpPr>
            <a:cxnSpLocks/>
          </p:cNvCxnSpPr>
          <p:nvPr/>
        </p:nvCxnSpPr>
        <p:spPr bwMode="auto">
          <a:xfrm>
            <a:off x="7867650" y="3302000"/>
            <a:ext cx="8794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0369" name="Group 66">
            <a:extLst>
              <a:ext uri="{FF2B5EF4-FFF2-40B4-BE49-F238E27FC236}">
                <a16:creationId xmlns:a16="http://schemas.microsoft.com/office/drawing/2014/main" id="{D04C61BE-29CC-4047-A3C5-9D3F4AB5CE9A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5029200"/>
            <a:ext cx="2116138" cy="525463"/>
            <a:chOff x="152400" y="5071646"/>
            <a:chExt cx="2116285" cy="524708"/>
          </a:xfrm>
        </p:grpSpPr>
        <p:grpSp>
          <p:nvGrpSpPr>
            <p:cNvPr id="100477" name="Group 67">
              <a:extLst>
                <a:ext uri="{FF2B5EF4-FFF2-40B4-BE49-F238E27FC236}">
                  <a16:creationId xmlns:a16="http://schemas.microsoft.com/office/drawing/2014/main" id="{EA464721-2A5E-E646-87E2-827AD6F8F8B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752600" y="5443954"/>
              <a:ext cx="228600" cy="76200"/>
              <a:chOff x="3962400" y="4191000"/>
              <a:chExt cx="228600" cy="76200"/>
            </a:xfrm>
          </p:grpSpPr>
          <p:sp>
            <p:nvSpPr>
              <p:cNvPr id="100479" name="Oval 69">
                <a:extLst>
                  <a:ext uri="{FF2B5EF4-FFF2-40B4-BE49-F238E27FC236}">
                    <a16:creationId xmlns:a16="http://schemas.microsoft.com/office/drawing/2014/main" id="{DE01D352-C88B-6549-B8D9-2411A2FA0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0480" name="Straight Connector 70">
                <a:extLst>
                  <a:ext uri="{FF2B5EF4-FFF2-40B4-BE49-F238E27FC236}">
                    <a16:creationId xmlns:a16="http://schemas.microsoft.com/office/drawing/2014/main" id="{11078414-3D1F-EE46-9DD5-1D3857C805B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0478" name="TextBox 68">
              <a:extLst>
                <a:ext uri="{FF2B5EF4-FFF2-40B4-BE49-F238E27FC236}">
                  <a16:creationId xmlns:a16="http://schemas.microsoft.com/office/drawing/2014/main" id="{2E6925EE-9795-C34D-A1F7-1544F0EA8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5071646"/>
              <a:ext cx="21162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Name(First, MI, Last)</a:t>
              </a:r>
            </a:p>
          </p:txBody>
        </p:sp>
      </p:grpSp>
      <p:grpSp>
        <p:nvGrpSpPr>
          <p:cNvPr id="78" name="Group 70">
            <a:extLst>
              <a:ext uri="{FF2B5EF4-FFF2-40B4-BE49-F238E27FC236}">
                <a16:creationId xmlns:a16="http://schemas.microsoft.com/office/drawing/2014/main" id="{F8B67F33-EE8F-AF4D-8A66-22E8056B77D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334000"/>
            <a:ext cx="3200400" cy="1066800"/>
            <a:chOff x="1968" y="3360"/>
            <a:chExt cx="2016" cy="672"/>
          </a:xfrm>
          <a:solidFill>
            <a:srgbClr val="FFB054"/>
          </a:solidFill>
        </p:grpSpPr>
        <p:sp>
          <p:nvSpPr>
            <p:cNvPr id="79" name="AutoShape 31">
              <a:extLst>
                <a:ext uri="{FF2B5EF4-FFF2-40B4-BE49-F238E27FC236}">
                  <a16:creationId xmlns:a16="http://schemas.microsoft.com/office/drawing/2014/main" id="{00413976-72B1-2F42-BF23-5B20A0E3D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768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MANAGES</a:t>
              </a:r>
            </a:p>
          </p:txBody>
        </p:sp>
        <p:sp>
          <p:nvSpPr>
            <p:cNvPr id="80" name="Line 32">
              <a:extLst>
                <a:ext uri="{FF2B5EF4-FFF2-40B4-BE49-F238E27FC236}">
                  <a16:creationId xmlns:a16="http://schemas.microsoft.com/office/drawing/2014/main" id="{BCC328B5-8BCF-5C42-96E9-B8978E212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1" name="Line 33">
              <a:extLst>
                <a:ext uri="{FF2B5EF4-FFF2-40B4-BE49-F238E27FC236}">
                  <a16:creationId xmlns:a16="http://schemas.microsoft.com/office/drawing/2014/main" id="{CDEE3DE5-F888-8C46-8281-F490EDA3D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0371" name="Group 89">
            <a:extLst>
              <a:ext uri="{FF2B5EF4-FFF2-40B4-BE49-F238E27FC236}">
                <a16:creationId xmlns:a16="http://schemas.microsoft.com/office/drawing/2014/main" id="{8F87908B-F6A0-3545-923C-D58D39BA712F}"/>
              </a:ext>
            </a:extLst>
          </p:cNvPr>
          <p:cNvGrpSpPr>
            <a:grpSpLocks/>
          </p:cNvGrpSpPr>
          <p:nvPr/>
        </p:nvGrpSpPr>
        <p:grpSpPr bwMode="auto">
          <a:xfrm>
            <a:off x="3300413" y="2693988"/>
            <a:ext cx="5614987" cy="1228725"/>
            <a:chOff x="3300412" y="2693988"/>
            <a:chExt cx="5614990" cy="1228725"/>
          </a:xfrm>
        </p:grpSpPr>
        <p:grpSp>
          <p:nvGrpSpPr>
            <p:cNvPr id="100444" name="Group 88">
              <a:extLst>
                <a:ext uri="{FF2B5EF4-FFF2-40B4-BE49-F238E27FC236}">
                  <a16:creationId xmlns:a16="http://schemas.microsoft.com/office/drawing/2014/main" id="{760C8D48-21D5-C644-A0F0-0EA6B41D1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0412" y="2693988"/>
              <a:ext cx="5233988" cy="1228725"/>
              <a:chOff x="3260725" y="2693988"/>
              <a:chExt cx="5233988" cy="1228725"/>
            </a:xfrm>
          </p:grpSpPr>
          <p:sp>
            <p:nvSpPr>
              <p:cNvPr id="100450" name="Rectangle 10">
                <a:extLst>
                  <a:ext uri="{FF2B5EF4-FFF2-40B4-BE49-F238E27FC236}">
                    <a16:creationId xmlns:a16="http://schemas.microsoft.com/office/drawing/2014/main" id="{A6EED886-2BED-484B-98A4-1B4501112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8725" y="3276600"/>
                <a:ext cx="1371600" cy="530225"/>
              </a:xfrm>
              <a:prstGeom prst="rect">
                <a:avLst/>
              </a:prstGeom>
              <a:solidFill>
                <a:srgbClr val="FFB054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en-US" sz="1600"/>
                  <a:t>BOOK TITLE</a:t>
                </a:r>
              </a:p>
            </p:txBody>
          </p:sp>
          <p:grpSp>
            <p:nvGrpSpPr>
              <p:cNvPr id="100451" name="Group 46">
                <a:extLst>
                  <a:ext uri="{FF2B5EF4-FFF2-40B4-BE49-F238E27FC236}">
                    <a16:creationId xmlns:a16="http://schemas.microsoft.com/office/drawing/2014/main" id="{58DAAEC4-1D1B-8140-8203-9546EEF407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0325" y="3508375"/>
                <a:ext cx="814388" cy="338138"/>
                <a:chOff x="7696201" y="5836622"/>
                <a:chExt cx="814760" cy="338554"/>
              </a:xfrm>
            </p:grpSpPr>
            <p:sp>
              <p:nvSpPr>
                <p:cNvPr id="100473" name="TextBox 60">
                  <a:extLst>
                    <a:ext uri="{FF2B5EF4-FFF2-40B4-BE49-F238E27FC236}">
                      <a16:creationId xmlns:a16="http://schemas.microsoft.com/office/drawing/2014/main" id="{9CE1754B-8CDB-B94B-BD2E-265E2B3AD7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48600" y="5836622"/>
                  <a:ext cx="66236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ISBN</a:t>
                  </a:r>
                </a:p>
              </p:txBody>
            </p:sp>
            <p:grpSp>
              <p:nvGrpSpPr>
                <p:cNvPr id="100474" name="Group 61">
                  <a:extLst>
                    <a:ext uri="{FF2B5EF4-FFF2-40B4-BE49-F238E27FC236}">
                      <a16:creationId xmlns:a16="http://schemas.microsoft.com/office/drawing/2014/main" id="{BC5222F0-E89F-D148-9CA5-A5B34F58D7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7696201" y="5977353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00475" name="Oval 62">
                    <a:extLst>
                      <a:ext uri="{FF2B5EF4-FFF2-40B4-BE49-F238E27FC236}">
                        <a16:creationId xmlns:a16="http://schemas.microsoft.com/office/drawing/2014/main" id="{2CD1806E-85D4-AE45-A2AC-901EA08132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00476" name="Straight Connector 63">
                    <a:extLst>
                      <a:ext uri="{FF2B5EF4-FFF2-40B4-BE49-F238E27FC236}">
                        <a16:creationId xmlns:a16="http://schemas.microsoft.com/office/drawing/2014/main" id="{A7358E3F-4CE8-AE40-B73D-092D9F71A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sp>
            <p:nvSpPr>
              <p:cNvPr id="100452" name="TextBox 51">
                <a:extLst>
                  <a:ext uri="{FF2B5EF4-FFF2-40B4-BE49-F238E27FC236}">
                    <a16:creationId xmlns:a16="http://schemas.microsoft.com/office/drawing/2014/main" id="{61D0BD5D-DB88-6547-ABBD-0F9EE17D8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2725" y="3508375"/>
                <a:ext cx="661988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u="sng"/>
                  <a:t>ISBN</a:t>
                </a:r>
              </a:p>
            </p:txBody>
          </p:sp>
          <p:grpSp>
            <p:nvGrpSpPr>
              <p:cNvPr id="100453" name="Group 57">
                <a:extLst>
                  <a:ext uri="{FF2B5EF4-FFF2-40B4-BE49-F238E27FC236}">
                    <a16:creationId xmlns:a16="http://schemas.microsoft.com/office/drawing/2014/main" id="{D720A629-4405-D949-B386-83BF36F1E3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0725" y="3584575"/>
                <a:ext cx="3048000" cy="338138"/>
                <a:chOff x="3261054" y="3584158"/>
                <a:chExt cx="3048000" cy="338554"/>
              </a:xfrm>
            </p:grpSpPr>
            <p:sp>
              <p:nvSpPr>
                <p:cNvPr id="100469" name="TextBox 73">
                  <a:extLst>
                    <a:ext uri="{FF2B5EF4-FFF2-40B4-BE49-F238E27FC236}">
                      <a16:creationId xmlns:a16="http://schemas.microsoft.com/office/drawing/2014/main" id="{9AE16A9C-1E48-E642-848D-3BAD60409B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054" y="3584158"/>
                  <a:ext cx="2895344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Author{(First, MI, Last),Order}</a:t>
                  </a:r>
                </a:p>
              </p:txBody>
            </p:sp>
            <p:grpSp>
              <p:nvGrpSpPr>
                <p:cNvPr id="100470" name="Group 77">
                  <a:extLst>
                    <a:ext uri="{FF2B5EF4-FFF2-40B4-BE49-F238E27FC236}">
                      <a16:creationId xmlns:a16="http://schemas.microsoft.com/office/drawing/2014/main" id="{72FDD68C-C1B6-0146-9236-F295DA70ED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80454" y="3694112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00471" name="Oval 78">
                    <a:extLst>
                      <a:ext uri="{FF2B5EF4-FFF2-40B4-BE49-F238E27FC236}">
                        <a16:creationId xmlns:a16="http://schemas.microsoft.com/office/drawing/2014/main" id="{63A5766B-ADBB-B74A-AE6D-AAA6C2D07C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00472" name="Straight Connector 79">
                    <a:extLst>
                      <a:ext uri="{FF2B5EF4-FFF2-40B4-BE49-F238E27FC236}">
                        <a16:creationId xmlns:a16="http://schemas.microsoft.com/office/drawing/2014/main" id="{914C1C5F-4910-9D47-81B9-EF4C7BD5C5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100454" name="Group 62">
                <a:extLst>
                  <a:ext uri="{FF2B5EF4-FFF2-40B4-BE49-F238E27FC236}">
                    <a16:creationId xmlns:a16="http://schemas.microsoft.com/office/drawing/2014/main" id="{FC38C798-1D6E-354A-AA68-2BCD29B42A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46725" y="3246438"/>
                <a:ext cx="723900" cy="338137"/>
                <a:chOff x="5547054" y="3246467"/>
                <a:chExt cx="723900" cy="338554"/>
              </a:xfrm>
            </p:grpSpPr>
            <p:grpSp>
              <p:nvGrpSpPr>
                <p:cNvPr id="100465" name="Group 72">
                  <a:extLst>
                    <a:ext uri="{FF2B5EF4-FFF2-40B4-BE49-F238E27FC236}">
                      <a16:creationId xmlns:a16="http://schemas.microsoft.com/office/drawing/2014/main" id="{54E079E5-2518-1044-A509-4D980AB046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42354" y="3368089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00467" name="Oval 74">
                    <a:extLst>
                      <a:ext uri="{FF2B5EF4-FFF2-40B4-BE49-F238E27FC236}">
                        <a16:creationId xmlns:a16="http://schemas.microsoft.com/office/drawing/2014/main" id="{C2EFD1DA-16D4-C34B-8EEC-C98231BE09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00468" name="Straight Connector 75">
                    <a:extLst>
                      <a:ext uri="{FF2B5EF4-FFF2-40B4-BE49-F238E27FC236}">
                        <a16:creationId xmlns:a16="http://schemas.microsoft.com/office/drawing/2014/main" id="{12836C5A-BFC5-5942-8871-269773B1D7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00466" name="TextBox 80">
                  <a:extLst>
                    <a:ext uri="{FF2B5EF4-FFF2-40B4-BE49-F238E27FC236}">
                      <a16:creationId xmlns:a16="http://schemas.microsoft.com/office/drawing/2014/main" id="{15C91DD9-3709-3A43-A816-6EA26642B2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47054" y="3246467"/>
                  <a:ext cx="563488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Title</a:t>
                  </a:r>
                </a:p>
              </p:txBody>
            </p:sp>
          </p:grpSp>
          <p:grpSp>
            <p:nvGrpSpPr>
              <p:cNvPr id="100455" name="Group 67">
                <a:extLst>
                  <a:ext uri="{FF2B5EF4-FFF2-40B4-BE49-F238E27FC236}">
                    <a16:creationId xmlns:a16="http://schemas.microsoft.com/office/drawing/2014/main" id="{7495F3AA-ABDE-6E47-96ED-9C57BA1F82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48500" y="2693988"/>
                <a:ext cx="1038225" cy="544512"/>
                <a:chOff x="2603693" y="5051319"/>
                <a:chExt cx="1037463" cy="545035"/>
              </a:xfrm>
            </p:grpSpPr>
            <p:grpSp>
              <p:nvGrpSpPr>
                <p:cNvPr id="100461" name="Group 82">
                  <a:extLst>
                    <a:ext uri="{FF2B5EF4-FFF2-40B4-BE49-F238E27FC236}">
                      <a16:creationId xmlns:a16="http://schemas.microsoft.com/office/drawing/2014/main" id="{5AFBE7A9-681B-2E43-9195-CCCFABEBFB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2743200" y="5443954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00463" name="Oval 84">
                    <a:extLst>
                      <a:ext uri="{FF2B5EF4-FFF2-40B4-BE49-F238E27FC236}">
                        <a16:creationId xmlns:a16="http://schemas.microsoft.com/office/drawing/2014/main" id="{8301AB6F-659B-534A-8CD3-57B4D25023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00464" name="Straight Connector 85">
                    <a:extLst>
                      <a:ext uri="{FF2B5EF4-FFF2-40B4-BE49-F238E27FC236}">
                        <a16:creationId xmlns:a16="http://schemas.microsoft.com/office/drawing/2014/main" id="{6F3092F7-4341-BA45-BCB6-C3560BC0BF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00462" name="TextBox 83">
                  <a:extLst>
                    <a:ext uri="{FF2B5EF4-FFF2-40B4-BE49-F238E27FC236}">
                      <a16:creationId xmlns:a16="http://schemas.microsoft.com/office/drawing/2014/main" id="{8AFC3086-658F-E342-B353-3F3A8FD46D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3693" y="5051319"/>
                  <a:ext cx="103746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Publisher</a:t>
                  </a:r>
                </a:p>
              </p:txBody>
            </p:sp>
          </p:grpSp>
          <p:grpSp>
            <p:nvGrpSpPr>
              <p:cNvPr id="100456" name="Group 72">
                <a:extLst>
                  <a:ext uri="{FF2B5EF4-FFF2-40B4-BE49-F238E27FC236}">
                    <a16:creationId xmlns:a16="http://schemas.microsoft.com/office/drawing/2014/main" id="{69BAA5CC-2D03-B44E-B52F-A75BFA0DA1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26200" y="2722563"/>
                <a:ext cx="598488" cy="533400"/>
                <a:chOff x="2635024" y="5062954"/>
                <a:chExt cx="598625" cy="533400"/>
              </a:xfrm>
            </p:grpSpPr>
            <p:grpSp>
              <p:nvGrpSpPr>
                <p:cNvPr id="100457" name="Group 87">
                  <a:extLst>
                    <a:ext uri="{FF2B5EF4-FFF2-40B4-BE49-F238E27FC236}">
                      <a16:creationId xmlns:a16="http://schemas.microsoft.com/office/drawing/2014/main" id="{435ADFB2-2B35-7642-96F9-7F443DEA3E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2743200" y="5443954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00459" name="Oval 89">
                    <a:extLst>
                      <a:ext uri="{FF2B5EF4-FFF2-40B4-BE49-F238E27FC236}">
                        <a16:creationId xmlns:a16="http://schemas.microsoft.com/office/drawing/2014/main" id="{AAF0CA3F-A6E8-9B49-88E6-92B02B5D96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00460" name="Straight Connector 90">
                    <a:extLst>
                      <a:ext uri="{FF2B5EF4-FFF2-40B4-BE49-F238E27FC236}">
                        <a16:creationId xmlns:a16="http://schemas.microsoft.com/office/drawing/2014/main" id="{D8B3D69F-31F0-374D-B225-3BCFFB8FB9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00458" name="TextBox 88">
                  <a:extLst>
                    <a:ext uri="{FF2B5EF4-FFF2-40B4-BE49-F238E27FC236}">
                      <a16:creationId xmlns:a16="http://schemas.microsoft.com/office/drawing/2014/main" id="{AE3296C6-115D-4041-9870-7CCD434C4E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5024" y="5062954"/>
                  <a:ext cx="59862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Year</a:t>
                  </a:r>
                </a:p>
              </p:txBody>
            </p:sp>
          </p:grpSp>
        </p:grpSp>
        <p:grpSp>
          <p:nvGrpSpPr>
            <p:cNvPr id="100445" name="Group 83">
              <a:extLst>
                <a:ext uri="{FF2B5EF4-FFF2-40B4-BE49-F238E27FC236}">
                  <a16:creationId xmlns:a16="http://schemas.microsoft.com/office/drawing/2014/main" id="{5EB50B3E-A57D-4D44-A205-AF5DC84266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0325" y="3236913"/>
              <a:ext cx="1235077" cy="338137"/>
              <a:chOff x="7696201" y="5608022"/>
              <a:chExt cx="1234748" cy="338554"/>
            </a:xfrm>
          </p:grpSpPr>
          <p:grpSp>
            <p:nvGrpSpPr>
              <p:cNvPr id="100446" name="Group 54">
                <a:extLst>
                  <a:ext uri="{FF2B5EF4-FFF2-40B4-BE49-F238E27FC236}">
                    <a16:creationId xmlns:a16="http://schemas.microsoft.com/office/drawing/2014/main" id="{B816351C-5885-D143-8E57-D679658C77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7696201" y="5748754"/>
                <a:ext cx="228600" cy="76200"/>
                <a:chOff x="3962400" y="4191000"/>
                <a:chExt cx="228600" cy="76200"/>
              </a:xfrm>
            </p:grpSpPr>
            <p:sp>
              <p:nvSpPr>
                <p:cNvPr id="100448" name="Oval 56">
                  <a:extLst>
                    <a:ext uri="{FF2B5EF4-FFF2-40B4-BE49-F238E27FC236}">
                      <a16:creationId xmlns:a16="http://schemas.microsoft.com/office/drawing/2014/main" id="{9AA1E3FF-9A87-E542-A983-ADB2F41A28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100449" name="Straight Connector 57">
                  <a:extLst>
                    <a:ext uri="{FF2B5EF4-FFF2-40B4-BE49-F238E27FC236}">
                      <a16:creationId xmlns:a16="http://schemas.microsoft.com/office/drawing/2014/main" id="{CA981467-1127-C049-8ECA-B4895249907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0447" name="TextBox 55">
                <a:extLst>
                  <a:ext uri="{FF2B5EF4-FFF2-40B4-BE49-F238E27FC236}">
                    <a16:creationId xmlns:a16="http://schemas.microsoft.com/office/drawing/2014/main" id="{38E6DD2A-009C-C24D-B030-874124204A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1" y="5608022"/>
                <a:ext cx="10823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Call_Num</a:t>
                </a:r>
              </a:p>
            </p:txBody>
          </p:sp>
        </p:grpSp>
      </p:grpSp>
      <p:sp>
        <p:nvSpPr>
          <p:cNvPr id="100372" name="Rectangle 104">
            <a:extLst>
              <a:ext uri="{FF2B5EF4-FFF2-40B4-BE49-F238E27FC236}">
                <a16:creationId xmlns:a16="http://schemas.microsoft.com/office/drawing/2014/main" id="{60B0D016-5B38-894A-9C33-B92F71A0C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13000"/>
            <a:ext cx="60198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00373" name="Rectangle 10">
            <a:extLst>
              <a:ext uri="{FF2B5EF4-FFF2-40B4-BE49-F238E27FC236}">
                <a16:creationId xmlns:a16="http://schemas.microsoft.com/office/drawing/2014/main" id="{D3308A05-4014-834C-B82A-C9DEA5BBD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9775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BOOK</a:t>
            </a:r>
          </a:p>
        </p:txBody>
      </p:sp>
      <p:grpSp>
        <p:nvGrpSpPr>
          <p:cNvPr id="141" name="Group 75">
            <a:extLst>
              <a:ext uri="{FF2B5EF4-FFF2-40B4-BE49-F238E27FC236}">
                <a16:creationId xmlns:a16="http://schemas.microsoft.com/office/drawing/2014/main" id="{B1F89830-4535-1748-A55D-CF812CC014E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3429000" cy="1066800"/>
            <a:chOff x="1824" y="1776"/>
            <a:chExt cx="2160" cy="672"/>
          </a:xfrm>
          <a:solidFill>
            <a:srgbClr val="FFB054"/>
          </a:solidFill>
        </p:grpSpPr>
        <p:sp>
          <p:nvSpPr>
            <p:cNvPr id="142" name="AutoShape 12">
              <a:extLst>
                <a:ext uri="{FF2B5EF4-FFF2-40B4-BE49-F238E27FC236}">
                  <a16:creationId xmlns:a16="http://schemas.microsoft.com/office/drawing/2014/main" id="{0F77CE56-7725-F648-85B3-2ED9A2CFA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76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COPY</a:t>
              </a:r>
            </a:p>
          </p:txBody>
        </p:sp>
        <p:sp>
          <p:nvSpPr>
            <p:cNvPr id="143" name="Line 15">
              <a:extLst>
                <a:ext uri="{FF2B5EF4-FFF2-40B4-BE49-F238E27FC236}">
                  <a16:creationId xmlns:a16="http://schemas.microsoft.com/office/drawing/2014/main" id="{67AFB561-F4C5-1E4C-A819-F58EB7DF9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107"/>
              <a:ext cx="768" cy="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4" name="Line 16">
              <a:extLst>
                <a:ext uri="{FF2B5EF4-FFF2-40B4-BE49-F238E27FC236}">
                  <a16:creationId xmlns:a16="http://schemas.microsoft.com/office/drawing/2014/main" id="{E85C206D-BC44-E844-8DB1-162F1920A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12"/>
              <a:ext cx="720" cy="0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0375" name="Group 192">
            <a:extLst>
              <a:ext uri="{FF2B5EF4-FFF2-40B4-BE49-F238E27FC236}">
                <a16:creationId xmlns:a16="http://schemas.microsoft.com/office/drawing/2014/main" id="{7FA9B5B5-AB1A-C04D-8FEB-EB318D4003D8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684463"/>
            <a:ext cx="4054475" cy="1654175"/>
            <a:chOff x="429254" y="2684463"/>
            <a:chExt cx="4053423" cy="1653949"/>
          </a:xfrm>
        </p:grpSpPr>
        <p:sp>
          <p:nvSpPr>
            <p:cNvPr id="100413" name="Rectangle 151">
              <a:extLst>
                <a:ext uri="{FF2B5EF4-FFF2-40B4-BE49-F238E27FC236}">
                  <a16:creationId xmlns:a16="http://schemas.microsoft.com/office/drawing/2014/main" id="{3E7A7EE5-0F57-1047-AAA9-58E842F98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0" y="3249612"/>
              <a:ext cx="1371600" cy="530225"/>
            </a:xfrm>
            <a:prstGeom prst="rect">
              <a:avLst/>
            </a:prstGeom>
            <a:solidFill>
              <a:srgbClr val="FFB054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/>
                <a:t>BOOK TITLE</a:t>
              </a:r>
            </a:p>
          </p:txBody>
        </p:sp>
        <p:grpSp>
          <p:nvGrpSpPr>
            <p:cNvPr id="100414" name="Group 61">
              <a:extLst>
                <a:ext uri="{FF2B5EF4-FFF2-40B4-BE49-F238E27FC236}">
                  <a16:creationId xmlns:a16="http://schemas.microsoft.com/office/drawing/2014/main" id="{FFC7F2A9-D6F1-2149-A2D8-8804D4CA8E0D}"/>
                </a:ext>
              </a:extLst>
            </p:cNvPr>
            <p:cNvGrpSpPr>
              <a:grpSpLocks/>
            </p:cNvGrpSpPr>
            <p:nvPr/>
          </p:nvGrpSpPr>
          <p:grpSpPr bwMode="auto">
            <a:xfrm rot="-3348544">
              <a:off x="1362500" y="3855004"/>
              <a:ext cx="228496" cy="76106"/>
              <a:chOff x="3962400" y="4191000"/>
              <a:chExt cx="228600" cy="76200"/>
            </a:xfrm>
          </p:grpSpPr>
          <p:sp>
            <p:nvSpPr>
              <p:cNvPr id="100442" name="Oval 62">
                <a:extLst>
                  <a:ext uri="{FF2B5EF4-FFF2-40B4-BE49-F238E27FC236}">
                    <a16:creationId xmlns:a16="http://schemas.microsoft.com/office/drawing/2014/main" id="{BA213C51-431A-ED42-8F94-1920E110B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0443" name="Straight Connector 63">
                <a:extLst>
                  <a:ext uri="{FF2B5EF4-FFF2-40B4-BE49-F238E27FC236}">
                    <a16:creationId xmlns:a16="http://schemas.microsoft.com/office/drawing/2014/main" id="{DB024A30-47D8-244A-A828-AEF4AC60DBD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0415" name="TextBox 73">
              <a:extLst>
                <a:ext uri="{FF2B5EF4-FFF2-40B4-BE49-F238E27FC236}">
                  <a16:creationId xmlns:a16="http://schemas.microsoft.com/office/drawing/2014/main" id="{E000F252-65CD-524C-944E-91A097E30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515" y="3999967"/>
              <a:ext cx="3032162" cy="33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Author{((First, MI, Last),Order)}</a:t>
              </a:r>
            </a:p>
          </p:txBody>
        </p:sp>
        <p:grpSp>
          <p:nvGrpSpPr>
            <p:cNvPr id="100416" name="Group 155">
              <a:extLst>
                <a:ext uri="{FF2B5EF4-FFF2-40B4-BE49-F238E27FC236}">
                  <a16:creationId xmlns:a16="http://schemas.microsoft.com/office/drawing/2014/main" id="{8B1E615D-23FB-E446-82FC-AB0C75195C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810" y="3219450"/>
              <a:ext cx="723900" cy="338137"/>
              <a:chOff x="5547054" y="3246467"/>
              <a:chExt cx="723900" cy="338554"/>
            </a:xfrm>
          </p:grpSpPr>
          <p:grpSp>
            <p:nvGrpSpPr>
              <p:cNvPr id="100438" name="Group 72">
                <a:extLst>
                  <a:ext uri="{FF2B5EF4-FFF2-40B4-BE49-F238E27FC236}">
                    <a16:creationId xmlns:a16="http://schemas.microsoft.com/office/drawing/2014/main" id="{49B95971-2DA5-8949-8880-36019D6665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354" y="3368089"/>
                <a:ext cx="228600" cy="76200"/>
                <a:chOff x="3962400" y="4191000"/>
                <a:chExt cx="228600" cy="76200"/>
              </a:xfrm>
            </p:grpSpPr>
            <p:sp>
              <p:nvSpPr>
                <p:cNvPr id="100440" name="Oval 74">
                  <a:extLst>
                    <a:ext uri="{FF2B5EF4-FFF2-40B4-BE49-F238E27FC236}">
                      <a16:creationId xmlns:a16="http://schemas.microsoft.com/office/drawing/2014/main" id="{33C614D9-44EA-DC45-826F-5F49F4351E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100441" name="Straight Connector 75">
                  <a:extLst>
                    <a:ext uri="{FF2B5EF4-FFF2-40B4-BE49-F238E27FC236}">
                      <a16:creationId xmlns:a16="http://schemas.microsoft.com/office/drawing/2014/main" id="{225CCC9E-6792-CA40-9609-9F52B76FDD7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0439" name="TextBox 80">
                <a:extLst>
                  <a:ext uri="{FF2B5EF4-FFF2-40B4-BE49-F238E27FC236}">
                    <a16:creationId xmlns:a16="http://schemas.microsoft.com/office/drawing/2014/main" id="{648A2AAF-A669-ED45-B078-6C117FEA86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7054" y="3246467"/>
                <a:ext cx="563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Title</a:t>
                </a:r>
              </a:p>
            </p:txBody>
          </p:sp>
        </p:grpSp>
        <p:grpSp>
          <p:nvGrpSpPr>
            <p:cNvPr id="100417" name="Group 156">
              <a:extLst>
                <a:ext uri="{FF2B5EF4-FFF2-40B4-BE49-F238E27FC236}">
                  <a16:creationId xmlns:a16="http://schemas.microsoft.com/office/drawing/2014/main" id="{55386C97-540F-2A4A-BBF3-4940E95A0A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0100" y="2684463"/>
              <a:ext cx="1038225" cy="544512"/>
              <a:chOff x="2603693" y="5051319"/>
              <a:chExt cx="1037463" cy="545035"/>
            </a:xfrm>
          </p:grpSpPr>
          <p:grpSp>
            <p:nvGrpSpPr>
              <p:cNvPr id="100434" name="Group 82">
                <a:extLst>
                  <a:ext uri="{FF2B5EF4-FFF2-40B4-BE49-F238E27FC236}">
                    <a16:creationId xmlns:a16="http://schemas.microsoft.com/office/drawing/2014/main" id="{D37D30C0-338D-A84D-9094-AD8138AD7E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743200" y="5443954"/>
                <a:ext cx="228600" cy="76200"/>
                <a:chOff x="3962400" y="4191000"/>
                <a:chExt cx="228600" cy="76200"/>
              </a:xfrm>
            </p:grpSpPr>
            <p:sp>
              <p:nvSpPr>
                <p:cNvPr id="100436" name="Oval 84">
                  <a:extLst>
                    <a:ext uri="{FF2B5EF4-FFF2-40B4-BE49-F238E27FC236}">
                      <a16:creationId xmlns:a16="http://schemas.microsoft.com/office/drawing/2014/main" id="{A630B4EE-9D23-304B-93AD-F0B4C982D3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100437" name="Straight Connector 85">
                  <a:extLst>
                    <a:ext uri="{FF2B5EF4-FFF2-40B4-BE49-F238E27FC236}">
                      <a16:creationId xmlns:a16="http://schemas.microsoft.com/office/drawing/2014/main" id="{E1CAA2B3-EF32-6743-8A07-9D0E3722C43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0435" name="TextBox 83">
                <a:extLst>
                  <a:ext uri="{FF2B5EF4-FFF2-40B4-BE49-F238E27FC236}">
                    <a16:creationId xmlns:a16="http://schemas.microsoft.com/office/drawing/2014/main" id="{B8CB7387-97A1-4349-AE6C-FC5E25A877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3693" y="5051319"/>
                <a:ext cx="10374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Publisher</a:t>
                </a:r>
              </a:p>
            </p:txBody>
          </p:sp>
        </p:grpSp>
        <p:grpSp>
          <p:nvGrpSpPr>
            <p:cNvPr id="100418" name="Group 157">
              <a:extLst>
                <a:ext uri="{FF2B5EF4-FFF2-40B4-BE49-F238E27FC236}">
                  <a16:creationId xmlns:a16="http://schemas.microsoft.com/office/drawing/2014/main" id="{E3832144-B230-5246-865C-2C4CF45606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2695575"/>
              <a:ext cx="598488" cy="533400"/>
              <a:chOff x="2635024" y="5062954"/>
              <a:chExt cx="598625" cy="533400"/>
            </a:xfrm>
          </p:grpSpPr>
          <p:grpSp>
            <p:nvGrpSpPr>
              <p:cNvPr id="100430" name="Group 87">
                <a:extLst>
                  <a:ext uri="{FF2B5EF4-FFF2-40B4-BE49-F238E27FC236}">
                    <a16:creationId xmlns:a16="http://schemas.microsoft.com/office/drawing/2014/main" id="{2EF1E81B-C8A3-EE45-ADCA-68A1427DCD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743200" y="5443954"/>
                <a:ext cx="228600" cy="76200"/>
                <a:chOff x="3962400" y="4191000"/>
                <a:chExt cx="228600" cy="76200"/>
              </a:xfrm>
            </p:grpSpPr>
            <p:sp>
              <p:nvSpPr>
                <p:cNvPr id="100432" name="Oval 89">
                  <a:extLst>
                    <a:ext uri="{FF2B5EF4-FFF2-40B4-BE49-F238E27FC236}">
                      <a16:creationId xmlns:a16="http://schemas.microsoft.com/office/drawing/2014/main" id="{DCBA4DBD-3D3E-7E45-948D-074AAD3101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100433" name="Straight Connector 90">
                  <a:extLst>
                    <a:ext uri="{FF2B5EF4-FFF2-40B4-BE49-F238E27FC236}">
                      <a16:creationId xmlns:a16="http://schemas.microsoft.com/office/drawing/2014/main" id="{EB38DE7E-5F1A-DB4E-8E6D-2916A7063B7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0431" name="TextBox 88">
                <a:extLst>
                  <a:ext uri="{FF2B5EF4-FFF2-40B4-BE49-F238E27FC236}">
                    <a16:creationId xmlns:a16="http://schemas.microsoft.com/office/drawing/2014/main" id="{CB60F903-3FA5-3241-BA84-682B7FE679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5024" y="5062954"/>
                <a:ext cx="59862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Year</a:t>
                </a:r>
              </a:p>
            </p:txBody>
          </p:sp>
        </p:grpSp>
        <p:grpSp>
          <p:nvGrpSpPr>
            <p:cNvPr id="100419" name="Group 61">
              <a:extLst>
                <a:ext uri="{FF2B5EF4-FFF2-40B4-BE49-F238E27FC236}">
                  <a16:creationId xmlns:a16="http://schemas.microsoft.com/office/drawing/2014/main" id="{E1E6FB19-C8CD-D845-A95D-0119D5CFD1C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797698" y="3886299"/>
              <a:ext cx="228496" cy="76106"/>
              <a:chOff x="3962400" y="4191000"/>
              <a:chExt cx="228600" cy="76200"/>
            </a:xfrm>
          </p:grpSpPr>
          <p:sp>
            <p:nvSpPr>
              <p:cNvPr id="100428" name="Oval 62">
                <a:extLst>
                  <a:ext uri="{FF2B5EF4-FFF2-40B4-BE49-F238E27FC236}">
                    <a16:creationId xmlns:a16="http://schemas.microsoft.com/office/drawing/2014/main" id="{FD6D9D93-664C-3A41-9FA0-6522529E2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0429" name="Straight Connector 63">
                <a:extLst>
                  <a:ext uri="{FF2B5EF4-FFF2-40B4-BE49-F238E27FC236}">
                    <a16:creationId xmlns:a16="http://schemas.microsoft.com/office/drawing/2014/main" id="{5F242FF7-9431-DC4A-B3E4-D390CFDF2D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0420" name="Group 191">
              <a:extLst>
                <a:ext uri="{FF2B5EF4-FFF2-40B4-BE49-F238E27FC236}">
                  <a16:creationId xmlns:a16="http://schemas.microsoft.com/office/drawing/2014/main" id="{44565B5B-4263-4944-8438-22FA8070B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54" y="3915284"/>
              <a:ext cx="1082636" cy="338137"/>
              <a:chOff x="1990943" y="4063321"/>
              <a:chExt cx="1082636" cy="338137"/>
            </a:xfrm>
          </p:grpSpPr>
          <p:sp>
            <p:nvSpPr>
              <p:cNvPr id="100426" name="TextBox 55">
                <a:extLst>
                  <a:ext uri="{FF2B5EF4-FFF2-40B4-BE49-F238E27FC236}">
                    <a16:creationId xmlns:a16="http://schemas.microsoft.com/office/drawing/2014/main" id="{99DEA943-DA5D-9A45-8B7F-4869DDFB48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0943" y="4063321"/>
                <a:ext cx="1082636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Call_Num</a:t>
                </a:r>
              </a:p>
            </p:txBody>
          </p:sp>
          <p:cxnSp>
            <p:nvCxnSpPr>
              <p:cNvPr id="100427" name="Straight Connector 182">
                <a:extLst>
                  <a:ext uri="{FF2B5EF4-FFF2-40B4-BE49-F238E27FC236}">
                    <a16:creationId xmlns:a16="http://schemas.microsoft.com/office/drawing/2014/main" id="{466E49C9-2A15-0248-A2B3-56ECD43A31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070100" y="4084637"/>
                <a:ext cx="84931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0421" name="Group 186">
              <a:extLst>
                <a:ext uri="{FF2B5EF4-FFF2-40B4-BE49-F238E27FC236}">
                  <a16:creationId xmlns:a16="http://schemas.microsoft.com/office/drawing/2014/main" id="{46EC1B5B-AC42-CB42-BFE8-662D633C30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3505195"/>
              <a:ext cx="838200" cy="338554"/>
              <a:chOff x="5432754" y="3246467"/>
              <a:chExt cx="838200" cy="338972"/>
            </a:xfrm>
          </p:grpSpPr>
          <p:grpSp>
            <p:nvGrpSpPr>
              <p:cNvPr id="100422" name="Group 72">
                <a:extLst>
                  <a:ext uri="{FF2B5EF4-FFF2-40B4-BE49-F238E27FC236}">
                    <a16:creationId xmlns:a16="http://schemas.microsoft.com/office/drawing/2014/main" id="{125E49FF-0E75-3643-A8CD-39FB5F286E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354" y="3368089"/>
                <a:ext cx="228600" cy="76200"/>
                <a:chOff x="3962400" y="4191000"/>
                <a:chExt cx="228600" cy="76200"/>
              </a:xfrm>
            </p:grpSpPr>
            <p:sp>
              <p:nvSpPr>
                <p:cNvPr id="100424" name="Oval 74">
                  <a:extLst>
                    <a:ext uri="{FF2B5EF4-FFF2-40B4-BE49-F238E27FC236}">
                      <a16:creationId xmlns:a16="http://schemas.microsoft.com/office/drawing/2014/main" id="{A1F80A88-DAB0-2C44-8414-B47A3E4A17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100425" name="Straight Connector 75">
                  <a:extLst>
                    <a:ext uri="{FF2B5EF4-FFF2-40B4-BE49-F238E27FC236}">
                      <a16:creationId xmlns:a16="http://schemas.microsoft.com/office/drawing/2014/main" id="{2C9CB620-010B-754B-A713-89391F90438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0423" name="TextBox 80">
                <a:extLst>
                  <a:ext uri="{FF2B5EF4-FFF2-40B4-BE49-F238E27FC236}">
                    <a16:creationId xmlns:a16="http://schemas.microsoft.com/office/drawing/2014/main" id="{A84F047E-02A2-4345-BD8D-EB50F1BA3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2754" y="3246467"/>
                <a:ext cx="662361" cy="338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u="sng"/>
                  <a:t>ISBN</a:t>
                </a:r>
              </a:p>
            </p:txBody>
          </p:sp>
        </p:grpSp>
      </p:grpSp>
      <p:sp>
        <p:nvSpPr>
          <p:cNvPr id="100376" name="Text Box 9">
            <a:extLst>
              <a:ext uri="{FF2B5EF4-FFF2-40B4-BE49-F238E27FC236}">
                <a16:creationId xmlns:a16="http://schemas.microsoft.com/office/drawing/2014/main" id="{36B4EB77-2616-3448-AB43-7CEED9BAD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111500"/>
            <a:ext cx="457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00377" name="Text Box 56">
            <a:extLst>
              <a:ext uri="{FF2B5EF4-FFF2-40B4-BE49-F238E27FC236}">
                <a16:creationId xmlns:a16="http://schemas.microsoft.com/office/drawing/2014/main" id="{9CEE710C-B8A9-C043-AF3C-E4D7BA43C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3068638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29" name="Group 53">
            <a:extLst>
              <a:ext uri="{FF2B5EF4-FFF2-40B4-BE49-F238E27FC236}">
                <a16:creationId xmlns:a16="http://schemas.microsoft.com/office/drawing/2014/main" id="{CF502E3C-9037-A641-833D-BDDF32D32820}"/>
              </a:ext>
            </a:extLst>
          </p:cNvPr>
          <p:cNvGrpSpPr>
            <a:grpSpLocks/>
          </p:cNvGrpSpPr>
          <p:nvPr/>
        </p:nvGrpSpPr>
        <p:grpSpPr bwMode="auto">
          <a:xfrm>
            <a:off x="6324049" y="1697561"/>
            <a:ext cx="1241502" cy="1614420"/>
            <a:chOff x="3994" y="884"/>
            <a:chExt cx="816" cy="1079"/>
          </a:xfrm>
          <a:solidFill>
            <a:srgbClr val="FFB054"/>
          </a:solidFill>
        </p:grpSpPr>
        <p:sp>
          <p:nvSpPr>
            <p:cNvPr id="130" name="AutoShape 18">
              <a:extLst>
                <a:ext uri="{FF2B5EF4-FFF2-40B4-BE49-F238E27FC236}">
                  <a16:creationId xmlns:a16="http://schemas.microsoft.com/office/drawing/2014/main" id="{52C5533A-F3CA-604E-B62D-E051E60D9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107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BORROW</a:t>
              </a:r>
            </a:p>
          </p:txBody>
        </p:sp>
        <p:sp>
          <p:nvSpPr>
            <p:cNvPr id="131" name="Line 25">
              <a:extLst>
                <a:ext uri="{FF2B5EF4-FFF2-40B4-BE49-F238E27FC236}">
                  <a16:creationId xmlns:a16="http://schemas.microsoft.com/office/drawing/2014/main" id="{4B0FDEF2-355D-D042-B87C-7AAB12637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5" y="884"/>
              <a:ext cx="11" cy="19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" name="Line 26">
              <a:extLst>
                <a:ext uri="{FF2B5EF4-FFF2-40B4-BE49-F238E27FC236}">
                  <a16:creationId xmlns:a16="http://schemas.microsoft.com/office/drawing/2014/main" id="{6DF36226-3266-B840-9D2E-1D50CC8E0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1736"/>
              <a:ext cx="11" cy="22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0379" name="Text Box 51">
            <a:extLst>
              <a:ext uri="{FF2B5EF4-FFF2-40B4-BE49-F238E27FC236}">
                <a16:creationId xmlns:a16="http://schemas.microsoft.com/office/drawing/2014/main" id="{5CBA3726-2CE0-5840-8EF2-B790804A8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2962275"/>
            <a:ext cx="330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100380" name="Text Box 52">
            <a:extLst>
              <a:ext uri="{FF2B5EF4-FFF2-40B4-BE49-F238E27FC236}">
                <a16:creationId xmlns:a16="http://schemas.microsoft.com/office/drawing/2014/main" id="{6E3E53D4-5B61-1942-A0A3-E49EDD9A0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1739900"/>
            <a:ext cx="4714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0,1</a:t>
            </a:r>
          </a:p>
        </p:txBody>
      </p:sp>
      <p:sp>
        <p:nvSpPr>
          <p:cNvPr id="100381" name="Rectangle 14">
            <a:extLst>
              <a:ext uri="{FF2B5EF4-FFF2-40B4-BE49-F238E27FC236}">
                <a16:creationId xmlns:a16="http://schemas.microsoft.com/office/drawing/2014/main" id="{EB6A8CA7-E054-C14F-A455-03EBF4F18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65775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LIBRARIAN</a:t>
            </a:r>
          </a:p>
        </p:txBody>
      </p:sp>
      <p:sp>
        <p:nvSpPr>
          <p:cNvPr id="100382" name="Text Box 59">
            <a:extLst>
              <a:ext uri="{FF2B5EF4-FFF2-40B4-BE49-F238E27FC236}">
                <a16:creationId xmlns:a16="http://schemas.microsoft.com/office/drawing/2014/main" id="{9212E3E5-F101-CE41-856A-475A183E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5568950"/>
            <a:ext cx="6842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0,1</a:t>
            </a:r>
          </a:p>
        </p:txBody>
      </p:sp>
      <p:sp>
        <p:nvSpPr>
          <p:cNvPr id="138" name="Text Box 59">
            <a:extLst>
              <a:ext uri="{FF2B5EF4-FFF2-40B4-BE49-F238E27FC236}">
                <a16:creationId xmlns:a16="http://schemas.microsoft.com/office/drawing/2014/main" id="{4122478A-F6A1-7C4E-BC8B-D16E56A1E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8674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600" strike="sngStrike" dirty="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39" name="Group 77">
            <a:extLst>
              <a:ext uri="{FF2B5EF4-FFF2-40B4-BE49-F238E27FC236}">
                <a16:creationId xmlns:a16="http://schemas.microsoft.com/office/drawing/2014/main" id="{6504B7CC-A061-3A49-93B3-F2A2AA5FEB0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495800"/>
            <a:ext cx="3962400" cy="1066800"/>
            <a:chOff x="1536" y="2880"/>
            <a:chExt cx="2496" cy="672"/>
          </a:xfrm>
          <a:solidFill>
            <a:srgbClr val="FFB054"/>
          </a:solidFill>
        </p:grpSpPr>
        <p:sp>
          <p:nvSpPr>
            <p:cNvPr id="145" name="AutoShape 28">
              <a:extLst>
                <a:ext uri="{FF2B5EF4-FFF2-40B4-BE49-F238E27FC236}">
                  <a16:creationId xmlns:a16="http://schemas.microsoft.com/office/drawing/2014/main" id="{F00A9AD9-1975-8148-A13F-3C97E4DB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880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WORKS</a:t>
              </a:r>
            </a:p>
          </p:txBody>
        </p:sp>
        <p:sp>
          <p:nvSpPr>
            <p:cNvPr id="146" name="Line 29">
              <a:extLst>
                <a:ext uri="{FF2B5EF4-FFF2-40B4-BE49-F238E27FC236}">
                  <a16:creationId xmlns:a16="http://schemas.microsoft.com/office/drawing/2014/main" id="{42BDC639-34DE-9942-B4BD-E8E42F44F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16"/>
              <a:ext cx="624" cy="0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7" name="Line 37">
              <a:extLst>
                <a:ext uri="{FF2B5EF4-FFF2-40B4-BE49-F238E27FC236}">
                  <a16:creationId xmlns:a16="http://schemas.microsoft.com/office/drawing/2014/main" id="{7F2DEB5E-3D50-6F40-86F9-D433326EC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16"/>
              <a:ext cx="120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" name="Line 38">
              <a:extLst>
                <a:ext uri="{FF2B5EF4-FFF2-40B4-BE49-F238E27FC236}">
                  <a16:creationId xmlns:a16="http://schemas.microsoft.com/office/drawing/2014/main" id="{CADE7A67-FFA1-344B-B069-2FE81B567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0" name="Line 39">
              <a:extLst>
                <a:ext uri="{FF2B5EF4-FFF2-40B4-BE49-F238E27FC236}">
                  <a16:creationId xmlns:a16="http://schemas.microsoft.com/office/drawing/2014/main" id="{EE8C182B-8624-2B4F-A5BE-4EC050BD1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16"/>
              <a:ext cx="0" cy="336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0385" name="Text Box 61">
            <a:extLst>
              <a:ext uri="{FF2B5EF4-FFF2-40B4-BE49-F238E27FC236}">
                <a16:creationId xmlns:a16="http://schemas.microsoft.com/office/drawing/2014/main" id="{AEBDE1A1-0937-5446-B03F-6DFC87527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24400"/>
            <a:ext cx="3794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00386" name="Text Box 62">
            <a:extLst>
              <a:ext uri="{FF2B5EF4-FFF2-40B4-BE49-F238E27FC236}">
                <a16:creationId xmlns:a16="http://schemas.microsoft.com/office/drawing/2014/main" id="{3555EC26-22DD-5047-B50A-8C9A4836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7117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72" name="Group 45">
            <a:extLst>
              <a:ext uri="{FF2B5EF4-FFF2-40B4-BE49-F238E27FC236}">
                <a16:creationId xmlns:a16="http://schemas.microsoft.com/office/drawing/2014/main" id="{56732B26-98AA-C844-B800-2A1A5893124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657602"/>
            <a:ext cx="4038600" cy="1905001"/>
            <a:chOff x="1440" y="2256"/>
            <a:chExt cx="2544" cy="1200"/>
          </a:xfrm>
          <a:solidFill>
            <a:srgbClr val="FFB054"/>
          </a:solidFill>
        </p:grpSpPr>
        <p:sp>
          <p:nvSpPr>
            <p:cNvPr id="173" name="AutoShape 40">
              <a:extLst>
                <a:ext uri="{FF2B5EF4-FFF2-40B4-BE49-F238E27FC236}">
                  <a16:creationId xmlns:a16="http://schemas.microsoft.com/office/drawing/2014/main" id="{5A350259-49FB-7B4A-93E1-BF4E15D2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52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>
                  <a:latin typeface="Helvetica" charset="0"/>
                  <a:ea typeface="ＭＳ Ｐゴシック" charset="0"/>
                  <a:cs typeface="ＭＳ Ｐゴシック" charset="0"/>
                </a:rPr>
                <a:t>CHECKS</a:t>
              </a:r>
            </a:p>
          </p:txBody>
        </p:sp>
        <p:sp>
          <p:nvSpPr>
            <p:cNvPr id="174" name="Line 41">
              <a:extLst>
                <a:ext uri="{FF2B5EF4-FFF2-40B4-BE49-F238E27FC236}">
                  <a16:creationId xmlns:a16="http://schemas.microsoft.com/office/drawing/2014/main" id="{EAD590A3-3ADA-F447-9DA9-3A77B9663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688"/>
              <a:ext cx="1632" cy="1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5" name="Line 42">
              <a:extLst>
                <a:ext uri="{FF2B5EF4-FFF2-40B4-BE49-F238E27FC236}">
                  <a16:creationId xmlns:a16="http://schemas.microsoft.com/office/drawing/2014/main" id="{8B0829D1-0380-EF49-8461-240668B49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15"/>
              <a:ext cx="0" cy="741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2" name="Line 43">
              <a:extLst>
                <a:ext uri="{FF2B5EF4-FFF2-40B4-BE49-F238E27FC236}">
                  <a16:creationId xmlns:a16="http://schemas.microsoft.com/office/drawing/2014/main" id="{32A110E1-C3D0-CC40-9DCA-A3A93B2869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256"/>
              <a:ext cx="0" cy="9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" name="Line 44">
              <a:extLst>
                <a:ext uri="{FF2B5EF4-FFF2-40B4-BE49-F238E27FC236}">
                  <a16:creationId xmlns:a16="http://schemas.microsoft.com/office/drawing/2014/main" id="{BCA43ACC-84BF-DD4F-8248-E26664FAC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256"/>
              <a:ext cx="57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0388" name="Text Box 63">
            <a:extLst>
              <a:ext uri="{FF2B5EF4-FFF2-40B4-BE49-F238E27FC236}">
                <a16:creationId xmlns:a16="http://schemas.microsoft.com/office/drawing/2014/main" id="{3C4AB15C-B4FA-C541-A3FE-A2DB311A0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57600"/>
            <a:ext cx="3190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00389" name="Text Box 64">
            <a:extLst>
              <a:ext uri="{FF2B5EF4-FFF2-40B4-BE49-F238E27FC236}">
                <a16:creationId xmlns:a16="http://schemas.microsoft.com/office/drawing/2014/main" id="{5902DFD6-8CC4-4A48-8A78-BE7F00D12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8" y="4343400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00390" name="Group 1">
            <a:extLst>
              <a:ext uri="{FF2B5EF4-FFF2-40B4-BE49-F238E27FC236}">
                <a16:creationId xmlns:a16="http://schemas.microsoft.com/office/drawing/2014/main" id="{9A369065-FE08-524A-9300-BE39E0D0065B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2573338"/>
            <a:ext cx="1128713" cy="495300"/>
            <a:chOff x="7518804" y="2573337"/>
            <a:chExt cx="1128835" cy="494593"/>
          </a:xfrm>
        </p:grpSpPr>
        <p:grpSp>
          <p:nvGrpSpPr>
            <p:cNvPr id="100409" name="Group 195">
              <a:extLst>
                <a:ext uri="{FF2B5EF4-FFF2-40B4-BE49-F238E27FC236}">
                  <a16:creationId xmlns:a16="http://schemas.microsoft.com/office/drawing/2014/main" id="{4B9B8BCA-1AE8-364B-B53A-FF00819E6964}"/>
                </a:ext>
              </a:extLst>
            </p:cNvPr>
            <p:cNvGrpSpPr>
              <a:grpSpLocks/>
            </p:cNvGrpSpPr>
            <p:nvPr/>
          </p:nvGrpSpPr>
          <p:grpSpPr bwMode="auto">
            <a:xfrm rot="13594758" flipV="1">
              <a:off x="7448809" y="2649537"/>
              <a:ext cx="228600" cy="76200"/>
              <a:chOff x="3962400" y="4191000"/>
              <a:chExt cx="228600" cy="76200"/>
            </a:xfrm>
          </p:grpSpPr>
          <p:sp>
            <p:nvSpPr>
              <p:cNvPr id="100411" name="Oval 127">
                <a:extLst>
                  <a:ext uri="{FF2B5EF4-FFF2-40B4-BE49-F238E27FC236}">
                    <a16:creationId xmlns:a16="http://schemas.microsoft.com/office/drawing/2014/main" id="{F3FA8318-36E3-324F-B673-04DC0890C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0412" name="Straight Connector 128">
                <a:extLst>
                  <a:ext uri="{FF2B5EF4-FFF2-40B4-BE49-F238E27FC236}">
                    <a16:creationId xmlns:a16="http://schemas.microsoft.com/office/drawing/2014/main" id="{95310290-DFDF-5949-97D6-AE1F22BAB41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0410" name="TextBox 198">
              <a:extLst>
                <a:ext uri="{FF2B5EF4-FFF2-40B4-BE49-F238E27FC236}">
                  <a16:creationId xmlns:a16="http://schemas.microsoft.com/office/drawing/2014/main" id="{869D3E82-4EEB-7049-8E6A-AED6B1492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8804" y="2729376"/>
              <a:ext cx="11288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Due_Date</a:t>
              </a:r>
            </a:p>
          </p:txBody>
        </p:sp>
      </p:grpSp>
      <p:sp>
        <p:nvSpPr>
          <p:cNvPr id="100391" name="Rectangle 13">
            <a:extLst>
              <a:ext uri="{FF2B5EF4-FFF2-40B4-BE49-F238E27FC236}">
                <a16:creationId xmlns:a16="http://schemas.microsoft.com/office/drawing/2014/main" id="{0A87AF28-F82E-DE46-96A8-CEB58FA2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258888"/>
            <a:ext cx="1371600" cy="481012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BORROWER</a:t>
            </a:r>
          </a:p>
        </p:txBody>
      </p:sp>
      <p:sp>
        <p:nvSpPr>
          <p:cNvPr id="201" name="Rectangle 13">
            <a:extLst>
              <a:ext uri="{FF2B5EF4-FFF2-40B4-BE49-F238E27FC236}">
                <a16:creationId xmlns:a16="http://schemas.microsoft.com/office/drawing/2014/main" id="{27B257E7-A545-2A4A-A076-3F88B4F76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223963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/>
              <a:t>MEMBER</a:t>
            </a:r>
          </a:p>
        </p:txBody>
      </p:sp>
      <p:sp>
        <p:nvSpPr>
          <p:cNvPr id="100393" name="Content Placeholder 2">
            <a:extLst>
              <a:ext uri="{FF2B5EF4-FFF2-40B4-BE49-F238E27FC236}">
                <a16:creationId xmlns:a16="http://schemas.microsoft.com/office/drawing/2014/main" id="{BB6219F9-5E7A-864A-8A25-16FF441E9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7650" y="1182688"/>
            <a:ext cx="5619750" cy="1281112"/>
          </a:xfrm>
        </p:spPr>
        <p:txBody>
          <a:bodyPr/>
          <a:lstStyle/>
          <a:p>
            <a:r>
              <a:rPr lang="en-US" altLang="en-US">
                <a:solidFill>
                  <a:schemeClr val="accent1"/>
                </a:solidFill>
                <a:latin typeface="Tahoma" panose="020B0604030504040204" pitchFamily="34" charset="0"/>
              </a:rPr>
              <a:t>Members</a:t>
            </a:r>
            <a:r>
              <a:rPr lang="en-US" altLang="en-US">
                <a:solidFill>
                  <a:srgbClr val="280049"/>
                </a:solidFill>
                <a:latin typeface="Tahoma" panose="020B0604030504040204" pitchFamily="34" charset="0"/>
              </a:rPr>
              <a:t> have </a:t>
            </a:r>
            <a:r>
              <a:rPr lang="en-US" altLang="en-US" u="sng">
                <a:solidFill>
                  <a:srgbClr val="280049"/>
                </a:solidFill>
                <a:latin typeface="Tahoma" panose="020B0604030504040204" pitchFamily="34" charset="0"/>
              </a:rPr>
              <a:t>membership number</a:t>
            </a:r>
            <a:r>
              <a:rPr lang="en-US" altLang="en-US">
                <a:solidFill>
                  <a:srgbClr val="280049"/>
                </a:solidFill>
                <a:latin typeface="Tahoma" panose="020B0604030504040204" pitchFamily="34" charset="0"/>
              </a:rPr>
              <a:t>, a </a:t>
            </a:r>
            <a:r>
              <a:rPr lang="en-US" altLang="en-US" u="sng">
                <a:solidFill>
                  <a:srgbClr val="280049"/>
                </a:solidFill>
                <a:latin typeface="Tahoma" panose="020B0604030504040204" pitchFamily="34" charset="0"/>
              </a:rPr>
              <a:t>driver</a:t>
            </a:r>
            <a:r>
              <a:rPr lang="ja-JP" altLang="en-US" u="sng">
                <a:solidFill>
                  <a:srgbClr val="280049"/>
                </a:solidFill>
                <a:latin typeface="Tahoma" panose="020B0604030504040204" pitchFamily="34" charset="0"/>
              </a:rPr>
              <a:t>’</a:t>
            </a:r>
            <a:r>
              <a:rPr lang="en-US" altLang="ja-JP" u="sng">
                <a:solidFill>
                  <a:srgbClr val="280049"/>
                </a:solidFill>
                <a:latin typeface="Tahoma" panose="020B0604030504040204" pitchFamily="34" charset="0"/>
              </a:rPr>
              <a:t>s license</a:t>
            </a:r>
            <a:r>
              <a:rPr lang="en-US" altLang="ja-JP">
                <a:solidFill>
                  <a:srgbClr val="280049"/>
                </a:solidFill>
                <a:latin typeface="Tahoma" panose="020B0604030504040204" pitchFamily="34" charset="0"/>
              </a:rPr>
              <a:t>, an </a:t>
            </a:r>
            <a:r>
              <a:rPr lang="en-US" altLang="ja-JP" u="sng">
                <a:solidFill>
                  <a:srgbClr val="280049"/>
                </a:solidFill>
                <a:latin typeface="Tahoma" panose="020B0604030504040204" pitchFamily="34" charset="0"/>
              </a:rPr>
              <a:t>address</a:t>
            </a:r>
            <a:r>
              <a:rPr lang="en-US" altLang="ja-JP">
                <a:solidFill>
                  <a:srgbClr val="280049"/>
                </a:solidFill>
                <a:latin typeface="Tahoma" panose="020B0604030504040204" pitchFamily="34" charset="0"/>
              </a:rPr>
              <a:t>, a </a:t>
            </a:r>
            <a:r>
              <a:rPr lang="en-US" altLang="ja-JP" u="sng">
                <a:solidFill>
                  <a:srgbClr val="280049"/>
                </a:solidFill>
                <a:latin typeface="Tahoma" panose="020B0604030504040204" pitchFamily="34" charset="0"/>
              </a:rPr>
              <a:t>phone number </a:t>
            </a:r>
            <a:r>
              <a:rPr lang="en-US" altLang="ja-JP">
                <a:solidFill>
                  <a:srgbClr val="280049"/>
                </a:solidFill>
                <a:latin typeface="Tahoma" panose="020B0604030504040204" pitchFamily="34" charset="0"/>
              </a:rPr>
              <a:t>and </a:t>
            </a:r>
            <a:r>
              <a:rPr lang="en-US" altLang="ja-JP" u="sng">
                <a:solidFill>
                  <a:srgbClr val="280049"/>
                </a:solidFill>
                <a:latin typeface="Tahoma" panose="020B0604030504040204" pitchFamily="34" charset="0"/>
              </a:rPr>
              <a:t>birthday.</a:t>
            </a:r>
            <a:endParaRPr lang="en-US" altLang="en-US">
              <a:solidFill>
                <a:srgbClr val="280049"/>
              </a:solidFill>
              <a:latin typeface="Tahoma" panose="020B0604030504040204" pitchFamily="34" charset="0"/>
            </a:endParaRPr>
          </a:p>
          <a:p>
            <a:endParaRPr lang="en-US" altLang="en-US"/>
          </a:p>
        </p:txBody>
      </p:sp>
      <p:grpSp>
        <p:nvGrpSpPr>
          <p:cNvPr id="100394" name="Group 39">
            <a:extLst>
              <a:ext uri="{FF2B5EF4-FFF2-40B4-BE49-F238E27FC236}">
                <a16:creationId xmlns:a16="http://schemas.microsoft.com/office/drawing/2014/main" id="{711C8AF1-43AE-334C-80AB-2B46978B4FE7}"/>
              </a:ext>
            </a:extLst>
          </p:cNvPr>
          <p:cNvGrpSpPr>
            <a:grpSpLocks/>
          </p:cNvGrpSpPr>
          <p:nvPr/>
        </p:nvGrpSpPr>
        <p:grpSpPr bwMode="auto">
          <a:xfrm>
            <a:off x="2033588" y="6096000"/>
            <a:ext cx="776287" cy="388938"/>
            <a:chOff x="1905000" y="6096000"/>
            <a:chExt cx="776175" cy="388234"/>
          </a:xfrm>
        </p:grpSpPr>
        <p:grpSp>
          <p:nvGrpSpPr>
            <p:cNvPr id="100405" name="Group 40">
              <a:extLst>
                <a:ext uri="{FF2B5EF4-FFF2-40B4-BE49-F238E27FC236}">
                  <a16:creationId xmlns:a16="http://schemas.microsoft.com/office/drawing/2014/main" id="{8CE2C203-974D-914A-A75D-0BF7D8D54CCF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1828800" y="6172200"/>
              <a:ext cx="228600" cy="76200"/>
              <a:chOff x="3962400" y="4191000"/>
              <a:chExt cx="228600" cy="76200"/>
            </a:xfrm>
          </p:grpSpPr>
          <p:sp>
            <p:nvSpPr>
              <p:cNvPr id="100407" name="Oval 42">
                <a:extLst>
                  <a:ext uri="{FF2B5EF4-FFF2-40B4-BE49-F238E27FC236}">
                    <a16:creationId xmlns:a16="http://schemas.microsoft.com/office/drawing/2014/main" id="{FE5A653F-2E69-304D-A472-9EAB4DDE3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0408" name="Straight Connector 43">
                <a:extLst>
                  <a:ext uri="{FF2B5EF4-FFF2-40B4-BE49-F238E27FC236}">
                    <a16:creationId xmlns:a16="http://schemas.microsoft.com/office/drawing/2014/main" id="{C61F65F8-2D67-2644-8273-C4376B15BFA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0406" name="TextBox 41">
              <a:extLst>
                <a:ext uri="{FF2B5EF4-FFF2-40B4-BE49-F238E27FC236}">
                  <a16:creationId xmlns:a16="http://schemas.microsoft.com/office/drawing/2014/main" id="{49B89F2B-33C4-4948-9AF0-E5D831D47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6145680"/>
              <a:ext cx="7761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Phone</a:t>
              </a:r>
            </a:p>
          </p:txBody>
        </p:sp>
      </p:grpSp>
      <p:grpSp>
        <p:nvGrpSpPr>
          <p:cNvPr id="208" name="Group 10">
            <a:extLst>
              <a:ext uri="{FF2B5EF4-FFF2-40B4-BE49-F238E27FC236}">
                <a16:creationId xmlns:a16="http://schemas.microsoft.com/office/drawing/2014/main" id="{CA87653C-4145-0B44-B167-1FD67030D559}"/>
              </a:ext>
            </a:extLst>
          </p:cNvPr>
          <p:cNvGrpSpPr>
            <a:grpSpLocks/>
          </p:cNvGrpSpPr>
          <p:nvPr/>
        </p:nvGrpSpPr>
        <p:grpSpPr bwMode="auto">
          <a:xfrm>
            <a:off x="7618413" y="1344613"/>
            <a:ext cx="1055687" cy="338137"/>
            <a:chOff x="7696201" y="5836622"/>
            <a:chExt cx="1054603" cy="338972"/>
          </a:xfrm>
        </p:grpSpPr>
        <p:sp>
          <p:nvSpPr>
            <p:cNvPr id="100401" name="TextBox 11">
              <a:extLst>
                <a:ext uri="{FF2B5EF4-FFF2-40B4-BE49-F238E27FC236}">
                  <a16:creationId xmlns:a16="http://schemas.microsoft.com/office/drawing/2014/main" id="{C15CEFA0-15AA-E24C-8221-4029024E3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902204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MemNo</a:t>
              </a:r>
            </a:p>
          </p:txBody>
        </p:sp>
        <p:grpSp>
          <p:nvGrpSpPr>
            <p:cNvPr id="100402" name="Group 12">
              <a:extLst>
                <a:ext uri="{FF2B5EF4-FFF2-40B4-BE49-F238E27FC236}">
                  <a16:creationId xmlns:a16="http://schemas.microsoft.com/office/drawing/2014/main" id="{2E4F1DD8-A9DE-A445-B4D0-F7CE75AB646C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100403" name="Oval 13">
                <a:extLst>
                  <a:ext uri="{FF2B5EF4-FFF2-40B4-BE49-F238E27FC236}">
                    <a16:creationId xmlns:a16="http://schemas.microsoft.com/office/drawing/2014/main" id="{AEF10994-C04E-FA42-ACD7-249B1A497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0404" name="Straight Connector 14">
                <a:extLst>
                  <a:ext uri="{FF2B5EF4-FFF2-40B4-BE49-F238E27FC236}">
                    <a16:creationId xmlns:a16="http://schemas.microsoft.com/office/drawing/2014/main" id="{8A6C57EB-E6C0-684D-A8CA-99175DCBFF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00396" name="Group 10">
            <a:extLst>
              <a:ext uri="{FF2B5EF4-FFF2-40B4-BE49-F238E27FC236}">
                <a16:creationId xmlns:a16="http://schemas.microsoft.com/office/drawing/2014/main" id="{C50A1986-1DD9-3443-B99C-30AA03BE9F24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352800"/>
            <a:ext cx="1100138" cy="338138"/>
            <a:chOff x="7696201" y="5836622"/>
            <a:chExt cx="1099455" cy="338972"/>
          </a:xfrm>
        </p:grpSpPr>
        <p:sp>
          <p:nvSpPr>
            <p:cNvPr id="100397" name="TextBox 11">
              <a:extLst>
                <a:ext uri="{FF2B5EF4-FFF2-40B4-BE49-F238E27FC236}">
                  <a16:creationId xmlns:a16="http://schemas.microsoft.com/office/drawing/2014/main" id="{E1B8DCFB-CB59-1C43-B839-643BCB755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947056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Barcode</a:t>
              </a:r>
            </a:p>
          </p:txBody>
        </p:sp>
        <p:grpSp>
          <p:nvGrpSpPr>
            <p:cNvPr id="100398" name="Group 12">
              <a:extLst>
                <a:ext uri="{FF2B5EF4-FFF2-40B4-BE49-F238E27FC236}">
                  <a16:creationId xmlns:a16="http://schemas.microsoft.com/office/drawing/2014/main" id="{B966E3F4-129D-E747-8EBE-C3FEA2C08DE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100399" name="Oval 13">
                <a:extLst>
                  <a:ext uri="{FF2B5EF4-FFF2-40B4-BE49-F238E27FC236}">
                    <a16:creationId xmlns:a16="http://schemas.microsoft.com/office/drawing/2014/main" id="{06049F62-0157-3645-9AA1-9C6E39338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0400" name="Straight Connector 14">
                <a:extLst>
                  <a:ext uri="{FF2B5EF4-FFF2-40B4-BE49-F238E27FC236}">
                    <a16:creationId xmlns:a16="http://schemas.microsoft.com/office/drawing/2014/main" id="{4A8E5C0A-AE63-D14C-9162-80DA9FEF9B9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ext Box 2">
            <a:extLst>
              <a:ext uri="{FF2B5EF4-FFF2-40B4-BE49-F238E27FC236}">
                <a16:creationId xmlns:a16="http://schemas.microsoft.com/office/drawing/2014/main" id="{6BBEE384-8FD0-FF4C-B15D-A426B4A7D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00400"/>
            <a:ext cx="1905000" cy="495300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 MEMBER</a:t>
            </a:r>
          </a:p>
        </p:txBody>
      </p:sp>
      <p:sp>
        <p:nvSpPr>
          <p:cNvPr id="101378" name="Oval 3">
            <a:extLst>
              <a:ext uri="{FF2B5EF4-FFF2-40B4-BE49-F238E27FC236}">
                <a16:creationId xmlns:a16="http://schemas.microsoft.com/office/drawing/2014/main" id="{D61331F6-4BCE-894C-9EE0-7E1DEE3DA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98700"/>
            <a:ext cx="1674813" cy="5619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101379" name="Oval 5">
            <a:extLst>
              <a:ext uri="{FF2B5EF4-FFF2-40B4-BE49-F238E27FC236}">
                <a16:creationId xmlns:a16="http://schemas.microsoft.com/office/drawing/2014/main" id="{CEADABFB-FB00-A349-9FA1-3DCEF6C1E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43200"/>
            <a:ext cx="1905000" cy="6048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/>
              <a:t>DriverLic</a:t>
            </a:r>
          </a:p>
        </p:txBody>
      </p:sp>
      <p:cxnSp>
        <p:nvCxnSpPr>
          <p:cNvPr id="101380" name="AutoShape 8">
            <a:extLst>
              <a:ext uri="{FF2B5EF4-FFF2-40B4-BE49-F238E27FC236}">
                <a16:creationId xmlns:a16="http://schemas.microsoft.com/office/drawing/2014/main" id="{4E58960E-87B1-9B40-9B25-0456F87AC3F0}"/>
              </a:ext>
            </a:extLst>
          </p:cNvPr>
          <p:cNvCxnSpPr>
            <a:cxnSpLocks noChangeShapeType="1"/>
            <a:stCxn id="101378" idx="5"/>
            <a:endCxn id="101377" idx="0"/>
          </p:cNvCxnSpPr>
          <p:nvPr/>
        </p:nvCxnSpPr>
        <p:spPr bwMode="auto">
          <a:xfrm>
            <a:off x="2420938" y="2797175"/>
            <a:ext cx="893762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381" name="Oval 14">
            <a:extLst>
              <a:ext uri="{FF2B5EF4-FFF2-40B4-BE49-F238E27FC236}">
                <a16:creationId xmlns:a16="http://schemas.microsoft.com/office/drawing/2014/main" id="{8F70B464-686D-D042-A44F-EE21BD89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1905000"/>
            <a:ext cx="1598612" cy="5619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b="1" u="sng">
                <a:latin typeface="Times New Roman" panose="02020603050405020304" pitchFamily="18" charset="0"/>
              </a:rPr>
              <a:t>MemNo</a:t>
            </a:r>
          </a:p>
        </p:txBody>
      </p:sp>
      <p:sp>
        <p:nvSpPr>
          <p:cNvPr id="101382" name="Rectangle 15">
            <a:extLst>
              <a:ext uri="{FF2B5EF4-FFF2-40B4-BE49-F238E27FC236}">
                <a16:creationId xmlns:a16="http://schemas.microsoft.com/office/drawing/2014/main" id="{5D5C882E-247D-A84F-9CE3-C113CB366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>
                <a:solidFill>
                  <a:schemeClr val="tx2"/>
                </a:solidFill>
                <a:latin typeface="Comic Sans MS" panose="030F0902030302020204" pitchFamily="66" charset="0"/>
              </a:rPr>
              <a:t>Library ER Diagram…</a:t>
            </a:r>
          </a:p>
        </p:txBody>
      </p:sp>
      <p:sp>
        <p:nvSpPr>
          <p:cNvPr id="101383" name="Line 16">
            <a:extLst>
              <a:ext uri="{FF2B5EF4-FFF2-40B4-BE49-F238E27FC236}">
                <a16:creationId xmlns:a16="http://schemas.microsoft.com/office/drawing/2014/main" id="{CD7A2CA6-A324-404D-9D34-06D9F07A7F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3733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84" name="Oval 17">
            <a:extLst>
              <a:ext uri="{FF2B5EF4-FFF2-40B4-BE49-F238E27FC236}">
                <a16:creationId xmlns:a16="http://schemas.microsoft.com/office/drawing/2014/main" id="{633AE685-7821-6D4C-81F8-B989E64F5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52900"/>
            <a:ext cx="1371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101385" name="Oval 18">
            <a:extLst>
              <a:ext uri="{FF2B5EF4-FFF2-40B4-BE49-F238E27FC236}">
                <a16:creationId xmlns:a16="http://schemas.microsoft.com/office/drawing/2014/main" id="{EC40C635-5BD6-1A4F-852E-5DA185357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3892550"/>
            <a:ext cx="1368425" cy="6048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200" b="1">
                <a:latin typeface="Times New Roman" panose="02020603050405020304" pitchFamily="18" charset="0"/>
              </a:rPr>
              <a:t>Phone</a:t>
            </a:r>
          </a:p>
        </p:txBody>
      </p:sp>
      <p:sp>
        <p:nvSpPr>
          <p:cNvPr id="101386" name="Line 19">
            <a:extLst>
              <a:ext uri="{FF2B5EF4-FFF2-40B4-BE49-F238E27FC236}">
                <a16:creationId xmlns:a16="http://schemas.microsoft.com/office/drawing/2014/main" id="{835D6965-971F-5442-84F5-6E006D1E7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87" name="Line 21">
            <a:extLst>
              <a:ext uri="{FF2B5EF4-FFF2-40B4-BE49-F238E27FC236}">
                <a16:creationId xmlns:a16="http://schemas.microsoft.com/office/drawing/2014/main" id="{C2AA7B9E-7EBE-B945-8AA9-A82BFFE1B1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88" name="Line 22">
            <a:extLst>
              <a:ext uri="{FF2B5EF4-FFF2-40B4-BE49-F238E27FC236}">
                <a16:creationId xmlns:a16="http://schemas.microsoft.com/office/drawing/2014/main" id="{77061A7A-600B-2A4F-A284-9F4F1E2A8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89" name="Oval 23">
            <a:extLst>
              <a:ext uri="{FF2B5EF4-FFF2-40B4-BE49-F238E27FC236}">
                <a16:creationId xmlns:a16="http://schemas.microsoft.com/office/drawing/2014/main" id="{E940FF9D-1044-BD44-9603-C0E783043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5187950"/>
            <a:ext cx="1522412" cy="5191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FName</a:t>
            </a:r>
          </a:p>
        </p:txBody>
      </p:sp>
      <p:sp>
        <p:nvSpPr>
          <p:cNvPr id="101390" name="Oval 24">
            <a:extLst>
              <a:ext uri="{FF2B5EF4-FFF2-40B4-BE49-F238E27FC236}">
                <a16:creationId xmlns:a16="http://schemas.microsoft.com/office/drawing/2014/main" id="{04F85977-FD4F-B34D-BFA2-8E427CEB1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92713"/>
            <a:ext cx="1676400" cy="5619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LName</a:t>
            </a:r>
          </a:p>
        </p:txBody>
      </p:sp>
      <p:sp>
        <p:nvSpPr>
          <p:cNvPr id="101391" name="Oval 25">
            <a:extLst>
              <a:ext uri="{FF2B5EF4-FFF2-40B4-BE49-F238E27FC236}">
                <a16:creationId xmlns:a16="http://schemas.microsoft.com/office/drawing/2014/main" id="{AA7CF6B2-024B-6349-8B85-F57E746E6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81600"/>
            <a:ext cx="1368425" cy="6048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200" b="1">
                <a:latin typeface="Times New Roman" panose="02020603050405020304" pitchFamily="18" charset="0"/>
              </a:rPr>
              <a:t>   MI</a:t>
            </a:r>
          </a:p>
        </p:txBody>
      </p:sp>
      <p:sp>
        <p:nvSpPr>
          <p:cNvPr id="101392" name="Oval 26">
            <a:extLst>
              <a:ext uri="{FF2B5EF4-FFF2-40B4-BE49-F238E27FC236}">
                <a16:creationId xmlns:a16="http://schemas.microsoft.com/office/drawing/2014/main" id="{7A0406B3-8A38-F641-96C1-631A9634A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988" y="2209800"/>
            <a:ext cx="1368425" cy="6048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200" b="1">
                <a:latin typeface="Times New Roman" panose="02020603050405020304" pitchFamily="18" charset="0"/>
              </a:rPr>
              <a:t>State</a:t>
            </a:r>
          </a:p>
        </p:txBody>
      </p:sp>
      <p:sp>
        <p:nvSpPr>
          <p:cNvPr id="101393" name="Oval 27">
            <a:extLst>
              <a:ext uri="{FF2B5EF4-FFF2-40B4-BE49-F238E27FC236}">
                <a16:creationId xmlns:a16="http://schemas.microsoft.com/office/drawing/2014/main" id="{37F4CB80-4B0B-1F4C-AA85-D191B6700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5" y="3206750"/>
            <a:ext cx="1597025" cy="5619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Number</a:t>
            </a:r>
          </a:p>
        </p:txBody>
      </p:sp>
      <p:sp>
        <p:nvSpPr>
          <p:cNvPr id="101394" name="Line 28">
            <a:extLst>
              <a:ext uri="{FF2B5EF4-FFF2-40B4-BE49-F238E27FC236}">
                <a16:creationId xmlns:a16="http://schemas.microsoft.com/office/drawing/2014/main" id="{748B8586-6DB6-E54A-8FC7-76FFDA990F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4800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95" name="Line 29">
            <a:extLst>
              <a:ext uri="{FF2B5EF4-FFF2-40B4-BE49-F238E27FC236}">
                <a16:creationId xmlns:a16="http://schemas.microsoft.com/office/drawing/2014/main" id="{B04ABB19-1FC7-2C4E-B52C-089ACBC1B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800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96" name="Line 30">
            <a:extLst>
              <a:ext uri="{FF2B5EF4-FFF2-40B4-BE49-F238E27FC236}">
                <a16:creationId xmlns:a16="http://schemas.microsoft.com/office/drawing/2014/main" id="{C2611787-64A1-9C4E-B728-BE0B22C7D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7244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97" name="Line 31">
            <a:extLst>
              <a:ext uri="{FF2B5EF4-FFF2-40B4-BE49-F238E27FC236}">
                <a16:creationId xmlns:a16="http://schemas.microsoft.com/office/drawing/2014/main" id="{7592D81A-A4C5-0C49-BE11-89D2BB0CD7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2388" y="26670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98" name="Line 32">
            <a:extLst>
              <a:ext uri="{FF2B5EF4-FFF2-40B4-BE49-F238E27FC236}">
                <a16:creationId xmlns:a16="http://schemas.microsoft.com/office/drawing/2014/main" id="{758AC657-E7C9-E749-BD61-CEFC31427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588" y="31242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D7EB989D-83F5-5E4C-BDDA-34812F2B1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Design</a:t>
            </a:r>
          </a:p>
        </p:txBody>
      </p:sp>
      <p:sp>
        <p:nvSpPr>
          <p:cNvPr id="2867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1A538A4-A855-C644-87A1-E9CA4A9C1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8006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Monotype Sorts" charset="0"/>
              <a:buChar char="o"/>
              <a:defRPr/>
            </a:pPr>
            <a:r>
              <a:rPr lang="en-US" sz="2500" dirty="0">
                <a:latin typeface="Tahoma" charset="0"/>
                <a:ea typeface="ＭＳ Ｐゴシック" charset="0"/>
                <a:cs typeface="ＭＳ Ｐゴシック" charset="0"/>
              </a:rPr>
              <a:t>Database design is the activity of specifying the schema of a database in a given data model</a:t>
            </a:r>
          </a:p>
          <a:p>
            <a:pPr marL="0" indent="0" eaLnBrk="1" hangingPunct="1">
              <a:buClr>
                <a:srgbClr val="FF0000"/>
              </a:buClr>
              <a:buFont typeface="Wingdings" charset="0"/>
              <a:buNone/>
              <a:defRPr/>
            </a:pPr>
            <a:endParaRPr lang="en-US" sz="25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rgbClr val="FF0000"/>
              </a:buClr>
              <a:buFont typeface="Monotype Sorts" charset="0"/>
              <a:buChar char="o"/>
              <a:defRPr/>
            </a:pPr>
            <a:r>
              <a:rPr lang="en-US" sz="2500" dirty="0">
                <a:latin typeface="Tahoma" charset="0"/>
                <a:ea typeface="ＭＳ Ｐゴシック" charset="0"/>
                <a:cs typeface="ＭＳ Ｐゴシック" charset="0"/>
              </a:rPr>
              <a:t>Three categories:</a:t>
            </a:r>
          </a:p>
          <a:p>
            <a:pPr lvl="1" eaLnBrk="1" hangingPunct="1">
              <a:buClr>
                <a:srgbClr val="FF0000"/>
              </a:buClr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Conceptual database design</a:t>
            </a:r>
          </a:p>
          <a:p>
            <a:pPr lvl="1" eaLnBrk="1" hangingPunct="1">
              <a:buClr>
                <a:srgbClr val="FF0000"/>
              </a:buClr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Logical database design</a:t>
            </a:r>
          </a:p>
          <a:p>
            <a:pPr lvl="1" eaLnBrk="1" hangingPunct="1">
              <a:buClr>
                <a:srgbClr val="FF0000"/>
              </a:buClr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Physical database design</a:t>
            </a:r>
          </a:p>
          <a:p>
            <a:pPr lvl="1" eaLnBrk="1" hangingPunct="1">
              <a:buClr>
                <a:srgbClr val="FF0000"/>
              </a:buClr>
              <a:buFont typeface="Wingdings" charset="0"/>
              <a:buNone/>
              <a:defRPr/>
            </a:pPr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30A333DA-719B-1142-A236-52FB628E7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519B24-2092-AA4A-8A13-F045E9983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824913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Library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organized into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sections,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like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art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children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computing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science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etc.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section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has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 headed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by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head librarian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book title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belongs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to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has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title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authors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ISBN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call 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year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publisher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For 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copy of the book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keep track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the current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borrower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the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due date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and the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librarian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who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charged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it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out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Members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have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membership 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driver</a:t>
            </a:r>
            <a:r>
              <a:rPr lang="ja-JP" altLang="en-US" u="sng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 license</a:t>
            </a:r>
            <a:r>
              <a:rPr lang="en-US" altLang="ja-JP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an </a:t>
            </a:r>
            <a:r>
              <a:rPr lang="en-US" altLang="ja-JP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address</a:t>
            </a:r>
            <a:r>
              <a:rPr lang="en-US" altLang="ja-JP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a </a:t>
            </a:r>
            <a:r>
              <a:rPr lang="en-US" altLang="ja-JP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phone number </a:t>
            </a:r>
            <a:r>
              <a:rPr lang="en-US" altLang="ja-JP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and </a:t>
            </a:r>
            <a:r>
              <a:rPr lang="en-US" altLang="ja-JP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birthday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Members can have up to 5 borrowed books and can put a hold request on a book. </a:t>
            </a:r>
          </a:p>
        </p:txBody>
      </p:sp>
      <p:sp>
        <p:nvSpPr>
          <p:cNvPr id="103427" name="Rectangle 4">
            <a:extLst>
              <a:ext uri="{FF2B5EF4-FFF2-40B4-BE49-F238E27FC236}">
                <a16:creationId xmlns:a16="http://schemas.microsoft.com/office/drawing/2014/main" id="{915653B5-AC9B-344F-8CF5-FE2B160F2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392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>
            <a:extLst>
              <a:ext uri="{FF2B5EF4-FFF2-40B4-BE49-F238E27FC236}">
                <a16:creationId xmlns:a16="http://schemas.microsoft.com/office/drawing/2014/main" id="{274C2A3B-B199-3C42-A7E2-26862B4D1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519B24-2092-AA4A-8A13-F045E9983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Library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organized into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sections,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like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art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children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computing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science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etc.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section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has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 headed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by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head librarian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book title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belongs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to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has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title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authors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ISBN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call 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year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publisher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For 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copy of the book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keep track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the current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borrower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the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due date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and the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librarian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who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charged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it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out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Members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have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membership 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driver</a:t>
            </a:r>
            <a:r>
              <a:rPr lang="ja-JP" altLang="en-US" u="sng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 license</a:t>
            </a:r>
            <a:r>
              <a:rPr lang="en-US" altLang="ja-JP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an </a:t>
            </a:r>
            <a:r>
              <a:rPr lang="en-US" altLang="ja-JP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address</a:t>
            </a:r>
            <a:r>
              <a:rPr lang="en-US" altLang="ja-JP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a </a:t>
            </a:r>
            <a:r>
              <a:rPr lang="en-US" altLang="ja-JP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phone number </a:t>
            </a:r>
            <a:r>
              <a:rPr lang="en-US" altLang="ja-JP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and </a:t>
            </a:r>
            <a:r>
              <a:rPr lang="en-US" altLang="ja-JP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birthday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Members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can have </a:t>
            </a: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up to </a:t>
            </a:r>
            <a:r>
              <a:rPr lang="en-US" altLang="en-US" b="1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5</a:t>
            </a: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borrowed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books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and can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put a hold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request on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book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</p:txBody>
      </p:sp>
      <p:sp>
        <p:nvSpPr>
          <p:cNvPr id="105475" name="Rectangle 4">
            <a:extLst>
              <a:ext uri="{FF2B5EF4-FFF2-40B4-BE49-F238E27FC236}">
                <a16:creationId xmlns:a16="http://schemas.microsoft.com/office/drawing/2014/main" id="{8485C5D4-0996-EA4A-B0CE-7B139681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392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>
            <a:extLst>
              <a:ext uri="{FF2B5EF4-FFF2-40B4-BE49-F238E27FC236}">
                <a16:creationId xmlns:a16="http://schemas.microsoft.com/office/drawing/2014/main" id="{72C0A1C1-9317-F441-9F97-2A02D0394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107522" name="Rectangle 4">
            <a:extLst>
              <a:ext uri="{FF2B5EF4-FFF2-40B4-BE49-F238E27FC236}">
                <a16:creationId xmlns:a16="http://schemas.microsoft.com/office/drawing/2014/main" id="{6CF2D572-B621-264A-9D81-C24E55B83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3" y="3505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07523" name="Rectangle 27">
            <a:extLst>
              <a:ext uri="{FF2B5EF4-FFF2-40B4-BE49-F238E27FC236}">
                <a16:creationId xmlns:a16="http://schemas.microsoft.com/office/drawing/2014/main" id="{DD57E7E4-808B-4C47-B543-AF00E7A68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599113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SECTION</a:t>
            </a:r>
          </a:p>
        </p:txBody>
      </p:sp>
      <p:grpSp>
        <p:nvGrpSpPr>
          <p:cNvPr id="107524" name="Group 10">
            <a:extLst>
              <a:ext uri="{FF2B5EF4-FFF2-40B4-BE49-F238E27FC236}">
                <a16:creationId xmlns:a16="http://schemas.microsoft.com/office/drawing/2014/main" id="{9E2E0DDF-9EC5-7B4A-B11C-0141648E01DC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837238"/>
            <a:ext cx="1033463" cy="338137"/>
            <a:chOff x="7696201" y="5836622"/>
            <a:chExt cx="1032768" cy="338554"/>
          </a:xfrm>
        </p:grpSpPr>
        <p:sp>
          <p:nvSpPr>
            <p:cNvPr id="107677" name="TextBox 11">
              <a:extLst>
                <a:ext uri="{FF2B5EF4-FFF2-40B4-BE49-F238E27FC236}">
                  <a16:creationId xmlns:a16="http://schemas.microsoft.com/office/drawing/2014/main" id="{34512B3F-B184-A146-871E-C97D43422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8803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number</a:t>
              </a:r>
            </a:p>
          </p:txBody>
        </p:sp>
        <p:grpSp>
          <p:nvGrpSpPr>
            <p:cNvPr id="107678" name="Group 12">
              <a:extLst>
                <a:ext uri="{FF2B5EF4-FFF2-40B4-BE49-F238E27FC236}">
                  <a16:creationId xmlns:a16="http://schemas.microsoft.com/office/drawing/2014/main" id="{5D50558A-44E0-6B41-8F64-1A97CD00C6F2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107679" name="Oval 13">
                <a:extLst>
                  <a:ext uri="{FF2B5EF4-FFF2-40B4-BE49-F238E27FC236}">
                    <a16:creationId xmlns:a16="http://schemas.microsoft.com/office/drawing/2014/main" id="{451CEBEC-E104-754F-B70F-1B0038C80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7680" name="Straight Connector 14">
                <a:extLst>
                  <a:ext uri="{FF2B5EF4-FFF2-40B4-BE49-F238E27FC236}">
                    <a16:creationId xmlns:a16="http://schemas.microsoft.com/office/drawing/2014/main" id="{5A151F8D-E3DA-F54F-A63E-9FCE9F6961D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07525" name="Group 15">
            <a:extLst>
              <a:ext uri="{FF2B5EF4-FFF2-40B4-BE49-F238E27FC236}">
                <a16:creationId xmlns:a16="http://schemas.microsoft.com/office/drawing/2014/main" id="{7E025322-B6D4-BE46-BC74-31C9E76481C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608638"/>
            <a:ext cx="849313" cy="338137"/>
            <a:chOff x="7696201" y="5608022"/>
            <a:chExt cx="850025" cy="338554"/>
          </a:xfrm>
        </p:grpSpPr>
        <p:grpSp>
          <p:nvGrpSpPr>
            <p:cNvPr id="107673" name="Group 16">
              <a:extLst>
                <a:ext uri="{FF2B5EF4-FFF2-40B4-BE49-F238E27FC236}">
                  <a16:creationId xmlns:a16="http://schemas.microsoft.com/office/drawing/2014/main" id="{2D40A0C2-81D5-454E-8C86-F1F76460D92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748754"/>
              <a:ext cx="228600" cy="76200"/>
              <a:chOff x="3962400" y="4191000"/>
              <a:chExt cx="228600" cy="76200"/>
            </a:xfrm>
          </p:grpSpPr>
          <p:sp>
            <p:nvSpPr>
              <p:cNvPr id="107675" name="Oval 18">
                <a:extLst>
                  <a:ext uri="{FF2B5EF4-FFF2-40B4-BE49-F238E27FC236}">
                    <a16:creationId xmlns:a16="http://schemas.microsoft.com/office/drawing/2014/main" id="{D009EEB5-D701-C743-B2B9-19AE64154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7676" name="Straight Connector 19">
                <a:extLst>
                  <a:ext uri="{FF2B5EF4-FFF2-40B4-BE49-F238E27FC236}">
                    <a16:creationId xmlns:a16="http://schemas.microsoft.com/office/drawing/2014/main" id="{9700E2DF-4ED2-2344-B75B-98E18EBAF4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7674" name="TextBox 17">
              <a:extLst>
                <a:ext uri="{FF2B5EF4-FFF2-40B4-BE49-F238E27FC236}">
                  <a16:creationId xmlns:a16="http://schemas.microsoft.com/office/drawing/2014/main" id="{EDCD6CD8-E30D-E341-9F5A-89407D262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599" y="5608022"/>
              <a:ext cx="6976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</a:t>
              </a:r>
            </a:p>
          </p:txBody>
        </p:sp>
      </p:grpSp>
      <p:cxnSp>
        <p:nvCxnSpPr>
          <p:cNvPr id="107526" name="Straight Connector 20">
            <a:extLst>
              <a:ext uri="{FF2B5EF4-FFF2-40B4-BE49-F238E27FC236}">
                <a16:creationId xmlns:a16="http://schemas.microsoft.com/office/drawing/2014/main" id="{CBCFC740-F9D6-7E47-93E2-AD7AC0681233}"/>
              </a:ext>
            </a:extLst>
          </p:cNvPr>
          <p:cNvCxnSpPr>
            <a:cxnSpLocks/>
          </p:cNvCxnSpPr>
          <p:nvPr/>
        </p:nvCxnSpPr>
        <p:spPr bwMode="auto">
          <a:xfrm>
            <a:off x="7848600" y="5672138"/>
            <a:ext cx="6096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7527" name="Group 21">
            <a:extLst>
              <a:ext uri="{FF2B5EF4-FFF2-40B4-BE49-F238E27FC236}">
                <a16:creationId xmlns:a16="http://schemas.microsoft.com/office/drawing/2014/main" id="{5AD5E12D-C3DA-5441-BDD6-646139632BA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519738"/>
            <a:ext cx="914400" cy="339725"/>
            <a:chOff x="838200" y="5520154"/>
            <a:chExt cx="914400" cy="338554"/>
          </a:xfrm>
        </p:grpSpPr>
        <p:grpSp>
          <p:nvGrpSpPr>
            <p:cNvPr id="107669" name="Group 22">
              <a:extLst>
                <a:ext uri="{FF2B5EF4-FFF2-40B4-BE49-F238E27FC236}">
                  <a16:creationId xmlns:a16="http://schemas.microsoft.com/office/drawing/2014/main" id="{44E9EA59-9E7B-F642-9668-57F611F951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672554"/>
              <a:ext cx="228600" cy="76200"/>
              <a:chOff x="3962400" y="4191000"/>
              <a:chExt cx="228600" cy="76200"/>
            </a:xfrm>
          </p:grpSpPr>
          <p:sp>
            <p:nvSpPr>
              <p:cNvPr id="107671" name="Oval 24">
                <a:extLst>
                  <a:ext uri="{FF2B5EF4-FFF2-40B4-BE49-F238E27FC236}">
                    <a16:creationId xmlns:a16="http://schemas.microsoft.com/office/drawing/2014/main" id="{E0342F63-E3DF-CD48-834D-AA4295D62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7672" name="Straight Connector 25">
                <a:extLst>
                  <a:ext uri="{FF2B5EF4-FFF2-40B4-BE49-F238E27FC236}">
                    <a16:creationId xmlns:a16="http://schemas.microsoft.com/office/drawing/2014/main" id="{289B54F6-5465-A747-BA7C-BB1E324C95D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7670" name="TextBox 23">
              <a:extLst>
                <a:ext uri="{FF2B5EF4-FFF2-40B4-BE49-F238E27FC236}">
                  <a16:creationId xmlns:a16="http://schemas.microsoft.com/office/drawing/2014/main" id="{E42B2765-5C41-6047-B01C-C1CF0D20C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5520154"/>
              <a:ext cx="6623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LibID</a:t>
              </a:r>
            </a:p>
          </p:txBody>
        </p:sp>
      </p:grpSp>
      <p:grpSp>
        <p:nvGrpSpPr>
          <p:cNvPr id="107528" name="Group 26">
            <a:extLst>
              <a:ext uri="{FF2B5EF4-FFF2-40B4-BE49-F238E27FC236}">
                <a16:creationId xmlns:a16="http://schemas.microsoft.com/office/drawing/2014/main" id="{72D1BD18-8A9C-2F45-B284-69FCEAA0E72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824538"/>
            <a:ext cx="838200" cy="339725"/>
            <a:chOff x="914400" y="5824954"/>
            <a:chExt cx="838200" cy="338554"/>
          </a:xfrm>
        </p:grpSpPr>
        <p:grpSp>
          <p:nvGrpSpPr>
            <p:cNvPr id="107663" name="Group 27">
              <a:extLst>
                <a:ext uri="{FF2B5EF4-FFF2-40B4-BE49-F238E27FC236}">
                  <a16:creationId xmlns:a16="http://schemas.microsoft.com/office/drawing/2014/main" id="{21066D61-FE0E-C34A-9FBE-4753D250DA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977354"/>
              <a:ext cx="228600" cy="76200"/>
              <a:chOff x="3962400" y="4191000"/>
              <a:chExt cx="228600" cy="76200"/>
            </a:xfrm>
          </p:grpSpPr>
          <p:sp>
            <p:nvSpPr>
              <p:cNvPr id="107667" name="Oval 31">
                <a:extLst>
                  <a:ext uri="{FF2B5EF4-FFF2-40B4-BE49-F238E27FC236}">
                    <a16:creationId xmlns:a16="http://schemas.microsoft.com/office/drawing/2014/main" id="{01F89977-8A75-C24B-9779-4D22EBB31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7668" name="Straight Connector 32">
                <a:extLst>
                  <a:ext uri="{FF2B5EF4-FFF2-40B4-BE49-F238E27FC236}">
                    <a16:creationId xmlns:a16="http://schemas.microsoft.com/office/drawing/2014/main" id="{C89ECD80-33D5-6048-9DFD-3A378F89FC9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664" name="Group 28">
              <a:extLst>
                <a:ext uri="{FF2B5EF4-FFF2-40B4-BE49-F238E27FC236}">
                  <a16:creationId xmlns:a16="http://schemas.microsoft.com/office/drawing/2014/main" id="{F4E37CF8-BEAF-1F4B-9023-8A1BDDE69E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5824954"/>
              <a:ext cx="604653" cy="338554"/>
              <a:chOff x="7848599" y="5656330"/>
              <a:chExt cx="604653" cy="338554"/>
            </a:xfrm>
          </p:grpSpPr>
          <p:sp>
            <p:nvSpPr>
              <p:cNvPr id="107665" name="TextBox 29">
                <a:extLst>
                  <a:ext uri="{FF2B5EF4-FFF2-40B4-BE49-F238E27FC236}">
                    <a16:creationId xmlns:a16="http://schemas.microsoft.com/office/drawing/2014/main" id="{84E55147-8A35-4943-AF6B-180BE1B8E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599" y="5656330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SSN</a:t>
                </a:r>
              </a:p>
            </p:txBody>
          </p:sp>
          <p:cxnSp>
            <p:nvCxnSpPr>
              <p:cNvPr id="107666" name="Straight Connector 30">
                <a:extLst>
                  <a:ext uri="{FF2B5EF4-FFF2-40B4-BE49-F238E27FC236}">
                    <a16:creationId xmlns:a16="http://schemas.microsoft.com/office/drawing/2014/main" id="{342E9C34-38CF-D847-9373-7AA17FA91E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72061" y="5715000"/>
                <a:ext cx="509938" cy="5862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07529" name="Group 33">
            <a:extLst>
              <a:ext uri="{FF2B5EF4-FFF2-40B4-BE49-F238E27FC236}">
                <a16:creationId xmlns:a16="http://schemas.microsoft.com/office/drawing/2014/main" id="{5C5605F9-1D95-8D4E-90E1-4B68626ED70C}"/>
              </a:ext>
            </a:extLst>
          </p:cNvPr>
          <p:cNvGrpSpPr>
            <a:grpSpLocks/>
          </p:cNvGrpSpPr>
          <p:nvPr/>
        </p:nvGrpSpPr>
        <p:grpSpPr bwMode="auto">
          <a:xfrm>
            <a:off x="2635250" y="5072063"/>
            <a:ext cx="582613" cy="490537"/>
            <a:chOff x="2635024" y="5105400"/>
            <a:chExt cx="582211" cy="490954"/>
          </a:xfrm>
        </p:grpSpPr>
        <p:grpSp>
          <p:nvGrpSpPr>
            <p:cNvPr id="107659" name="Group 34">
              <a:extLst>
                <a:ext uri="{FF2B5EF4-FFF2-40B4-BE49-F238E27FC236}">
                  <a16:creationId xmlns:a16="http://schemas.microsoft.com/office/drawing/2014/main" id="{7FB0804C-4E10-814E-830D-246E51E418F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743200" y="5443954"/>
              <a:ext cx="228600" cy="76200"/>
              <a:chOff x="3962400" y="4191000"/>
              <a:chExt cx="228600" cy="76200"/>
            </a:xfrm>
          </p:grpSpPr>
          <p:sp>
            <p:nvSpPr>
              <p:cNvPr id="107661" name="Oval 36">
                <a:extLst>
                  <a:ext uri="{FF2B5EF4-FFF2-40B4-BE49-F238E27FC236}">
                    <a16:creationId xmlns:a16="http://schemas.microsoft.com/office/drawing/2014/main" id="{675B8010-6610-D647-8643-1574A6195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7662" name="Straight Connector 37">
                <a:extLst>
                  <a:ext uri="{FF2B5EF4-FFF2-40B4-BE49-F238E27FC236}">
                    <a16:creationId xmlns:a16="http://schemas.microsoft.com/office/drawing/2014/main" id="{AE84E0A8-0BF7-514B-BADF-5A8004AA3C6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7660" name="TextBox 35">
              <a:extLst>
                <a:ext uri="{FF2B5EF4-FFF2-40B4-BE49-F238E27FC236}">
                  <a16:creationId xmlns:a16="http://schemas.microsoft.com/office/drawing/2014/main" id="{45A7BCF5-33EF-3043-BBCB-4E3E8265C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024" y="5105400"/>
              <a:ext cx="5822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DoB</a:t>
              </a:r>
            </a:p>
          </p:txBody>
        </p:sp>
      </p:grpSp>
      <p:sp>
        <p:nvSpPr>
          <p:cNvPr id="107530" name="TextBox 43">
            <a:extLst>
              <a:ext uri="{FF2B5EF4-FFF2-40B4-BE49-F238E27FC236}">
                <a16:creationId xmlns:a16="http://schemas.microsoft.com/office/drawing/2014/main" id="{AD36B673-94A3-F94F-8978-F9CCFD519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834063"/>
            <a:ext cx="881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number</a:t>
            </a:r>
          </a:p>
        </p:txBody>
      </p:sp>
      <p:sp>
        <p:nvSpPr>
          <p:cNvPr id="107531" name="Text Box 60">
            <a:extLst>
              <a:ext uri="{FF2B5EF4-FFF2-40B4-BE49-F238E27FC236}">
                <a16:creationId xmlns:a16="http://schemas.microsoft.com/office/drawing/2014/main" id="{16FC79C5-215A-BA49-A459-7AE04FF4B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58547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40" name="Group 68">
            <a:extLst>
              <a:ext uri="{FF2B5EF4-FFF2-40B4-BE49-F238E27FC236}">
                <a16:creationId xmlns:a16="http://schemas.microsoft.com/office/drawing/2014/main" id="{D562BE8F-E37B-1E4D-AA8B-3381171FAF07}"/>
              </a:ext>
            </a:extLst>
          </p:cNvPr>
          <p:cNvGrpSpPr>
            <a:grpSpLocks/>
          </p:cNvGrpSpPr>
          <p:nvPr/>
        </p:nvGrpSpPr>
        <p:grpSpPr bwMode="auto">
          <a:xfrm>
            <a:off x="6354291" y="3849688"/>
            <a:ext cx="1265056" cy="1789112"/>
            <a:chOff x="4002" y="2352"/>
            <a:chExt cx="816" cy="1200"/>
          </a:xfrm>
          <a:solidFill>
            <a:srgbClr val="FFB054"/>
          </a:solidFill>
        </p:grpSpPr>
        <p:sp>
          <p:nvSpPr>
            <p:cNvPr id="41" name="AutoShape 34">
              <a:extLst>
                <a:ext uri="{FF2B5EF4-FFF2-40B4-BE49-F238E27FC236}">
                  <a16:creationId xmlns:a16="http://schemas.microsoft.com/office/drawing/2014/main" id="{BA26B199-577A-8145-9A44-D7DA3FB27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254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BELONGS</a:t>
              </a:r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55540DDE-B120-9E40-B763-0B2FA103D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0" cy="192"/>
            </a:xfrm>
            <a:prstGeom prst="line">
              <a:avLst/>
            </a:prstGeom>
            <a:grp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Line 36">
              <a:extLst>
                <a:ext uri="{FF2B5EF4-FFF2-40B4-BE49-F238E27FC236}">
                  <a16:creationId xmlns:a16="http://schemas.microsoft.com/office/drawing/2014/main" id="{59CF8F72-6989-4B44-A1C0-815A43633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7533" name="Text Box 8">
            <a:extLst>
              <a:ext uri="{FF2B5EF4-FFF2-40B4-BE49-F238E27FC236}">
                <a16:creationId xmlns:a16="http://schemas.microsoft.com/office/drawing/2014/main" id="{A9014777-DA66-A748-8254-6382DBB5A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73500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07534" name="Text Box 55">
            <a:extLst>
              <a:ext uri="{FF2B5EF4-FFF2-40B4-BE49-F238E27FC236}">
                <a16:creationId xmlns:a16="http://schemas.microsoft.com/office/drawing/2014/main" id="{1BD4A3B2-FD40-C34B-806E-1ED569BA8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5168900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107535" name="Straight Connector 45">
            <a:extLst>
              <a:ext uri="{FF2B5EF4-FFF2-40B4-BE49-F238E27FC236}">
                <a16:creationId xmlns:a16="http://schemas.microsoft.com/office/drawing/2014/main" id="{DD4C4D8D-5BEE-0240-B137-CF7396DC0BDE}"/>
              </a:ext>
            </a:extLst>
          </p:cNvPr>
          <p:cNvCxnSpPr>
            <a:cxnSpLocks/>
          </p:cNvCxnSpPr>
          <p:nvPr/>
        </p:nvCxnSpPr>
        <p:spPr bwMode="auto">
          <a:xfrm>
            <a:off x="7867650" y="3302000"/>
            <a:ext cx="8794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7536" name="Group 66">
            <a:extLst>
              <a:ext uri="{FF2B5EF4-FFF2-40B4-BE49-F238E27FC236}">
                <a16:creationId xmlns:a16="http://schemas.microsoft.com/office/drawing/2014/main" id="{BD172C7C-C54D-B041-BA31-93C07AE9B696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5029200"/>
            <a:ext cx="2116138" cy="525463"/>
            <a:chOff x="152400" y="5071646"/>
            <a:chExt cx="2116285" cy="524708"/>
          </a:xfrm>
        </p:grpSpPr>
        <p:grpSp>
          <p:nvGrpSpPr>
            <p:cNvPr id="107655" name="Group 67">
              <a:extLst>
                <a:ext uri="{FF2B5EF4-FFF2-40B4-BE49-F238E27FC236}">
                  <a16:creationId xmlns:a16="http://schemas.microsoft.com/office/drawing/2014/main" id="{DFB5D596-B5DE-154D-9DD0-7D5527B9538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752600" y="5443954"/>
              <a:ext cx="228600" cy="76200"/>
              <a:chOff x="3962400" y="4191000"/>
              <a:chExt cx="228600" cy="76200"/>
            </a:xfrm>
          </p:grpSpPr>
          <p:sp>
            <p:nvSpPr>
              <p:cNvPr id="107657" name="Oval 69">
                <a:extLst>
                  <a:ext uri="{FF2B5EF4-FFF2-40B4-BE49-F238E27FC236}">
                    <a16:creationId xmlns:a16="http://schemas.microsoft.com/office/drawing/2014/main" id="{AF7571E9-D97B-3D4E-B25D-359E2A87F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7658" name="Straight Connector 70">
                <a:extLst>
                  <a:ext uri="{FF2B5EF4-FFF2-40B4-BE49-F238E27FC236}">
                    <a16:creationId xmlns:a16="http://schemas.microsoft.com/office/drawing/2014/main" id="{969EB2B2-75B8-B84A-B88E-429AAA87DA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7656" name="TextBox 68">
              <a:extLst>
                <a:ext uri="{FF2B5EF4-FFF2-40B4-BE49-F238E27FC236}">
                  <a16:creationId xmlns:a16="http://schemas.microsoft.com/office/drawing/2014/main" id="{D25B5515-F6F9-8242-A8F1-2EA8D9C3F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5071646"/>
              <a:ext cx="21162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Name(First, MI, Last)</a:t>
              </a:r>
            </a:p>
          </p:txBody>
        </p:sp>
      </p:grpSp>
      <p:grpSp>
        <p:nvGrpSpPr>
          <p:cNvPr id="78" name="Group 70">
            <a:extLst>
              <a:ext uri="{FF2B5EF4-FFF2-40B4-BE49-F238E27FC236}">
                <a16:creationId xmlns:a16="http://schemas.microsoft.com/office/drawing/2014/main" id="{F8B67F33-EE8F-AF4D-8A66-22E8056B77D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334000"/>
            <a:ext cx="3200400" cy="1066800"/>
            <a:chOff x="1968" y="3360"/>
            <a:chExt cx="2016" cy="672"/>
          </a:xfrm>
          <a:solidFill>
            <a:srgbClr val="FFB054"/>
          </a:solidFill>
        </p:grpSpPr>
        <p:sp>
          <p:nvSpPr>
            <p:cNvPr id="79" name="AutoShape 31">
              <a:extLst>
                <a:ext uri="{FF2B5EF4-FFF2-40B4-BE49-F238E27FC236}">
                  <a16:creationId xmlns:a16="http://schemas.microsoft.com/office/drawing/2014/main" id="{00413976-72B1-2F42-BF23-5B20A0E3D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768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MANAGES</a:t>
              </a:r>
            </a:p>
          </p:txBody>
        </p:sp>
        <p:sp>
          <p:nvSpPr>
            <p:cNvPr id="80" name="Line 32">
              <a:extLst>
                <a:ext uri="{FF2B5EF4-FFF2-40B4-BE49-F238E27FC236}">
                  <a16:creationId xmlns:a16="http://schemas.microsoft.com/office/drawing/2014/main" id="{BCC328B5-8BCF-5C42-96E9-B8978E212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1" name="Line 33">
              <a:extLst>
                <a:ext uri="{FF2B5EF4-FFF2-40B4-BE49-F238E27FC236}">
                  <a16:creationId xmlns:a16="http://schemas.microsoft.com/office/drawing/2014/main" id="{CDEE3DE5-F888-8C46-8281-F490EDA3D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7538" name="Group 89">
            <a:extLst>
              <a:ext uri="{FF2B5EF4-FFF2-40B4-BE49-F238E27FC236}">
                <a16:creationId xmlns:a16="http://schemas.microsoft.com/office/drawing/2014/main" id="{6B30E6C1-2937-CC4E-A55C-DC8B65CE68DF}"/>
              </a:ext>
            </a:extLst>
          </p:cNvPr>
          <p:cNvGrpSpPr>
            <a:grpSpLocks/>
          </p:cNvGrpSpPr>
          <p:nvPr/>
        </p:nvGrpSpPr>
        <p:grpSpPr bwMode="auto">
          <a:xfrm>
            <a:off x="3300413" y="2693988"/>
            <a:ext cx="5614987" cy="1228725"/>
            <a:chOff x="3300412" y="2693988"/>
            <a:chExt cx="5614990" cy="1228725"/>
          </a:xfrm>
        </p:grpSpPr>
        <p:grpSp>
          <p:nvGrpSpPr>
            <p:cNvPr id="107622" name="Group 88">
              <a:extLst>
                <a:ext uri="{FF2B5EF4-FFF2-40B4-BE49-F238E27FC236}">
                  <a16:creationId xmlns:a16="http://schemas.microsoft.com/office/drawing/2014/main" id="{EBDF42E9-8153-DA49-8EB1-D59E96774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0412" y="2693988"/>
              <a:ext cx="5233988" cy="1228725"/>
              <a:chOff x="3260725" y="2693988"/>
              <a:chExt cx="5233988" cy="1228725"/>
            </a:xfrm>
          </p:grpSpPr>
          <p:sp>
            <p:nvSpPr>
              <p:cNvPr id="107628" name="Rectangle 10">
                <a:extLst>
                  <a:ext uri="{FF2B5EF4-FFF2-40B4-BE49-F238E27FC236}">
                    <a16:creationId xmlns:a16="http://schemas.microsoft.com/office/drawing/2014/main" id="{6224B2E3-81EA-AA46-93B9-17D666CDA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8725" y="3276600"/>
                <a:ext cx="1371600" cy="530225"/>
              </a:xfrm>
              <a:prstGeom prst="rect">
                <a:avLst/>
              </a:prstGeom>
              <a:solidFill>
                <a:srgbClr val="FFB054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en-US" sz="1600"/>
                  <a:t>BOOK TITLE</a:t>
                </a:r>
              </a:p>
            </p:txBody>
          </p:sp>
          <p:grpSp>
            <p:nvGrpSpPr>
              <p:cNvPr id="107629" name="Group 46">
                <a:extLst>
                  <a:ext uri="{FF2B5EF4-FFF2-40B4-BE49-F238E27FC236}">
                    <a16:creationId xmlns:a16="http://schemas.microsoft.com/office/drawing/2014/main" id="{D46AE163-098B-9547-AAFA-C74E2A53B9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0325" y="3508375"/>
                <a:ext cx="814388" cy="338138"/>
                <a:chOff x="7696201" y="5836622"/>
                <a:chExt cx="814760" cy="338554"/>
              </a:xfrm>
            </p:grpSpPr>
            <p:sp>
              <p:nvSpPr>
                <p:cNvPr id="107651" name="TextBox 60">
                  <a:extLst>
                    <a:ext uri="{FF2B5EF4-FFF2-40B4-BE49-F238E27FC236}">
                      <a16:creationId xmlns:a16="http://schemas.microsoft.com/office/drawing/2014/main" id="{F56EC62E-F2DA-D444-BA3D-94EA086EFB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48600" y="5836622"/>
                  <a:ext cx="66236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ISBN</a:t>
                  </a:r>
                </a:p>
              </p:txBody>
            </p:sp>
            <p:grpSp>
              <p:nvGrpSpPr>
                <p:cNvPr id="107652" name="Group 61">
                  <a:extLst>
                    <a:ext uri="{FF2B5EF4-FFF2-40B4-BE49-F238E27FC236}">
                      <a16:creationId xmlns:a16="http://schemas.microsoft.com/office/drawing/2014/main" id="{4E838A55-2C41-FB4E-8958-755813D7C9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7696201" y="5977353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07653" name="Oval 62">
                    <a:extLst>
                      <a:ext uri="{FF2B5EF4-FFF2-40B4-BE49-F238E27FC236}">
                        <a16:creationId xmlns:a16="http://schemas.microsoft.com/office/drawing/2014/main" id="{EE372CCD-A49E-2E48-92AD-365F800CEF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07654" name="Straight Connector 63">
                    <a:extLst>
                      <a:ext uri="{FF2B5EF4-FFF2-40B4-BE49-F238E27FC236}">
                        <a16:creationId xmlns:a16="http://schemas.microsoft.com/office/drawing/2014/main" id="{18135205-ECBC-A541-9241-21CACF459C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sp>
            <p:nvSpPr>
              <p:cNvPr id="107630" name="TextBox 51">
                <a:extLst>
                  <a:ext uri="{FF2B5EF4-FFF2-40B4-BE49-F238E27FC236}">
                    <a16:creationId xmlns:a16="http://schemas.microsoft.com/office/drawing/2014/main" id="{DEE9D109-E813-D34B-8332-5BB79719A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2725" y="3508375"/>
                <a:ext cx="661988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u="sng"/>
                  <a:t>ISBN</a:t>
                </a:r>
              </a:p>
            </p:txBody>
          </p:sp>
          <p:grpSp>
            <p:nvGrpSpPr>
              <p:cNvPr id="107631" name="Group 57">
                <a:extLst>
                  <a:ext uri="{FF2B5EF4-FFF2-40B4-BE49-F238E27FC236}">
                    <a16:creationId xmlns:a16="http://schemas.microsoft.com/office/drawing/2014/main" id="{502F4C34-A29F-7543-83F2-33BE41B203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0725" y="3584575"/>
                <a:ext cx="3048000" cy="338138"/>
                <a:chOff x="3261054" y="3584158"/>
                <a:chExt cx="3048000" cy="338554"/>
              </a:xfrm>
            </p:grpSpPr>
            <p:sp>
              <p:nvSpPr>
                <p:cNvPr id="107647" name="TextBox 73">
                  <a:extLst>
                    <a:ext uri="{FF2B5EF4-FFF2-40B4-BE49-F238E27FC236}">
                      <a16:creationId xmlns:a16="http://schemas.microsoft.com/office/drawing/2014/main" id="{6E7FD3A0-B64E-734F-BE2B-6CAF1341F7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054" y="3584158"/>
                  <a:ext cx="2895344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Author{(First, MI, Last),Order}</a:t>
                  </a:r>
                </a:p>
              </p:txBody>
            </p:sp>
            <p:grpSp>
              <p:nvGrpSpPr>
                <p:cNvPr id="107648" name="Group 77">
                  <a:extLst>
                    <a:ext uri="{FF2B5EF4-FFF2-40B4-BE49-F238E27FC236}">
                      <a16:creationId xmlns:a16="http://schemas.microsoft.com/office/drawing/2014/main" id="{7B8DC5E1-36BE-4347-BACF-09911ED08B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80454" y="3694112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07649" name="Oval 78">
                    <a:extLst>
                      <a:ext uri="{FF2B5EF4-FFF2-40B4-BE49-F238E27FC236}">
                        <a16:creationId xmlns:a16="http://schemas.microsoft.com/office/drawing/2014/main" id="{251DC67C-E11C-194F-9444-FE8D5BE673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07650" name="Straight Connector 79">
                    <a:extLst>
                      <a:ext uri="{FF2B5EF4-FFF2-40B4-BE49-F238E27FC236}">
                        <a16:creationId xmlns:a16="http://schemas.microsoft.com/office/drawing/2014/main" id="{1E06862B-44EF-8A45-A34F-47F4445A3E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107632" name="Group 62">
                <a:extLst>
                  <a:ext uri="{FF2B5EF4-FFF2-40B4-BE49-F238E27FC236}">
                    <a16:creationId xmlns:a16="http://schemas.microsoft.com/office/drawing/2014/main" id="{D0041D39-697C-364A-A681-BA5AA64ED3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46725" y="3246438"/>
                <a:ext cx="723900" cy="338137"/>
                <a:chOff x="5547054" y="3246467"/>
                <a:chExt cx="723900" cy="338554"/>
              </a:xfrm>
            </p:grpSpPr>
            <p:grpSp>
              <p:nvGrpSpPr>
                <p:cNvPr id="107643" name="Group 72">
                  <a:extLst>
                    <a:ext uri="{FF2B5EF4-FFF2-40B4-BE49-F238E27FC236}">
                      <a16:creationId xmlns:a16="http://schemas.microsoft.com/office/drawing/2014/main" id="{22BD5E9A-581F-C14F-902A-4E2AC6BA96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42354" y="3368089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07645" name="Oval 74">
                    <a:extLst>
                      <a:ext uri="{FF2B5EF4-FFF2-40B4-BE49-F238E27FC236}">
                        <a16:creationId xmlns:a16="http://schemas.microsoft.com/office/drawing/2014/main" id="{A53C02CC-58DD-474F-B705-A5C1BDB78B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07646" name="Straight Connector 75">
                    <a:extLst>
                      <a:ext uri="{FF2B5EF4-FFF2-40B4-BE49-F238E27FC236}">
                        <a16:creationId xmlns:a16="http://schemas.microsoft.com/office/drawing/2014/main" id="{CD0B2570-4E35-7B46-88EB-32BA7AC101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07644" name="TextBox 80">
                  <a:extLst>
                    <a:ext uri="{FF2B5EF4-FFF2-40B4-BE49-F238E27FC236}">
                      <a16:creationId xmlns:a16="http://schemas.microsoft.com/office/drawing/2014/main" id="{DE61509B-2063-DA4F-B824-88137C0EEA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47054" y="3246467"/>
                  <a:ext cx="563488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Title</a:t>
                  </a:r>
                </a:p>
              </p:txBody>
            </p:sp>
          </p:grpSp>
          <p:grpSp>
            <p:nvGrpSpPr>
              <p:cNvPr id="107633" name="Group 67">
                <a:extLst>
                  <a:ext uri="{FF2B5EF4-FFF2-40B4-BE49-F238E27FC236}">
                    <a16:creationId xmlns:a16="http://schemas.microsoft.com/office/drawing/2014/main" id="{4C8A14E3-54AD-1144-826E-8829F59A33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48500" y="2693988"/>
                <a:ext cx="1038225" cy="544512"/>
                <a:chOff x="2603693" y="5051319"/>
                <a:chExt cx="1037463" cy="545035"/>
              </a:xfrm>
            </p:grpSpPr>
            <p:grpSp>
              <p:nvGrpSpPr>
                <p:cNvPr id="107639" name="Group 82">
                  <a:extLst>
                    <a:ext uri="{FF2B5EF4-FFF2-40B4-BE49-F238E27FC236}">
                      <a16:creationId xmlns:a16="http://schemas.microsoft.com/office/drawing/2014/main" id="{8482254D-9DF5-5142-8D46-7343C5B05D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2743200" y="5443954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07641" name="Oval 84">
                    <a:extLst>
                      <a:ext uri="{FF2B5EF4-FFF2-40B4-BE49-F238E27FC236}">
                        <a16:creationId xmlns:a16="http://schemas.microsoft.com/office/drawing/2014/main" id="{9DBACB76-7824-654D-9906-2672151837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07642" name="Straight Connector 85">
                    <a:extLst>
                      <a:ext uri="{FF2B5EF4-FFF2-40B4-BE49-F238E27FC236}">
                        <a16:creationId xmlns:a16="http://schemas.microsoft.com/office/drawing/2014/main" id="{001921A2-5708-9A47-9DE6-D3908992BB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07640" name="TextBox 83">
                  <a:extLst>
                    <a:ext uri="{FF2B5EF4-FFF2-40B4-BE49-F238E27FC236}">
                      <a16:creationId xmlns:a16="http://schemas.microsoft.com/office/drawing/2014/main" id="{0FCDBDC9-4F60-9348-A003-3F8E603A02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3693" y="5051319"/>
                  <a:ext cx="103746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Publisher</a:t>
                  </a:r>
                </a:p>
              </p:txBody>
            </p:sp>
          </p:grpSp>
          <p:grpSp>
            <p:nvGrpSpPr>
              <p:cNvPr id="107634" name="Group 72">
                <a:extLst>
                  <a:ext uri="{FF2B5EF4-FFF2-40B4-BE49-F238E27FC236}">
                    <a16:creationId xmlns:a16="http://schemas.microsoft.com/office/drawing/2014/main" id="{36B0EBD4-7812-3348-8A5F-C77398883F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26200" y="2722563"/>
                <a:ext cx="598488" cy="533400"/>
                <a:chOff x="2635024" y="5062954"/>
                <a:chExt cx="598625" cy="533400"/>
              </a:xfrm>
            </p:grpSpPr>
            <p:grpSp>
              <p:nvGrpSpPr>
                <p:cNvPr id="107635" name="Group 87">
                  <a:extLst>
                    <a:ext uri="{FF2B5EF4-FFF2-40B4-BE49-F238E27FC236}">
                      <a16:creationId xmlns:a16="http://schemas.microsoft.com/office/drawing/2014/main" id="{49AA699B-0482-1346-92C5-8999076430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2743200" y="5443954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07637" name="Oval 89">
                    <a:extLst>
                      <a:ext uri="{FF2B5EF4-FFF2-40B4-BE49-F238E27FC236}">
                        <a16:creationId xmlns:a16="http://schemas.microsoft.com/office/drawing/2014/main" id="{0F4E20D6-2A88-2148-BE90-145A4FDEDF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07638" name="Straight Connector 90">
                    <a:extLst>
                      <a:ext uri="{FF2B5EF4-FFF2-40B4-BE49-F238E27FC236}">
                        <a16:creationId xmlns:a16="http://schemas.microsoft.com/office/drawing/2014/main" id="{4DC5E810-713C-C549-B55E-96A3E20D6F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07636" name="TextBox 88">
                  <a:extLst>
                    <a:ext uri="{FF2B5EF4-FFF2-40B4-BE49-F238E27FC236}">
                      <a16:creationId xmlns:a16="http://schemas.microsoft.com/office/drawing/2014/main" id="{CBA7239E-3B53-1540-810C-4E3842A251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5024" y="5062954"/>
                  <a:ext cx="59862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Year</a:t>
                  </a:r>
                </a:p>
              </p:txBody>
            </p:sp>
          </p:grpSp>
        </p:grpSp>
        <p:grpSp>
          <p:nvGrpSpPr>
            <p:cNvPr id="107623" name="Group 83">
              <a:extLst>
                <a:ext uri="{FF2B5EF4-FFF2-40B4-BE49-F238E27FC236}">
                  <a16:creationId xmlns:a16="http://schemas.microsoft.com/office/drawing/2014/main" id="{43498D83-D26C-6044-A72A-18B4641497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0325" y="3236913"/>
              <a:ext cx="1235077" cy="338137"/>
              <a:chOff x="7696201" y="5608022"/>
              <a:chExt cx="1234748" cy="338554"/>
            </a:xfrm>
          </p:grpSpPr>
          <p:grpSp>
            <p:nvGrpSpPr>
              <p:cNvPr id="107624" name="Group 54">
                <a:extLst>
                  <a:ext uri="{FF2B5EF4-FFF2-40B4-BE49-F238E27FC236}">
                    <a16:creationId xmlns:a16="http://schemas.microsoft.com/office/drawing/2014/main" id="{43C6F04A-0D6F-9641-AC21-07930D1B16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7696201" y="5748754"/>
                <a:ext cx="228600" cy="76200"/>
                <a:chOff x="3962400" y="4191000"/>
                <a:chExt cx="228600" cy="76200"/>
              </a:xfrm>
            </p:grpSpPr>
            <p:sp>
              <p:nvSpPr>
                <p:cNvPr id="107626" name="Oval 56">
                  <a:extLst>
                    <a:ext uri="{FF2B5EF4-FFF2-40B4-BE49-F238E27FC236}">
                      <a16:creationId xmlns:a16="http://schemas.microsoft.com/office/drawing/2014/main" id="{4B3D8383-80CB-5442-A3A6-FD8E8A161A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107627" name="Straight Connector 57">
                  <a:extLst>
                    <a:ext uri="{FF2B5EF4-FFF2-40B4-BE49-F238E27FC236}">
                      <a16:creationId xmlns:a16="http://schemas.microsoft.com/office/drawing/2014/main" id="{90FD1634-E2D2-F045-A913-972416F7507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7625" name="TextBox 55">
                <a:extLst>
                  <a:ext uri="{FF2B5EF4-FFF2-40B4-BE49-F238E27FC236}">
                    <a16:creationId xmlns:a16="http://schemas.microsoft.com/office/drawing/2014/main" id="{D34FCDC4-A0F1-B542-89E6-9D3D4B61D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1" y="5608022"/>
                <a:ext cx="10823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Call_Num</a:t>
                </a:r>
              </a:p>
            </p:txBody>
          </p:sp>
        </p:grpSp>
      </p:grpSp>
      <p:sp>
        <p:nvSpPr>
          <p:cNvPr id="107539" name="Rectangle 104">
            <a:extLst>
              <a:ext uri="{FF2B5EF4-FFF2-40B4-BE49-F238E27FC236}">
                <a16:creationId xmlns:a16="http://schemas.microsoft.com/office/drawing/2014/main" id="{0A9A022A-8F41-144B-AB02-2F489C032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13000"/>
            <a:ext cx="60198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07540" name="Rectangle 10">
            <a:extLst>
              <a:ext uri="{FF2B5EF4-FFF2-40B4-BE49-F238E27FC236}">
                <a16:creationId xmlns:a16="http://schemas.microsoft.com/office/drawing/2014/main" id="{BC940C45-C0DC-F547-970F-EDFC8C2CC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9775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BOOK</a:t>
            </a:r>
          </a:p>
        </p:txBody>
      </p:sp>
      <p:grpSp>
        <p:nvGrpSpPr>
          <p:cNvPr id="141" name="Group 75">
            <a:extLst>
              <a:ext uri="{FF2B5EF4-FFF2-40B4-BE49-F238E27FC236}">
                <a16:creationId xmlns:a16="http://schemas.microsoft.com/office/drawing/2014/main" id="{B1F89830-4535-1748-A55D-CF812CC014E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3429000" cy="1066800"/>
            <a:chOff x="1824" y="1776"/>
            <a:chExt cx="2160" cy="672"/>
          </a:xfrm>
          <a:solidFill>
            <a:srgbClr val="FFB054"/>
          </a:solidFill>
        </p:grpSpPr>
        <p:sp>
          <p:nvSpPr>
            <p:cNvPr id="142" name="AutoShape 12">
              <a:extLst>
                <a:ext uri="{FF2B5EF4-FFF2-40B4-BE49-F238E27FC236}">
                  <a16:creationId xmlns:a16="http://schemas.microsoft.com/office/drawing/2014/main" id="{0F77CE56-7725-F648-85B3-2ED9A2CFA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76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COPY</a:t>
              </a:r>
            </a:p>
          </p:txBody>
        </p:sp>
        <p:sp>
          <p:nvSpPr>
            <p:cNvPr id="143" name="Line 15">
              <a:extLst>
                <a:ext uri="{FF2B5EF4-FFF2-40B4-BE49-F238E27FC236}">
                  <a16:creationId xmlns:a16="http://schemas.microsoft.com/office/drawing/2014/main" id="{67AFB561-F4C5-1E4C-A819-F58EB7DF9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107"/>
              <a:ext cx="768" cy="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4" name="Line 16">
              <a:extLst>
                <a:ext uri="{FF2B5EF4-FFF2-40B4-BE49-F238E27FC236}">
                  <a16:creationId xmlns:a16="http://schemas.microsoft.com/office/drawing/2014/main" id="{E85C206D-BC44-E844-8DB1-162F1920A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12"/>
              <a:ext cx="720" cy="0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7542" name="Group 192">
            <a:extLst>
              <a:ext uri="{FF2B5EF4-FFF2-40B4-BE49-F238E27FC236}">
                <a16:creationId xmlns:a16="http://schemas.microsoft.com/office/drawing/2014/main" id="{0BE752E5-174C-6242-ACBF-C5EE5F74D343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684463"/>
            <a:ext cx="4054475" cy="1654175"/>
            <a:chOff x="429254" y="2684463"/>
            <a:chExt cx="4053423" cy="1653949"/>
          </a:xfrm>
        </p:grpSpPr>
        <p:sp>
          <p:nvSpPr>
            <p:cNvPr id="107591" name="Rectangle 151">
              <a:extLst>
                <a:ext uri="{FF2B5EF4-FFF2-40B4-BE49-F238E27FC236}">
                  <a16:creationId xmlns:a16="http://schemas.microsoft.com/office/drawing/2014/main" id="{B4DC5A5F-8421-5E43-85DB-B26F429E3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0" y="3249612"/>
              <a:ext cx="1371600" cy="530225"/>
            </a:xfrm>
            <a:prstGeom prst="rect">
              <a:avLst/>
            </a:prstGeom>
            <a:solidFill>
              <a:srgbClr val="FFB054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/>
                <a:t>BOOK TITLE</a:t>
              </a:r>
            </a:p>
          </p:txBody>
        </p:sp>
        <p:grpSp>
          <p:nvGrpSpPr>
            <p:cNvPr id="107592" name="Group 61">
              <a:extLst>
                <a:ext uri="{FF2B5EF4-FFF2-40B4-BE49-F238E27FC236}">
                  <a16:creationId xmlns:a16="http://schemas.microsoft.com/office/drawing/2014/main" id="{5A1FEA9A-C162-2D46-9E17-551E0388C926}"/>
                </a:ext>
              </a:extLst>
            </p:cNvPr>
            <p:cNvGrpSpPr>
              <a:grpSpLocks/>
            </p:cNvGrpSpPr>
            <p:nvPr/>
          </p:nvGrpSpPr>
          <p:grpSpPr bwMode="auto">
            <a:xfrm rot="-3348544">
              <a:off x="1362500" y="3855004"/>
              <a:ext cx="228496" cy="76106"/>
              <a:chOff x="3962400" y="4191000"/>
              <a:chExt cx="228600" cy="76200"/>
            </a:xfrm>
          </p:grpSpPr>
          <p:sp>
            <p:nvSpPr>
              <p:cNvPr id="107620" name="Oval 62">
                <a:extLst>
                  <a:ext uri="{FF2B5EF4-FFF2-40B4-BE49-F238E27FC236}">
                    <a16:creationId xmlns:a16="http://schemas.microsoft.com/office/drawing/2014/main" id="{7563A1FA-E8F7-974F-8EE9-5E3F09D4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7621" name="Straight Connector 63">
                <a:extLst>
                  <a:ext uri="{FF2B5EF4-FFF2-40B4-BE49-F238E27FC236}">
                    <a16:creationId xmlns:a16="http://schemas.microsoft.com/office/drawing/2014/main" id="{EBC5648A-310C-6C49-98FC-FB79A71E49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7593" name="TextBox 73">
              <a:extLst>
                <a:ext uri="{FF2B5EF4-FFF2-40B4-BE49-F238E27FC236}">
                  <a16:creationId xmlns:a16="http://schemas.microsoft.com/office/drawing/2014/main" id="{FB757FCA-BBBC-244A-8A92-C267A0131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515" y="3999967"/>
              <a:ext cx="3032162" cy="33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Author{((First, MI, Last),Order)}</a:t>
              </a:r>
            </a:p>
          </p:txBody>
        </p:sp>
        <p:grpSp>
          <p:nvGrpSpPr>
            <p:cNvPr id="107594" name="Group 155">
              <a:extLst>
                <a:ext uri="{FF2B5EF4-FFF2-40B4-BE49-F238E27FC236}">
                  <a16:creationId xmlns:a16="http://schemas.microsoft.com/office/drawing/2014/main" id="{9F712905-54DA-1742-94D0-7ABDB12D96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810" y="3219450"/>
              <a:ext cx="723900" cy="338137"/>
              <a:chOff x="5547054" y="3246467"/>
              <a:chExt cx="723900" cy="338554"/>
            </a:xfrm>
          </p:grpSpPr>
          <p:grpSp>
            <p:nvGrpSpPr>
              <p:cNvPr id="107616" name="Group 72">
                <a:extLst>
                  <a:ext uri="{FF2B5EF4-FFF2-40B4-BE49-F238E27FC236}">
                    <a16:creationId xmlns:a16="http://schemas.microsoft.com/office/drawing/2014/main" id="{891E03AE-811B-3242-9666-583DFDC0C1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354" y="3368089"/>
                <a:ext cx="228600" cy="76200"/>
                <a:chOff x="3962400" y="4191000"/>
                <a:chExt cx="228600" cy="76200"/>
              </a:xfrm>
            </p:grpSpPr>
            <p:sp>
              <p:nvSpPr>
                <p:cNvPr id="107618" name="Oval 74">
                  <a:extLst>
                    <a:ext uri="{FF2B5EF4-FFF2-40B4-BE49-F238E27FC236}">
                      <a16:creationId xmlns:a16="http://schemas.microsoft.com/office/drawing/2014/main" id="{E0278B01-1701-F54B-9ED8-4B770CDF21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107619" name="Straight Connector 75">
                  <a:extLst>
                    <a:ext uri="{FF2B5EF4-FFF2-40B4-BE49-F238E27FC236}">
                      <a16:creationId xmlns:a16="http://schemas.microsoft.com/office/drawing/2014/main" id="{71E94961-6F36-6B49-8707-34F011D7BC8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7617" name="TextBox 80">
                <a:extLst>
                  <a:ext uri="{FF2B5EF4-FFF2-40B4-BE49-F238E27FC236}">
                    <a16:creationId xmlns:a16="http://schemas.microsoft.com/office/drawing/2014/main" id="{06D56798-4A03-E24D-8D44-4C8E6F6EDC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7054" y="3246467"/>
                <a:ext cx="563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Title</a:t>
                </a:r>
              </a:p>
            </p:txBody>
          </p:sp>
        </p:grpSp>
        <p:grpSp>
          <p:nvGrpSpPr>
            <p:cNvPr id="107595" name="Group 156">
              <a:extLst>
                <a:ext uri="{FF2B5EF4-FFF2-40B4-BE49-F238E27FC236}">
                  <a16:creationId xmlns:a16="http://schemas.microsoft.com/office/drawing/2014/main" id="{85E7288B-DCA3-9F4C-BA9A-2579A5917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0100" y="2684463"/>
              <a:ext cx="1038225" cy="544512"/>
              <a:chOff x="2603693" y="5051319"/>
              <a:chExt cx="1037463" cy="545035"/>
            </a:xfrm>
          </p:grpSpPr>
          <p:grpSp>
            <p:nvGrpSpPr>
              <p:cNvPr id="107612" name="Group 82">
                <a:extLst>
                  <a:ext uri="{FF2B5EF4-FFF2-40B4-BE49-F238E27FC236}">
                    <a16:creationId xmlns:a16="http://schemas.microsoft.com/office/drawing/2014/main" id="{7FE0B89D-5BC4-584B-9D51-C62605ED23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743200" y="5443954"/>
                <a:ext cx="228600" cy="76200"/>
                <a:chOff x="3962400" y="4191000"/>
                <a:chExt cx="228600" cy="76200"/>
              </a:xfrm>
            </p:grpSpPr>
            <p:sp>
              <p:nvSpPr>
                <p:cNvPr id="107614" name="Oval 84">
                  <a:extLst>
                    <a:ext uri="{FF2B5EF4-FFF2-40B4-BE49-F238E27FC236}">
                      <a16:creationId xmlns:a16="http://schemas.microsoft.com/office/drawing/2014/main" id="{40D07579-D7EF-8C4F-9E7A-54F34B9301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107615" name="Straight Connector 85">
                  <a:extLst>
                    <a:ext uri="{FF2B5EF4-FFF2-40B4-BE49-F238E27FC236}">
                      <a16:creationId xmlns:a16="http://schemas.microsoft.com/office/drawing/2014/main" id="{991890B6-812A-2448-AA57-02A8FC9F30E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7613" name="TextBox 83">
                <a:extLst>
                  <a:ext uri="{FF2B5EF4-FFF2-40B4-BE49-F238E27FC236}">
                    <a16:creationId xmlns:a16="http://schemas.microsoft.com/office/drawing/2014/main" id="{C911FD92-A92D-B14F-96A2-D2CE22FAB0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3693" y="5051319"/>
                <a:ext cx="10374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Publisher</a:t>
                </a:r>
              </a:p>
            </p:txBody>
          </p:sp>
        </p:grpSp>
        <p:grpSp>
          <p:nvGrpSpPr>
            <p:cNvPr id="107596" name="Group 157">
              <a:extLst>
                <a:ext uri="{FF2B5EF4-FFF2-40B4-BE49-F238E27FC236}">
                  <a16:creationId xmlns:a16="http://schemas.microsoft.com/office/drawing/2014/main" id="{470BE7CA-5FA4-D249-BF31-C9F709AE32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2695575"/>
              <a:ext cx="598488" cy="533400"/>
              <a:chOff x="2635024" y="5062954"/>
              <a:chExt cx="598625" cy="533400"/>
            </a:xfrm>
          </p:grpSpPr>
          <p:grpSp>
            <p:nvGrpSpPr>
              <p:cNvPr id="107608" name="Group 87">
                <a:extLst>
                  <a:ext uri="{FF2B5EF4-FFF2-40B4-BE49-F238E27FC236}">
                    <a16:creationId xmlns:a16="http://schemas.microsoft.com/office/drawing/2014/main" id="{17EF205B-3390-EB41-999F-26DCA2D9D3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743200" y="5443954"/>
                <a:ext cx="228600" cy="76200"/>
                <a:chOff x="3962400" y="4191000"/>
                <a:chExt cx="228600" cy="76200"/>
              </a:xfrm>
            </p:grpSpPr>
            <p:sp>
              <p:nvSpPr>
                <p:cNvPr id="107610" name="Oval 89">
                  <a:extLst>
                    <a:ext uri="{FF2B5EF4-FFF2-40B4-BE49-F238E27FC236}">
                      <a16:creationId xmlns:a16="http://schemas.microsoft.com/office/drawing/2014/main" id="{AD182C9A-EBA4-9C4C-9336-A028AD1AD5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107611" name="Straight Connector 90">
                  <a:extLst>
                    <a:ext uri="{FF2B5EF4-FFF2-40B4-BE49-F238E27FC236}">
                      <a16:creationId xmlns:a16="http://schemas.microsoft.com/office/drawing/2014/main" id="{F71A0437-D2DF-5644-9680-16EA0D8E38D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7609" name="TextBox 88">
                <a:extLst>
                  <a:ext uri="{FF2B5EF4-FFF2-40B4-BE49-F238E27FC236}">
                    <a16:creationId xmlns:a16="http://schemas.microsoft.com/office/drawing/2014/main" id="{EF77BACA-9B3B-EB48-B0F1-59DC1D253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5024" y="5062954"/>
                <a:ext cx="59862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Year</a:t>
                </a:r>
              </a:p>
            </p:txBody>
          </p:sp>
        </p:grpSp>
        <p:grpSp>
          <p:nvGrpSpPr>
            <p:cNvPr id="107597" name="Group 61">
              <a:extLst>
                <a:ext uri="{FF2B5EF4-FFF2-40B4-BE49-F238E27FC236}">
                  <a16:creationId xmlns:a16="http://schemas.microsoft.com/office/drawing/2014/main" id="{0542F882-55A9-624D-B7EF-419910D91CE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797698" y="3886299"/>
              <a:ext cx="228496" cy="76106"/>
              <a:chOff x="3962400" y="4191000"/>
              <a:chExt cx="228600" cy="76200"/>
            </a:xfrm>
          </p:grpSpPr>
          <p:sp>
            <p:nvSpPr>
              <p:cNvPr id="107606" name="Oval 62">
                <a:extLst>
                  <a:ext uri="{FF2B5EF4-FFF2-40B4-BE49-F238E27FC236}">
                    <a16:creationId xmlns:a16="http://schemas.microsoft.com/office/drawing/2014/main" id="{DB52A9FC-1499-4C4D-B1F1-015F81801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7607" name="Straight Connector 63">
                <a:extLst>
                  <a:ext uri="{FF2B5EF4-FFF2-40B4-BE49-F238E27FC236}">
                    <a16:creationId xmlns:a16="http://schemas.microsoft.com/office/drawing/2014/main" id="{D294ADCC-3A73-EE49-8EC2-868311FFC9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598" name="Group 191">
              <a:extLst>
                <a:ext uri="{FF2B5EF4-FFF2-40B4-BE49-F238E27FC236}">
                  <a16:creationId xmlns:a16="http://schemas.microsoft.com/office/drawing/2014/main" id="{02BBF4A3-D9E3-6C45-BC5D-68E471EBA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54" y="3915284"/>
              <a:ext cx="1082636" cy="338137"/>
              <a:chOff x="1990943" y="4063321"/>
              <a:chExt cx="1082636" cy="338137"/>
            </a:xfrm>
          </p:grpSpPr>
          <p:sp>
            <p:nvSpPr>
              <p:cNvPr id="107604" name="TextBox 55">
                <a:extLst>
                  <a:ext uri="{FF2B5EF4-FFF2-40B4-BE49-F238E27FC236}">
                    <a16:creationId xmlns:a16="http://schemas.microsoft.com/office/drawing/2014/main" id="{8F7C6483-1592-6940-8BCA-5DC45E323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0943" y="4063321"/>
                <a:ext cx="1082636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Call_Num</a:t>
                </a:r>
              </a:p>
            </p:txBody>
          </p:sp>
          <p:cxnSp>
            <p:nvCxnSpPr>
              <p:cNvPr id="107605" name="Straight Connector 182">
                <a:extLst>
                  <a:ext uri="{FF2B5EF4-FFF2-40B4-BE49-F238E27FC236}">
                    <a16:creationId xmlns:a16="http://schemas.microsoft.com/office/drawing/2014/main" id="{C0C626FD-0117-0A44-8C26-89656C0C4E9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070100" y="4084637"/>
                <a:ext cx="84931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599" name="Group 186">
              <a:extLst>
                <a:ext uri="{FF2B5EF4-FFF2-40B4-BE49-F238E27FC236}">
                  <a16:creationId xmlns:a16="http://schemas.microsoft.com/office/drawing/2014/main" id="{C64CDCE2-50A0-6A49-B3B6-ADFC2420EF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3505195"/>
              <a:ext cx="838200" cy="338554"/>
              <a:chOff x="5432754" y="3246467"/>
              <a:chExt cx="838200" cy="338972"/>
            </a:xfrm>
          </p:grpSpPr>
          <p:grpSp>
            <p:nvGrpSpPr>
              <p:cNvPr id="107600" name="Group 72">
                <a:extLst>
                  <a:ext uri="{FF2B5EF4-FFF2-40B4-BE49-F238E27FC236}">
                    <a16:creationId xmlns:a16="http://schemas.microsoft.com/office/drawing/2014/main" id="{5D7956EC-718F-1242-808E-27D628C74A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354" y="3368089"/>
                <a:ext cx="228600" cy="76200"/>
                <a:chOff x="3962400" y="4191000"/>
                <a:chExt cx="228600" cy="76200"/>
              </a:xfrm>
            </p:grpSpPr>
            <p:sp>
              <p:nvSpPr>
                <p:cNvPr id="107602" name="Oval 74">
                  <a:extLst>
                    <a:ext uri="{FF2B5EF4-FFF2-40B4-BE49-F238E27FC236}">
                      <a16:creationId xmlns:a16="http://schemas.microsoft.com/office/drawing/2014/main" id="{6A8D2DC5-4802-954A-8A82-50366A55F4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107603" name="Straight Connector 75">
                  <a:extLst>
                    <a:ext uri="{FF2B5EF4-FFF2-40B4-BE49-F238E27FC236}">
                      <a16:creationId xmlns:a16="http://schemas.microsoft.com/office/drawing/2014/main" id="{8393F2F5-4DC5-8745-AC2A-142A6807A90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7601" name="TextBox 80">
                <a:extLst>
                  <a:ext uri="{FF2B5EF4-FFF2-40B4-BE49-F238E27FC236}">
                    <a16:creationId xmlns:a16="http://schemas.microsoft.com/office/drawing/2014/main" id="{DE653BA7-B02D-2842-92F9-88F862D314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2754" y="3246467"/>
                <a:ext cx="662361" cy="338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u="sng"/>
                  <a:t>ISBN</a:t>
                </a:r>
              </a:p>
            </p:txBody>
          </p:sp>
        </p:grpSp>
      </p:grpSp>
      <p:sp>
        <p:nvSpPr>
          <p:cNvPr id="107543" name="Text Box 9">
            <a:extLst>
              <a:ext uri="{FF2B5EF4-FFF2-40B4-BE49-F238E27FC236}">
                <a16:creationId xmlns:a16="http://schemas.microsoft.com/office/drawing/2014/main" id="{2B389216-44DF-2E40-BBCA-AAF1169E6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111500"/>
            <a:ext cx="457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07544" name="Text Box 56">
            <a:extLst>
              <a:ext uri="{FF2B5EF4-FFF2-40B4-BE49-F238E27FC236}">
                <a16:creationId xmlns:a16="http://schemas.microsoft.com/office/drawing/2014/main" id="{BB28B0D5-C68D-CA4E-ACF5-446D82B0B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3068638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29" name="Group 53">
            <a:extLst>
              <a:ext uri="{FF2B5EF4-FFF2-40B4-BE49-F238E27FC236}">
                <a16:creationId xmlns:a16="http://schemas.microsoft.com/office/drawing/2014/main" id="{CF502E3C-9037-A641-833D-BDDF32D32820}"/>
              </a:ext>
            </a:extLst>
          </p:cNvPr>
          <p:cNvGrpSpPr>
            <a:grpSpLocks/>
          </p:cNvGrpSpPr>
          <p:nvPr/>
        </p:nvGrpSpPr>
        <p:grpSpPr bwMode="auto">
          <a:xfrm>
            <a:off x="6324049" y="1697561"/>
            <a:ext cx="1241502" cy="1614420"/>
            <a:chOff x="3994" y="884"/>
            <a:chExt cx="816" cy="1079"/>
          </a:xfrm>
          <a:solidFill>
            <a:srgbClr val="FFB054"/>
          </a:solidFill>
        </p:grpSpPr>
        <p:sp>
          <p:nvSpPr>
            <p:cNvPr id="130" name="AutoShape 18">
              <a:extLst>
                <a:ext uri="{FF2B5EF4-FFF2-40B4-BE49-F238E27FC236}">
                  <a16:creationId xmlns:a16="http://schemas.microsoft.com/office/drawing/2014/main" id="{52C5533A-F3CA-604E-B62D-E051E60D9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107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BORROW</a:t>
              </a:r>
            </a:p>
          </p:txBody>
        </p:sp>
        <p:sp>
          <p:nvSpPr>
            <p:cNvPr id="131" name="Line 25">
              <a:extLst>
                <a:ext uri="{FF2B5EF4-FFF2-40B4-BE49-F238E27FC236}">
                  <a16:creationId xmlns:a16="http://schemas.microsoft.com/office/drawing/2014/main" id="{4B0FDEF2-355D-D042-B87C-7AAB12637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5" y="884"/>
              <a:ext cx="11" cy="19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" name="Line 26">
              <a:extLst>
                <a:ext uri="{FF2B5EF4-FFF2-40B4-BE49-F238E27FC236}">
                  <a16:creationId xmlns:a16="http://schemas.microsoft.com/office/drawing/2014/main" id="{6DF36226-3266-B840-9D2E-1D50CC8E0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1736"/>
              <a:ext cx="11" cy="22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7546" name="Text Box 51">
            <a:extLst>
              <a:ext uri="{FF2B5EF4-FFF2-40B4-BE49-F238E27FC236}">
                <a16:creationId xmlns:a16="http://schemas.microsoft.com/office/drawing/2014/main" id="{61080B3D-6129-1F42-B12B-31CAF9397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2962275"/>
            <a:ext cx="330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107547" name="Text Box 52">
            <a:extLst>
              <a:ext uri="{FF2B5EF4-FFF2-40B4-BE49-F238E27FC236}">
                <a16:creationId xmlns:a16="http://schemas.microsoft.com/office/drawing/2014/main" id="{9F37101D-A5CF-5B4D-B122-F2F76AD82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1739900"/>
            <a:ext cx="4714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0,1</a:t>
            </a:r>
          </a:p>
        </p:txBody>
      </p:sp>
      <p:sp>
        <p:nvSpPr>
          <p:cNvPr id="107548" name="Rectangle 14">
            <a:extLst>
              <a:ext uri="{FF2B5EF4-FFF2-40B4-BE49-F238E27FC236}">
                <a16:creationId xmlns:a16="http://schemas.microsoft.com/office/drawing/2014/main" id="{81E29404-9294-264C-8844-070CE2D95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65775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LIBRARIAN</a:t>
            </a:r>
          </a:p>
        </p:txBody>
      </p:sp>
      <p:sp>
        <p:nvSpPr>
          <p:cNvPr id="107549" name="Text Box 59">
            <a:extLst>
              <a:ext uri="{FF2B5EF4-FFF2-40B4-BE49-F238E27FC236}">
                <a16:creationId xmlns:a16="http://schemas.microsoft.com/office/drawing/2014/main" id="{525162EF-92EF-914C-B508-661E5247F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5568950"/>
            <a:ext cx="6842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0,1</a:t>
            </a:r>
          </a:p>
        </p:txBody>
      </p:sp>
      <p:grpSp>
        <p:nvGrpSpPr>
          <p:cNvPr id="139" name="Group 77">
            <a:extLst>
              <a:ext uri="{FF2B5EF4-FFF2-40B4-BE49-F238E27FC236}">
                <a16:creationId xmlns:a16="http://schemas.microsoft.com/office/drawing/2014/main" id="{6504B7CC-A061-3A49-93B3-F2A2AA5FEB0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495800"/>
            <a:ext cx="3962400" cy="1066800"/>
            <a:chOff x="1536" y="2880"/>
            <a:chExt cx="2496" cy="672"/>
          </a:xfrm>
          <a:solidFill>
            <a:srgbClr val="FFB054"/>
          </a:solidFill>
        </p:grpSpPr>
        <p:sp>
          <p:nvSpPr>
            <p:cNvPr id="145" name="AutoShape 28">
              <a:extLst>
                <a:ext uri="{FF2B5EF4-FFF2-40B4-BE49-F238E27FC236}">
                  <a16:creationId xmlns:a16="http://schemas.microsoft.com/office/drawing/2014/main" id="{F00A9AD9-1975-8148-A13F-3C97E4DB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880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WORKS</a:t>
              </a:r>
            </a:p>
          </p:txBody>
        </p:sp>
        <p:sp>
          <p:nvSpPr>
            <p:cNvPr id="146" name="Line 29">
              <a:extLst>
                <a:ext uri="{FF2B5EF4-FFF2-40B4-BE49-F238E27FC236}">
                  <a16:creationId xmlns:a16="http://schemas.microsoft.com/office/drawing/2014/main" id="{42BDC639-34DE-9942-B4BD-E8E42F44F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16"/>
              <a:ext cx="624" cy="0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7" name="Line 37">
              <a:extLst>
                <a:ext uri="{FF2B5EF4-FFF2-40B4-BE49-F238E27FC236}">
                  <a16:creationId xmlns:a16="http://schemas.microsoft.com/office/drawing/2014/main" id="{7F2DEB5E-3D50-6F40-86F9-D433326EC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16"/>
              <a:ext cx="120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" name="Line 38">
              <a:extLst>
                <a:ext uri="{FF2B5EF4-FFF2-40B4-BE49-F238E27FC236}">
                  <a16:creationId xmlns:a16="http://schemas.microsoft.com/office/drawing/2014/main" id="{CADE7A67-FFA1-344B-B069-2FE81B567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0" name="Line 39">
              <a:extLst>
                <a:ext uri="{FF2B5EF4-FFF2-40B4-BE49-F238E27FC236}">
                  <a16:creationId xmlns:a16="http://schemas.microsoft.com/office/drawing/2014/main" id="{EE8C182B-8624-2B4F-A5BE-4EC050BD1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16"/>
              <a:ext cx="0" cy="336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7551" name="Text Box 61">
            <a:extLst>
              <a:ext uri="{FF2B5EF4-FFF2-40B4-BE49-F238E27FC236}">
                <a16:creationId xmlns:a16="http://schemas.microsoft.com/office/drawing/2014/main" id="{8221F6B7-9827-784E-B81A-4283A63C9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24400"/>
            <a:ext cx="3794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07552" name="Text Box 62">
            <a:extLst>
              <a:ext uri="{FF2B5EF4-FFF2-40B4-BE49-F238E27FC236}">
                <a16:creationId xmlns:a16="http://schemas.microsoft.com/office/drawing/2014/main" id="{37A01C3B-E742-184D-B3CF-E9FF7112C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7117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72" name="Group 45">
            <a:extLst>
              <a:ext uri="{FF2B5EF4-FFF2-40B4-BE49-F238E27FC236}">
                <a16:creationId xmlns:a16="http://schemas.microsoft.com/office/drawing/2014/main" id="{56732B26-98AA-C844-B800-2A1A5893124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657602"/>
            <a:ext cx="4038600" cy="1905001"/>
            <a:chOff x="1440" y="2256"/>
            <a:chExt cx="2544" cy="1200"/>
          </a:xfrm>
          <a:solidFill>
            <a:srgbClr val="FFB054"/>
          </a:solidFill>
        </p:grpSpPr>
        <p:sp>
          <p:nvSpPr>
            <p:cNvPr id="173" name="AutoShape 40">
              <a:extLst>
                <a:ext uri="{FF2B5EF4-FFF2-40B4-BE49-F238E27FC236}">
                  <a16:creationId xmlns:a16="http://schemas.microsoft.com/office/drawing/2014/main" id="{5A350259-49FB-7B4A-93E1-BF4E15D2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52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>
                  <a:latin typeface="Helvetica" charset="0"/>
                  <a:ea typeface="ＭＳ Ｐゴシック" charset="0"/>
                  <a:cs typeface="ＭＳ Ｐゴシック" charset="0"/>
                </a:rPr>
                <a:t>CHECKS</a:t>
              </a:r>
            </a:p>
          </p:txBody>
        </p:sp>
        <p:sp>
          <p:nvSpPr>
            <p:cNvPr id="174" name="Line 41">
              <a:extLst>
                <a:ext uri="{FF2B5EF4-FFF2-40B4-BE49-F238E27FC236}">
                  <a16:creationId xmlns:a16="http://schemas.microsoft.com/office/drawing/2014/main" id="{EAD590A3-3ADA-F447-9DA9-3A77B9663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688"/>
              <a:ext cx="1632" cy="1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5" name="Line 42">
              <a:extLst>
                <a:ext uri="{FF2B5EF4-FFF2-40B4-BE49-F238E27FC236}">
                  <a16:creationId xmlns:a16="http://schemas.microsoft.com/office/drawing/2014/main" id="{8B0829D1-0380-EF49-8461-240668B49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15"/>
              <a:ext cx="0" cy="741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2" name="Line 43">
              <a:extLst>
                <a:ext uri="{FF2B5EF4-FFF2-40B4-BE49-F238E27FC236}">
                  <a16:creationId xmlns:a16="http://schemas.microsoft.com/office/drawing/2014/main" id="{32A110E1-C3D0-CC40-9DCA-A3A93B2869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256"/>
              <a:ext cx="0" cy="9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" name="Line 44">
              <a:extLst>
                <a:ext uri="{FF2B5EF4-FFF2-40B4-BE49-F238E27FC236}">
                  <a16:creationId xmlns:a16="http://schemas.microsoft.com/office/drawing/2014/main" id="{BCA43ACC-84BF-DD4F-8248-E26664FAC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256"/>
              <a:ext cx="57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7554" name="Text Box 63">
            <a:extLst>
              <a:ext uri="{FF2B5EF4-FFF2-40B4-BE49-F238E27FC236}">
                <a16:creationId xmlns:a16="http://schemas.microsoft.com/office/drawing/2014/main" id="{5D5FB6D7-F3D0-F74F-AD8F-38EFC03EB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57600"/>
            <a:ext cx="3095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07555" name="Text Box 64">
            <a:extLst>
              <a:ext uri="{FF2B5EF4-FFF2-40B4-BE49-F238E27FC236}">
                <a16:creationId xmlns:a16="http://schemas.microsoft.com/office/drawing/2014/main" id="{C36C01CC-A36B-BB43-8A93-79F1E9E11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8" y="4343400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07556" name="Group 1">
            <a:extLst>
              <a:ext uri="{FF2B5EF4-FFF2-40B4-BE49-F238E27FC236}">
                <a16:creationId xmlns:a16="http://schemas.microsoft.com/office/drawing/2014/main" id="{3BB9EE58-FBF1-1E47-974A-45383CDBE601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2573338"/>
            <a:ext cx="1128713" cy="495300"/>
            <a:chOff x="7518804" y="2573337"/>
            <a:chExt cx="1128835" cy="494593"/>
          </a:xfrm>
        </p:grpSpPr>
        <p:grpSp>
          <p:nvGrpSpPr>
            <p:cNvPr id="107587" name="Group 195">
              <a:extLst>
                <a:ext uri="{FF2B5EF4-FFF2-40B4-BE49-F238E27FC236}">
                  <a16:creationId xmlns:a16="http://schemas.microsoft.com/office/drawing/2014/main" id="{CDF070D8-2B77-8544-A6A5-4F64B4C8B32E}"/>
                </a:ext>
              </a:extLst>
            </p:cNvPr>
            <p:cNvGrpSpPr>
              <a:grpSpLocks/>
            </p:cNvGrpSpPr>
            <p:nvPr/>
          </p:nvGrpSpPr>
          <p:grpSpPr bwMode="auto">
            <a:xfrm rot="13594758" flipV="1">
              <a:off x="7448809" y="2649537"/>
              <a:ext cx="228600" cy="76200"/>
              <a:chOff x="3962400" y="4191000"/>
              <a:chExt cx="228600" cy="76200"/>
            </a:xfrm>
          </p:grpSpPr>
          <p:sp>
            <p:nvSpPr>
              <p:cNvPr id="107589" name="Oval 127">
                <a:extLst>
                  <a:ext uri="{FF2B5EF4-FFF2-40B4-BE49-F238E27FC236}">
                    <a16:creationId xmlns:a16="http://schemas.microsoft.com/office/drawing/2014/main" id="{BF0391CF-22F0-404B-AF7F-2A7DD969C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7590" name="Straight Connector 128">
                <a:extLst>
                  <a:ext uri="{FF2B5EF4-FFF2-40B4-BE49-F238E27FC236}">
                    <a16:creationId xmlns:a16="http://schemas.microsoft.com/office/drawing/2014/main" id="{AB73747F-763C-9641-8CC5-276747D17DF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7588" name="TextBox 198">
              <a:extLst>
                <a:ext uri="{FF2B5EF4-FFF2-40B4-BE49-F238E27FC236}">
                  <a16:creationId xmlns:a16="http://schemas.microsoft.com/office/drawing/2014/main" id="{8383724D-BF04-BC45-B279-F66A1A0B0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8804" y="2729376"/>
              <a:ext cx="11288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Due_Date</a:t>
              </a:r>
            </a:p>
          </p:txBody>
        </p:sp>
      </p:grpSp>
      <p:sp>
        <p:nvSpPr>
          <p:cNvPr id="107557" name="Rectangle 13">
            <a:extLst>
              <a:ext uri="{FF2B5EF4-FFF2-40B4-BE49-F238E27FC236}">
                <a16:creationId xmlns:a16="http://schemas.microsoft.com/office/drawing/2014/main" id="{569344F5-3E28-F840-8203-6F86D4643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258888"/>
            <a:ext cx="1371600" cy="481012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BORROWER</a:t>
            </a:r>
          </a:p>
        </p:txBody>
      </p:sp>
      <p:sp>
        <p:nvSpPr>
          <p:cNvPr id="107558" name="Rectangle 13">
            <a:extLst>
              <a:ext uri="{FF2B5EF4-FFF2-40B4-BE49-F238E27FC236}">
                <a16:creationId xmlns:a16="http://schemas.microsoft.com/office/drawing/2014/main" id="{B5DF4F22-4ED1-2C42-B1DB-1A4CF228D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223963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/>
              <a:t>MEMBER</a:t>
            </a:r>
          </a:p>
        </p:txBody>
      </p:sp>
      <p:sp>
        <p:nvSpPr>
          <p:cNvPr id="202" name="Content Placeholder 2">
            <a:extLst>
              <a:ext uri="{FF2B5EF4-FFF2-40B4-BE49-F238E27FC236}">
                <a16:creationId xmlns:a16="http://schemas.microsoft.com/office/drawing/2014/main" id="{56DB31EB-D73A-6447-91EE-8D44698D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182688"/>
            <a:ext cx="5619750" cy="1281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Members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can have </a:t>
            </a: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up to </a:t>
            </a:r>
            <a:r>
              <a:rPr lang="en-US" altLang="en-US" b="1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5</a:t>
            </a: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borrowed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books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and can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put a hold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request on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book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03" name="Text Box 51">
            <a:extLst>
              <a:ext uri="{FF2B5EF4-FFF2-40B4-BE49-F238E27FC236}">
                <a16:creationId xmlns:a16="http://schemas.microsoft.com/office/drawing/2014/main" id="{749B4EF7-B5F8-AA41-AE51-7F712F6C9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2927350"/>
            <a:ext cx="511175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600" b="1" dirty="0">
                <a:solidFill>
                  <a:schemeClr val="accent6"/>
                </a:solidFill>
                <a:latin typeface="Tahoma" panose="020B0604030504040204" pitchFamily="34" charset="0"/>
              </a:rPr>
              <a:t>0,5</a:t>
            </a:r>
          </a:p>
        </p:txBody>
      </p:sp>
      <p:sp>
        <p:nvSpPr>
          <p:cNvPr id="210" name="Text Box 57">
            <a:extLst>
              <a:ext uri="{FF2B5EF4-FFF2-40B4-BE49-F238E27FC236}">
                <a16:creationId xmlns:a16="http://schemas.microsoft.com/office/drawing/2014/main" id="{C50FF852-D1E6-E347-9189-29836BAB7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273300"/>
            <a:ext cx="3794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11" name="Text Box 58">
            <a:extLst>
              <a:ext uri="{FF2B5EF4-FFF2-40B4-BE49-F238E27FC236}">
                <a16:creationId xmlns:a16="http://schemas.microsoft.com/office/drawing/2014/main" id="{B0B15C66-01F9-2E4E-9D43-7DA9E8514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2346325"/>
            <a:ext cx="3317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75FFCA-27AA-354A-B919-6E14C4E0EC65}"/>
              </a:ext>
            </a:extLst>
          </p:cNvPr>
          <p:cNvGrpSpPr>
            <a:grpSpLocks/>
          </p:cNvGrpSpPr>
          <p:nvPr/>
        </p:nvGrpSpPr>
        <p:grpSpPr bwMode="auto">
          <a:xfrm>
            <a:off x="2027238" y="1524000"/>
            <a:ext cx="4221162" cy="1779588"/>
            <a:chOff x="2027450" y="1524000"/>
            <a:chExt cx="4220950" cy="1779056"/>
          </a:xfrm>
        </p:grpSpPr>
        <p:grpSp>
          <p:nvGrpSpPr>
            <p:cNvPr id="204" name="Group 47">
              <a:extLst>
                <a:ext uri="{FF2B5EF4-FFF2-40B4-BE49-F238E27FC236}">
                  <a16:creationId xmlns:a16="http://schemas.microsoft.com/office/drawing/2014/main" id="{DC427C2D-D283-044D-B971-74D3A43342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7450" y="2131480"/>
              <a:ext cx="3840164" cy="1171576"/>
              <a:chOff x="1599" y="768"/>
              <a:chExt cx="2419" cy="738"/>
            </a:xfrm>
            <a:solidFill>
              <a:srgbClr val="FFB054"/>
            </a:solidFill>
          </p:grpSpPr>
          <p:sp>
            <p:nvSpPr>
              <p:cNvPr id="205" name="AutoShape 17">
                <a:extLst>
                  <a:ext uri="{FF2B5EF4-FFF2-40B4-BE49-F238E27FC236}">
                    <a16:creationId xmlns:a16="http://schemas.microsoft.com/office/drawing/2014/main" id="{907A264B-ACCC-2E41-BE68-C1E8D5DAB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768"/>
                <a:ext cx="672" cy="672"/>
              </a:xfrm>
              <a:prstGeom prst="flowChartDecision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US" sz="2000" dirty="0">
                    <a:latin typeface="Helvetica" charset="0"/>
                    <a:ea typeface="ＭＳ Ｐゴシック" charset="0"/>
                    <a:cs typeface="ＭＳ Ｐゴシック" charset="0"/>
                  </a:rPr>
                  <a:t>HOLD</a:t>
                </a:r>
              </a:p>
            </p:txBody>
          </p:sp>
          <p:sp>
            <p:nvSpPr>
              <p:cNvPr id="206" name="Line 20">
                <a:extLst>
                  <a:ext uri="{FF2B5EF4-FFF2-40B4-BE49-F238E27FC236}">
                    <a16:creationId xmlns:a16="http://schemas.microsoft.com/office/drawing/2014/main" id="{CCE5646B-541A-D044-B549-3F205B14D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83" y="1102"/>
                <a:ext cx="835" cy="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endParaRPr lang="en-US" dirty="0"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8" name="Line 23">
                <a:extLst>
                  <a:ext uri="{FF2B5EF4-FFF2-40B4-BE49-F238E27FC236}">
                    <a16:creationId xmlns:a16="http://schemas.microsoft.com/office/drawing/2014/main" id="{4963FDCF-5239-1943-8219-7F550C0DC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99" y="1095"/>
                <a:ext cx="945" cy="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endParaRPr lang="en-US"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9" name="Line 24">
                <a:extLst>
                  <a:ext uri="{FF2B5EF4-FFF2-40B4-BE49-F238E27FC236}">
                    <a16:creationId xmlns:a16="http://schemas.microsoft.com/office/drawing/2014/main" id="{33FFE978-D8DE-4945-BF04-39FC790B8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1" y="1106"/>
                <a:ext cx="17" cy="4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endParaRPr lang="en-US"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07585" name="Line 20">
              <a:extLst>
                <a:ext uri="{FF2B5EF4-FFF2-40B4-BE49-F238E27FC236}">
                  <a16:creationId xmlns:a16="http://schemas.microsoft.com/office/drawing/2014/main" id="{85831E54-54B2-6041-8ECD-27D931236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67400" y="15240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86" name="Line 24">
              <a:extLst>
                <a:ext uri="{FF2B5EF4-FFF2-40B4-BE49-F238E27FC236}">
                  <a16:creationId xmlns:a16="http://schemas.microsoft.com/office/drawing/2014/main" id="{F74F5895-8A1D-624B-A8E4-386A6404A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3175" y="1532702"/>
              <a:ext cx="14225" cy="1173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7564" name="Group 39">
            <a:extLst>
              <a:ext uri="{FF2B5EF4-FFF2-40B4-BE49-F238E27FC236}">
                <a16:creationId xmlns:a16="http://schemas.microsoft.com/office/drawing/2014/main" id="{516A7E40-4540-594D-B145-728398705F76}"/>
              </a:ext>
            </a:extLst>
          </p:cNvPr>
          <p:cNvGrpSpPr>
            <a:grpSpLocks/>
          </p:cNvGrpSpPr>
          <p:nvPr/>
        </p:nvGrpSpPr>
        <p:grpSpPr bwMode="auto">
          <a:xfrm>
            <a:off x="2033588" y="6096000"/>
            <a:ext cx="776287" cy="388938"/>
            <a:chOff x="1905000" y="6096000"/>
            <a:chExt cx="776175" cy="388234"/>
          </a:xfrm>
        </p:grpSpPr>
        <p:grpSp>
          <p:nvGrpSpPr>
            <p:cNvPr id="107580" name="Group 40">
              <a:extLst>
                <a:ext uri="{FF2B5EF4-FFF2-40B4-BE49-F238E27FC236}">
                  <a16:creationId xmlns:a16="http://schemas.microsoft.com/office/drawing/2014/main" id="{125ECD98-F916-8F4B-AA91-8635656FC641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1828800" y="6172200"/>
              <a:ext cx="228600" cy="76200"/>
              <a:chOff x="3962400" y="4191000"/>
              <a:chExt cx="228600" cy="76200"/>
            </a:xfrm>
          </p:grpSpPr>
          <p:sp>
            <p:nvSpPr>
              <p:cNvPr id="107582" name="Oval 42">
                <a:extLst>
                  <a:ext uri="{FF2B5EF4-FFF2-40B4-BE49-F238E27FC236}">
                    <a16:creationId xmlns:a16="http://schemas.microsoft.com/office/drawing/2014/main" id="{94DFEB2C-77FF-5242-BAF4-C706A1C36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7583" name="Straight Connector 43">
                <a:extLst>
                  <a:ext uri="{FF2B5EF4-FFF2-40B4-BE49-F238E27FC236}">
                    <a16:creationId xmlns:a16="http://schemas.microsoft.com/office/drawing/2014/main" id="{1802C295-1FCA-A840-89D9-B782007BC0D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7581" name="TextBox 41">
              <a:extLst>
                <a:ext uri="{FF2B5EF4-FFF2-40B4-BE49-F238E27FC236}">
                  <a16:creationId xmlns:a16="http://schemas.microsoft.com/office/drawing/2014/main" id="{6A1A1F95-58A2-A04B-A52D-839988A48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6145680"/>
              <a:ext cx="7761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Phone</a:t>
              </a:r>
            </a:p>
          </p:txBody>
        </p:sp>
      </p:grpSp>
      <p:grpSp>
        <p:nvGrpSpPr>
          <p:cNvPr id="107565" name="Group 10">
            <a:extLst>
              <a:ext uri="{FF2B5EF4-FFF2-40B4-BE49-F238E27FC236}">
                <a16:creationId xmlns:a16="http://schemas.microsoft.com/office/drawing/2014/main" id="{296A72EC-19ED-BD46-9AEE-B62B0E2B5EE5}"/>
              </a:ext>
            </a:extLst>
          </p:cNvPr>
          <p:cNvGrpSpPr>
            <a:grpSpLocks/>
          </p:cNvGrpSpPr>
          <p:nvPr/>
        </p:nvGrpSpPr>
        <p:grpSpPr bwMode="auto">
          <a:xfrm>
            <a:off x="7618413" y="1344613"/>
            <a:ext cx="1055687" cy="338137"/>
            <a:chOff x="7696201" y="5836622"/>
            <a:chExt cx="1054603" cy="338972"/>
          </a:xfrm>
        </p:grpSpPr>
        <p:sp>
          <p:nvSpPr>
            <p:cNvPr id="107576" name="TextBox 11">
              <a:extLst>
                <a:ext uri="{FF2B5EF4-FFF2-40B4-BE49-F238E27FC236}">
                  <a16:creationId xmlns:a16="http://schemas.microsoft.com/office/drawing/2014/main" id="{85509461-509C-714F-A4BB-EB0780E0C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902204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MemNo</a:t>
              </a:r>
            </a:p>
          </p:txBody>
        </p:sp>
        <p:grpSp>
          <p:nvGrpSpPr>
            <p:cNvPr id="107577" name="Group 12">
              <a:extLst>
                <a:ext uri="{FF2B5EF4-FFF2-40B4-BE49-F238E27FC236}">
                  <a16:creationId xmlns:a16="http://schemas.microsoft.com/office/drawing/2014/main" id="{E98B8471-4BA4-A948-B355-33B6310AAC76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107578" name="Oval 13">
                <a:extLst>
                  <a:ext uri="{FF2B5EF4-FFF2-40B4-BE49-F238E27FC236}">
                    <a16:creationId xmlns:a16="http://schemas.microsoft.com/office/drawing/2014/main" id="{1915C495-61E8-CD4C-BA35-A24ED69AE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7579" name="Straight Connector 14">
                <a:extLst>
                  <a:ext uri="{FF2B5EF4-FFF2-40B4-BE49-F238E27FC236}">
                    <a16:creationId xmlns:a16="http://schemas.microsoft.com/office/drawing/2014/main" id="{B39CCC1E-0E28-9F49-A58D-CB107A92CA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07566" name="Group 10">
            <a:extLst>
              <a:ext uri="{FF2B5EF4-FFF2-40B4-BE49-F238E27FC236}">
                <a16:creationId xmlns:a16="http://schemas.microsoft.com/office/drawing/2014/main" id="{890D1DD6-7C42-CE4C-ACC9-0CC5DCC3BB9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352800"/>
            <a:ext cx="1100138" cy="338138"/>
            <a:chOff x="7696201" y="5836622"/>
            <a:chExt cx="1099455" cy="338972"/>
          </a:xfrm>
        </p:grpSpPr>
        <p:sp>
          <p:nvSpPr>
            <p:cNvPr id="107572" name="TextBox 11">
              <a:extLst>
                <a:ext uri="{FF2B5EF4-FFF2-40B4-BE49-F238E27FC236}">
                  <a16:creationId xmlns:a16="http://schemas.microsoft.com/office/drawing/2014/main" id="{F77898A6-DD62-1446-94FB-AD9D21AD8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947056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Barcode</a:t>
              </a:r>
            </a:p>
          </p:txBody>
        </p:sp>
        <p:grpSp>
          <p:nvGrpSpPr>
            <p:cNvPr id="107573" name="Group 12">
              <a:extLst>
                <a:ext uri="{FF2B5EF4-FFF2-40B4-BE49-F238E27FC236}">
                  <a16:creationId xmlns:a16="http://schemas.microsoft.com/office/drawing/2014/main" id="{1AE9A852-16A7-E446-BC16-6BEBE32CD77D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107574" name="Oval 13">
                <a:extLst>
                  <a:ext uri="{FF2B5EF4-FFF2-40B4-BE49-F238E27FC236}">
                    <a16:creationId xmlns:a16="http://schemas.microsoft.com/office/drawing/2014/main" id="{86243010-C42E-6C42-9073-2FF6C6177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7575" name="Straight Connector 14">
                <a:extLst>
                  <a:ext uri="{FF2B5EF4-FFF2-40B4-BE49-F238E27FC236}">
                    <a16:creationId xmlns:a16="http://schemas.microsoft.com/office/drawing/2014/main" id="{45DD9382-E24D-EF48-ADE8-7237C389EC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6C8F0B8-A7BD-4A40-830F-BCE42AE179C3}"/>
              </a:ext>
            </a:extLst>
          </p:cNvPr>
          <p:cNvGrpSpPr>
            <a:grpSpLocks/>
          </p:cNvGrpSpPr>
          <p:nvPr/>
        </p:nvGrpSpPr>
        <p:grpSpPr bwMode="auto">
          <a:xfrm>
            <a:off x="4187825" y="1905000"/>
            <a:ext cx="773113" cy="338138"/>
            <a:chOff x="4187426" y="1905000"/>
            <a:chExt cx="773451" cy="338554"/>
          </a:xfrm>
        </p:grpSpPr>
        <p:grpSp>
          <p:nvGrpSpPr>
            <p:cNvPr id="107568" name="Group 195">
              <a:extLst>
                <a:ext uri="{FF2B5EF4-FFF2-40B4-BE49-F238E27FC236}">
                  <a16:creationId xmlns:a16="http://schemas.microsoft.com/office/drawing/2014/main" id="{8A1F052A-A12A-F443-8480-771D0CD118D1}"/>
                </a:ext>
              </a:extLst>
            </p:cNvPr>
            <p:cNvGrpSpPr>
              <a:grpSpLocks/>
            </p:cNvGrpSpPr>
            <p:nvPr/>
          </p:nvGrpSpPr>
          <p:grpSpPr bwMode="auto">
            <a:xfrm rot="8304050" flipV="1">
              <a:off x="4187426" y="2143421"/>
              <a:ext cx="228927" cy="76192"/>
              <a:chOff x="3962400" y="4191000"/>
              <a:chExt cx="228600" cy="76200"/>
            </a:xfrm>
          </p:grpSpPr>
          <p:sp>
            <p:nvSpPr>
              <p:cNvPr id="107570" name="Oval 127">
                <a:extLst>
                  <a:ext uri="{FF2B5EF4-FFF2-40B4-BE49-F238E27FC236}">
                    <a16:creationId xmlns:a16="http://schemas.microsoft.com/office/drawing/2014/main" id="{1A1EA7CF-B79F-984E-8C3C-4B5783C9F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07571" name="Straight Connector 128">
                <a:extLst>
                  <a:ext uri="{FF2B5EF4-FFF2-40B4-BE49-F238E27FC236}">
                    <a16:creationId xmlns:a16="http://schemas.microsoft.com/office/drawing/2014/main" id="{C0FF6AF6-8CC1-234B-904C-DC78B23338F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7569" name="TextBox 198">
              <a:extLst>
                <a:ext uri="{FF2B5EF4-FFF2-40B4-BE49-F238E27FC236}">
                  <a16:creationId xmlns:a16="http://schemas.microsoft.com/office/drawing/2014/main" id="{A64885AA-1205-1C46-9FBA-1F9822E03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1905000"/>
              <a:ext cx="6174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10" grpId="0" autoUpdateAnimBg="0"/>
      <p:bldP spid="21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65BF014D-D429-0D40-B844-C57D62A2C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Library Database System</a:t>
            </a:r>
          </a:p>
        </p:txBody>
      </p:sp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519B24-2092-AA4A-8A13-F045E9983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Library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organized into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sections,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like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art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children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computing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science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etc.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section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has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 headed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by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head librarian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book title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belongs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to a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section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has a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title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authors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ISBN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call number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year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publisher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For each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copy of the book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keep track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the current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borrower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the </a:t>
            </a:r>
            <a:r>
              <a:rPr lang="en-US" altLang="en-US" u="sng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due date 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and the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librarian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who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charged </a:t>
            </a: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it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out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Members have membership number, a driver</a:t>
            </a:r>
            <a:r>
              <a:rPr lang="ja-JP" altLang="en-US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 license, an address, a phone number and birthday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Members can have up to 5 borrowed books and can put a hold request on a book. 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en-US" dirty="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Librarians</a:t>
            </a:r>
            <a:r>
              <a:rPr lang="en-US" altLang="en-US" dirty="0">
                <a:solidFill>
                  <a:srgbClr val="280049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have a </a:t>
            </a:r>
            <a:r>
              <a:rPr lang="en-US" altLang="en-US" u="sng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ssn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address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phone</a:t>
            </a:r>
          </a:p>
        </p:txBody>
      </p:sp>
      <p:sp>
        <p:nvSpPr>
          <p:cNvPr id="108547" name="Rectangle 4">
            <a:extLst>
              <a:ext uri="{FF2B5EF4-FFF2-40B4-BE49-F238E27FC236}">
                <a16:creationId xmlns:a16="http://schemas.microsoft.com/office/drawing/2014/main" id="{B34979A2-2D6A-CE47-AB3C-511D6F2D2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392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4">
            <a:extLst>
              <a:ext uri="{FF2B5EF4-FFF2-40B4-BE49-F238E27FC236}">
                <a16:creationId xmlns:a16="http://schemas.microsoft.com/office/drawing/2014/main" id="{C670BC72-9E52-D546-928F-97EA99F67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3" y="3505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10594" name="Rectangle 27">
            <a:extLst>
              <a:ext uri="{FF2B5EF4-FFF2-40B4-BE49-F238E27FC236}">
                <a16:creationId xmlns:a16="http://schemas.microsoft.com/office/drawing/2014/main" id="{3798EE10-3EBC-B34C-AD62-0207347A0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599113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SECTION</a:t>
            </a:r>
          </a:p>
        </p:txBody>
      </p:sp>
      <p:grpSp>
        <p:nvGrpSpPr>
          <p:cNvPr id="110595" name="Group 10">
            <a:extLst>
              <a:ext uri="{FF2B5EF4-FFF2-40B4-BE49-F238E27FC236}">
                <a16:creationId xmlns:a16="http://schemas.microsoft.com/office/drawing/2014/main" id="{2DB92F83-0C04-B444-B3F7-9DCEAB1EAF2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837238"/>
            <a:ext cx="1033463" cy="338137"/>
            <a:chOff x="7696201" y="5836622"/>
            <a:chExt cx="1032768" cy="338554"/>
          </a:xfrm>
        </p:grpSpPr>
        <p:sp>
          <p:nvSpPr>
            <p:cNvPr id="110753" name="TextBox 11">
              <a:extLst>
                <a:ext uri="{FF2B5EF4-FFF2-40B4-BE49-F238E27FC236}">
                  <a16:creationId xmlns:a16="http://schemas.microsoft.com/office/drawing/2014/main" id="{B11525E9-4771-334A-9E85-A9DD3C4FC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8803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number</a:t>
              </a:r>
            </a:p>
          </p:txBody>
        </p:sp>
        <p:grpSp>
          <p:nvGrpSpPr>
            <p:cNvPr id="110754" name="Group 12">
              <a:extLst>
                <a:ext uri="{FF2B5EF4-FFF2-40B4-BE49-F238E27FC236}">
                  <a16:creationId xmlns:a16="http://schemas.microsoft.com/office/drawing/2014/main" id="{C339B2E9-1DE5-BF44-81DD-B12363F0B2A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110755" name="Oval 13">
                <a:extLst>
                  <a:ext uri="{FF2B5EF4-FFF2-40B4-BE49-F238E27FC236}">
                    <a16:creationId xmlns:a16="http://schemas.microsoft.com/office/drawing/2014/main" id="{F80108A2-6794-5B40-BC20-81E5A24B2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0756" name="Straight Connector 14">
                <a:extLst>
                  <a:ext uri="{FF2B5EF4-FFF2-40B4-BE49-F238E27FC236}">
                    <a16:creationId xmlns:a16="http://schemas.microsoft.com/office/drawing/2014/main" id="{58C24FC3-4D6C-3E42-B743-42F3682B00A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10596" name="Group 15">
            <a:extLst>
              <a:ext uri="{FF2B5EF4-FFF2-40B4-BE49-F238E27FC236}">
                <a16:creationId xmlns:a16="http://schemas.microsoft.com/office/drawing/2014/main" id="{E8191564-9432-D94D-BA44-F6394B610B1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608638"/>
            <a:ext cx="849313" cy="338137"/>
            <a:chOff x="7696201" y="5608022"/>
            <a:chExt cx="850025" cy="338554"/>
          </a:xfrm>
        </p:grpSpPr>
        <p:grpSp>
          <p:nvGrpSpPr>
            <p:cNvPr id="110749" name="Group 16">
              <a:extLst>
                <a:ext uri="{FF2B5EF4-FFF2-40B4-BE49-F238E27FC236}">
                  <a16:creationId xmlns:a16="http://schemas.microsoft.com/office/drawing/2014/main" id="{B0DF5BCA-AE87-8543-AB6E-129DE2AECF5F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748754"/>
              <a:ext cx="228600" cy="76200"/>
              <a:chOff x="3962400" y="4191000"/>
              <a:chExt cx="228600" cy="76200"/>
            </a:xfrm>
          </p:grpSpPr>
          <p:sp>
            <p:nvSpPr>
              <p:cNvPr id="110751" name="Oval 18">
                <a:extLst>
                  <a:ext uri="{FF2B5EF4-FFF2-40B4-BE49-F238E27FC236}">
                    <a16:creationId xmlns:a16="http://schemas.microsoft.com/office/drawing/2014/main" id="{38F31E69-FECE-C644-B5D5-948B8FAE9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0752" name="Straight Connector 19">
                <a:extLst>
                  <a:ext uri="{FF2B5EF4-FFF2-40B4-BE49-F238E27FC236}">
                    <a16:creationId xmlns:a16="http://schemas.microsoft.com/office/drawing/2014/main" id="{D10B7E79-08BF-DB4E-BE9C-8809081CB8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0750" name="TextBox 17">
              <a:extLst>
                <a:ext uri="{FF2B5EF4-FFF2-40B4-BE49-F238E27FC236}">
                  <a16:creationId xmlns:a16="http://schemas.microsoft.com/office/drawing/2014/main" id="{F8FDD8E6-247D-6447-AD56-508E92A52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599" y="5608022"/>
              <a:ext cx="6976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</a:t>
              </a:r>
            </a:p>
          </p:txBody>
        </p:sp>
      </p:grpSp>
      <p:cxnSp>
        <p:nvCxnSpPr>
          <p:cNvPr id="110597" name="Straight Connector 20">
            <a:extLst>
              <a:ext uri="{FF2B5EF4-FFF2-40B4-BE49-F238E27FC236}">
                <a16:creationId xmlns:a16="http://schemas.microsoft.com/office/drawing/2014/main" id="{08D18E43-E8EA-4046-8CE8-8F6192E2D5D1}"/>
              </a:ext>
            </a:extLst>
          </p:cNvPr>
          <p:cNvCxnSpPr>
            <a:cxnSpLocks/>
          </p:cNvCxnSpPr>
          <p:nvPr/>
        </p:nvCxnSpPr>
        <p:spPr bwMode="auto">
          <a:xfrm>
            <a:off x="7848600" y="5672138"/>
            <a:ext cx="6096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0598" name="Group 21">
            <a:extLst>
              <a:ext uri="{FF2B5EF4-FFF2-40B4-BE49-F238E27FC236}">
                <a16:creationId xmlns:a16="http://schemas.microsoft.com/office/drawing/2014/main" id="{CE0EC3BE-EF1C-8049-B1DB-BFAB0EA6B61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519738"/>
            <a:ext cx="914400" cy="339725"/>
            <a:chOff x="838200" y="5520154"/>
            <a:chExt cx="914400" cy="338554"/>
          </a:xfrm>
        </p:grpSpPr>
        <p:grpSp>
          <p:nvGrpSpPr>
            <p:cNvPr id="110745" name="Group 22">
              <a:extLst>
                <a:ext uri="{FF2B5EF4-FFF2-40B4-BE49-F238E27FC236}">
                  <a16:creationId xmlns:a16="http://schemas.microsoft.com/office/drawing/2014/main" id="{2912B027-69E7-D648-B4B9-A46D183304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672554"/>
              <a:ext cx="228600" cy="76200"/>
              <a:chOff x="3962400" y="4191000"/>
              <a:chExt cx="228600" cy="76200"/>
            </a:xfrm>
          </p:grpSpPr>
          <p:sp>
            <p:nvSpPr>
              <p:cNvPr id="110747" name="Oval 24">
                <a:extLst>
                  <a:ext uri="{FF2B5EF4-FFF2-40B4-BE49-F238E27FC236}">
                    <a16:creationId xmlns:a16="http://schemas.microsoft.com/office/drawing/2014/main" id="{E32129FD-01C2-9049-A4CB-805F285EC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0748" name="Straight Connector 25">
                <a:extLst>
                  <a:ext uri="{FF2B5EF4-FFF2-40B4-BE49-F238E27FC236}">
                    <a16:creationId xmlns:a16="http://schemas.microsoft.com/office/drawing/2014/main" id="{402D71AF-53BC-7A49-8CA3-667D056638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0746" name="TextBox 23">
              <a:extLst>
                <a:ext uri="{FF2B5EF4-FFF2-40B4-BE49-F238E27FC236}">
                  <a16:creationId xmlns:a16="http://schemas.microsoft.com/office/drawing/2014/main" id="{0C692A85-CF44-6048-B8B6-26BFA3544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5520154"/>
              <a:ext cx="6623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LibID</a:t>
              </a:r>
            </a:p>
          </p:txBody>
        </p:sp>
      </p:grpSp>
      <p:grpSp>
        <p:nvGrpSpPr>
          <p:cNvPr id="110599" name="Group 26">
            <a:extLst>
              <a:ext uri="{FF2B5EF4-FFF2-40B4-BE49-F238E27FC236}">
                <a16:creationId xmlns:a16="http://schemas.microsoft.com/office/drawing/2014/main" id="{B1034CA0-67C6-F34D-80CB-6469BFFF433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824538"/>
            <a:ext cx="838200" cy="339725"/>
            <a:chOff x="914400" y="5824954"/>
            <a:chExt cx="838200" cy="338554"/>
          </a:xfrm>
        </p:grpSpPr>
        <p:grpSp>
          <p:nvGrpSpPr>
            <p:cNvPr id="110739" name="Group 27">
              <a:extLst>
                <a:ext uri="{FF2B5EF4-FFF2-40B4-BE49-F238E27FC236}">
                  <a16:creationId xmlns:a16="http://schemas.microsoft.com/office/drawing/2014/main" id="{819575B4-A6DB-7F4C-9A6D-DA9EB5C213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977354"/>
              <a:ext cx="228600" cy="76200"/>
              <a:chOff x="3962400" y="4191000"/>
              <a:chExt cx="228600" cy="76200"/>
            </a:xfrm>
          </p:grpSpPr>
          <p:sp>
            <p:nvSpPr>
              <p:cNvPr id="110743" name="Oval 31">
                <a:extLst>
                  <a:ext uri="{FF2B5EF4-FFF2-40B4-BE49-F238E27FC236}">
                    <a16:creationId xmlns:a16="http://schemas.microsoft.com/office/drawing/2014/main" id="{7C50CA18-FCCF-834C-9439-1A96D1F7B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0744" name="Straight Connector 32">
                <a:extLst>
                  <a:ext uri="{FF2B5EF4-FFF2-40B4-BE49-F238E27FC236}">
                    <a16:creationId xmlns:a16="http://schemas.microsoft.com/office/drawing/2014/main" id="{2B8440CB-5EEE-1646-8253-FE6BCEA243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0740" name="Group 28">
              <a:extLst>
                <a:ext uri="{FF2B5EF4-FFF2-40B4-BE49-F238E27FC236}">
                  <a16:creationId xmlns:a16="http://schemas.microsoft.com/office/drawing/2014/main" id="{83AE32AD-0A75-2648-9F39-24997ED9B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5824954"/>
              <a:ext cx="604653" cy="338554"/>
              <a:chOff x="7848599" y="5656330"/>
              <a:chExt cx="604653" cy="338554"/>
            </a:xfrm>
          </p:grpSpPr>
          <p:sp>
            <p:nvSpPr>
              <p:cNvPr id="110741" name="TextBox 29">
                <a:extLst>
                  <a:ext uri="{FF2B5EF4-FFF2-40B4-BE49-F238E27FC236}">
                    <a16:creationId xmlns:a16="http://schemas.microsoft.com/office/drawing/2014/main" id="{0DBF9101-3CC1-DC49-88C8-EC13163D6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599" y="5656330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SSN</a:t>
                </a:r>
              </a:p>
            </p:txBody>
          </p:sp>
          <p:cxnSp>
            <p:nvCxnSpPr>
              <p:cNvPr id="110742" name="Straight Connector 30">
                <a:extLst>
                  <a:ext uri="{FF2B5EF4-FFF2-40B4-BE49-F238E27FC236}">
                    <a16:creationId xmlns:a16="http://schemas.microsoft.com/office/drawing/2014/main" id="{5F71D7A2-A08D-EC44-BC6F-595827D7A8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72061" y="5715000"/>
                <a:ext cx="509938" cy="5862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10600" name="Group 33">
            <a:extLst>
              <a:ext uri="{FF2B5EF4-FFF2-40B4-BE49-F238E27FC236}">
                <a16:creationId xmlns:a16="http://schemas.microsoft.com/office/drawing/2014/main" id="{2227C0B7-FDC3-8640-92B5-6111C0C5EB1F}"/>
              </a:ext>
            </a:extLst>
          </p:cNvPr>
          <p:cNvGrpSpPr>
            <a:grpSpLocks/>
          </p:cNvGrpSpPr>
          <p:nvPr/>
        </p:nvGrpSpPr>
        <p:grpSpPr bwMode="auto">
          <a:xfrm>
            <a:off x="2635250" y="5072063"/>
            <a:ext cx="582613" cy="490537"/>
            <a:chOff x="2635024" y="5105400"/>
            <a:chExt cx="582211" cy="490954"/>
          </a:xfrm>
        </p:grpSpPr>
        <p:grpSp>
          <p:nvGrpSpPr>
            <p:cNvPr id="110735" name="Group 34">
              <a:extLst>
                <a:ext uri="{FF2B5EF4-FFF2-40B4-BE49-F238E27FC236}">
                  <a16:creationId xmlns:a16="http://schemas.microsoft.com/office/drawing/2014/main" id="{6DA3B026-02B2-9940-88C7-1C034AC092A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743200" y="5443954"/>
              <a:ext cx="228600" cy="76200"/>
              <a:chOff x="3962400" y="4191000"/>
              <a:chExt cx="228600" cy="76200"/>
            </a:xfrm>
          </p:grpSpPr>
          <p:sp>
            <p:nvSpPr>
              <p:cNvPr id="110737" name="Oval 36">
                <a:extLst>
                  <a:ext uri="{FF2B5EF4-FFF2-40B4-BE49-F238E27FC236}">
                    <a16:creationId xmlns:a16="http://schemas.microsoft.com/office/drawing/2014/main" id="{F0EE2616-46A8-5743-BFEA-41B98CC1D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0738" name="Straight Connector 37">
                <a:extLst>
                  <a:ext uri="{FF2B5EF4-FFF2-40B4-BE49-F238E27FC236}">
                    <a16:creationId xmlns:a16="http://schemas.microsoft.com/office/drawing/2014/main" id="{8F4F63C0-296C-8F4F-91F7-DAE76D8A95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0736" name="TextBox 35">
              <a:extLst>
                <a:ext uri="{FF2B5EF4-FFF2-40B4-BE49-F238E27FC236}">
                  <a16:creationId xmlns:a16="http://schemas.microsoft.com/office/drawing/2014/main" id="{37DE70A3-B048-F74D-9FF4-28F1524F2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024" y="5105400"/>
              <a:ext cx="5822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DoB</a:t>
              </a:r>
            </a:p>
          </p:txBody>
        </p:sp>
      </p:grpSp>
      <p:sp>
        <p:nvSpPr>
          <p:cNvPr id="110601" name="TextBox 43">
            <a:extLst>
              <a:ext uri="{FF2B5EF4-FFF2-40B4-BE49-F238E27FC236}">
                <a16:creationId xmlns:a16="http://schemas.microsoft.com/office/drawing/2014/main" id="{30572238-78D3-8843-97CA-9B5FFDD6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834063"/>
            <a:ext cx="881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number</a:t>
            </a:r>
          </a:p>
        </p:txBody>
      </p:sp>
      <p:sp>
        <p:nvSpPr>
          <p:cNvPr id="110602" name="Text Box 60">
            <a:extLst>
              <a:ext uri="{FF2B5EF4-FFF2-40B4-BE49-F238E27FC236}">
                <a16:creationId xmlns:a16="http://schemas.microsoft.com/office/drawing/2014/main" id="{01E072CE-757B-1042-863E-28F23AB06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58547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40" name="Group 68">
            <a:extLst>
              <a:ext uri="{FF2B5EF4-FFF2-40B4-BE49-F238E27FC236}">
                <a16:creationId xmlns:a16="http://schemas.microsoft.com/office/drawing/2014/main" id="{D562BE8F-E37B-1E4D-AA8B-3381171FAF07}"/>
              </a:ext>
            </a:extLst>
          </p:cNvPr>
          <p:cNvGrpSpPr>
            <a:grpSpLocks/>
          </p:cNvGrpSpPr>
          <p:nvPr/>
        </p:nvGrpSpPr>
        <p:grpSpPr bwMode="auto">
          <a:xfrm>
            <a:off x="6354291" y="3849688"/>
            <a:ext cx="1265056" cy="1789112"/>
            <a:chOff x="4002" y="2352"/>
            <a:chExt cx="816" cy="1200"/>
          </a:xfrm>
          <a:solidFill>
            <a:srgbClr val="FFB054"/>
          </a:solidFill>
        </p:grpSpPr>
        <p:sp>
          <p:nvSpPr>
            <p:cNvPr id="41" name="AutoShape 34">
              <a:extLst>
                <a:ext uri="{FF2B5EF4-FFF2-40B4-BE49-F238E27FC236}">
                  <a16:creationId xmlns:a16="http://schemas.microsoft.com/office/drawing/2014/main" id="{BA26B199-577A-8145-9A44-D7DA3FB27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254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BELONGS</a:t>
              </a:r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55540DDE-B120-9E40-B763-0B2FA103D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0" cy="192"/>
            </a:xfrm>
            <a:prstGeom prst="line">
              <a:avLst/>
            </a:prstGeom>
            <a:grp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Line 36">
              <a:extLst>
                <a:ext uri="{FF2B5EF4-FFF2-40B4-BE49-F238E27FC236}">
                  <a16:creationId xmlns:a16="http://schemas.microsoft.com/office/drawing/2014/main" id="{59CF8F72-6989-4B44-A1C0-815A43633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0604" name="Text Box 8">
            <a:extLst>
              <a:ext uri="{FF2B5EF4-FFF2-40B4-BE49-F238E27FC236}">
                <a16:creationId xmlns:a16="http://schemas.microsoft.com/office/drawing/2014/main" id="{D1572CF6-DEAA-F944-948C-3DB16DC0A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73500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10605" name="Text Box 55">
            <a:extLst>
              <a:ext uri="{FF2B5EF4-FFF2-40B4-BE49-F238E27FC236}">
                <a16:creationId xmlns:a16="http://schemas.microsoft.com/office/drawing/2014/main" id="{B79CB1DA-DA64-3046-B135-35C64A907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5168900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110606" name="Straight Connector 45">
            <a:extLst>
              <a:ext uri="{FF2B5EF4-FFF2-40B4-BE49-F238E27FC236}">
                <a16:creationId xmlns:a16="http://schemas.microsoft.com/office/drawing/2014/main" id="{67540368-9429-D748-AE83-4ACAEE5FA744}"/>
              </a:ext>
            </a:extLst>
          </p:cNvPr>
          <p:cNvCxnSpPr>
            <a:cxnSpLocks/>
          </p:cNvCxnSpPr>
          <p:nvPr/>
        </p:nvCxnSpPr>
        <p:spPr bwMode="auto">
          <a:xfrm>
            <a:off x="7867650" y="3302000"/>
            <a:ext cx="8794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0607" name="Group 66">
            <a:extLst>
              <a:ext uri="{FF2B5EF4-FFF2-40B4-BE49-F238E27FC236}">
                <a16:creationId xmlns:a16="http://schemas.microsoft.com/office/drawing/2014/main" id="{479B18EB-DCAB-664B-AB0C-9DA3C8B44692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5029200"/>
            <a:ext cx="2116138" cy="525463"/>
            <a:chOff x="152400" y="5071646"/>
            <a:chExt cx="2116285" cy="524708"/>
          </a:xfrm>
        </p:grpSpPr>
        <p:grpSp>
          <p:nvGrpSpPr>
            <p:cNvPr id="110731" name="Group 67">
              <a:extLst>
                <a:ext uri="{FF2B5EF4-FFF2-40B4-BE49-F238E27FC236}">
                  <a16:creationId xmlns:a16="http://schemas.microsoft.com/office/drawing/2014/main" id="{70E75597-7278-DE4A-A6AD-BCAEF15AC836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752600" y="5443954"/>
              <a:ext cx="228600" cy="76200"/>
              <a:chOff x="3962400" y="4191000"/>
              <a:chExt cx="228600" cy="76200"/>
            </a:xfrm>
          </p:grpSpPr>
          <p:sp>
            <p:nvSpPr>
              <p:cNvPr id="110733" name="Oval 69">
                <a:extLst>
                  <a:ext uri="{FF2B5EF4-FFF2-40B4-BE49-F238E27FC236}">
                    <a16:creationId xmlns:a16="http://schemas.microsoft.com/office/drawing/2014/main" id="{4930B015-5B12-3C45-A5B0-AE40DD7EE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0734" name="Straight Connector 70">
                <a:extLst>
                  <a:ext uri="{FF2B5EF4-FFF2-40B4-BE49-F238E27FC236}">
                    <a16:creationId xmlns:a16="http://schemas.microsoft.com/office/drawing/2014/main" id="{259255A2-1AC4-004B-8AD8-3D6C77E0D77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0732" name="TextBox 68">
              <a:extLst>
                <a:ext uri="{FF2B5EF4-FFF2-40B4-BE49-F238E27FC236}">
                  <a16:creationId xmlns:a16="http://schemas.microsoft.com/office/drawing/2014/main" id="{A8C9A3F7-A60D-9348-861C-B50A1D1CB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5071646"/>
              <a:ext cx="21162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Name(First, MI, Last)</a:t>
              </a:r>
            </a:p>
          </p:txBody>
        </p:sp>
      </p:grpSp>
      <p:grpSp>
        <p:nvGrpSpPr>
          <p:cNvPr id="78" name="Group 70">
            <a:extLst>
              <a:ext uri="{FF2B5EF4-FFF2-40B4-BE49-F238E27FC236}">
                <a16:creationId xmlns:a16="http://schemas.microsoft.com/office/drawing/2014/main" id="{F8B67F33-EE8F-AF4D-8A66-22E8056B77D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334000"/>
            <a:ext cx="3200400" cy="1066800"/>
            <a:chOff x="1968" y="3360"/>
            <a:chExt cx="2016" cy="672"/>
          </a:xfrm>
          <a:solidFill>
            <a:srgbClr val="FFB054"/>
          </a:solidFill>
        </p:grpSpPr>
        <p:sp>
          <p:nvSpPr>
            <p:cNvPr id="79" name="AutoShape 31">
              <a:extLst>
                <a:ext uri="{FF2B5EF4-FFF2-40B4-BE49-F238E27FC236}">
                  <a16:creationId xmlns:a16="http://schemas.microsoft.com/office/drawing/2014/main" id="{00413976-72B1-2F42-BF23-5B20A0E3D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768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MANAGES</a:t>
              </a:r>
            </a:p>
          </p:txBody>
        </p:sp>
        <p:sp>
          <p:nvSpPr>
            <p:cNvPr id="80" name="Line 32">
              <a:extLst>
                <a:ext uri="{FF2B5EF4-FFF2-40B4-BE49-F238E27FC236}">
                  <a16:creationId xmlns:a16="http://schemas.microsoft.com/office/drawing/2014/main" id="{BCC328B5-8BCF-5C42-96E9-B8978E212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1" name="Line 33">
              <a:extLst>
                <a:ext uri="{FF2B5EF4-FFF2-40B4-BE49-F238E27FC236}">
                  <a16:creationId xmlns:a16="http://schemas.microsoft.com/office/drawing/2014/main" id="{CDEE3DE5-F888-8C46-8281-F490EDA3D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0609" name="Group 89">
            <a:extLst>
              <a:ext uri="{FF2B5EF4-FFF2-40B4-BE49-F238E27FC236}">
                <a16:creationId xmlns:a16="http://schemas.microsoft.com/office/drawing/2014/main" id="{030DFBA3-FB81-8142-AE5B-462A3C0E013D}"/>
              </a:ext>
            </a:extLst>
          </p:cNvPr>
          <p:cNvGrpSpPr>
            <a:grpSpLocks/>
          </p:cNvGrpSpPr>
          <p:nvPr/>
        </p:nvGrpSpPr>
        <p:grpSpPr bwMode="auto">
          <a:xfrm>
            <a:off x="3300413" y="2693988"/>
            <a:ext cx="5614987" cy="1228725"/>
            <a:chOff x="3300412" y="2693988"/>
            <a:chExt cx="5614990" cy="1228725"/>
          </a:xfrm>
        </p:grpSpPr>
        <p:grpSp>
          <p:nvGrpSpPr>
            <p:cNvPr id="110698" name="Group 88">
              <a:extLst>
                <a:ext uri="{FF2B5EF4-FFF2-40B4-BE49-F238E27FC236}">
                  <a16:creationId xmlns:a16="http://schemas.microsoft.com/office/drawing/2014/main" id="{54003E59-DC7D-C04F-A986-001D410AE5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0412" y="2693988"/>
              <a:ext cx="5233988" cy="1228725"/>
              <a:chOff x="3260725" y="2693988"/>
              <a:chExt cx="5233988" cy="1228725"/>
            </a:xfrm>
          </p:grpSpPr>
          <p:sp>
            <p:nvSpPr>
              <p:cNvPr id="110704" name="Rectangle 10">
                <a:extLst>
                  <a:ext uri="{FF2B5EF4-FFF2-40B4-BE49-F238E27FC236}">
                    <a16:creationId xmlns:a16="http://schemas.microsoft.com/office/drawing/2014/main" id="{B4CA776E-87C6-5146-916A-3842763F2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8725" y="3276600"/>
                <a:ext cx="1371600" cy="530225"/>
              </a:xfrm>
              <a:prstGeom prst="rect">
                <a:avLst/>
              </a:prstGeom>
              <a:solidFill>
                <a:srgbClr val="FFB054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en-US" sz="1600"/>
                  <a:t>BOOK TITLE</a:t>
                </a:r>
              </a:p>
            </p:txBody>
          </p:sp>
          <p:grpSp>
            <p:nvGrpSpPr>
              <p:cNvPr id="110705" name="Group 46">
                <a:extLst>
                  <a:ext uri="{FF2B5EF4-FFF2-40B4-BE49-F238E27FC236}">
                    <a16:creationId xmlns:a16="http://schemas.microsoft.com/office/drawing/2014/main" id="{15A75FBB-28F9-A944-B784-F880FAFD20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0325" y="3508375"/>
                <a:ext cx="814388" cy="338138"/>
                <a:chOff x="7696201" y="5836622"/>
                <a:chExt cx="814760" cy="338554"/>
              </a:xfrm>
            </p:grpSpPr>
            <p:sp>
              <p:nvSpPr>
                <p:cNvPr id="110727" name="TextBox 60">
                  <a:extLst>
                    <a:ext uri="{FF2B5EF4-FFF2-40B4-BE49-F238E27FC236}">
                      <a16:creationId xmlns:a16="http://schemas.microsoft.com/office/drawing/2014/main" id="{9A40DB3C-56F7-3B40-BAEA-9C7662E97F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48600" y="5836622"/>
                  <a:ext cx="66236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ISBN</a:t>
                  </a:r>
                </a:p>
              </p:txBody>
            </p:sp>
            <p:grpSp>
              <p:nvGrpSpPr>
                <p:cNvPr id="110728" name="Group 61">
                  <a:extLst>
                    <a:ext uri="{FF2B5EF4-FFF2-40B4-BE49-F238E27FC236}">
                      <a16:creationId xmlns:a16="http://schemas.microsoft.com/office/drawing/2014/main" id="{6A33DB99-B822-BB41-B418-4BC0780A22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7696201" y="5977353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10729" name="Oval 62">
                    <a:extLst>
                      <a:ext uri="{FF2B5EF4-FFF2-40B4-BE49-F238E27FC236}">
                        <a16:creationId xmlns:a16="http://schemas.microsoft.com/office/drawing/2014/main" id="{802866C6-4564-614B-BD25-1CC726D179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10730" name="Straight Connector 63">
                    <a:extLst>
                      <a:ext uri="{FF2B5EF4-FFF2-40B4-BE49-F238E27FC236}">
                        <a16:creationId xmlns:a16="http://schemas.microsoft.com/office/drawing/2014/main" id="{6EF06B92-A7E4-DD41-BB3B-0C09F83A1E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sp>
            <p:nvSpPr>
              <p:cNvPr id="110706" name="TextBox 51">
                <a:extLst>
                  <a:ext uri="{FF2B5EF4-FFF2-40B4-BE49-F238E27FC236}">
                    <a16:creationId xmlns:a16="http://schemas.microsoft.com/office/drawing/2014/main" id="{D16AA1C5-8740-E449-BA4A-F3B79E540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2725" y="3508375"/>
                <a:ext cx="661988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u="sng"/>
                  <a:t>ISBN</a:t>
                </a:r>
              </a:p>
            </p:txBody>
          </p:sp>
          <p:grpSp>
            <p:nvGrpSpPr>
              <p:cNvPr id="110707" name="Group 57">
                <a:extLst>
                  <a:ext uri="{FF2B5EF4-FFF2-40B4-BE49-F238E27FC236}">
                    <a16:creationId xmlns:a16="http://schemas.microsoft.com/office/drawing/2014/main" id="{F6EEBC7A-D5C8-9140-901C-B560A7B319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0725" y="3584575"/>
                <a:ext cx="3048000" cy="338138"/>
                <a:chOff x="3261054" y="3584158"/>
                <a:chExt cx="3048000" cy="338554"/>
              </a:xfrm>
            </p:grpSpPr>
            <p:sp>
              <p:nvSpPr>
                <p:cNvPr id="110723" name="TextBox 73">
                  <a:extLst>
                    <a:ext uri="{FF2B5EF4-FFF2-40B4-BE49-F238E27FC236}">
                      <a16:creationId xmlns:a16="http://schemas.microsoft.com/office/drawing/2014/main" id="{E5A97013-394E-9549-9E28-2487BA5B09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054" y="3584158"/>
                  <a:ext cx="2895344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Author{(First, MI, Last),Order}</a:t>
                  </a:r>
                </a:p>
              </p:txBody>
            </p:sp>
            <p:grpSp>
              <p:nvGrpSpPr>
                <p:cNvPr id="110724" name="Group 77">
                  <a:extLst>
                    <a:ext uri="{FF2B5EF4-FFF2-40B4-BE49-F238E27FC236}">
                      <a16:creationId xmlns:a16="http://schemas.microsoft.com/office/drawing/2014/main" id="{ED880136-07DB-F14C-9736-E752D5B905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80454" y="3694112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10725" name="Oval 78">
                    <a:extLst>
                      <a:ext uri="{FF2B5EF4-FFF2-40B4-BE49-F238E27FC236}">
                        <a16:creationId xmlns:a16="http://schemas.microsoft.com/office/drawing/2014/main" id="{167FE274-346C-E447-B6ED-7AC6760EC3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10726" name="Straight Connector 79">
                    <a:extLst>
                      <a:ext uri="{FF2B5EF4-FFF2-40B4-BE49-F238E27FC236}">
                        <a16:creationId xmlns:a16="http://schemas.microsoft.com/office/drawing/2014/main" id="{53207792-2139-244C-9A64-D4410B728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110708" name="Group 62">
                <a:extLst>
                  <a:ext uri="{FF2B5EF4-FFF2-40B4-BE49-F238E27FC236}">
                    <a16:creationId xmlns:a16="http://schemas.microsoft.com/office/drawing/2014/main" id="{DE96D6CD-CCE1-8B47-8108-3B775AECCE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46725" y="3246438"/>
                <a:ext cx="723900" cy="338137"/>
                <a:chOff x="5547054" y="3246467"/>
                <a:chExt cx="723900" cy="338554"/>
              </a:xfrm>
            </p:grpSpPr>
            <p:grpSp>
              <p:nvGrpSpPr>
                <p:cNvPr id="110719" name="Group 72">
                  <a:extLst>
                    <a:ext uri="{FF2B5EF4-FFF2-40B4-BE49-F238E27FC236}">
                      <a16:creationId xmlns:a16="http://schemas.microsoft.com/office/drawing/2014/main" id="{7E8D8DB2-A5C6-9644-8692-CF0436D5E3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42354" y="3368089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10721" name="Oval 74">
                    <a:extLst>
                      <a:ext uri="{FF2B5EF4-FFF2-40B4-BE49-F238E27FC236}">
                        <a16:creationId xmlns:a16="http://schemas.microsoft.com/office/drawing/2014/main" id="{C06DB428-069C-FE44-BDED-F7B03E3EBF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10722" name="Straight Connector 75">
                    <a:extLst>
                      <a:ext uri="{FF2B5EF4-FFF2-40B4-BE49-F238E27FC236}">
                        <a16:creationId xmlns:a16="http://schemas.microsoft.com/office/drawing/2014/main" id="{6C7E8B4D-1493-D04B-BF50-1D8AC2B26C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10720" name="TextBox 80">
                  <a:extLst>
                    <a:ext uri="{FF2B5EF4-FFF2-40B4-BE49-F238E27FC236}">
                      <a16:creationId xmlns:a16="http://schemas.microsoft.com/office/drawing/2014/main" id="{90ED0347-8581-7547-BD28-B2F2D39192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47054" y="3246467"/>
                  <a:ext cx="563488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Title</a:t>
                  </a:r>
                </a:p>
              </p:txBody>
            </p:sp>
          </p:grpSp>
          <p:grpSp>
            <p:nvGrpSpPr>
              <p:cNvPr id="110709" name="Group 67">
                <a:extLst>
                  <a:ext uri="{FF2B5EF4-FFF2-40B4-BE49-F238E27FC236}">
                    <a16:creationId xmlns:a16="http://schemas.microsoft.com/office/drawing/2014/main" id="{67DB6F88-4B11-0F45-8F07-3854B98E88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48500" y="2693988"/>
                <a:ext cx="1038225" cy="544512"/>
                <a:chOff x="2603693" y="5051319"/>
                <a:chExt cx="1037463" cy="545035"/>
              </a:xfrm>
            </p:grpSpPr>
            <p:grpSp>
              <p:nvGrpSpPr>
                <p:cNvPr id="110715" name="Group 82">
                  <a:extLst>
                    <a:ext uri="{FF2B5EF4-FFF2-40B4-BE49-F238E27FC236}">
                      <a16:creationId xmlns:a16="http://schemas.microsoft.com/office/drawing/2014/main" id="{8D72E404-882D-954D-85BA-3DEB63ECFD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2743200" y="5443954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10717" name="Oval 84">
                    <a:extLst>
                      <a:ext uri="{FF2B5EF4-FFF2-40B4-BE49-F238E27FC236}">
                        <a16:creationId xmlns:a16="http://schemas.microsoft.com/office/drawing/2014/main" id="{13755C48-9D53-874F-BE23-433E5D6B14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10718" name="Straight Connector 85">
                    <a:extLst>
                      <a:ext uri="{FF2B5EF4-FFF2-40B4-BE49-F238E27FC236}">
                        <a16:creationId xmlns:a16="http://schemas.microsoft.com/office/drawing/2014/main" id="{7AE751EB-E417-0A4D-90BA-742F1AB681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10716" name="TextBox 83">
                  <a:extLst>
                    <a:ext uri="{FF2B5EF4-FFF2-40B4-BE49-F238E27FC236}">
                      <a16:creationId xmlns:a16="http://schemas.microsoft.com/office/drawing/2014/main" id="{5D12EC9E-F074-194B-BEAF-0B132772D0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3693" y="5051319"/>
                  <a:ext cx="103746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Publisher</a:t>
                  </a:r>
                </a:p>
              </p:txBody>
            </p:sp>
          </p:grpSp>
          <p:grpSp>
            <p:nvGrpSpPr>
              <p:cNvPr id="110710" name="Group 72">
                <a:extLst>
                  <a:ext uri="{FF2B5EF4-FFF2-40B4-BE49-F238E27FC236}">
                    <a16:creationId xmlns:a16="http://schemas.microsoft.com/office/drawing/2014/main" id="{5CB75468-7D99-1042-8B21-8A7B33D0D4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26200" y="2722563"/>
                <a:ext cx="598488" cy="533400"/>
                <a:chOff x="2635024" y="5062954"/>
                <a:chExt cx="598625" cy="533400"/>
              </a:xfrm>
            </p:grpSpPr>
            <p:grpSp>
              <p:nvGrpSpPr>
                <p:cNvPr id="110711" name="Group 87">
                  <a:extLst>
                    <a:ext uri="{FF2B5EF4-FFF2-40B4-BE49-F238E27FC236}">
                      <a16:creationId xmlns:a16="http://schemas.microsoft.com/office/drawing/2014/main" id="{01B277AD-72DF-ED49-A42C-57B60E3C07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2743200" y="5443954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10713" name="Oval 89">
                    <a:extLst>
                      <a:ext uri="{FF2B5EF4-FFF2-40B4-BE49-F238E27FC236}">
                        <a16:creationId xmlns:a16="http://schemas.microsoft.com/office/drawing/2014/main" id="{E6D69017-049D-A844-ACD3-0987B2B684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10714" name="Straight Connector 90">
                    <a:extLst>
                      <a:ext uri="{FF2B5EF4-FFF2-40B4-BE49-F238E27FC236}">
                        <a16:creationId xmlns:a16="http://schemas.microsoft.com/office/drawing/2014/main" id="{E79E773D-F734-B340-92F0-0650E59B9E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10712" name="TextBox 88">
                  <a:extLst>
                    <a:ext uri="{FF2B5EF4-FFF2-40B4-BE49-F238E27FC236}">
                      <a16:creationId xmlns:a16="http://schemas.microsoft.com/office/drawing/2014/main" id="{84119479-2202-EB47-B714-7A4E56F490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5024" y="5062954"/>
                  <a:ext cx="59862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Year</a:t>
                  </a:r>
                </a:p>
              </p:txBody>
            </p:sp>
          </p:grpSp>
        </p:grpSp>
        <p:grpSp>
          <p:nvGrpSpPr>
            <p:cNvPr id="110699" name="Group 83">
              <a:extLst>
                <a:ext uri="{FF2B5EF4-FFF2-40B4-BE49-F238E27FC236}">
                  <a16:creationId xmlns:a16="http://schemas.microsoft.com/office/drawing/2014/main" id="{9E83810A-B45A-4B43-98A3-E6341738C3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0325" y="3236913"/>
              <a:ext cx="1235077" cy="338137"/>
              <a:chOff x="7696201" y="5608022"/>
              <a:chExt cx="1234748" cy="338554"/>
            </a:xfrm>
          </p:grpSpPr>
          <p:grpSp>
            <p:nvGrpSpPr>
              <p:cNvPr id="110700" name="Group 54">
                <a:extLst>
                  <a:ext uri="{FF2B5EF4-FFF2-40B4-BE49-F238E27FC236}">
                    <a16:creationId xmlns:a16="http://schemas.microsoft.com/office/drawing/2014/main" id="{F24DC8FF-4621-B342-BD94-CB9089D75E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7696201" y="5748754"/>
                <a:ext cx="228600" cy="76200"/>
                <a:chOff x="3962400" y="4191000"/>
                <a:chExt cx="228600" cy="76200"/>
              </a:xfrm>
            </p:grpSpPr>
            <p:sp>
              <p:nvSpPr>
                <p:cNvPr id="110702" name="Oval 56">
                  <a:extLst>
                    <a:ext uri="{FF2B5EF4-FFF2-40B4-BE49-F238E27FC236}">
                      <a16:creationId xmlns:a16="http://schemas.microsoft.com/office/drawing/2014/main" id="{CDCCD5A0-6C5D-2245-A8A8-5440508456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110703" name="Straight Connector 57">
                  <a:extLst>
                    <a:ext uri="{FF2B5EF4-FFF2-40B4-BE49-F238E27FC236}">
                      <a16:creationId xmlns:a16="http://schemas.microsoft.com/office/drawing/2014/main" id="{EF19C964-50CE-C84A-AE2A-65E2F2F3CE7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0701" name="TextBox 55">
                <a:extLst>
                  <a:ext uri="{FF2B5EF4-FFF2-40B4-BE49-F238E27FC236}">
                    <a16:creationId xmlns:a16="http://schemas.microsoft.com/office/drawing/2014/main" id="{CF2A823B-D0A1-7041-BE13-6D4A383C5B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1" y="5608022"/>
                <a:ext cx="10823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Call_Num</a:t>
                </a:r>
              </a:p>
            </p:txBody>
          </p:sp>
        </p:grpSp>
      </p:grpSp>
      <p:sp>
        <p:nvSpPr>
          <p:cNvPr id="110610" name="Rectangle 104">
            <a:extLst>
              <a:ext uri="{FF2B5EF4-FFF2-40B4-BE49-F238E27FC236}">
                <a16:creationId xmlns:a16="http://schemas.microsoft.com/office/drawing/2014/main" id="{CA6CCBF6-492A-594B-B2C8-F9D2E96BA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13000"/>
            <a:ext cx="60198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10611" name="Rectangle 10">
            <a:extLst>
              <a:ext uri="{FF2B5EF4-FFF2-40B4-BE49-F238E27FC236}">
                <a16:creationId xmlns:a16="http://schemas.microsoft.com/office/drawing/2014/main" id="{96B26AC5-52C3-B24B-820D-E560AEC4F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9775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BOOK</a:t>
            </a:r>
          </a:p>
        </p:txBody>
      </p:sp>
      <p:grpSp>
        <p:nvGrpSpPr>
          <p:cNvPr id="141" name="Group 75">
            <a:extLst>
              <a:ext uri="{FF2B5EF4-FFF2-40B4-BE49-F238E27FC236}">
                <a16:creationId xmlns:a16="http://schemas.microsoft.com/office/drawing/2014/main" id="{B1F89830-4535-1748-A55D-CF812CC014E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3429000" cy="1066800"/>
            <a:chOff x="1824" y="1776"/>
            <a:chExt cx="2160" cy="672"/>
          </a:xfrm>
          <a:solidFill>
            <a:srgbClr val="FFB054"/>
          </a:solidFill>
        </p:grpSpPr>
        <p:sp>
          <p:nvSpPr>
            <p:cNvPr id="142" name="AutoShape 12">
              <a:extLst>
                <a:ext uri="{FF2B5EF4-FFF2-40B4-BE49-F238E27FC236}">
                  <a16:creationId xmlns:a16="http://schemas.microsoft.com/office/drawing/2014/main" id="{0F77CE56-7725-F648-85B3-2ED9A2CFA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76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COPY</a:t>
              </a:r>
            </a:p>
          </p:txBody>
        </p:sp>
        <p:sp>
          <p:nvSpPr>
            <p:cNvPr id="143" name="Line 15">
              <a:extLst>
                <a:ext uri="{FF2B5EF4-FFF2-40B4-BE49-F238E27FC236}">
                  <a16:creationId xmlns:a16="http://schemas.microsoft.com/office/drawing/2014/main" id="{67AFB561-F4C5-1E4C-A819-F58EB7DF9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107"/>
              <a:ext cx="768" cy="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4" name="Line 16">
              <a:extLst>
                <a:ext uri="{FF2B5EF4-FFF2-40B4-BE49-F238E27FC236}">
                  <a16:creationId xmlns:a16="http://schemas.microsoft.com/office/drawing/2014/main" id="{E85C206D-BC44-E844-8DB1-162F1920A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12"/>
              <a:ext cx="720" cy="0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0613" name="Group 192">
            <a:extLst>
              <a:ext uri="{FF2B5EF4-FFF2-40B4-BE49-F238E27FC236}">
                <a16:creationId xmlns:a16="http://schemas.microsoft.com/office/drawing/2014/main" id="{86571BA3-582D-8B45-8A2A-BC6C16F6BF4B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684463"/>
            <a:ext cx="4054475" cy="1654175"/>
            <a:chOff x="429254" y="2684463"/>
            <a:chExt cx="4053423" cy="1653949"/>
          </a:xfrm>
        </p:grpSpPr>
        <p:sp>
          <p:nvSpPr>
            <p:cNvPr id="110667" name="Rectangle 151">
              <a:extLst>
                <a:ext uri="{FF2B5EF4-FFF2-40B4-BE49-F238E27FC236}">
                  <a16:creationId xmlns:a16="http://schemas.microsoft.com/office/drawing/2014/main" id="{4B3AB35C-8D23-DA4F-86ED-F336C7351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0" y="3249612"/>
              <a:ext cx="1371600" cy="530225"/>
            </a:xfrm>
            <a:prstGeom prst="rect">
              <a:avLst/>
            </a:prstGeom>
            <a:solidFill>
              <a:srgbClr val="FFB054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1600"/>
                <a:t>BOOK TITLE</a:t>
              </a:r>
            </a:p>
          </p:txBody>
        </p:sp>
        <p:grpSp>
          <p:nvGrpSpPr>
            <p:cNvPr id="110668" name="Group 61">
              <a:extLst>
                <a:ext uri="{FF2B5EF4-FFF2-40B4-BE49-F238E27FC236}">
                  <a16:creationId xmlns:a16="http://schemas.microsoft.com/office/drawing/2014/main" id="{56D4314C-A7E4-E044-9E5E-5A99F6CD39FE}"/>
                </a:ext>
              </a:extLst>
            </p:cNvPr>
            <p:cNvGrpSpPr>
              <a:grpSpLocks/>
            </p:cNvGrpSpPr>
            <p:nvPr/>
          </p:nvGrpSpPr>
          <p:grpSpPr bwMode="auto">
            <a:xfrm rot="-3348544">
              <a:off x="1362500" y="3855004"/>
              <a:ext cx="228496" cy="76106"/>
              <a:chOff x="3962400" y="4191000"/>
              <a:chExt cx="228600" cy="76200"/>
            </a:xfrm>
          </p:grpSpPr>
          <p:sp>
            <p:nvSpPr>
              <p:cNvPr id="110696" name="Oval 62">
                <a:extLst>
                  <a:ext uri="{FF2B5EF4-FFF2-40B4-BE49-F238E27FC236}">
                    <a16:creationId xmlns:a16="http://schemas.microsoft.com/office/drawing/2014/main" id="{27A9E47A-5C74-A743-BBD9-4772853D4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0697" name="Straight Connector 63">
                <a:extLst>
                  <a:ext uri="{FF2B5EF4-FFF2-40B4-BE49-F238E27FC236}">
                    <a16:creationId xmlns:a16="http://schemas.microsoft.com/office/drawing/2014/main" id="{A6336309-CC57-274D-A456-FA728C06A3B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0669" name="TextBox 73">
              <a:extLst>
                <a:ext uri="{FF2B5EF4-FFF2-40B4-BE49-F238E27FC236}">
                  <a16:creationId xmlns:a16="http://schemas.microsoft.com/office/drawing/2014/main" id="{C0A85D24-650E-F647-943A-F01067073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515" y="3999967"/>
              <a:ext cx="3032162" cy="33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Author{((First, MI, Last),Order)}</a:t>
              </a:r>
            </a:p>
          </p:txBody>
        </p:sp>
        <p:grpSp>
          <p:nvGrpSpPr>
            <p:cNvPr id="110670" name="Group 155">
              <a:extLst>
                <a:ext uri="{FF2B5EF4-FFF2-40B4-BE49-F238E27FC236}">
                  <a16:creationId xmlns:a16="http://schemas.microsoft.com/office/drawing/2014/main" id="{1E71EA69-5914-E648-B7AD-D59C3389C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810" y="3219450"/>
              <a:ext cx="723900" cy="338137"/>
              <a:chOff x="5547054" y="3246467"/>
              <a:chExt cx="723900" cy="338554"/>
            </a:xfrm>
          </p:grpSpPr>
          <p:grpSp>
            <p:nvGrpSpPr>
              <p:cNvPr id="110692" name="Group 72">
                <a:extLst>
                  <a:ext uri="{FF2B5EF4-FFF2-40B4-BE49-F238E27FC236}">
                    <a16:creationId xmlns:a16="http://schemas.microsoft.com/office/drawing/2014/main" id="{386AC759-837F-8D42-975F-436A8B6AB6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354" y="3368089"/>
                <a:ext cx="228600" cy="76200"/>
                <a:chOff x="3962400" y="4191000"/>
                <a:chExt cx="228600" cy="76200"/>
              </a:xfrm>
            </p:grpSpPr>
            <p:sp>
              <p:nvSpPr>
                <p:cNvPr id="110694" name="Oval 74">
                  <a:extLst>
                    <a:ext uri="{FF2B5EF4-FFF2-40B4-BE49-F238E27FC236}">
                      <a16:creationId xmlns:a16="http://schemas.microsoft.com/office/drawing/2014/main" id="{A1D6DEEE-5AB4-7746-A1A0-F3C2AEE46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110695" name="Straight Connector 75">
                  <a:extLst>
                    <a:ext uri="{FF2B5EF4-FFF2-40B4-BE49-F238E27FC236}">
                      <a16:creationId xmlns:a16="http://schemas.microsoft.com/office/drawing/2014/main" id="{4AF1AE07-EEC0-4543-8080-7702FD1585C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0693" name="TextBox 80">
                <a:extLst>
                  <a:ext uri="{FF2B5EF4-FFF2-40B4-BE49-F238E27FC236}">
                    <a16:creationId xmlns:a16="http://schemas.microsoft.com/office/drawing/2014/main" id="{1A3F00EE-20A6-7E48-88DD-FF10AFF4A5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7054" y="3246467"/>
                <a:ext cx="563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Title</a:t>
                </a:r>
              </a:p>
            </p:txBody>
          </p:sp>
        </p:grpSp>
        <p:grpSp>
          <p:nvGrpSpPr>
            <p:cNvPr id="110671" name="Group 156">
              <a:extLst>
                <a:ext uri="{FF2B5EF4-FFF2-40B4-BE49-F238E27FC236}">
                  <a16:creationId xmlns:a16="http://schemas.microsoft.com/office/drawing/2014/main" id="{37872CC1-5D13-A74D-BC79-0EE64F403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0100" y="2684463"/>
              <a:ext cx="1038225" cy="544512"/>
              <a:chOff x="2603693" y="5051319"/>
              <a:chExt cx="1037463" cy="545035"/>
            </a:xfrm>
          </p:grpSpPr>
          <p:grpSp>
            <p:nvGrpSpPr>
              <p:cNvPr id="110688" name="Group 82">
                <a:extLst>
                  <a:ext uri="{FF2B5EF4-FFF2-40B4-BE49-F238E27FC236}">
                    <a16:creationId xmlns:a16="http://schemas.microsoft.com/office/drawing/2014/main" id="{2BF57BBA-0EB8-DD4F-AC93-FEFC670981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743200" y="5443954"/>
                <a:ext cx="228600" cy="76200"/>
                <a:chOff x="3962400" y="4191000"/>
                <a:chExt cx="228600" cy="76200"/>
              </a:xfrm>
            </p:grpSpPr>
            <p:sp>
              <p:nvSpPr>
                <p:cNvPr id="110690" name="Oval 84">
                  <a:extLst>
                    <a:ext uri="{FF2B5EF4-FFF2-40B4-BE49-F238E27FC236}">
                      <a16:creationId xmlns:a16="http://schemas.microsoft.com/office/drawing/2014/main" id="{35A6F469-512A-724A-8C31-6034DEFB7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110691" name="Straight Connector 85">
                  <a:extLst>
                    <a:ext uri="{FF2B5EF4-FFF2-40B4-BE49-F238E27FC236}">
                      <a16:creationId xmlns:a16="http://schemas.microsoft.com/office/drawing/2014/main" id="{DD2D46F7-2377-4E4C-8DFD-19F91767293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0689" name="TextBox 83">
                <a:extLst>
                  <a:ext uri="{FF2B5EF4-FFF2-40B4-BE49-F238E27FC236}">
                    <a16:creationId xmlns:a16="http://schemas.microsoft.com/office/drawing/2014/main" id="{E1CEAA6C-E1D9-1F45-988F-735AB70791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3693" y="5051319"/>
                <a:ext cx="10374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Publisher</a:t>
                </a:r>
              </a:p>
            </p:txBody>
          </p:sp>
        </p:grpSp>
        <p:grpSp>
          <p:nvGrpSpPr>
            <p:cNvPr id="110672" name="Group 157">
              <a:extLst>
                <a:ext uri="{FF2B5EF4-FFF2-40B4-BE49-F238E27FC236}">
                  <a16:creationId xmlns:a16="http://schemas.microsoft.com/office/drawing/2014/main" id="{D07B714E-73F8-9E41-ADA2-EF744AA34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2695575"/>
              <a:ext cx="598488" cy="533400"/>
              <a:chOff x="2635024" y="5062954"/>
              <a:chExt cx="598625" cy="533400"/>
            </a:xfrm>
          </p:grpSpPr>
          <p:grpSp>
            <p:nvGrpSpPr>
              <p:cNvPr id="110684" name="Group 87">
                <a:extLst>
                  <a:ext uri="{FF2B5EF4-FFF2-40B4-BE49-F238E27FC236}">
                    <a16:creationId xmlns:a16="http://schemas.microsoft.com/office/drawing/2014/main" id="{32CC61E9-A80B-8640-91C8-971F3DF23D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743200" y="5443954"/>
                <a:ext cx="228600" cy="76200"/>
                <a:chOff x="3962400" y="4191000"/>
                <a:chExt cx="228600" cy="76200"/>
              </a:xfrm>
            </p:grpSpPr>
            <p:sp>
              <p:nvSpPr>
                <p:cNvPr id="110686" name="Oval 89">
                  <a:extLst>
                    <a:ext uri="{FF2B5EF4-FFF2-40B4-BE49-F238E27FC236}">
                      <a16:creationId xmlns:a16="http://schemas.microsoft.com/office/drawing/2014/main" id="{5FF276B2-5658-934D-A30E-624BA101DF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110687" name="Straight Connector 90">
                  <a:extLst>
                    <a:ext uri="{FF2B5EF4-FFF2-40B4-BE49-F238E27FC236}">
                      <a16:creationId xmlns:a16="http://schemas.microsoft.com/office/drawing/2014/main" id="{DBED3375-803B-B64E-BDCD-B0F8E7652E2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0685" name="TextBox 88">
                <a:extLst>
                  <a:ext uri="{FF2B5EF4-FFF2-40B4-BE49-F238E27FC236}">
                    <a16:creationId xmlns:a16="http://schemas.microsoft.com/office/drawing/2014/main" id="{88E93A74-4DB0-C747-B7E3-B755AF4CBD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5024" y="5062954"/>
                <a:ext cx="59862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Year</a:t>
                </a:r>
              </a:p>
            </p:txBody>
          </p:sp>
        </p:grpSp>
        <p:grpSp>
          <p:nvGrpSpPr>
            <p:cNvPr id="110673" name="Group 61">
              <a:extLst>
                <a:ext uri="{FF2B5EF4-FFF2-40B4-BE49-F238E27FC236}">
                  <a16:creationId xmlns:a16="http://schemas.microsoft.com/office/drawing/2014/main" id="{77DCDBD4-CE1A-4644-AA54-4C4ED6B9C7A6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797698" y="3886299"/>
              <a:ext cx="228496" cy="76106"/>
              <a:chOff x="3962400" y="4191000"/>
              <a:chExt cx="228600" cy="76200"/>
            </a:xfrm>
          </p:grpSpPr>
          <p:sp>
            <p:nvSpPr>
              <p:cNvPr id="110682" name="Oval 62">
                <a:extLst>
                  <a:ext uri="{FF2B5EF4-FFF2-40B4-BE49-F238E27FC236}">
                    <a16:creationId xmlns:a16="http://schemas.microsoft.com/office/drawing/2014/main" id="{67816CA6-8BF3-1F48-A352-2B10EA0E0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0683" name="Straight Connector 63">
                <a:extLst>
                  <a:ext uri="{FF2B5EF4-FFF2-40B4-BE49-F238E27FC236}">
                    <a16:creationId xmlns:a16="http://schemas.microsoft.com/office/drawing/2014/main" id="{F5DA1ED1-7794-5043-8A3C-1A9694EE15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0674" name="Group 191">
              <a:extLst>
                <a:ext uri="{FF2B5EF4-FFF2-40B4-BE49-F238E27FC236}">
                  <a16:creationId xmlns:a16="http://schemas.microsoft.com/office/drawing/2014/main" id="{88208176-0125-C043-9B60-E88828C3D9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54" y="3915284"/>
              <a:ext cx="1082636" cy="338137"/>
              <a:chOff x="1990943" y="4063321"/>
              <a:chExt cx="1082636" cy="338137"/>
            </a:xfrm>
          </p:grpSpPr>
          <p:sp>
            <p:nvSpPr>
              <p:cNvPr id="110680" name="TextBox 55">
                <a:extLst>
                  <a:ext uri="{FF2B5EF4-FFF2-40B4-BE49-F238E27FC236}">
                    <a16:creationId xmlns:a16="http://schemas.microsoft.com/office/drawing/2014/main" id="{2DC19F45-46B5-EB43-8985-CA111A990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0943" y="4063321"/>
                <a:ext cx="1082636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Call_Num</a:t>
                </a:r>
              </a:p>
            </p:txBody>
          </p:sp>
          <p:cxnSp>
            <p:nvCxnSpPr>
              <p:cNvPr id="110681" name="Straight Connector 182">
                <a:extLst>
                  <a:ext uri="{FF2B5EF4-FFF2-40B4-BE49-F238E27FC236}">
                    <a16:creationId xmlns:a16="http://schemas.microsoft.com/office/drawing/2014/main" id="{27D1715B-3FD6-904E-8541-0695D76201A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070100" y="4084637"/>
                <a:ext cx="84931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0675" name="Group 186">
              <a:extLst>
                <a:ext uri="{FF2B5EF4-FFF2-40B4-BE49-F238E27FC236}">
                  <a16:creationId xmlns:a16="http://schemas.microsoft.com/office/drawing/2014/main" id="{2439A915-C426-8242-A62D-4795873DCF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3505195"/>
              <a:ext cx="838200" cy="338554"/>
              <a:chOff x="5432754" y="3246467"/>
              <a:chExt cx="838200" cy="338972"/>
            </a:xfrm>
          </p:grpSpPr>
          <p:grpSp>
            <p:nvGrpSpPr>
              <p:cNvPr id="110676" name="Group 72">
                <a:extLst>
                  <a:ext uri="{FF2B5EF4-FFF2-40B4-BE49-F238E27FC236}">
                    <a16:creationId xmlns:a16="http://schemas.microsoft.com/office/drawing/2014/main" id="{65746329-55F9-E549-9F2A-0DF6F64588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2354" y="3368089"/>
                <a:ext cx="228600" cy="76200"/>
                <a:chOff x="3962400" y="4191000"/>
                <a:chExt cx="228600" cy="76200"/>
              </a:xfrm>
            </p:grpSpPr>
            <p:sp>
              <p:nvSpPr>
                <p:cNvPr id="110678" name="Oval 74">
                  <a:extLst>
                    <a:ext uri="{FF2B5EF4-FFF2-40B4-BE49-F238E27FC236}">
                      <a16:creationId xmlns:a16="http://schemas.microsoft.com/office/drawing/2014/main" id="{BFA3B902-D6EB-B94B-8BEC-F24F5E2008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110679" name="Straight Connector 75">
                  <a:extLst>
                    <a:ext uri="{FF2B5EF4-FFF2-40B4-BE49-F238E27FC236}">
                      <a16:creationId xmlns:a16="http://schemas.microsoft.com/office/drawing/2014/main" id="{7A0C3199-12C9-8F4A-8E48-B60352ED3A6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0677" name="TextBox 80">
                <a:extLst>
                  <a:ext uri="{FF2B5EF4-FFF2-40B4-BE49-F238E27FC236}">
                    <a16:creationId xmlns:a16="http://schemas.microsoft.com/office/drawing/2014/main" id="{76507697-AC54-DB4D-B2C8-1742A43CE2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2754" y="3246467"/>
                <a:ext cx="662361" cy="338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u="sng"/>
                  <a:t>ISBN</a:t>
                </a:r>
              </a:p>
            </p:txBody>
          </p:sp>
        </p:grpSp>
      </p:grpSp>
      <p:sp>
        <p:nvSpPr>
          <p:cNvPr id="110614" name="Text Box 9">
            <a:extLst>
              <a:ext uri="{FF2B5EF4-FFF2-40B4-BE49-F238E27FC236}">
                <a16:creationId xmlns:a16="http://schemas.microsoft.com/office/drawing/2014/main" id="{5A4B6EE9-38D9-A14F-B35F-96DBB203A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111500"/>
            <a:ext cx="457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0615" name="Text Box 56">
            <a:extLst>
              <a:ext uri="{FF2B5EF4-FFF2-40B4-BE49-F238E27FC236}">
                <a16:creationId xmlns:a16="http://schemas.microsoft.com/office/drawing/2014/main" id="{2CC95E0E-8826-DB49-A3E5-D2320BBC9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3068638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29" name="Group 53">
            <a:extLst>
              <a:ext uri="{FF2B5EF4-FFF2-40B4-BE49-F238E27FC236}">
                <a16:creationId xmlns:a16="http://schemas.microsoft.com/office/drawing/2014/main" id="{CF502E3C-9037-A641-833D-BDDF32D32820}"/>
              </a:ext>
            </a:extLst>
          </p:cNvPr>
          <p:cNvGrpSpPr>
            <a:grpSpLocks/>
          </p:cNvGrpSpPr>
          <p:nvPr/>
        </p:nvGrpSpPr>
        <p:grpSpPr bwMode="auto">
          <a:xfrm>
            <a:off x="6324049" y="1697561"/>
            <a:ext cx="1241502" cy="1614420"/>
            <a:chOff x="3994" y="884"/>
            <a:chExt cx="816" cy="1079"/>
          </a:xfrm>
          <a:solidFill>
            <a:srgbClr val="FFB054"/>
          </a:solidFill>
        </p:grpSpPr>
        <p:sp>
          <p:nvSpPr>
            <p:cNvPr id="130" name="AutoShape 18">
              <a:extLst>
                <a:ext uri="{FF2B5EF4-FFF2-40B4-BE49-F238E27FC236}">
                  <a16:creationId xmlns:a16="http://schemas.microsoft.com/office/drawing/2014/main" id="{52C5533A-F3CA-604E-B62D-E051E60D9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107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BORROW</a:t>
              </a:r>
            </a:p>
          </p:txBody>
        </p:sp>
        <p:sp>
          <p:nvSpPr>
            <p:cNvPr id="131" name="Line 25">
              <a:extLst>
                <a:ext uri="{FF2B5EF4-FFF2-40B4-BE49-F238E27FC236}">
                  <a16:creationId xmlns:a16="http://schemas.microsoft.com/office/drawing/2014/main" id="{4B0FDEF2-355D-D042-B87C-7AAB12637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5" y="884"/>
              <a:ext cx="11" cy="19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" name="Line 26">
              <a:extLst>
                <a:ext uri="{FF2B5EF4-FFF2-40B4-BE49-F238E27FC236}">
                  <a16:creationId xmlns:a16="http://schemas.microsoft.com/office/drawing/2014/main" id="{6DF36226-3266-B840-9D2E-1D50CC8E0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1736"/>
              <a:ext cx="11" cy="22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0617" name="Text Box 51">
            <a:extLst>
              <a:ext uri="{FF2B5EF4-FFF2-40B4-BE49-F238E27FC236}">
                <a16:creationId xmlns:a16="http://schemas.microsoft.com/office/drawing/2014/main" id="{EB6F46B0-7B33-7F4B-AF26-09ECE67E7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2962275"/>
            <a:ext cx="330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110618" name="Text Box 52">
            <a:extLst>
              <a:ext uri="{FF2B5EF4-FFF2-40B4-BE49-F238E27FC236}">
                <a16:creationId xmlns:a16="http://schemas.microsoft.com/office/drawing/2014/main" id="{386EA127-0A66-F840-8D18-3DACE3E77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1739900"/>
            <a:ext cx="4714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0,1</a:t>
            </a:r>
          </a:p>
        </p:txBody>
      </p:sp>
      <p:sp>
        <p:nvSpPr>
          <p:cNvPr id="110619" name="Rectangle 14">
            <a:extLst>
              <a:ext uri="{FF2B5EF4-FFF2-40B4-BE49-F238E27FC236}">
                <a16:creationId xmlns:a16="http://schemas.microsoft.com/office/drawing/2014/main" id="{8D05F4F4-9D10-0248-AAA1-D137AC336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65775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LIBRARIAN</a:t>
            </a:r>
          </a:p>
        </p:txBody>
      </p:sp>
      <p:sp>
        <p:nvSpPr>
          <p:cNvPr id="110620" name="Text Box 59">
            <a:extLst>
              <a:ext uri="{FF2B5EF4-FFF2-40B4-BE49-F238E27FC236}">
                <a16:creationId xmlns:a16="http://schemas.microsoft.com/office/drawing/2014/main" id="{2F1B043A-7A85-194B-839F-3DB70E68B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5568950"/>
            <a:ext cx="6842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0,1</a:t>
            </a:r>
          </a:p>
        </p:txBody>
      </p:sp>
      <p:grpSp>
        <p:nvGrpSpPr>
          <p:cNvPr id="139" name="Group 77">
            <a:extLst>
              <a:ext uri="{FF2B5EF4-FFF2-40B4-BE49-F238E27FC236}">
                <a16:creationId xmlns:a16="http://schemas.microsoft.com/office/drawing/2014/main" id="{6504B7CC-A061-3A49-93B3-F2A2AA5FEB0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495800"/>
            <a:ext cx="3962400" cy="1066800"/>
            <a:chOff x="1536" y="2880"/>
            <a:chExt cx="2496" cy="672"/>
          </a:xfrm>
          <a:solidFill>
            <a:srgbClr val="FFB054"/>
          </a:solidFill>
        </p:grpSpPr>
        <p:sp>
          <p:nvSpPr>
            <p:cNvPr id="145" name="AutoShape 28">
              <a:extLst>
                <a:ext uri="{FF2B5EF4-FFF2-40B4-BE49-F238E27FC236}">
                  <a16:creationId xmlns:a16="http://schemas.microsoft.com/office/drawing/2014/main" id="{F00A9AD9-1975-8148-A13F-3C97E4DB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880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WORKS</a:t>
              </a:r>
            </a:p>
          </p:txBody>
        </p:sp>
        <p:sp>
          <p:nvSpPr>
            <p:cNvPr id="146" name="Line 29">
              <a:extLst>
                <a:ext uri="{FF2B5EF4-FFF2-40B4-BE49-F238E27FC236}">
                  <a16:creationId xmlns:a16="http://schemas.microsoft.com/office/drawing/2014/main" id="{42BDC639-34DE-9942-B4BD-E8E42F44F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16"/>
              <a:ext cx="624" cy="0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7" name="Line 37">
              <a:extLst>
                <a:ext uri="{FF2B5EF4-FFF2-40B4-BE49-F238E27FC236}">
                  <a16:creationId xmlns:a16="http://schemas.microsoft.com/office/drawing/2014/main" id="{7F2DEB5E-3D50-6F40-86F9-D433326EC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16"/>
              <a:ext cx="120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" name="Line 38">
              <a:extLst>
                <a:ext uri="{FF2B5EF4-FFF2-40B4-BE49-F238E27FC236}">
                  <a16:creationId xmlns:a16="http://schemas.microsoft.com/office/drawing/2014/main" id="{CADE7A67-FFA1-344B-B069-2FE81B567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0" name="Line 39">
              <a:extLst>
                <a:ext uri="{FF2B5EF4-FFF2-40B4-BE49-F238E27FC236}">
                  <a16:creationId xmlns:a16="http://schemas.microsoft.com/office/drawing/2014/main" id="{EE8C182B-8624-2B4F-A5BE-4EC050BD1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16"/>
              <a:ext cx="0" cy="336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0622" name="Text Box 61">
            <a:extLst>
              <a:ext uri="{FF2B5EF4-FFF2-40B4-BE49-F238E27FC236}">
                <a16:creationId xmlns:a16="http://schemas.microsoft.com/office/drawing/2014/main" id="{31D6F912-DC08-1F47-A945-8493D021C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24400"/>
            <a:ext cx="3794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0623" name="Text Box 62">
            <a:extLst>
              <a:ext uri="{FF2B5EF4-FFF2-40B4-BE49-F238E27FC236}">
                <a16:creationId xmlns:a16="http://schemas.microsoft.com/office/drawing/2014/main" id="{8042F7AA-22C6-C842-B937-4B4B566DD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7117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72" name="Group 45">
            <a:extLst>
              <a:ext uri="{FF2B5EF4-FFF2-40B4-BE49-F238E27FC236}">
                <a16:creationId xmlns:a16="http://schemas.microsoft.com/office/drawing/2014/main" id="{56732B26-98AA-C844-B800-2A1A5893124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657602"/>
            <a:ext cx="4038600" cy="1905001"/>
            <a:chOff x="1440" y="2256"/>
            <a:chExt cx="2544" cy="1200"/>
          </a:xfrm>
          <a:solidFill>
            <a:srgbClr val="FFB054"/>
          </a:solidFill>
        </p:grpSpPr>
        <p:sp>
          <p:nvSpPr>
            <p:cNvPr id="173" name="AutoShape 40">
              <a:extLst>
                <a:ext uri="{FF2B5EF4-FFF2-40B4-BE49-F238E27FC236}">
                  <a16:creationId xmlns:a16="http://schemas.microsoft.com/office/drawing/2014/main" id="{5A350259-49FB-7B4A-93E1-BF4E15D2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52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>
                  <a:latin typeface="Helvetica" charset="0"/>
                  <a:ea typeface="ＭＳ Ｐゴシック" charset="0"/>
                  <a:cs typeface="ＭＳ Ｐゴシック" charset="0"/>
                </a:rPr>
                <a:t>CHECKS</a:t>
              </a:r>
            </a:p>
          </p:txBody>
        </p:sp>
        <p:sp>
          <p:nvSpPr>
            <p:cNvPr id="174" name="Line 41">
              <a:extLst>
                <a:ext uri="{FF2B5EF4-FFF2-40B4-BE49-F238E27FC236}">
                  <a16:creationId xmlns:a16="http://schemas.microsoft.com/office/drawing/2014/main" id="{EAD590A3-3ADA-F447-9DA9-3A77B9663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688"/>
              <a:ext cx="1632" cy="1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5" name="Line 42">
              <a:extLst>
                <a:ext uri="{FF2B5EF4-FFF2-40B4-BE49-F238E27FC236}">
                  <a16:creationId xmlns:a16="http://schemas.microsoft.com/office/drawing/2014/main" id="{8B0829D1-0380-EF49-8461-240668B49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15"/>
              <a:ext cx="0" cy="741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2" name="Line 43">
              <a:extLst>
                <a:ext uri="{FF2B5EF4-FFF2-40B4-BE49-F238E27FC236}">
                  <a16:creationId xmlns:a16="http://schemas.microsoft.com/office/drawing/2014/main" id="{32A110E1-C3D0-CC40-9DCA-A3A93B2869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256"/>
              <a:ext cx="0" cy="9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" name="Line 44">
              <a:extLst>
                <a:ext uri="{FF2B5EF4-FFF2-40B4-BE49-F238E27FC236}">
                  <a16:creationId xmlns:a16="http://schemas.microsoft.com/office/drawing/2014/main" id="{BCA43ACC-84BF-DD4F-8248-E26664FAC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256"/>
              <a:ext cx="57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0625" name="Text Box 63">
            <a:extLst>
              <a:ext uri="{FF2B5EF4-FFF2-40B4-BE49-F238E27FC236}">
                <a16:creationId xmlns:a16="http://schemas.microsoft.com/office/drawing/2014/main" id="{52C4C42D-1257-F44B-BA57-1F7DA05AF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57600"/>
            <a:ext cx="3190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10626" name="Text Box 64">
            <a:extLst>
              <a:ext uri="{FF2B5EF4-FFF2-40B4-BE49-F238E27FC236}">
                <a16:creationId xmlns:a16="http://schemas.microsoft.com/office/drawing/2014/main" id="{EE3A2413-4204-E140-B77F-63E247411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8" y="4343400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10627" name="Group 1">
            <a:extLst>
              <a:ext uri="{FF2B5EF4-FFF2-40B4-BE49-F238E27FC236}">
                <a16:creationId xmlns:a16="http://schemas.microsoft.com/office/drawing/2014/main" id="{5117CA5B-6E59-674B-A6D7-F7D854616D55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2573338"/>
            <a:ext cx="1128713" cy="495300"/>
            <a:chOff x="7518802" y="2573337"/>
            <a:chExt cx="1128835" cy="494592"/>
          </a:xfrm>
        </p:grpSpPr>
        <p:grpSp>
          <p:nvGrpSpPr>
            <p:cNvPr id="110663" name="Group 195">
              <a:extLst>
                <a:ext uri="{FF2B5EF4-FFF2-40B4-BE49-F238E27FC236}">
                  <a16:creationId xmlns:a16="http://schemas.microsoft.com/office/drawing/2014/main" id="{6F19AB57-FC75-D842-9E9C-23C530379053}"/>
                </a:ext>
              </a:extLst>
            </p:cNvPr>
            <p:cNvGrpSpPr>
              <a:grpSpLocks/>
            </p:cNvGrpSpPr>
            <p:nvPr/>
          </p:nvGrpSpPr>
          <p:grpSpPr bwMode="auto">
            <a:xfrm rot="13594758" flipV="1">
              <a:off x="7448809" y="2649537"/>
              <a:ext cx="228600" cy="76200"/>
              <a:chOff x="3962400" y="4191000"/>
              <a:chExt cx="228600" cy="76200"/>
            </a:xfrm>
          </p:grpSpPr>
          <p:sp>
            <p:nvSpPr>
              <p:cNvPr id="110665" name="Oval 127">
                <a:extLst>
                  <a:ext uri="{FF2B5EF4-FFF2-40B4-BE49-F238E27FC236}">
                    <a16:creationId xmlns:a16="http://schemas.microsoft.com/office/drawing/2014/main" id="{408741A5-8F6E-8041-A8B3-2D0BBC367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0666" name="Straight Connector 128">
                <a:extLst>
                  <a:ext uri="{FF2B5EF4-FFF2-40B4-BE49-F238E27FC236}">
                    <a16:creationId xmlns:a16="http://schemas.microsoft.com/office/drawing/2014/main" id="{64C6A48E-D2FB-5C4A-AA75-706B533AC4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0664" name="TextBox 198">
              <a:extLst>
                <a:ext uri="{FF2B5EF4-FFF2-40B4-BE49-F238E27FC236}">
                  <a16:creationId xmlns:a16="http://schemas.microsoft.com/office/drawing/2014/main" id="{4BA39F73-4FF8-EF4A-BC3F-1819AC505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8802" y="2729375"/>
              <a:ext cx="11288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Due_Date</a:t>
              </a:r>
            </a:p>
          </p:txBody>
        </p:sp>
      </p:grpSp>
      <p:sp>
        <p:nvSpPr>
          <p:cNvPr id="110628" name="Rectangle 13">
            <a:extLst>
              <a:ext uri="{FF2B5EF4-FFF2-40B4-BE49-F238E27FC236}">
                <a16:creationId xmlns:a16="http://schemas.microsoft.com/office/drawing/2014/main" id="{327357CE-48F8-E44A-B4BB-C34BD63DD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258888"/>
            <a:ext cx="1371600" cy="481012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BORROWER</a:t>
            </a:r>
          </a:p>
        </p:txBody>
      </p:sp>
      <p:sp>
        <p:nvSpPr>
          <p:cNvPr id="110629" name="Rectangle 13">
            <a:extLst>
              <a:ext uri="{FF2B5EF4-FFF2-40B4-BE49-F238E27FC236}">
                <a16:creationId xmlns:a16="http://schemas.microsoft.com/office/drawing/2014/main" id="{405BD6AF-7016-254F-8B7A-50ED73B4F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223963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/>
              <a:t>MEMBER</a:t>
            </a:r>
          </a:p>
        </p:txBody>
      </p:sp>
      <p:sp>
        <p:nvSpPr>
          <p:cNvPr id="203" name="Text Box 51">
            <a:extLst>
              <a:ext uri="{FF2B5EF4-FFF2-40B4-BE49-F238E27FC236}">
                <a16:creationId xmlns:a16="http://schemas.microsoft.com/office/drawing/2014/main" id="{749B4EF7-B5F8-AA41-AE51-7F712F6C9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2927350"/>
            <a:ext cx="511175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600" b="1" dirty="0">
                <a:solidFill>
                  <a:schemeClr val="accent6"/>
                </a:solidFill>
                <a:latin typeface="Tahoma" panose="020B0604030504040204" pitchFamily="34" charset="0"/>
              </a:rPr>
              <a:t>0,5</a:t>
            </a:r>
          </a:p>
        </p:txBody>
      </p:sp>
      <p:sp>
        <p:nvSpPr>
          <p:cNvPr id="110631" name="Text Box 57">
            <a:extLst>
              <a:ext uri="{FF2B5EF4-FFF2-40B4-BE49-F238E27FC236}">
                <a16:creationId xmlns:a16="http://schemas.microsoft.com/office/drawing/2014/main" id="{1100E0F9-963C-D848-A9E4-F83DC6D80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273300"/>
            <a:ext cx="3794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0632" name="Text Box 58">
            <a:extLst>
              <a:ext uri="{FF2B5EF4-FFF2-40B4-BE49-F238E27FC236}">
                <a16:creationId xmlns:a16="http://schemas.microsoft.com/office/drawing/2014/main" id="{45A71974-475A-A243-B2D8-A6906EE26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2346325"/>
            <a:ext cx="342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grpSp>
        <p:nvGrpSpPr>
          <p:cNvPr id="110633" name="Group 82">
            <a:extLst>
              <a:ext uri="{FF2B5EF4-FFF2-40B4-BE49-F238E27FC236}">
                <a16:creationId xmlns:a16="http://schemas.microsoft.com/office/drawing/2014/main" id="{16C6FC75-D5E3-684F-8414-DB69132F0EF0}"/>
              </a:ext>
            </a:extLst>
          </p:cNvPr>
          <p:cNvGrpSpPr>
            <a:grpSpLocks/>
          </p:cNvGrpSpPr>
          <p:nvPr/>
        </p:nvGrpSpPr>
        <p:grpSpPr bwMode="auto">
          <a:xfrm>
            <a:off x="2027238" y="1524000"/>
            <a:ext cx="4221162" cy="1779588"/>
            <a:chOff x="2027450" y="1524000"/>
            <a:chExt cx="4220950" cy="1779056"/>
          </a:xfrm>
        </p:grpSpPr>
        <p:grpSp>
          <p:nvGrpSpPr>
            <p:cNvPr id="204" name="Group 47">
              <a:extLst>
                <a:ext uri="{FF2B5EF4-FFF2-40B4-BE49-F238E27FC236}">
                  <a16:creationId xmlns:a16="http://schemas.microsoft.com/office/drawing/2014/main" id="{DC427C2D-D283-044D-B971-74D3A43342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7450" y="2131480"/>
              <a:ext cx="3840164" cy="1171576"/>
              <a:chOff x="1599" y="768"/>
              <a:chExt cx="2419" cy="738"/>
            </a:xfrm>
            <a:solidFill>
              <a:srgbClr val="FFB054"/>
            </a:solidFill>
          </p:grpSpPr>
          <p:sp>
            <p:nvSpPr>
              <p:cNvPr id="205" name="AutoShape 17">
                <a:extLst>
                  <a:ext uri="{FF2B5EF4-FFF2-40B4-BE49-F238E27FC236}">
                    <a16:creationId xmlns:a16="http://schemas.microsoft.com/office/drawing/2014/main" id="{907A264B-ACCC-2E41-BE68-C1E8D5DAB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768"/>
                <a:ext cx="672" cy="672"/>
              </a:xfrm>
              <a:prstGeom prst="flowChartDecision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US" sz="2000" dirty="0">
                    <a:latin typeface="Helvetica" charset="0"/>
                    <a:ea typeface="ＭＳ Ｐゴシック" charset="0"/>
                    <a:cs typeface="ＭＳ Ｐゴシック" charset="0"/>
                  </a:rPr>
                  <a:t>HOLD</a:t>
                </a:r>
              </a:p>
            </p:txBody>
          </p:sp>
          <p:sp>
            <p:nvSpPr>
              <p:cNvPr id="206" name="Line 20">
                <a:extLst>
                  <a:ext uri="{FF2B5EF4-FFF2-40B4-BE49-F238E27FC236}">
                    <a16:creationId xmlns:a16="http://schemas.microsoft.com/office/drawing/2014/main" id="{CCE5646B-541A-D044-B549-3F205B14D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83" y="1102"/>
                <a:ext cx="835" cy="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endParaRPr lang="en-US" dirty="0"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8" name="Line 23">
                <a:extLst>
                  <a:ext uri="{FF2B5EF4-FFF2-40B4-BE49-F238E27FC236}">
                    <a16:creationId xmlns:a16="http://schemas.microsoft.com/office/drawing/2014/main" id="{4963FDCF-5239-1943-8219-7F550C0DC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99" y="1095"/>
                <a:ext cx="945" cy="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endParaRPr lang="en-US"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9" name="Line 24">
                <a:extLst>
                  <a:ext uri="{FF2B5EF4-FFF2-40B4-BE49-F238E27FC236}">
                    <a16:creationId xmlns:a16="http://schemas.microsoft.com/office/drawing/2014/main" id="{33FFE978-D8DE-4945-BF04-39FC790B8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1" y="1106"/>
                <a:ext cx="17" cy="4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endParaRPr lang="en-US"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0661" name="Line 20">
              <a:extLst>
                <a:ext uri="{FF2B5EF4-FFF2-40B4-BE49-F238E27FC236}">
                  <a16:creationId xmlns:a16="http://schemas.microsoft.com/office/drawing/2014/main" id="{A1FC2E7B-F5A1-3245-B8B2-206E3F71D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67400" y="15240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662" name="Line 24">
              <a:extLst>
                <a:ext uri="{FF2B5EF4-FFF2-40B4-BE49-F238E27FC236}">
                  <a16:creationId xmlns:a16="http://schemas.microsoft.com/office/drawing/2014/main" id="{DF8EBFC0-FA73-1249-857D-BF97209DE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3175" y="1532702"/>
              <a:ext cx="14225" cy="1173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634" name="Group 39">
            <a:extLst>
              <a:ext uri="{FF2B5EF4-FFF2-40B4-BE49-F238E27FC236}">
                <a16:creationId xmlns:a16="http://schemas.microsoft.com/office/drawing/2014/main" id="{C8DED8F5-8BFE-8148-BAB9-D1076AC50FA9}"/>
              </a:ext>
            </a:extLst>
          </p:cNvPr>
          <p:cNvGrpSpPr>
            <a:grpSpLocks/>
          </p:cNvGrpSpPr>
          <p:nvPr/>
        </p:nvGrpSpPr>
        <p:grpSpPr bwMode="auto">
          <a:xfrm>
            <a:off x="1966913" y="6096000"/>
            <a:ext cx="776287" cy="388938"/>
            <a:chOff x="1905000" y="6096000"/>
            <a:chExt cx="776175" cy="388234"/>
          </a:xfrm>
        </p:grpSpPr>
        <p:grpSp>
          <p:nvGrpSpPr>
            <p:cNvPr id="110656" name="Group 40">
              <a:extLst>
                <a:ext uri="{FF2B5EF4-FFF2-40B4-BE49-F238E27FC236}">
                  <a16:creationId xmlns:a16="http://schemas.microsoft.com/office/drawing/2014/main" id="{1CF81568-569C-0849-925E-566F47D74D55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1828800" y="6172200"/>
              <a:ext cx="228600" cy="76200"/>
              <a:chOff x="3962400" y="4191000"/>
              <a:chExt cx="228600" cy="76200"/>
            </a:xfrm>
          </p:grpSpPr>
          <p:sp>
            <p:nvSpPr>
              <p:cNvPr id="110658" name="Oval 42">
                <a:extLst>
                  <a:ext uri="{FF2B5EF4-FFF2-40B4-BE49-F238E27FC236}">
                    <a16:creationId xmlns:a16="http://schemas.microsoft.com/office/drawing/2014/main" id="{779B24A0-C592-2048-8A5A-B301522A1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0659" name="Straight Connector 43">
                <a:extLst>
                  <a:ext uri="{FF2B5EF4-FFF2-40B4-BE49-F238E27FC236}">
                    <a16:creationId xmlns:a16="http://schemas.microsoft.com/office/drawing/2014/main" id="{48A74A2F-932F-7348-8336-23E141EA5EA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0657" name="TextBox 41">
              <a:extLst>
                <a:ext uri="{FF2B5EF4-FFF2-40B4-BE49-F238E27FC236}">
                  <a16:creationId xmlns:a16="http://schemas.microsoft.com/office/drawing/2014/main" id="{3932E751-F8B9-C64A-87C0-305B86BAC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6145680"/>
              <a:ext cx="7761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Phone</a:t>
              </a:r>
            </a:p>
          </p:txBody>
        </p:sp>
      </p:grpSp>
      <p:sp>
        <p:nvSpPr>
          <p:cNvPr id="110635" name="Rectangle 2">
            <a:extLst>
              <a:ext uri="{FF2B5EF4-FFF2-40B4-BE49-F238E27FC236}">
                <a16:creationId xmlns:a16="http://schemas.microsoft.com/office/drawing/2014/main" id="{67611AAD-13B1-9D47-B0F0-E13736793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824913" cy="533400"/>
          </a:xfrm>
        </p:spPr>
        <p:txBody>
          <a:bodyPr/>
          <a:lstStyle/>
          <a:p>
            <a:pPr algn="l" eaLnBrk="1" hangingPunct="1"/>
            <a:r>
              <a:rPr lang="en-US" altLang="en-US"/>
              <a:t>Library ER Diagram</a:t>
            </a:r>
          </a:p>
        </p:txBody>
      </p:sp>
      <p:grpSp>
        <p:nvGrpSpPr>
          <p:cNvPr id="110636" name="Group 39">
            <a:extLst>
              <a:ext uri="{FF2B5EF4-FFF2-40B4-BE49-F238E27FC236}">
                <a16:creationId xmlns:a16="http://schemas.microsoft.com/office/drawing/2014/main" id="{5856847E-6C09-D64C-A4E4-8C2D1433EBED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6096000"/>
            <a:ext cx="936625" cy="388938"/>
            <a:chOff x="1905000" y="6096000"/>
            <a:chExt cx="936341" cy="387621"/>
          </a:xfrm>
        </p:grpSpPr>
        <p:grpSp>
          <p:nvGrpSpPr>
            <p:cNvPr id="110652" name="Group 40">
              <a:extLst>
                <a:ext uri="{FF2B5EF4-FFF2-40B4-BE49-F238E27FC236}">
                  <a16:creationId xmlns:a16="http://schemas.microsoft.com/office/drawing/2014/main" id="{90560E59-5C03-AA43-954B-9138B7A718A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1828800" y="6172200"/>
              <a:ext cx="228600" cy="76200"/>
              <a:chOff x="3962400" y="4191000"/>
              <a:chExt cx="228600" cy="76200"/>
            </a:xfrm>
          </p:grpSpPr>
          <p:sp>
            <p:nvSpPr>
              <p:cNvPr id="110654" name="Oval 42">
                <a:extLst>
                  <a:ext uri="{FF2B5EF4-FFF2-40B4-BE49-F238E27FC236}">
                    <a16:creationId xmlns:a16="http://schemas.microsoft.com/office/drawing/2014/main" id="{1F77D029-5079-5443-A281-96D0B6AE3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0655" name="Straight Connector 43">
                <a:extLst>
                  <a:ext uri="{FF2B5EF4-FFF2-40B4-BE49-F238E27FC236}">
                    <a16:creationId xmlns:a16="http://schemas.microsoft.com/office/drawing/2014/main" id="{D5C93C37-5C74-7547-8BE9-0D4D84F4AA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0653" name="TextBox 41">
              <a:extLst>
                <a:ext uri="{FF2B5EF4-FFF2-40B4-BE49-F238E27FC236}">
                  <a16:creationId xmlns:a16="http://schemas.microsoft.com/office/drawing/2014/main" id="{1A014FB8-8228-A64C-B8A6-766E8DD5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6145680"/>
              <a:ext cx="936341" cy="337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Address</a:t>
              </a:r>
            </a:p>
          </p:txBody>
        </p:sp>
      </p:grpSp>
      <p:grpSp>
        <p:nvGrpSpPr>
          <p:cNvPr id="110637" name="Group 10">
            <a:extLst>
              <a:ext uri="{FF2B5EF4-FFF2-40B4-BE49-F238E27FC236}">
                <a16:creationId xmlns:a16="http://schemas.microsoft.com/office/drawing/2014/main" id="{BB79BE8E-E301-EF4E-A885-974E9093C059}"/>
              </a:ext>
            </a:extLst>
          </p:cNvPr>
          <p:cNvGrpSpPr>
            <a:grpSpLocks/>
          </p:cNvGrpSpPr>
          <p:nvPr/>
        </p:nvGrpSpPr>
        <p:grpSpPr bwMode="auto">
          <a:xfrm>
            <a:off x="7618413" y="1344613"/>
            <a:ext cx="1055687" cy="338137"/>
            <a:chOff x="7696201" y="5836622"/>
            <a:chExt cx="1054603" cy="338972"/>
          </a:xfrm>
        </p:grpSpPr>
        <p:sp>
          <p:nvSpPr>
            <p:cNvPr id="110648" name="TextBox 11">
              <a:extLst>
                <a:ext uri="{FF2B5EF4-FFF2-40B4-BE49-F238E27FC236}">
                  <a16:creationId xmlns:a16="http://schemas.microsoft.com/office/drawing/2014/main" id="{72A60027-DCB5-E64C-B9FC-69FFB29D4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902204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MemNo</a:t>
              </a:r>
            </a:p>
          </p:txBody>
        </p:sp>
        <p:grpSp>
          <p:nvGrpSpPr>
            <p:cNvPr id="110649" name="Group 12">
              <a:extLst>
                <a:ext uri="{FF2B5EF4-FFF2-40B4-BE49-F238E27FC236}">
                  <a16:creationId xmlns:a16="http://schemas.microsoft.com/office/drawing/2014/main" id="{8B8637AF-1725-4A44-8F69-4D85C467386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110650" name="Oval 13">
                <a:extLst>
                  <a:ext uri="{FF2B5EF4-FFF2-40B4-BE49-F238E27FC236}">
                    <a16:creationId xmlns:a16="http://schemas.microsoft.com/office/drawing/2014/main" id="{C73531EA-38A0-AC41-BCC8-9773FB096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0651" name="Straight Connector 14">
                <a:extLst>
                  <a:ext uri="{FF2B5EF4-FFF2-40B4-BE49-F238E27FC236}">
                    <a16:creationId xmlns:a16="http://schemas.microsoft.com/office/drawing/2014/main" id="{29D54B2A-00A6-8544-A011-D394CB776CD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10638" name="Group 10">
            <a:extLst>
              <a:ext uri="{FF2B5EF4-FFF2-40B4-BE49-F238E27FC236}">
                <a16:creationId xmlns:a16="http://schemas.microsoft.com/office/drawing/2014/main" id="{E3E12211-6C93-AB44-B501-D132B5AE495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352800"/>
            <a:ext cx="1100138" cy="338138"/>
            <a:chOff x="7696201" y="5836622"/>
            <a:chExt cx="1099455" cy="338972"/>
          </a:xfrm>
        </p:grpSpPr>
        <p:sp>
          <p:nvSpPr>
            <p:cNvPr id="110644" name="TextBox 11">
              <a:extLst>
                <a:ext uri="{FF2B5EF4-FFF2-40B4-BE49-F238E27FC236}">
                  <a16:creationId xmlns:a16="http://schemas.microsoft.com/office/drawing/2014/main" id="{F36BC177-3E1A-C54E-842C-A524C5909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947056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Barcode</a:t>
              </a:r>
            </a:p>
          </p:txBody>
        </p:sp>
        <p:grpSp>
          <p:nvGrpSpPr>
            <p:cNvPr id="110645" name="Group 12">
              <a:extLst>
                <a:ext uri="{FF2B5EF4-FFF2-40B4-BE49-F238E27FC236}">
                  <a16:creationId xmlns:a16="http://schemas.microsoft.com/office/drawing/2014/main" id="{A01F704D-8C15-E34F-A50D-19D235DCEB1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110646" name="Oval 13">
                <a:extLst>
                  <a:ext uri="{FF2B5EF4-FFF2-40B4-BE49-F238E27FC236}">
                    <a16:creationId xmlns:a16="http://schemas.microsoft.com/office/drawing/2014/main" id="{A2D5219A-0ACB-4C4B-A713-D777B9C88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0647" name="Straight Connector 14">
                <a:extLst>
                  <a:ext uri="{FF2B5EF4-FFF2-40B4-BE49-F238E27FC236}">
                    <a16:creationId xmlns:a16="http://schemas.microsoft.com/office/drawing/2014/main" id="{006948DB-C5D3-7640-98A0-75DF628070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10639" name="Group 1">
            <a:extLst>
              <a:ext uri="{FF2B5EF4-FFF2-40B4-BE49-F238E27FC236}">
                <a16:creationId xmlns:a16="http://schemas.microsoft.com/office/drawing/2014/main" id="{64276A91-BCC3-D84F-977B-89AB434C2679}"/>
              </a:ext>
            </a:extLst>
          </p:cNvPr>
          <p:cNvGrpSpPr>
            <a:grpSpLocks/>
          </p:cNvGrpSpPr>
          <p:nvPr/>
        </p:nvGrpSpPr>
        <p:grpSpPr bwMode="auto">
          <a:xfrm>
            <a:off x="4187825" y="1905000"/>
            <a:ext cx="773113" cy="338138"/>
            <a:chOff x="4187426" y="1905000"/>
            <a:chExt cx="773451" cy="338554"/>
          </a:xfrm>
        </p:grpSpPr>
        <p:grpSp>
          <p:nvGrpSpPr>
            <p:cNvPr id="110640" name="Group 195">
              <a:extLst>
                <a:ext uri="{FF2B5EF4-FFF2-40B4-BE49-F238E27FC236}">
                  <a16:creationId xmlns:a16="http://schemas.microsoft.com/office/drawing/2014/main" id="{B374F23D-F855-D54E-B0B3-BD4C0ED6999C}"/>
                </a:ext>
              </a:extLst>
            </p:cNvPr>
            <p:cNvGrpSpPr>
              <a:grpSpLocks/>
            </p:cNvGrpSpPr>
            <p:nvPr/>
          </p:nvGrpSpPr>
          <p:grpSpPr bwMode="auto">
            <a:xfrm rot="8304050" flipV="1">
              <a:off x="4187426" y="2143421"/>
              <a:ext cx="228927" cy="76192"/>
              <a:chOff x="3962400" y="4191000"/>
              <a:chExt cx="228600" cy="76200"/>
            </a:xfrm>
          </p:grpSpPr>
          <p:sp>
            <p:nvSpPr>
              <p:cNvPr id="110642" name="Oval 127">
                <a:extLst>
                  <a:ext uri="{FF2B5EF4-FFF2-40B4-BE49-F238E27FC236}">
                    <a16:creationId xmlns:a16="http://schemas.microsoft.com/office/drawing/2014/main" id="{121C82B6-D942-8242-A5F3-6F16DDD6D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0643" name="Straight Connector 128">
                <a:extLst>
                  <a:ext uri="{FF2B5EF4-FFF2-40B4-BE49-F238E27FC236}">
                    <a16:creationId xmlns:a16="http://schemas.microsoft.com/office/drawing/2014/main" id="{46E012F4-B20D-614D-81B5-B6576E370E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0641" name="TextBox 198">
              <a:extLst>
                <a:ext uri="{FF2B5EF4-FFF2-40B4-BE49-F238E27FC236}">
                  <a16:creationId xmlns:a16="http://schemas.microsoft.com/office/drawing/2014/main" id="{FF68FB52-2B10-B942-AF3C-A7BCC7963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1905000"/>
              <a:ext cx="6174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Date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4">
            <a:extLst>
              <a:ext uri="{FF2B5EF4-FFF2-40B4-BE49-F238E27FC236}">
                <a16:creationId xmlns:a16="http://schemas.microsoft.com/office/drawing/2014/main" id="{CDFF03B3-BB7C-F843-A2CA-57A3CF1EB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3" y="3505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11618" name="Rectangle 27">
            <a:extLst>
              <a:ext uri="{FF2B5EF4-FFF2-40B4-BE49-F238E27FC236}">
                <a16:creationId xmlns:a16="http://schemas.microsoft.com/office/drawing/2014/main" id="{AB2E7514-A664-1C41-8AB3-4954DCF9C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599113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SECTION</a:t>
            </a:r>
          </a:p>
        </p:txBody>
      </p:sp>
      <p:grpSp>
        <p:nvGrpSpPr>
          <p:cNvPr id="111619" name="Group 10">
            <a:extLst>
              <a:ext uri="{FF2B5EF4-FFF2-40B4-BE49-F238E27FC236}">
                <a16:creationId xmlns:a16="http://schemas.microsoft.com/office/drawing/2014/main" id="{9A0C1118-0FD0-C14D-9EE5-60CC4E233F7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718175"/>
            <a:ext cx="1033463" cy="338138"/>
            <a:chOff x="7696201" y="5836622"/>
            <a:chExt cx="1032768" cy="338554"/>
          </a:xfrm>
        </p:grpSpPr>
        <p:sp>
          <p:nvSpPr>
            <p:cNvPr id="111718" name="TextBox 11">
              <a:extLst>
                <a:ext uri="{FF2B5EF4-FFF2-40B4-BE49-F238E27FC236}">
                  <a16:creationId xmlns:a16="http://schemas.microsoft.com/office/drawing/2014/main" id="{737EFA95-D5B6-A849-8419-20D7A0036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8803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number</a:t>
              </a:r>
            </a:p>
          </p:txBody>
        </p:sp>
        <p:grpSp>
          <p:nvGrpSpPr>
            <p:cNvPr id="111719" name="Group 12">
              <a:extLst>
                <a:ext uri="{FF2B5EF4-FFF2-40B4-BE49-F238E27FC236}">
                  <a16:creationId xmlns:a16="http://schemas.microsoft.com/office/drawing/2014/main" id="{11700076-3892-0441-B98E-ABB001C6AA99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111720" name="Oval 13">
                <a:extLst>
                  <a:ext uri="{FF2B5EF4-FFF2-40B4-BE49-F238E27FC236}">
                    <a16:creationId xmlns:a16="http://schemas.microsoft.com/office/drawing/2014/main" id="{B43F3C9C-10A8-B14A-ACD7-B872B8F86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1721" name="Straight Connector 14">
                <a:extLst>
                  <a:ext uri="{FF2B5EF4-FFF2-40B4-BE49-F238E27FC236}">
                    <a16:creationId xmlns:a16="http://schemas.microsoft.com/office/drawing/2014/main" id="{B55DF6E4-1B3C-D74C-AB52-B8D7DEBCC3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11620" name="Group 21">
            <a:extLst>
              <a:ext uri="{FF2B5EF4-FFF2-40B4-BE49-F238E27FC236}">
                <a16:creationId xmlns:a16="http://schemas.microsoft.com/office/drawing/2014/main" id="{EF092B3C-CC42-F243-936E-0D90673EA44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638800"/>
            <a:ext cx="914400" cy="339725"/>
            <a:chOff x="838200" y="5520154"/>
            <a:chExt cx="914400" cy="338554"/>
          </a:xfrm>
        </p:grpSpPr>
        <p:grpSp>
          <p:nvGrpSpPr>
            <p:cNvPr id="111714" name="Group 22">
              <a:extLst>
                <a:ext uri="{FF2B5EF4-FFF2-40B4-BE49-F238E27FC236}">
                  <a16:creationId xmlns:a16="http://schemas.microsoft.com/office/drawing/2014/main" id="{F932BA71-A972-0441-A0D5-78E2E6CADA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672554"/>
              <a:ext cx="228600" cy="76200"/>
              <a:chOff x="3962400" y="4191000"/>
              <a:chExt cx="228600" cy="76200"/>
            </a:xfrm>
          </p:grpSpPr>
          <p:sp>
            <p:nvSpPr>
              <p:cNvPr id="111716" name="Oval 24">
                <a:extLst>
                  <a:ext uri="{FF2B5EF4-FFF2-40B4-BE49-F238E27FC236}">
                    <a16:creationId xmlns:a16="http://schemas.microsoft.com/office/drawing/2014/main" id="{ED13065A-0C14-7F44-9E8F-BDDF25139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1717" name="Straight Connector 25">
                <a:extLst>
                  <a:ext uri="{FF2B5EF4-FFF2-40B4-BE49-F238E27FC236}">
                    <a16:creationId xmlns:a16="http://schemas.microsoft.com/office/drawing/2014/main" id="{900AECD1-80A7-3643-B1A0-98131B066F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1715" name="TextBox 23">
              <a:extLst>
                <a:ext uri="{FF2B5EF4-FFF2-40B4-BE49-F238E27FC236}">
                  <a16:creationId xmlns:a16="http://schemas.microsoft.com/office/drawing/2014/main" id="{F4FCE8AC-DE7D-E34E-88B8-783D43D14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5520154"/>
              <a:ext cx="6623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LibID</a:t>
              </a:r>
            </a:p>
          </p:txBody>
        </p:sp>
      </p:grpSp>
      <p:sp>
        <p:nvSpPr>
          <p:cNvPr id="111621" name="TextBox 43">
            <a:extLst>
              <a:ext uri="{FF2B5EF4-FFF2-40B4-BE49-F238E27FC236}">
                <a16:creationId xmlns:a16="http://schemas.microsoft.com/office/drawing/2014/main" id="{603A2A2C-2713-D04E-AAE5-CEE44C89C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715000"/>
            <a:ext cx="881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number</a:t>
            </a:r>
          </a:p>
        </p:txBody>
      </p:sp>
      <p:sp>
        <p:nvSpPr>
          <p:cNvPr id="111622" name="Text Box 60">
            <a:extLst>
              <a:ext uri="{FF2B5EF4-FFF2-40B4-BE49-F238E27FC236}">
                <a16:creationId xmlns:a16="http://schemas.microsoft.com/office/drawing/2014/main" id="{6C6A4552-CF16-1941-9A50-AE1C5E8A8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58547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40" name="Group 68">
            <a:extLst>
              <a:ext uri="{FF2B5EF4-FFF2-40B4-BE49-F238E27FC236}">
                <a16:creationId xmlns:a16="http://schemas.microsoft.com/office/drawing/2014/main" id="{D562BE8F-E37B-1E4D-AA8B-3381171FAF07}"/>
              </a:ext>
            </a:extLst>
          </p:cNvPr>
          <p:cNvGrpSpPr>
            <a:grpSpLocks/>
          </p:cNvGrpSpPr>
          <p:nvPr/>
        </p:nvGrpSpPr>
        <p:grpSpPr bwMode="auto">
          <a:xfrm>
            <a:off x="6354291" y="3849688"/>
            <a:ext cx="1265056" cy="1789112"/>
            <a:chOff x="4002" y="2352"/>
            <a:chExt cx="816" cy="1200"/>
          </a:xfrm>
          <a:solidFill>
            <a:srgbClr val="FFB054"/>
          </a:solidFill>
        </p:grpSpPr>
        <p:sp>
          <p:nvSpPr>
            <p:cNvPr id="41" name="AutoShape 34">
              <a:extLst>
                <a:ext uri="{FF2B5EF4-FFF2-40B4-BE49-F238E27FC236}">
                  <a16:creationId xmlns:a16="http://schemas.microsoft.com/office/drawing/2014/main" id="{BA26B199-577A-8145-9A44-D7DA3FB27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254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BELONGS</a:t>
              </a:r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55540DDE-B120-9E40-B763-0B2FA103D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0" cy="192"/>
            </a:xfrm>
            <a:prstGeom prst="line">
              <a:avLst/>
            </a:prstGeom>
            <a:grp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Line 36">
              <a:extLst>
                <a:ext uri="{FF2B5EF4-FFF2-40B4-BE49-F238E27FC236}">
                  <a16:creationId xmlns:a16="http://schemas.microsoft.com/office/drawing/2014/main" id="{59CF8F72-6989-4B44-A1C0-815A43633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1624" name="Text Box 8">
            <a:extLst>
              <a:ext uri="{FF2B5EF4-FFF2-40B4-BE49-F238E27FC236}">
                <a16:creationId xmlns:a16="http://schemas.microsoft.com/office/drawing/2014/main" id="{64D9C770-F3F8-9046-BD54-94C74D02D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73500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11625" name="Text Box 55">
            <a:extLst>
              <a:ext uri="{FF2B5EF4-FFF2-40B4-BE49-F238E27FC236}">
                <a16:creationId xmlns:a16="http://schemas.microsoft.com/office/drawing/2014/main" id="{2A818A39-AAD3-FB43-8E8A-2EC65BC6A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5168900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111626" name="Straight Connector 45">
            <a:extLst>
              <a:ext uri="{FF2B5EF4-FFF2-40B4-BE49-F238E27FC236}">
                <a16:creationId xmlns:a16="http://schemas.microsoft.com/office/drawing/2014/main" id="{F2A9F89D-B700-C146-9C82-23A539E8BBFE}"/>
              </a:ext>
            </a:extLst>
          </p:cNvPr>
          <p:cNvCxnSpPr>
            <a:cxnSpLocks/>
          </p:cNvCxnSpPr>
          <p:nvPr/>
        </p:nvCxnSpPr>
        <p:spPr bwMode="auto">
          <a:xfrm>
            <a:off x="7867650" y="3302000"/>
            <a:ext cx="8794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8" name="Group 70">
            <a:extLst>
              <a:ext uri="{FF2B5EF4-FFF2-40B4-BE49-F238E27FC236}">
                <a16:creationId xmlns:a16="http://schemas.microsoft.com/office/drawing/2014/main" id="{F8B67F33-EE8F-AF4D-8A66-22E8056B77D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334000"/>
            <a:ext cx="3200400" cy="1066800"/>
            <a:chOff x="1968" y="3360"/>
            <a:chExt cx="2016" cy="672"/>
          </a:xfrm>
          <a:solidFill>
            <a:srgbClr val="FFB054"/>
          </a:solidFill>
        </p:grpSpPr>
        <p:sp>
          <p:nvSpPr>
            <p:cNvPr id="79" name="AutoShape 31">
              <a:extLst>
                <a:ext uri="{FF2B5EF4-FFF2-40B4-BE49-F238E27FC236}">
                  <a16:creationId xmlns:a16="http://schemas.microsoft.com/office/drawing/2014/main" id="{00413976-72B1-2F42-BF23-5B20A0E3D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768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MANAGES</a:t>
              </a:r>
            </a:p>
          </p:txBody>
        </p:sp>
        <p:sp>
          <p:nvSpPr>
            <p:cNvPr id="80" name="Line 32">
              <a:extLst>
                <a:ext uri="{FF2B5EF4-FFF2-40B4-BE49-F238E27FC236}">
                  <a16:creationId xmlns:a16="http://schemas.microsoft.com/office/drawing/2014/main" id="{BCC328B5-8BCF-5C42-96E9-B8978E212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1" name="Line 33">
              <a:extLst>
                <a:ext uri="{FF2B5EF4-FFF2-40B4-BE49-F238E27FC236}">
                  <a16:creationId xmlns:a16="http://schemas.microsoft.com/office/drawing/2014/main" id="{CDEE3DE5-F888-8C46-8281-F490EDA3D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1628" name="Group 89">
            <a:extLst>
              <a:ext uri="{FF2B5EF4-FFF2-40B4-BE49-F238E27FC236}">
                <a16:creationId xmlns:a16="http://schemas.microsoft.com/office/drawing/2014/main" id="{C9D3C2BD-DCA2-BF4B-9799-240124C5B886}"/>
              </a:ext>
            </a:extLst>
          </p:cNvPr>
          <p:cNvGrpSpPr>
            <a:grpSpLocks/>
          </p:cNvGrpSpPr>
          <p:nvPr/>
        </p:nvGrpSpPr>
        <p:grpSpPr bwMode="auto">
          <a:xfrm>
            <a:off x="3300413" y="2693988"/>
            <a:ext cx="5614987" cy="1228725"/>
            <a:chOff x="3300412" y="2693988"/>
            <a:chExt cx="5614990" cy="1228725"/>
          </a:xfrm>
        </p:grpSpPr>
        <p:grpSp>
          <p:nvGrpSpPr>
            <p:cNvPr id="111681" name="Group 88">
              <a:extLst>
                <a:ext uri="{FF2B5EF4-FFF2-40B4-BE49-F238E27FC236}">
                  <a16:creationId xmlns:a16="http://schemas.microsoft.com/office/drawing/2014/main" id="{BA739118-B7E6-BC42-BDE8-EDD66E25F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0412" y="2693988"/>
              <a:ext cx="5233988" cy="1228725"/>
              <a:chOff x="3260725" y="2693988"/>
              <a:chExt cx="5233988" cy="1228725"/>
            </a:xfrm>
          </p:grpSpPr>
          <p:sp>
            <p:nvSpPr>
              <p:cNvPr id="111687" name="Rectangle 10">
                <a:extLst>
                  <a:ext uri="{FF2B5EF4-FFF2-40B4-BE49-F238E27FC236}">
                    <a16:creationId xmlns:a16="http://schemas.microsoft.com/office/drawing/2014/main" id="{5C17A559-0992-8943-AADB-10431AEE9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8725" y="3276600"/>
                <a:ext cx="1371600" cy="530225"/>
              </a:xfrm>
              <a:prstGeom prst="rect">
                <a:avLst/>
              </a:prstGeom>
              <a:solidFill>
                <a:srgbClr val="FFB054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en-US" sz="1600"/>
                  <a:t>BOOK TITLE</a:t>
                </a:r>
              </a:p>
            </p:txBody>
          </p:sp>
          <p:grpSp>
            <p:nvGrpSpPr>
              <p:cNvPr id="111688" name="Group 46">
                <a:extLst>
                  <a:ext uri="{FF2B5EF4-FFF2-40B4-BE49-F238E27FC236}">
                    <a16:creationId xmlns:a16="http://schemas.microsoft.com/office/drawing/2014/main" id="{0AA1E881-DEAC-7F45-9E1A-E74F631143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0325" y="3508375"/>
                <a:ext cx="814388" cy="338138"/>
                <a:chOff x="7696201" y="5836622"/>
                <a:chExt cx="814760" cy="338554"/>
              </a:xfrm>
            </p:grpSpPr>
            <p:sp>
              <p:nvSpPr>
                <p:cNvPr id="111710" name="TextBox 60">
                  <a:extLst>
                    <a:ext uri="{FF2B5EF4-FFF2-40B4-BE49-F238E27FC236}">
                      <a16:creationId xmlns:a16="http://schemas.microsoft.com/office/drawing/2014/main" id="{3106BC93-CAB0-DA49-A1DB-5F6C52FB76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48600" y="5836622"/>
                  <a:ext cx="66236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ISBN</a:t>
                  </a:r>
                </a:p>
              </p:txBody>
            </p:sp>
            <p:grpSp>
              <p:nvGrpSpPr>
                <p:cNvPr id="111711" name="Group 61">
                  <a:extLst>
                    <a:ext uri="{FF2B5EF4-FFF2-40B4-BE49-F238E27FC236}">
                      <a16:creationId xmlns:a16="http://schemas.microsoft.com/office/drawing/2014/main" id="{C83F37C1-3CF5-ED4E-BBA3-E76244F04B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7696201" y="5977353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11712" name="Oval 62">
                    <a:extLst>
                      <a:ext uri="{FF2B5EF4-FFF2-40B4-BE49-F238E27FC236}">
                        <a16:creationId xmlns:a16="http://schemas.microsoft.com/office/drawing/2014/main" id="{C8409992-EDF7-6345-B3B1-C667EE8B87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11713" name="Straight Connector 63">
                    <a:extLst>
                      <a:ext uri="{FF2B5EF4-FFF2-40B4-BE49-F238E27FC236}">
                        <a16:creationId xmlns:a16="http://schemas.microsoft.com/office/drawing/2014/main" id="{F009CCDD-19DA-1346-9ECA-8014C9B46F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sp>
            <p:nvSpPr>
              <p:cNvPr id="111689" name="TextBox 51">
                <a:extLst>
                  <a:ext uri="{FF2B5EF4-FFF2-40B4-BE49-F238E27FC236}">
                    <a16:creationId xmlns:a16="http://schemas.microsoft.com/office/drawing/2014/main" id="{EE1BC0B3-E362-5844-AF1C-A9CEE5B3B0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2725" y="3508375"/>
                <a:ext cx="661988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u="sng"/>
                  <a:t>ISBN</a:t>
                </a:r>
              </a:p>
            </p:txBody>
          </p:sp>
          <p:grpSp>
            <p:nvGrpSpPr>
              <p:cNvPr id="111690" name="Group 57">
                <a:extLst>
                  <a:ext uri="{FF2B5EF4-FFF2-40B4-BE49-F238E27FC236}">
                    <a16:creationId xmlns:a16="http://schemas.microsoft.com/office/drawing/2014/main" id="{C90BBD26-4CEB-B14C-8E3F-968DEA0D37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0725" y="3584575"/>
                <a:ext cx="3048000" cy="338138"/>
                <a:chOff x="3261054" y="3584158"/>
                <a:chExt cx="3048000" cy="338554"/>
              </a:xfrm>
            </p:grpSpPr>
            <p:sp>
              <p:nvSpPr>
                <p:cNvPr id="111706" name="TextBox 73">
                  <a:extLst>
                    <a:ext uri="{FF2B5EF4-FFF2-40B4-BE49-F238E27FC236}">
                      <a16:creationId xmlns:a16="http://schemas.microsoft.com/office/drawing/2014/main" id="{0C205C8B-BDAF-A444-B1C6-CE4C3CF048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054" y="3584158"/>
                  <a:ext cx="2895344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Author{(First, MI, Last),Order}</a:t>
                  </a:r>
                </a:p>
              </p:txBody>
            </p:sp>
            <p:grpSp>
              <p:nvGrpSpPr>
                <p:cNvPr id="111707" name="Group 77">
                  <a:extLst>
                    <a:ext uri="{FF2B5EF4-FFF2-40B4-BE49-F238E27FC236}">
                      <a16:creationId xmlns:a16="http://schemas.microsoft.com/office/drawing/2014/main" id="{153F894C-FF25-4746-990B-4623C2DD71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80454" y="3694112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11708" name="Oval 78">
                    <a:extLst>
                      <a:ext uri="{FF2B5EF4-FFF2-40B4-BE49-F238E27FC236}">
                        <a16:creationId xmlns:a16="http://schemas.microsoft.com/office/drawing/2014/main" id="{A49AD572-5B6E-134D-B24A-CF7D20942E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11709" name="Straight Connector 79">
                    <a:extLst>
                      <a:ext uri="{FF2B5EF4-FFF2-40B4-BE49-F238E27FC236}">
                        <a16:creationId xmlns:a16="http://schemas.microsoft.com/office/drawing/2014/main" id="{1836044E-44CB-2D45-A941-A40BE87843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111691" name="Group 62">
                <a:extLst>
                  <a:ext uri="{FF2B5EF4-FFF2-40B4-BE49-F238E27FC236}">
                    <a16:creationId xmlns:a16="http://schemas.microsoft.com/office/drawing/2014/main" id="{7AC66FE6-2212-D947-9F3E-57623E703B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46725" y="3246438"/>
                <a:ext cx="723900" cy="338137"/>
                <a:chOff x="5547054" y="3246467"/>
                <a:chExt cx="723900" cy="338554"/>
              </a:xfrm>
            </p:grpSpPr>
            <p:grpSp>
              <p:nvGrpSpPr>
                <p:cNvPr id="111702" name="Group 72">
                  <a:extLst>
                    <a:ext uri="{FF2B5EF4-FFF2-40B4-BE49-F238E27FC236}">
                      <a16:creationId xmlns:a16="http://schemas.microsoft.com/office/drawing/2014/main" id="{9F6E7D12-00E8-DC42-BCDA-FD4949E719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42354" y="3368089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11704" name="Oval 74">
                    <a:extLst>
                      <a:ext uri="{FF2B5EF4-FFF2-40B4-BE49-F238E27FC236}">
                        <a16:creationId xmlns:a16="http://schemas.microsoft.com/office/drawing/2014/main" id="{8ACA05FF-DD9F-6F44-8CE4-85AF0D89D5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11705" name="Straight Connector 75">
                    <a:extLst>
                      <a:ext uri="{FF2B5EF4-FFF2-40B4-BE49-F238E27FC236}">
                        <a16:creationId xmlns:a16="http://schemas.microsoft.com/office/drawing/2014/main" id="{F3735A67-2E55-0A4B-8E27-5DE543B662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11703" name="TextBox 80">
                  <a:extLst>
                    <a:ext uri="{FF2B5EF4-FFF2-40B4-BE49-F238E27FC236}">
                      <a16:creationId xmlns:a16="http://schemas.microsoft.com/office/drawing/2014/main" id="{35CF1AAE-213A-924F-B737-8522DAB09D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47054" y="3246467"/>
                  <a:ext cx="563488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Title</a:t>
                  </a:r>
                </a:p>
              </p:txBody>
            </p:sp>
          </p:grpSp>
          <p:grpSp>
            <p:nvGrpSpPr>
              <p:cNvPr id="111692" name="Group 67">
                <a:extLst>
                  <a:ext uri="{FF2B5EF4-FFF2-40B4-BE49-F238E27FC236}">
                    <a16:creationId xmlns:a16="http://schemas.microsoft.com/office/drawing/2014/main" id="{5D8F1F20-14B0-544A-9CBF-953AF5C823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48500" y="2693988"/>
                <a:ext cx="1038225" cy="544512"/>
                <a:chOff x="2603693" y="5051319"/>
                <a:chExt cx="1037463" cy="545035"/>
              </a:xfrm>
            </p:grpSpPr>
            <p:grpSp>
              <p:nvGrpSpPr>
                <p:cNvPr id="111698" name="Group 82">
                  <a:extLst>
                    <a:ext uri="{FF2B5EF4-FFF2-40B4-BE49-F238E27FC236}">
                      <a16:creationId xmlns:a16="http://schemas.microsoft.com/office/drawing/2014/main" id="{FF390D78-381F-FB45-830A-9CE391902A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2743200" y="5443954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11700" name="Oval 84">
                    <a:extLst>
                      <a:ext uri="{FF2B5EF4-FFF2-40B4-BE49-F238E27FC236}">
                        <a16:creationId xmlns:a16="http://schemas.microsoft.com/office/drawing/2014/main" id="{FA129BC8-DB90-D541-B885-3F6C81CAE8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11701" name="Straight Connector 85">
                    <a:extLst>
                      <a:ext uri="{FF2B5EF4-FFF2-40B4-BE49-F238E27FC236}">
                        <a16:creationId xmlns:a16="http://schemas.microsoft.com/office/drawing/2014/main" id="{B653AE75-E7C7-F943-8165-18D30222BD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11699" name="TextBox 83">
                  <a:extLst>
                    <a:ext uri="{FF2B5EF4-FFF2-40B4-BE49-F238E27FC236}">
                      <a16:creationId xmlns:a16="http://schemas.microsoft.com/office/drawing/2014/main" id="{F5FE8B8E-0977-714E-9FFF-679355C23C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3693" y="5051319"/>
                  <a:ext cx="103746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Publisher</a:t>
                  </a:r>
                </a:p>
              </p:txBody>
            </p:sp>
          </p:grpSp>
          <p:grpSp>
            <p:nvGrpSpPr>
              <p:cNvPr id="111693" name="Group 72">
                <a:extLst>
                  <a:ext uri="{FF2B5EF4-FFF2-40B4-BE49-F238E27FC236}">
                    <a16:creationId xmlns:a16="http://schemas.microsoft.com/office/drawing/2014/main" id="{F948E5AF-3983-A347-A7BC-06D805F1DA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26200" y="2722563"/>
                <a:ext cx="598488" cy="533400"/>
                <a:chOff x="2635024" y="5062954"/>
                <a:chExt cx="598625" cy="533400"/>
              </a:xfrm>
            </p:grpSpPr>
            <p:grpSp>
              <p:nvGrpSpPr>
                <p:cNvPr id="111694" name="Group 87">
                  <a:extLst>
                    <a:ext uri="{FF2B5EF4-FFF2-40B4-BE49-F238E27FC236}">
                      <a16:creationId xmlns:a16="http://schemas.microsoft.com/office/drawing/2014/main" id="{F6BFBCCF-8913-BD45-9B2C-EA2F3D255B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2743200" y="5443954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11696" name="Oval 89">
                    <a:extLst>
                      <a:ext uri="{FF2B5EF4-FFF2-40B4-BE49-F238E27FC236}">
                        <a16:creationId xmlns:a16="http://schemas.microsoft.com/office/drawing/2014/main" id="{A38D9C72-D2B5-094E-A1E6-857BB94F04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11697" name="Straight Connector 90">
                    <a:extLst>
                      <a:ext uri="{FF2B5EF4-FFF2-40B4-BE49-F238E27FC236}">
                        <a16:creationId xmlns:a16="http://schemas.microsoft.com/office/drawing/2014/main" id="{87234AD7-2E1F-E34D-82E8-BAA34465FC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11695" name="TextBox 88">
                  <a:extLst>
                    <a:ext uri="{FF2B5EF4-FFF2-40B4-BE49-F238E27FC236}">
                      <a16:creationId xmlns:a16="http://schemas.microsoft.com/office/drawing/2014/main" id="{87B397AE-F693-1640-8F2F-7F9E74D80A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5024" y="5062954"/>
                  <a:ext cx="59862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Year</a:t>
                  </a:r>
                </a:p>
              </p:txBody>
            </p:sp>
          </p:grpSp>
        </p:grpSp>
        <p:grpSp>
          <p:nvGrpSpPr>
            <p:cNvPr id="111682" name="Group 83">
              <a:extLst>
                <a:ext uri="{FF2B5EF4-FFF2-40B4-BE49-F238E27FC236}">
                  <a16:creationId xmlns:a16="http://schemas.microsoft.com/office/drawing/2014/main" id="{96DBD289-E8CA-CF44-B016-DB9E0047EF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0325" y="3236913"/>
              <a:ext cx="1235077" cy="338137"/>
              <a:chOff x="7696201" y="5608022"/>
              <a:chExt cx="1234748" cy="338554"/>
            </a:xfrm>
          </p:grpSpPr>
          <p:grpSp>
            <p:nvGrpSpPr>
              <p:cNvPr id="111683" name="Group 54">
                <a:extLst>
                  <a:ext uri="{FF2B5EF4-FFF2-40B4-BE49-F238E27FC236}">
                    <a16:creationId xmlns:a16="http://schemas.microsoft.com/office/drawing/2014/main" id="{9F7C0234-6779-C44A-9248-DFD593CF0F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7696201" y="5748754"/>
                <a:ext cx="228600" cy="76200"/>
                <a:chOff x="3962400" y="4191000"/>
                <a:chExt cx="228600" cy="76200"/>
              </a:xfrm>
            </p:grpSpPr>
            <p:sp>
              <p:nvSpPr>
                <p:cNvPr id="111685" name="Oval 56">
                  <a:extLst>
                    <a:ext uri="{FF2B5EF4-FFF2-40B4-BE49-F238E27FC236}">
                      <a16:creationId xmlns:a16="http://schemas.microsoft.com/office/drawing/2014/main" id="{40BE26F9-D6FC-7640-BBFE-8BB8D61580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111686" name="Straight Connector 57">
                  <a:extLst>
                    <a:ext uri="{FF2B5EF4-FFF2-40B4-BE49-F238E27FC236}">
                      <a16:creationId xmlns:a16="http://schemas.microsoft.com/office/drawing/2014/main" id="{5ED3A1FA-7DCB-2E4A-BD46-1F58D3C23E8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1684" name="TextBox 55">
                <a:extLst>
                  <a:ext uri="{FF2B5EF4-FFF2-40B4-BE49-F238E27FC236}">
                    <a16:creationId xmlns:a16="http://schemas.microsoft.com/office/drawing/2014/main" id="{25EE753E-2C8A-9446-964E-10460D0A84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1" y="5608022"/>
                <a:ext cx="10823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Call_Num</a:t>
                </a:r>
              </a:p>
            </p:txBody>
          </p:sp>
        </p:grpSp>
      </p:grpSp>
      <p:sp>
        <p:nvSpPr>
          <p:cNvPr id="111629" name="Rectangle 104">
            <a:extLst>
              <a:ext uri="{FF2B5EF4-FFF2-40B4-BE49-F238E27FC236}">
                <a16:creationId xmlns:a16="http://schemas.microsoft.com/office/drawing/2014/main" id="{2709B306-3261-8042-BD57-89005A74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13000"/>
            <a:ext cx="60198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11630" name="Rectangle 10">
            <a:extLst>
              <a:ext uri="{FF2B5EF4-FFF2-40B4-BE49-F238E27FC236}">
                <a16:creationId xmlns:a16="http://schemas.microsoft.com/office/drawing/2014/main" id="{1652E0A0-97F4-3844-8C80-999FDF2A7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9775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BOOK</a:t>
            </a:r>
          </a:p>
        </p:txBody>
      </p:sp>
      <p:grpSp>
        <p:nvGrpSpPr>
          <p:cNvPr id="141" name="Group 75">
            <a:extLst>
              <a:ext uri="{FF2B5EF4-FFF2-40B4-BE49-F238E27FC236}">
                <a16:creationId xmlns:a16="http://schemas.microsoft.com/office/drawing/2014/main" id="{B1F89830-4535-1748-A55D-CF812CC014E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3429000" cy="1066800"/>
            <a:chOff x="1824" y="1776"/>
            <a:chExt cx="2160" cy="672"/>
          </a:xfrm>
          <a:solidFill>
            <a:srgbClr val="FFB054"/>
          </a:solidFill>
        </p:grpSpPr>
        <p:sp>
          <p:nvSpPr>
            <p:cNvPr id="142" name="AutoShape 12">
              <a:extLst>
                <a:ext uri="{FF2B5EF4-FFF2-40B4-BE49-F238E27FC236}">
                  <a16:creationId xmlns:a16="http://schemas.microsoft.com/office/drawing/2014/main" id="{0F77CE56-7725-F648-85B3-2ED9A2CFA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76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COPY</a:t>
              </a:r>
            </a:p>
          </p:txBody>
        </p:sp>
        <p:sp>
          <p:nvSpPr>
            <p:cNvPr id="143" name="Line 15">
              <a:extLst>
                <a:ext uri="{FF2B5EF4-FFF2-40B4-BE49-F238E27FC236}">
                  <a16:creationId xmlns:a16="http://schemas.microsoft.com/office/drawing/2014/main" id="{67AFB561-F4C5-1E4C-A819-F58EB7DF9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107"/>
              <a:ext cx="768" cy="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4" name="Line 16">
              <a:extLst>
                <a:ext uri="{FF2B5EF4-FFF2-40B4-BE49-F238E27FC236}">
                  <a16:creationId xmlns:a16="http://schemas.microsoft.com/office/drawing/2014/main" id="{E85C206D-BC44-E844-8DB1-162F1920A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12"/>
              <a:ext cx="720" cy="0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1632" name="Rectangle 151">
            <a:extLst>
              <a:ext uri="{FF2B5EF4-FFF2-40B4-BE49-F238E27FC236}">
                <a16:creationId xmlns:a16="http://schemas.microsoft.com/office/drawing/2014/main" id="{54780AF5-B848-CF4E-9651-01E02B6B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249613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BOOK TITLE</a:t>
            </a:r>
          </a:p>
        </p:txBody>
      </p:sp>
      <p:grpSp>
        <p:nvGrpSpPr>
          <p:cNvPr id="111633" name="Group 186">
            <a:extLst>
              <a:ext uri="{FF2B5EF4-FFF2-40B4-BE49-F238E27FC236}">
                <a16:creationId xmlns:a16="http://schemas.microsoft.com/office/drawing/2014/main" id="{B368237E-BC4E-4A46-83BA-3843C220049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352800"/>
            <a:ext cx="838200" cy="338138"/>
            <a:chOff x="5432754" y="3246467"/>
            <a:chExt cx="838200" cy="338972"/>
          </a:xfrm>
        </p:grpSpPr>
        <p:grpSp>
          <p:nvGrpSpPr>
            <p:cNvPr id="111677" name="Group 72">
              <a:extLst>
                <a:ext uri="{FF2B5EF4-FFF2-40B4-BE49-F238E27FC236}">
                  <a16:creationId xmlns:a16="http://schemas.microsoft.com/office/drawing/2014/main" id="{07D85CD2-9B13-174D-A490-EE1063F86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2354" y="3368089"/>
              <a:ext cx="228600" cy="76200"/>
              <a:chOff x="3962400" y="4191000"/>
              <a:chExt cx="228600" cy="76200"/>
            </a:xfrm>
          </p:grpSpPr>
          <p:sp>
            <p:nvSpPr>
              <p:cNvPr id="111679" name="Oval 74">
                <a:extLst>
                  <a:ext uri="{FF2B5EF4-FFF2-40B4-BE49-F238E27FC236}">
                    <a16:creationId xmlns:a16="http://schemas.microsoft.com/office/drawing/2014/main" id="{2296F354-03DF-844B-96A1-DA44A455A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1680" name="Straight Connector 75">
                <a:extLst>
                  <a:ext uri="{FF2B5EF4-FFF2-40B4-BE49-F238E27FC236}">
                    <a16:creationId xmlns:a16="http://schemas.microsoft.com/office/drawing/2014/main" id="{D40BB262-394D-4441-8AA0-1EA061BE15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1678" name="TextBox 80">
              <a:extLst>
                <a:ext uri="{FF2B5EF4-FFF2-40B4-BE49-F238E27FC236}">
                  <a16:creationId xmlns:a16="http://schemas.microsoft.com/office/drawing/2014/main" id="{C6FADEEE-5401-EB46-A8F4-3F0790D73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2754" y="3246467"/>
              <a:ext cx="662361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ISBN</a:t>
              </a:r>
            </a:p>
          </p:txBody>
        </p:sp>
      </p:grpSp>
      <p:sp>
        <p:nvSpPr>
          <p:cNvPr id="111634" name="Text Box 9">
            <a:extLst>
              <a:ext uri="{FF2B5EF4-FFF2-40B4-BE49-F238E27FC236}">
                <a16:creationId xmlns:a16="http://schemas.microsoft.com/office/drawing/2014/main" id="{328871C0-EB87-8A4F-893F-89E16347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111500"/>
            <a:ext cx="457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11635" name="Text Box 56">
            <a:extLst>
              <a:ext uri="{FF2B5EF4-FFF2-40B4-BE49-F238E27FC236}">
                <a16:creationId xmlns:a16="http://schemas.microsoft.com/office/drawing/2014/main" id="{4329E9E5-FBBE-A745-80B5-E3963B9FB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3068638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29" name="Group 53">
            <a:extLst>
              <a:ext uri="{FF2B5EF4-FFF2-40B4-BE49-F238E27FC236}">
                <a16:creationId xmlns:a16="http://schemas.microsoft.com/office/drawing/2014/main" id="{CF502E3C-9037-A641-833D-BDDF32D32820}"/>
              </a:ext>
            </a:extLst>
          </p:cNvPr>
          <p:cNvGrpSpPr>
            <a:grpSpLocks/>
          </p:cNvGrpSpPr>
          <p:nvPr/>
        </p:nvGrpSpPr>
        <p:grpSpPr bwMode="auto">
          <a:xfrm>
            <a:off x="6324049" y="1697561"/>
            <a:ext cx="1241502" cy="1614420"/>
            <a:chOff x="3994" y="884"/>
            <a:chExt cx="816" cy="1079"/>
          </a:xfrm>
          <a:solidFill>
            <a:srgbClr val="FFB054"/>
          </a:solidFill>
        </p:grpSpPr>
        <p:sp>
          <p:nvSpPr>
            <p:cNvPr id="130" name="AutoShape 18">
              <a:extLst>
                <a:ext uri="{FF2B5EF4-FFF2-40B4-BE49-F238E27FC236}">
                  <a16:creationId xmlns:a16="http://schemas.microsoft.com/office/drawing/2014/main" id="{52C5533A-F3CA-604E-B62D-E051E60D9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107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BORROW</a:t>
              </a:r>
            </a:p>
          </p:txBody>
        </p:sp>
        <p:sp>
          <p:nvSpPr>
            <p:cNvPr id="131" name="Line 25">
              <a:extLst>
                <a:ext uri="{FF2B5EF4-FFF2-40B4-BE49-F238E27FC236}">
                  <a16:creationId xmlns:a16="http://schemas.microsoft.com/office/drawing/2014/main" id="{4B0FDEF2-355D-D042-B87C-7AAB12637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5" y="884"/>
              <a:ext cx="11" cy="19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" name="Line 26">
              <a:extLst>
                <a:ext uri="{FF2B5EF4-FFF2-40B4-BE49-F238E27FC236}">
                  <a16:creationId xmlns:a16="http://schemas.microsoft.com/office/drawing/2014/main" id="{6DF36226-3266-B840-9D2E-1D50CC8E0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1736"/>
              <a:ext cx="11" cy="22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1637" name="Text Box 51">
            <a:extLst>
              <a:ext uri="{FF2B5EF4-FFF2-40B4-BE49-F238E27FC236}">
                <a16:creationId xmlns:a16="http://schemas.microsoft.com/office/drawing/2014/main" id="{D63E5E3F-39DB-D149-AA7D-43CA411A0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2962275"/>
            <a:ext cx="330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111638" name="Text Box 52">
            <a:extLst>
              <a:ext uri="{FF2B5EF4-FFF2-40B4-BE49-F238E27FC236}">
                <a16:creationId xmlns:a16="http://schemas.microsoft.com/office/drawing/2014/main" id="{03CB85E4-164C-5940-985C-EDA78DA93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1739900"/>
            <a:ext cx="4714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0,1</a:t>
            </a:r>
          </a:p>
        </p:txBody>
      </p:sp>
      <p:sp>
        <p:nvSpPr>
          <p:cNvPr id="111639" name="Rectangle 14">
            <a:extLst>
              <a:ext uri="{FF2B5EF4-FFF2-40B4-BE49-F238E27FC236}">
                <a16:creationId xmlns:a16="http://schemas.microsoft.com/office/drawing/2014/main" id="{30F85279-425C-C749-8828-3BA3BE4A8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65775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LIBRARIAN</a:t>
            </a:r>
          </a:p>
        </p:txBody>
      </p:sp>
      <p:sp>
        <p:nvSpPr>
          <p:cNvPr id="111640" name="Text Box 59">
            <a:extLst>
              <a:ext uri="{FF2B5EF4-FFF2-40B4-BE49-F238E27FC236}">
                <a16:creationId xmlns:a16="http://schemas.microsoft.com/office/drawing/2014/main" id="{B42D7E32-7797-CA46-B6EA-04B474CA2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5568950"/>
            <a:ext cx="6842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0,1</a:t>
            </a:r>
          </a:p>
        </p:txBody>
      </p:sp>
      <p:grpSp>
        <p:nvGrpSpPr>
          <p:cNvPr id="139" name="Group 77">
            <a:extLst>
              <a:ext uri="{FF2B5EF4-FFF2-40B4-BE49-F238E27FC236}">
                <a16:creationId xmlns:a16="http://schemas.microsoft.com/office/drawing/2014/main" id="{6504B7CC-A061-3A49-93B3-F2A2AA5FEB0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495800"/>
            <a:ext cx="3962400" cy="1066800"/>
            <a:chOff x="1536" y="2880"/>
            <a:chExt cx="2496" cy="672"/>
          </a:xfrm>
          <a:solidFill>
            <a:srgbClr val="FFB054"/>
          </a:solidFill>
        </p:grpSpPr>
        <p:sp>
          <p:nvSpPr>
            <p:cNvPr id="145" name="AutoShape 28">
              <a:extLst>
                <a:ext uri="{FF2B5EF4-FFF2-40B4-BE49-F238E27FC236}">
                  <a16:creationId xmlns:a16="http://schemas.microsoft.com/office/drawing/2014/main" id="{F00A9AD9-1975-8148-A13F-3C97E4DB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880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WORKS</a:t>
              </a:r>
            </a:p>
          </p:txBody>
        </p:sp>
        <p:sp>
          <p:nvSpPr>
            <p:cNvPr id="146" name="Line 29">
              <a:extLst>
                <a:ext uri="{FF2B5EF4-FFF2-40B4-BE49-F238E27FC236}">
                  <a16:creationId xmlns:a16="http://schemas.microsoft.com/office/drawing/2014/main" id="{42BDC639-34DE-9942-B4BD-E8E42F44F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16"/>
              <a:ext cx="624" cy="0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7" name="Line 37">
              <a:extLst>
                <a:ext uri="{FF2B5EF4-FFF2-40B4-BE49-F238E27FC236}">
                  <a16:creationId xmlns:a16="http://schemas.microsoft.com/office/drawing/2014/main" id="{7F2DEB5E-3D50-6F40-86F9-D433326EC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16"/>
              <a:ext cx="120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" name="Line 38">
              <a:extLst>
                <a:ext uri="{FF2B5EF4-FFF2-40B4-BE49-F238E27FC236}">
                  <a16:creationId xmlns:a16="http://schemas.microsoft.com/office/drawing/2014/main" id="{CADE7A67-FFA1-344B-B069-2FE81B567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0" name="Line 39">
              <a:extLst>
                <a:ext uri="{FF2B5EF4-FFF2-40B4-BE49-F238E27FC236}">
                  <a16:creationId xmlns:a16="http://schemas.microsoft.com/office/drawing/2014/main" id="{EE8C182B-8624-2B4F-A5BE-4EC050BD1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16"/>
              <a:ext cx="0" cy="336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1642" name="Text Box 61">
            <a:extLst>
              <a:ext uri="{FF2B5EF4-FFF2-40B4-BE49-F238E27FC236}">
                <a16:creationId xmlns:a16="http://schemas.microsoft.com/office/drawing/2014/main" id="{5D9036A6-5417-F846-A611-9EC6AA604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24400"/>
            <a:ext cx="3794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1643" name="Text Box 62">
            <a:extLst>
              <a:ext uri="{FF2B5EF4-FFF2-40B4-BE49-F238E27FC236}">
                <a16:creationId xmlns:a16="http://schemas.microsoft.com/office/drawing/2014/main" id="{58A52F04-A85E-C84E-B36E-0089394E6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7117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72" name="Group 45">
            <a:extLst>
              <a:ext uri="{FF2B5EF4-FFF2-40B4-BE49-F238E27FC236}">
                <a16:creationId xmlns:a16="http://schemas.microsoft.com/office/drawing/2014/main" id="{56732B26-98AA-C844-B800-2A1A5893124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657602"/>
            <a:ext cx="4038600" cy="1905001"/>
            <a:chOff x="1440" y="2256"/>
            <a:chExt cx="2544" cy="1200"/>
          </a:xfrm>
          <a:solidFill>
            <a:srgbClr val="FFB054"/>
          </a:solidFill>
        </p:grpSpPr>
        <p:sp>
          <p:nvSpPr>
            <p:cNvPr id="173" name="AutoShape 40">
              <a:extLst>
                <a:ext uri="{FF2B5EF4-FFF2-40B4-BE49-F238E27FC236}">
                  <a16:creationId xmlns:a16="http://schemas.microsoft.com/office/drawing/2014/main" id="{5A350259-49FB-7B4A-93E1-BF4E15D2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52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>
                  <a:latin typeface="Helvetica" charset="0"/>
                  <a:ea typeface="ＭＳ Ｐゴシック" charset="0"/>
                  <a:cs typeface="ＭＳ Ｐゴシック" charset="0"/>
                </a:rPr>
                <a:t>CHECKS</a:t>
              </a:r>
            </a:p>
          </p:txBody>
        </p:sp>
        <p:sp>
          <p:nvSpPr>
            <p:cNvPr id="174" name="Line 41">
              <a:extLst>
                <a:ext uri="{FF2B5EF4-FFF2-40B4-BE49-F238E27FC236}">
                  <a16:creationId xmlns:a16="http://schemas.microsoft.com/office/drawing/2014/main" id="{EAD590A3-3ADA-F447-9DA9-3A77B9663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688"/>
              <a:ext cx="1632" cy="1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5" name="Line 42">
              <a:extLst>
                <a:ext uri="{FF2B5EF4-FFF2-40B4-BE49-F238E27FC236}">
                  <a16:creationId xmlns:a16="http://schemas.microsoft.com/office/drawing/2014/main" id="{8B0829D1-0380-EF49-8461-240668B49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15"/>
              <a:ext cx="0" cy="741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2" name="Line 43">
              <a:extLst>
                <a:ext uri="{FF2B5EF4-FFF2-40B4-BE49-F238E27FC236}">
                  <a16:creationId xmlns:a16="http://schemas.microsoft.com/office/drawing/2014/main" id="{32A110E1-C3D0-CC40-9DCA-A3A93B2869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256"/>
              <a:ext cx="0" cy="9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" name="Line 44">
              <a:extLst>
                <a:ext uri="{FF2B5EF4-FFF2-40B4-BE49-F238E27FC236}">
                  <a16:creationId xmlns:a16="http://schemas.microsoft.com/office/drawing/2014/main" id="{BCA43ACC-84BF-DD4F-8248-E26664FAC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256"/>
              <a:ext cx="57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1645" name="Text Box 63">
            <a:extLst>
              <a:ext uri="{FF2B5EF4-FFF2-40B4-BE49-F238E27FC236}">
                <a16:creationId xmlns:a16="http://schemas.microsoft.com/office/drawing/2014/main" id="{1DF6DF8C-EBDB-194F-A41D-B4CF8BA1D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57600"/>
            <a:ext cx="3190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11646" name="Text Box 64">
            <a:extLst>
              <a:ext uri="{FF2B5EF4-FFF2-40B4-BE49-F238E27FC236}">
                <a16:creationId xmlns:a16="http://schemas.microsoft.com/office/drawing/2014/main" id="{3F559C94-2AA4-DC49-AACE-92E63299C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8" y="4343400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11647" name="Group 1">
            <a:extLst>
              <a:ext uri="{FF2B5EF4-FFF2-40B4-BE49-F238E27FC236}">
                <a16:creationId xmlns:a16="http://schemas.microsoft.com/office/drawing/2014/main" id="{292E8BB3-F7B4-374C-B103-D4FBD436D2CF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2573338"/>
            <a:ext cx="1128713" cy="495300"/>
            <a:chOff x="7518804" y="2573337"/>
            <a:chExt cx="1128835" cy="494593"/>
          </a:xfrm>
        </p:grpSpPr>
        <p:grpSp>
          <p:nvGrpSpPr>
            <p:cNvPr id="111673" name="Group 195">
              <a:extLst>
                <a:ext uri="{FF2B5EF4-FFF2-40B4-BE49-F238E27FC236}">
                  <a16:creationId xmlns:a16="http://schemas.microsoft.com/office/drawing/2014/main" id="{2F0EB316-CD5C-954A-AE4E-C37CD9932B2D}"/>
                </a:ext>
              </a:extLst>
            </p:cNvPr>
            <p:cNvGrpSpPr>
              <a:grpSpLocks/>
            </p:cNvGrpSpPr>
            <p:nvPr/>
          </p:nvGrpSpPr>
          <p:grpSpPr bwMode="auto">
            <a:xfrm rot="13594758" flipV="1">
              <a:off x="7448809" y="2649537"/>
              <a:ext cx="228600" cy="76200"/>
              <a:chOff x="3962400" y="4191000"/>
              <a:chExt cx="228600" cy="76200"/>
            </a:xfrm>
          </p:grpSpPr>
          <p:sp>
            <p:nvSpPr>
              <p:cNvPr id="111675" name="Oval 127">
                <a:extLst>
                  <a:ext uri="{FF2B5EF4-FFF2-40B4-BE49-F238E27FC236}">
                    <a16:creationId xmlns:a16="http://schemas.microsoft.com/office/drawing/2014/main" id="{6A722458-CC45-EE49-A753-D658B182D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1676" name="Straight Connector 128">
                <a:extLst>
                  <a:ext uri="{FF2B5EF4-FFF2-40B4-BE49-F238E27FC236}">
                    <a16:creationId xmlns:a16="http://schemas.microsoft.com/office/drawing/2014/main" id="{6B04356C-474B-A74F-A247-6CFFEEFF9B3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1674" name="TextBox 198">
              <a:extLst>
                <a:ext uri="{FF2B5EF4-FFF2-40B4-BE49-F238E27FC236}">
                  <a16:creationId xmlns:a16="http://schemas.microsoft.com/office/drawing/2014/main" id="{B96BDEFD-6DE8-BB4E-8F81-6A7A32B8F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8804" y="2729376"/>
              <a:ext cx="11288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Due_Date</a:t>
              </a:r>
            </a:p>
          </p:txBody>
        </p:sp>
      </p:grpSp>
      <p:sp>
        <p:nvSpPr>
          <p:cNvPr id="111648" name="Rectangle 13">
            <a:extLst>
              <a:ext uri="{FF2B5EF4-FFF2-40B4-BE49-F238E27FC236}">
                <a16:creationId xmlns:a16="http://schemas.microsoft.com/office/drawing/2014/main" id="{816EED80-5DBB-8441-A5F7-3122D73D0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258888"/>
            <a:ext cx="1371600" cy="481012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BORROWER</a:t>
            </a:r>
          </a:p>
        </p:txBody>
      </p:sp>
      <p:sp>
        <p:nvSpPr>
          <p:cNvPr id="111649" name="Rectangle 13">
            <a:extLst>
              <a:ext uri="{FF2B5EF4-FFF2-40B4-BE49-F238E27FC236}">
                <a16:creationId xmlns:a16="http://schemas.microsoft.com/office/drawing/2014/main" id="{AE45C31D-9073-D148-A9E6-D7761B713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223963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/>
              <a:t>MEMBER</a:t>
            </a:r>
          </a:p>
        </p:txBody>
      </p:sp>
      <p:sp>
        <p:nvSpPr>
          <p:cNvPr id="203" name="Text Box 51">
            <a:extLst>
              <a:ext uri="{FF2B5EF4-FFF2-40B4-BE49-F238E27FC236}">
                <a16:creationId xmlns:a16="http://schemas.microsoft.com/office/drawing/2014/main" id="{749B4EF7-B5F8-AA41-AE51-7F712F6C9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2927350"/>
            <a:ext cx="511175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600" b="1" dirty="0">
                <a:solidFill>
                  <a:schemeClr val="accent6"/>
                </a:solidFill>
                <a:latin typeface="Tahoma" panose="020B0604030504040204" pitchFamily="34" charset="0"/>
              </a:rPr>
              <a:t>0,5</a:t>
            </a:r>
          </a:p>
        </p:txBody>
      </p:sp>
      <p:sp>
        <p:nvSpPr>
          <p:cNvPr id="111651" name="Text Box 57">
            <a:extLst>
              <a:ext uri="{FF2B5EF4-FFF2-40B4-BE49-F238E27FC236}">
                <a16:creationId xmlns:a16="http://schemas.microsoft.com/office/drawing/2014/main" id="{29F533D9-0DFE-2544-995F-ABCDBDAE0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273300"/>
            <a:ext cx="3794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1652" name="Text Box 58">
            <a:extLst>
              <a:ext uri="{FF2B5EF4-FFF2-40B4-BE49-F238E27FC236}">
                <a16:creationId xmlns:a16="http://schemas.microsoft.com/office/drawing/2014/main" id="{296605D9-A809-7345-8BE8-A4DC49E3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2346325"/>
            <a:ext cx="342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grpSp>
        <p:nvGrpSpPr>
          <p:cNvPr id="111653" name="Group 82">
            <a:extLst>
              <a:ext uri="{FF2B5EF4-FFF2-40B4-BE49-F238E27FC236}">
                <a16:creationId xmlns:a16="http://schemas.microsoft.com/office/drawing/2014/main" id="{CA76EA2E-6DB9-D749-BB92-00A3FDA3E377}"/>
              </a:ext>
            </a:extLst>
          </p:cNvPr>
          <p:cNvGrpSpPr>
            <a:grpSpLocks/>
          </p:cNvGrpSpPr>
          <p:nvPr/>
        </p:nvGrpSpPr>
        <p:grpSpPr bwMode="auto">
          <a:xfrm>
            <a:off x="2027238" y="1524000"/>
            <a:ext cx="4221162" cy="1779588"/>
            <a:chOff x="2027450" y="1524000"/>
            <a:chExt cx="4220950" cy="1779056"/>
          </a:xfrm>
        </p:grpSpPr>
        <p:grpSp>
          <p:nvGrpSpPr>
            <p:cNvPr id="204" name="Group 47">
              <a:extLst>
                <a:ext uri="{FF2B5EF4-FFF2-40B4-BE49-F238E27FC236}">
                  <a16:creationId xmlns:a16="http://schemas.microsoft.com/office/drawing/2014/main" id="{DC427C2D-D283-044D-B971-74D3A43342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7450" y="2131480"/>
              <a:ext cx="3840164" cy="1171576"/>
              <a:chOff x="1599" y="768"/>
              <a:chExt cx="2419" cy="738"/>
            </a:xfrm>
            <a:solidFill>
              <a:srgbClr val="FFB054"/>
            </a:solidFill>
          </p:grpSpPr>
          <p:sp>
            <p:nvSpPr>
              <p:cNvPr id="205" name="AutoShape 17">
                <a:extLst>
                  <a:ext uri="{FF2B5EF4-FFF2-40B4-BE49-F238E27FC236}">
                    <a16:creationId xmlns:a16="http://schemas.microsoft.com/office/drawing/2014/main" id="{907A264B-ACCC-2E41-BE68-C1E8D5DAB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768"/>
                <a:ext cx="672" cy="672"/>
              </a:xfrm>
              <a:prstGeom prst="flowChartDecision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US" sz="2000" dirty="0">
                    <a:latin typeface="Helvetica" charset="0"/>
                    <a:ea typeface="ＭＳ Ｐゴシック" charset="0"/>
                    <a:cs typeface="ＭＳ Ｐゴシック" charset="0"/>
                  </a:rPr>
                  <a:t>HOLD</a:t>
                </a:r>
              </a:p>
            </p:txBody>
          </p:sp>
          <p:sp>
            <p:nvSpPr>
              <p:cNvPr id="206" name="Line 20">
                <a:extLst>
                  <a:ext uri="{FF2B5EF4-FFF2-40B4-BE49-F238E27FC236}">
                    <a16:creationId xmlns:a16="http://schemas.microsoft.com/office/drawing/2014/main" id="{CCE5646B-541A-D044-B549-3F205B14D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83" y="1102"/>
                <a:ext cx="835" cy="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endParaRPr lang="en-US" dirty="0"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8" name="Line 23">
                <a:extLst>
                  <a:ext uri="{FF2B5EF4-FFF2-40B4-BE49-F238E27FC236}">
                    <a16:creationId xmlns:a16="http://schemas.microsoft.com/office/drawing/2014/main" id="{4963FDCF-5239-1943-8219-7F550C0DC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99" y="1095"/>
                <a:ext cx="945" cy="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endParaRPr lang="en-US"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9" name="Line 24">
                <a:extLst>
                  <a:ext uri="{FF2B5EF4-FFF2-40B4-BE49-F238E27FC236}">
                    <a16:creationId xmlns:a16="http://schemas.microsoft.com/office/drawing/2014/main" id="{33FFE978-D8DE-4945-BF04-39FC790B8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1" y="1106"/>
                <a:ext cx="17" cy="4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endParaRPr lang="en-US"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1671" name="Line 20">
              <a:extLst>
                <a:ext uri="{FF2B5EF4-FFF2-40B4-BE49-F238E27FC236}">
                  <a16:creationId xmlns:a16="http://schemas.microsoft.com/office/drawing/2014/main" id="{DAD87D71-5A06-1543-A4FA-9594CC2D3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67400" y="15240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72" name="Line 24">
              <a:extLst>
                <a:ext uri="{FF2B5EF4-FFF2-40B4-BE49-F238E27FC236}">
                  <a16:creationId xmlns:a16="http://schemas.microsoft.com/office/drawing/2014/main" id="{F032F20E-DD9E-F44B-BFFD-BD5F4D54E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3175" y="1532702"/>
              <a:ext cx="14225" cy="1173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1654" name="Rectangle 2">
            <a:extLst>
              <a:ext uri="{FF2B5EF4-FFF2-40B4-BE49-F238E27FC236}">
                <a16:creationId xmlns:a16="http://schemas.microsoft.com/office/drawing/2014/main" id="{973DBE0D-3182-554D-AB6E-FC1D2EB45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824913" cy="533400"/>
          </a:xfrm>
        </p:spPr>
        <p:txBody>
          <a:bodyPr/>
          <a:lstStyle/>
          <a:p>
            <a:pPr algn="l" eaLnBrk="1" hangingPunct="1"/>
            <a:r>
              <a:rPr lang="en-US" altLang="en-US"/>
              <a:t>Library ER Diagram</a:t>
            </a:r>
          </a:p>
        </p:txBody>
      </p:sp>
      <p:grpSp>
        <p:nvGrpSpPr>
          <p:cNvPr id="111655" name="Group 10">
            <a:extLst>
              <a:ext uri="{FF2B5EF4-FFF2-40B4-BE49-F238E27FC236}">
                <a16:creationId xmlns:a16="http://schemas.microsoft.com/office/drawing/2014/main" id="{4A551684-A55F-4E4A-BF7A-25335EDA39B8}"/>
              </a:ext>
            </a:extLst>
          </p:cNvPr>
          <p:cNvGrpSpPr>
            <a:grpSpLocks/>
          </p:cNvGrpSpPr>
          <p:nvPr/>
        </p:nvGrpSpPr>
        <p:grpSpPr bwMode="auto">
          <a:xfrm>
            <a:off x="7618413" y="1344613"/>
            <a:ext cx="1055687" cy="338137"/>
            <a:chOff x="7696201" y="5836622"/>
            <a:chExt cx="1054603" cy="338972"/>
          </a:xfrm>
        </p:grpSpPr>
        <p:sp>
          <p:nvSpPr>
            <p:cNvPr id="111666" name="TextBox 11">
              <a:extLst>
                <a:ext uri="{FF2B5EF4-FFF2-40B4-BE49-F238E27FC236}">
                  <a16:creationId xmlns:a16="http://schemas.microsoft.com/office/drawing/2014/main" id="{4A024CC1-51DD-FE40-ABE3-FDA1182C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902204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MemNo</a:t>
              </a:r>
            </a:p>
          </p:txBody>
        </p:sp>
        <p:grpSp>
          <p:nvGrpSpPr>
            <p:cNvPr id="111667" name="Group 12">
              <a:extLst>
                <a:ext uri="{FF2B5EF4-FFF2-40B4-BE49-F238E27FC236}">
                  <a16:creationId xmlns:a16="http://schemas.microsoft.com/office/drawing/2014/main" id="{E9E7DDE1-AC00-D34B-987D-2B5BA714E58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111668" name="Oval 13">
                <a:extLst>
                  <a:ext uri="{FF2B5EF4-FFF2-40B4-BE49-F238E27FC236}">
                    <a16:creationId xmlns:a16="http://schemas.microsoft.com/office/drawing/2014/main" id="{22C64FF8-AEDD-0847-AF69-DEE7D43A4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1669" name="Straight Connector 14">
                <a:extLst>
                  <a:ext uri="{FF2B5EF4-FFF2-40B4-BE49-F238E27FC236}">
                    <a16:creationId xmlns:a16="http://schemas.microsoft.com/office/drawing/2014/main" id="{76C3480D-DE38-6C4D-98C1-C29DE6868C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11656" name="Group 10">
            <a:extLst>
              <a:ext uri="{FF2B5EF4-FFF2-40B4-BE49-F238E27FC236}">
                <a16:creationId xmlns:a16="http://schemas.microsoft.com/office/drawing/2014/main" id="{D5FE245D-C4F0-004B-8AC1-E5640060E2A7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352800"/>
            <a:ext cx="1100138" cy="338138"/>
            <a:chOff x="7696201" y="5836622"/>
            <a:chExt cx="1099455" cy="338972"/>
          </a:xfrm>
        </p:grpSpPr>
        <p:sp>
          <p:nvSpPr>
            <p:cNvPr id="111662" name="TextBox 11">
              <a:extLst>
                <a:ext uri="{FF2B5EF4-FFF2-40B4-BE49-F238E27FC236}">
                  <a16:creationId xmlns:a16="http://schemas.microsoft.com/office/drawing/2014/main" id="{1488D57A-C96C-3843-BCC0-658BDE78B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947056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Barcode</a:t>
              </a:r>
            </a:p>
          </p:txBody>
        </p:sp>
        <p:grpSp>
          <p:nvGrpSpPr>
            <p:cNvPr id="111663" name="Group 12">
              <a:extLst>
                <a:ext uri="{FF2B5EF4-FFF2-40B4-BE49-F238E27FC236}">
                  <a16:creationId xmlns:a16="http://schemas.microsoft.com/office/drawing/2014/main" id="{EB35F1BF-1334-AB4D-BCCF-FC90632B1FB6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111664" name="Oval 13">
                <a:extLst>
                  <a:ext uri="{FF2B5EF4-FFF2-40B4-BE49-F238E27FC236}">
                    <a16:creationId xmlns:a16="http://schemas.microsoft.com/office/drawing/2014/main" id="{E77678DE-4F89-7543-A69C-C8FB701DE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1665" name="Straight Connector 14">
                <a:extLst>
                  <a:ext uri="{FF2B5EF4-FFF2-40B4-BE49-F238E27FC236}">
                    <a16:creationId xmlns:a16="http://schemas.microsoft.com/office/drawing/2014/main" id="{5D00DCE6-3203-0542-9A9E-D36801FDDF6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11657" name="Group 127">
            <a:extLst>
              <a:ext uri="{FF2B5EF4-FFF2-40B4-BE49-F238E27FC236}">
                <a16:creationId xmlns:a16="http://schemas.microsoft.com/office/drawing/2014/main" id="{70D2B967-A107-6343-8A99-61D1F77E76BD}"/>
              </a:ext>
            </a:extLst>
          </p:cNvPr>
          <p:cNvGrpSpPr>
            <a:grpSpLocks/>
          </p:cNvGrpSpPr>
          <p:nvPr/>
        </p:nvGrpSpPr>
        <p:grpSpPr bwMode="auto">
          <a:xfrm>
            <a:off x="4187825" y="1905000"/>
            <a:ext cx="773113" cy="338138"/>
            <a:chOff x="4187426" y="1905000"/>
            <a:chExt cx="773451" cy="338554"/>
          </a:xfrm>
        </p:grpSpPr>
        <p:grpSp>
          <p:nvGrpSpPr>
            <p:cNvPr id="111658" name="Group 195">
              <a:extLst>
                <a:ext uri="{FF2B5EF4-FFF2-40B4-BE49-F238E27FC236}">
                  <a16:creationId xmlns:a16="http://schemas.microsoft.com/office/drawing/2014/main" id="{E62B3144-664D-1B4B-BAE7-CEA1A95FCB70}"/>
                </a:ext>
              </a:extLst>
            </p:cNvPr>
            <p:cNvGrpSpPr>
              <a:grpSpLocks/>
            </p:cNvGrpSpPr>
            <p:nvPr/>
          </p:nvGrpSpPr>
          <p:grpSpPr bwMode="auto">
            <a:xfrm rot="8304050" flipV="1">
              <a:off x="4187426" y="2143421"/>
              <a:ext cx="228927" cy="76192"/>
              <a:chOff x="3962400" y="4191000"/>
              <a:chExt cx="228600" cy="76200"/>
            </a:xfrm>
          </p:grpSpPr>
          <p:sp>
            <p:nvSpPr>
              <p:cNvPr id="111660" name="Oval 127">
                <a:extLst>
                  <a:ext uri="{FF2B5EF4-FFF2-40B4-BE49-F238E27FC236}">
                    <a16:creationId xmlns:a16="http://schemas.microsoft.com/office/drawing/2014/main" id="{652B6678-721B-CA4C-AA67-5FD2DC7D0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11661" name="Straight Connector 128">
                <a:extLst>
                  <a:ext uri="{FF2B5EF4-FFF2-40B4-BE49-F238E27FC236}">
                    <a16:creationId xmlns:a16="http://schemas.microsoft.com/office/drawing/2014/main" id="{EEBEB22E-60D1-7F4C-9CB8-AEEE0B2F456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1659" name="TextBox 198">
              <a:extLst>
                <a:ext uri="{FF2B5EF4-FFF2-40B4-BE49-F238E27FC236}">
                  <a16:creationId xmlns:a16="http://schemas.microsoft.com/office/drawing/2014/main" id="{E24C6445-2836-ED40-8923-13CF6B131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1905000"/>
              <a:ext cx="6174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Date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8">
            <a:extLst>
              <a:ext uri="{FF2B5EF4-FFF2-40B4-BE49-F238E27FC236}">
                <a16:creationId xmlns:a16="http://schemas.microsoft.com/office/drawing/2014/main" id="{1C1E8A4E-128B-9448-97D3-08C368DD6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838200"/>
            <a:ext cx="46482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600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109FBCF2-F21A-ED49-A74A-BBE7B852E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824913" cy="533400"/>
          </a:xfrm>
        </p:spPr>
        <p:txBody>
          <a:bodyPr/>
          <a:lstStyle/>
          <a:p>
            <a:pPr algn="l" eaLnBrk="1" hangingPunct="1"/>
            <a:r>
              <a:rPr lang="en-US" altLang="en-US"/>
              <a:t>Library ER Diagram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D11963CA-6B07-2645-BF30-A4B87CACE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163888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TITLE</a:t>
            </a:r>
          </a:p>
        </p:txBody>
      </p:sp>
      <p:sp>
        <p:nvSpPr>
          <p:cNvPr id="82952" name="Text Box 8">
            <a:extLst>
              <a:ext uri="{FF2B5EF4-FFF2-40B4-BE49-F238E27FC236}">
                <a16:creationId xmlns:a16="http://schemas.microsoft.com/office/drawing/2014/main" id="{608F7B01-1C97-7447-997C-A0F51C36E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733800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82954" name="Rectangle 10">
            <a:extLst>
              <a:ext uri="{FF2B5EF4-FFF2-40B4-BE49-F238E27FC236}">
                <a16:creationId xmlns:a16="http://schemas.microsoft.com/office/drawing/2014/main" id="{C31CCA16-EFE1-9948-9D96-1D683B4BC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163888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BOOK</a:t>
            </a:r>
          </a:p>
        </p:txBody>
      </p:sp>
      <p:sp>
        <p:nvSpPr>
          <p:cNvPr id="82957" name="Rectangle 13">
            <a:extLst>
              <a:ext uri="{FF2B5EF4-FFF2-40B4-BE49-F238E27FC236}">
                <a16:creationId xmlns:a16="http://schemas.microsoft.com/office/drawing/2014/main" id="{95BE22C3-738C-AD4E-9D7F-824676D7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85800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MEMBER</a:t>
            </a:r>
          </a:p>
        </p:txBody>
      </p:sp>
      <p:sp>
        <p:nvSpPr>
          <p:cNvPr id="82958" name="Rectangle 14">
            <a:extLst>
              <a:ext uri="{FF2B5EF4-FFF2-40B4-BE49-F238E27FC236}">
                <a16:creationId xmlns:a16="http://schemas.microsoft.com/office/drawing/2014/main" id="{1A1DE14E-9453-784F-9C6D-B737DAFCB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8800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LIBRARIAN</a:t>
            </a: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B7C64D59-F658-8F45-98A0-BA24A4CADC2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914400"/>
            <a:ext cx="3886200" cy="2209800"/>
            <a:chOff x="1536" y="576"/>
            <a:chExt cx="2448" cy="1392"/>
          </a:xfrm>
          <a:solidFill>
            <a:srgbClr val="FFB054"/>
          </a:solidFill>
        </p:grpSpPr>
        <p:sp>
          <p:nvSpPr>
            <p:cNvPr id="63540" name="AutoShape 17">
              <a:extLst>
                <a:ext uri="{FF2B5EF4-FFF2-40B4-BE49-F238E27FC236}">
                  <a16:creationId xmlns:a16="http://schemas.microsoft.com/office/drawing/2014/main" id="{5A453686-BB0F-F947-B644-157219A05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768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000">
                  <a:latin typeface="Helvetica" charset="0"/>
                  <a:ea typeface="ＭＳ Ｐゴシック" charset="0"/>
                  <a:cs typeface="ＭＳ Ｐゴシック" charset="0"/>
                </a:rPr>
                <a:t>HOLD</a:t>
              </a:r>
            </a:p>
          </p:txBody>
        </p:sp>
        <p:sp>
          <p:nvSpPr>
            <p:cNvPr id="63541" name="Line 20">
              <a:extLst>
                <a:ext uri="{FF2B5EF4-FFF2-40B4-BE49-F238E27FC236}">
                  <a16:creationId xmlns:a16="http://schemas.microsoft.com/office/drawing/2014/main" id="{20F86E7B-0AFA-4348-AC02-E814F0891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576"/>
              <a:ext cx="110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2" name="Line 22">
              <a:extLst>
                <a:ext uri="{FF2B5EF4-FFF2-40B4-BE49-F238E27FC236}">
                  <a16:creationId xmlns:a16="http://schemas.microsoft.com/office/drawing/2014/main" id="{473780AD-F686-CD44-8195-35B14534A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576"/>
              <a:ext cx="0" cy="19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3" name="Line 23">
              <a:extLst>
                <a:ext uri="{FF2B5EF4-FFF2-40B4-BE49-F238E27FC236}">
                  <a16:creationId xmlns:a16="http://schemas.microsoft.com/office/drawing/2014/main" id="{AD838921-C6CC-484E-BD80-0852192FB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104"/>
              <a:ext cx="1008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4" name="Line 24">
              <a:extLst>
                <a:ext uri="{FF2B5EF4-FFF2-40B4-BE49-F238E27FC236}">
                  <a16:creationId xmlns:a16="http://schemas.microsoft.com/office/drawing/2014/main" id="{41D55F04-678A-B340-AEA1-63E1B48DD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04"/>
              <a:ext cx="0" cy="86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53">
            <a:extLst>
              <a:ext uri="{FF2B5EF4-FFF2-40B4-BE49-F238E27FC236}">
                <a16:creationId xmlns:a16="http://schemas.microsoft.com/office/drawing/2014/main" id="{328FE12D-CF30-3D4D-A017-F376FEA436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219200"/>
            <a:ext cx="1295400" cy="1905000"/>
            <a:chOff x="4032" y="768"/>
            <a:chExt cx="816" cy="1200"/>
          </a:xfrm>
          <a:solidFill>
            <a:srgbClr val="FFB054"/>
          </a:solidFill>
        </p:grpSpPr>
        <p:sp>
          <p:nvSpPr>
            <p:cNvPr id="63537" name="AutoShape 18">
              <a:extLst>
                <a:ext uri="{FF2B5EF4-FFF2-40B4-BE49-F238E27FC236}">
                  <a16:creationId xmlns:a16="http://schemas.microsoft.com/office/drawing/2014/main" id="{71FB9E54-3D94-6F42-8952-B2974580F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008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BORROW</a:t>
              </a:r>
            </a:p>
          </p:txBody>
        </p:sp>
        <p:sp>
          <p:nvSpPr>
            <p:cNvPr id="63538" name="Line 25">
              <a:extLst>
                <a:ext uri="{FF2B5EF4-FFF2-40B4-BE49-F238E27FC236}">
                  <a16:creationId xmlns:a16="http://schemas.microsoft.com/office/drawing/2014/main" id="{F9660F4C-2FEE-8647-9BED-75323B8E5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768"/>
              <a:ext cx="0" cy="2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9" name="Line 26">
              <a:extLst>
                <a:ext uri="{FF2B5EF4-FFF2-40B4-BE49-F238E27FC236}">
                  <a16:creationId xmlns:a16="http://schemas.microsoft.com/office/drawing/2014/main" id="{819EEC81-C34B-E648-A835-3DEE21469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680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2971" name="Rectangle 27">
            <a:extLst>
              <a:ext uri="{FF2B5EF4-FFF2-40B4-BE49-F238E27FC236}">
                <a16:creationId xmlns:a16="http://schemas.microsoft.com/office/drawing/2014/main" id="{3ECD9BB9-3E65-E145-B418-C9325C3AC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641975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SECTION</a:t>
            </a:r>
          </a:p>
        </p:txBody>
      </p:sp>
      <p:grpSp>
        <p:nvGrpSpPr>
          <p:cNvPr id="4" name="Group 68">
            <a:extLst>
              <a:ext uri="{FF2B5EF4-FFF2-40B4-BE49-F238E27FC236}">
                <a16:creationId xmlns:a16="http://schemas.microsoft.com/office/drawing/2014/main" id="{FAB96E84-A2E3-CF42-87FE-A42D4A722A28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3733800"/>
            <a:ext cx="1295400" cy="1905000"/>
            <a:chOff x="4032" y="2352"/>
            <a:chExt cx="816" cy="1200"/>
          </a:xfrm>
          <a:solidFill>
            <a:srgbClr val="FFB054"/>
          </a:solidFill>
        </p:grpSpPr>
        <p:sp>
          <p:nvSpPr>
            <p:cNvPr id="63534" name="AutoShape 34">
              <a:extLst>
                <a:ext uri="{FF2B5EF4-FFF2-40B4-BE49-F238E27FC236}">
                  <a16:creationId xmlns:a16="http://schemas.microsoft.com/office/drawing/2014/main" id="{CAC1D4FB-7E81-3345-B20F-A0D99F906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4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BELONGS</a:t>
              </a:r>
            </a:p>
          </p:txBody>
        </p:sp>
        <p:sp>
          <p:nvSpPr>
            <p:cNvPr id="63535" name="Line 35">
              <a:extLst>
                <a:ext uri="{FF2B5EF4-FFF2-40B4-BE49-F238E27FC236}">
                  <a16:creationId xmlns:a16="http://schemas.microsoft.com/office/drawing/2014/main" id="{5EE9CB8F-AFF9-ED4A-82E0-A1294B040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0" cy="192"/>
            </a:xfrm>
            <a:prstGeom prst="line">
              <a:avLst/>
            </a:prstGeom>
            <a:grp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6" name="Line 36">
              <a:extLst>
                <a:ext uri="{FF2B5EF4-FFF2-40B4-BE49-F238E27FC236}">
                  <a16:creationId xmlns:a16="http://schemas.microsoft.com/office/drawing/2014/main" id="{1C5650D7-EB7E-9344-B999-4041820CF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70">
            <a:extLst>
              <a:ext uri="{FF2B5EF4-FFF2-40B4-BE49-F238E27FC236}">
                <a16:creationId xmlns:a16="http://schemas.microsoft.com/office/drawing/2014/main" id="{DCE4C4BC-EC65-0F4D-BA7A-F707828EFC8B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334000"/>
            <a:ext cx="3200400" cy="1066800"/>
            <a:chOff x="1968" y="3360"/>
            <a:chExt cx="2016" cy="672"/>
          </a:xfrm>
          <a:solidFill>
            <a:srgbClr val="FFB054"/>
          </a:solidFill>
        </p:grpSpPr>
        <p:sp>
          <p:nvSpPr>
            <p:cNvPr id="63531" name="AutoShape 31">
              <a:extLst>
                <a:ext uri="{FF2B5EF4-FFF2-40B4-BE49-F238E27FC236}">
                  <a16:creationId xmlns:a16="http://schemas.microsoft.com/office/drawing/2014/main" id="{D91CEF6B-420F-2B40-8FD3-B776F27F2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768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MANAGES</a:t>
              </a:r>
            </a:p>
          </p:txBody>
        </p:sp>
        <p:sp>
          <p:nvSpPr>
            <p:cNvPr id="63532" name="Line 32">
              <a:extLst>
                <a:ext uri="{FF2B5EF4-FFF2-40B4-BE49-F238E27FC236}">
                  <a16:creationId xmlns:a16="http://schemas.microsoft.com/office/drawing/2014/main" id="{B84B1EBB-AC41-554C-89C3-DD8A9C3E5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3" name="Line 33">
              <a:extLst>
                <a:ext uri="{FF2B5EF4-FFF2-40B4-BE49-F238E27FC236}">
                  <a16:creationId xmlns:a16="http://schemas.microsoft.com/office/drawing/2014/main" id="{5C15A6C4-F987-FD42-B316-B38B9B5FA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" name="Group 45">
            <a:extLst>
              <a:ext uri="{FF2B5EF4-FFF2-40B4-BE49-F238E27FC236}">
                <a16:creationId xmlns:a16="http://schemas.microsoft.com/office/drawing/2014/main" id="{12611AEC-9C67-C747-B7C9-600C972E631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581400"/>
            <a:ext cx="4191000" cy="2057400"/>
            <a:chOff x="1344" y="2256"/>
            <a:chExt cx="2640" cy="1296"/>
          </a:xfrm>
          <a:solidFill>
            <a:srgbClr val="FFB054"/>
          </a:solidFill>
        </p:grpSpPr>
        <p:sp>
          <p:nvSpPr>
            <p:cNvPr id="63526" name="AutoShape 40">
              <a:extLst>
                <a:ext uri="{FF2B5EF4-FFF2-40B4-BE49-F238E27FC236}">
                  <a16:creationId xmlns:a16="http://schemas.microsoft.com/office/drawing/2014/main" id="{E3AED441-344A-7D4D-9D97-E459391F5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52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>
                  <a:latin typeface="Helvetica" charset="0"/>
                  <a:ea typeface="ＭＳ Ｐゴシック" charset="0"/>
                  <a:cs typeface="ＭＳ Ｐゴシック" charset="0"/>
                </a:rPr>
                <a:t>CHECKS</a:t>
              </a:r>
            </a:p>
          </p:txBody>
        </p:sp>
        <p:sp>
          <p:nvSpPr>
            <p:cNvPr id="63527" name="Line 41">
              <a:extLst>
                <a:ext uri="{FF2B5EF4-FFF2-40B4-BE49-F238E27FC236}">
                  <a16:creationId xmlns:a16="http://schemas.microsoft.com/office/drawing/2014/main" id="{8283159F-014B-1F46-A858-D5509DD958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688"/>
              <a:ext cx="1728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28" name="Line 42">
              <a:extLst>
                <a:ext uri="{FF2B5EF4-FFF2-40B4-BE49-F238E27FC236}">
                  <a16:creationId xmlns:a16="http://schemas.microsoft.com/office/drawing/2014/main" id="{C728F222-9BF2-FA42-96F5-495234B88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688"/>
              <a:ext cx="0" cy="86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29" name="Line 43">
              <a:extLst>
                <a:ext uri="{FF2B5EF4-FFF2-40B4-BE49-F238E27FC236}">
                  <a16:creationId xmlns:a16="http://schemas.microsoft.com/office/drawing/2014/main" id="{27949958-86D5-9B49-A11E-467A9F909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256"/>
              <a:ext cx="0" cy="9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0" name="Line 44">
              <a:extLst>
                <a:ext uri="{FF2B5EF4-FFF2-40B4-BE49-F238E27FC236}">
                  <a16:creationId xmlns:a16="http://schemas.microsoft.com/office/drawing/2014/main" id="{30471CDE-9C2A-064A-9152-6B8D7CDF4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256"/>
              <a:ext cx="57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2995" name="Text Box 51">
            <a:extLst>
              <a:ext uri="{FF2B5EF4-FFF2-40B4-BE49-F238E27FC236}">
                <a16:creationId xmlns:a16="http://schemas.microsoft.com/office/drawing/2014/main" id="{4805B530-3A3A-5749-B9BE-70C303CCE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6670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82996" name="Text Box 52">
            <a:extLst>
              <a:ext uri="{FF2B5EF4-FFF2-40B4-BE49-F238E27FC236}">
                <a16:creationId xmlns:a16="http://schemas.microsoft.com/office/drawing/2014/main" id="{CFB2577B-9D92-FD42-8DF2-C85E3858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219200"/>
            <a:ext cx="4714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0,1</a:t>
            </a:r>
          </a:p>
        </p:txBody>
      </p:sp>
      <p:sp>
        <p:nvSpPr>
          <p:cNvPr id="82999" name="Text Box 55">
            <a:extLst>
              <a:ext uri="{FF2B5EF4-FFF2-40B4-BE49-F238E27FC236}">
                <a16:creationId xmlns:a16="http://schemas.microsoft.com/office/drawing/2014/main" id="{E4A32FC8-F4DC-6040-9471-4C57D39B9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5138738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2953" name="Text Box 9">
            <a:extLst>
              <a:ext uri="{FF2B5EF4-FFF2-40B4-BE49-F238E27FC236}">
                <a16:creationId xmlns:a16="http://schemas.microsoft.com/office/drawing/2014/main" id="{CDEB4D0F-0C35-E94E-AA12-4C4B3E6B1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895600"/>
            <a:ext cx="457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M</a:t>
            </a:r>
          </a:p>
        </p:txBody>
      </p:sp>
      <p:grpSp>
        <p:nvGrpSpPr>
          <p:cNvPr id="7" name="Group 75">
            <a:extLst>
              <a:ext uri="{FF2B5EF4-FFF2-40B4-BE49-F238E27FC236}">
                <a16:creationId xmlns:a16="http://schemas.microsoft.com/office/drawing/2014/main" id="{9969BE31-C66B-084A-ABE4-225B8844A71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819400"/>
            <a:ext cx="3200400" cy="1066800"/>
            <a:chOff x="1968" y="1776"/>
            <a:chExt cx="2016" cy="672"/>
          </a:xfrm>
          <a:solidFill>
            <a:srgbClr val="FFB054"/>
          </a:solidFill>
        </p:grpSpPr>
        <p:sp>
          <p:nvSpPr>
            <p:cNvPr id="63523" name="AutoShape 12">
              <a:extLst>
                <a:ext uri="{FF2B5EF4-FFF2-40B4-BE49-F238E27FC236}">
                  <a16:creationId xmlns:a16="http://schemas.microsoft.com/office/drawing/2014/main" id="{85B878F9-DB69-FC48-8640-47A13E568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76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COPY</a:t>
              </a:r>
            </a:p>
          </p:txBody>
        </p:sp>
        <p:sp>
          <p:nvSpPr>
            <p:cNvPr id="63524" name="Line 15">
              <a:extLst>
                <a:ext uri="{FF2B5EF4-FFF2-40B4-BE49-F238E27FC236}">
                  <a16:creationId xmlns:a16="http://schemas.microsoft.com/office/drawing/2014/main" id="{AA4FBD2A-2864-7940-9BD7-9C3B2627B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112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25" name="Line 16">
              <a:extLst>
                <a:ext uri="{FF2B5EF4-FFF2-40B4-BE49-F238E27FC236}">
                  <a16:creationId xmlns:a16="http://schemas.microsoft.com/office/drawing/2014/main" id="{9DD01238-713D-3549-8808-E892E66F9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12"/>
              <a:ext cx="720" cy="0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3000" name="Text Box 56">
            <a:extLst>
              <a:ext uri="{FF2B5EF4-FFF2-40B4-BE49-F238E27FC236}">
                <a16:creationId xmlns:a16="http://schemas.microsoft.com/office/drawing/2014/main" id="{4407BA7E-B918-B147-BCF3-041C016A6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2852738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3001" name="Text Box 57">
            <a:extLst>
              <a:ext uri="{FF2B5EF4-FFF2-40B4-BE49-F238E27FC236}">
                <a16:creationId xmlns:a16="http://schemas.microsoft.com/office/drawing/2014/main" id="{D2A6DDD7-C924-D941-ADC2-2A4E07C8C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14400"/>
            <a:ext cx="3429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83002" name="Text Box 58">
            <a:extLst>
              <a:ext uri="{FF2B5EF4-FFF2-40B4-BE49-F238E27FC236}">
                <a16:creationId xmlns:a16="http://schemas.microsoft.com/office/drawing/2014/main" id="{8D5B8D84-B0FF-0D40-99E5-FDF8B2824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850" y="1828800"/>
            <a:ext cx="3222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83003" name="Text Box 59">
            <a:extLst>
              <a:ext uri="{FF2B5EF4-FFF2-40B4-BE49-F238E27FC236}">
                <a16:creationId xmlns:a16="http://schemas.microsoft.com/office/drawing/2014/main" id="{B3E4D5AF-4945-2444-B22F-6EBFBFD09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8674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3004" name="Text Box 60">
            <a:extLst>
              <a:ext uri="{FF2B5EF4-FFF2-40B4-BE49-F238E27FC236}">
                <a16:creationId xmlns:a16="http://schemas.microsoft.com/office/drawing/2014/main" id="{544C09F9-5CBA-F047-AB8A-5856E7AD2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5824538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8" name="Group 77">
            <a:extLst>
              <a:ext uri="{FF2B5EF4-FFF2-40B4-BE49-F238E27FC236}">
                <a16:creationId xmlns:a16="http://schemas.microsoft.com/office/drawing/2014/main" id="{8FC91AB8-61FE-CF43-A424-6D8E8BCD4ED4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572000"/>
            <a:ext cx="3962400" cy="1066800"/>
            <a:chOff x="1536" y="2880"/>
            <a:chExt cx="2496" cy="672"/>
          </a:xfrm>
          <a:solidFill>
            <a:srgbClr val="FFB054"/>
          </a:solidFill>
        </p:grpSpPr>
        <p:sp>
          <p:nvSpPr>
            <p:cNvPr id="63518" name="AutoShape 28">
              <a:extLst>
                <a:ext uri="{FF2B5EF4-FFF2-40B4-BE49-F238E27FC236}">
                  <a16:creationId xmlns:a16="http://schemas.microsoft.com/office/drawing/2014/main" id="{72B70DA9-D20B-0047-AA38-72AB89FFC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880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WORKS</a:t>
              </a:r>
            </a:p>
          </p:txBody>
        </p:sp>
        <p:sp>
          <p:nvSpPr>
            <p:cNvPr id="63519" name="Line 29">
              <a:extLst>
                <a:ext uri="{FF2B5EF4-FFF2-40B4-BE49-F238E27FC236}">
                  <a16:creationId xmlns:a16="http://schemas.microsoft.com/office/drawing/2014/main" id="{751BB29B-40E6-7541-92BA-427FAAEE3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16"/>
              <a:ext cx="624" cy="0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20" name="Line 37">
              <a:extLst>
                <a:ext uri="{FF2B5EF4-FFF2-40B4-BE49-F238E27FC236}">
                  <a16:creationId xmlns:a16="http://schemas.microsoft.com/office/drawing/2014/main" id="{D9BC04BB-B147-6D43-A400-CE0C136C2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16"/>
              <a:ext cx="120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21" name="Line 38">
              <a:extLst>
                <a:ext uri="{FF2B5EF4-FFF2-40B4-BE49-F238E27FC236}">
                  <a16:creationId xmlns:a16="http://schemas.microsoft.com/office/drawing/2014/main" id="{27964CE4-5F40-EC40-BEE3-27D5D7088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22" name="Line 39">
              <a:extLst>
                <a:ext uri="{FF2B5EF4-FFF2-40B4-BE49-F238E27FC236}">
                  <a16:creationId xmlns:a16="http://schemas.microsoft.com/office/drawing/2014/main" id="{3C523B49-1E83-7A4A-A539-A931EB3A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16"/>
              <a:ext cx="0" cy="336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3005" name="Text Box 61">
            <a:extLst>
              <a:ext uri="{FF2B5EF4-FFF2-40B4-BE49-F238E27FC236}">
                <a16:creationId xmlns:a16="http://schemas.microsoft.com/office/drawing/2014/main" id="{56796289-D232-E449-801E-5E66FBAAC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5105400"/>
            <a:ext cx="3429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83006" name="Text Box 62">
            <a:extLst>
              <a:ext uri="{FF2B5EF4-FFF2-40B4-BE49-F238E27FC236}">
                <a16:creationId xmlns:a16="http://schemas.microsoft.com/office/drawing/2014/main" id="{318A8A7A-26F6-4C44-8F0D-F3C40DCAA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1054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3007" name="Text Box 63">
            <a:extLst>
              <a:ext uri="{FF2B5EF4-FFF2-40B4-BE49-F238E27FC236}">
                <a16:creationId xmlns:a16="http://schemas.microsoft.com/office/drawing/2014/main" id="{11454652-263A-3844-9F95-2EDE045F9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581400"/>
            <a:ext cx="298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83008" name="Text Box 64">
            <a:extLst>
              <a:ext uri="{FF2B5EF4-FFF2-40B4-BE49-F238E27FC236}">
                <a16:creationId xmlns:a16="http://schemas.microsoft.com/office/drawing/2014/main" id="{EA84BD05-8C7E-574B-82E8-8238C0867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8" y="4343400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3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3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3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3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3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3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2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2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3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3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3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nimBg="1" autoUpdateAnimBg="0"/>
      <p:bldP spid="82952" grpId="0" autoUpdateAnimBg="0"/>
      <p:bldP spid="82954" grpId="0" animBg="1" autoUpdateAnimBg="0"/>
      <p:bldP spid="82957" grpId="0" animBg="1" autoUpdateAnimBg="0"/>
      <p:bldP spid="82958" grpId="0" animBg="1" autoUpdateAnimBg="0"/>
      <p:bldP spid="82971" grpId="0" animBg="1" autoUpdateAnimBg="0"/>
      <p:bldP spid="82995" grpId="0" autoUpdateAnimBg="0"/>
      <p:bldP spid="82996" grpId="0" autoUpdateAnimBg="0"/>
      <p:bldP spid="82999" grpId="0" autoUpdateAnimBg="0"/>
      <p:bldP spid="82953" grpId="0"/>
      <p:bldP spid="83000" grpId="0"/>
      <p:bldP spid="83001" grpId="0" autoUpdateAnimBg="0"/>
      <p:bldP spid="83002" grpId="0" autoUpdateAnimBg="0"/>
      <p:bldP spid="83003" grpId="0" autoUpdateAnimBg="0"/>
      <p:bldP spid="83004" grpId="0" autoUpdateAnimBg="0"/>
      <p:bldP spid="83005" grpId="0"/>
      <p:bldP spid="83006" grpId="0"/>
      <p:bldP spid="83007" grpId="0" autoUpdateAnimBg="0"/>
      <p:bldP spid="8300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ext Box 2">
            <a:extLst>
              <a:ext uri="{FF2B5EF4-FFF2-40B4-BE49-F238E27FC236}">
                <a16:creationId xmlns:a16="http://schemas.microsoft.com/office/drawing/2014/main" id="{F75D7F50-AD18-4347-8645-7D4DF649D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00400"/>
            <a:ext cx="1905000" cy="495300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 MEMBER</a:t>
            </a:r>
          </a:p>
        </p:txBody>
      </p:sp>
      <p:sp>
        <p:nvSpPr>
          <p:cNvPr id="114690" name="Oval 3">
            <a:extLst>
              <a:ext uri="{FF2B5EF4-FFF2-40B4-BE49-F238E27FC236}">
                <a16:creationId xmlns:a16="http://schemas.microsoft.com/office/drawing/2014/main" id="{FABFD673-C70B-C24C-B040-CE30655B8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98700"/>
            <a:ext cx="1674813" cy="5619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114691" name="Oval 5">
            <a:extLst>
              <a:ext uri="{FF2B5EF4-FFF2-40B4-BE49-F238E27FC236}">
                <a16:creationId xmlns:a16="http://schemas.microsoft.com/office/drawing/2014/main" id="{32864C3A-DD20-D344-902F-E5883333C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43200"/>
            <a:ext cx="1905000" cy="6048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/>
              <a:t>DriverLic</a:t>
            </a:r>
          </a:p>
        </p:txBody>
      </p:sp>
      <p:cxnSp>
        <p:nvCxnSpPr>
          <p:cNvPr id="114692" name="AutoShape 8">
            <a:extLst>
              <a:ext uri="{FF2B5EF4-FFF2-40B4-BE49-F238E27FC236}">
                <a16:creationId xmlns:a16="http://schemas.microsoft.com/office/drawing/2014/main" id="{D04C2769-FB89-7F47-A3A7-92E4B3F24FC7}"/>
              </a:ext>
            </a:extLst>
          </p:cNvPr>
          <p:cNvCxnSpPr>
            <a:cxnSpLocks noChangeShapeType="1"/>
            <a:stCxn id="114690" idx="5"/>
            <a:endCxn id="114689" idx="0"/>
          </p:cNvCxnSpPr>
          <p:nvPr/>
        </p:nvCxnSpPr>
        <p:spPr bwMode="auto">
          <a:xfrm>
            <a:off x="2420938" y="2797175"/>
            <a:ext cx="893762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693" name="Oval 14">
            <a:extLst>
              <a:ext uri="{FF2B5EF4-FFF2-40B4-BE49-F238E27FC236}">
                <a16:creationId xmlns:a16="http://schemas.microsoft.com/office/drawing/2014/main" id="{599385D1-2B6D-AE44-A484-FFBAE91D3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1905000"/>
            <a:ext cx="1598612" cy="5619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b="1" u="sng">
                <a:latin typeface="Times New Roman" panose="02020603050405020304" pitchFamily="18" charset="0"/>
              </a:rPr>
              <a:t>MemNo</a:t>
            </a:r>
          </a:p>
        </p:txBody>
      </p:sp>
      <p:sp>
        <p:nvSpPr>
          <p:cNvPr id="114694" name="Rectangle 15">
            <a:extLst>
              <a:ext uri="{FF2B5EF4-FFF2-40B4-BE49-F238E27FC236}">
                <a16:creationId xmlns:a16="http://schemas.microsoft.com/office/drawing/2014/main" id="{0D3C7D0F-4029-6C4C-AC00-045E4D622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>
                <a:solidFill>
                  <a:schemeClr val="tx2"/>
                </a:solidFill>
                <a:latin typeface="Comic Sans MS" panose="030F0902030302020204" pitchFamily="66" charset="0"/>
              </a:rPr>
              <a:t>Library ER Diagram…</a:t>
            </a:r>
          </a:p>
        </p:txBody>
      </p:sp>
      <p:sp>
        <p:nvSpPr>
          <p:cNvPr id="114695" name="Line 16">
            <a:extLst>
              <a:ext uri="{FF2B5EF4-FFF2-40B4-BE49-F238E27FC236}">
                <a16:creationId xmlns:a16="http://schemas.microsoft.com/office/drawing/2014/main" id="{05BB70FF-6A16-9041-8118-61D60BBB85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3733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696" name="Oval 17">
            <a:extLst>
              <a:ext uri="{FF2B5EF4-FFF2-40B4-BE49-F238E27FC236}">
                <a16:creationId xmlns:a16="http://schemas.microsoft.com/office/drawing/2014/main" id="{4B73398E-2CC4-654A-BFF1-E13B18638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52900"/>
            <a:ext cx="1371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114697" name="Oval 18">
            <a:extLst>
              <a:ext uri="{FF2B5EF4-FFF2-40B4-BE49-F238E27FC236}">
                <a16:creationId xmlns:a16="http://schemas.microsoft.com/office/drawing/2014/main" id="{1A4557F7-B883-0146-A990-C3F56CC69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3892550"/>
            <a:ext cx="1368425" cy="6048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200" b="1">
                <a:latin typeface="Times New Roman" panose="02020603050405020304" pitchFamily="18" charset="0"/>
              </a:rPr>
              <a:t>Phone</a:t>
            </a:r>
          </a:p>
        </p:txBody>
      </p:sp>
      <p:sp>
        <p:nvSpPr>
          <p:cNvPr id="114698" name="Line 19">
            <a:extLst>
              <a:ext uri="{FF2B5EF4-FFF2-40B4-BE49-F238E27FC236}">
                <a16:creationId xmlns:a16="http://schemas.microsoft.com/office/drawing/2014/main" id="{9DCFF437-3F5D-0E40-8A64-DD7FA2305C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699" name="Line 21">
            <a:extLst>
              <a:ext uri="{FF2B5EF4-FFF2-40B4-BE49-F238E27FC236}">
                <a16:creationId xmlns:a16="http://schemas.microsoft.com/office/drawing/2014/main" id="{0EBBF0D0-106A-3945-A0DF-770DD95BA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00" name="Line 22">
            <a:extLst>
              <a:ext uri="{FF2B5EF4-FFF2-40B4-BE49-F238E27FC236}">
                <a16:creationId xmlns:a16="http://schemas.microsoft.com/office/drawing/2014/main" id="{24BFC7B2-DB43-4B4E-AE46-C0E45BF73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01" name="Oval 23">
            <a:extLst>
              <a:ext uri="{FF2B5EF4-FFF2-40B4-BE49-F238E27FC236}">
                <a16:creationId xmlns:a16="http://schemas.microsoft.com/office/drawing/2014/main" id="{F9C6435C-BE0C-6342-90F6-3337810C1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5187950"/>
            <a:ext cx="1522412" cy="5191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FName</a:t>
            </a:r>
          </a:p>
        </p:txBody>
      </p:sp>
      <p:sp>
        <p:nvSpPr>
          <p:cNvPr id="114702" name="Oval 24">
            <a:extLst>
              <a:ext uri="{FF2B5EF4-FFF2-40B4-BE49-F238E27FC236}">
                <a16:creationId xmlns:a16="http://schemas.microsoft.com/office/drawing/2014/main" id="{BDE062B9-76A1-2D47-B3CD-138CD4714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92713"/>
            <a:ext cx="1676400" cy="5619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LName</a:t>
            </a:r>
          </a:p>
        </p:txBody>
      </p:sp>
      <p:sp>
        <p:nvSpPr>
          <p:cNvPr id="114703" name="Oval 25">
            <a:extLst>
              <a:ext uri="{FF2B5EF4-FFF2-40B4-BE49-F238E27FC236}">
                <a16:creationId xmlns:a16="http://schemas.microsoft.com/office/drawing/2014/main" id="{DE50E0F3-DA36-5B48-8051-D2BF3DFA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81600"/>
            <a:ext cx="1368425" cy="6048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200" b="1">
                <a:latin typeface="Times New Roman" panose="02020603050405020304" pitchFamily="18" charset="0"/>
              </a:rPr>
              <a:t>   MI</a:t>
            </a:r>
          </a:p>
        </p:txBody>
      </p:sp>
      <p:sp>
        <p:nvSpPr>
          <p:cNvPr id="114704" name="Oval 26">
            <a:extLst>
              <a:ext uri="{FF2B5EF4-FFF2-40B4-BE49-F238E27FC236}">
                <a16:creationId xmlns:a16="http://schemas.microsoft.com/office/drawing/2014/main" id="{96775D65-A41C-9946-853C-45D107B79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09800"/>
            <a:ext cx="1368425" cy="6048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200" b="1">
                <a:latin typeface="Times New Roman" panose="02020603050405020304" pitchFamily="18" charset="0"/>
              </a:rPr>
              <a:t>State</a:t>
            </a:r>
          </a:p>
        </p:txBody>
      </p:sp>
      <p:sp>
        <p:nvSpPr>
          <p:cNvPr id="114705" name="Oval 27">
            <a:extLst>
              <a:ext uri="{FF2B5EF4-FFF2-40B4-BE49-F238E27FC236}">
                <a16:creationId xmlns:a16="http://schemas.microsoft.com/office/drawing/2014/main" id="{A783A55B-24ED-7543-84CA-EC1AB25AC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588" y="3206750"/>
            <a:ext cx="1597025" cy="5619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Number</a:t>
            </a:r>
          </a:p>
        </p:txBody>
      </p:sp>
      <p:sp>
        <p:nvSpPr>
          <p:cNvPr id="114706" name="Line 28">
            <a:extLst>
              <a:ext uri="{FF2B5EF4-FFF2-40B4-BE49-F238E27FC236}">
                <a16:creationId xmlns:a16="http://schemas.microsoft.com/office/drawing/2014/main" id="{E9B2C334-EB40-AF44-9C80-FDFD0B687F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4800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07" name="Line 29">
            <a:extLst>
              <a:ext uri="{FF2B5EF4-FFF2-40B4-BE49-F238E27FC236}">
                <a16:creationId xmlns:a16="http://schemas.microsoft.com/office/drawing/2014/main" id="{2B013E93-ECDE-EB49-AE54-AF25457DA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800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08" name="Line 30">
            <a:extLst>
              <a:ext uri="{FF2B5EF4-FFF2-40B4-BE49-F238E27FC236}">
                <a16:creationId xmlns:a16="http://schemas.microsoft.com/office/drawing/2014/main" id="{C7494ACD-A4AB-3348-A8CA-E5A626FD8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7244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09" name="Line 31">
            <a:extLst>
              <a:ext uri="{FF2B5EF4-FFF2-40B4-BE49-F238E27FC236}">
                <a16:creationId xmlns:a16="http://schemas.microsoft.com/office/drawing/2014/main" id="{16F0D84E-26BC-AB42-856B-D96E2BC14C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6670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10" name="Line 32">
            <a:extLst>
              <a:ext uri="{FF2B5EF4-FFF2-40B4-BE49-F238E27FC236}">
                <a16:creationId xmlns:a16="http://schemas.microsoft.com/office/drawing/2014/main" id="{B4879924-C594-324B-A063-5F5879B00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1242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F8EABB2-3BC3-454D-9949-2D30E8A3A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r>
              <a:rPr lang="en-US" altLang="en-US" b="1">
                <a:latin typeface="Tahoma" panose="020B0604030504040204" pitchFamily="34" charset="0"/>
              </a:rPr>
              <a:t>TITLE</a:t>
            </a:r>
            <a:r>
              <a:rPr lang="en-US" altLang="en-US">
                <a:latin typeface="Tahoma" panose="020B0604030504040204" pitchFamily="34" charset="0"/>
              </a:rPr>
              <a:t>: CallNumber, Name, 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Author{(Name(Fname, MI, Lname),Order)}, </a:t>
            </a:r>
            <a:r>
              <a:rPr lang="en-US" altLang="en-US" u="sng">
                <a:latin typeface="Tahoma" panose="020B0604030504040204" pitchFamily="34" charset="0"/>
              </a:rPr>
              <a:t>ISBN</a:t>
            </a:r>
            <a:r>
              <a:rPr lang="en-US" altLang="en-US">
                <a:latin typeface="Tahoma" panose="020B0604030504040204" pitchFamily="34" charset="0"/>
              </a:rPr>
              <a:t>, Year, Publisher; </a:t>
            </a:r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r>
              <a:rPr lang="en-US" altLang="en-US" b="1">
                <a:latin typeface="Tahoma" panose="020B0604030504040204" pitchFamily="34" charset="0"/>
              </a:rPr>
              <a:t>MEMBER</a:t>
            </a:r>
            <a:r>
              <a:rPr lang="en-US" altLang="en-US">
                <a:latin typeface="Tahoma" panose="020B0604030504040204" pitchFamily="34" charset="0"/>
              </a:rPr>
              <a:t>: </a:t>
            </a:r>
            <a:r>
              <a:rPr lang="en-US" altLang="en-US" u="sng">
                <a:latin typeface="Tahoma" panose="020B0604030504040204" pitchFamily="34" charset="0"/>
              </a:rPr>
              <a:t>MemNo</a:t>
            </a:r>
            <a:r>
              <a:rPr lang="en-US" altLang="en-US">
                <a:latin typeface="Tahoma" panose="020B0604030504040204" pitchFamily="34" charset="0"/>
              </a:rPr>
              <a:t>, DriverLic(State,No), Name(Fname, MI, Lname), Address, PhoneNumber; </a:t>
            </a:r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r>
              <a:rPr lang="en-US" altLang="en-US" b="1">
                <a:latin typeface="Tahoma" panose="020B0604030504040204" pitchFamily="34" charset="0"/>
              </a:rPr>
              <a:t>BOOK</a:t>
            </a:r>
            <a:r>
              <a:rPr lang="en-US" altLang="en-US">
                <a:latin typeface="Tahoma" panose="020B0604030504040204" pitchFamily="34" charset="0"/>
              </a:rPr>
              <a:t>: </a:t>
            </a:r>
            <a:r>
              <a:rPr lang="en-US" altLang="en-US" u="sng">
                <a:latin typeface="Tahoma" panose="020B0604030504040204" pitchFamily="34" charset="0"/>
              </a:rPr>
              <a:t>BookID</a:t>
            </a:r>
            <a:r>
              <a:rPr lang="en-US" altLang="en-US">
                <a:latin typeface="Tahoma" panose="020B0604030504040204" pitchFamily="34" charset="0"/>
              </a:rPr>
              <a:t>, Status, Edition; </a:t>
            </a:r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r>
              <a:rPr lang="en-US" altLang="en-US" b="1">
                <a:latin typeface="Tahoma" panose="020B0604030504040204" pitchFamily="34" charset="0"/>
              </a:rPr>
              <a:t>LIBRARIAN</a:t>
            </a:r>
            <a:r>
              <a:rPr lang="en-US" altLang="en-US">
                <a:latin typeface="Tahoma" panose="020B0604030504040204" pitchFamily="34" charset="0"/>
              </a:rPr>
              <a:t>: </a:t>
            </a:r>
            <a:r>
              <a:rPr lang="en-US" altLang="en-US" u="sng">
                <a:latin typeface="Tahoma" panose="020B0604030504040204" pitchFamily="34" charset="0"/>
              </a:rPr>
              <a:t>SSN</a:t>
            </a:r>
            <a:r>
              <a:rPr lang="en-US" altLang="en-US">
                <a:latin typeface="Tahoma" panose="020B0604030504040204" pitchFamily="34" charset="0"/>
              </a:rPr>
              <a:t>, Name, Address, Salary, Gender, Date of Birth; </a:t>
            </a:r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r>
              <a:rPr lang="en-US" altLang="en-US" b="1">
                <a:latin typeface="Tahoma" panose="020B0604030504040204" pitchFamily="34" charset="0"/>
              </a:rPr>
              <a:t>SECTION</a:t>
            </a:r>
            <a:r>
              <a:rPr lang="en-US" altLang="en-US">
                <a:latin typeface="Tahoma" panose="020B0604030504040204" pitchFamily="34" charset="0"/>
              </a:rPr>
              <a:t>: </a:t>
            </a:r>
            <a:r>
              <a:rPr lang="en-US" altLang="en-US" u="sng">
                <a:latin typeface="Tahoma" panose="020B0604030504040204" pitchFamily="34" charset="0"/>
              </a:rPr>
              <a:t>SectNo</a:t>
            </a:r>
            <a:r>
              <a:rPr lang="en-US" altLang="en-US">
                <a:latin typeface="Tahoma" panose="020B0604030504040204" pitchFamily="34" charset="0"/>
              </a:rPr>
              <a:t>, Name; </a:t>
            </a: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AA9D0C67-DCD2-AD49-8F4A-7189F4880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Entities</a:t>
            </a:r>
          </a:p>
        </p:txBody>
      </p:sp>
      <p:sp>
        <p:nvSpPr>
          <p:cNvPr id="116739" name="Line 5">
            <a:extLst>
              <a:ext uri="{FF2B5EF4-FFF2-40B4-BE49-F238E27FC236}">
                <a16:creationId xmlns:a16="http://schemas.microsoft.com/office/drawing/2014/main" id="{9B964E4D-8CC9-B74C-B2C4-FD9B21DDE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6764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>
            <a:extLst>
              <a:ext uri="{FF2B5EF4-FFF2-40B4-BE49-F238E27FC236}">
                <a16:creationId xmlns:a16="http://schemas.microsoft.com/office/drawing/2014/main" id="{2FBAFD81-FE93-4D43-B8A1-408955C43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 Entity </a:t>
            </a:r>
          </a:p>
        </p:txBody>
      </p:sp>
      <p:sp>
        <p:nvSpPr>
          <p:cNvPr id="7373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5E8063A-3BAA-F64B-98E7-F057576AB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01000" cy="41148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sz="2800" dirty="0">
                <a:solidFill>
                  <a:srgbClr val="280049"/>
                </a:solidFill>
                <a:latin typeface="Tahoma" charset="0"/>
                <a:ea typeface="ＭＳ Ｐゴシック" charset="0"/>
                <a:cs typeface="ＭＳ Ｐゴシック" charset="0"/>
              </a:rPr>
              <a:t>Assume the additional requirement that all the dependents </a:t>
            </a:r>
            <a:r>
              <a:rPr lang="en-US" sz="2600" dirty="0">
                <a:latin typeface="Tahoma" charset="0"/>
                <a:ea typeface="ＭＳ Ｐゴシック" charset="0"/>
                <a:cs typeface="ＭＳ Ｐゴシック" charset="0"/>
              </a:rPr>
              <a:t>of each librarian are stored in the DB</a:t>
            </a:r>
          </a:p>
          <a:p>
            <a:pPr marL="609600" indent="-609600" eaLnBrk="1" hangingPunct="1">
              <a:buFont typeface="Wingdings" charset="0"/>
              <a:buChar char="w"/>
              <a:defRPr/>
            </a:pPr>
            <a:endParaRPr lang="en-US" sz="26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z="2600" b="1" dirty="0">
                <a:latin typeface="Tahoma" charset="0"/>
                <a:ea typeface="ＭＳ Ｐゴシック" charset="0"/>
                <a:cs typeface="ＭＳ Ｐゴシック" charset="0"/>
              </a:rPr>
              <a:t>DEPENDENT</a:t>
            </a:r>
            <a:r>
              <a:rPr lang="en-US" sz="2600" dirty="0">
                <a:latin typeface="Tahoma" charset="0"/>
                <a:ea typeface="ＭＳ Ｐゴシック" charset="0"/>
                <a:cs typeface="ＭＳ Ｐゴシック" charset="0"/>
              </a:rPr>
              <a:t>: Name, Date of Birth, Kinship</a:t>
            </a:r>
            <a:r>
              <a:rPr lang="en-US" dirty="0">
                <a:latin typeface="Arial Unicode MS" charset="0"/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118787" name="Line 4">
            <a:extLst>
              <a:ext uri="{FF2B5EF4-FFF2-40B4-BE49-F238E27FC236}">
                <a16:creationId xmlns:a16="http://schemas.microsoft.com/office/drawing/2014/main" id="{0911354C-75F9-C24B-ADB4-6EDEA4839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810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32D0F181-6916-FE4A-9D74-3FB4A2DB3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Design</a:t>
            </a:r>
          </a:p>
        </p:txBody>
      </p:sp>
      <p:sp>
        <p:nvSpPr>
          <p:cNvPr id="512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530A19C-22FD-CB4B-8823-616B8BC29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01000" cy="49530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Monotype Sorts" charset="0"/>
              <a:buChar char="o"/>
              <a:defRPr/>
            </a:pPr>
            <a:r>
              <a:rPr lang="en-US" u="sng" dirty="0">
                <a:latin typeface="Tahoma" charset="0"/>
                <a:ea typeface="ＭＳ Ｐゴシック" charset="0"/>
                <a:cs typeface="ＭＳ Ｐゴシック" charset="0"/>
              </a:rPr>
              <a:t>Conceptual database design</a:t>
            </a:r>
          </a:p>
          <a:p>
            <a:pPr lvl="1" eaLnBrk="1" hangingPunct="1">
              <a:buClr>
                <a:srgbClr val="FF0000"/>
              </a:buClr>
              <a:buFont typeface="Wingdings" charset="0"/>
              <a:buChar char="§"/>
              <a:defRPr/>
            </a:pPr>
            <a:r>
              <a:rPr lang="en-US" sz="2200" dirty="0">
                <a:latin typeface="Tahoma" charset="0"/>
                <a:ea typeface="ＭＳ Ｐゴシック" charset="0"/>
              </a:rPr>
              <a:t>An abstract but complete description of the DB</a:t>
            </a:r>
          </a:p>
          <a:p>
            <a:pPr lvl="1" eaLnBrk="1" hangingPunct="1">
              <a:buClr>
                <a:srgbClr val="FF0000"/>
              </a:buClr>
              <a:buFont typeface="Wingdings" charset="0"/>
              <a:buChar char="§"/>
              <a:defRPr/>
            </a:pPr>
            <a:r>
              <a:rPr lang="en-US" sz="2200" dirty="0">
                <a:latin typeface="Tahoma" charset="0"/>
                <a:ea typeface="ＭＳ Ｐゴシック" charset="0"/>
              </a:rPr>
              <a:t>Implementation independent (</a:t>
            </a:r>
            <a:r>
              <a:rPr lang="en-US" sz="2200" i="1" dirty="0">
                <a:latin typeface="Tahoma" charset="0"/>
                <a:ea typeface="ＭＳ Ｐゴシック" charset="0"/>
              </a:rPr>
              <a:t>semantic clarity</a:t>
            </a:r>
            <a:r>
              <a:rPr lang="en-US" sz="2200" dirty="0">
                <a:latin typeface="Tahoma" charset="0"/>
                <a:ea typeface="ＭＳ Ｐゴシック" charset="0"/>
              </a:rPr>
              <a:t>)</a:t>
            </a:r>
          </a:p>
          <a:p>
            <a:pPr lvl="1" eaLnBrk="1" hangingPunct="1">
              <a:buClr>
                <a:srgbClr val="FF0000"/>
              </a:buClr>
              <a:buFont typeface="Wingdings" charset="0"/>
              <a:buChar char="§"/>
              <a:defRPr/>
            </a:pPr>
            <a:r>
              <a:rPr lang="en-US" sz="2200" dirty="0">
                <a:latin typeface="Tahoma" charset="0"/>
                <a:ea typeface="ＭＳ Ｐゴシック" charset="0"/>
              </a:rPr>
              <a:t>E.g., conceptual model: E-R Model, UML</a:t>
            </a:r>
          </a:p>
          <a:p>
            <a:pPr eaLnBrk="1" hangingPunct="1">
              <a:buClr>
                <a:srgbClr val="FF0000"/>
              </a:buClr>
              <a:buFont typeface="Monotype Sorts" charset="0"/>
              <a:buChar char="o"/>
              <a:defRPr/>
            </a:pPr>
            <a:endParaRPr lang="en-US" sz="1200" dirty="0">
              <a:latin typeface="Tahoma" charset="0"/>
              <a:ea typeface="ＭＳ Ｐゴシック" charset="0"/>
            </a:endParaRPr>
          </a:p>
          <a:p>
            <a:pPr eaLnBrk="1" hangingPunct="1">
              <a:buClr>
                <a:srgbClr val="FF0000"/>
              </a:buClr>
              <a:buFont typeface="Monotype Sorts" charset="0"/>
              <a:buChar char="o"/>
              <a:defRPr/>
            </a:pPr>
            <a:r>
              <a:rPr lang="en-US" u="sng" dirty="0">
                <a:latin typeface="Tahoma" charset="0"/>
                <a:ea typeface="ＭＳ Ｐゴシック" charset="0"/>
                <a:cs typeface="ＭＳ Ｐゴシック" charset="0"/>
              </a:rPr>
              <a:t>Logical database design</a:t>
            </a:r>
          </a:p>
          <a:p>
            <a:pPr lvl="1" eaLnBrk="1" hangingPunct="1">
              <a:buClr>
                <a:srgbClr val="FF0000"/>
              </a:buClr>
              <a:buFont typeface="Wingdings" charset="0"/>
              <a:buChar char="§"/>
              <a:defRPr/>
            </a:pPr>
            <a:r>
              <a:rPr lang="en-US" sz="2200" dirty="0">
                <a:latin typeface="Tahoma" charset="0"/>
                <a:ea typeface="ＭＳ Ｐゴシック" charset="0"/>
              </a:rPr>
              <a:t>The conceptual database schema</a:t>
            </a:r>
            <a:endParaRPr lang="en-US" sz="2200" u="sng" dirty="0">
              <a:latin typeface="Tahoma" charset="0"/>
              <a:ea typeface="ＭＳ Ｐゴシック" charset="0"/>
            </a:endParaRPr>
          </a:p>
          <a:p>
            <a:pPr lvl="1" eaLnBrk="1" hangingPunct="1">
              <a:buClr>
                <a:srgbClr val="FF0000"/>
              </a:buClr>
              <a:buFont typeface="Wingdings" charset="0"/>
              <a:buChar char="§"/>
              <a:defRPr/>
            </a:pPr>
            <a:r>
              <a:rPr lang="en-US" sz="2200" dirty="0">
                <a:latin typeface="Tahoma" charset="0"/>
                <a:ea typeface="ＭＳ Ｐゴシック" charset="0"/>
              </a:rPr>
              <a:t>Formal schema in an </a:t>
            </a:r>
            <a:r>
              <a:rPr lang="en-US" sz="2200" i="1" dirty="0">
                <a:latin typeface="Tahoma" charset="0"/>
                <a:ea typeface="ＭＳ Ｐゴシック" charset="0"/>
              </a:rPr>
              <a:t>implementation </a:t>
            </a:r>
            <a:r>
              <a:rPr lang="en-US" sz="2200" dirty="0">
                <a:latin typeface="Tahoma" charset="0"/>
                <a:ea typeface="ＭＳ Ｐゴシック" charset="0"/>
              </a:rPr>
              <a:t>data model</a:t>
            </a:r>
          </a:p>
          <a:p>
            <a:pPr lvl="1" eaLnBrk="1" hangingPunct="1">
              <a:buClr>
                <a:srgbClr val="FF0000"/>
              </a:buClr>
              <a:buFont typeface="Wingdings" charset="0"/>
              <a:buChar char="§"/>
              <a:defRPr/>
            </a:pPr>
            <a:r>
              <a:rPr lang="en-US" sz="2200" dirty="0">
                <a:latin typeface="Tahoma" charset="0"/>
                <a:ea typeface="ＭＳ Ｐゴシック" charset="0"/>
              </a:rPr>
              <a:t>E.g., Relational, O-O, O-R, Network, hierarchical</a:t>
            </a:r>
          </a:p>
          <a:p>
            <a:pPr marL="0" indent="0" eaLnBrk="1" hangingPunct="1">
              <a:buClr>
                <a:srgbClr val="FF0000"/>
              </a:buClr>
              <a:buFont typeface="Wingdings" charset="0"/>
              <a:buNone/>
              <a:defRPr/>
            </a:pPr>
            <a:endParaRPr lang="en-US" sz="1200" dirty="0">
              <a:latin typeface="Tahoma" charset="0"/>
              <a:ea typeface="ＭＳ Ｐゴシック" charset="0"/>
            </a:endParaRPr>
          </a:p>
          <a:p>
            <a:pPr eaLnBrk="1" hangingPunct="1">
              <a:buClr>
                <a:srgbClr val="FF0000"/>
              </a:buClr>
              <a:buFont typeface="Monotype Sorts" charset="0"/>
              <a:buChar char="o"/>
              <a:defRPr/>
            </a:pPr>
            <a:r>
              <a:rPr lang="en-US" u="sng" dirty="0">
                <a:latin typeface="Tahoma" charset="0"/>
                <a:ea typeface="ＭＳ Ｐゴシック" charset="0"/>
                <a:cs typeface="ＭＳ Ｐゴシック" charset="0"/>
              </a:rPr>
              <a:t>Physical database design</a:t>
            </a:r>
          </a:p>
          <a:p>
            <a:pPr lvl="1" eaLnBrk="1" hangingPunct="1">
              <a:buClr>
                <a:srgbClr val="FF0000"/>
              </a:buClr>
              <a:buFont typeface="Wingdings" charset="0"/>
              <a:buChar char="§"/>
              <a:defRPr/>
            </a:pPr>
            <a:r>
              <a:rPr lang="en-US" sz="2200" dirty="0">
                <a:latin typeface="Tahoma" charset="0"/>
                <a:ea typeface="ＭＳ Ｐゴシック" charset="0"/>
              </a:rPr>
              <a:t>Internal schema: Internal storage organization of objects, implementing the conceptual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>
            <a:extLst>
              <a:ext uri="{FF2B5EF4-FFF2-40B4-BE49-F238E27FC236}">
                <a16:creationId xmlns:a16="http://schemas.microsoft.com/office/drawing/2014/main" id="{33E82BD3-4C3A-F946-8CF5-D2696D20D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Relationships</a:t>
            </a:r>
          </a:p>
        </p:txBody>
      </p:sp>
      <p:sp>
        <p:nvSpPr>
          <p:cNvPr id="7578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494B7C1-A036-5747-80AD-FD0AD1F01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0292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Font typeface="Arial" charset="0"/>
              <a:buAutoNum type="arabicPeriod"/>
              <a:defRPr/>
            </a:pPr>
            <a:r>
              <a:rPr lang="en-US" sz="2250" b="1" dirty="0">
                <a:latin typeface="Tahoma" charset="0"/>
                <a:ea typeface="ＭＳ Ｐゴシック" charset="0"/>
                <a:cs typeface="ＭＳ Ｐゴシック" charset="0"/>
              </a:rPr>
              <a:t>COPY</a:t>
            </a:r>
            <a:r>
              <a:rPr lang="en-US" sz="2250" dirty="0">
                <a:latin typeface="Tahoma" charset="0"/>
                <a:ea typeface="ＭＳ Ｐゴシック" charset="0"/>
                <a:cs typeface="ＭＳ Ｐゴシック" charset="0"/>
              </a:rPr>
              <a:t>: &lt;TITLE, BOOK&gt; 1:M, PARTIAL/TOTAL; </a:t>
            </a:r>
          </a:p>
          <a:p>
            <a:pPr marL="533400" indent="-533400" eaLnBrk="1" hangingPunct="1">
              <a:lnSpc>
                <a:spcPct val="110000"/>
              </a:lnSpc>
              <a:buFont typeface="Arial" charset="0"/>
              <a:buAutoNum type="arabicPeriod"/>
              <a:defRPr/>
            </a:pPr>
            <a:r>
              <a:rPr lang="en-US" sz="2250" b="1" dirty="0">
                <a:latin typeface="Tahoma" charset="0"/>
                <a:ea typeface="ＭＳ Ｐゴシック" charset="0"/>
                <a:cs typeface="ＭＳ Ｐゴシック" charset="0"/>
              </a:rPr>
              <a:t>BELONGS</a:t>
            </a:r>
            <a:r>
              <a:rPr lang="en-US" sz="2250" dirty="0">
                <a:latin typeface="Tahoma" charset="0"/>
                <a:ea typeface="ＭＳ Ｐゴシック" charset="0"/>
                <a:cs typeface="ＭＳ Ｐゴシック" charset="0"/>
              </a:rPr>
              <a:t>: &lt;BOOK, SECTION&gt; N:1,TOTAL/PARTIAL;</a:t>
            </a:r>
          </a:p>
          <a:p>
            <a:pPr marL="533400" indent="-533400" eaLnBrk="1" hangingPunct="1">
              <a:lnSpc>
                <a:spcPct val="110000"/>
              </a:lnSpc>
              <a:buFont typeface="Arial" charset="0"/>
              <a:buAutoNum type="arabicPeriod"/>
              <a:defRPr/>
            </a:pPr>
            <a:r>
              <a:rPr lang="en-US" sz="2250" b="1" dirty="0">
                <a:latin typeface="Tahoma" charset="0"/>
                <a:ea typeface="ＭＳ Ｐゴシック" charset="0"/>
                <a:cs typeface="ＭＳ Ｐゴシック" charset="0"/>
              </a:rPr>
              <a:t>HOLD</a:t>
            </a:r>
            <a:r>
              <a:rPr lang="en-US" sz="2250" dirty="0">
                <a:latin typeface="Tahoma" charset="0"/>
                <a:ea typeface="ＭＳ Ｐゴシック" charset="0"/>
                <a:cs typeface="ＭＳ Ｐゴシック" charset="0"/>
              </a:rPr>
              <a:t>: &lt;MEMBER, TITLE&gt; M:N, PARTIAL/PARTIAL, </a:t>
            </a:r>
            <a:r>
              <a:rPr lang="en-US" sz="2250" dirty="0">
                <a:solidFill>
                  <a:srgbClr val="FF3300"/>
                </a:solidFill>
                <a:latin typeface="Tahoma" charset="0"/>
                <a:ea typeface="ＭＳ Ｐゴシック" charset="0"/>
                <a:cs typeface="ＭＳ Ｐゴシック" charset="0"/>
              </a:rPr>
              <a:t>Date</a:t>
            </a:r>
            <a:r>
              <a:rPr lang="en-US" sz="2250" dirty="0">
                <a:latin typeface="Tahoma" charset="0"/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lnSpc>
                <a:spcPct val="110000"/>
              </a:lnSpc>
              <a:buFont typeface="Arial" charset="0"/>
              <a:buAutoNum type="arabicPeriod"/>
              <a:defRPr/>
            </a:pPr>
            <a:r>
              <a:rPr lang="en-US" sz="2250" b="1" dirty="0">
                <a:latin typeface="Tahoma" charset="0"/>
                <a:ea typeface="ＭＳ Ｐゴシック" charset="0"/>
                <a:cs typeface="ＭＳ Ｐゴシック" charset="0"/>
              </a:rPr>
              <a:t>BORROW</a:t>
            </a:r>
            <a:r>
              <a:rPr lang="en-US" sz="2250" dirty="0">
                <a:latin typeface="Tahoma" charset="0"/>
                <a:ea typeface="ＭＳ Ｐゴシック" charset="0"/>
                <a:cs typeface="ＭＳ Ｐゴシック" charset="0"/>
              </a:rPr>
              <a:t>: &lt;MEMBER, BOOK&gt; 1:5, PARTIAL/PARTIAL, </a:t>
            </a:r>
            <a:r>
              <a:rPr lang="en-US" sz="2250" dirty="0" err="1">
                <a:solidFill>
                  <a:srgbClr val="FF3300"/>
                </a:solidFill>
                <a:latin typeface="Tahoma" charset="0"/>
                <a:ea typeface="ＭＳ Ｐゴシック" charset="0"/>
                <a:cs typeface="ＭＳ Ｐゴシック" charset="0"/>
              </a:rPr>
              <a:t>BorrowDueDate</a:t>
            </a:r>
            <a:r>
              <a:rPr lang="en-US" sz="2250" dirty="0">
                <a:latin typeface="Tahoma" charset="0"/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lnSpc>
                <a:spcPct val="110000"/>
              </a:lnSpc>
              <a:buFont typeface="Arial" charset="0"/>
              <a:buAutoNum type="arabicPeriod"/>
              <a:defRPr/>
            </a:pPr>
            <a:r>
              <a:rPr lang="en-US" sz="2250" b="1" dirty="0">
                <a:latin typeface="Tahoma" charset="0"/>
                <a:ea typeface="ＭＳ Ｐゴシック" charset="0"/>
                <a:cs typeface="ＭＳ Ｐゴシック" charset="0"/>
              </a:rPr>
              <a:t>CHECKS</a:t>
            </a:r>
            <a:r>
              <a:rPr lang="en-US" sz="2250" dirty="0">
                <a:latin typeface="Tahoma" charset="0"/>
                <a:ea typeface="ＭＳ Ｐゴシック" charset="0"/>
                <a:cs typeface="ＭＳ Ｐゴシック" charset="0"/>
              </a:rPr>
              <a:t>: &lt;LIBRARIAN, BOOK&gt; 1:N, PARTIAL/PARTIAL; </a:t>
            </a:r>
          </a:p>
          <a:p>
            <a:pPr marL="533400" indent="-533400" eaLnBrk="1" hangingPunct="1">
              <a:lnSpc>
                <a:spcPct val="110000"/>
              </a:lnSpc>
              <a:buFont typeface="Arial" charset="0"/>
              <a:buAutoNum type="arabicPeriod"/>
              <a:defRPr/>
            </a:pPr>
            <a:r>
              <a:rPr lang="en-US" sz="2250" b="1" dirty="0">
                <a:latin typeface="Tahoma" charset="0"/>
                <a:ea typeface="ＭＳ Ｐゴシック" charset="0"/>
                <a:cs typeface="ＭＳ Ｐゴシック" charset="0"/>
              </a:rPr>
              <a:t>MANAGES</a:t>
            </a:r>
            <a:r>
              <a:rPr lang="en-US" sz="2250" dirty="0">
                <a:latin typeface="Tahoma" charset="0"/>
                <a:ea typeface="ＭＳ Ｐゴシック" charset="0"/>
                <a:cs typeface="ＭＳ Ｐゴシック" charset="0"/>
              </a:rPr>
              <a:t>: &lt;LIBRARIAN, SECTION&gt; 1:1, PARTIAL/PARTIAL; </a:t>
            </a:r>
          </a:p>
          <a:p>
            <a:pPr marL="533400" indent="-533400" eaLnBrk="1" hangingPunct="1">
              <a:lnSpc>
                <a:spcPct val="110000"/>
              </a:lnSpc>
              <a:buFont typeface="Arial" charset="0"/>
              <a:buAutoNum type="arabicPeriod"/>
              <a:defRPr/>
            </a:pPr>
            <a:r>
              <a:rPr lang="en-US" sz="2250" b="1" dirty="0">
                <a:latin typeface="Tahoma" charset="0"/>
                <a:ea typeface="ＭＳ Ｐゴシック" charset="0"/>
                <a:cs typeface="ＭＳ Ｐゴシック" charset="0"/>
              </a:rPr>
              <a:t>WORKS</a:t>
            </a:r>
            <a:r>
              <a:rPr lang="en-US" sz="2250" dirty="0">
                <a:latin typeface="Tahoma" charset="0"/>
                <a:ea typeface="ＭＳ Ｐゴシック" charset="0"/>
                <a:cs typeface="ＭＳ Ｐゴシック" charset="0"/>
              </a:rPr>
              <a:t>: &lt;LIBRARIAN, SECTION&gt; 1:N, TOTAL/PARTIAL; </a:t>
            </a:r>
          </a:p>
          <a:p>
            <a:pPr marL="533400" indent="-533400" eaLnBrk="1" hangingPunct="1">
              <a:lnSpc>
                <a:spcPct val="110000"/>
              </a:lnSpc>
              <a:buFont typeface="Arial" charset="0"/>
              <a:buAutoNum type="arabicPeriod"/>
              <a:defRPr/>
            </a:pPr>
            <a:r>
              <a:rPr lang="en-US" sz="2250" b="1" dirty="0">
                <a:latin typeface="Tahoma" charset="0"/>
                <a:ea typeface="ＭＳ Ｐゴシック" charset="0"/>
                <a:cs typeface="ＭＳ Ｐゴシック" charset="0"/>
              </a:rPr>
              <a:t>DEPENDS</a:t>
            </a:r>
            <a:r>
              <a:rPr lang="en-US" sz="2250" dirty="0">
                <a:latin typeface="Tahoma" charset="0"/>
                <a:ea typeface="ＭＳ Ｐゴシック" charset="0"/>
                <a:cs typeface="ＭＳ Ｐゴシック" charset="0"/>
              </a:rPr>
              <a:t>: &lt;LIBRARIAN, DEPENDENT&gt; 1:N, PARTIAL/TOTAL; </a:t>
            </a:r>
          </a:p>
          <a:p>
            <a:pPr marL="533400" indent="-533400" eaLnBrk="1" hangingPunct="1">
              <a:lnSpc>
                <a:spcPct val="110000"/>
              </a:lnSpc>
              <a:buFont typeface="Arial" charset="0"/>
              <a:buAutoNum type="arabicPeriod"/>
              <a:defRPr/>
            </a:pPr>
            <a:r>
              <a:rPr lang="en-US" sz="2250" b="1" dirty="0">
                <a:latin typeface="Tahoma" charset="0"/>
                <a:ea typeface="ＭＳ Ｐゴシック" charset="0"/>
                <a:cs typeface="ＭＳ Ｐゴシック" charset="0"/>
              </a:rPr>
              <a:t>SUPERVISES</a:t>
            </a:r>
            <a:r>
              <a:rPr lang="en-US" sz="2250" dirty="0">
                <a:latin typeface="Tahoma" charset="0"/>
                <a:ea typeface="ＭＳ Ｐゴシック" charset="0"/>
                <a:cs typeface="ＭＳ Ｐゴシック" charset="0"/>
              </a:rPr>
              <a:t>: &lt;supervisor-LIBRARIAN, supervisee-LIBRARIAN&gt; 1:N, PARTIAL/PARTIAL; 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>
            <a:extLst>
              <a:ext uri="{FF2B5EF4-FFF2-40B4-BE49-F238E27FC236}">
                <a16:creationId xmlns:a16="http://schemas.microsoft.com/office/drawing/2014/main" id="{186CCA78-3942-584C-9ADB-7833DB1C6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Assumptions/Clarifications: </a:t>
            </a:r>
          </a:p>
        </p:txBody>
      </p:sp>
      <p:sp>
        <p:nvSpPr>
          <p:cNvPr id="7782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D82AA90-BF22-834C-A2CB-6BE3777DB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001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One author writes one or more titles.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Several co-authors write one or more titles. 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 book is a copy of a title. A title can have one or more copies of the book.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 book has a unique id (not a copy id). If a copy id is used then book is a weak entity type.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 particular member places a hold on a particular title.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 all members necessarily borrow books. Not all books are necessarily borrowed.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 all titles need necessarily be of books. However, all books must have a title and only one title. 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Monotype Sorts" charset="0"/>
              <a:buNone/>
              <a:defRPr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>
            <a:extLst>
              <a:ext uri="{FF2B5EF4-FFF2-40B4-BE49-F238E27FC236}">
                <a16:creationId xmlns:a16="http://schemas.microsoft.com/office/drawing/2014/main" id="{4BAAAC39-2AB9-024D-B923-4EE32FCDB3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Conceptual Database Design &amp; 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ER-Model</a:t>
            </a:r>
          </a:p>
        </p:txBody>
      </p:sp>
      <p:sp>
        <p:nvSpPr>
          <p:cNvPr id="983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03430CF-3CC6-2741-A800-93D9945351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2100262"/>
          </a:xfrm>
        </p:spPr>
        <p:txBody>
          <a:bodyPr/>
          <a:lstStyle/>
          <a:p>
            <a:pPr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charset="0"/>
                <a:ea typeface="ＭＳ Ｐゴシック" charset="0"/>
                <a:cs typeface="ＭＳ Ｐゴシック" charset="0"/>
              </a:rPr>
              <a:t>ER-Model</a:t>
            </a:r>
          </a:p>
          <a:p>
            <a:pPr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charset="0"/>
                <a:ea typeface="ＭＳ Ｐゴシック" charset="0"/>
                <a:cs typeface="ＭＳ Ｐゴシック" charset="0"/>
              </a:rPr>
              <a:t> ER-Diagrams</a:t>
            </a:r>
          </a:p>
          <a:p>
            <a:pPr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EER Model &amp; Diagrams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>
            <a:extLst>
              <a:ext uri="{FF2B5EF4-FFF2-40B4-BE49-F238E27FC236}">
                <a16:creationId xmlns:a16="http://schemas.microsoft.com/office/drawing/2014/main" id="{BB9A9A14-5B87-8C41-9616-E28DB3CED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EER Model: Enhanced ER Model</a:t>
            </a:r>
          </a:p>
        </p:txBody>
      </p:sp>
      <p:sp>
        <p:nvSpPr>
          <p:cNvPr id="12800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FA0ECA1-589D-8E4B-AA30-162E61E00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419600"/>
          </a:xfrm>
        </p:spPr>
        <p:txBody>
          <a:bodyPr/>
          <a:lstStyle/>
          <a:p>
            <a:pPr marL="428625" indent="-428625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b="1" dirty="0">
                <a:latin typeface="Tahoma" panose="020B0604030504040204" pitchFamily="34" charset="0"/>
              </a:rPr>
              <a:t>EER</a:t>
            </a:r>
            <a:r>
              <a:rPr lang="en-US" altLang="en-US" dirty="0">
                <a:latin typeface="Tahoma" panose="020B0604030504040204" pitchFamily="34" charset="0"/>
              </a:rPr>
              <a:t> model introduced the concepts of </a:t>
            </a:r>
            <a:r>
              <a:rPr lang="en-US" altLang="en-US" i="1" dirty="0">
                <a:solidFill>
                  <a:srgbClr val="000090"/>
                </a:solidFill>
                <a:latin typeface="Tahoma" panose="020B0604030504040204" pitchFamily="34" charset="0"/>
              </a:rPr>
              <a:t>superclass</a:t>
            </a:r>
            <a:r>
              <a:rPr lang="en-US" altLang="en-US" i="1" dirty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and </a:t>
            </a:r>
            <a:r>
              <a:rPr lang="en-US" altLang="en-US" i="1" dirty="0">
                <a:solidFill>
                  <a:srgbClr val="000090"/>
                </a:solidFill>
                <a:latin typeface="Tahoma" panose="020B0604030504040204" pitchFamily="34" charset="0"/>
              </a:rPr>
              <a:t>subclass</a:t>
            </a:r>
            <a:r>
              <a:rPr lang="en-US" altLang="en-US" dirty="0">
                <a:latin typeface="Tahoma" panose="020B0604030504040204" pitchFamily="34" charset="0"/>
              </a:rPr>
              <a:t> entity types in the ER model </a:t>
            </a:r>
          </a:p>
          <a:p>
            <a:pPr marL="990600" lvl="1" indent="-533400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</a:rPr>
              <a:t>MEMBER (</a:t>
            </a:r>
            <a:r>
              <a:rPr lang="en-US" altLang="en-US" b="1" dirty="0">
                <a:latin typeface="Tahoma" panose="020B0604030504040204" pitchFamily="34" charset="0"/>
              </a:rPr>
              <a:t>superclass</a:t>
            </a:r>
            <a:r>
              <a:rPr lang="en-US" altLang="en-US" dirty="0">
                <a:latin typeface="Tahoma" panose="020B0604030504040204" pitchFamily="34" charset="0"/>
              </a:rPr>
              <a:t>): </a:t>
            </a:r>
          </a:p>
          <a:p>
            <a:pPr marL="1387475" lvl="2" indent="-533400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400" dirty="0">
                <a:latin typeface="Tahoma" panose="020B0604030504040204" pitchFamily="34" charset="0"/>
              </a:rPr>
              <a:t>LIFE-MEMBER, REGULAR-MEMBER, and SEASON-MEMBER (Subclasses)</a:t>
            </a:r>
          </a:p>
          <a:p>
            <a:pPr marL="990600" lvl="1" indent="-533400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dirty="0">
                <a:latin typeface="Tahoma" panose="020B0604030504040204" pitchFamily="34" charset="0"/>
              </a:rPr>
              <a:t>LIBRARIAN (</a:t>
            </a:r>
            <a:r>
              <a:rPr lang="en-US" altLang="en-US" b="1" dirty="0">
                <a:latin typeface="Tahoma" panose="020B0604030504040204" pitchFamily="34" charset="0"/>
              </a:rPr>
              <a:t>superclass</a:t>
            </a:r>
            <a:r>
              <a:rPr lang="en-US" altLang="en-US" dirty="0">
                <a:latin typeface="Tahoma" panose="020B0604030504040204" pitchFamily="34" charset="0"/>
              </a:rPr>
              <a:t>): </a:t>
            </a:r>
          </a:p>
          <a:p>
            <a:pPr marL="1387475" lvl="2" indent="-533400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400" dirty="0">
                <a:latin typeface="Tahoma" panose="020B0604030504040204" pitchFamily="34" charset="0"/>
              </a:rPr>
              <a:t>HEAD LIBRARIANS, SALARY LIBRARIANS, and HOURLY LIBRARIANS (subclasses) </a:t>
            </a:r>
          </a:p>
          <a:p>
            <a:pPr marL="990600" lvl="1" indent="-533400" eaLnBrk="1" hangingPunct="1">
              <a:lnSpc>
                <a:spcPct val="120000"/>
              </a:lnSpc>
              <a:buClr>
                <a:schemeClr val="tx2"/>
              </a:buClr>
            </a:pPr>
            <a:endParaRPr lang="en-US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3B26DAB3-BCF8-494F-A73C-0C6F02492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EER Model ?</a:t>
            </a:r>
          </a:p>
        </p:txBody>
      </p:sp>
      <p:sp>
        <p:nvSpPr>
          <p:cNvPr id="686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11843C3-59B5-2042-A038-FD084BB58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876800"/>
          </a:xfrm>
        </p:spPr>
        <p:txBody>
          <a:bodyPr/>
          <a:lstStyle/>
          <a:p>
            <a:pPr marL="590550" indent="-533400" eaLnBrk="1" hangingPunct="1">
              <a:lnSpc>
                <a:spcPct val="90000"/>
              </a:lnSpc>
              <a:buClr>
                <a:srgbClr val="FF0000"/>
              </a:buClr>
              <a:buFont typeface="Monotype Sorts" charset="0"/>
              <a:buChar char="o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To add more semantic clarity to the design</a:t>
            </a:r>
            <a:r>
              <a:rPr lang="en-US" sz="2200" dirty="0">
                <a:latin typeface="Tahoma" charset="0"/>
                <a:ea typeface="ＭＳ Ｐゴシック" charset="0"/>
              </a:rPr>
              <a:t> </a:t>
            </a:r>
          </a:p>
          <a:p>
            <a:pPr marL="590550" indent="-533400" eaLnBrk="1" hangingPunct="1">
              <a:lnSpc>
                <a:spcPct val="90000"/>
              </a:lnSpc>
              <a:buClr>
                <a:srgbClr val="FF0000"/>
              </a:buClr>
              <a:buFont typeface="Monotype Sorts" charset="0"/>
              <a:buChar char="o"/>
              <a:defRPr/>
            </a:pPr>
            <a:endParaRPr lang="en-US" sz="2200" dirty="0">
              <a:latin typeface="Tahoma" charset="0"/>
              <a:ea typeface="ＭＳ Ｐゴシック" charset="0"/>
            </a:endParaRPr>
          </a:p>
          <a:p>
            <a:pPr marL="590550" indent="-533400" eaLnBrk="1" hangingPunct="1">
              <a:lnSpc>
                <a:spcPct val="110000"/>
              </a:lnSpc>
              <a:buClr>
                <a:srgbClr val="FF0000"/>
              </a:buClr>
              <a:buFont typeface="Monotype Sorts" charset="0"/>
              <a:buChar char="o"/>
              <a:defRPr/>
            </a:pPr>
            <a:r>
              <a:rPr lang="en-US" sz="2200" dirty="0">
                <a:latin typeface="Tahoma" charset="0"/>
                <a:ea typeface="ＭＳ Ｐゴシック" charset="0"/>
              </a:rPr>
              <a:t>E.g., if only salary-librarians can belong to the librarian guild, then this can be expressed as </a:t>
            </a:r>
          </a:p>
          <a:p>
            <a:pPr marL="990600" lvl="1" indent="-533400" eaLnBrk="1" hangingPunct="1">
              <a:lnSpc>
                <a:spcPct val="110000"/>
              </a:lnSpc>
              <a:buClr>
                <a:srgbClr val="FF0000"/>
              </a:buClr>
              <a:buFont typeface="Wingdings" charset="0"/>
              <a:buChar char="§"/>
              <a:defRPr/>
            </a:pPr>
            <a:r>
              <a:rPr lang="en-US" sz="2200" dirty="0" err="1">
                <a:latin typeface="Tahoma" charset="0"/>
                <a:ea typeface="ＭＳ Ｐゴシック" charset="0"/>
              </a:rPr>
              <a:t>BelongTo</a:t>
            </a:r>
            <a:r>
              <a:rPr lang="en-US" sz="2200" dirty="0">
                <a:latin typeface="Tahoma" charset="0"/>
                <a:ea typeface="ＭＳ Ｐゴシック" charset="0"/>
              </a:rPr>
              <a:t>:&lt;SALARY-LIBRARIAN, LIB-GUILD&gt; </a:t>
            </a:r>
          </a:p>
          <a:p>
            <a:pPr marL="57150" indent="0" eaLnBrk="1" hangingPunct="1">
              <a:lnSpc>
                <a:spcPct val="110000"/>
              </a:lnSpc>
              <a:buClr>
                <a:srgbClr val="FF0000"/>
              </a:buClr>
              <a:buFont typeface="Monotype Sorts" charset="0"/>
              <a:buNone/>
              <a:defRPr/>
            </a:pPr>
            <a:r>
              <a:rPr lang="en-US" sz="2200" dirty="0">
                <a:latin typeface="Tahoma" charset="0"/>
                <a:ea typeface="ＭＳ Ｐゴシック" charset="0"/>
              </a:rPr>
              <a:t>      and not as </a:t>
            </a:r>
          </a:p>
          <a:p>
            <a:pPr marL="800100" lvl="1" eaLnBrk="1" hangingPunct="1">
              <a:lnSpc>
                <a:spcPct val="110000"/>
              </a:lnSpc>
              <a:buClr>
                <a:srgbClr val="FF0000"/>
              </a:buClr>
              <a:buFont typeface="Wingdings" charset="0"/>
              <a:buChar char="§"/>
              <a:defRPr/>
            </a:pPr>
            <a:r>
              <a:rPr lang="en-US" sz="2200" dirty="0">
                <a:latin typeface="Tahoma" charset="0"/>
                <a:ea typeface="ＭＳ Ｐゴシック" charset="0"/>
              </a:rPr>
              <a:t>  </a:t>
            </a:r>
            <a:r>
              <a:rPr lang="en-US" sz="2200" dirty="0" err="1">
                <a:latin typeface="Tahoma" charset="0"/>
                <a:ea typeface="ＭＳ Ｐゴシック" charset="0"/>
              </a:rPr>
              <a:t>BelongTo</a:t>
            </a:r>
            <a:r>
              <a:rPr lang="en-US" sz="2200" dirty="0">
                <a:latin typeface="Tahoma" charset="0"/>
                <a:ea typeface="ＭＳ Ｐゴシック" charset="0"/>
              </a:rPr>
              <a:t>:&lt;LIBRARIAN, LIB-GUILD&gt;</a:t>
            </a:r>
          </a:p>
          <a:p>
            <a:pPr marL="57150" indent="0" eaLnBrk="1" hangingPunct="1">
              <a:lnSpc>
                <a:spcPct val="110000"/>
              </a:lnSpc>
              <a:buClr>
                <a:srgbClr val="FF0000"/>
              </a:buClr>
              <a:buFont typeface="Monotype Sorts" charset="0"/>
              <a:buNone/>
              <a:defRPr/>
            </a:pPr>
            <a:endParaRPr lang="en-US" sz="2200" dirty="0">
              <a:latin typeface="Tahoma" charset="0"/>
              <a:ea typeface="ＭＳ Ｐゴシック" charset="0"/>
            </a:endParaRPr>
          </a:p>
          <a:p>
            <a:pPr marL="590550" indent="-533400" eaLnBrk="1" hangingPunct="1">
              <a:lnSpc>
                <a:spcPct val="90000"/>
              </a:lnSpc>
              <a:buClr>
                <a:srgbClr val="FF0000"/>
              </a:buClr>
              <a:buFont typeface="Monotype Sorts" charset="0"/>
              <a:buChar char="o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Minimize NULL values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4">
            <a:extLst>
              <a:ext uri="{FF2B5EF4-FFF2-40B4-BE49-F238E27FC236}">
                <a16:creationId xmlns:a16="http://schemas.microsoft.com/office/drawing/2014/main" id="{86D8CC5B-9E70-774E-B52F-DC64615BF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3" y="3505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32098" name="Rectangle 27">
            <a:extLst>
              <a:ext uri="{FF2B5EF4-FFF2-40B4-BE49-F238E27FC236}">
                <a16:creationId xmlns:a16="http://schemas.microsoft.com/office/drawing/2014/main" id="{232F678B-B268-774B-A36B-3BB872AD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599113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SECTION</a:t>
            </a:r>
          </a:p>
        </p:txBody>
      </p:sp>
      <p:grpSp>
        <p:nvGrpSpPr>
          <p:cNvPr id="132099" name="Group 10">
            <a:extLst>
              <a:ext uri="{FF2B5EF4-FFF2-40B4-BE49-F238E27FC236}">
                <a16:creationId xmlns:a16="http://schemas.microsoft.com/office/drawing/2014/main" id="{1B123FA3-08C3-634A-A9B6-B761833A72F6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718175"/>
            <a:ext cx="1033463" cy="338138"/>
            <a:chOff x="7696201" y="5836622"/>
            <a:chExt cx="1032768" cy="338554"/>
          </a:xfrm>
        </p:grpSpPr>
        <p:sp>
          <p:nvSpPr>
            <p:cNvPr id="132198" name="TextBox 11">
              <a:extLst>
                <a:ext uri="{FF2B5EF4-FFF2-40B4-BE49-F238E27FC236}">
                  <a16:creationId xmlns:a16="http://schemas.microsoft.com/office/drawing/2014/main" id="{2A794908-6543-C140-BCBB-311C64BE7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8803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number</a:t>
              </a:r>
            </a:p>
          </p:txBody>
        </p:sp>
        <p:grpSp>
          <p:nvGrpSpPr>
            <p:cNvPr id="132199" name="Group 12">
              <a:extLst>
                <a:ext uri="{FF2B5EF4-FFF2-40B4-BE49-F238E27FC236}">
                  <a16:creationId xmlns:a16="http://schemas.microsoft.com/office/drawing/2014/main" id="{A7A03009-09A7-9B4B-8372-5338D976238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132200" name="Oval 13">
                <a:extLst>
                  <a:ext uri="{FF2B5EF4-FFF2-40B4-BE49-F238E27FC236}">
                    <a16:creationId xmlns:a16="http://schemas.microsoft.com/office/drawing/2014/main" id="{13E0ADDF-5D15-2344-BC3C-4AE83438A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32201" name="Straight Connector 14">
                <a:extLst>
                  <a:ext uri="{FF2B5EF4-FFF2-40B4-BE49-F238E27FC236}">
                    <a16:creationId xmlns:a16="http://schemas.microsoft.com/office/drawing/2014/main" id="{6D0BC5A6-D7D4-174C-BBD1-945D5C48717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32100" name="Group 21">
            <a:extLst>
              <a:ext uri="{FF2B5EF4-FFF2-40B4-BE49-F238E27FC236}">
                <a16:creationId xmlns:a16="http://schemas.microsoft.com/office/drawing/2014/main" id="{8BF0898E-6B73-B34D-93AE-F0F912083C1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638800"/>
            <a:ext cx="914400" cy="339725"/>
            <a:chOff x="838200" y="5520154"/>
            <a:chExt cx="914400" cy="338554"/>
          </a:xfrm>
        </p:grpSpPr>
        <p:grpSp>
          <p:nvGrpSpPr>
            <p:cNvPr id="132194" name="Group 22">
              <a:extLst>
                <a:ext uri="{FF2B5EF4-FFF2-40B4-BE49-F238E27FC236}">
                  <a16:creationId xmlns:a16="http://schemas.microsoft.com/office/drawing/2014/main" id="{EFF7018E-32C8-5049-A212-1F92DDEF48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0" y="5672554"/>
              <a:ext cx="228600" cy="76200"/>
              <a:chOff x="3962400" y="4191000"/>
              <a:chExt cx="228600" cy="76200"/>
            </a:xfrm>
          </p:grpSpPr>
          <p:sp>
            <p:nvSpPr>
              <p:cNvPr id="132196" name="Oval 24">
                <a:extLst>
                  <a:ext uri="{FF2B5EF4-FFF2-40B4-BE49-F238E27FC236}">
                    <a16:creationId xmlns:a16="http://schemas.microsoft.com/office/drawing/2014/main" id="{FACA6CAA-7D83-F247-88C7-83A329A08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32197" name="Straight Connector 25">
                <a:extLst>
                  <a:ext uri="{FF2B5EF4-FFF2-40B4-BE49-F238E27FC236}">
                    <a16:creationId xmlns:a16="http://schemas.microsoft.com/office/drawing/2014/main" id="{3A608645-3521-0F42-9B41-A436D42BCAD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2195" name="TextBox 23">
              <a:extLst>
                <a:ext uri="{FF2B5EF4-FFF2-40B4-BE49-F238E27FC236}">
                  <a16:creationId xmlns:a16="http://schemas.microsoft.com/office/drawing/2014/main" id="{CCA9F98C-5DAC-DF45-AE64-0FB1B48EE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5520154"/>
              <a:ext cx="6623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LibID</a:t>
              </a:r>
            </a:p>
          </p:txBody>
        </p:sp>
      </p:grpSp>
      <p:sp>
        <p:nvSpPr>
          <p:cNvPr id="132101" name="TextBox 43">
            <a:extLst>
              <a:ext uri="{FF2B5EF4-FFF2-40B4-BE49-F238E27FC236}">
                <a16:creationId xmlns:a16="http://schemas.microsoft.com/office/drawing/2014/main" id="{837A32CA-FE0B-694F-9791-8644311A4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715000"/>
            <a:ext cx="881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number</a:t>
            </a:r>
          </a:p>
        </p:txBody>
      </p:sp>
      <p:sp>
        <p:nvSpPr>
          <p:cNvPr id="132102" name="Text Box 60">
            <a:extLst>
              <a:ext uri="{FF2B5EF4-FFF2-40B4-BE49-F238E27FC236}">
                <a16:creationId xmlns:a16="http://schemas.microsoft.com/office/drawing/2014/main" id="{0182F340-266F-8A43-8F7B-3C506B67A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58547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40" name="Group 68">
            <a:extLst>
              <a:ext uri="{FF2B5EF4-FFF2-40B4-BE49-F238E27FC236}">
                <a16:creationId xmlns:a16="http://schemas.microsoft.com/office/drawing/2014/main" id="{D562BE8F-E37B-1E4D-AA8B-3381171FAF07}"/>
              </a:ext>
            </a:extLst>
          </p:cNvPr>
          <p:cNvGrpSpPr>
            <a:grpSpLocks/>
          </p:cNvGrpSpPr>
          <p:nvPr/>
        </p:nvGrpSpPr>
        <p:grpSpPr bwMode="auto">
          <a:xfrm>
            <a:off x="6354291" y="3849688"/>
            <a:ext cx="1265056" cy="1789112"/>
            <a:chOff x="4002" y="2352"/>
            <a:chExt cx="816" cy="1200"/>
          </a:xfrm>
          <a:solidFill>
            <a:srgbClr val="FFB054"/>
          </a:solidFill>
        </p:grpSpPr>
        <p:sp>
          <p:nvSpPr>
            <p:cNvPr id="41" name="AutoShape 34">
              <a:extLst>
                <a:ext uri="{FF2B5EF4-FFF2-40B4-BE49-F238E27FC236}">
                  <a16:creationId xmlns:a16="http://schemas.microsoft.com/office/drawing/2014/main" id="{BA26B199-577A-8145-9A44-D7DA3FB27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254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BELONGS</a:t>
              </a:r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55540DDE-B120-9E40-B763-0B2FA103D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0" cy="192"/>
            </a:xfrm>
            <a:prstGeom prst="line">
              <a:avLst/>
            </a:prstGeom>
            <a:grp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Line 36">
              <a:extLst>
                <a:ext uri="{FF2B5EF4-FFF2-40B4-BE49-F238E27FC236}">
                  <a16:creationId xmlns:a16="http://schemas.microsoft.com/office/drawing/2014/main" id="{59CF8F72-6989-4B44-A1C0-815A43633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2104" name="Text Box 8">
            <a:extLst>
              <a:ext uri="{FF2B5EF4-FFF2-40B4-BE49-F238E27FC236}">
                <a16:creationId xmlns:a16="http://schemas.microsoft.com/office/drawing/2014/main" id="{54D3E7AD-75C1-A943-81A4-D58E2C22D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73500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32105" name="Text Box 55">
            <a:extLst>
              <a:ext uri="{FF2B5EF4-FFF2-40B4-BE49-F238E27FC236}">
                <a16:creationId xmlns:a16="http://schemas.microsoft.com/office/drawing/2014/main" id="{97E44EB2-EE03-DB47-9AB6-D6FFD88BC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5168900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132106" name="Straight Connector 45">
            <a:extLst>
              <a:ext uri="{FF2B5EF4-FFF2-40B4-BE49-F238E27FC236}">
                <a16:creationId xmlns:a16="http://schemas.microsoft.com/office/drawing/2014/main" id="{3350A423-DFC3-444F-B46D-1E4B2AD4B4EE}"/>
              </a:ext>
            </a:extLst>
          </p:cNvPr>
          <p:cNvCxnSpPr>
            <a:cxnSpLocks/>
          </p:cNvCxnSpPr>
          <p:nvPr/>
        </p:nvCxnSpPr>
        <p:spPr bwMode="auto">
          <a:xfrm>
            <a:off x="7867650" y="3302000"/>
            <a:ext cx="8794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8" name="Group 70">
            <a:extLst>
              <a:ext uri="{FF2B5EF4-FFF2-40B4-BE49-F238E27FC236}">
                <a16:creationId xmlns:a16="http://schemas.microsoft.com/office/drawing/2014/main" id="{F8B67F33-EE8F-AF4D-8A66-22E8056B77D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334000"/>
            <a:ext cx="3200400" cy="1066800"/>
            <a:chOff x="1968" y="3360"/>
            <a:chExt cx="2016" cy="672"/>
          </a:xfrm>
          <a:solidFill>
            <a:srgbClr val="FFB054"/>
          </a:solidFill>
        </p:grpSpPr>
        <p:sp>
          <p:nvSpPr>
            <p:cNvPr id="79" name="AutoShape 31">
              <a:extLst>
                <a:ext uri="{FF2B5EF4-FFF2-40B4-BE49-F238E27FC236}">
                  <a16:creationId xmlns:a16="http://schemas.microsoft.com/office/drawing/2014/main" id="{00413976-72B1-2F42-BF23-5B20A0E3D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768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MANAGES</a:t>
              </a:r>
            </a:p>
          </p:txBody>
        </p:sp>
        <p:sp>
          <p:nvSpPr>
            <p:cNvPr id="80" name="Line 32">
              <a:extLst>
                <a:ext uri="{FF2B5EF4-FFF2-40B4-BE49-F238E27FC236}">
                  <a16:creationId xmlns:a16="http://schemas.microsoft.com/office/drawing/2014/main" id="{BCC328B5-8BCF-5C42-96E9-B8978E212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1" name="Line 33">
              <a:extLst>
                <a:ext uri="{FF2B5EF4-FFF2-40B4-BE49-F238E27FC236}">
                  <a16:creationId xmlns:a16="http://schemas.microsoft.com/office/drawing/2014/main" id="{CDEE3DE5-F888-8C46-8281-F490EDA3D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32108" name="Group 89">
            <a:extLst>
              <a:ext uri="{FF2B5EF4-FFF2-40B4-BE49-F238E27FC236}">
                <a16:creationId xmlns:a16="http://schemas.microsoft.com/office/drawing/2014/main" id="{5E5AF34C-B884-F14B-9F66-620086BDA6D7}"/>
              </a:ext>
            </a:extLst>
          </p:cNvPr>
          <p:cNvGrpSpPr>
            <a:grpSpLocks/>
          </p:cNvGrpSpPr>
          <p:nvPr/>
        </p:nvGrpSpPr>
        <p:grpSpPr bwMode="auto">
          <a:xfrm>
            <a:off x="3300413" y="2693988"/>
            <a:ext cx="5614987" cy="1228725"/>
            <a:chOff x="3300412" y="2693988"/>
            <a:chExt cx="5614990" cy="1228725"/>
          </a:xfrm>
        </p:grpSpPr>
        <p:grpSp>
          <p:nvGrpSpPr>
            <p:cNvPr id="132161" name="Group 88">
              <a:extLst>
                <a:ext uri="{FF2B5EF4-FFF2-40B4-BE49-F238E27FC236}">
                  <a16:creationId xmlns:a16="http://schemas.microsoft.com/office/drawing/2014/main" id="{70275D6A-CB08-9A45-96AA-29A096FE0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0412" y="2693988"/>
              <a:ext cx="5233988" cy="1228725"/>
              <a:chOff x="3260725" y="2693988"/>
              <a:chExt cx="5233988" cy="1228725"/>
            </a:xfrm>
          </p:grpSpPr>
          <p:sp>
            <p:nvSpPr>
              <p:cNvPr id="132167" name="Rectangle 10">
                <a:extLst>
                  <a:ext uri="{FF2B5EF4-FFF2-40B4-BE49-F238E27FC236}">
                    <a16:creationId xmlns:a16="http://schemas.microsoft.com/office/drawing/2014/main" id="{F637B9FA-F88E-8740-B617-3EA04B9CC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8725" y="3276600"/>
                <a:ext cx="1371600" cy="530225"/>
              </a:xfrm>
              <a:prstGeom prst="rect">
                <a:avLst/>
              </a:prstGeom>
              <a:solidFill>
                <a:srgbClr val="FFB054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en-US" sz="1600"/>
                  <a:t>BOOK TITLE</a:t>
                </a:r>
              </a:p>
            </p:txBody>
          </p:sp>
          <p:grpSp>
            <p:nvGrpSpPr>
              <p:cNvPr id="132168" name="Group 46">
                <a:extLst>
                  <a:ext uri="{FF2B5EF4-FFF2-40B4-BE49-F238E27FC236}">
                    <a16:creationId xmlns:a16="http://schemas.microsoft.com/office/drawing/2014/main" id="{E1A354C9-1D83-274F-A750-03722E3E84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0325" y="3508375"/>
                <a:ext cx="814388" cy="338138"/>
                <a:chOff x="7696201" y="5836622"/>
                <a:chExt cx="814760" cy="338554"/>
              </a:xfrm>
            </p:grpSpPr>
            <p:sp>
              <p:nvSpPr>
                <p:cNvPr id="132190" name="TextBox 60">
                  <a:extLst>
                    <a:ext uri="{FF2B5EF4-FFF2-40B4-BE49-F238E27FC236}">
                      <a16:creationId xmlns:a16="http://schemas.microsoft.com/office/drawing/2014/main" id="{FEA4A391-8520-7E45-984E-5932F75072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48600" y="5836622"/>
                  <a:ext cx="66236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ISBN</a:t>
                  </a:r>
                </a:p>
              </p:txBody>
            </p:sp>
            <p:grpSp>
              <p:nvGrpSpPr>
                <p:cNvPr id="132191" name="Group 61">
                  <a:extLst>
                    <a:ext uri="{FF2B5EF4-FFF2-40B4-BE49-F238E27FC236}">
                      <a16:creationId xmlns:a16="http://schemas.microsoft.com/office/drawing/2014/main" id="{A4BD3DF2-E175-9D4F-B3F4-D6D4E425A9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7696201" y="5977353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32192" name="Oval 62">
                    <a:extLst>
                      <a:ext uri="{FF2B5EF4-FFF2-40B4-BE49-F238E27FC236}">
                        <a16:creationId xmlns:a16="http://schemas.microsoft.com/office/drawing/2014/main" id="{4E919C28-4701-4946-A169-153F150D26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32193" name="Straight Connector 63">
                    <a:extLst>
                      <a:ext uri="{FF2B5EF4-FFF2-40B4-BE49-F238E27FC236}">
                        <a16:creationId xmlns:a16="http://schemas.microsoft.com/office/drawing/2014/main" id="{5EE5EF4B-4E7A-C945-A980-F7C82EA398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sp>
            <p:nvSpPr>
              <p:cNvPr id="132169" name="TextBox 51">
                <a:extLst>
                  <a:ext uri="{FF2B5EF4-FFF2-40B4-BE49-F238E27FC236}">
                    <a16:creationId xmlns:a16="http://schemas.microsoft.com/office/drawing/2014/main" id="{141D242D-F2A8-8740-8E69-CB4D6B8B4C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2725" y="3508375"/>
                <a:ext cx="661988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u="sng"/>
                  <a:t>ISBN</a:t>
                </a:r>
              </a:p>
            </p:txBody>
          </p:sp>
          <p:grpSp>
            <p:nvGrpSpPr>
              <p:cNvPr id="132170" name="Group 57">
                <a:extLst>
                  <a:ext uri="{FF2B5EF4-FFF2-40B4-BE49-F238E27FC236}">
                    <a16:creationId xmlns:a16="http://schemas.microsoft.com/office/drawing/2014/main" id="{539E3245-E801-154E-AE5D-514EE5D337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0725" y="3584575"/>
                <a:ext cx="3048000" cy="338138"/>
                <a:chOff x="3261054" y="3584158"/>
                <a:chExt cx="3048000" cy="338554"/>
              </a:xfrm>
            </p:grpSpPr>
            <p:sp>
              <p:nvSpPr>
                <p:cNvPr id="132186" name="TextBox 73">
                  <a:extLst>
                    <a:ext uri="{FF2B5EF4-FFF2-40B4-BE49-F238E27FC236}">
                      <a16:creationId xmlns:a16="http://schemas.microsoft.com/office/drawing/2014/main" id="{05007410-C8E5-1E41-856C-D621A1E252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054" y="3584158"/>
                  <a:ext cx="2895344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Author{(First, MI, Last),Order}</a:t>
                  </a:r>
                </a:p>
              </p:txBody>
            </p:sp>
            <p:grpSp>
              <p:nvGrpSpPr>
                <p:cNvPr id="132187" name="Group 77">
                  <a:extLst>
                    <a:ext uri="{FF2B5EF4-FFF2-40B4-BE49-F238E27FC236}">
                      <a16:creationId xmlns:a16="http://schemas.microsoft.com/office/drawing/2014/main" id="{4598C5F3-7713-BC49-9A8E-5C14E9CC4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80454" y="3694112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32188" name="Oval 78">
                    <a:extLst>
                      <a:ext uri="{FF2B5EF4-FFF2-40B4-BE49-F238E27FC236}">
                        <a16:creationId xmlns:a16="http://schemas.microsoft.com/office/drawing/2014/main" id="{D76EFF7B-EED6-5E46-914D-A0B6A03E19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32189" name="Straight Connector 79">
                    <a:extLst>
                      <a:ext uri="{FF2B5EF4-FFF2-40B4-BE49-F238E27FC236}">
                        <a16:creationId xmlns:a16="http://schemas.microsoft.com/office/drawing/2014/main" id="{B3D02A3D-05EB-294E-B671-F9FE136775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132171" name="Group 62">
                <a:extLst>
                  <a:ext uri="{FF2B5EF4-FFF2-40B4-BE49-F238E27FC236}">
                    <a16:creationId xmlns:a16="http://schemas.microsoft.com/office/drawing/2014/main" id="{ED64AB4D-BFC5-0442-9DE4-F59DF6895A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46725" y="3246438"/>
                <a:ext cx="723900" cy="338137"/>
                <a:chOff x="5547054" y="3246467"/>
                <a:chExt cx="723900" cy="338554"/>
              </a:xfrm>
            </p:grpSpPr>
            <p:grpSp>
              <p:nvGrpSpPr>
                <p:cNvPr id="132182" name="Group 72">
                  <a:extLst>
                    <a:ext uri="{FF2B5EF4-FFF2-40B4-BE49-F238E27FC236}">
                      <a16:creationId xmlns:a16="http://schemas.microsoft.com/office/drawing/2014/main" id="{A2CDE1DE-8431-944F-B749-7FD0DEFE72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42354" y="3368089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32184" name="Oval 74">
                    <a:extLst>
                      <a:ext uri="{FF2B5EF4-FFF2-40B4-BE49-F238E27FC236}">
                        <a16:creationId xmlns:a16="http://schemas.microsoft.com/office/drawing/2014/main" id="{337C6593-85CD-6246-94E0-3692E3D894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32185" name="Straight Connector 75">
                    <a:extLst>
                      <a:ext uri="{FF2B5EF4-FFF2-40B4-BE49-F238E27FC236}">
                        <a16:creationId xmlns:a16="http://schemas.microsoft.com/office/drawing/2014/main" id="{BEFA1595-8779-6144-932D-33B5B6F369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32183" name="TextBox 80">
                  <a:extLst>
                    <a:ext uri="{FF2B5EF4-FFF2-40B4-BE49-F238E27FC236}">
                      <a16:creationId xmlns:a16="http://schemas.microsoft.com/office/drawing/2014/main" id="{02AA8A7C-F375-D84E-839A-3BCD0AA22E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47054" y="3246467"/>
                  <a:ext cx="563488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Title</a:t>
                  </a:r>
                </a:p>
              </p:txBody>
            </p:sp>
          </p:grpSp>
          <p:grpSp>
            <p:nvGrpSpPr>
              <p:cNvPr id="132172" name="Group 67">
                <a:extLst>
                  <a:ext uri="{FF2B5EF4-FFF2-40B4-BE49-F238E27FC236}">
                    <a16:creationId xmlns:a16="http://schemas.microsoft.com/office/drawing/2014/main" id="{E4447B23-0958-9C45-A830-49CA1D6BED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48500" y="2693988"/>
                <a:ext cx="1038225" cy="544512"/>
                <a:chOff x="2603693" y="5051319"/>
                <a:chExt cx="1037463" cy="545035"/>
              </a:xfrm>
            </p:grpSpPr>
            <p:grpSp>
              <p:nvGrpSpPr>
                <p:cNvPr id="132178" name="Group 82">
                  <a:extLst>
                    <a:ext uri="{FF2B5EF4-FFF2-40B4-BE49-F238E27FC236}">
                      <a16:creationId xmlns:a16="http://schemas.microsoft.com/office/drawing/2014/main" id="{73B65852-5551-D84E-A537-A7C1545092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2743200" y="5443954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32180" name="Oval 84">
                    <a:extLst>
                      <a:ext uri="{FF2B5EF4-FFF2-40B4-BE49-F238E27FC236}">
                        <a16:creationId xmlns:a16="http://schemas.microsoft.com/office/drawing/2014/main" id="{319B7025-99B9-1B48-909C-0ABC02F9B2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32181" name="Straight Connector 85">
                    <a:extLst>
                      <a:ext uri="{FF2B5EF4-FFF2-40B4-BE49-F238E27FC236}">
                        <a16:creationId xmlns:a16="http://schemas.microsoft.com/office/drawing/2014/main" id="{010462D0-769B-AE46-99A9-41776392E1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32179" name="TextBox 83">
                  <a:extLst>
                    <a:ext uri="{FF2B5EF4-FFF2-40B4-BE49-F238E27FC236}">
                      <a16:creationId xmlns:a16="http://schemas.microsoft.com/office/drawing/2014/main" id="{93E25AED-4A43-104C-B621-496E404AD7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3693" y="5051319"/>
                  <a:ext cx="103746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Publisher</a:t>
                  </a:r>
                </a:p>
              </p:txBody>
            </p:sp>
          </p:grpSp>
          <p:grpSp>
            <p:nvGrpSpPr>
              <p:cNvPr id="132173" name="Group 72">
                <a:extLst>
                  <a:ext uri="{FF2B5EF4-FFF2-40B4-BE49-F238E27FC236}">
                    <a16:creationId xmlns:a16="http://schemas.microsoft.com/office/drawing/2014/main" id="{51CCAB3B-A6C3-2543-B9FD-EEC4642A57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26200" y="2722563"/>
                <a:ext cx="598488" cy="533400"/>
                <a:chOff x="2635024" y="5062954"/>
                <a:chExt cx="598625" cy="533400"/>
              </a:xfrm>
            </p:grpSpPr>
            <p:grpSp>
              <p:nvGrpSpPr>
                <p:cNvPr id="132174" name="Group 87">
                  <a:extLst>
                    <a:ext uri="{FF2B5EF4-FFF2-40B4-BE49-F238E27FC236}">
                      <a16:creationId xmlns:a16="http://schemas.microsoft.com/office/drawing/2014/main" id="{49020295-2913-4943-B7CD-5E58D7848D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2743200" y="5443954"/>
                  <a:ext cx="228600" cy="76200"/>
                  <a:chOff x="3962400" y="4191000"/>
                  <a:chExt cx="228600" cy="76200"/>
                </a:xfrm>
              </p:grpSpPr>
              <p:sp>
                <p:nvSpPr>
                  <p:cNvPr id="132176" name="Oval 89">
                    <a:extLst>
                      <a:ext uri="{FF2B5EF4-FFF2-40B4-BE49-F238E27FC236}">
                        <a16:creationId xmlns:a16="http://schemas.microsoft.com/office/drawing/2014/main" id="{BCCA6357-E053-1F48-9C33-1DDEF3B11A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41910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87" tIns="44450" rIns="90487" bIns="44450"/>
                  <a:lstStyle>
                    <a:lvl1pPr marL="342900" indent="-3429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2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2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itchFamily="2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2" charset="2"/>
                      <a:buNone/>
                    </a:pPr>
                    <a:endParaRPr lang="en-US" altLang="en-US"/>
                  </a:p>
                </p:txBody>
              </p:sp>
              <p:cxnSp>
                <p:nvCxnSpPr>
                  <p:cNvPr id="132177" name="Straight Connector 90">
                    <a:extLst>
                      <a:ext uri="{FF2B5EF4-FFF2-40B4-BE49-F238E27FC236}">
                        <a16:creationId xmlns:a16="http://schemas.microsoft.com/office/drawing/2014/main" id="{18425DBF-16FD-F845-B688-B0ED4DFBE3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038600" y="4229100"/>
                    <a:ext cx="152400" cy="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32175" name="TextBox 88">
                  <a:extLst>
                    <a:ext uri="{FF2B5EF4-FFF2-40B4-BE49-F238E27FC236}">
                      <a16:creationId xmlns:a16="http://schemas.microsoft.com/office/drawing/2014/main" id="{02A37B7A-BD03-A54F-A8D7-E4DE995171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5024" y="5062954"/>
                  <a:ext cx="59862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Year</a:t>
                  </a:r>
                </a:p>
              </p:txBody>
            </p:sp>
          </p:grpSp>
        </p:grpSp>
        <p:grpSp>
          <p:nvGrpSpPr>
            <p:cNvPr id="132162" name="Group 83">
              <a:extLst>
                <a:ext uri="{FF2B5EF4-FFF2-40B4-BE49-F238E27FC236}">
                  <a16:creationId xmlns:a16="http://schemas.microsoft.com/office/drawing/2014/main" id="{E6FAEEEC-BC14-BA4E-865C-EC1F31DCD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0325" y="3236913"/>
              <a:ext cx="1235077" cy="338137"/>
              <a:chOff x="7696201" y="5608022"/>
              <a:chExt cx="1234748" cy="338554"/>
            </a:xfrm>
          </p:grpSpPr>
          <p:grpSp>
            <p:nvGrpSpPr>
              <p:cNvPr id="132163" name="Group 54">
                <a:extLst>
                  <a:ext uri="{FF2B5EF4-FFF2-40B4-BE49-F238E27FC236}">
                    <a16:creationId xmlns:a16="http://schemas.microsoft.com/office/drawing/2014/main" id="{5E216AC8-B92D-AF40-A3BE-2D2125F68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7696201" y="5748754"/>
                <a:ext cx="228600" cy="76200"/>
                <a:chOff x="3962400" y="4191000"/>
                <a:chExt cx="228600" cy="76200"/>
              </a:xfrm>
            </p:grpSpPr>
            <p:sp>
              <p:nvSpPr>
                <p:cNvPr id="132165" name="Oval 56">
                  <a:extLst>
                    <a:ext uri="{FF2B5EF4-FFF2-40B4-BE49-F238E27FC236}">
                      <a16:creationId xmlns:a16="http://schemas.microsoft.com/office/drawing/2014/main" id="{A870C526-EDDE-454B-AF73-BB0FCD7961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0" y="4191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/>
                <a:lstStyle>
                  <a:lvl1pPr marL="342900" indent="-3429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2" charset="2"/>
                    <a:buChar char="o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2" charset="2"/>
                    <a:buChar char="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itchFamily="2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 typeface="Monotype Sorts" pitchFamily="2" charset="2"/>
                    <a:buNone/>
                  </a:pPr>
                  <a:endParaRPr lang="en-US" altLang="en-US"/>
                </a:p>
              </p:txBody>
            </p:sp>
            <p:cxnSp>
              <p:nvCxnSpPr>
                <p:cNvPr id="132166" name="Straight Connector 57">
                  <a:extLst>
                    <a:ext uri="{FF2B5EF4-FFF2-40B4-BE49-F238E27FC236}">
                      <a16:creationId xmlns:a16="http://schemas.microsoft.com/office/drawing/2014/main" id="{F97B9039-11B9-E041-A130-C4F283FBFF1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38600" y="4229100"/>
                  <a:ext cx="152400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32164" name="TextBox 55">
                <a:extLst>
                  <a:ext uri="{FF2B5EF4-FFF2-40B4-BE49-F238E27FC236}">
                    <a16:creationId xmlns:a16="http://schemas.microsoft.com/office/drawing/2014/main" id="{64D5C32C-7071-DB4A-8300-4E1ACB8265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1" y="5608022"/>
                <a:ext cx="10823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Call_Num</a:t>
                </a:r>
              </a:p>
            </p:txBody>
          </p:sp>
        </p:grpSp>
      </p:grpSp>
      <p:sp>
        <p:nvSpPr>
          <p:cNvPr id="132109" name="Rectangle 104">
            <a:extLst>
              <a:ext uri="{FF2B5EF4-FFF2-40B4-BE49-F238E27FC236}">
                <a16:creationId xmlns:a16="http://schemas.microsoft.com/office/drawing/2014/main" id="{A7BFCF96-9B91-6148-B937-792317749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13000"/>
            <a:ext cx="60198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32110" name="Rectangle 10">
            <a:extLst>
              <a:ext uri="{FF2B5EF4-FFF2-40B4-BE49-F238E27FC236}">
                <a16:creationId xmlns:a16="http://schemas.microsoft.com/office/drawing/2014/main" id="{6E23C417-1C5C-984A-9F64-FCD9279D3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9775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BOOK</a:t>
            </a:r>
          </a:p>
        </p:txBody>
      </p:sp>
      <p:grpSp>
        <p:nvGrpSpPr>
          <p:cNvPr id="141" name="Group 75">
            <a:extLst>
              <a:ext uri="{FF2B5EF4-FFF2-40B4-BE49-F238E27FC236}">
                <a16:creationId xmlns:a16="http://schemas.microsoft.com/office/drawing/2014/main" id="{B1F89830-4535-1748-A55D-CF812CC014E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3429000" cy="1066800"/>
            <a:chOff x="1824" y="1776"/>
            <a:chExt cx="2160" cy="672"/>
          </a:xfrm>
          <a:solidFill>
            <a:srgbClr val="FFB054"/>
          </a:solidFill>
        </p:grpSpPr>
        <p:sp>
          <p:nvSpPr>
            <p:cNvPr id="142" name="AutoShape 12">
              <a:extLst>
                <a:ext uri="{FF2B5EF4-FFF2-40B4-BE49-F238E27FC236}">
                  <a16:creationId xmlns:a16="http://schemas.microsoft.com/office/drawing/2014/main" id="{0F77CE56-7725-F648-85B3-2ED9A2CFA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76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COPY</a:t>
              </a:r>
            </a:p>
          </p:txBody>
        </p:sp>
        <p:sp>
          <p:nvSpPr>
            <p:cNvPr id="143" name="Line 15">
              <a:extLst>
                <a:ext uri="{FF2B5EF4-FFF2-40B4-BE49-F238E27FC236}">
                  <a16:creationId xmlns:a16="http://schemas.microsoft.com/office/drawing/2014/main" id="{67AFB561-F4C5-1E4C-A819-F58EB7DF9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107"/>
              <a:ext cx="768" cy="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4" name="Line 16">
              <a:extLst>
                <a:ext uri="{FF2B5EF4-FFF2-40B4-BE49-F238E27FC236}">
                  <a16:creationId xmlns:a16="http://schemas.microsoft.com/office/drawing/2014/main" id="{E85C206D-BC44-E844-8DB1-162F1920A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12"/>
              <a:ext cx="720" cy="0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2112" name="Rectangle 151">
            <a:extLst>
              <a:ext uri="{FF2B5EF4-FFF2-40B4-BE49-F238E27FC236}">
                <a16:creationId xmlns:a16="http://schemas.microsoft.com/office/drawing/2014/main" id="{4446B23F-15FE-234B-A7DA-A715E8EFE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249613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BOOK TITLE</a:t>
            </a:r>
          </a:p>
        </p:txBody>
      </p:sp>
      <p:grpSp>
        <p:nvGrpSpPr>
          <p:cNvPr id="132113" name="Group 186">
            <a:extLst>
              <a:ext uri="{FF2B5EF4-FFF2-40B4-BE49-F238E27FC236}">
                <a16:creationId xmlns:a16="http://schemas.microsoft.com/office/drawing/2014/main" id="{882E0673-C308-BB44-B6A4-E2403E9AA2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352800"/>
            <a:ext cx="838200" cy="338138"/>
            <a:chOff x="5432754" y="3246467"/>
            <a:chExt cx="838200" cy="338972"/>
          </a:xfrm>
        </p:grpSpPr>
        <p:grpSp>
          <p:nvGrpSpPr>
            <p:cNvPr id="132157" name="Group 72">
              <a:extLst>
                <a:ext uri="{FF2B5EF4-FFF2-40B4-BE49-F238E27FC236}">
                  <a16:creationId xmlns:a16="http://schemas.microsoft.com/office/drawing/2014/main" id="{C54BA56A-74EE-9C4B-93C2-7EA1602F7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2354" y="3368089"/>
              <a:ext cx="228600" cy="76200"/>
              <a:chOff x="3962400" y="4191000"/>
              <a:chExt cx="228600" cy="76200"/>
            </a:xfrm>
          </p:grpSpPr>
          <p:sp>
            <p:nvSpPr>
              <p:cNvPr id="132159" name="Oval 74">
                <a:extLst>
                  <a:ext uri="{FF2B5EF4-FFF2-40B4-BE49-F238E27FC236}">
                    <a16:creationId xmlns:a16="http://schemas.microsoft.com/office/drawing/2014/main" id="{B25BAE4C-9031-FA4A-9BC9-52FAA5882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32160" name="Straight Connector 75">
                <a:extLst>
                  <a:ext uri="{FF2B5EF4-FFF2-40B4-BE49-F238E27FC236}">
                    <a16:creationId xmlns:a16="http://schemas.microsoft.com/office/drawing/2014/main" id="{191E9906-49FD-A74E-8EB7-D15838CB80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2158" name="TextBox 80">
              <a:extLst>
                <a:ext uri="{FF2B5EF4-FFF2-40B4-BE49-F238E27FC236}">
                  <a16:creationId xmlns:a16="http://schemas.microsoft.com/office/drawing/2014/main" id="{F059BEA3-DA63-2749-AD14-6A88F4C68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2754" y="3246467"/>
              <a:ext cx="662361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ISBN</a:t>
              </a:r>
            </a:p>
          </p:txBody>
        </p:sp>
      </p:grpSp>
      <p:sp>
        <p:nvSpPr>
          <p:cNvPr id="132114" name="Text Box 9">
            <a:extLst>
              <a:ext uri="{FF2B5EF4-FFF2-40B4-BE49-F238E27FC236}">
                <a16:creationId xmlns:a16="http://schemas.microsoft.com/office/drawing/2014/main" id="{9F44BC35-853E-2D40-8590-00E73435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111500"/>
            <a:ext cx="457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32115" name="Text Box 56">
            <a:extLst>
              <a:ext uri="{FF2B5EF4-FFF2-40B4-BE49-F238E27FC236}">
                <a16:creationId xmlns:a16="http://schemas.microsoft.com/office/drawing/2014/main" id="{FA9C72A5-DBC9-AA44-B7E9-A76F4022A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3068638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29" name="Group 53">
            <a:extLst>
              <a:ext uri="{FF2B5EF4-FFF2-40B4-BE49-F238E27FC236}">
                <a16:creationId xmlns:a16="http://schemas.microsoft.com/office/drawing/2014/main" id="{CF502E3C-9037-A641-833D-BDDF32D32820}"/>
              </a:ext>
            </a:extLst>
          </p:cNvPr>
          <p:cNvGrpSpPr>
            <a:grpSpLocks/>
          </p:cNvGrpSpPr>
          <p:nvPr/>
        </p:nvGrpSpPr>
        <p:grpSpPr bwMode="auto">
          <a:xfrm>
            <a:off x="6324049" y="1697561"/>
            <a:ext cx="1241502" cy="1614420"/>
            <a:chOff x="3994" y="884"/>
            <a:chExt cx="816" cy="1079"/>
          </a:xfrm>
          <a:solidFill>
            <a:srgbClr val="FFB054"/>
          </a:solidFill>
        </p:grpSpPr>
        <p:sp>
          <p:nvSpPr>
            <p:cNvPr id="130" name="AutoShape 18">
              <a:extLst>
                <a:ext uri="{FF2B5EF4-FFF2-40B4-BE49-F238E27FC236}">
                  <a16:creationId xmlns:a16="http://schemas.microsoft.com/office/drawing/2014/main" id="{52C5533A-F3CA-604E-B62D-E051E60D9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107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BORROW</a:t>
              </a:r>
            </a:p>
          </p:txBody>
        </p:sp>
        <p:sp>
          <p:nvSpPr>
            <p:cNvPr id="131" name="Line 25">
              <a:extLst>
                <a:ext uri="{FF2B5EF4-FFF2-40B4-BE49-F238E27FC236}">
                  <a16:creationId xmlns:a16="http://schemas.microsoft.com/office/drawing/2014/main" id="{4B0FDEF2-355D-D042-B87C-7AAB12637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5" y="884"/>
              <a:ext cx="11" cy="19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" name="Line 26">
              <a:extLst>
                <a:ext uri="{FF2B5EF4-FFF2-40B4-BE49-F238E27FC236}">
                  <a16:creationId xmlns:a16="http://schemas.microsoft.com/office/drawing/2014/main" id="{6DF36226-3266-B840-9D2E-1D50CC8E0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1736"/>
              <a:ext cx="11" cy="22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2117" name="Text Box 51">
            <a:extLst>
              <a:ext uri="{FF2B5EF4-FFF2-40B4-BE49-F238E27FC236}">
                <a16:creationId xmlns:a16="http://schemas.microsoft.com/office/drawing/2014/main" id="{D350F5C2-91D5-954C-AC5D-BF4AFD9C6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2962275"/>
            <a:ext cx="330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132118" name="Text Box 52">
            <a:extLst>
              <a:ext uri="{FF2B5EF4-FFF2-40B4-BE49-F238E27FC236}">
                <a16:creationId xmlns:a16="http://schemas.microsoft.com/office/drawing/2014/main" id="{3E381568-444C-0C49-AB92-BFCDDFB5B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1739900"/>
            <a:ext cx="4714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0,1</a:t>
            </a:r>
          </a:p>
        </p:txBody>
      </p:sp>
      <p:sp>
        <p:nvSpPr>
          <p:cNvPr id="132119" name="Rectangle 14">
            <a:extLst>
              <a:ext uri="{FF2B5EF4-FFF2-40B4-BE49-F238E27FC236}">
                <a16:creationId xmlns:a16="http://schemas.microsoft.com/office/drawing/2014/main" id="{53EBA346-FD87-9344-959D-C3422818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65775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LIBRARIAN</a:t>
            </a:r>
          </a:p>
        </p:txBody>
      </p:sp>
      <p:sp>
        <p:nvSpPr>
          <p:cNvPr id="132120" name="Text Box 59">
            <a:extLst>
              <a:ext uri="{FF2B5EF4-FFF2-40B4-BE49-F238E27FC236}">
                <a16:creationId xmlns:a16="http://schemas.microsoft.com/office/drawing/2014/main" id="{A41D7229-B0C1-1F46-A7E1-AF6FBB22E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5568950"/>
            <a:ext cx="6842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0,1</a:t>
            </a:r>
          </a:p>
        </p:txBody>
      </p:sp>
      <p:grpSp>
        <p:nvGrpSpPr>
          <p:cNvPr id="139" name="Group 77">
            <a:extLst>
              <a:ext uri="{FF2B5EF4-FFF2-40B4-BE49-F238E27FC236}">
                <a16:creationId xmlns:a16="http://schemas.microsoft.com/office/drawing/2014/main" id="{6504B7CC-A061-3A49-93B3-F2A2AA5FEB0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495800"/>
            <a:ext cx="3962400" cy="1066800"/>
            <a:chOff x="1536" y="2880"/>
            <a:chExt cx="2496" cy="672"/>
          </a:xfrm>
          <a:solidFill>
            <a:srgbClr val="FFB054"/>
          </a:solidFill>
        </p:grpSpPr>
        <p:sp>
          <p:nvSpPr>
            <p:cNvPr id="145" name="AutoShape 28">
              <a:extLst>
                <a:ext uri="{FF2B5EF4-FFF2-40B4-BE49-F238E27FC236}">
                  <a16:creationId xmlns:a16="http://schemas.microsoft.com/office/drawing/2014/main" id="{F00A9AD9-1975-8148-A13F-3C97E4DB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880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WORKS</a:t>
              </a:r>
            </a:p>
          </p:txBody>
        </p:sp>
        <p:sp>
          <p:nvSpPr>
            <p:cNvPr id="146" name="Line 29">
              <a:extLst>
                <a:ext uri="{FF2B5EF4-FFF2-40B4-BE49-F238E27FC236}">
                  <a16:creationId xmlns:a16="http://schemas.microsoft.com/office/drawing/2014/main" id="{42BDC639-34DE-9942-B4BD-E8E42F44F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16"/>
              <a:ext cx="624" cy="0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7" name="Line 37">
              <a:extLst>
                <a:ext uri="{FF2B5EF4-FFF2-40B4-BE49-F238E27FC236}">
                  <a16:creationId xmlns:a16="http://schemas.microsoft.com/office/drawing/2014/main" id="{7F2DEB5E-3D50-6F40-86F9-D433326EC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16"/>
              <a:ext cx="120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" name="Line 38">
              <a:extLst>
                <a:ext uri="{FF2B5EF4-FFF2-40B4-BE49-F238E27FC236}">
                  <a16:creationId xmlns:a16="http://schemas.microsoft.com/office/drawing/2014/main" id="{CADE7A67-FFA1-344B-B069-2FE81B567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0" name="Line 39">
              <a:extLst>
                <a:ext uri="{FF2B5EF4-FFF2-40B4-BE49-F238E27FC236}">
                  <a16:creationId xmlns:a16="http://schemas.microsoft.com/office/drawing/2014/main" id="{EE8C182B-8624-2B4F-A5BE-4EC050BD1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16"/>
              <a:ext cx="0" cy="336"/>
            </a:xfrm>
            <a:prstGeom prst="line">
              <a:avLst/>
            </a:prstGeom>
            <a:grp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2122" name="Text Box 61">
            <a:extLst>
              <a:ext uri="{FF2B5EF4-FFF2-40B4-BE49-F238E27FC236}">
                <a16:creationId xmlns:a16="http://schemas.microsoft.com/office/drawing/2014/main" id="{D04581D2-2860-A644-AB16-4473D9036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24400"/>
            <a:ext cx="3794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32123" name="Text Box 62">
            <a:extLst>
              <a:ext uri="{FF2B5EF4-FFF2-40B4-BE49-F238E27FC236}">
                <a16:creationId xmlns:a16="http://schemas.microsoft.com/office/drawing/2014/main" id="{C7CED724-899D-F246-B530-0E2D08A1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7117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72" name="Group 45">
            <a:extLst>
              <a:ext uri="{FF2B5EF4-FFF2-40B4-BE49-F238E27FC236}">
                <a16:creationId xmlns:a16="http://schemas.microsoft.com/office/drawing/2014/main" id="{56732B26-98AA-C844-B800-2A1A5893124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657602"/>
            <a:ext cx="4038600" cy="1905001"/>
            <a:chOff x="1440" y="2256"/>
            <a:chExt cx="2544" cy="1200"/>
          </a:xfrm>
          <a:solidFill>
            <a:srgbClr val="FFB054"/>
          </a:solidFill>
        </p:grpSpPr>
        <p:sp>
          <p:nvSpPr>
            <p:cNvPr id="173" name="AutoShape 40">
              <a:extLst>
                <a:ext uri="{FF2B5EF4-FFF2-40B4-BE49-F238E27FC236}">
                  <a16:creationId xmlns:a16="http://schemas.microsoft.com/office/drawing/2014/main" id="{5A350259-49FB-7B4A-93E1-BF4E15D2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52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>
                  <a:latin typeface="Helvetica" charset="0"/>
                  <a:ea typeface="ＭＳ Ｐゴシック" charset="0"/>
                  <a:cs typeface="ＭＳ Ｐゴシック" charset="0"/>
                </a:rPr>
                <a:t>CHECKS</a:t>
              </a:r>
            </a:p>
          </p:txBody>
        </p:sp>
        <p:sp>
          <p:nvSpPr>
            <p:cNvPr id="174" name="Line 41">
              <a:extLst>
                <a:ext uri="{FF2B5EF4-FFF2-40B4-BE49-F238E27FC236}">
                  <a16:creationId xmlns:a16="http://schemas.microsoft.com/office/drawing/2014/main" id="{EAD590A3-3ADA-F447-9DA9-3A77B9663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688"/>
              <a:ext cx="1632" cy="1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5" name="Line 42">
              <a:extLst>
                <a:ext uri="{FF2B5EF4-FFF2-40B4-BE49-F238E27FC236}">
                  <a16:creationId xmlns:a16="http://schemas.microsoft.com/office/drawing/2014/main" id="{8B0829D1-0380-EF49-8461-240668B49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15"/>
              <a:ext cx="0" cy="741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2" name="Line 43">
              <a:extLst>
                <a:ext uri="{FF2B5EF4-FFF2-40B4-BE49-F238E27FC236}">
                  <a16:creationId xmlns:a16="http://schemas.microsoft.com/office/drawing/2014/main" id="{32A110E1-C3D0-CC40-9DCA-A3A93B2869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256"/>
              <a:ext cx="0" cy="9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" name="Line 44">
              <a:extLst>
                <a:ext uri="{FF2B5EF4-FFF2-40B4-BE49-F238E27FC236}">
                  <a16:creationId xmlns:a16="http://schemas.microsoft.com/office/drawing/2014/main" id="{BCA43ACC-84BF-DD4F-8248-E26664FAC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256"/>
              <a:ext cx="57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2125" name="Text Box 63">
            <a:extLst>
              <a:ext uri="{FF2B5EF4-FFF2-40B4-BE49-F238E27FC236}">
                <a16:creationId xmlns:a16="http://schemas.microsoft.com/office/drawing/2014/main" id="{A3E503C7-86AD-B941-944A-EC3920767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57600"/>
            <a:ext cx="3190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32126" name="Text Box 64">
            <a:extLst>
              <a:ext uri="{FF2B5EF4-FFF2-40B4-BE49-F238E27FC236}">
                <a16:creationId xmlns:a16="http://schemas.microsoft.com/office/drawing/2014/main" id="{E7F96A2C-0B50-3A4B-A398-B44CCE266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8" y="4343400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32127" name="Group 1">
            <a:extLst>
              <a:ext uri="{FF2B5EF4-FFF2-40B4-BE49-F238E27FC236}">
                <a16:creationId xmlns:a16="http://schemas.microsoft.com/office/drawing/2014/main" id="{89A41353-9BEF-B243-9F55-5807C27E509B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2573338"/>
            <a:ext cx="1128713" cy="495300"/>
            <a:chOff x="7518804" y="2573337"/>
            <a:chExt cx="1128835" cy="494593"/>
          </a:xfrm>
        </p:grpSpPr>
        <p:grpSp>
          <p:nvGrpSpPr>
            <p:cNvPr id="132153" name="Group 195">
              <a:extLst>
                <a:ext uri="{FF2B5EF4-FFF2-40B4-BE49-F238E27FC236}">
                  <a16:creationId xmlns:a16="http://schemas.microsoft.com/office/drawing/2014/main" id="{76764934-91D8-EA49-8A5C-DC83C6CBC7C0}"/>
                </a:ext>
              </a:extLst>
            </p:cNvPr>
            <p:cNvGrpSpPr>
              <a:grpSpLocks/>
            </p:cNvGrpSpPr>
            <p:nvPr/>
          </p:nvGrpSpPr>
          <p:grpSpPr bwMode="auto">
            <a:xfrm rot="13594758" flipV="1">
              <a:off x="7448809" y="2649537"/>
              <a:ext cx="228600" cy="76200"/>
              <a:chOff x="3962400" y="4191000"/>
              <a:chExt cx="228600" cy="76200"/>
            </a:xfrm>
          </p:grpSpPr>
          <p:sp>
            <p:nvSpPr>
              <p:cNvPr id="132155" name="Oval 127">
                <a:extLst>
                  <a:ext uri="{FF2B5EF4-FFF2-40B4-BE49-F238E27FC236}">
                    <a16:creationId xmlns:a16="http://schemas.microsoft.com/office/drawing/2014/main" id="{C6E58BF3-91F4-BD4C-AE4B-27F96DF9A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32156" name="Straight Connector 128">
                <a:extLst>
                  <a:ext uri="{FF2B5EF4-FFF2-40B4-BE49-F238E27FC236}">
                    <a16:creationId xmlns:a16="http://schemas.microsoft.com/office/drawing/2014/main" id="{23D64BE7-82A2-F843-BEFF-296FBC4050E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2154" name="TextBox 198">
              <a:extLst>
                <a:ext uri="{FF2B5EF4-FFF2-40B4-BE49-F238E27FC236}">
                  <a16:creationId xmlns:a16="http://schemas.microsoft.com/office/drawing/2014/main" id="{EAC79C25-6756-CD49-A73E-E2E51E4F7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8804" y="2729376"/>
              <a:ext cx="11288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Due_Date</a:t>
              </a:r>
            </a:p>
          </p:txBody>
        </p:sp>
      </p:grpSp>
      <p:sp>
        <p:nvSpPr>
          <p:cNvPr id="132128" name="Rectangle 13">
            <a:extLst>
              <a:ext uri="{FF2B5EF4-FFF2-40B4-BE49-F238E27FC236}">
                <a16:creationId xmlns:a16="http://schemas.microsoft.com/office/drawing/2014/main" id="{B66D0045-642C-9E47-ACAC-F9395C14A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258888"/>
            <a:ext cx="1371600" cy="481012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BORROWER</a:t>
            </a:r>
          </a:p>
        </p:txBody>
      </p:sp>
      <p:sp>
        <p:nvSpPr>
          <p:cNvPr id="132129" name="Rectangle 13">
            <a:extLst>
              <a:ext uri="{FF2B5EF4-FFF2-40B4-BE49-F238E27FC236}">
                <a16:creationId xmlns:a16="http://schemas.microsoft.com/office/drawing/2014/main" id="{DF572D53-C173-B44E-824F-D41C7742B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223963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/>
              <a:t>MEMBER</a:t>
            </a:r>
          </a:p>
        </p:txBody>
      </p:sp>
      <p:sp>
        <p:nvSpPr>
          <p:cNvPr id="203" name="Text Box 51">
            <a:extLst>
              <a:ext uri="{FF2B5EF4-FFF2-40B4-BE49-F238E27FC236}">
                <a16:creationId xmlns:a16="http://schemas.microsoft.com/office/drawing/2014/main" id="{749B4EF7-B5F8-AA41-AE51-7F712F6C9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936586"/>
            <a:ext cx="575397" cy="313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600" b="1" dirty="0">
                <a:solidFill>
                  <a:schemeClr val="accent6"/>
                </a:solidFill>
                <a:latin typeface="Tahoma" panose="020B0604030504040204" pitchFamily="34" charset="0"/>
              </a:rPr>
              <a:t>0,5</a:t>
            </a:r>
          </a:p>
        </p:txBody>
      </p:sp>
      <p:sp>
        <p:nvSpPr>
          <p:cNvPr id="132131" name="Text Box 57">
            <a:extLst>
              <a:ext uri="{FF2B5EF4-FFF2-40B4-BE49-F238E27FC236}">
                <a16:creationId xmlns:a16="http://schemas.microsoft.com/office/drawing/2014/main" id="{DD6C051D-9915-6F41-B3D9-D5A3133EF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273300"/>
            <a:ext cx="3794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32132" name="Text Box 58">
            <a:extLst>
              <a:ext uri="{FF2B5EF4-FFF2-40B4-BE49-F238E27FC236}">
                <a16:creationId xmlns:a16="http://schemas.microsoft.com/office/drawing/2014/main" id="{FB91D0D5-FB6C-A14E-96C7-B335D325A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2346325"/>
            <a:ext cx="342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grpSp>
        <p:nvGrpSpPr>
          <p:cNvPr id="132133" name="Group 82">
            <a:extLst>
              <a:ext uri="{FF2B5EF4-FFF2-40B4-BE49-F238E27FC236}">
                <a16:creationId xmlns:a16="http://schemas.microsoft.com/office/drawing/2014/main" id="{5F3C1917-CE44-F643-8A22-EEF4EDAE7A3B}"/>
              </a:ext>
            </a:extLst>
          </p:cNvPr>
          <p:cNvGrpSpPr>
            <a:grpSpLocks/>
          </p:cNvGrpSpPr>
          <p:nvPr/>
        </p:nvGrpSpPr>
        <p:grpSpPr bwMode="auto">
          <a:xfrm>
            <a:off x="2027238" y="1524000"/>
            <a:ext cx="4221162" cy="1779588"/>
            <a:chOff x="2027450" y="1524000"/>
            <a:chExt cx="4220950" cy="1779056"/>
          </a:xfrm>
        </p:grpSpPr>
        <p:grpSp>
          <p:nvGrpSpPr>
            <p:cNvPr id="204" name="Group 47">
              <a:extLst>
                <a:ext uri="{FF2B5EF4-FFF2-40B4-BE49-F238E27FC236}">
                  <a16:creationId xmlns:a16="http://schemas.microsoft.com/office/drawing/2014/main" id="{DC427C2D-D283-044D-B971-74D3A43342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7450" y="2131480"/>
              <a:ext cx="3840164" cy="1171576"/>
              <a:chOff x="1599" y="768"/>
              <a:chExt cx="2419" cy="738"/>
            </a:xfrm>
            <a:solidFill>
              <a:srgbClr val="FFB054"/>
            </a:solidFill>
          </p:grpSpPr>
          <p:sp>
            <p:nvSpPr>
              <p:cNvPr id="205" name="AutoShape 17">
                <a:extLst>
                  <a:ext uri="{FF2B5EF4-FFF2-40B4-BE49-F238E27FC236}">
                    <a16:creationId xmlns:a16="http://schemas.microsoft.com/office/drawing/2014/main" id="{907A264B-ACCC-2E41-BE68-C1E8D5DAB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768"/>
                <a:ext cx="672" cy="672"/>
              </a:xfrm>
              <a:prstGeom prst="flowChartDecision">
                <a:avLst/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US" sz="2000" dirty="0">
                    <a:latin typeface="Helvetica" charset="0"/>
                    <a:ea typeface="ＭＳ Ｐゴシック" charset="0"/>
                    <a:cs typeface="ＭＳ Ｐゴシック" charset="0"/>
                  </a:rPr>
                  <a:t>HOLD</a:t>
                </a:r>
              </a:p>
            </p:txBody>
          </p:sp>
          <p:sp>
            <p:nvSpPr>
              <p:cNvPr id="206" name="Line 20">
                <a:extLst>
                  <a:ext uri="{FF2B5EF4-FFF2-40B4-BE49-F238E27FC236}">
                    <a16:creationId xmlns:a16="http://schemas.microsoft.com/office/drawing/2014/main" id="{CCE5646B-541A-D044-B549-3F205B14D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83" y="1102"/>
                <a:ext cx="835" cy="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endParaRPr lang="en-US" dirty="0"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8" name="Line 23">
                <a:extLst>
                  <a:ext uri="{FF2B5EF4-FFF2-40B4-BE49-F238E27FC236}">
                    <a16:creationId xmlns:a16="http://schemas.microsoft.com/office/drawing/2014/main" id="{4963FDCF-5239-1943-8219-7F550C0DC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99" y="1095"/>
                <a:ext cx="945" cy="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endParaRPr lang="en-US"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9" name="Line 24">
                <a:extLst>
                  <a:ext uri="{FF2B5EF4-FFF2-40B4-BE49-F238E27FC236}">
                    <a16:creationId xmlns:a16="http://schemas.microsoft.com/office/drawing/2014/main" id="{33FFE978-D8DE-4945-BF04-39FC790B8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1" y="1106"/>
                <a:ext cx="17" cy="4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endParaRPr lang="en-US"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32151" name="Line 20">
              <a:extLst>
                <a:ext uri="{FF2B5EF4-FFF2-40B4-BE49-F238E27FC236}">
                  <a16:creationId xmlns:a16="http://schemas.microsoft.com/office/drawing/2014/main" id="{529F5F75-CD87-FB4B-87F4-9B1434DE95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67400" y="15240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52" name="Line 24">
              <a:extLst>
                <a:ext uri="{FF2B5EF4-FFF2-40B4-BE49-F238E27FC236}">
                  <a16:creationId xmlns:a16="http://schemas.microsoft.com/office/drawing/2014/main" id="{D7973071-0619-9B4C-B7E1-254A5AE50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3175" y="1532702"/>
              <a:ext cx="14225" cy="1173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2134" name="Rectangle 2">
            <a:extLst>
              <a:ext uri="{FF2B5EF4-FFF2-40B4-BE49-F238E27FC236}">
                <a16:creationId xmlns:a16="http://schemas.microsoft.com/office/drawing/2014/main" id="{26F7784E-1C7D-EE43-9E32-BAF6C7012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824913" cy="533400"/>
          </a:xfrm>
        </p:spPr>
        <p:txBody>
          <a:bodyPr/>
          <a:lstStyle/>
          <a:p>
            <a:pPr algn="l" eaLnBrk="1" hangingPunct="1"/>
            <a:r>
              <a:rPr lang="en-US" altLang="en-US"/>
              <a:t>Library ER Diagram</a:t>
            </a:r>
          </a:p>
        </p:txBody>
      </p:sp>
      <p:grpSp>
        <p:nvGrpSpPr>
          <p:cNvPr id="132135" name="Group 10">
            <a:extLst>
              <a:ext uri="{FF2B5EF4-FFF2-40B4-BE49-F238E27FC236}">
                <a16:creationId xmlns:a16="http://schemas.microsoft.com/office/drawing/2014/main" id="{F29C98B4-2CB9-DD4D-8D86-CAC26C2EDB57}"/>
              </a:ext>
            </a:extLst>
          </p:cNvPr>
          <p:cNvGrpSpPr>
            <a:grpSpLocks/>
          </p:cNvGrpSpPr>
          <p:nvPr/>
        </p:nvGrpSpPr>
        <p:grpSpPr bwMode="auto">
          <a:xfrm>
            <a:off x="7618413" y="1344613"/>
            <a:ext cx="1055687" cy="338137"/>
            <a:chOff x="7696201" y="5836622"/>
            <a:chExt cx="1054603" cy="338972"/>
          </a:xfrm>
        </p:grpSpPr>
        <p:sp>
          <p:nvSpPr>
            <p:cNvPr id="132146" name="TextBox 11">
              <a:extLst>
                <a:ext uri="{FF2B5EF4-FFF2-40B4-BE49-F238E27FC236}">
                  <a16:creationId xmlns:a16="http://schemas.microsoft.com/office/drawing/2014/main" id="{5A869984-E781-924B-A38C-3F085E137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902204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MemNo</a:t>
              </a:r>
            </a:p>
          </p:txBody>
        </p:sp>
        <p:grpSp>
          <p:nvGrpSpPr>
            <p:cNvPr id="132147" name="Group 12">
              <a:extLst>
                <a:ext uri="{FF2B5EF4-FFF2-40B4-BE49-F238E27FC236}">
                  <a16:creationId xmlns:a16="http://schemas.microsoft.com/office/drawing/2014/main" id="{459B3452-B343-A84F-8D61-29397C88C813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132148" name="Oval 13">
                <a:extLst>
                  <a:ext uri="{FF2B5EF4-FFF2-40B4-BE49-F238E27FC236}">
                    <a16:creationId xmlns:a16="http://schemas.microsoft.com/office/drawing/2014/main" id="{FF3165B2-C44C-FC41-BC19-94770C16D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32149" name="Straight Connector 14">
                <a:extLst>
                  <a:ext uri="{FF2B5EF4-FFF2-40B4-BE49-F238E27FC236}">
                    <a16:creationId xmlns:a16="http://schemas.microsoft.com/office/drawing/2014/main" id="{49CE893C-8D02-5241-BABE-7F7D8DC9CB9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32136" name="Group 10">
            <a:extLst>
              <a:ext uri="{FF2B5EF4-FFF2-40B4-BE49-F238E27FC236}">
                <a16:creationId xmlns:a16="http://schemas.microsoft.com/office/drawing/2014/main" id="{1CB97B61-5CB8-164F-81E6-51767580A18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352800"/>
            <a:ext cx="1100138" cy="338138"/>
            <a:chOff x="7696201" y="5836622"/>
            <a:chExt cx="1099455" cy="338972"/>
          </a:xfrm>
        </p:grpSpPr>
        <p:sp>
          <p:nvSpPr>
            <p:cNvPr id="132142" name="TextBox 11">
              <a:extLst>
                <a:ext uri="{FF2B5EF4-FFF2-40B4-BE49-F238E27FC236}">
                  <a16:creationId xmlns:a16="http://schemas.microsoft.com/office/drawing/2014/main" id="{9B6C2D42-E5A0-3543-82E8-16777EBA1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836622"/>
              <a:ext cx="947056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/>
                <a:t>Barcode</a:t>
              </a:r>
            </a:p>
          </p:txBody>
        </p:sp>
        <p:grpSp>
          <p:nvGrpSpPr>
            <p:cNvPr id="132143" name="Group 12">
              <a:extLst>
                <a:ext uri="{FF2B5EF4-FFF2-40B4-BE49-F238E27FC236}">
                  <a16:creationId xmlns:a16="http://schemas.microsoft.com/office/drawing/2014/main" id="{77FFE8B2-8177-A34B-A84A-0C9CABC8EF6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1" y="5977353"/>
              <a:ext cx="228600" cy="76200"/>
              <a:chOff x="3962400" y="4191000"/>
              <a:chExt cx="228600" cy="76200"/>
            </a:xfrm>
          </p:grpSpPr>
          <p:sp>
            <p:nvSpPr>
              <p:cNvPr id="132144" name="Oval 13">
                <a:extLst>
                  <a:ext uri="{FF2B5EF4-FFF2-40B4-BE49-F238E27FC236}">
                    <a16:creationId xmlns:a16="http://schemas.microsoft.com/office/drawing/2014/main" id="{BF118576-BE8C-6246-B158-EEBCBF932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32145" name="Straight Connector 14">
                <a:extLst>
                  <a:ext uri="{FF2B5EF4-FFF2-40B4-BE49-F238E27FC236}">
                    <a16:creationId xmlns:a16="http://schemas.microsoft.com/office/drawing/2014/main" id="{F783A0FF-1EC8-3847-9910-CC82DB6774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32137" name="Group 127">
            <a:extLst>
              <a:ext uri="{FF2B5EF4-FFF2-40B4-BE49-F238E27FC236}">
                <a16:creationId xmlns:a16="http://schemas.microsoft.com/office/drawing/2014/main" id="{775778E8-2146-9A4D-B3AC-9C0010CF1AA0}"/>
              </a:ext>
            </a:extLst>
          </p:cNvPr>
          <p:cNvGrpSpPr>
            <a:grpSpLocks/>
          </p:cNvGrpSpPr>
          <p:nvPr/>
        </p:nvGrpSpPr>
        <p:grpSpPr bwMode="auto">
          <a:xfrm>
            <a:off x="4187825" y="1905000"/>
            <a:ext cx="773113" cy="338138"/>
            <a:chOff x="4187426" y="1905000"/>
            <a:chExt cx="773451" cy="338554"/>
          </a:xfrm>
        </p:grpSpPr>
        <p:grpSp>
          <p:nvGrpSpPr>
            <p:cNvPr id="132138" name="Group 195">
              <a:extLst>
                <a:ext uri="{FF2B5EF4-FFF2-40B4-BE49-F238E27FC236}">
                  <a16:creationId xmlns:a16="http://schemas.microsoft.com/office/drawing/2014/main" id="{6A116FED-64E7-AC43-BC9E-80EC00EC223B}"/>
                </a:ext>
              </a:extLst>
            </p:cNvPr>
            <p:cNvGrpSpPr>
              <a:grpSpLocks/>
            </p:cNvGrpSpPr>
            <p:nvPr/>
          </p:nvGrpSpPr>
          <p:grpSpPr bwMode="auto">
            <a:xfrm rot="8304050" flipV="1">
              <a:off x="4187426" y="2143421"/>
              <a:ext cx="228927" cy="76192"/>
              <a:chOff x="3962400" y="4191000"/>
              <a:chExt cx="228600" cy="76200"/>
            </a:xfrm>
          </p:grpSpPr>
          <p:sp>
            <p:nvSpPr>
              <p:cNvPr id="132140" name="Oval 127">
                <a:extLst>
                  <a:ext uri="{FF2B5EF4-FFF2-40B4-BE49-F238E27FC236}">
                    <a16:creationId xmlns:a16="http://schemas.microsoft.com/office/drawing/2014/main" id="{B8AEB27C-8D90-D942-B25A-3E256C892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132141" name="Straight Connector 128">
                <a:extLst>
                  <a:ext uri="{FF2B5EF4-FFF2-40B4-BE49-F238E27FC236}">
                    <a16:creationId xmlns:a16="http://schemas.microsoft.com/office/drawing/2014/main" id="{2679078B-2F44-9146-A67C-B50253AD534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8600" y="4229100"/>
                <a:ext cx="1524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2139" name="TextBox 198">
              <a:extLst>
                <a:ext uri="{FF2B5EF4-FFF2-40B4-BE49-F238E27FC236}">
                  <a16:creationId xmlns:a16="http://schemas.microsoft.com/office/drawing/2014/main" id="{35775CA5-B991-BD4D-B90B-C703618B9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1905000"/>
              <a:ext cx="6174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Date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50A0F89D-1B47-004C-86C5-B6DF6BC6C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Specialization, Generalization, Inheritance</a:t>
            </a:r>
          </a:p>
        </p:txBody>
      </p:sp>
      <p:sp>
        <p:nvSpPr>
          <p:cNvPr id="737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94374E3-7ADF-AD4B-BB3E-0B29C6432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2895600"/>
          </a:xfrm>
        </p:spPr>
        <p:txBody>
          <a:bodyPr/>
          <a:lstStyle/>
          <a:p>
            <a:pPr eaLnBrk="1" hangingPunct="1"/>
            <a:r>
              <a:rPr lang="en-US" altLang="en-US" sz="2500">
                <a:latin typeface="Tahoma" panose="020B0604030504040204" pitchFamily="34" charset="0"/>
              </a:rPr>
              <a:t> </a:t>
            </a:r>
            <a:r>
              <a:rPr lang="en-US" altLang="en-US" sz="2500" u="sng">
                <a:latin typeface="Tahoma" panose="020B0604030504040204" pitchFamily="34" charset="0"/>
              </a:rPr>
              <a:t>Specialization</a:t>
            </a:r>
            <a:r>
              <a:rPr lang="en-US" altLang="en-US" sz="2500">
                <a:latin typeface="Tahoma" panose="020B0604030504040204" pitchFamily="34" charset="0"/>
              </a:rPr>
              <a:t>: identifying subclasses, and their distinguishing characteristics (attributes &amp; relationships)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200">
              <a:latin typeface="Tahoma" panose="020B060403050404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1200">
              <a:latin typeface="Tahoma" panose="020B060403050404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1200">
              <a:latin typeface="Tahoma" panose="020B060403050404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12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500" u="sng">
                <a:latin typeface="Tahoma" panose="020B0604030504040204" pitchFamily="34" charset="0"/>
              </a:rPr>
              <a:t>Generalization</a:t>
            </a:r>
            <a:r>
              <a:rPr lang="en-US" altLang="en-US">
                <a:latin typeface="Tahoma" panose="020B0604030504040204" pitchFamily="34" charset="0"/>
              </a:rPr>
              <a:t>: aggregate entities to a superclass entity type by identifying their common characteristics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id="{89F6CA1D-0553-864F-AA83-E05904C79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590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(Top-down design)</a:t>
            </a:r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0B8AE514-B482-534E-937B-38BA1297F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888" y="4343400"/>
            <a:ext cx="2805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(Bottom-up design)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bldLvl="2" autoUpdateAnimBg="0"/>
      <p:bldP spid="73733" grpId="0" autoUpdateAnimBg="0"/>
      <p:bldP spid="73734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>
            <a:extLst>
              <a:ext uri="{FF2B5EF4-FFF2-40B4-BE49-F238E27FC236}">
                <a16:creationId xmlns:a16="http://schemas.microsoft.com/office/drawing/2014/main" id="{ABB0A520-2D90-D949-83E9-53A808306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Specialization, Generalization, Inheritance</a:t>
            </a:r>
          </a:p>
        </p:txBody>
      </p:sp>
      <p:sp>
        <p:nvSpPr>
          <p:cNvPr id="73732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6E7DC31-C17E-DC47-B4D0-9AD531317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14500"/>
            <a:ext cx="8001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800100" indent="-3429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altLang="en-US" u="sng"/>
              <a:t>Inheritance</a:t>
            </a:r>
            <a:r>
              <a:rPr lang="en-US" altLang="en-US"/>
              <a:t>: </a:t>
            </a:r>
            <a:r>
              <a:rPr lang="en-US" altLang="en-US">
                <a:solidFill>
                  <a:srgbClr val="000090"/>
                </a:solidFill>
              </a:rPr>
              <a:t>IS_A</a:t>
            </a:r>
            <a:r>
              <a:rPr lang="en-US" altLang="en-US"/>
              <a:t> (instance) relationship that supports attribute inheritance and relationship participation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SzPct val="110000"/>
            </a:pPr>
            <a:r>
              <a:rPr lang="en-US" altLang="en-US"/>
              <a:t>Single inheritance results in a hierarchy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SzPct val="110000"/>
            </a:pPr>
            <a:r>
              <a:rPr lang="en-US" altLang="en-US"/>
              <a:t>Multiple inheritance results in a lattice </a:t>
            </a:r>
            <a:br>
              <a:rPr lang="en-US" altLang="en-US"/>
            </a:br>
            <a:endParaRPr lang="en-US" altLang="en-US" sz="2000"/>
          </a:p>
        </p:txBody>
      </p:sp>
      <p:sp>
        <p:nvSpPr>
          <p:cNvPr id="135171" name="TextBox 1">
            <a:extLst>
              <a:ext uri="{FF2B5EF4-FFF2-40B4-BE49-F238E27FC236}">
                <a16:creationId xmlns:a16="http://schemas.microsoft.com/office/drawing/2014/main" id="{B712B374-425A-7A41-9521-12FE55539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228600"/>
            <a:ext cx="1841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9128444F-FB08-7F4D-AB7F-0CE67850E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57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35173" name="TextBox 4">
            <a:extLst>
              <a:ext uri="{FF2B5EF4-FFF2-40B4-BE49-F238E27FC236}">
                <a16:creationId xmlns:a16="http://schemas.microsoft.com/office/drawing/2014/main" id="{5D1FCD2F-DD3E-4C48-822F-C74BCC5AC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1511300"/>
            <a:ext cx="1841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35174" name="Rectangle 5">
            <a:extLst>
              <a:ext uri="{FF2B5EF4-FFF2-40B4-BE49-F238E27FC236}">
                <a16:creationId xmlns:a16="http://schemas.microsoft.com/office/drawing/2014/main" id="{3624F275-2056-BC42-9309-15C5227B2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48200"/>
            <a:ext cx="1771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6A6853-B576-7B4F-A744-F21898BBA8D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343400"/>
            <a:ext cx="4953000" cy="1447800"/>
            <a:chOff x="2133600" y="4648200"/>
            <a:chExt cx="4953000" cy="1447800"/>
          </a:xfrm>
        </p:grpSpPr>
        <p:sp>
          <p:nvSpPr>
            <p:cNvPr id="135176" name="Rectangle 6">
              <a:extLst>
                <a:ext uri="{FF2B5EF4-FFF2-40B4-BE49-F238E27FC236}">
                  <a16:creationId xmlns:a16="http://schemas.microsoft.com/office/drawing/2014/main" id="{AD1FC851-9D71-5844-97FC-27444D57E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648200"/>
              <a:ext cx="2057400" cy="4572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3365FB"/>
              </a:solidFill>
              <a:round/>
              <a:headEnd/>
              <a:tailEnd/>
            </a:ln>
          </p:spPr>
          <p:txBody>
            <a:bodyPr lIns="90487" tIns="44450" rIns="90487" bIns="44450" anchor="b" anchorCtr="1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rgbClr val="000090"/>
                  </a:solidFill>
                </a:rPr>
                <a:t>EMPLOYEE</a:t>
              </a:r>
            </a:p>
          </p:txBody>
        </p:sp>
        <p:sp>
          <p:nvSpPr>
            <p:cNvPr id="135177" name="Rectangle 12">
              <a:extLst>
                <a:ext uri="{FF2B5EF4-FFF2-40B4-BE49-F238E27FC236}">
                  <a16:creationId xmlns:a16="http://schemas.microsoft.com/office/drawing/2014/main" id="{BCEFAE83-D549-A845-80CB-95CF5B333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4648200"/>
              <a:ext cx="2057400" cy="4572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3365FB"/>
              </a:solidFill>
              <a:round/>
              <a:headEnd/>
              <a:tailEnd/>
            </a:ln>
          </p:spPr>
          <p:txBody>
            <a:bodyPr lIns="90487" tIns="44450" rIns="90487" bIns="44450" anchor="b" anchorCtr="1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rgbClr val="000090"/>
                  </a:solidFill>
                </a:rPr>
                <a:t>STUDENT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EF1C6B-F4A5-0044-9D74-1759510B41C0}"/>
                </a:ext>
              </a:extLst>
            </p:cNvPr>
            <p:cNvSpPr/>
            <p:nvPr/>
          </p:nvSpPr>
          <p:spPr bwMode="auto">
            <a:xfrm>
              <a:off x="2749550" y="5638800"/>
              <a:ext cx="3810000" cy="4572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rgbClr val="3365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7" tIns="44450" rIns="90487" bIns="44450" anchor="b"/>
            <a:lstStyle/>
            <a:p>
              <a:pPr marL="342900" indent="-342900" algn="ctr">
                <a:lnSpc>
                  <a:spcPct val="90000"/>
                </a:lnSpc>
                <a:spcBef>
                  <a:spcPts val="1176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dirty="0">
                  <a:solidFill>
                    <a:schemeClr val="tx2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STUDENT-ASSISTANT</a:t>
              </a:r>
              <a:endParaRPr lang="en-US" dirty="0">
                <a:solidFill>
                  <a:schemeClr val="tx2"/>
                </a:solidFill>
                <a:latin typeface="Helvetica" pitchFamily="37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35179" name="Straight Arrow Connector 8">
              <a:extLst>
                <a:ext uri="{FF2B5EF4-FFF2-40B4-BE49-F238E27FC236}">
                  <a16:creationId xmlns:a16="http://schemas.microsoft.com/office/drawing/2014/main" id="{7696DEEF-C589-7349-A03A-078AF85CFF60}"/>
                </a:ext>
              </a:extLst>
            </p:cNvPr>
            <p:cNvCxnSpPr>
              <a:cxnSpLocks noChangeShapeType="1"/>
              <a:stCxn id="135176" idx="2"/>
            </p:cNvCxnSpPr>
            <p:nvPr/>
          </p:nvCxnSpPr>
          <p:spPr bwMode="auto">
            <a:xfrm>
              <a:off x="3162300" y="5105400"/>
              <a:ext cx="800100" cy="4572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180" name="Straight Arrow Connector 10">
              <a:extLst>
                <a:ext uri="{FF2B5EF4-FFF2-40B4-BE49-F238E27FC236}">
                  <a16:creationId xmlns:a16="http://schemas.microsoft.com/office/drawing/2014/main" id="{D2F167C8-E25A-0D48-878E-E35C3C9B4FE2}"/>
                </a:ext>
              </a:extLst>
            </p:cNvPr>
            <p:cNvCxnSpPr>
              <a:cxnSpLocks noChangeShapeType="1"/>
              <a:stCxn id="135177" idx="2"/>
            </p:cNvCxnSpPr>
            <p:nvPr/>
          </p:nvCxnSpPr>
          <p:spPr bwMode="auto">
            <a:xfrm flipH="1">
              <a:off x="5257800" y="5105400"/>
              <a:ext cx="800100" cy="533400"/>
            </a:xfrm>
            <a:prstGeom prst="straightConnector1">
              <a:avLst/>
            </a:prstGeom>
            <a:noFill/>
            <a:ln w="28575">
              <a:solidFill>
                <a:srgbClr val="28004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uild="p" bldLvl="2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>
            <a:extLst>
              <a:ext uri="{FF2B5EF4-FFF2-40B4-BE49-F238E27FC236}">
                <a16:creationId xmlns:a16="http://schemas.microsoft.com/office/drawing/2014/main" id="{BB8CEBAA-53CF-A44C-8B14-A099375C1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Inclusion Constraints</a:t>
            </a:r>
          </a:p>
        </p:txBody>
      </p:sp>
      <p:sp>
        <p:nvSpPr>
          <p:cNvPr id="13721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64DB1F3-3734-0A4F-B80A-4AAA13015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01000" cy="4876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u="sng" dirty="0">
                <a:latin typeface="Tahoma" panose="020B0604030504040204" pitchFamily="34" charset="0"/>
              </a:rPr>
              <a:t>The </a:t>
            </a:r>
            <a:r>
              <a:rPr lang="en-US" altLang="en-US" i="1" u="sng" dirty="0">
                <a:latin typeface="Tahoma" panose="020B0604030504040204" pitchFamily="34" charset="0"/>
              </a:rPr>
              <a:t>disjoint</a:t>
            </a:r>
            <a:r>
              <a:rPr lang="en-US" altLang="en-US" u="sng" dirty="0">
                <a:latin typeface="Tahoma" panose="020B0604030504040204" pitchFamily="34" charset="0"/>
              </a:rPr>
              <a:t> constraint</a:t>
            </a:r>
            <a:r>
              <a:rPr lang="en-US" altLang="en-US" dirty="0">
                <a:latin typeface="Tahoma" panose="020B0604030504040204" pitchFamily="34" charset="0"/>
              </a:rPr>
              <a:t>: the subclasses of a superclass are disjoint.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</a:rPr>
              <a:t>This means that an entity can be a member of only one subclass.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</a:rPr>
              <a:t>The entities for each class can be </a:t>
            </a:r>
            <a:r>
              <a:rPr lang="en-US" altLang="en-US" i="1" dirty="0">
                <a:latin typeface="Tahoma" panose="020B0604030504040204" pitchFamily="34" charset="0"/>
              </a:rPr>
              <a:t>user-defined</a:t>
            </a:r>
            <a:r>
              <a:rPr lang="en-US" altLang="en-US" dirty="0">
                <a:latin typeface="Tahoma" panose="020B0604030504040204" pitchFamily="34" charset="0"/>
              </a:rPr>
              <a:t> or specified with a </a:t>
            </a:r>
            <a:r>
              <a:rPr lang="en-US" altLang="en-US" i="1" dirty="0">
                <a:latin typeface="Tahoma" panose="020B0604030504040204" pitchFamily="34" charset="0"/>
              </a:rPr>
              <a:t>predicate-defined subclass.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</a:rPr>
              <a:t>In a predicate-defined subclass, we use a selection condition on one or more attributes to define the entities of the subclass. E.g., </a:t>
            </a:r>
            <a:r>
              <a:rPr lang="en-US" altLang="en-US" dirty="0" err="1">
                <a:latin typeface="Tahoma" panose="020B0604030504040204" pitchFamily="34" charset="0"/>
              </a:rPr>
              <a:t>MembershipStatus</a:t>
            </a:r>
            <a:endParaRPr lang="en-US" altLang="en-US" dirty="0">
              <a:latin typeface="Tahoma" panose="020B0604030504040204" pitchFamily="34" charset="0"/>
            </a:endParaRPr>
          </a:p>
          <a:p>
            <a:pPr marL="914400" lvl="1" indent="-457200" eaLnBrk="1" hangingPunct="1">
              <a:lnSpc>
                <a:spcPct val="90000"/>
              </a:lnSpc>
            </a:pPr>
            <a:endParaRPr lang="en-US" altLang="en-US" dirty="0">
              <a:latin typeface="Tahoma" panose="020B0604030504040204" pitchFamily="34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u="sng" dirty="0">
                <a:latin typeface="Tahoma" panose="020B0604030504040204" pitchFamily="34" charset="0"/>
              </a:rPr>
              <a:t>The </a:t>
            </a:r>
            <a:r>
              <a:rPr lang="en-US" altLang="en-US" i="1" u="sng" dirty="0">
                <a:latin typeface="Tahoma" panose="020B0604030504040204" pitchFamily="34" charset="0"/>
              </a:rPr>
              <a:t>non-disjoint</a:t>
            </a:r>
            <a:r>
              <a:rPr lang="en-US" altLang="en-US" u="sng" dirty="0">
                <a:latin typeface="Tahoma" panose="020B0604030504040204" pitchFamily="34" charset="0"/>
              </a:rPr>
              <a:t> constraints</a:t>
            </a:r>
            <a:r>
              <a:rPr lang="en-US" altLang="en-US" dirty="0">
                <a:latin typeface="Tahoma" panose="020B0604030504040204" pitchFamily="34" charset="0"/>
              </a:rPr>
              <a:t>: specify that the subclasses are overlapping and an entity may be a member of more than one subclass.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>
            <a:extLst>
              <a:ext uri="{FF2B5EF4-FFF2-40B4-BE49-F238E27FC236}">
                <a16:creationId xmlns:a16="http://schemas.microsoft.com/office/drawing/2014/main" id="{493F971F-E3AE-0244-BAE2-97DD4E246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EER Diagram: Example 1</a:t>
            </a:r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4D803B22-9133-784C-AD86-10188206E03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752600"/>
            <a:ext cx="4114800" cy="4264025"/>
            <a:chOff x="432" y="1104"/>
            <a:chExt cx="2592" cy="2686"/>
          </a:xfrm>
          <a:solidFill>
            <a:srgbClr val="FFB054"/>
          </a:solidFill>
        </p:grpSpPr>
        <p:sp>
          <p:nvSpPr>
            <p:cNvPr id="87055" name="Rectangle 7">
              <a:extLst>
                <a:ext uri="{FF2B5EF4-FFF2-40B4-BE49-F238E27FC236}">
                  <a16:creationId xmlns:a16="http://schemas.microsoft.com/office/drawing/2014/main" id="{147B2217-085F-7342-B71D-CDB00E87B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04"/>
              <a:ext cx="864" cy="334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MEMBER</a:t>
              </a:r>
            </a:p>
          </p:txBody>
        </p:sp>
        <p:sp>
          <p:nvSpPr>
            <p:cNvPr id="87056" name="Rectangle 8">
              <a:extLst>
                <a:ext uri="{FF2B5EF4-FFF2-40B4-BE49-F238E27FC236}">
                  <a16:creationId xmlns:a16="http://schemas.microsoft.com/office/drawing/2014/main" id="{A9918CCF-D8A8-7D4A-BBB1-F8A2A637E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312"/>
              <a:ext cx="864" cy="478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LIFE</a:t>
              </a:r>
              <a:b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</a:b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MEMBER</a:t>
              </a:r>
            </a:p>
          </p:txBody>
        </p:sp>
        <p:sp>
          <p:nvSpPr>
            <p:cNvPr id="87057" name="Rectangle 9">
              <a:extLst>
                <a:ext uri="{FF2B5EF4-FFF2-40B4-BE49-F238E27FC236}">
                  <a16:creationId xmlns:a16="http://schemas.microsoft.com/office/drawing/2014/main" id="{2D8C0A48-C464-2147-9F8F-25911DDE9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88"/>
              <a:ext cx="864" cy="48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REGULAR</a:t>
              </a:r>
              <a:br>
                <a:rPr lang="en-US" dirty="0">
                  <a:latin typeface="Helvetica" charset="0"/>
                  <a:ea typeface="ＭＳ Ｐゴシック" charset="0"/>
                  <a:cs typeface="ＭＳ Ｐゴシック" charset="0"/>
                </a:rPr>
              </a:b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MEMBER</a:t>
              </a:r>
            </a:p>
          </p:txBody>
        </p:sp>
        <p:sp>
          <p:nvSpPr>
            <p:cNvPr id="87058" name="Rectangle 10">
              <a:extLst>
                <a:ext uri="{FF2B5EF4-FFF2-40B4-BE49-F238E27FC236}">
                  <a16:creationId xmlns:a16="http://schemas.microsoft.com/office/drawing/2014/main" id="{33245523-2FC5-814E-9311-C3A946C69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688"/>
              <a:ext cx="864" cy="478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SEASON</a:t>
              </a:r>
              <a:br>
                <a:rPr lang="en-US" dirty="0">
                  <a:latin typeface="Helvetica" charset="0"/>
                  <a:ea typeface="ＭＳ Ｐゴシック" charset="0"/>
                  <a:cs typeface="ＭＳ Ｐゴシック" charset="0"/>
                </a:rPr>
              </a:b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MEMBER</a:t>
              </a:r>
            </a:p>
          </p:txBody>
        </p:sp>
        <p:grpSp>
          <p:nvGrpSpPr>
            <p:cNvPr id="87059" name="Group 12">
              <a:extLst>
                <a:ext uri="{FF2B5EF4-FFF2-40B4-BE49-F238E27FC236}">
                  <a16:creationId xmlns:a16="http://schemas.microsoft.com/office/drawing/2014/main" id="{26A4091A-13B8-914E-998A-7AC28DEB7C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824"/>
              <a:ext cx="384" cy="336"/>
              <a:chOff x="768" y="1920"/>
              <a:chExt cx="384" cy="336"/>
            </a:xfrm>
            <a:grpFill/>
          </p:grpSpPr>
          <p:sp>
            <p:nvSpPr>
              <p:cNvPr id="87068" name="AutoShape 13">
                <a:extLst>
                  <a:ext uri="{FF2B5EF4-FFF2-40B4-BE49-F238E27FC236}">
                    <a16:creationId xmlns:a16="http://schemas.microsoft.com/office/drawing/2014/main" id="{11DB83E3-C9AF-0F47-BA40-35EE93FCC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68" y="1920"/>
                <a:ext cx="384" cy="336"/>
              </a:xfrm>
              <a:prstGeom prst="triangle">
                <a:avLst>
                  <a:gd name="adj" fmla="val 50000"/>
                </a:avLst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endParaRPr lang="en-US"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069" name="Text Box 14">
                <a:extLst>
                  <a:ext uri="{FF2B5EF4-FFF2-40B4-BE49-F238E27FC236}">
                    <a16:creationId xmlns:a16="http://schemas.microsoft.com/office/drawing/2014/main" id="{D3FB7D1C-F40A-3849-B359-F5F7686876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21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 charset="0"/>
                  <a:defRPr sz="2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 charset="0"/>
                  <a:defRPr sz="2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 charset="0"/>
                  <a:defRPr sz="2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 charset="0"/>
                  <a:defRPr sz="2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US" sz="2200" dirty="0">
                    <a:latin typeface="Tahoma" charset="0"/>
                  </a:rPr>
                  <a:t>d</a:t>
                </a:r>
              </a:p>
            </p:txBody>
          </p:sp>
        </p:grpSp>
        <p:sp>
          <p:nvSpPr>
            <p:cNvPr id="87060" name="Line 15">
              <a:extLst>
                <a:ext uri="{FF2B5EF4-FFF2-40B4-BE49-F238E27FC236}">
                  <a16:creationId xmlns:a16="http://schemas.microsoft.com/office/drawing/2014/main" id="{52FEF942-0E0B-6440-BB23-7C7FDD22C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440"/>
              <a:ext cx="0" cy="384"/>
            </a:xfrm>
            <a:prstGeom prst="line">
              <a:avLst/>
            </a:prstGeom>
            <a:grp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061" name="Line 16">
              <a:extLst>
                <a:ext uri="{FF2B5EF4-FFF2-40B4-BE49-F238E27FC236}">
                  <a16:creationId xmlns:a16="http://schemas.microsoft.com/office/drawing/2014/main" id="{5A2CEF38-9AA3-2B47-8979-C51B4E41F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160"/>
              <a:ext cx="864" cy="52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062" name="Line 17">
              <a:extLst>
                <a:ext uri="{FF2B5EF4-FFF2-40B4-BE49-F238E27FC236}">
                  <a16:creationId xmlns:a16="http://schemas.microsoft.com/office/drawing/2014/main" id="{18F9C851-4150-CA4F-85A5-7930BEA30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160"/>
              <a:ext cx="0" cy="11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063" name="Line 18">
              <a:extLst>
                <a:ext uri="{FF2B5EF4-FFF2-40B4-BE49-F238E27FC236}">
                  <a16:creationId xmlns:a16="http://schemas.microsoft.com/office/drawing/2014/main" id="{A529BED4-711D-2948-8443-1AB4C3548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160"/>
              <a:ext cx="768" cy="52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064" name="Text Box 19">
              <a:extLst>
                <a:ext uri="{FF2B5EF4-FFF2-40B4-BE49-F238E27FC236}">
                  <a16:creationId xmlns:a16="http://schemas.microsoft.com/office/drawing/2014/main" id="{FCBBAF07-DA8C-3144-96C9-EC9A025FE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1230" cy="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 err="1">
                  <a:latin typeface="Tahoma" charset="0"/>
                </a:rPr>
                <a:t>MemberStatus</a:t>
              </a:r>
              <a:endParaRPr lang="en-US" sz="2200" dirty="0">
                <a:latin typeface="Tahoma" charset="0"/>
              </a:endParaRPr>
            </a:p>
          </p:txBody>
        </p:sp>
        <p:sp>
          <p:nvSpPr>
            <p:cNvPr id="87065" name="Text Box 20">
              <a:extLst>
                <a:ext uri="{FF2B5EF4-FFF2-40B4-BE49-F238E27FC236}">
                  <a16:creationId xmlns:a16="http://schemas.microsoft.com/office/drawing/2014/main" id="{5A35A2A7-50E8-1742-B4C9-5E41DB61F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48"/>
              <a:ext cx="366" cy="2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dirty="0">
                  <a:latin typeface="Tahoma" charset="0"/>
                </a:rPr>
                <a:t>life</a:t>
              </a:r>
            </a:p>
          </p:txBody>
        </p:sp>
        <p:sp>
          <p:nvSpPr>
            <p:cNvPr id="87066" name="Text Box 21">
              <a:extLst>
                <a:ext uri="{FF2B5EF4-FFF2-40B4-BE49-F238E27FC236}">
                  <a16:creationId xmlns:a16="http://schemas.microsoft.com/office/drawing/2014/main" id="{3FA72112-C6DC-794F-9B83-AEE38F7E1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136"/>
              <a:ext cx="713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dirty="0">
                  <a:latin typeface="Tahoma" charset="0"/>
                </a:rPr>
                <a:t>regular</a:t>
              </a:r>
            </a:p>
          </p:txBody>
        </p:sp>
        <p:sp>
          <p:nvSpPr>
            <p:cNvPr id="87067" name="Text Box 22">
              <a:extLst>
                <a:ext uri="{FF2B5EF4-FFF2-40B4-BE49-F238E27FC236}">
                  <a16:creationId xmlns:a16="http://schemas.microsoft.com/office/drawing/2014/main" id="{37CE274F-691F-3447-B56B-251B5B967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160"/>
              <a:ext cx="701" cy="2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dirty="0">
                  <a:latin typeface="Tahoma" charset="0"/>
                </a:rPr>
                <a:t>season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2B6127EA-CAB3-8342-9719-51BB04EF3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1371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dirty="0"/>
              <a:t>Aristotle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sz="3200" dirty="0">
                <a:latin typeface="Tahoma" panose="020B0604030504040204" pitchFamily="34" charset="0"/>
              </a:rPr>
              <a:t>(Greek: </a:t>
            </a:r>
            <a:r>
              <a:rPr lang="en-US" altLang="en-US" sz="3200" dirty="0" err="1">
                <a:latin typeface="Tahoma" panose="020B0604030504040204" pitchFamily="34" charset="0"/>
              </a:rPr>
              <a:t>Ἀ</a:t>
            </a:r>
            <a:r>
              <a:rPr lang="en-US" altLang="en-US" sz="3200" dirty="0" err="1">
                <a:latin typeface="Lucida Grande" panose="020B0600040502020204" pitchFamily="34" charset="0"/>
              </a:rPr>
              <a:t>ριστοτέλης</a:t>
            </a:r>
            <a:r>
              <a:rPr lang="en-US" altLang="en-US" sz="3200" dirty="0">
                <a:latin typeface="Tahoma" panose="020B0604030504040204" pitchFamily="34" charset="0"/>
              </a:rPr>
              <a:t> </a:t>
            </a:r>
            <a:r>
              <a:rPr lang="en-US" altLang="en-US" sz="3200" dirty="0" err="1">
                <a:latin typeface="Tahoma" panose="020B0604030504040204" pitchFamily="34" charset="0"/>
              </a:rPr>
              <a:t>Aristotél</a:t>
            </a:r>
            <a:r>
              <a:rPr lang="en-US" altLang="en-US" sz="3200" dirty="0" err="1">
                <a:latin typeface="Lucida Grande" panose="020B0600040502020204" pitchFamily="34" charset="0"/>
              </a:rPr>
              <a:t>ē</a:t>
            </a:r>
            <a:r>
              <a:rPr lang="en-US" altLang="en-US" sz="3200" dirty="0" err="1">
                <a:latin typeface="Tahoma" panose="020B0604030504040204" pitchFamily="34" charset="0"/>
              </a:rPr>
              <a:t>s</a:t>
            </a:r>
            <a:r>
              <a:rPr lang="en-US" altLang="en-US" sz="3200" dirty="0">
                <a:latin typeface="Tahoma" panose="020B0604030504040204" pitchFamily="34" charset="0"/>
              </a:rPr>
              <a:t>)</a:t>
            </a:r>
            <a:br>
              <a:rPr lang="en-US" altLang="en-US" sz="3200" dirty="0">
                <a:latin typeface="Tahoma" panose="020B0604030504040204" pitchFamily="34" charset="0"/>
              </a:rPr>
            </a:br>
            <a:br>
              <a:rPr lang="en-US" altLang="en-US" sz="3200" dirty="0">
                <a:latin typeface="Tahoma" panose="020B0604030504040204" pitchFamily="34" charset="0"/>
              </a:rPr>
            </a:br>
            <a:r>
              <a:rPr lang="en-US" altLang="en-US" sz="3200" dirty="0">
                <a:latin typeface="Tahoma" panose="020B0604030504040204" pitchFamily="34" charset="0"/>
              </a:rPr>
              <a:t> 384 BC – 322 BC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1945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C342889-EF31-D743-B8FD-6EDC8F083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772400" cy="4114800"/>
          </a:xfrm>
        </p:spPr>
        <p:txBody>
          <a:bodyPr/>
          <a:lstStyle/>
          <a:p>
            <a:pPr eaLnBrk="1" hangingPunct="1">
              <a:buClr>
                <a:srgbClr val="FF0000"/>
              </a:buClr>
            </a:pPr>
            <a:r>
              <a:rPr lang="en-US" altLang="en-US">
                <a:latin typeface="Tahoma" panose="020B0604030504040204" pitchFamily="34" charset="0"/>
              </a:rPr>
              <a:t>The first to create a comprehensive 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system of philosophy, encompassing 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morality and aesthetics, logic and science, 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politics and metaphysics.</a:t>
            </a:r>
          </a:p>
          <a:p>
            <a:pPr eaLnBrk="1" hangingPunct="1">
              <a:buClr>
                <a:srgbClr val="FF0000"/>
              </a:buClr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buClr>
                <a:srgbClr val="FF0000"/>
              </a:buClr>
            </a:pPr>
            <a:r>
              <a:rPr lang="en-US" altLang="en-US">
                <a:latin typeface="Tahoma" panose="020B0604030504040204" pitchFamily="34" charset="0"/>
              </a:rPr>
              <a:t>Taxonomy [Physica: physical sciences]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>
                <a:latin typeface="Tahoma" panose="020B0604030504040204" pitchFamily="34" charset="0"/>
              </a:rPr>
              <a:t>living things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>
                <a:latin typeface="Tahoma" panose="020B0604030504040204" pitchFamily="34" charset="0"/>
              </a:rPr>
              <a:t>their relationships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>
                <a:latin typeface="Tahoma" panose="020B0604030504040204" pitchFamily="34" charset="0"/>
              </a:rPr>
              <a:t>p</a:t>
            </a:r>
            <a:r>
              <a:rPr lang="en-US" altLang="en-US" sz="2600">
                <a:latin typeface="Tahoma" panose="020B0604030504040204" pitchFamily="34" charset="0"/>
              </a:rPr>
              <a:t>rototype or </a:t>
            </a:r>
            <a:r>
              <a:rPr lang="en-US" altLang="en-US">
                <a:latin typeface="Tahoma" panose="020B0604030504040204" pitchFamily="34" charset="0"/>
              </a:rPr>
              <a:t>exemplar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E2B02D37-D1BB-E944-8372-BCFDF376C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0"/>
            <a:ext cx="14859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>
            <a:extLst>
              <a:ext uri="{FF2B5EF4-FFF2-40B4-BE49-F238E27FC236}">
                <a16:creationId xmlns:a16="http://schemas.microsoft.com/office/drawing/2014/main" id="{E7DB1A56-B3DC-F144-83D1-4EDF10A93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Completeness Constraints</a:t>
            </a:r>
          </a:p>
        </p:txBody>
      </p:sp>
      <p:sp>
        <p:nvSpPr>
          <p:cNvPr id="13926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C299EFA-A716-274C-BD1E-2D6ED3EEB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 sz="2500" u="sng" dirty="0">
                <a:latin typeface="Tahoma" panose="020B0604030504040204" pitchFamily="34" charset="0"/>
              </a:rPr>
              <a:t>A </a:t>
            </a:r>
            <a:r>
              <a:rPr lang="en-US" altLang="en-US" sz="2500" i="1" u="sng" dirty="0">
                <a:latin typeface="Tahoma" panose="020B0604030504040204" pitchFamily="34" charset="0"/>
              </a:rPr>
              <a:t>total</a:t>
            </a:r>
            <a:r>
              <a:rPr lang="en-US" altLang="en-US" sz="2500" u="sng" dirty="0">
                <a:latin typeface="Tahoma" panose="020B0604030504040204" pitchFamily="34" charset="0"/>
              </a:rPr>
              <a:t> specialization:</a:t>
            </a:r>
            <a:r>
              <a:rPr lang="en-US" altLang="en-US" sz="2500" dirty="0">
                <a:latin typeface="Tahoma" panose="020B0604030504040204" pitchFamily="34" charset="0"/>
              </a:rPr>
              <a:t> specifies that every entity in the superclass must be a member of some of its subclasses</a:t>
            </a:r>
          </a:p>
          <a:p>
            <a:pPr lvl="1" eaLnBrk="1" hangingPunct="1"/>
            <a:r>
              <a:rPr lang="en-US" altLang="en-US" dirty="0">
                <a:latin typeface="Tahoma" panose="020B0604030504040204" pitchFamily="34" charset="0"/>
              </a:rPr>
              <a:t>E.g., a librarian must belong to one of the subclasses of LIBRARIAN. </a:t>
            </a:r>
          </a:p>
          <a:p>
            <a:pPr eaLnBrk="1" hangingPunct="1"/>
            <a:endParaRPr lang="en-US" altLang="en-US" sz="16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500" u="sng" dirty="0">
                <a:latin typeface="Tahoma" panose="020B0604030504040204" pitchFamily="34" charset="0"/>
              </a:rPr>
              <a:t>A </a:t>
            </a:r>
            <a:r>
              <a:rPr lang="en-US" altLang="en-US" sz="2500" i="1" u="sng" dirty="0">
                <a:latin typeface="Tahoma" panose="020B0604030504040204" pitchFamily="34" charset="0"/>
              </a:rPr>
              <a:t>partial</a:t>
            </a:r>
            <a:r>
              <a:rPr lang="en-US" altLang="en-US" sz="2500" u="sng" dirty="0">
                <a:latin typeface="Tahoma" panose="020B0604030504040204" pitchFamily="34" charset="0"/>
              </a:rPr>
              <a:t> specialization: </a:t>
            </a:r>
            <a:r>
              <a:rPr lang="en-US" altLang="en-US" sz="2500" dirty="0">
                <a:latin typeface="Tahoma" panose="020B0604030504040204" pitchFamily="34" charset="0"/>
              </a:rPr>
              <a:t>specifies that an entity may not belong to any subclass</a:t>
            </a:r>
            <a:r>
              <a:rPr lang="en-US" altLang="en-US" sz="2800" dirty="0">
                <a:latin typeface="Tahoma" panose="020B0604030504040204" pitchFamily="34" charset="0"/>
              </a:rPr>
              <a:t> </a:t>
            </a:r>
          </a:p>
          <a:p>
            <a:pPr lvl="1" eaLnBrk="1" hangingPunct="1"/>
            <a:r>
              <a:rPr lang="en-US" altLang="en-US" dirty="0">
                <a:latin typeface="Tahoma" panose="020B0604030504040204" pitchFamily="34" charset="0"/>
              </a:rPr>
              <a:t>E.g. , an honorary member may not belong to any of the specializations (subclasses) of MEMBER. </a:t>
            </a:r>
          </a:p>
          <a:p>
            <a:pPr lvl="1" eaLnBrk="1" hangingPunct="1"/>
            <a:endParaRPr lang="en-US" altLang="en-US" sz="12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500" dirty="0">
                <a:latin typeface="Tahoma" panose="020B0604030504040204" pitchFamily="34" charset="0"/>
              </a:rPr>
              <a:t>Superclass via generalization is always total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itle 2">
            <a:extLst>
              <a:ext uri="{FF2B5EF4-FFF2-40B4-BE49-F238E27FC236}">
                <a16:creationId xmlns:a16="http://schemas.microsoft.com/office/drawing/2014/main" id="{E07B3FF3-6B21-2C43-A190-96FECC5A6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EER Diagram: Example 2</a:t>
            </a:r>
          </a:p>
        </p:txBody>
      </p:sp>
      <p:pic>
        <p:nvPicPr>
          <p:cNvPr id="143362" name="Picture 5">
            <a:extLst>
              <a:ext uri="{FF2B5EF4-FFF2-40B4-BE49-F238E27FC236}">
                <a16:creationId xmlns:a16="http://schemas.microsoft.com/office/drawing/2014/main" id="{7BDE788D-A47E-E447-82F2-26CBE483F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3159125"/>
            <a:ext cx="82169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3" name="Picture 7">
            <a:extLst>
              <a:ext uri="{FF2B5EF4-FFF2-40B4-BE49-F238E27FC236}">
                <a16:creationId xmlns:a16="http://schemas.microsoft.com/office/drawing/2014/main" id="{77A24C7E-A1D3-4C4F-9809-A1A0E7A51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1112838"/>
            <a:ext cx="40957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4" name="Picture 6">
            <a:extLst>
              <a:ext uri="{FF2B5EF4-FFF2-40B4-BE49-F238E27FC236}">
                <a16:creationId xmlns:a16="http://schemas.microsoft.com/office/drawing/2014/main" id="{40D7CF8B-E09B-F240-A180-9200759E9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41413"/>
            <a:ext cx="4183063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>
            <a:extLst>
              <a:ext uri="{FF2B5EF4-FFF2-40B4-BE49-F238E27FC236}">
                <a16:creationId xmlns:a16="http://schemas.microsoft.com/office/drawing/2014/main" id="{CA0B950C-42CD-1040-9D88-DA849B26E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Union Types or Categories</a:t>
            </a:r>
          </a:p>
        </p:txBody>
      </p:sp>
      <p:sp>
        <p:nvSpPr>
          <p:cNvPr id="14438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283CB0E-1D7D-7045-B753-1E17F2A32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5257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>
                <a:latin typeface="Tahoma" panose="020B0604030504040204" pitchFamily="34" charset="0"/>
              </a:rPr>
              <a:t>Collection of entities of distinct entity types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>
                <a:latin typeface="Tahoma" panose="020B0604030504040204" pitchFamily="34" charset="0"/>
              </a:rPr>
              <a:t>Category OWNER is a subclass of the set </a:t>
            </a:r>
            <a:r>
              <a:rPr lang="en-US" altLang="en-US" sz="2600" b="1">
                <a:solidFill>
                  <a:srgbClr val="FF0000"/>
                </a:solidFill>
                <a:latin typeface="Comic Sans MS" panose="030F0902030302020204" pitchFamily="66" charset="0"/>
              </a:rPr>
              <a:t>union</a:t>
            </a:r>
            <a:r>
              <a:rPr lang="en-US" altLang="en-US" sz="2600">
                <a:latin typeface="Tahoma" panose="020B0604030504040204" pitchFamily="34" charset="0"/>
              </a:rPr>
              <a:t> </a:t>
            </a:r>
            <a:r>
              <a:rPr lang="en-US" altLang="en-US" sz="2500">
                <a:latin typeface="Tahoma" panose="020B0604030504040204" pitchFamily="34" charset="0"/>
              </a:rPr>
              <a:t>of the entity types:   PERSON, BANK, COMPANY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>
                <a:latin typeface="Tahoma" panose="020B0604030504040204" pitchFamily="34" charset="0"/>
              </a:rPr>
              <a:t>Multiple Inheritance with superclasses of different types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>
                <a:latin typeface="Tahoma" panose="020B0604030504040204" pitchFamily="34" charset="0"/>
              </a:rPr>
              <a:t>An instance in category must exists only in one of the superclasses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>
                <a:latin typeface="Tahoma" panose="020B0604030504040204" pitchFamily="34" charset="0"/>
              </a:rPr>
              <a:t>Category can be: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b="1">
                <a:latin typeface="Tahoma" panose="020B0604030504040204" pitchFamily="34" charset="0"/>
              </a:rPr>
              <a:t>Total</a:t>
            </a:r>
            <a:r>
              <a:rPr lang="en-US" altLang="en-US" sz="2500">
                <a:latin typeface="Tahoma" panose="020B0604030504040204" pitchFamily="34" charset="0"/>
              </a:rPr>
              <a:t> or </a:t>
            </a:r>
            <a:r>
              <a:rPr lang="en-US" altLang="en-US" sz="2500" b="1">
                <a:latin typeface="Tahoma" panose="020B0604030504040204" pitchFamily="34" charset="0"/>
              </a:rPr>
              <a:t>Partial</a:t>
            </a:r>
            <a:r>
              <a:rPr lang="en-US" altLang="en-US" sz="2500">
                <a:latin typeface="Tahoma" panose="020B0604030504040204" pitchFamily="34" charset="0"/>
              </a:rPr>
              <a:t> (with predicate definition)</a:t>
            </a:r>
          </a:p>
        </p:txBody>
      </p:sp>
      <p:grpSp>
        <p:nvGrpSpPr>
          <p:cNvPr id="4" name="Group 35">
            <a:extLst>
              <a:ext uri="{FF2B5EF4-FFF2-40B4-BE49-F238E27FC236}">
                <a16:creationId xmlns:a16="http://schemas.microsoft.com/office/drawing/2014/main" id="{30AA79F1-F1DA-0546-9436-5B725FCF4CEE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752600"/>
            <a:ext cx="3124200" cy="3965575"/>
            <a:chOff x="3648" y="1104"/>
            <a:chExt cx="1968" cy="2498"/>
          </a:xfrm>
          <a:solidFill>
            <a:srgbClr val="FFB054"/>
          </a:solidFill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0259DDE1-B6C1-4947-9B46-BE146C275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805"/>
              <a:ext cx="576" cy="499"/>
            </a:xfrm>
            <a:prstGeom prst="triangle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E1016D19-7B9D-8649-B95E-8E2FD278D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986"/>
              <a:ext cx="231" cy="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Tahoma" charset="0"/>
                </a:rPr>
                <a:t>U</a:t>
              </a:r>
            </a:p>
          </p:txBody>
        </p: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099F85AE-7E60-ED4E-B9DA-074879A85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104"/>
              <a:ext cx="864" cy="334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OWNER</a:t>
              </a:r>
            </a:p>
          </p:txBody>
        </p:sp>
        <p:sp>
          <p:nvSpPr>
            <p:cNvPr id="8" name="Rectangle 24">
              <a:extLst>
                <a:ext uri="{FF2B5EF4-FFF2-40B4-BE49-F238E27FC236}">
                  <a16:creationId xmlns:a16="http://schemas.microsoft.com/office/drawing/2014/main" id="{02906225-1292-874F-A22F-36A5D8FEE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864" cy="334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PERSON</a:t>
              </a:r>
            </a:p>
          </p:txBody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F61CF098-4CC0-604B-9E06-7CBB68965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736"/>
              <a:ext cx="864" cy="334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>
                  <a:latin typeface="Helvetica" charset="0"/>
                  <a:ea typeface="ＭＳ Ｐゴシック" charset="0"/>
                  <a:cs typeface="ＭＳ Ｐゴシック" charset="0"/>
                </a:rPr>
                <a:t>BANK</a:t>
              </a:r>
            </a:p>
          </p:txBody>
        </p:sp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DFBCED0F-7A86-774F-9123-6972CA3BC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312"/>
              <a:ext cx="960" cy="29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COMPANY</a:t>
              </a:r>
            </a:p>
          </p:txBody>
        </p:sp>
        <p:sp>
          <p:nvSpPr>
            <p:cNvPr id="11" name="Line 28">
              <a:extLst>
                <a:ext uri="{FF2B5EF4-FFF2-40B4-BE49-F238E27FC236}">
                  <a16:creationId xmlns:a16="http://schemas.microsoft.com/office/drawing/2014/main" id="{A746E63A-D6CA-054E-9097-94CBC6983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440"/>
              <a:ext cx="0" cy="384"/>
            </a:xfrm>
            <a:prstGeom prst="line">
              <a:avLst/>
            </a:prstGeom>
            <a:grp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29">
              <a:extLst>
                <a:ext uri="{FF2B5EF4-FFF2-40B4-BE49-F238E27FC236}">
                  <a16:creationId xmlns:a16="http://schemas.microsoft.com/office/drawing/2014/main" id="{96B37079-4AE4-1F4C-8051-2346518D2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304"/>
              <a:ext cx="0" cy="100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31">
              <a:extLst>
                <a:ext uri="{FF2B5EF4-FFF2-40B4-BE49-F238E27FC236}">
                  <a16:creationId xmlns:a16="http://schemas.microsoft.com/office/drawing/2014/main" id="{4F481268-A6EA-7749-95C2-6990281BE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04"/>
              <a:ext cx="0" cy="43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32">
              <a:extLst>
                <a:ext uri="{FF2B5EF4-FFF2-40B4-BE49-F238E27FC236}">
                  <a16:creationId xmlns:a16="http://schemas.microsoft.com/office/drawing/2014/main" id="{B406195E-7FDF-EA4C-8EE0-6BE0534AF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304"/>
              <a:ext cx="0" cy="43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>
            <a:extLst>
              <a:ext uri="{FF2B5EF4-FFF2-40B4-BE49-F238E27FC236}">
                <a16:creationId xmlns:a16="http://schemas.microsoft.com/office/drawing/2014/main" id="{3DD89EFA-315E-3F4B-887A-F5781E68E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EER Diagrams</a:t>
            </a:r>
          </a:p>
        </p:txBody>
      </p:sp>
      <p:grpSp>
        <p:nvGrpSpPr>
          <p:cNvPr id="82946" name="Group 16">
            <a:extLst>
              <a:ext uri="{FF2B5EF4-FFF2-40B4-BE49-F238E27FC236}">
                <a16:creationId xmlns:a16="http://schemas.microsoft.com/office/drawing/2014/main" id="{8AB73A67-482C-8643-85CB-6B28CACF5AD9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05000"/>
            <a:ext cx="2149475" cy="568325"/>
            <a:chOff x="3552" y="1322"/>
            <a:chExt cx="1354" cy="358"/>
          </a:xfrm>
          <a:solidFill>
            <a:srgbClr val="FFB054"/>
          </a:solidFill>
        </p:grpSpPr>
        <p:sp>
          <p:nvSpPr>
            <p:cNvPr id="82964" name="AutoShape 17">
              <a:extLst>
                <a:ext uri="{FF2B5EF4-FFF2-40B4-BE49-F238E27FC236}">
                  <a16:creationId xmlns:a16="http://schemas.microsoft.com/office/drawing/2014/main" id="{40EB0F72-EA45-564A-83D5-7A916AE0E57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52" y="1344"/>
              <a:ext cx="384" cy="336"/>
            </a:xfrm>
            <a:prstGeom prst="triangle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965" name="Text Box 18">
              <a:extLst>
                <a:ext uri="{FF2B5EF4-FFF2-40B4-BE49-F238E27FC236}">
                  <a16:creationId xmlns:a16="http://schemas.microsoft.com/office/drawing/2014/main" id="{500E81D4-79CD-D441-911E-E5897E2F5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1322"/>
              <a:ext cx="500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b="1" dirty="0">
                  <a:latin typeface="Times New Roman" charset="0"/>
                </a:rPr>
                <a:t>IS-A</a:t>
              </a:r>
            </a:p>
          </p:txBody>
        </p:sp>
      </p:grpSp>
      <p:grpSp>
        <p:nvGrpSpPr>
          <p:cNvPr id="82947" name="Group 19">
            <a:extLst>
              <a:ext uri="{FF2B5EF4-FFF2-40B4-BE49-F238E27FC236}">
                <a16:creationId xmlns:a16="http://schemas.microsoft.com/office/drawing/2014/main" id="{C28592E3-57A2-5946-8192-E43F476CC19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057400"/>
            <a:ext cx="3019425" cy="914400"/>
            <a:chOff x="3600" y="2016"/>
            <a:chExt cx="1902" cy="576"/>
          </a:xfrm>
          <a:solidFill>
            <a:srgbClr val="FFB054"/>
          </a:solidFill>
        </p:grpSpPr>
        <p:sp>
          <p:nvSpPr>
            <p:cNvPr id="82961" name="AutoShape 20">
              <a:extLst>
                <a:ext uri="{FF2B5EF4-FFF2-40B4-BE49-F238E27FC236}">
                  <a16:creationId xmlns:a16="http://schemas.microsoft.com/office/drawing/2014/main" id="{E05FBCB4-5DBD-1141-8BE7-98984E78E09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00" y="2256"/>
              <a:ext cx="384" cy="336"/>
            </a:xfrm>
            <a:prstGeom prst="triangle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962" name="Text Box 21">
              <a:extLst>
                <a:ext uri="{FF2B5EF4-FFF2-40B4-BE49-F238E27FC236}">
                  <a16:creationId xmlns:a16="http://schemas.microsoft.com/office/drawing/2014/main" id="{796D5D6A-E18F-414F-9FA3-51FB8B502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016"/>
              <a:ext cx="1278" cy="5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b="1" dirty="0">
                  <a:latin typeface="Times New Roman" charset="0"/>
                </a:rPr>
                <a:t>Total</a:t>
              </a:r>
              <a:br>
                <a:rPr lang="en-US" b="1" dirty="0">
                  <a:latin typeface="Times New Roman" charset="0"/>
                </a:rPr>
              </a:br>
              <a:r>
                <a:rPr lang="en-US" b="1" dirty="0">
                  <a:latin typeface="Times New Roman" charset="0"/>
                </a:rPr>
                <a:t>generalization</a:t>
              </a:r>
            </a:p>
          </p:txBody>
        </p:sp>
        <p:sp>
          <p:nvSpPr>
            <p:cNvPr id="82963" name="Line 22">
              <a:extLst>
                <a:ext uri="{FF2B5EF4-FFF2-40B4-BE49-F238E27FC236}">
                  <a16:creationId xmlns:a16="http://schemas.microsoft.com/office/drawing/2014/main" id="{BEC7A4E2-D138-D048-9EEE-1FDF2ED94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016"/>
              <a:ext cx="0" cy="240"/>
            </a:xfrm>
            <a:prstGeom prst="line">
              <a:avLst/>
            </a:prstGeom>
            <a:grpFill/>
            <a:ln w="76200" cmpd="dbl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46436" name="Text Box 23">
            <a:extLst>
              <a:ext uri="{FF2B5EF4-FFF2-40B4-BE49-F238E27FC236}">
                <a16:creationId xmlns:a16="http://schemas.microsoft.com/office/drawing/2014/main" id="{945CCB44-0635-0042-B3C1-1BC90E7C1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181600"/>
            <a:ext cx="3222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latin typeface="Times New Roman" panose="02020603050405020304" pitchFamily="18" charset="0"/>
              </a:rPr>
              <a:t>(see book for alternative</a:t>
            </a:r>
            <a:br>
              <a:rPr lang="en-US" altLang="en-US" b="1" i="1">
                <a:latin typeface="Times New Roman" panose="02020603050405020304" pitchFamily="18" charset="0"/>
              </a:rPr>
            </a:br>
            <a:r>
              <a:rPr lang="en-US" altLang="en-US" b="1" i="1">
                <a:latin typeface="Times New Roman" panose="02020603050405020304" pitchFamily="18" charset="0"/>
              </a:rPr>
              <a:t> notations)</a:t>
            </a:r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146437" name="Text Box 33">
            <a:extLst>
              <a:ext uri="{FF2B5EF4-FFF2-40B4-BE49-F238E27FC236}">
                <a16:creationId xmlns:a16="http://schemas.microsoft.com/office/drawing/2014/main" id="{F602B38D-04FF-0641-A553-8DC7B6B7C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936875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Disjoint</a:t>
            </a:r>
          </a:p>
        </p:txBody>
      </p:sp>
      <p:sp>
        <p:nvSpPr>
          <p:cNvPr id="146438" name="AutoShape 35">
            <a:extLst>
              <a:ext uri="{FF2B5EF4-FFF2-40B4-BE49-F238E27FC236}">
                <a16:creationId xmlns:a16="http://schemas.microsoft.com/office/drawing/2014/main" id="{52FC9D80-F01B-9F42-A402-90865233FDD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19200" y="4038600"/>
            <a:ext cx="609600" cy="533400"/>
          </a:xfrm>
          <a:prstGeom prst="triangle">
            <a:avLst>
              <a:gd name="adj" fmla="val 50000"/>
            </a:avLst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46439" name="Text Box 36">
            <a:extLst>
              <a:ext uri="{FF2B5EF4-FFF2-40B4-BE49-F238E27FC236}">
                <a16:creationId xmlns:a16="http://schemas.microsoft.com/office/drawing/2014/main" id="{8FF3D842-1A79-FF43-8F8A-83B6EF2AC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3825875"/>
            <a:ext cx="1860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Non-Disjoint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overlapping</a:t>
            </a:r>
          </a:p>
        </p:txBody>
      </p:sp>
      <p:sp>
        <p:nvSpPr>
          <p:cNvPr id="146440" name="Text Box 37">
            <a:extLst>
              <a:ext uri="{FF2B5EF4-FFF2-40B4-BE49-F238E27FC236}">
                <a16:creationId xmlns:a16="http://schemas.microsoft.com/office/drawing/2014/main" id="{88CE1F19-549D-E54A-863D-9B310FFC2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038600"/>
            <a:ext cx="336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>
                <a:latin typeface="Tahoma" panose="020B0604030504040204" pitchFamily="34" charset="0"/>
              </a:rPr>
              <a:t>o</a:t>
            </a:r>
          </a:p>
        </p:txBody>
      </p:sp>
      <p:grpSp>
        <p:nvGrpSpPr>
          <p:cNvPr id="82953" name="Group 45">
            <a:extLst>
              <a:ext uri="{FF2B5EF4-FFF2-40B4-BE49-F238E27FC236}">
                <a16:creationId xmlns:a16="http://schemas.microsoft.com/office/drawing/2014/main" id="{246611B8-2AE9-E94B-9BB6-EF9D7AF783A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048000"/>
            <a:ext cx="609600" cy="533400"/>
            <a:chOff x="768" y="1920"/>
            <a:chExt cx="384" cy="336"/>
          </a:xfrm>
          <a:solidFill>
            <a:srgbClr val="FFB054"/>
          </a:solidFill>
        </p:grpSpPr>
        <p:sp>
          <p:nvSpPr>
            <p:cNvPr id="82959" name="AutoShape 38">
              <a:extLst>
                <a:ext uri="{FF2B5EF4-FFF2-40B4-BE49-F238E27FC236}">
                  <a16:creationId xmlns:a16="http://schemas.microsoft.com/office/drawing/2014/main" id="{5ECDA5D2-6CFC-DE43-A56D-89B964D037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1920"/>
              <a:ext cx="384" cy="336"/>
            </a:xfrm>
            <a:prstGeom prst="triangle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960" name="Text Box 39">
              <a:extLst>
                <a:ext uri="{FF2B5EF4-FFF2-40B4-BE49-F238E27FC236}">
                  <a16:creationId xmlns:a16="http://schemas.microsoft.com/office/drawing/2014/main" id="{8959405B-C5B0-8E40-AC63-692B898A5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920"/>
              <a:ext cx="213" cy="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Tahoma" charset="0"/>
                </a:rPr>
                <a:t>d</a:t>
              </a:r>
            </a:p>
          </p:txBody>
        </p:sp>
      </p:grpSp>
      <p:sp>
        <p:nvSpPr>
          <p:cNvPr id="146442" name="Line 40">
            <a:extLst>
              <a:ext uri="{FF2B5EF4-FFF2-40B4-BE49-F238E27FC236}">
                <a16:creationId xmlns:a16="http://schemas.microsoft.com/office/drawing/2014/main" id="{A6D8DDC0-3E5C-F64E-800D-4760B1D2AF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16764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3" name="Text Box 42">
            <a:extLst>
              <a:ext uri="{FF2B5EF4-FFF2-40B4-BE49-F238E27FC236}">
                <a16:creationId xmlns:a16="http://schemas.microsoft.com/office/drawing/2014/main" id="{230788AB-14BF-CC4F-A679-F7180FD96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63" y="5029200"/>
            <a:ext cx="1616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Category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class union</a:t>
            </a:r>
          </a:p>
        </p:txBody>
      </p:sp>
      <p:grpSp>
        <p:nvGrpSpPr>
          <p:cNvPr id="82956" name="Group 44">
            <a:extLst>
              <a:ext uri="{FF2B5EF4-FFF2-40B4-BE49-F238E27FC236}">
                <a16:creationId xmlns:a16="http://schemas.microsoft.com/office/drawing/2014/main" id="{0B94D8DF-A465-E649-BDBA-BD5462700495}"/>
              </a:ext>
            </a:extLst>
          </p:cNvPr>
          <p:cNvGrpSpPr>
            <a:grpSpLocks/>
          </p:cNvGrpSpPr>
          <p:nvPr/>
        </p:nvGrpSpPr>
        <p:grpSpPr bwMode="auto">
          <a:xfrm>
            <a:off x="1244600" y="5105400"/>
            <a:ext cx="609600" cy="563563"/>
            <a:chOff x="784" y="3216"/>
            <a:chExt cx="384" cy="355"/>
          </a:xfrm>
          <a:solidFill>
            <a:srgbClr val="FFB054"/>
          </a:solidFill>
        </p:grpSpPr>
        <p:sp>
          <p:nvSpPr>
            <p:cNvPr id="82957" name="AutoShape 41">
              <a:extLst>
                <a:ext uri="{FF2B5EF4-FFF2-40B4-BE49-F238E27FC236}">
                  <a16:creationId xmlns:a16="http://schemas.microsoft.com/office/drawing/2014/main" id="{56ED709E-F635-8245-902F-3B50D3A2D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3216"/>
              <a:ext cx="384" cy="336"/>
            </a:xfrm>
            <a:prstGeom prst="triangle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958" name="Text Box 43">
              <a:extLst>
                <a:ext uri="{FF2B5EF4-FFF2-40B4-BE49-F238E27FC236}">
                  <a16:creationId xmlns:a16="http://schemas.microsoft.com/office/drawing/2014/main" id="{B0C74DB3-A2E0-5245-90C5-09905AA88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302"/>
              <a:ext cx="231" cy="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Tahoma" charset="0"/>
                </a:rPr>
                <a:t>U</a:t>
              </a:r>
            </a:p>
          </p:txBody>
        </p:sp>
      </p:grp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>
            <a:extLst>
              <a:ext uri="{FF2B5EF4-FFF2-40B4-BE49-F238E27FC236}">
                <a16:creationId xmlns:a16="http://schemas.microsoft.com/office/drawing/2014/main" id="{99DC794B-7DF3-3E41-8BCA-DFC375DF3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EER Diagram: Examples</a:t>
            </a:r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AE5B59CB-3231-9A43-94B5-C087409AEF6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52600"/>
            <a:ext cx="4114800" cy="4264025"/>
            <a:chOff x="432" y="1104"/>
            <a:chExt cx="2592" cy="2686"/>
          </a:xfrm>
          <a:solidFill>
            <a:srgbClr val="FFB054"/>
          </a:solidFill>
        </p:grpSpPr>
        <p:sp>
          <p:nvSpPr>
            <p:cNvPr id="87055" name="Rectangle 7">
              <a:extLst>
                <a:ext uri="{FF2B5EF4-FFF2-40B4-BE49-F238E27FC236}">
                  <a16:creationId xmlns:a16="http://schemas.microsoft.com/office/drawing/2014/main" id="{30D4128D-418C-514D-8E9F-95A869834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04"/>
              <a:ext cx="864" cy="334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MEMBER</a:t>
              </a:r>
            </a:p>
          </p:txBody>
        </p:sp>
        <p:sp>
          <p:nvSpPr>
            <p:cNvPr id="87056" name="Rectangle 8">
              <a:extLst>
                <a:ext uri="{FF2B5EF4-FFF2-40B4-BE49-F238E27FC236}">
                  <a16:creationId xmlns:a16="http://schemas.microsoft.com/office/drawing/2014/main" id="{D244E392-CDB3-6947-A7BD-0BDD295B5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312"/>
              <a:ext cx="864" cy="478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LIFE</a:t>
              </a:r>
              <a:b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</a:b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MEMBER</a:t>
              </a:r>
            </a:p>
          </p:txBody>
        </p:sp>
        <p:sp>
          <p:nvSpPr>
            <p:cNvPr id="87057" name="Rectangle 9">
              <a:extLst>
                <a:ext uri="{FF2B5EF4-FFF2-40B4-BE49-F238E27FC236}">
                  <a16:creationId xmlns:a16="http://schemas.microsoft.com/office/drawing/2014/main" id="{3B479574-6FF6-664D-A54A-4BA1C346B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88"/>
              <a:ext cx="864" cy="48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REGULAR</a:t>
              </a:r>
              <a:br>
                <a:rPr lang="en-US" dirty="0">
                  <a:latin typeface="Helvetica" charset="0"/>
                  <a:ea typeface="ＭＳ Ｐゴシック" charset="0"/>
                  <a:cs typeface="ＭＳ Ｐゴシック" charset="0"/>
                </a:rPr>
              </a:b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MEMBER</a:t>
              </a:r>
            </a:p>
          </p:txBody>
        </p:sp>
        <p:sp>
          <p:nvSpPr>
            <p:cNvPr id="87058" name="Rectangle 10">
              <a:extLst>
                <a:ext uri="{FF2B5EF4-FFF2-40B4-BE49-F238E27FC236}">
                  <a16:creationId xmlns:a16="http://schemas.microsoft.com/office/drawing/2014/main" id="{58F199E6-F270-104D-AD6E-C684F37A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688"/>
              <a:ext cx="864" cy="478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SEASON</a:t>
              </a:r>
              <a:br>
                <a:rPr lang="en-US" dirty="0">
                  <a:latin typeface="Helvetica" charset="0"/>
                  <a:ea typeface="ＭＳ Ｐゴシック" charset="0"/>
                  <a:cs typeface="ＭＳ Ｐゴシック" charset="0"/>
                </a:rPr>
              </a:b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MEMBER</a:t>
              </a:r>
            </a:p>
          </p:txBody>
        </p:sp>
        <p:grpSp>
          <p:nvGrpSpPr>
            <p:cNvPr id="87059" name="Group 12">
              <a:extLst>
                <a:ext uri="{FF2B5EF4-FFF2-40B4-BE49-F238E27FC236}">
                  <a16:creationId xmlns:a16="http://schemas.microsoft.com/office/drawing/2014/main" id="{7E7D9D75-60B5-D245-A9FB-10A9BA0D22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824"/>
              <a:ext cx="384" cy="336"/>
              <a:chOff x="768" y="1920"/>
              <a:chExt cx="384" cy="336"/>
            </a:xfrm>
            <a:grpFill/>
          </p:grpSpPr>
          <p:sp>
            <p:nvSpPr>
              <p:cNvPr id="87068" name="AutoShape 13">
                <a:extLst>
                  <a:ext uri="{FF2B5EF4-FFF2-40B4-BE49-F238E27FC236}">
                    <a16:creationId xmlns:a16="http://schemas.microsoft.com/office/drawing/2014/main" id="{D22A07BF-6DC7-8C4D-A363-B49F0C7A6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68" y="1920"/>
                <a:ext cx="384" cy="336"/>
              </a:xfrm>
              <a:prstGeom prst="triangle">
                <a:avLst>
                  <a:gd name="adj" fmla="val 50000"/>
                </a:avLst>
              </a:prstGeom>
              <a:grp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endParaRPr lang="en-US"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069" name="Text Box 14">
                <a:extLst>
                  <a:ext uri="{FF2B5EF4-FFF2-40B4-BE49-F238E27FC236}">
                    <a16:creationId xmlns:a16="http://schemas.microsoft.com/office/drawing/2014/main" id="{FE8B9192-37FC-4C49-BB30-6CD3C1339B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920"/>
                <a:ext cx="21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 charset="0"/>
                  <a:defRPr sz="2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 charset="0"/>
                  <a:defRPr sz="2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 charset="0"/>
                  <a:defRPr sz="2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 charset="0"/>
                  <a:defRPr sz="2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US" sz="2200" dirty="0">
                    <a:latin typeface="Tahoma" charset="0"/>
                  </a:rPr>
                  <a:t>d</a:t>
                </a:r>
              </a:p>
            </p:txBody>
          </p:sp>
        </p:grpSp>
        <p:sp>
          <p:nvSpPr>
            <p:cNvPr id="87060" name="Line 15">
              <a:extLst>
                <a:ext uri="{FF2B5EF4-FFF2-40B4-BE49-F238E27FC236}">
                  <a16:creationId xmlns:a16="http://schemas.microsoft.com/office/drawing/2014/main" id="{F96A0E27-4927-8044-9877-0B58715EE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440"/>
              <a:ext cx="0" cy="384"/>
            </a:xfrm>
            <a:prstGeom prst="line">
              <a:avLst/>
            </a:prstGeom>
            <a:grp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061" name="Line 16">
              <a:extLst>
                <a:ext uri="{FF2B5EF4-FFF2-40B4-BE49-F238E27FC236}">
                  <a16:creationId xmlns:a16="http://schemas.microsoft.com/office/drawing/2014/main" id="{63BF0D95-33DB-274F-AA17-4E6055E0B5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160"/>
              <a:ext cx="864" cy="52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062" name="Line 17">
              <a:extLst>
                <a:ext uri="{FF2B5EF4-FFF2-40B4-BE49-F238E27FC236}">
                  <a16:creationId xmlns:a16="http://schemas.microsoft.com/office/drawing/2014/main" id="{05E5E3CB-C888-5B42-B6FC-D7666BCF8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160"/>
              <a:ext cx="0" cy="11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063" name="Line 18">
              <a:extLst>
                <a:ext uri="{FF2B5EF4-FFF2-40B4-BE49-F238E27FC236}">
                  <a16:creationId xmlns:a16="http://schemas.microsoft.com/office/drawing/2014/main" id="{71A497FD-514A-7340-BB06-3238203A7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160"/>
              <a:ext cx="768" cy="52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064" name="Text Box 19">
              <a:extLst>
                <a:ext uri="{FF2B5EF4-FFF2-40B4-BE49-F238E27FC236}">
                  <a16:creationId xmlns:a16="http://schemas.microsoft.com/office/drawing/2014/main" id="{4912EC0B-85C3-4942-9E67-F6FE630E8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1230" cy="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 err="1">
                  <a:latin typeface="Tahoma" charset="0"/>
                </a:rPr>
                <a:t>MemberStatus</a:t>
              </a:r>
              <a:endParaRPr lang="en-US" sz="2200" dirty="0">
                <a:latin typeface="Tahoma" charset="0"/>
              </a:endParaRPr>
            </a:p>
          </p:txBody>
        </p:sp>
        <p:sp>
          <p:nvSpPr>
            <p:cNvPr id="87065" name="Text Box 20">
              <a:extLst>
                <a:ext uri="{FF2B5EF4-FFF2-40B4-BE49-F238E27FC236}">
                  <a16:creationId xmlns:a16="http://schemas.microsoft.com/office/drawing/2014/main" id="{5AD9D06A-15CF-3B43-ADFC-247E5A9F6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48"/>
              <a:ext cx="366" cy="2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dirty="0">
                  <a:latin typeface="Tahoma" charset="0"/>
                </a:rPr>
                <a:t>life</a:t>
              </a:r>
            </a:p>
          </p:txBody>
        </p:sp>
        <p:sp>
          <p:nvSpPr>
            <p:cNvPr id="87066" name="Text Box 21">
              <a:extLst>
                <a:ext uri="{FF2B5EF4-FFF2-40B4-BE49-F238E27FC236}">
                  <a16:creationId xmlns:a16="http://schemas.microsoft.com/office/drawing/2014/main" id="{B240FB02-02D6-2E4B-88EE-2F4F909AC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713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dirty="0">
                  <a:latin typeface="Tahoma" charset="0"/>
                </a:rPr>
                <a:t>regular</a:t>
              </a:r>
            </a:p>
          </p:txBody>
        </p:sp>
        <p:sp>
          <p:nvSpPr>
            <p:cNvPr id="87067" name="Text Box 22">
              <a:extLst>
                <a:ext uri="{FF2B5EF4-FFF2-40B4-BE49-F238E27FC236}">
                  <a16:creationId xmlns:a16="http://schemas.microsoft.com/office/drawing/2014/main" id="{415CE2E5-7E98-C345-9457-F84FFA036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160"/>
              <a:ext cx="701" cy="2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dirty="0">
                  <a:latin typeface="Tahoma" charset="0"/>
                </a:rPr>
                <a:t>season</a:t>
              </a:r>
            </a:p>
          </p:txBody>
        </p:sp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85EC7B2E-3110-8245-806D-CE02F7698A6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752600"/>
            <a:ext cx="3124200" cy="4035425"/>
            <a:chOff x="3648" y="1104"/>
            <a:chExt cx="1968" cy="2542"/>
          </a:xfrm>
          <a:solidFill>
            <a:srgbClr val="FFB054"/>
          </a:solidFill>
        </p:grpSpPr>
        <p:sp>
          <p:nvSpPr>
            <p:cNvPr id="87045" name="AutoShape 5">
              <a:extLst>
                <a:ext uri="{FF2B5EF4-FFF2-40B4-BE49-F238E27FC236}">
                  <a16:creationId xmlns:a16="http://schemas.microsoft.com/office/drawing/2014/main" id="{227D156F-DC24-764A-8221-B15B526D4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805"/>
              <a:ext cx="576" cy="499"/>
            </a:xfrm>
            <a:prstGeom prst="triangle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046" name="Text Box 6">
              <a:extLst>
                <a:ext uri="{FF2B5EF4-FFF2-40B4-BE49-F238E27FC236}">
                  <a16:creationId xmlns:a16="http://schemas.microsoft.com/office/drawing/2014/main" id="{C734936B-5EDC-1B43-8952-FB15D197E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" y="1986"/>
              <a:ext cx="231" cy="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Tahoma" charset="0"/>
                </a:rPr>
                <a:t>U</a:t>
              </a:r>
            </a:p>
          </p:txBody>
        </p:sp>
        <p:sp>
          <p:nvSpPr>
            <p:cNvPr id="87047" name="Rectangle 23">
              <a:extLst>
                <a:ext uri="{FF2B5EF4-FFF2-40B4-BE49-F238E27FC236}">
                  <a16:creationId xmlns:a16="http://schemas.microsoft.com/office/drawing/2014/main" id="{3B649677-8579-1745-88D7-534A88C63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104"/>
              <a:ext cx="864" cy="334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OWNER</a:t>
              </a:r>
            </a:p>
          </p:txBody>
        </p:sp>
        <p:sp>
          <p:nvSpPr>
            <p:cNvPr id="87048" name="Rectangle 24">
              <a:extLst>
                <a:ext uri="{FF2B5EF4-FFF2-40B4-BE49-F238E27FC236}">
                  <a16:creationId xmlns:a16="http://schemas.microsoft.com/office/drawing/2014/main" id="{457BEBC3-BC82-DF44-8990-7A1AB597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864" cy="334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PERSON</a:t>
              </a:r>
            </a:p>
          </p:txBody>
        </p:sp>
        <p:sp>
          <p:nvSpPr>
            <p:cNvPr id="87049" name="Rectangle 25">
              <a:extLst>
                <a:ext uri="{FF2B5EF4-FFF2-40B4-BE49-F238E27FC236}">
                  <a16:creationId xmlns:a16="http://schemas.microsoft.com/office/drawing/2014/main" id="{93A6CA25-8133-BF45-A2E4-F6099FDBC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736"/>
              <a:ext cx="864" cy="334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>
                  <a:latin typeface="Helvetica" charset="0"/>
                  <a:ea typeface="ＭＳ Ｐゴシック" charset="0"/>
                  <a:cs typeface="ＭＳ Ｐゴシック" charset="0"/>
                </a:rPr>
                <a:t>BANK</a:t>
              </a:r>
            </a:p>
          </p:txBody>
        </p:sp>
        <p:sp>
          <p:nvSpPr>
            <p:cNvPr id="87050" name="Rectangle 26">
              <a:extLst>
                <a:ext uri="{FF2B5EF4-FFF2-40B4-BE49-F238E27FC236}">
                  <a16:creationId xmlns:a16="http://schemas.microsoft.com/office/drawing/2014/main" id="{C0BA6194-18C7-2347-83D8-1FFAE6615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12"/>
              <a:ext cx="864" cy="334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Helvetica" charset="0"/>
                  <a:ea typeface="ＭＳ Ｐゴシック" charset="0"/>
                  <a:cs typeface="ＭＳ Ｐゴシック" charset="0"/>
                </a:rPr>
                <a:t>COMPANY</a:t>
              </a:r>
            </a:p>
          </p:txBody>
        </p:sp>
        <p:sp>
          <p:nvSpPr>
            <p:cNvPr id="87051" name="Line 28">
              <a:extLst>
                <a:ext uri="{FF2B5EF4-FFF2-40B4-BE49-F238E27FC236}">
                  <a16:creationId xmlns:a16="http://schemas.microsoft.com/office/drawing/2014/main" id="{B629D34D-76B9-6D45-95AE-5D1CCFF96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440"/>
              <a:ext cx="0" cy="384"/>
            </a:xfrm>
            <a:prstGeom prst="line">
              <a:avLst/>
            </a:prstGeom>
            <a:grp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052" name="Line 29">
              <a:extLst>
                <a:ext uri="{FF2B5EF4-FFF2-40B4-BE49-F238E27FC236}">
                  <a16:creationId xmlns:a16="http://schemas.microsoft.com/office/drawing/2014/main" id="{EE5DD2CF-9D16-F440-925C-46D6322FE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304"/>
              <a:ext cx="0" cy="100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053" name="Line 31">
              <a:extLst>
                <a:ext uri="{FF2B5EF4-FFF2-40B4-BE49-F238E27FC236}">
                  <a16:creationId xmlns:a16="http://schemas.microsoft.com/office/drawing/2014/main" id="{8A28B287-74B4-A243-87B2-B0875C787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04"/>
              <a:ext cx="0" cy="43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054" name="Line 32">
              <a:extLst>
                <a:ext uri="{FF2B5EF4-FFF2-40B4-BE49-F238E27FC236}">
                  <a16:creationId xmlns:a16="http://schemas.microsoft.com/office/drawing/2014/main" id="{ADE8D7F4-7C57-C14C-B097-30AC63F8C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304"/>
              <a:ext cx="0" cy="43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50532" name="Line 33">
            <a:extLst>
              <a:ext uri="{FF2B5EF4-FFF2-40B4-BE49-F238E27FC236}">
                <a16:creationId xmlns:a16="http://schemas.microsoft.com/office/drawing/2014/main" id="{7E4639FA-381B-3842-852E-0A00540A2F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5240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>
            <a:extLst>
              <a:ext uri="{FF2B5EF4-FFF2-40B4-BE49-F238E27FC236}">
                <a16:creationId xmlns:a16="http://schemas.microsoft.com/office/drawing/2014/main" id="{71C004B7-D1F4-1F48-8AE3-E2E918441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763000" cy="533400"/>
          </a:xfrm>
        </p:spPr>
        <p:txBody>
          <a:bodyPr/>
          <a:lstStyle/>
          <a:p>
            <a:pPr eaLnBrk="1" hangingPunct="1"/>
            <a:r>
              <a:rPr lang="en-US" altLang="en-US" sz="3200"/>
              <a:t>           &amp; OMT (Object Modeling Technique)</a:t>
            </a:r>
          </a:p>
        </p:txBody>
      </p:sp>
      <p:sp>
        <p:nvSpPr>
          <p:cNvPr id="808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4CB4FF4-E3FB-C046-A8EA-51CABD173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Describe software modules and their interactions including data requirements via diagrams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They include </a:t>
            </a:r>
            <a:r>
              <a:rPr lang="en-US" altLang="en-US" i="1" dirty="0">
                <a:latin typeface="Tahoma" panose="020B0604030504040204" pitchFamily="34" charset="0"/>
              </a:rPr>
              <a:t>class diagrams</a:t>
            </a:r>
            <a:r>
              <a:rPr lang="en-US" altLang="en-US" dirty="0">
                <a:latin typeface="Tahoma" panose="020B0604030504040204" pitchFamily="34" charset="0"/>
              </a:rPr>
              <a:t> which are similar to EER diagrams — </a:t>
            </a:r>
            <a:r>
              <a:rPr lang="en-US" altLang="en-US" i="1" dirty="0">
                <a:solidFill>
                  <a:schemeClr val="tx2"/>
                </a:solidFill>
                <a:latin typeface="Tahoma" panose="020B0604030504040204" pitchFamily="34" charset="0"/>
              </a:rPr>
              <a:t>same concepts different names</a:t>
            </a:r>
          </a:p>
          <a:p>
            <a:pPr lvl="1" eaLnBrk="1" hangingPunct="1"/>
            <a:r>
              <a:rPr lang="en-US" altLang="en-US" sz="2200" i="1" dirty="0">
                <a:latin typeface="Tahoma" panose="020B0604030504040204" pitchFamily="34" charset="0"/>
              </a:rPr>
              <a:t>Entity = object;  Entity type = class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In UML, a class is a box with three sections:</a:t>
            </a:r>
          </a:p>
          <a:p>
            <a:pPr lvl="1" eaLnBrk="1" hangingPunct="1"/>
            <a:r>
              <a:rPr lang="en-US" altLang="en-US" sz="2200" i="1" dirty="0">
                <a:latin typeface="Tahoma" panose="020B0604030504040204" pitchFamily="34" charset="0"/>
              </a:rPr>
              <a:t>Class name, Object attributes, Object operations</a:t>
            </a:r>
            <a:r>
              <a:rPr lang="en-US" altLang="en-US" i="1" dirty="0">
                <a:latin typeface="Tahoma" panose="020B0604030504040204" pitchFamily="34" charset="0"/>
              </a:rPr>
              <a:t> 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relationships are called </a:t>
            </a:r>
            <a:r>
              <a:rPr lang="en-US" altLang="en-US" i="1" dirty="0">
                <a:latin typeface="Tahoma" panose="020B0604030504040204" pitchFamily="34" charset="0"/>
              </a:rPr>
              <a:t>associations</a:t>
            </a:r>
            <a:r>
              <a:rPr lang="en-US" altLang="en-US" dirty="0">
                <a:latin typeface="Tahoma" panose="020B0604030504040204" pitchFamily="34" charset="0"/>
              </a:rPr>
              <a:t>, relationship instances are called </a:t>
            </a:r>
            <a:r>
              <a:rPr lang="en-US" altLang="en-US" i="1" dirty="0">
                <a:latin typeface="Tahoma" panose="020B0604030504040204" pitchFamily="34" charset="0"/>
              </a:rPr>
              <a:t>links </a:t>
            </a:r>
            <a:r>
              <a:rPr lang="en-US" altLang="en-US" dirty="0">
                <a:latin typeface="Tahoma" panose="020B0604030504040204" pitchFamily="34" charset="0"/>
              </a:rPr>
              <a:t>that have</a:t>
            </a:r>
            <a:r>
              <a:rPr lang="en-US" altLang="en-US" i="1" dirty="0">
                <a:latin typeface="Tahoma" panose="020B0604030504040204" pitchFamily="34" charset="0"/>
              </a:rPr>
              <a:t> link attributes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Relationship constraints are called </a:t>
            </a:r>
            <a:r>
              <a:rPr lang="en-US" altLang="en-US" i="1" dirty="0">
                <a:latin typeface="Tahoma" panose="020B0604030504040204" pitchFamily="34" charset="0"/>
              </a:rPr>
              <a:t>multiplicities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Two types of relationships: </a:t>
            </a:r>
            <a:r>
              <a:rPr lang="en-US" altLang="en-US" i="1" dirty="0">
                <a:latin typeface="Tahoma" panose="020B0604030504040204" pitchFamily="34" charset="0"/>
              </a:rPr>
              <a:t>association </a:t>
            </a:r>
            <a:r>
              <a:rPr lang="en-US" altLang="en-US" dirty="0">
                <a:latin typeface="Tahoma" panose="020B0604030504040204" pitchFamily="34" charset="0"/>
              </a:rPr>
              <a:t>&amp;</a:t>
            </a:r>
            <a:r>
              <a:rPr lang="en-US" altLang="en-US" i="1" dirty="0">
                <a:latin typeface="Tahoma" panose="020B0604030504040204" pitchFamily="34" charset="0"/>
              </a:rPr>
              <a:t> aggregation </a:t>
            </a:r>
            <a:r>
              <a:rPr lang="en-US" altLang="en-US" dirty="0">
                <a:latin typeface="Tahoma" panose="020B0604030504040204" pitchFamily="34" charset="0"/>
              </a:rPr>
              <a:t>with directionality of access</a:t>
            </a:r>
          </a:p>
          <a:p>
            <a:pPr eaLnBrk="1" hangingPunct="1"/>
            <a:endParaRPr lang="en-US" altLang="en-US" sz="2500" dirty="0">
              <a:latin typeface="Tahoma" panose="020B0604030504040204" pitchFamily="34" charset="0"/>
            </a:endParaRPr>
          </a:p>
        </p:txBody>
      </p:sp>
      <p:pic>
        <p:nvPicPr>
          <p:cNvPr id="152579" name="Picture 4" descr="uml2">
            <a:extLst>
              <a:ext uri="{FF2B5EF4-FFF2-40B4-BE49-F238E27FC236}">
                <a16:creationId xmlns:a16="http://schemas.microsoft.com/office/drawing/2014/main" id="{5D64C5D1-F925-AB4B-AFA6-AD2A67F7B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7526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bldLvl="2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>
            <a:extLst>
              <a:ext uri="{FF2B5EF4-FFF2-40B4-BE49-F238E27FC236}">
                <a16:creationId xmlns:a16="http://schemas.microsoft.com/office/drawing/2014/main" id="{AF1F74BD-DFCC-FD45-A0DC-48A8AA1C5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/>
              <a:t>Library UML Diagram</a:t>
            </a:r>
          </a:p>
        </p:txBody>
      </p:sp>
      <p:graphicFrame>
        <p:nvGraphicFramePr>
          <p:cNvPr id="99331" name="Group 3">
            <a:extLst>
              <a:ext uri="{FF2B5EF4-FFF2-40B4-BE49-F238E27FC236}">
                <a16:creationId xmlns:a16="http://schemas.microsoft.com/office/drawing/2014/main" id="{45C791AE-0063-3240-B6F3-0D94ED41687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400800" y="2590800"/>
          <a:ext cx="685800" cy="4730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HOLD</a:t>
                      </a:r>
                    </a:p>
                  </a:txBody>
                  <a:tcPr marL="45720" marR="45720" marT="45781" marB="457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DATE</a:t>
                      </a:r>
                    </a:p>
                  </a:txBody>
                  <a:tcPr marL="45720" marR="45720" marT="45781" marB="457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339" name="Group 11">
            <a:extLst>
              <a:ext uri="{FF2B5EF4-FFF2-40B4-BE49-F238E27FC236}">
                <a16:creationId xmlns:a16="http://schemas.microsoft.com/office/drawing/2014/main" id="{46F11877-B100-9D48-99C4-AC3B1E342ECF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6324600" y="4191000"/>
          <a:ext cx="990600" cy="48895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1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BORROW</a:t>
                      </a:r>
                    </a:p>
                  </a:txBody>
                  <a:tcPr marL="45720" marR="45720" marT="45779" marB="457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BorrowDueDate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79" marB="457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347" name="Group 19">
            <a:extLst>
              <a:ext uri="{FF2B5EF4-FFF2-40B4-BE49-F238E27FC236}">
                <a16:creationId xmlns:a16="http://schemas.microsoft.com/office/drawing/2014/main" id="{239C7821-8627-844F-9DDD-A5784A8D91A8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1981200"/>
          <a:ext cx="838200" cy="96678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</a:p>
                  </a:txBody>
                  <a:tcPr marL="45720" marR="45720"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CallNumber</a:t>
                      </a:r>
                      <a:endParaRPr kumimoji="0" lang="en-US" sz="9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ISBN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Year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Publisher</a:t>
                      </a:r>
                    </a:p>
                  </a:txBody>
                  <a:tcPr marL="45720" marR="45720"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355" name="Group 27">
            <a:extLst>
              <a:ext uri="{FF2B5EF4-FFF2-40B4-BE49-F238E27FC236}">
                <a16:creationId xmlns:a16="http://schemas.microsoft.com/office/drawing/2014/main" id="{C3687678-2E88-1D4D-A22E-7C3E3B1F4656}"/>
              </a:ext>
            </a:extLst>
          </p:cNvPr>
          <p:cNvGraphicFramePr>
            <a:graphicFrameLocks noGrp="1"/>
          </p:cNvGraphicFramePr>
          <p:nvPr/>
        </p:nvGraphicFramePr>
        <p:xfrm>
          <a:off x="7543800" y="2286000"/>
          <a:ext cx="838200" cy="195421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MEMBER</a:t>
                      </a:r>
                    </a:p>
                  </a:txBody>
                  <a:tcPr marL="45720" marR="45720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0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MemNo</a:t>
                      </a:r>
                      <a:endParaRPr kumimoji="0" lang="en-US" sz="9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DriverLic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Fname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MI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Lname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PhoneNumber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363" name="Group 35">
            <a:extLst>
              <a:ext uri="{FF2B5EF4-FFF2-40B4-BE49-F238E27FC236}">
                <a16:creationId xmlns:a16="http://schemas.microsoft.com/office/drawing/2014/main" id="{7E4065C7-066F-554A-9143-D47EFB64E1BD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1981200"/>
          <a:ext cx="609600" cy="113031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5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AUTHOR</a:t>
                      </a:r>
                    </a:p>
                  </a:txBody>
                  <a:tcPr marL="45720" marR="45720" marT="45596" marB="455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Fname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MI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Lname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Order</a:t>
                      </a:r>
                    </a:p>
                  </a:txBody>
                  <a:tcPr marL="45720" marR="45720" marT="45596" marB="455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371" name="Group 43">
            <a:extLst>
              <a:ext uri="{FF2B5EF4-FFF2-40B4-BE49-F238E27FC236}">
                <a16:creationId xmlns:a16="http://schemas.microsoft.com/office/drawing/2014/main" id="{5345077F-3C19-AA4A-B63A-3DFD7B6F8712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5029200"/>
          <a:ext cx="609600" cy="63659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SECTION</a:t>
                      </a:r>
                    </a:p>
                  </a:txBody>
                  <a:tcPr marL="45720" marR="45720"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SectNo</a:t>
                      </a:r>
                      <a:endParaRPr kumimoji="0" lang="en-US" sz="9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L="45720" marR="45720"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379" name="Group 51">
            <a:extLst>
              <a:ext uri="{FF2B5EF4-FFF2-40B4-BE49-F238E27FC236}">
                <a16:creationId xmlns:a16="http://schemas.microsoft.com/office/drawing/2014/main" id="{06D76617-7A7F-FE47-B3DC-99F44D8E69A2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3657600"/>
          <a:ext cx="609600" cy="63659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6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BOOK</a:t>
                      </a:r>
                    </a:p>
                  </a:txBody>
                  <a:tcPr marL="45720" marR="45720"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BookID</a:t>
                      </a:r>
                      <a:endParaRPr kumimoji="0" lang="en-US" sz="9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Edition</a:t>
                      </a:r>
                    </a:p>
                  </a:txBody>
                  <a:tcPr marL="45720" marR="45720"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387" name="Group 59">
            <a:extLst>
              <a:ext uri="{FF2B5EF4-FFF2-40B4-BE49-F238E27FC236}">
                <a16:creationId xmlns:a16="http://schemas.microsoft.com/office/drawing/2014/main" id="{B6347EC8-748A-FE4C-A5EC-A8F12F8DB773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4114800"/>
          <a:ext cx="1295400" cy="12954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LIBRARIAN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SSN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Salary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Gender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DOB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4690" name="Line 67">
            <a:extLst>
              <a:ext uri="{FF2B5EF4-FFF2-40B4-BE49-F238E27FC236}">
                <a16:creationId xmlns:a16="http://schemas.microsoft.com/office/drawing/2014/main" id="{6FD598DB-0374-C749-9BA8-6ABB14B54F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362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1" name="Line 68">
            <a:extLst>
              <a:ext uri="{FF2B5EF4-FFF2-40B4-BE49-F238E27FC236}">
                <a16:creationId xmlns:a16="http://schemas.microsoft.com/office/drawing/2014/main" id="{863A5EA0-471E-3A4A-8268-107E411E7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362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2" name="Line 69">
            <a:extLst>
              <a:ext uri="{FF2B5EF4-FFF2-40B4-BE49-F238E27FC236}">
                <a16:creationId xmlns:a16="http://schemas.microsoft.com/office/drawing/2014/main" id="{3A2BE8FE-EFD0-374B-B3CD-6C33B21A7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10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3" name="Line 70">
            <a:extLst>
              <a:ext uri="{FF2B5EF4-FFF2-40B4-BE49-F238E27FC236}">
                <a16:creationId xmlns:a16="http://schemas.microsoft.com/office/drawing/2014/main" id="{0EBF63B8-6A1A-1A45-A2AE-8A526A2A6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4" name="Line 71">
            <a:extLst>
              <a:ext uri="{FF2B5EF4-FFF2-40B4-BE49-F238E27FC236}">
                <a16:creationId xmlns:a16="http://schemas.microsoft.com/office/drawing/2014/main" id="{AB3280B0-89BE-ED49-9459-3A7F753A4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267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5" name="Line 72">
            <a:extLst>
              <a:ext uri="{FF2B5EF4-FFF2-40B4-BE49-F238E27FC236}">
                <a16:creationId xmlns:a16="http://schemas.microsoft.com/office/drawing/2014/main" id="{79DD6C48-DD63-E548-A056-ECD8313D1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105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6" name="Line 73">
            <a:extLst>
              <a:ext uri="{FF2B5EF4-FFF2-40B4-BE49-F238E27FC236}">
                <a16:creationId xmlns:a16="http://schemas.microsoft.com/office/drawing/2014/main" id="{A5EC8E8F-57E8-C640-B8B9-D55E514D6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7" name="Line 74">
            <a:extLst>
              <a:ext uri="{FF2B5EF4-FFF2-40B4-BE49-F238E27FC236}">
                <a16:creationId xmlns:a16="http://schemas.microsoft.com/office/drawing/2014/main" id="{9640D27C-6655-CB47-B10F-81CBA44C2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191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8" name="Line 75">
            <a:extLst>
              <a:ext uri="{FF2B5EF4-FFF2-40B4-BE49-F238E27FC236}">
                <a16:creationId xmlns:a16="http://schemas.microsoft.com/office/drawing/2014/main" id="{9582022D-5BC7-464C-9AF3-A57088F91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9" name="Line 76">
            <a:extLst>
              <a:ext uri="{FF2B5EF4-FFF2-40B4-BE49-F238E27FC236}">
                <a16:creationId xmlns:a16="http://schemas.microsoft.com/office/drawing/2014/main" id="{F12DBC3E-4A95-084C-818C-C98D7357D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00" name="Text Box 77">
            <a:extLst>
              <a:ext uri="{FF2B5EF4-FFF2-40B4-BE49-F238E27FC236}">
                <a16:creationId xmlns:a16="http://schemas.microsoft.com/office/drawing/2014/main" id="{58DD60CC-E4DD-4A4E-8E77-E26968B73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133600"/>
            <a:ext cx="457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WRITE</a:t>
            </a:r>
          </a:p>
        </p:txBody>
      </p:sp>
      <p:sp>
        <p:nvSpPr>
          <p:cNvPr id="154701" name="Text Box 78">
            <a:extLst>
              <a:ext uri="{FF2B5EF4-FFF2-40B4-BE49-F238E27FC236}">
                <a16:creationId xmlns:a16="http://schemas.microsoft.com/office/drawing/2014/main" id="{E04D7A9D-A0E6-D34B-97FA-38A4B2859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1336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1..*</a:t>
            </a:r>
          </a:p>
        </p:txBody>
      </p:sp>
      <p:sp>
        <p:nvSpPr>
          <p:cNvPr id="154702" name="Text Box 79">
            <a:extLst>
              <a:ext uri="{FF2B5EF4-FFF2-40B4-BE49-F238E27FC236}">
                <a16:creationId xmlns:a16="http://schemas.microsoft.com/office/drawing/2014/main" id="{E30EBF1D-D44D-D145-9EC5-E1DE7C510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1336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154703" name="Text Box 80">
            <a:extLst>
              <a:ext uri="{FF2B5EF4-FFF2-40B4-BE49-F238E27FC236}">
                <a16:creationId xmlns:a16="http://schemas.microsoft.com/office/drawing/2014/main" id="{CC7D6210-8735-994D-BA3D-FB74E9261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154704" name="Text Box 81">
            <a:extLst>
              <a:ext uri="{FF2B5EF4-FFF2-40B4-BE49-F238E27FC236}">
                <a16:creationId xmlns:a16="http://schemas.microsoft.com/office/drawing/2014/main" id="{7ED59D1E-906D-3540-8319-3451773EE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1..*</a:t>
            </a:r>
          </a:p>
        </p:txBody>
      </p:sp>
      <p:sp>
        <p:nvSpPr>
          <p:cNvPr id="154705" name="Text Box 82">
            <a:extLst>
              <a:ext uri="{FF2B5EF4-FFF2-40B4-BE49-F238E27FC236}">
                <a16:creationId xmlns:a16="http://schemas.microsoft.com/office/drawing/2014/main" id="{1F42C68D-EB39-034B-A606-D8BA37EFD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5814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0..1</a:t>
            </a:r>
          </a:p>
        </p:txBody>
      </p:sp>
      <p:sp>
        <p:nvSpPr>
          <p:cNvPr id="154706" name="Text Box 83">
            <a:extLst>
              <a:ext uri="{FF2B5EF4-FFF2-40B4-BE49-F238E27FC236}">
                <a16:creationId xmlns:a16="http://schemas.microsoft.com/office/drawing/2014/main" id="{B97BB2E8-9B52-8E41-A6B1-529971A53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0..5</a:t>
            </a:r>
          </a:p>
        </p:txBody>
      </p:sp>
      <p:sp>
        <p:nvSpPr>
          <p:cNvPr id="154707" name="Text Box 84">
            <a:extLst>
              <a:ext uri="{FF2B5EF4-FFF2-40B4-BE49-F238E27FC236}">
                <a16:creationId xmlns:a16="http://schemas.microsoft.com/office/drawing/2014/main" id="{54CFF31B-5EB3-6D43-99D2-8C8C01328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71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54708" name="Text Box 85">
            <a:extLst>
              <a:ext uri="{FF2B5EF4-FFF2-40B4-BE49-F238E27FC236}">
                <a16:creationId xmlns:a16="http://schemas.microsoft.com/office/drawing/2014/main" id="{EA4A7C76-0831-6649-AA8A-55FD359CC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4290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154709" name="Text Box 86">
            <a:extLst>
              <a:ext uri="{FF2B5EF4-FFF2-40B4-BE49-F238E27FC236}">
                <a16:creationId xmlns:a16="http://schemas.microsoft.com/office/drawing/2014/main" id="{BADC5DAA-F7BF-554A-B633-C3F7EF78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copy</a:t>
            </a:r>
          </a:p>
        </p:txBody>
      </p:sp>
      <p:sp>
        <p:nvSpPr>
          <p:cNvPr id="154710" name="Text Box 87">
            <a:extLst>
              <a:ext uri="{FF2B5EF4-FFF2-40B4-BE49-F238E27FC236}">
                <a16:creationId xmlns:a16="http://schemas.microsoft.com/office/drawing/2014/main" id="{701B568E-0148-304F-92A5-86FCB6A4D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9624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0..1</a:t>
            </a:r>
          </a:p>
        </p:txBody>
      </p:sp>
      <p:sp>
        <p:nvSpPr>
          <p:cNvPr id="154711" name="Text Box 88">
            <a:extLst>
              <a:ext uri="{FF2B5EF4-FFF2-40B4-BE49-F238E27FC236}">
                <a16:creationId xmlns:a16="http://schemas.microsoft.com/office/drawing/2014/main" id="{B7F2A679-716E-9148-834E-A88735B7E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154712" name="Text Box 89">
            <a:extLst>
              <a:ext uri="{FF2B5EF4-FFF2-40B4-BE49-F238E27FC236}">
                <a16:creationId xmlns:a16="http://schemas.microsoft.com/office/drawing/2014/main" id="{4AA6C3CB-E2CA-BD40-8319-201D093FD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62400"/>
            <a:ext cx="457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CHECKS</a:t>
            </a:r>
          </a:p>
        </p:txBody>
      </p:sp>
      <p:sp>
        <p:nvSpPr>
          <p:cNvPr id="154713" name="Text Box 90">
            <a:extLst>
              <a:ext uri="{FF2B5EF4-FFF2-40B4-BE49-F238E27FC236}">
                <a16:creationId xmlns:a16="http://schemas.microsoft.com/office/drawing/2014/main" id="{7DC5988A-B0D8-0346-8582-2F77C7021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3434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0..1</a:t>
            </a:r>
          </a:p>
        </p:txBody>
      </p:sp>
      <p:sp>
        <p:nvSpPr>
          <p:cNvPr id="154714" name="Text Box 91">
            <a:extLst>
              <a:ext uri="{FF2B5EF4-FFF2-40B4-BE49-F238E27FC236}">
                <a16:creationId xmlns:a16="http://schemas.microsoft.com/office/drawing/2014/main" id="{385D3BFD-2557-B946-B01A-E4268F56A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72000"/>
            <a:ext cx="609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BELONGS</a:t>
            </a:r>
          </a:p>
        </p:txBody>
      </p:sp>
      <p:sp>
        <p:nvSpPr>
          <p:cNvPr id="154715" name="AutoShape 92">
            <a:extLst>
              <a:ext uri="{FF2B5EF4-FFF2-40B4-BE49-F238E27FC236}">
                <a16:creationId xmlns:a16="http://schemas.microsoft.com/office/drawing/2014/main" id="{09B09D72-50D7-0C4C-A627-F0446EE84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0"/>
            <a:ext cx="152400" cy="152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54716" name="Text Box 93">
            <a:extLst>
              <a:ext uri="{FF2B5EF4-FFF2-40B4-BE49-F238E27FC236}">
                <a16:creationId xmlns:a16="http://schemas.microsoft.com/office/drawing/2014/main" id="{8E9EB44A-9A63-694B-B41F-9E63197D6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8006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1..*</a:t>
            </a:r>
          </a:p>
        </p:txBody>
      </p:sp>
      <p:sp>
        <p:nvSpPr>
          <p:cNvPr id="154717" name="Text Box 94">
            <a:extLst>
              <a:ext uri="{FF2B5EF4-FFF2-40B4-BE49-F238E27FC236}">
                <a16:creationId xmlns:a16="http://schemas.microsoft.com/office/drawing/2014/main" id="{CB8DC884-C9AA-7A4B-B3AD-0EDF1513D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768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1..*</a:t>
            </a:r>
          </a:p>
        </p:txBody>
      </p:sp>
      <p:sp>
        <p:nvSpPr>
          <p:cNvPr id="154718" name="Text Box 95">
            <a:extLst>
              <a:ext uri="{FF2B5EF4-FFF2-40B4-BE49-F238E27FC236}">
                <a16:creationId xmlns:a16="http://schemas.microsoft.com/office/drawing/2014/main" id="{AFBE42FC-D36F-BB44-8BC6-D28F0C5F2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768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0..1</a:t>
            </a:r>
          </a:p>
        </p:txBody>
      </p:sp>
      <p:sp>
        <p:nvSpPr>
          <p:cNvPr id="154719" name="Text Box 96">
            <a:extLst>
              <a:ext uri="{FF2B5EF4-FFF2-40B4-BE49-F238E27FC236}">
                <a16:creationId xmlns:a16="http://schemas.microsoft.com/office/drawing/2014/main" id="{5B20F11B-C6D7-FE43-BBD7-5BDA52196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1816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0..1</a:t>
            </a:r>
          </a:p>
        </p:txBody>
      </p:sp>
      <p:sp>
        <p:nvSpPr>
          <p:cNvPr id="154720" name="Text Box 97">
            <a:extLst>
              <a:ext uri="{FF2B5EF4-FFF2-40B4-BE49-F238E27FC236}">
                <a16:creationId xmlns:a16="http://schemas.microsoft.com/office/drawing/2014/main" id="{8D62BF3C-DD0C-364D-9D24-F50401468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181600"/>
            <a:ext cx="609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MANAGES</a:t>
            </a:r>
          </a:p>
        </p:txBody>
      </p:sp>
      <p:sp>
        <p:nvSpPr>
          <p:cNvPr id="154721" name="Text Box 98">
            <a:extLst>
              <a:ext uri="{FF2B5EF4-FFF2-40B4-BE49-F238E27FC236}">
                <a16:creationId xmlns:a16="http://schemas.microsoft.com/office/drawing/2014/main" id="{AC2AD45D-3367-6B4E-8C22-0D8749251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876800"/>
            <a:ext cx="457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WORKS</a:t>
            </a:r>
          </a:p>
        </p:txBody>
      </p:sp>
      <p:sp>
        <p:nvSpPr>
          <p:cNvPr id="154722" name="Text Box 99">
            <a:extLst>
              <a:ext uri="{FF2B5EF4-FFF2-40B4-BE49-F238E27FC236}">
                <a16:creationId xmlns:a16="http://schemas.microsoft.com/office/drawing/2014/main" id="{34A4F0E2-97B0-4D4B-A1BB-C5C17D683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1816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0..1</a:t>
            </a:r>
          </a:p>
        </p:txBody>
      </p:sp>
      <p:sp>
        <p:nvSpPr>
          <p:cNvPr id="154723" name="Text Box 100">
            <a:extLst>
              <a:ext uri="{FF2B5EF4-FFF2-40B4-BE49-F238E27FC236}">
                <a16:creationId xmlns:a16="http://schemas.microsoft.com/office/drawing/2014/main" id="{9D97412A-35E1-1D47-9AAC-ADC04505D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95800"/>
            <a:ext cx="609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supervisor</a:t>
            </a:r>
          </a:p>
        </p:txBody>
      </p:sp>
      <p:sp>
        <p:nvSpPr>
          <p:cNvPr id="154724" name="Text Box 101">
            <a:extLst>
              <a:ext uri="{FF2B5EF4-FFF2-40B4-BE49-F238E27FC236}">
                <a16:creationId xmlns:a16="http://schemas.microsoft.com/office/drawing/2014/main" id="{97F7BB14-C23E-3A43-8309-E3D826D90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505200"/>
            <a:ext cx="685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supervisee</a:t>
            </a:r>
          </a:p>
        </p:txBody>
      </p:sp>
      <p:sp>
        <p:nvSpPr>
          <p:cNvPr id="154725" name="Text Box 102">
            <a:extLst>
              <a:ext uri="{FF2B5EF4-FFF2-40B4-BE49-F238E27FC236}">
                <a16:creationId xmlns:a16="http://schemas.microsoft.com/office/drawing/2014/main" id="{3288D6A5-7A67-5244-BC9A-394A78CAD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910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0..1</a:t>
            </a:r>
          </a:p>
        </p:txBody>
      </p:sp>
      <p:sp>
        <p:nvSpPr>
          <p:cNvPr id="154726" name="Text Box 103">
            <a:extLst>
              <a:ext uri="{FF2B5EF4-FFF2-40B4-BE49-F238E27FC236}">
                <a16:creationId xmlns:a16="http://schemas.microsoft.com/office/drawing/2014/main" id="{39810ECA-119D-4148-A1B9-4B5E64C2B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86200"/>
            <a:ext cx="76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154727" name="Line 104">
            <a:extLst>
              <a:ext uri="{FF2B5EF4-FFF2-40B4-BE49-F238E27FC236}">
                <a16:creationId xmlns:a16="http://schemas.microsoft.com/office/drawing/2014/main" id="{1EDB5AF4-425F-2C49-AB5E-094348A57B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28" name="Line 105">
            <a:extLst>
              <a:ext uri="{FF2B5EF4-FFF2-40B4-BE49-F238E27FC236}">
                <a16:creationId xmlns:a16="http://schemas.microsoft.com/office/drawing/2014/main" id="{DB2E53D8-72AD-1E49-B270-38E81FB5D5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733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29" name="Line 106">
            <a:extLst>
              <a:ext uri="{FF2B5EF4-FFF2-40B4-BE49-F238E27FC236}">
                <a16:creationId xmlns:a16="http://schemas.microsoft.com/office/drawing/2014/main" id="{D935DBE0-4382-BD4C-85FE-C74056208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30" name="Line 107">
            <a:extLst>
              <a:ext uri="{FF2B5EF4-FFF2-40B4-BE49-F238E27FC236}">
                <a16:creationId xmlns:a16="http://schemas.microsoft.com/office/drawing/2014/main" id="{8B765DA7-DBFE-1743-A17D-6AD4A3755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99436" name="Group 108">
            <a:extLst>
              <a:ext uri="{FF2B5EF4-FFF2-40B4-BE49-F238E27FC236}">
                <a16:creationId xmlns:a16="http://schemas.microsoft.com/office/drawing/2014/main" id="{958FC7CA-9B53-584A-B04D-E26C7546A231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1447800" y="5410200"/>
          <a:ext cx="914400" cy="636592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6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DEPENDENT</a:t>
                      </a:r>
                    </a:p>
                  </a:txBody>
                  <a:tcPr marL="45720" marR="45720"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DOB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KinShip</a:t>
                      </a:r>
                    </a:p>
                  </a:txBody>
                  <a:tcPr marL="45720" marR="45720"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4739" name="AutoShape 116">
            <a:extLst>
              <a:ext uri="{FF2B5EF4-FFF2-40B4-BE49-F238E27FC236}">
                <a16:creationId xmlns:a16="http://schemas.microsoft.com/office/drawing/2014/main" id="{E577D44E-4BDA-D044-917D-74A239529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638800"/>
            <a:ext cx="152400" cy="152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54740" name="Text Box 117">
            <a:extLst>
              <a:ext uri="{FF2B5EF4-FFF2-40B4-BE49-F238E27FC236}">
                <a16:creationId xmlns:a16="http://schemas.microsoft.com/office/drawing/2014/main" id="{AFDBEA57-E942-6E4F-A6EA-A525AD05F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10200"/>
            <a:ext cx="1066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Depend_name</a:t>
            </a:r>
          </a:p>
        </p:txBody>
      </p:sp>
      <p:sp>
        <p:nvSpPr>
          <p:cNvPr id="154741" name="Line 118">
            <a:extLst>
              <a:ext uri="{FF2B5EF4-FFF2-40B4-BE49-F238E27FC236}">
                <a16:creationId xmlns:a16="http://schemas.microsoft.com/office/drawing/2014/main" id="{6AC2D987-2387-C74A-8BE0-C9BB44324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79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42" name="Line 119">
            <a:extLst>
              <a:ext uri="{FF2B5EF4-FFF2-40B4-BE49-F238E27FC236}">
                <a16:creationId xmlns:a16="http://schemas.microsoft.com/office/drawing/2014/main" id="{4E7B4BEB-1C86-334D-9978-54B6BF2C8A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94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54743" name="Picture 1">
            <a:extLst>
              <a:ext uri="{FF2B5EF4-FFF2-40B4-BE49-F238E27FC236}">
                <a16:creationId xmlns:a16="http://schemas.microsoft.com/office/drawing/2014/main" id="{B7D9F8E3-8FF5-C142-BB58-CD2B0B24E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22572" r="4545" b="10404"/>
          <a:stretch/>
        </p:blipFill>
        <p:spPr bwMode="auto">
          <a:xfrm>
            <a:off x="0" y="1192208"/>
            <a:ext cx="9144000" cy="505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0291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>
            <a:extLst>
              <a:ext uri="{FF2B5EF4-FFF2-40B4-BE49-F238E27FC236}">
                <a16:creationId xmlns:a16="http://schemas.microsoft.com/office/drawing/2014/main" id="{B211C7D7-3E3F-494A-802A-8712928D5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ER-Diagrams</a:t>
            </a:r>
          </a:p>
        </p:txBody>
      </p:sp>
      <p:grpSp>
        <p:nvGrpSpPr>
          <p:cNvPr id="156674" name="Group 3">
            <a:extLst>
              <a:ext uri="{FF2B5EF4-FFF2-40B4-BE49-F238E27FC236}">
                <a16:creationId xmlns:a16="http://schemas.microsoft.com/office/drawing/2014/main" id="{7FA8FE78-BD73-9845-BF03-803AFF76F83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981200"/>
            <a:ext cx="3689350" cy="533400"/>
            <a:chOff x="960" y="1488"/>
            <a:chExt cx="2324" cy="336"/>
          </a:xfrm>
        </p:grpSpPr>
        <p:sp>
          <p:nvSpPr>
            <p:cNvPr id="156706" name="Rectangle 4">
              <a:extLst>
                <a:ext uri="{FF2B5EF4-FFF2-40B4-BE49-F238E27FC236}">
                  <a16:creationId xmlns:a16="http://schemas.microsoft.com/office/drawing/2014/main" id="{DF22EDD0-0406-8842-8C29-7C670A3BA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88"/>
              <a:ext cx="576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56707" name="Text Box 5">
              <a:extLst>
                <a:ext uri="{FF2B5EF4-FFF2-40B4-BE49-F238E27FC236}">
                  <a16:creationId xmlns:a16="http://schemas.microsoft.com/office/drawing/2014/main" id="{E3553D04-37A0-854A-A4C3-8B0D1BB59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488"/>
              <a:ext cx="15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 b="1">
                  <a:latin typeface="Times New Roman" panose="02020603050405020304" pitchFamily="18" charset="0"/>
                </a:rPr>
                <a:t>(strong) entity set</a:t>
              </a:r>
            </a:p>
          </p:txBody>
        </p:sp>
      </p:grpSp>
      <p:grpSp>
        <p:nvGrpSpPr>
          <p:cNvPr id="156675" name="Group 6">
            <a:extLst>
              <a:ext uri="{FF2B5EF4-FFF2-40B4-BE49-F238E27FC236}">
                <a16:creationId xmlns:a16="http://schemas.microsoft.com/office/drawing/2014/main" id="{BE6B39BE-92BC-E840-AA83-33DF4B11531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819400"/>
            <a:ext cx="3333750" cy="533400"/>
            <a:chOff x="1008" y="2112"/>
            <a:chExt cx="2100" cy="336"/>
          </a:xfrm>
        </p:grpSpPr>
        <p:sp>
          <p:nvSpPr>
            <p:cNvPr id="156704" name="Rectangle 7">
              <a:extLst>
                <a:ext uri="{FF2B5EF4-FFF2-40B4-BE49-F238E27FC236}">
                  <a16:creationId xmlns:a16="http://schemas.microsoft.com/office/drawing/2014/main" id="{904FCECE-7229-224B-B422-D0BFFAC6D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12"/>
              <a:ext cx="576" cy="336"/>
            </a:xfrm>
            <a:prstGeom prst="rect">
              <a:avLst/>
            </a:prstGeom>
            <a:solidFill>
              <a:schemeClr val="accent1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56705" name="Text Box 8">
              <a:extLst>
                <a:ext uri="{FF2B5EF4-FFF2-40B4-BE49-F238E27FC236}">
                  <a16:creationId xmlns:a16="http://schemas.microsoft.com/office/drawing/2014/main" id="{DA3836BD-1BEE-FE44-80F4-6FB9587DA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112"/>
              <a:ext cx="1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 b="1">
                  <a:latin typeface="Times New Roman" panose="02020603050405020304" pitchFamily="18" charset="0"/>
                </a:rPr>
                <a:t>weak entity set</a:t>
              </a:r>
            </a:p>
          </p:txBody>
        </p:sp>
      </p:grpSp>
      <p:grpSp>
        <p:nvGrpSpPr>
          <p:cNvPr id="156676" name="Group 9">
            <a:extLst>
              <a:ext uri="{FF2B5EF4-FFF2-40B4-BE49-F238E27FC236}">
                <a16:creationId xmlns:a16="http://schemas.microsoft.com/office/drawing/2014/main" id="{F3C6CF59-9B23-AD48-9E7E-BC82145D294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733800"/>
            <a:ext cx="3468688" cy="914400"/>
            <a:chOff x="1008" y="2640"/>
            <a:chExt cx="2185" cy="576"/>
          </a:xfrm>
        </p:grpSpPr>
        <p:sp>
          <p:nvSpPr>
            <p:cNvPr id="156702" name="AutoShape 10">
              <a:extLst>
                <a:ext uri="{FF2B5EF4-FFF2-40B4-BE49-F238E27FC236}">
                  <a16:creationId xmlns:a16="http://schemas.microsoft.com/office/drawing/2014/main" id="{8B96985C-35C7-D045-AF26-13B606767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640"/>
              <a:ext cx="432" cy="576"/>
            </a:xfrm>
            <a:prstGeom prst="diamond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56703" name="Text Box 11">
              <a:extLst>
                <a:ext uri="{FF2B5EF4-FFF2-40B4-BE49-F238E27FC236}">
                  <a16:creationId xmlns:a16="http://schemas.microsoft.com/office/drawing/2014/main" id="{2E631BCE-7A5A-0D40-93A2-D9BC4926D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736"/>
              <a:ext cx="13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 b="1">
                  <a:latin typeface="Times New Roman" panose="02020603050405020304" pitchFamily="18" charset="0"/>
                </a:rPr>
                <a:t>relationship set</a:t>
              </a:r>
            </a:p>
          </p:txBody>
        </p:sp>
      </p:grpSp>
      <p:grpSp>
        <p:nvGrpSpPr>
          <p:cNvPr id="156677" name="Group 12">
            <a:extLst>
              <a:ext uri="{FF2B5EF4-FFF2-40B4-BE49-F238E27FC236}">
                <a16:creationId xmlns:a16="http://schemas.microsoft.com/office/drawing/2014/main" id="{70391B7B-8D6E-3540-9162-26D0321965B3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953000"/>
            <a:ext cx="3529013" cy="1228725"/>
            <a:chOff x="672" y="3120"/>
            <a:chExt cx="2223" cy="774"/>
          </a:xfrm>
        </p:grpSpPr>
        <p:sp>
          <p:nvSpPr>
            <p:cNvPr id="156700" name="AutoShape 13">
              <a:extLst>
                <a:ext uri="{FF2B5EF4-FFF2-40B4-BE49-F238E27FC236}">
                  <a16:creationId xmlns:a16="http://schemas.microsoft.com/office/drawing/2014/main" id="{34879383-E935-7E4D-BB0C-A8CBFB17F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20"/>
              <a:ext cx="432" cy="576"/>
            </a:xfrm>
            <a:prstGeom prst="diamond">
              <a:avLst/>
            </a:prstGeom>
            <a:solidFill>
              <a:schemeClr val="accent1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56701" name="Text Box 14">
              <a:extLst>
                <a:ext uri="{FF2B5EF4-FFF2-40B4-BE49-F238E27FC236}">
                  <a16:creationId xmlns:a16="http://schemas.microsoft.com/office/drawing/2014/main" id="{B8692967-A46A-754A-81CD-B07FF0918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3146"/>
              <a:ext cx="1417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 b="1">
                  <a:latin typeface="Times New Roman" panose="02020603050405020304" pitchFamily="18" charset="0"/>
                </a:rPr>
                <a:t>identifying </a:t>
              </a:r>
              <a:br>
                <a:rPr lang="en-US" altLang="en-US" b="1">
                  <a:latin typeface="Times New Roman" panose="02020603050405020304" pitchFamily="18" charset="0"/>
                </a:rPr>
              </a:br>
              <a:r>
                <a:rPr lang="en-US" altLang="en-US" b="1">
                  <a:latin typeface="Times New Roman" panose="02020603050405020304" pitchFamily="18" charset="0"/>
                </a:rPr>
                <a:t>relationship set </a:t>
              </a:r>
              <a:br>
                <a:rPr lang="en-US" altLang="en-US" b="1">
                  <a:latin typeface="Times New Roman" panose="02020603050405020304" pitchFamily="18" charset="0"/>
                </a:rPr>
              </a:br>
              <a:r>
                <a:rPr lang="en-US" altLang="en-US" b="1">
                  <a:latin typeface="Times New Roman" panose="02020603050405020304" pitchFamily="18" charset="0"/>
                </a:rPr>
                <a:t>for weak entity</a:t>
              </a:r>
            </a:p>
          </p:txBody>
        </p:sp>
      </p:grpSp>
      <p:grpSp>
        <p:nvGrpSpPr>
          <p:cNvPr id="156678" name="Group 15">
            <a:extLst>
              <a:ext uri="{FF2B5EF4-FFF2-40B4-BE49-F238E27FC236}">
                <a16:creationId xmlns:a16="http://schemas.microsoft.com/office/drawing/2014/main" id="{428EDD80-93CB-3249-9F58-95154A241B63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905000"/>
            <a:ext cx="2462213" cy="492125"/>
            <a:chOff x="3936" y="1226"/>
            <a:chExt cx="1551" cy="310"/>
          </a:xfrm>
        </p:grpSpPr>
        <p:sp>
          <p:nvSpPr>
            <p:cNvPr id="156698" name="Oval 16">
              <a:extLst>
                <a:ext uri="{FF2B5EF4-FFF2-40B4-BE49-F238E27FC236}">
                  <a16:creationId xmlns:a16="http://schemas.microsoft.com/office/drawing/2014/main" id="{90BCB409-20D6-264F-93B1-170B5EDF3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248"/>
              <a:ext cx="432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56699" name="Text Box 17">
              <a:extLst>
                <a:ext uri="{FF2B5EF4-FFF2-40B4-BE49-F238E27FC236}">
                  <a16:creationId xmlns:a16="http://schemas.microsoft.com/office/drawing/2014/main" id="{D3C575A8-CF1E-9040-8641-D90DD0A34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1226"/>
              <a:ext cx="8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 b="1">
                  <a:latin typeface="Times New Roman" panose="02020603050405020304" pitchFamily="18" charset="0"/>
                </a:rPr>
                <a:t>attribute</a:t>
              </a:r>
            </a:p>
          </p:txBody>
        </p:sp>
      </p:grpSp>
      <p:sp>
        <p:nvSpPr>
          <p:cNvPr id="156679" name="Line 18">
            <a:extLst>
              <a:ext uri="{FF2B5EF4-FFF2-40B4-BE49-F238E27FC236}">
                <a16:creationId xmlns:a16="http://schemas.microsoft.com/office/drawing/2014/main" id="{8A36DD7C-9D05-CF4B-8407-6142C23C34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1676400"/>
            <a:ext cx="0" cy="434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56680" name="Group 23">
            <a:extLst>
              <a:ext uri="{FF2B5EF4-FFF2-40B4-BE49-F238E27FC236}">
                <a16:creationId xmlns:a16="http://schemas.microsoft.com/office/drawing/2014/main" id="{16EB121E-D184-1547-A633-9756830E4DCC}"/>
              </a:ext>
            </a:extLst>
          </p:cNvPr>
          <p:cNvGrpSpPr>
            <a:grpSpLocks/>
          </p:cNvGrpSpPr>
          <p:nvPr/>
        </p:nvGrpSpPr>
        <p:grpSpPr bwMode="auto">
          <a:xfrm>
            <a:off x="5522913" y="2825750"/>
            <a:ext cx="2928937" cy="527050"/>
            <a:chOff x="720" y="1178"/>
            <a:chExt cx="1845" cy="332"/>
          </a:xfrm>
        </p:grpSpPr>
        <p:grpSp>
          <p:nvGrpSpPr>
            <p:cNvPr id="156693" name="Group 24">
              <a:extLst>
                <a:ext uri="{FF2B5EF4-FFF2-40B4-BE49-F238E27FC236}">
                  <a16:creationId xmlns:a16="http://schemas.microsoft.com/office/drawing/2014/main" id="{7D198C08-EF80-3343-AE26-E94D4A340B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200"/>
              <a:ext cx="1845" cy="310"/>
              <a:chOff x="3936" y="1226"/>
              <a:chExt cx="1845" cy="310"/>
            </a:xfrm>
          </p:grpSpPr>
          <p:sp>
            <p:nvSpPr>
              <p:cNvPr id="156696" name="Oval 25">
                <a:extLst>
                  <a:ext uri="{FF2B5EF4-FFF2-40B4-BE49-F238E27FC236}">
                    <a16:creationId xmlns:a16="http://schemas.microsoft.com/office/drawing/2014/main" id="{012330DC-F5B3-334F-BFE9-23B37C503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248"/>
                <a:ext cx="432" cy="28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sp>
            <p:nvSpPr>
              <p:cNvPr id="156697" name="Text Box 26">
                <a:extLst>
                  <a:ext uri="{FF2B5EF4-FFF2-40B4-BE49-F238E27FC236}">
                    <a16:creationId xmlns:a16="http://schemas.microsoft.com/office/drawing/2014/main" id="{C74A930F-65F2-3845-8614-8E48CC2902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6" y="1226"/>
                <a:ext cx="11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en-US" b="1">
                    <a:latin typeface="Times New Roman" panose="02020603050405020304" pitchFamily="18" charset="0"/>
                  </a:rPr>
                  <a:t>primary key</a:t>
                </a:r>
              </a:p>
            </p:txBody>
          </p:sp>
        </p:grpSp>
        <p:sp>
          <p:nvSpPr>
            <p:cNvPr id="156694" name="Text Box 27">
              <a:extLst>
                <a:ext uri="{FF2B5EF4-FFF2-40B4-BE49-F238E27FC236}">
                  <a16:creationId xmlns:a16="http://schemas.microsoft.com/office/drawing/2014/main" id="{DB16F18D-1E2C-A448-B1AC-79945C52C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17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6695" name="Line 28">
              <a:extLst>
                <a:ext uri="{FF2B5EF4-FFF2-40B4-BE49-F238E27FC236}">
                  <a16:creationId xmlns:a16="http://schemas.microsoft.com/office/drawing/2014/main" id="{D19A9AB3-D94B-3A4D-9C7B-6E6C9ECDC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44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6681" name="Group 29">
            <a:extLst>
              <a:ext uri="{FF2B5EF4-FFF2-40B4-BE49-F238E27FC236}">
                <a16:creationId xmlns:a16="http://schemas.microsoft.com/office/drawing/2014/main" id="{9FD45ACA-C9E3-CE45-9FF7-BF59D528AE6A}"/>
              </a:ext>
            </a:extLst>
          </p:cNvPr>
          <p:cNvGrpSpPr>
            <a:grpSpLocks/>
          </p:cNvGrpSpPr>
          <p:nvPr/>
        </p:nvGrpSpPr>
        <p:grpSpPr bwMode="auto">
          <a:xfrm>
            <a:off x="5522913" y="4781550"/>
            <a:ext cx="3140075" cy="857250"/>
            <a:chOff x="720" y="1776"/>
            <a:chExt cx="1978" cy="540"/>
          </a:xfrm>
        </p:grpSpPr>
        <p:grpSp>
          <p:nvGrpSpPr>
            <p:cNvPr id="156688" name="Group 30">
              <a:extLst>
                <a:ext uri="{FF2B5EF4-FFF2-40B4-BE49-F238E27FC236}">
                  <a16:creationId xmlns:a16="http://schemas.microsoft.com/office/drawing/2014/main" id="{16F81372-4834-204A-BAA7-24F9D5B6B9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798"/>
              <a:ext cx="1978" cy="518"/>
              <a:chOff x="3936" y="1226"/>
              <a:chExt cx="1978" cy="518"/>
            </a:xfrm>
          </p:grpSpPr>
          <p:sp>
            <p:nvSpPr>
              <p:cNvPr id="156691" name="Oval 31">
                <a:extLst>
                  <a:ext uri="{FF2B5EF4-FFF2-40B4-BE49-F238E27FC236}">
                    <a16:creationId xmlns:a16="http://schemas.microsoft.com/office/drawing/2014/main" id="{C2CCE51F-4E82-6140-B98C-2F79EAFA5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248"/>
                <a:ext cx="432" cy="28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sp>
            <p:nvSpPr>
              <p:cNvPr id="156692" name="Text Box 32">
                <a:extLst>
                  <a:ext uri="{FF2B5EF4-FFF2-40B4-BE49-F238E27FC236}">
                    <a16:creationId xmlns:a16="http://schemas.microsoft.com/office/drawing/2014/main" id="{7FEA80D8-6FF8-AA4E-BE9A-B018F0EE24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6" y="1226"/>
                <a:ext cx="1268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en-US" b="1">
                    <a:latin typeface="Times New Roman" panose="02020603050405020304" pitchFamily="18" charset="0"/>
                  </a:rPr>
                  <a:t>Discriminator</a:t>
                </a:r>
                <a:br>
                  <a:rPr lang="en-US" altLang="en-US" b="1">
                    <a:latin typeface="Times New Roman" panose="02020603050405020304" pitchFamily="18" charset="0"/>
                  </a:rPr>
                </a:br>
                <a:r>
                  <a:rPr lang="en-US" altLang="en-US" b="1">
                    <a:latin typeface="Times New Roman" panose="02020603050405020304" pitchFamily="18" charset="0"/>
                  </a:rPr>
                  <a:t>partial key</a:t>
                </a:r>
              </a:p>
            </p:txBody>
          </p:sp>
        </p:grpSp>
        <p:sp>
          <p:nvSpPr>
            <p:cNvPr id="156689" name="Text Box 33">
              <a:extLst>
                <a:ext uri="{FF2B5EF4-FFF2-40B4-BE49-F238E27FC236}">
                  <a16:creationId xmlns:a16="http://schemas.microsoft.com/office/drawing/2014/main" id="{C8FBAF50-C314-C74A-9E3C-E313E42D6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77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6690" name="Line 34">
              <a:extLst>
                <a:ext uri="{FF2B5EF4-FFF2-40B4-BE49-F238E27FC236}">
                  <a16:creationId xmlns:a16="http://schemas.microsoft.com/office/drawing/2014/main" id="{C717E687-6C99-DD44-AE7C-086142CA3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38"/>
              <a:ext cx="14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6682" name="Group 45">
            <a:extLst>
              <a:ext uri="{FF2B5EF4-FFF2-40B4-BE49-F238E27FC236}">
                <a16:creationId xmlns:a16="http://schemas.microsoft.com/office/drawing/2014/main" id="{B2A446D3-D80C-A241-9051-D33D68D3982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851275"/>
            <a:ext cx="3249613" cy="492125"/>
            <a:chOff x="3456" y="2426"/>
            <a:chExt cx="2047" cy="310"/>
          </a:xfrm>
        </p:grpSpPr>
        <p:grpSp>
          <p:nvGrpSpPr>
            <p:cNvPr id="156683" name="Group 40">
              <a:extLst>
                <a:ext uri="{FF2B5EF4-FFF2-40B4-BE49-F238E27FC236}">
                  <a16:creationId xmlns:a16="http://schemas.microsoft.com/office/drawing/2014/main" id="{A39C7863-DAF1-0544-B50E-21AC859B8D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426"/>
              <a:ext cx="2047" cy="310"/>
              <a:chOff x="3936" y="1226"/>
              <a:chExt cx="2047" cy="310"/>
            </a:xfrm>
          </p:grpSpPr>
          <p:sp>
            <p:nvSpPr>
              <p:cNvPr id="156686" name="Oval 41">
                <a:extLst>
                  <a:ext uri="{FF2B5EF4-FFF2-40B4-BE49-F238E27FC236}">
                    <a16:creationId xmlns:a16="http://schemas.microsoft.com/office/drawing/2014/main" id="{06C7FDA7-DFE9-9E4D-AD62-7B056B466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248"/>
                <a:ext cx="432" cy="28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en-US" altLang="en-US"/>
              </a:p>
            </p:txBody>
          </p:sp>
          <p:sp>
            <p:nvSpPr>
              <p:cNvPr id="156687" name="Text Box 42">
                <a:extLst>
                  <a:ext uri="{FF2B5EF4-FFF2-40B4-BE49-F238E27FC236}">
                    <a16:creationId xmlns:a16="http://schemas.microsoft.com/office/drawing/2014/main" id="{DBDD8924-94E2-504D-AD41-6AFA48D02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6" y="1226"/>
                <a:ext cx="13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2" charset="2"/>
                  <a:buChar char="o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2" charset="2"/>
                  <a:buChar char="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itchFamily="2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en-US" b="1">
                    <a:latin typeface="Times New Roman" panose="02020603050405020304" pitchFamily="18" charset="0"/>
                  </a:rPr>
                  <a:t>alternative key</a:t>
                </a:r>
              </a:p>
            </p:txBody>
          </p:sp>
        </p:grpSp>
        <p:sp>
          <p:nvSpPr>
            <p:cNvPr id="156684" name="Text Box 43">
              <a:extLst>
                <a:ext uri="{FF2B5EF4-FFF2-40B4-BE49-F238E27FC236}">
                  <a16:creationId xmlns:a16="http://schemas.microsoft.com/office/drawing/2014/main" id="{5257779A-B541-3D4C-A243-E8C87A857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4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6685" name="Line 44">
              <a:extLst>
                <a:ext uri="{FF2B5EF4-FFF2-40B4-BE49-F238E27FC236}">
                  <a16:creationId xmlns:a16="http://schemas.microsoft.com/office/drawing/2014/main" id="{F25D15A5-4500-E040-B754-DB943C2DA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9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>
            <a:extLst>
              <a:ext uri="{FF2B5EF4-FFF2-40B4-BE49-F238E27FC236}">
                <a16:creationId xmlns:a16="http://schemas.microsoft.com/office/drawing/2014/main" id="{5ABCFA2A-ACC8-194F-8F70-273EE4480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ER Diagrams…</a:t>
            </a:r>
          </a:p>
        </p:txBody>
      </p:sp>
      <p:sp>
        <p:nvSpPr>
          <p:cNvPr id="158722" name="AutoShape 16">
            <a:extLst>
              <a:ext uri="{FF2B5EF4-FFF2-40B4-BE49-F238E27FC236}">
                <a16:creationId xmlns:a16="http://schemas.microsoft.com/office/drawing/2014/main" id="{2933A8EE-F509-4645-9A8B-AFAB3A33C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5" y="1981200"/>
            <a:ext cx="685800" cy="914400"/>
          </a:xfrm>
          <a:prstGeom prst="diamond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58723" name="Text Box 17">
            <a:extLst>
              <a:ext uri="{FF2B5EF4-FFF2-40B4-BE49-F238E27FC236}">
                <a16:creationId xmlns:a16="http://schemas.microsoft.com/office/drawing/2014/main" id="{6AFDE0BE-C719-2649-A937-653EB0759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0"/>
            <a:ext cx="187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Cardinalities</a:t>
            </a:r>
          </a:p>
        </p:txBody>
      </p:sp>
      <p:sp>
        <p:nvSpPr>
          <p:cNvPr id="158724" name="Line 18">
            <a:extLst>
              <a:ext uri="{FF2B5EF4-FFF2-40B4-BE49-F238E27FC236}">
                <a16:creationId xmlns:a16="http://schemas.microsoft.com/office/drawing/2014/main" id="{FA389287-5F99-2B4B-9F48-955FB5E572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8225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25" name="Line 19">
            <a:extLst>
              <a:ext uri="{FF2B5EF4-FFF2-40B4-BE49-F238E27FC236}">
                <a16:creationId xmlns:a16="http://schemas.microsoft.com/office/drawing/2014/main" id="{870BF308-43D3-444F-91CB-59B4358EC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1225" y="2438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26" name="Text Box 20">
            <a:extLst>
              <a:ext uri="{FF2B5EF4-FFF2-40B4-BE49-F238E27FC236}">
                <a16:creationId xmlns:a16="http://schemas.microsoft.com/office/drawing/2014/main" id="{AF0DF471-1192-254E-9A05-5B1354BCD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225" y="1981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58727" name="Text Box 21">
            <a:extLst>
              <a:ext uri="{FF2B5EF4-FFF2-40B4-BE49-F238E27FC236}">
                <a16:creationId xmlns:a16="http://schemas.microsoft.com/office/drawing/2014/main" id="{78AB2B11-E75A-2C4D-89E3-EC63F7BC8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338" y="1981200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58728" name="AutoShape 23">
            <a:extLst>
              <a:ext uri="{FF2B5EF4-FFF2-40B4-BE49-F238E27FC236}">
                <a16:creationId xmlns:a16="http://schemas.microsoft.com/office/drawing/2014/main" id="{725E1A8C-70B4-F541-9342-309B965C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3368675"/>
            <a:ext cx="685800" cy="914400"/>
          </a:xfrm>
          <a:prstGeom prst="diamond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58729" name="Text Box 24">
            <a:extLst>
              <a:ext uri="{FF2B5EF4-FFF2-40B4-BE49-F238E27FC236}">
                <a16:creationId xmlns:a16="http://schemas.microsoft.com/office/drawing/2014/main" id="{041EB28C-AABE-5C47-8578-23FF5E0AC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25" y="3673475"/>
            <a:ext cx="18780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Cardinalities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with limits</a:t>
            </a:r>
          </a:p>
        </p:txBody>
      </p:sp>
      <p:sp>
        <p:nvSpPr>
          <p:cNvPr id="158730" name="Line 25">
            <a:extLst>
              <a:ext uri="{FF2B5EF4-FFF2-40B4-BE49-F238E27FC236}">
                <a16:creationId xmlns:a16="http://schemas.microsoft.com/office/drawing/2014/main" id="{3EEF905E-0532-A842-B4A6-1B03CDC344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4100" y="382587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31" name="Line 26">
            <a:extLst>
              <a:ext uri="{FF2B5EF4-FFF2-40B4-BE49-F238E27FC236}">
                <a16:creationId xmlns:a16="http://schemas.microsoft.com/office/drawing/2014/main" id="{8E02FA4C-C2BD-BC46-8D49-5977F3E7C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7100" y="38258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32" name="Text Box 27">
            <a:extLst>
              <a:ext uri="{FF2B5EF4-FFF2-40B4-BE49-F238E27FC236}">
                <a16:creationId xmlns:a16="http://schemas.microsoft.com/office/drawing/2014/main" id="{2A4E3FBC-9BD2-D841-B5DE-CB4852445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225" y="333375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l:h</a:t>
            </a:r>
          </a:p>
        </p:txBody>
      </p:sp>
      <p:sp>
        <p:nvSpPr>
          <p:cNvPr id="158733" name="Text Box 28">
            <a:extLst>
              <a:ext uri="{FF2B5EF4-FFF2-40B4-BE49-F238E27FC236}">
                <a16:creationId xmlns:a16="http://schemas.microsoft.com/office/drawing/2014/main" id="{A92249D4-9222-4842-8552-605BB5F09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3352800"/>
            <a:ext cx="1268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min:max</a:t>
            </a:r>
          </a:p>
        </p:txBody>
      </p:sp>
      <p:sp>
        <p:nvSpPr>
          <p:cNvPr id="158734" name="Line 29">
            <a:extLst>
              <a:ext uri="{FF2B5EF4-FFF2-40B4-BE49-F238E27FC236}">
                <a16:creationId xmlns:a16="http://schemas.microsoft.com/office/drawing/2014/main" id="{67887FF5-013E-8542-8A8B-94019EBDA4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16764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58735" name="Group 72">
            <a:extLst>
              <a:ext uri="{FF2B5EF4-FFF2-40B4-BE49-F238E27FC236}">
                <a16:creationId xmlns:a16="http://schemas.microsoft.com/office/drawing/2014/main" id="{52E52702-B2DB-534E-8D04-CD53830596F8}"/>
              </a:ext>
            </a:extLst>
          </p:cNvPr>
          <p:cNvGrpSpPr>
            <a:grpSpLocks/>
          </p:cNvGrpSpPr>
          <p:nvPr/>
        </p:nvGrpSpPr>
        <p:grpSpPr bwMode="auto">
          <a:xfrm>
            <a:off x="865188" y="4435475"/>
            <a:ext cx="3325812" cy="1508125"/>
            <a:chOff x="384" y="3168"/>
            <a:chExt cx="2095" cy="950"/>
          </a:xfrm>
        </p:grpSpPr>
        <p:sp>
          <p:nvSpPr>
            <p:cNvPr id="158744" name="Oval 39">
              <a:extLst>
                <a:ext uri="{FF2B5EF4-FFF2-40B4-BE49-F238E27FC236}">
                  <a16:creationId xmlns:a16="http://schemas.microsoft.com/office/drawing/2014/main" id="{0C0B69EE-C012-D542-A756-E57969CD2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696"/>
              <a:ext cx="432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58745" name="Text Box 40">
              <a:extLst>
                <a:ext uri="{FF2B5EF4-FFF2-40B4-BE49-F238E27FC236}">
                  <a16:creationId xmlns:a16="http://schemas.microsoft.com/office/drawing/2014/main" id="{778897F2-FFCE-AB43-9956-90674E2A3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600"/>
              <a:ext cx="99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 b="1">
                  <a:latin typeface="Times New Roman" panose="02020603050405020304" pitchFamily="18" charset="0"/>
                </a:rPr>
                <a:t>Composite</a:t>
              </a:r>
              <a:br>
                <a:rPr lang="en-US" altLang="en-US" b="1">
                  <a:latin typeface="Times New Roman" panose="02020603050405020304" pitchFamily="18" charset="0"/>
                </a:rPr>
              </a:br>
              <a:r>
                <a:rPr lang="en-US" altLang="en-US" b="1">
                  <a:latin typeface="Times New Roman" panose="02020603050405020304" pitchFamily="18" charset="0"/>
                </a:rPr>
                <a:t>attribute</a:t>
              </a:r>
            </a:p>
          </p:txBody>
        </p:sp>
        <p:sp>
          <p:nvSpPr>
            <p:cNvPr id="158746" name="Oval 41">
              <a:extLst>
                <a:ext uri="{FF2B5EF4-FFF2-40B4-BE49-F238E27FC236}">
                  <a16:creationId xmlns:a16="http://schemas.microsoft.com/office/drawing/2014/main" id="{5AEBE503-7A3D-164B-851F-0CE6B1CAE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216"/>
              <a:ext cx="432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58747" name="Oval 42">
              <a:extLst>
                <a:ext uri="{FF2B5EF4-FFF2-40B4-BE49-F238E27FC236}">
                  <a16:creationId xmlns:a16="http://schemas.microsoft.com/office/drawing/2014/main" id="{6BE08DF6-568A-964E-BF0A-39A23481B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16"/>
              <a:ext cx="432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158748" name="Text Box 43">
              <a:extLst>
                <a:ext uri="{FF2B5EF4-FFF2-40B4-BE49-F238E27FC236}">
                  <a16:creationId xmlns:a16="http://schemas.microsoft.com/office/drawing/2014/main" id="{41E0F33A-AABE-6F45-99EC-E42D21F71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" y="3168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>
                  <a:latin typeface="Tahoma" panose="020B0604030504040204" pitchFamily="34" charset="0"/>
                </a:rPr>
                <a:t>…</a:t>
              </a:r>
            </a:p>
          </p:txBody>
        </p:sp>
        <p:sp>
          <p:nvSpPr>
            <p:cNvPr id="158749" name="Line 44">
              <a:extLst>
                <a:ext uri="{FF2B5EF4-FFF2-40B4-BE49-F238E27FC236}">
                  <a16:creationId xmlns:a16="http://schemas.microsoft.com/office/drawing/2014/main" id="{E6C3DC77-1DCB-A94C-BF2D-D09A2F93F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4" y="3504"/>
              <a:ext cx="4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8750" name="Line 45">
              <a:extLst>
                <a:ext uri="{FF2B5EF4-FFF2-40B4-BE49-F238E27FC236}">
                  <a16:creationId xmlns:a16="http://schemas.microsoft.com/office/drawing/2014/main" id="{098A8B8B-B193-B84E-A2A0-D7F37CEDD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3456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8736" name="AutoShape 64">
            <a:extLst>
              <a:ext uri="{FF2B5EF4-FFF2-40B4-BE49-F238E27FC236}">
                <a16:creationId xmlns:a16="http://schemas.microsoft.com/office/drawing/2014/main" id="{B7E28986-4D41-5C4B-B426-457E9F3A2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05400"/>
            <a:ext cx="685800" cy="914400"/>
          </a:xfrm>
          <a:prstGeom prst="diamond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58737" name="Line 65">
            <a:extLst>
              <a:ext uri="{FF2B5EF4-FFF2-40B4-BE49-F238E27FC236}">
                <a16:creationId xmlns:a16="http://schemas.microsoft.com/office/drawing/2014/main" id="{1E2A7552-690D-7C40-BC28-044F96846D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5562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38" name="Line 66">
            <a:extLst>
              <a:ext uri="{FF2B5EF4-FFF2-40B4-BE49-F238E27FC236}">
                <a16:creationId xmlns:a16="http://schemas.microsoft.com/office/drawing/2014/main" id="{8135BAC7-32BA-F448-AB87-D6914A90D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562600"/>
            <a:ext cx="304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39" name="Text Box 67">
            <a:extLst>
              <a:ext uri="{FF2B5EF4-FFF2-40B4-BE49-F238E27FC236}">
                <a16:creationId xmlns:a16="http://schemas.microsoft.com/office/drawing/2014/main" id="{A09BCD80-8176-4849-9171-6DD56667B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5" y="5181600"/>
            <a:ext cx="18938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Participation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partial/total</a:t>
            </a:r>
          </a:p>
        </p:txBody>
      </p:sp>
      <p:sp>
        <p:nvSpPr>
          <p:cNvPr id="158740" name="Oval 68">
            <a:extLst>
              <a:ext uri="{FF2B5EF4-FFF2-40B4-BE49-F238E27FC236}">
                <a16:creationId xmlns:a16="http://schemas.microsoft.com/office/drawing/2014/main" id="{E177CBA5-5FE0-1E40-AA4D-03DD0915F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2244725"/>
            <a:ext cx="685800" cy="457200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58741" name="Text Box 69">
            <a:extLst>
              <a:ext uri="{FF2B5EF4-FFF2-40B4-BE49-F238E27FC236}">
                <a16:creationId xmlns:a16="http://schemas.microsoft.com/office/drawing/2014/main" id="{450F3BE0-A09C-BD46-9B52-DE4FC9059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5" y="2209800"/>
            <a:ext cx="17764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Multivalued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attribute</a:t>
            </a:r>
          </a:p>
        </p:txBody>
      </p:sp>
      <p:sp>
        <p:nvSpPr>
          <p:cNvPr id="158742" name="Oval 70">
            <a:extLst>
              <a:ext uri="{FF2B5EF4-FFF2-40B4-BE49-F238E27FC236}">
                <a16:creationId xmlns:a16="http://schemas.microsoft.com/office/drawing/2014/main" id="{378940E4-5739-6641-B25E-ACF796BE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3235325"/>
            <a:ext cx="6858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58743" name="Text Box 71">
            <a:extLst>
              <a:ext uri="{FF2B5EF4-FFF2-40B4-BE49-F238E27FC236}">
                <a16:creationId xmlns:a16="http://schemas.microsoft.com/office/drawing/2014/main" id="{F384856F-0482-0742-95CD-ED823999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5" y="3200400"/>
            <a:ext cx="13350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Derived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attribute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2">
            <a:extLst>
              <a:ext uri="{FF2B5EF4-FFF2-40B4-BE49-F238E27FC236}">
                <a16:creationId xmlns:a16="http://schemas.microsoft.com/office/drawing/2014/main" id="{F902F4B9-AF9E-E246-B79D-A14E15C9F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 Diagrams…</a:t>
            </a:r>
          </a:p>
        </p:txBody>
      </p:sp>
      <p:sp>
        <p:nvSpPr>
          <p:cNvPr id="160770" name="AutoShape 3">
            <a:extLst>
              <a:ext uri="{FF2B5EF4-FFF2-40B4-BE49-F238E27FC236}">
                <a16:creationId xmlns:a16="http://schemas.microsoft.com/office/drawing/2014/main" id="{CCDA2D85-30D0-0648-8782-17540626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1524000"/>
            <a:ext cx="685800" cy="914400"/>
          </a:xfrm>
          <a:prstGeom prst="diamond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60771" name="Text Box 4">
            <a:extLst>
              <a:ext uri="{FF2B5EF4-FFF2-40B4-BE49-F238E27FC236}">
                <a16:creationId xmlns:a16="http://schemas.microsoft.com/office/drawing/2014/main" id="{A6955ED6-0E75-7041-9291-5A06AA1AF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63" y="1676400"/>
            <a:ext cx="187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Cardinalities</a:t>
            </a:r>
          </a:p>
        </p:txBody>
      </p:sp>
      <p:sp>
        <p:nvSpPr>
          <p:cNvPr id="160772" name="Line 5">
            <a:extLst>
              <a:ext uri="{FF2B5EF4-FFF2-40B4-BE49-F238E27FC236}">
                <a16:creationId xmlns:a16="http://schemas.microsoft.com/office/drawing/2014/main" id="{7256C2D1-D00A-E641-9735-D979D0E7FC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1388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73" name="Line 6">
            <a:extLst>
              <a:ext uri="{FF2B5EF4-FFF2-40B4-BE49-F238E27FC236}">
                <a16:creationId xmlns:a16="http://schemas.microsoft.com/office/drawing/2014/main" id="{5D0DFD0B-861B-EE4F-BE41-C1B65B5CD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388" y="1981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74" name="Text Box 7">
            <a:extLst>
              <a:ext uri="{FF2B5EF4-FFF2-40B4-BE49-F238E27FC236}">
                <a16:creationId xmlns:a16="http://schemas.microsoft.com/office/drawing/2014/main" id="{89DCE78A-D45C-DD48-904B-1A66A7925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15240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60775" name="Text Box 8">
            <a:extLst>
              <a:ext uri="{FF2B5EF4-FFF2-40B4-BE49-F238E27FC236}">
                <a16:creationId xmlns:a16="http://schemas.microsoft.com/office/drawing/2014/main" id="{F0E306A0-9E9F-5A4A-B7D7-BBA545BE8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15240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60776" name="AutoShape 9">
            <a:extLst>
              <a:ext uri="{FF2B5EF4-FFF2-40B4-BE49-F238E27FC236}">
                <a16:creationId xmlns:a16="http://schemas.microsoft.com/office/drawing/2014/main" id="{C840C660-E30E-514F-AEA8-3BA1F8CB0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2911475"/>
            <a:ext cx="685800" cy="914400"/>
          </a:xfrm>
          <a:prstGeom prst="diamond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60777" name="Text Box 10">
            <a:extLst>
              <a:ext uri="{FF2B5EF4-FFF2-40B4-BE49-F238E27FC236}">
                <a16:creationId xmlns:a16="http://schemas.microsoft.com/office/drawing/2014/main" id="{CC69569A-3989-CA49-B31C-B4FD36FD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988" y="3216275"/>
            <a:ext cx="18780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Cardinalities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with limits</a:t>
            </a:r>
          </a:p>
        </p:txBody>
      </p:sp>
      <p:sp>
        <p:nvSpPr>
          <p:cNvPr id="160778" name="Line 11">
            <a:extLst>
              <a:ext uri="{FF2B5EF4-FFF2-40B4-BE49-F238E27FC236}">
                <a16:creationId xmlns:a16="http://schemas.microsoft.com/office/drawing/2014/main" id="{38B6F71E-C0FD-FF40-87EC-BFFE6A3E0E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67263" y="336867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79" name="Line 12">
            <a:extLst>
              <a:ext uri="{FF2B5EF4-FFF2-40B4-BE49-F238E27FC236}">
                <a16:creationId xmlns:a16="http://schemas.microsoft.com/office/drawing/2014/main" id="{8714AA40-D3AD-9F49-8145-60484EDDE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0263" y="33686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80" name="Text Box 13">
            <a:extLst>
              <a:ext uri="{FF2B5EF4-FFF2-40B4-BE49-F238E27FC236}">
                <a16:creationId xmlns:a16="http://schemas.microsoft.com/office/drawing/2014/main" id="{CE8CC8EB-DDED-4D46-B0F2-2AF7F59B3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2876550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l:h</a:t>
            </a:r>
          </a:p>
        </p:txBody>
      </p:sp>
      <p:sp>
        <p:nvSpPr>
          <p:cNvPr id="160781" name="Text Box 14">
            <a:extLst>
              <a:ext uri="{FF2B5EF4-FFF2-40B4-BE49-F238E27FC236}">
                <a16:creationId xmlns:a16="http://schemas.microsoft.com/office/drawing/2014/main" id="{952D0C3B-AAA3-804B-AE2B-3032CBC61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238" y="2895600"/>
            <a:ext cx="1268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min:max</a:t>
            </a:r>
          </a:p>
        </p:txBody>
      </p:sp>
      <p:sp>
        <p:nvSpPr>
          <p:cNvPr id="160782" name="Line 15">
            <a:extLst>
              <a:ext uri="{FF2B5EF4-FFF2-40B4-BE49-F238E27FC236}">
                <a16:creationId xmlns:a16="http://schemas.microsoft.com/office/drawing/2014/main" id="{846781DD-F1BA-7246-8A49-18A2CF41F6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5163" y="12192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83" name="Oval 17">
            <a:extLst>
              <a:ext uri="{FF2B5EF4-FFF2-40B4-BE49-F238E27FC236}">
                <a16:creationId xmlns:a16="http://schemas.microsoft.com/office/drawing/2014/main" id="{82F31AE7-01E3-954C-8E3D-B7DDA96B2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4816475"/>
            <a:ext cx="685800" cy="457200"/>
          </a:xfrm>
          <a:prstGeom prst="ellipse">
            <a:avLst/>
          </a:prstGeom>
          <a:solidFill>
            <a:srgbClr val="FFB05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60784" name="Text Box 18">
            <a:extLst>
              <a:ext uri="{FF2B5EF4-FFF2-40B4-BE49-F238E27FC236}">
                <a16:creationId xmlns:a16="http://schemas.microsoft.com/office/drawing/2014/main" id="{528E50B4-BF0D-3E40-B476-EA609DBF0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4664075"/>
            <a:ext cx="15732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Composite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attribute</a:t>
            </a:r>
          </a:p>
        </p:txBody>
      </p:sp>
      <p:sp>
        <p:nvSpPr>
          <p:cNvPr id="160785" name="Oval 19">
            <a:extLst>
              <a:ext uri="{FF2B5EF4-FFF2-40B4-BE49-F238E27FC236}">
                <a16:creationId xmlns:a16="http://schemas.microsoft.com/office/drawing/2014/main" id="{64CC2C78-541D-FB4D-B96D-F88B45EA0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4054475"/>
            <a:ext cx="685800" cy="457200"/>
          </a:xfrm>
          <a:prstGeom prst="ellipse">
            <a:avLst/>
          </a:prstGeom>
          <a:solidFill>
            <a:srgbClr val="FFB05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60786" name="Oval 20">
            <a:extLst>
              <a:ext uri="{FF2B5EF4-FFF2-40B4-BE49-F238E27FC236}">
                <a16:creationId xmlns:a16="http://schemas.microsoft.com/office/drawing/2014/main" id="{7E37EEF1-BFD7-8246-A175-D5211EDCE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4054475"/>
            <a:ext cx="685800" cy="457200"/>
          </a:xfrm>
          <a:prstGeom prst="ellipse">
            <a:avLst/>
          </a:prstGeom>
          <a:solidFill>
            <a:srgbClr val="FFB05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60787" name="Text Box 21">
            <a:extLst>
              <a:ext uri="{FF2B5EF4-FFF2-40B4-BE49-F238E27FC236}">
                <a16:creationId xmlns:a16="http://schemas.microsoft.com/office/drawing/2014/main" id="{869DF81D-8DE4-F34C-946D-7C58E73A2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3978275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160788" name="Line 22">
            <a:extLst>
              <a:ext uri="{FF2B5EF4-FFF2-40B4-BE49-F238E27FC236}">
                <a16:creationId xmlns:a16="http://schemas.microsoft.com/office/drawing/2014/main" id="{F21F3FDE-D1DD-174F-8381-FD662859B3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9350" y="4511675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0789" name="Line 23">
            <a:extLst>
              <a:ext uri="{FF2B5EF4-FFF2-40B4-BE49-F238E27FC236}">
                <a16:creationId xmlns:a16="http://schemas.microsoft.com/office/drawing/2014/main" id="{F76CBEF3-4630-B949-A594-9849E879F1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6550" y="4435475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0790" name="AutoShape 24">
            <a:extLst>
              <a:ext uri="{FF2B5EF4-FFF2-40B4-BE49-F238E27FC236}">
                <a16:creationId xmlns:a16="http://schemas.microsoft.com/office/drawing/2014/main" id="{47CB23DC-7D14-B641-A6EB-B50D61FD4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3" y="4648200"/>
            <a:ext cx="685800" cy="914400"/>
          </a:xfrm>
          <a:prstGeom prst="diamond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60791" name="Line 25">
            <a:extLst>
              <a:ext uri="{FF2B5EF4-FFF2-40B4-BE49-F238E27FC236}">
                <a16:creationId xmlns:a16="http://schemas.microsoft.com/office/drawing/2014/main" id="{3641EDF8-B4F9-5C45-8CA0-F9BA42E478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9963" y="5105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92" name="Text Box 27">
            <a:extLst>
              <a:ext uri="{FF2B5EF4-FFF2-40B4-BE49-F238E27FC236}">
                <a16:creationId xmlns:a16="http://schemas.microsoft.com/office/drawing/2014/main" id="{03773CBE-27C7-1146-818C-57F4F60C8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38" y="4724400"/>
            <a:ext cx="18938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Participation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partial/total</a:t>
            </a:r>
          </a:p>
        </p:txBody>
      </p:sp>
      <p:sp>
        <p:nvSpPr>
          <p:cNvPr id="160793" name="Oval 28">
            <a:extLst>
              <a:ext uri="{FF2B5EF4-FFF2-40B4-BE49-F238E27FC236}">
                <a16:creationId xmlns:a16="http://schemas.microsoft.com/office/drawing/2014/main" id="{E0894C05-E507-4A4A-BF09-4B58CFCD1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1787525"/>
            <a:ext cx="685800" cy="457200"/>
          </a:xfrm>
          <a:prstGeom prst="ellipse">
            <a:avLst/>
          </a:prstGeom>
          <a:solidFill>
            <a:srgbClr val="FFB054"/>
          </a:solidFill>
          <a:ln w="762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60794" name="Text Box 29">
            <a:extLst>
              <a:ext uri="{FF2B5EF4-FFF2-40B4-BE49-F238E27FC236}">
                <a16:creationId xmlns:a16="http://schemas.microsoft.com/office/drawing/2014/main" id="{4338B8D6-BFE2-FF41-9A22-C11584E09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1752600"/>
            <a:ext cx="17764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Multivalued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attribute</a:t>
            </a:r>
          </a:p>
        </p:txBody>
      </p:sp>
      <p:sp>
        <p:nvSpPr>
          <p:cNvPr id="160795" name="Oval 30">
            <a:extLst>
              <a:ext uri="{FF2B5EF4-FFF2-40B4-BE49-F238E27FC236}">
                <a16:creationId xmlns:a16="http://schemas.microsoft.com/office/drawing/2014/main" id="{9ECE7345-9357-0B4A-87DD-0F60E7BA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2778125"/>
            <a:ext cx="685800" cy="457200"/>
          </a:xfrm>
          <a:prstGeom prst="ellipse">
            <a:avLst/>
          </a:prstGeom>
          <a:solidFill>
            <a:srgbClr val="FFB054"/>
          </a:solidFill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60796" name="Text Box 31">
            <a:extLst>
              <a:ext uri="{FF2B5EF4-FFF2-40B4-BE49-F238E27FC236}">
                <a16:creationId xmlns:a16="http://schemas.microsoft.com/office/drawing/2014/main" id="{586E8845-E78A-9541-98C4-D38BCA8E7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2743200"/>
            <a:ext cx="13350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Derived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attribute</a:t>
            </a:r>
          </a:p>
        </p:txBody>
      </p:sp>
      <p:sp>
        <p:nvSpPr>
          <p:cNvPr id="160797" name="Line 26">
            <a:extLst>
              <a:ext uri="{FF2B5EF4-FFF2-40B4-BE49-F238E27FC236}">
                <a16:creationId xmlns:a16="http://schemas.microsoft.com/office/drawing/2014/main" id="{867CE351-4AF4-684F-BB84-F26D4E3E4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2963" y="5105400"/>
            <a:ext cx="304800" cy="0"/>
          </a:xfrm>
          <a:prstGeom prst="line">
            <a:avLst/>
          </a:prstGeom>
          <a:noFill/>
          <a:ln w="63500" cmpd="dbl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98" name="Text Box 32">
            <a:extLst>
              <a:ext uri="{FF2B5EF4-FFF2-40B4-BE49-F238E27FC236}">
                <a16:creationId xmlns:a16="http://schemas.microsoft.com/office/drawing/2014/main" id="{58EA6016-EB13-BB44-91B7-A75316B5F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791200"/>
            <a:ext cx="3582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(dash line should be double solid line)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78F88D3E-2D0D-7545-B839-489B54382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Entity-Relationship Model (P. Chen, 1976)</a:t>
            </a:r>
          </a:p>
        </p:txBody>
      </p:sp>
      <p:sp>
        <p:nvSpPr>
          <p:cNvPr id="501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5998A95-78B5-1B42-AD5B-C5F4D635A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34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600">
                <a:latin typeface="Tahoma" panose="020B0604030504040204" pitchFamily="34" charset="0"/>
              </a:rPr>
              <a:t>Two Semantics primitives</a:t>
            </a:r>
          </a:p>
          <a:p>
            <a:pPr eaLnBrk="1" hangingPunct="1">
              <a:buClr>
                <a:srgbClr val="FF0000"/>
              </a:buClr>
            </a:pPr>
            <a:r>
              <a:rPr lang="en-US" altLang="en-US" sz="2600" u="sng">
                <a:solidFill>
                  <a:srgbClr val="000090"/>
                </a:solidFill>
                <a:latin typeface="Tahoma" panose="020B0604030504040204" pitchFamily="34" charset="0"/>
              </a:rPr>
              <a:t>Entities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>
                <a:latin typeface="Tahoma" panose="020B0604030504040204" pitchFamily="34" charset="0"/>
              </a:rPr>
              <a:t>Objects with physical existence,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e.g., Peter, Mary, Peter</a:t>
            </a:r>
            <a:r>
              <a:rPr lang="ja-JP" altLang="en-US">
                <a:latin typeface="Tahoma" panose="020B0604030504040204" pitchFamily="34" charset="0"/>
              </a:rPr>
              <a:t>’</a:t>
            </a:r>
            <a:r>
              <a:rPr lang="en-US" altLang="ja-JP">
                <a:latin typeface="Tahoma" panose="020B0604030504040204" pitchFamily="34" charset="0"/>
              </a:rPr>
              <a:t>s house, etc.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>
                <a:latin typeface="Tahoma" panose="020B0604030504040204" pitchFamily="34" charset="0"/>
              </a:rPr>
              <a:t>Objects with conceptual existence,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e.g., University, Course, Account, etc.	</a:t>
            </a:r>
          </a:p>
          <a:p>
            <a:pPr eaLnBrk="1" hangingPunct="1">
              <a:buClr>
                <a:srgbClr val="FF0000"/>
              </a:buClr>
            </a:pPr>
            <a:endParaRPr lang="en-US" altLang="en-US" sz="1600">
              <a:latin typeface="Tahoma" panose="020B0604030504040204" pitchFamily="34" charset="0"/>
            </a:endParaRPr>
          </a:p>
          <a:p>
            <a:pPr eaLnBrk="1" hangingPunct="1">
              <a:buClr>
                <a:srgbClr val="FF0000"/>
              </a:buClr>
            </a:pPr>
            <a:r>
              <a:rPr lang="en-US" altLang="en-US" sz="2600" u="sng">
                <a:solidFill>
                  <a:srgbClr val="000090"/>
                </a:solidFill>
                <a:latin typeface="Tahoma" panose="020B0604030504040204" pitchFamily="34" charset="0"/>
              </a:rPr>
              <a:t>Relationships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>
                <a:latin typeface="Tahoma" panose="020B0604030504040204" pitchFamily="34" charset="0"/>
              </a:rPr>
              <a:t>Associations between two or more entities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e.g., </a:t>
            </a:r>
            <a:r>
              <a:rPr lang="en-US" altLang="en-US" sz="2200">
                <a:latin typeface="Tahoma" panose="020B0604030504040204" pitchFamily="34" charset="0"/>
              </a:rPr>
              <a:t>Peter </a:t>
            </a:r>
            <a:r>
              <a:rPr lang="en-US" altLang="en-US" sz="2200" i="1">
                <a:latin typeface="Tahoma" panose="020B0604030504040204" pitchFamily="34" charset="0"/>
              </a:rPr>
              <a:t>married</a:t>
            </a:r>
            <a:r>
              <a:rPr lang="en-US" altLang="en-US" sz="2200">
                <a:latin typeface="Tahoma" panose="020B0604030504040204" pitchFamily="34" charset="0"/>
              </a:rPr>
              <a:t> Mary, Mary </a:t>
            </a:r>
            <a:r>
              <a:rPr lang="en-US" altLang="en-US" sz="2200" i="1">
                <a:latin typeface="Tahoma" panose="020B0604030504040204" pitchFamily="34" charset="0"/>
              </a:rPr>
              <a:t>studies</a:t>
            </a:r>
            <a:r>
              <a:rPr lang="en-US" altLang="en-US" sz="2200">
                <a:latin typeface="Tahoma" panose="020B0604030504040204" pitchFamily="34" charset="0"/>
              </a:rPr>
              <a:t> Physics,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bldLvl="3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8">
            <a:extLst>
              <a:ext uri="{FF2B5EF4-FFF2-40B4-BE49-F238E27FC236}">
                <a16:creationId xmlns:a16="http://schemas.microsoft.com/office/drawing/2014/main" id="{A1F75A47-756D-E848-BA88-1164D06B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838200"/>
            <a:ext cx="46482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600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F6F5EDE9-D3F7-C540-A15D-0F8EDF0AC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824913" cy="533400"/>
          </a:xfrm>
        </p:spPr>
        <p:txBody>
          <a:bodyPr/>
          <a:lstStyle/>
          <a:p>
            <a:pPr algn="l" eaLnBrk="1" hangingPunct="1"/>
            <a:r>
              <a:rPr lang="en-US" altLang="en-US"/>
              <a:t>Library ER Diagram</a:t>
            </a:r>
          </a:p>
        </p:txBody>
      </p:sp>
      <p:sp>
        <p:nvSpPr>
          <p:cNvPr id="162819" name="Rectangle 4">
            <a:extLst>
              <a:ext uri="{FF2B5EF4-FFF2-40B4-BE49-F238E27FC236}">
                <a16:creationId xmlns:a16="http://schemas.microsoft.com/office/drawing/2014/main" id="{3C982D98-6EC1-E84D-B547-E71B1D4AB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163888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TITLE</a:t>
            </a:r>
          </a:p>
        </p:txBody>
      </p:sp>
      <p:sp>
        <p:nvSpPr>
          <p:cNvPr id="162820" name="Text Box 8">
            <a:extLst>
              <a:ext uri="{FF2B5EF4-FFF2-40B4-BE49-F238E27FC236}">
                <a16:creationId xmlns:a16="http://schemas.microsoft.com/office/drawing/2014/main" id="{04FBFE34-3485-CF4D-B012-7DC9006CA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733800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62821" name="Rectangle 10">
            <a:extLst>
              <a:ext uri="{FF2B5EF4-FFF2-40B4-BE49-F238E27FC236}">
                <a16:creationId xmlns:a16="http://schemas.microsoft.com/office/drawing/2014/main" id="{E67F3DED-60CF-5E44-8154-A0318F188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163888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BOOK</a:t>
            </a:r>
          </a:p>
        </p:txBody>
      </p:sp>
      <p:sp>
        <p:nvSpPr>
          <p:cNvPr id="162822" name="Rectangle 13">
            <a:extLst>
              <a:ext uri="{FF2B5EF4-FFF2-40B4-BE49-F238E27FC236}">
                <a16:creationId xmlns:a16="http://schemas.microsoft.com/office/drawing/2014/main" id="{8208313F-6F13-D343-8917-23BD5EFB1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85800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MEMBER</a:t>
            </a:r>
          </a:p>
        </p:txBody>
      </p:sp>
      <p:sp>
        <p:nvSpPr>
          <p:cNvPr id="162823" name="Rectangle 14">
            <a:extLst>
              <a:ext uri="{FF2B5EF4-FFF2-40B4-BE49-F238E27FC236}">
                <a16:creationId xmlns:a16="http://schemas.microsoft.com/office/drawing/2014/main" id="{A4B1C97C-3559-834F-A7D2-04555B52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8800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LIBRARIAN</a:t>
            </a: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721DDEAB-FA1E-2249-96CC-6879BBD92A5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914400"/>
            <a:ext cx="3886200" cy="2209800"/>
            <a:chOff x="1536" y="576"/>
            <a:chExt cx="2448" cy="1392"/>
          </a:xfrm>
          <a:solidFill>
            <a:srgbClr val="FFB054"/>
          </a:solidFill>
        </p:grpSpPr>
        <p:sp>
          <p:nvSpPr>
            <p:cNvPr id="63540" name="AutoShape 17">
              <a:extLst>
                <a:ext uri="{FF2B5EF4-FFF2-40B4-BE49-F238E27FC236}">
                  <a16:creationId xmlns:a16="http://schemas.microsoft.com/office/drawing/2014/main" id="{1293E844-E4B5-7E4B-ABD5-86EE6C3A0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768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000">
                  <a:latin typeface="Helvetica" charset="0"/>
                  <a:ea typeface="ＭＳ Ｐゴシック" charset="0"/>
                  <a:cs typeface="ＭＳ Ｐゴシック" charset="0"/>
                </a:rPr>
                <a:t>HOLD</a:t>
              </a:r>
            </a:p>
          </p:txBody>
        </p:sp>
        <p:sp>
          <p:nvSpPr>
            <p:cNvPr id="63541" name="Line 20">
              <a:extLst>
                <a:ext uri="{FF2B5EF4-FFF2-40B4-BE49-F238E27FC236}">
                  <a16:creationId xmlns:a16="http://schemas.microsoft.com/office/drawing/2014/main" id="{9721C382-5515-EB47-A8F0-D57770DBF5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576"/>
              <a:ext cx="110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2" name="Line 22">
              <a:extLst>
                <a:ext uri="{FF2B5EF4-FFF2-40B4-BE49-F238E27FC236}">
                  <a16:creationId xmlns:a16="http://schemas.microsoft.com/office/drawing/2014/main" id="{5ADFB723-1D2B-E148-A991-0E4E34D9D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576"/>
              <a:ext cx="0" cy="19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3" name="Line 23">
              <a:extLst>
                <a:ext uri="{FF2B5EF4-FFF2-40B4-BE49-F238E27FC236}">
                  <a16:creationId xmlns:a16="http://schemas.microsoft.com/office/drawing/2014/main" id="{6E039A02-3D51-0543-8E7D-B850DE8EB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104"/>
              <a:ext cx="1008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4" name="Line 24">
              <a:extLst>
                <a:ext uri="{FF2B5EF4-FFF2-40B4-BE49-F238E27FC236}">
                  <a16:creationId xmlns:a16="http://schemas.microsoft.com/office/drawing/2014/main" id="{2BBA0718-C107-AF4A-BF5B-1572E39E2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04"/>
              <a:ext cx="0" cy="86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53">
            <a:extLst>
              <a:ext uri="{FF2B5EF4-FFF2-40B4-BE49-F238E27FC236}">
                <a16:creationId xmlns:a16="http://schemas.microsoft.com/office/drawing/2014/main" id="{B81257AA-018C-9A42-B5B6-4F2D7402485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219200"/>
            <a:ext cx="1295400" cy="1905000"/>
            <a:chOff x="4032" y="768"/>
            <a:chExt cx="816" cy="1200"/>
          </a:xfrm>
          <a:solidFill>
            <a:srgbClr val="FFB054"/>
          </a:solidFill>
        </p:grpSpPr>
        <p:sp>
          <p:nvSpPr>
            <p:cNvPr id="63537" name="AutoShape 18">
              <a:extLst>
                <a:ext uri="{FF2B5EF4-FFF2-40B4-BE49-F238E27FC236}">
                  <a16:creationId xmlns:a16="http://schemas.microsoft.com/office/drawing/2014/main" id="{CED710BF-D3DD-174F-BA31-C795ABC4D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008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BORROW</a:t>
              </a:r>
            </a:p>
          </p:txBody>
        </p:sp>
        <p:sp>
          <p:nvSpPr>
            <p:cNvPr id="63538" name="Line 25">
              <a:extLst>
                <a:ext uri="{FF2B5EF4-FFF2-40B4-BE49-F238E27FC236}">
                  <a16:creationId xmlns:a16="http://schemas.microsoft.com/office/drawing/2014/main" id="{C850AE96-4017-ED47-97D6-DE3A8EE5B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768"/>
              <a:ext cx="0" cy="24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9" name="Line 26">
              <a:extLst>
                <a:ext uri="{FF2B5EF4-FFF2-40B4-BE49-F238E27FC236}">
                  <a16:creationId xmlns:a16="http://schemas.microsoft.com/office/drawing/2014/main" id="{B9694029-90F8-1148-AA1D-0F99A00C2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680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2826" name="Rectangle 27">
            <a:extLst>
              <a:ext uri="{FF2B5EF4-FFF2-40B4-BE49-F238E27FC236}">
                <a16:creationId xmlns:a16="http://schemas.microsoft.com/office/drawing/2014/main" id="{938DE09B-9114-F14B-B7EF-D69C100A7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641975"/>
            <a:ext cx="1371600" cy="530225"/>
          </a:xfrm>
          <a:prstGeom prst="rect">
            <a:avLst/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/>
              <a:t>SECTION</a:t>
            </a:r>
          </a:p>
        </p:txBody>
      </p:sp>
      <p:grpSp>
        <p:nvGrpSpPr>
          <p:cNvPr id="4" name="Group 68">
            <a:extLst>
              <a:ext uri="{FF2B5EF4-FFF2-40B4-BE49-F238E27FC236}">
                <a16:creationId xmlns:a16="http://schemas.microsoft.com/office/drawing/2014/main" id="{B501EEEB-C11D-DA4D-A23C-E099EADD51F0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3733800"/>
            <a:ext cx="1295400" cy="1905000"/>
            <a:chOff x="4032" y="2352"/>
            <a:chExt cx="816" cy="1200"/>
          </a:xfrm>
          <a:solidFill>
            <a:srgbClr val="FFB054"/>
          </a:solidFill>
        </p:grpSpPr>
        <p:sp>
          <p:nvSpPr>
            <p:cNvPr id="63534" name="AutoShape 34">
              <a:extLst>
                <a:ext uri="{FF2B5EF4-FFF2-40B4-BE49-F238E27FC236}">
                  <a16:creationId xmlns:a16="http://schemas.microsoft.com/office/drawing/2014/main" id="{7B4257BC-27B0-7145-8555-407F2AF23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44"/>
              <a:ext cx="816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BELONGS</a:t>
              </a:r>
            </a:p>
          </p:txBody>
        </p:sp>
        <p:sp>
          <p:nvSpPr>
            <p:cNvPr id="63535" name="Line 35">
              <a:extLst>
                <a:ext uri="{FF2B5EF4-FFF2-40B4-BE49-F238E27FC236}">
                  <a16:creationId xmlns:a16="http://schemas.microsoft.com/office/drawing/2014/main" id="{59DAA70B-A3F3-1246-B4D6-68BE4BFA6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0" cy="192"/>
            </a:xfrm>
            <a:prstGeom prst="line">
              <a:avLst/>
            </a:prstGeom>
            <a:grp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6" name="Line 36">
              <a:extLst>
                <a:ext uri="{FF2B5EF4-FFF2-40B4-BE49-F238E27FC236}">
                  <a16:creationId xmlns:a16="http://schemas.microsoft.com/office/drawing/2014/main" id="{4BC71301-4CF1-0A4B-9A07-5CEB6FF15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70">
            <a:extLst>
              <a:ext uri="{FF2B5EF4-FFF2-40B4-BE49-F238E27FC236}">
                <a16:creationId xmlns:a16="http://schemas.microsoft.com/office/drawing/2014/main" id="{CC2818C2-2CA9-8E41-99C2-844DA85D2AF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334000"/>
            <a:ext cx="3200400" cy="1066800"/>
            <a:chOff x="1968" y="3360"/>
            <a:chExt cx="2016" cy="672"/>
          </a:xfrm>
          <a:solidFill>
            <a:srgbClr val="FFB054"/>
          </a:solidFill>
        </p:grpSpPr>
        <p:sp>
          <p:nvSpPr>
            <p:cNvPr id="63531" name="AutoShape 31">
              <a:extLst>
                <a:ext uri="{FF2B5EF4-FFF2-40B4-BE49-F238E27FC236}">
                  <a16:creationId xmlns:a16="http://schemas.microsoft.com/office/drawing/2014/main" id="{BC637198-6AA8-4442-9539-1CE915A0D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768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MANAGES</a:t>
              </a:r>
            </a:p>
          </p:txBody>
        </p:sp>
        <p:sp>
          <p:nvSpPr>
            <p:cNvPr id="63532" name="Line 32">
              <a:extLst>
                <a:ext uri="{FF2B5EF4-FFF2-40B4-BE49-F238E27FC236}">
                  <a16:creationId xmlns:a16="http://schemas.microsoft.com/office/drawing/2014/main" id="{AF354513-6523-E745-B2BD-03B610A35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3" name="Line 33">
              <a:extLst>
                <a:ext uri="{FF2B5EF4-FFF2-40B4-BE49-F238E27FC236}">
                  <a16:creationId xmlns:a16="http://schemas.microsoft.com/office/drawing/2014/main" id="{4BE50EE9-8BEE-774E-8610-DE6967D61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96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" name="Group 45">
            <a:extLst>
              <a:ext uri="{FF2B5EF4-FFF2-40B4-BE49-F238E27FC236}">
                <a16:creationId xmlns:a16="http://schemas.microsoft.com/office/drawing/2014/main" id="{9CB5A2F8-B403-A048-8C43-1F67B655989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581400"/>
            <a:ext cx="4191000" cy="2057400"/>
            <a:chOff x="1344" y="2256"/>
            <a:chExt cx="2640" cy="1296"/>
          </a:xfrm>
          <a:solidFill>
            <a:srgbClr val="FFB054"/>
          </a:solidFill>
        </p:grpSpPr>
        <p:sp>
          <p:nvSpPr>
            <p:cNvPr id="63526" name="AutoShape 40">
              <a:extLst>
                <a:ext uri="{FF2B5EF4-FFF2-40B4-BE49-F238E27FC236}">
                  <a16:creationId xmlns:a16="http://schemas.microsoft.com/office/drawing/2014/main" id="{A3FD54A5-40ED-6E4E-BE6C-3E7DC4C5F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52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CHECKS</a:t>
              </a:r>
            </a:p>
          </p:txBody>
        </p:sp>
        <p:sp>
          <p:nvSpPr>
            <p:cNvPr id="63527" name="Line 41">
              <a:extLst>
                <a:ext uri="{FF2B5EF4-FFF2-40B4-BE49-F238E27FC236}">
                  <a16:creationId xmlns:a16="http://schemas.microsoft.com/office/drawing/2014/main" id="{7C8005C7-E2A2-C94C-9418-C080AF6A9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688"/>
              <a:ext cx="1728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28" name="Line 42">
              <a:extLst>
                <a:ext uri="{FF2B5EF4-FFF2-40B4-BE49-F238E27FC236}">
                  <a16:creationId xmlns:a16="http://schemas.microsoft.com/office/drawing/2014/main" id="{C657851F-65BA-D643-9A7D-EB7B0B6C1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688"/>
              <a:ext cx="0" cy="86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29" name="Line 43">
              <a:extLst>
                <a:ext uri="{FF2B5EF4-FFF2-40B4-BE49-F238E27FC236}">
                  <a16:creationId xmlns:a16="http://schemas.microsoft.com/office/drawing/2014/main" id="{FCA39810-DC5F-8F4C-89FE-02C2725BC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256"/>
              <a:ext cx="0" cy="9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0" name="Line 44">
              <a:extLst>
                <a:ext uri="{FF2B5EF4-FFF2-40B4-BE49-F238E27FC236}">
                  <a16:creationId xmlns:a16="http://schemas.microsoft.com/office/drawing/2014/main" id="{EDF8F74C-A5CC-8E40-8D7A-865C2C7F8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256"/>
              <a:ext cx="57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2830" name="Text Box 51">
            <a:extLst>
              <a:ext uri="{FF2B5EF4-FFF2-40B4-BE49-F238E27FC236}">
                <a16:creationId xmlns:a16="http://schemas.microsoft.com/office/drawing/2014/main" id="{D7E0A5AD-B03D-4E4F-9E28-FB353A258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6670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62831" name="Text Box 52">
            <a:extLst>
              <a:ext uri="{FF2B5EF4-FFF2-40B4-BE49-F238E27FC236}">
                <a16:creationId xmlns:a16="http://schemas.microsoft.com/office/drawing/2014/main" id="{9DFD0ABC-E8C4-B941-BF7B-CF299432C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219200"/>
            <a:ext cx="4714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0,1</a:t>
            </a:r>
          </a:p>
        </p:txBody>
      </p:sp>
      <p:sp>
        <p:nvSpPr>
          <p:cNvPr id="162832" name="Text Box 55">
            <a:extLst>
              <a:ext uri="{FF2B5EF4-FFF2-40B4-BE49-F238E27FC236}">
                <a16:creationId xmlns:a16="http://schemas.microsoft.com/office/drawing/2014/main" id="{D5E673E4-5EA7-E741-BFFA-A62329FD0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5138738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62833" name="Text Box 9">
            <a:extLst>
              <a:ext uri="{FF2B5EF4-FFF2-40B4-BE49-F238E27FC236}">
                <a16:creationId xmlns:a16="http://schemas.microsoft.com/office/drawing/2014/main" id="{C75C6743-2105-2642-816D-E5357860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895600"/>
            <a:ext cx="457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M</a:t>
            </a:r>
          </a:p>
        </p:txBody>
      </p:sp>
      <p:grpSp>
        <p:nvGrpSpPr>
          <p:cNvPr id="7" name="Group 75">
            <a:extLst>
              <a:ext uri="{FF2B5EF4-FFF2-40B4-BE49-F238E27FC236}">
                <a16:creationId xmlns:a16="http://schemas.microsoft.com/office/drawing/2014/main" id="{29EC4862-7B94-A349-BB20-3917046A7CA0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819400"/>
            <a:ext cx="2057400" cy="1066800"/>
            <a:chOff x="1968" y="1776"/>
            <a:chExt cx="1296" cy="672"/>
          </a:xfrm>
          <a:solidFill>
            <a:srgbClr val="FFB054"/>
          </a:solidFill>
        </p:grpSpPr>
        <p:sp>
          <p:nvSpPr>
            <p:cNvPr id="63523" name="AutoShape 12">
              <a:extLst>
                <a:ext uri="{FF2B5EF4-FFF2-40B4-BE49-F238E27FC236}">
                  <a16:creationId xmlns:a16="http://schemas.microsoft.com/office/drawing/2014/main" id="{6854F265-3891-5447-8392-03CDDD636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76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COPY</a:t>
              </a:r>
            </a:p>
          </p:txBody>
        </p:sp>
        <p:sp>
          <p:nvSpPr>
            <p:cNvPr id="63524" name="Line 15">
              <a:extLst>
                <a:ext uri="{FF2B5EF4-FFF2-40B4-BE49-F238E27FC236}">
                  <a16:creationId xmlns:a16="http://schemas.microsoft.com/office/drawing/2014/main" id="{D3A861B0-0394-DC49-86FA-1D2FFAE26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112"/>
              <a:ext cx="62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2835" name="Text Box 56">
            <a:extLst>
              <a:ext uri="{FF2B5EF4-FFF2-40B4-BE49-F238E27FC236}">
                <a16:creationId xmlns:a16="http://schemas.microsoft.com/office/drawing/2014/main" id="{C9C69143-D7D5-0E48-8BBA-0EA076E2B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2852738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62836" name="Text Box 57">
            <a:extLst>
              <a:ext uri="{FF2B5EF4-FFF2-40B4-BE49-F238E27FC236}">
                <a16:creationId xmlns:a16="http://schemas.microsoft.com/office/drawing/2014/main" id="{0D8831C8-5472-7847-AB81-54B6FEF3A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14400"/>
            <a:ext cx="3429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162837" name="Text Box 58">
            <a:extLst>
              <a:ext uri="{FF2B5EF4-FFF2-40B4-BE49-F238E27FC236}">
                <a16:creationId xmlns:a16="http://schemas.microsoft.com/office/drawing/2014/main" id="{0F5ABE24-3EC0-944F-8F15-4D72FE201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850" y="1828800"/>
            <a:ext cx="3222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162838" name="Text Box 59">
            <a:extLst>
              <a:ext uri="{FF2B5EF4-FFF2-40B4-BE49-F238E27FC236}">
                <a16:creationId xmlns:a16="http://schemas.microsoft.com/office/drawing/2014/main" id="{C667119B-73F4-934D-89BF-0D3AD6278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8674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62839" name="Text Box 60">
            <a:extLst>
              <a:ext uri="{FF2B5EF4-FFF2-40B4-BE49-F238E27FC236}">
                <a16:creationId xmlns:a16="http://schemas.microsoft.com/office/drawing/2014/main" id="{B9366AD7-E03A-DA47-87FD-4B7139BC5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5824538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8" name="Group 77">
            <a:extLst>
              <a:ext uri="{FF2B5EF4-FFF2-40B4-BE49-F238E27FC236}">
                <a16:creationId xmlns:a16="http://schemas.microsoft.com/office/drawing/2014/main" id="{30016550-603B-6249-A6E0-D0D1D60A21F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572000"/>
            <a:ext cx="2971800" cy="1066800"/>
            <a:chOff x="2160" y="2880"/>
            <a:chExt cx="1872" cy="672"/>
          </a:xfrm>
          <a:solidFill>
            <a:srgbClr val="FFB054"/>
          </a:solidFill>
        </p:grpSpPr>
        <p:sp>
          <p:nvSpPr>
            <p:cNvPr id="63518" name="AutoShape 28">
              <a:extLst>
                <a:ext uri="{FF2B5EF4-FFF2-40B4-BE49-F238E27FC236}">
                  <a16:creationId xmlns:a16="http://schemas.microsoft.com/office/drawing/2014/main" id="{570E4703-3897-2046-976B-A12B8EEB3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880"/>
              <a:ext cx="672" cy="672"/>
            </a:xfrm>
            <a:prstGeom prst="flowChartDecision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WORKS</a:t>
              </a:r>
            </a:p>
          </p:txBody>
        </p:sp>
        <p:sp>
          <p:nvSpPr>
            <p:cNvPr id="63520" name="Line 37">
              <a:extLst>
                <a:ext uri="{FF2B5EF4-FFF2-40B4-BE49-F238E27FC236}">
                  <a16:creationId xmlns:a16="http://schemas.microsoft.com/office/drawing/2014/main" id="{1E2D361B-6CC5-0E4F-AC5D-57C682D44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16"/>
              <a:ext cx="120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21" name="Line 38">
              <a:extLst>
                <a:ext uri="{FF2B5EF4-FFF2-40B4-BE49-F238E27FC236}">
                  <a16:creationId xmlns:a16="http://schemas.microsoft.com/office/drawing/2014/main" id="{E722BDBA-CF77-9C44-A8DB-5BF9A2CED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216"/>
              <a:ext cx="0" cy="3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2841" name="Text Box 61">
            <a:extLst>
              <a:ext uri="{FF2B5EF4-FFF2-40B4-BE49-F238E27FC236}">
                <a16:creationId xmlns:a16="http://schemas.microsoft.com/office/drawing/2014/main" id="{5827683F-B9DF-7345-B601-7276DE8FD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5105400"/>
            <a:ext cx="3429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162842" name="Text Box 62">
            <a:extLst>
              <a:ext uri="{FF2B5EF4-FFF2-40B4-BE49-F238E27FC236}">
                <a16:creationId xmlns:a16="http://schemas.microsoft.com/office/drawing/2014/main" id="{E2549E69-4FF9-4A46-B721-D0EE22680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105400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62843" name="Text Box 63">
            <a:extLst>
              <a:ext uri="{FF2B5EF4-FFF2-40B4-BE49-F238E27FC236}">
                <a16:creationId xmlns:a16="http://schemas.microsoft.com/office/drawing/2014/main" id="{50C603B8-E280-484C-8872-5E48D3C72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581400"/>
            <a:ext cx="298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162844" name="Text Box 64">
            <a:extLst>
              <a:ext uri="{FF2B5EF4-FFF2-40B4-BE49-F238E27FC236}">
                <a16:creationId xmlns:a16="http://schemas.microsoft.com/office/drawing/2014/main" id="{EA6ED11E-8B57-BE42-B59A-8DAEF6910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8" y="4343400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62845" name="Line 11">
            <a:extLst>
              <a:ext uri="{FF2B5EF4-FFF2-40B4-BE49-F238E27FC236}">
                <a16:creationId xmlns:a16="http://schemas.microsoft.com/office/drawing/2014/main" id="{900C164B-E9DA-6340-A781-CB3B7DE61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352800"/>
            <a:ext cx="1143000" cy="0"/>
          </a:xfrm>
          <a:prstGeom prst="line">
            <a:avLst/>
          </a:prstGeom>
          <a:noFill/>
          <a:ln w="63500" cmpd="dbl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2846" name="Line 28">
            <a:extLst>
              <a:ext uri="{FF2B5EF4-FFF2-40B4-BE49-F238E27FC236}">
                <a16:creationId xmlns:a16="http://schemas.microsoft.com/office/drawing/2014/main" id="{AF733BB4-9FC5-0541-9F61-B4F6C3E5A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105400"/>
            <a:ext cx="990600" cy="0"/>
          </a:xfrm>
          <a:prstGeom prst="line">
            <a:avLst/>
          </a:prstGeom>
          <a:noFill/>
          <a:ln w="63500" cmpd="dbl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2847" name="Line 31">
            <a:extLst>
              <a:ext uri="{FF2B5EF4-FFF2-40B4-BE49-F238E27FC236}">
                <a16:creationId xmlns:a16="http://schemas.microsoft.com/office/drawing/2014/main" id="{CDD4AF61-992D-6D4B-8473-BA6B9BFE4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105400"/>
            <a:ext cx="0" cy="533400"/>
          </a:xfrm>
          <a:prstGeom prst="line">
            <a:avLst/>
          </a:prstGeom>
          <a:noFill/>
          <a:ln w="63500" cmpd="dbl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2848" name="Text Box 54">
            <a:extLst>
              <a:ext uri="{FF2B5EF4-FFF2-40B4-BE49-F238E27FC236}">
                <a16:creationId xmlns:a16="http://schemas.microsoft.com/office/drawing/2014/main" id="{C1DF8BD7-BA4E-D645-93E5-96C5637AE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48200"/>
            <a:ext cx="20843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(dash lines should be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 double solid lines)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>
            <a:extLst>
              <a:ext uri="{FF2B5EF4-FFF2-40B4-BE49-F238E27FC236}">
                <a16:creationId xmlns:a16="http://schemas.microsoft.com/office/drawing/2014/main" id="{DBE732CB-CAFC-624F-AB1F-96F524DFB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EER Diagrams</a:t>
            </a:r>
          </a:p>
        </p:txBody>
      </p:sp>
      <p:grpSp>
        <p:nvGrpSpPr>
          <p:cNvPr id="84994" name="Group 3">
            <a:extLst>
              <a:ext uri="{FF2B5EF4-FFF2-40B4-BE49-F238E27FC236}">
                <a16:creationId xmlns:a16="http://schemas.microsoft.com/office/drawing/2014/main" id="{32C351B2-7144-9941-893F-7742F3389A8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05000"/>
            <a:ext cx="2149475" cy="568325"/>
            <a:chOff x="3552" y="1322"/>
            <a:chExt cx="1354" cy="358"/>
          </a:xfrm>
          <a:solidFill>
            <a:srgbClr val="FFB054"/>
          </a:solidFill>
        </p:grpSpPr>
        <p:sp>
          <p:nvSpPr>
            <p:cNvPr id="85012" name="AutoShape 4">
              <a:extLst>
                <a:ext uri="{FF2B5EF4-FFF2-40B4-BE49-F238E27FC236}">
                  <a16:creationId xmlns:a16="http://schemas.microsoft.com/office/drawing/2014/main" id="{E43E6F40-10C3-9942-AFE6-44008E6970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52" y="1344"/>
              <a:ext cx="384" cy="336"/>
            </a:xfrm>
            <a:prstGeom prst="triangle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013" name="Text Box 5">
              <a:extLst>
                <a:ext uri="{FF2B5EF4-FFF2-40B4-BE49-F238E27FC236}">
                  <a16:creationId xmlns:a16="http://schemas.microsoft.com/office/drawing/2014/main" id="{064D7BD0-1205-384D-AA59-3DA366270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1322"/>
              <a:ext cx="500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b="1" dirty="0">
                  <a:latin typeface="Times New Roman" charset="0"/>
                </a:rPr>
                <a:t>IS-A</a:t>
              </a:r>
            </a:p>
          </p:txBody>
        </p:sp>
      </p:grpSp>
      <p:sp>
        <p:nvSpPr>
          <p:cNvPr id="148483" name="AutoShape 7">
            <a:extLst>
              <a:ext uri="{FF2B5EF4-FFF2-40B4-BE49-F238E27FC236}">
                <a16:creationId xmlns:a16="http://schemas.microsoft.com/office/drawing/2014/main" id="{5DBF03F8-E179-4F40-8F37-20F13AFEB10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181600" y="2438400"/>
            <a:ext cx="609600" cy="533400"/>
          </a:xfrm>
          <a:prstGeom prst="triangle">
            <a:avLst>
              <a:gd name="adj" fmla="val 50000"/>
            </a:avLst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48484" name="Text Box 8">
            <a:extLst>
              <a:ext uri="{FF2B5EF4-FFF2-40B4-BE49-F238E27FC236}">
                <a16:creationId xmlns:a16="http://schemas.microsoft.com/office/drawing/2014/main" id="{A9B25A65-FEA3-5B4C-B2C9-65E4B1E2B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57400"/>
            <a:ext cx="2028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Total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generalization</a:t>
            </a:r>
          </a:p>
        </p:txBody>
      </p:sp>
      <p:sp>
        <p:nvSpPr>
          <p:cNvPr id="148485" name="Line 9">
            <a:extLst>
              <a:ext uri="{FF2B5EF4-FFF2-40B4-BE49-F238E27FC236}">
                <a16:creationId xmlns:a16="http://schemas.microsoft.com/office/drawing/2014/main" id="{0F8D8D88-B83A-9E4B-A92B-9D876BF635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057400"/>
            <a:ext cx="0" cy="381000"/>
          </a:xfrm>
          <a:prstGeom prst="line">
            <a:avLst/>
          </a:prstGeom>
          <a:noFill/>
          <a:ln w="76200" cmpd="dbl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486" name="Text Box 10">
            <a:extLst>
              <a:ext uri="{FF2B5EF4-FFF2-40B4-BE49-F238E27FC236}">
                <a16:creationId xmlns:a16="http://schemas.microsoft.com/office/drawing/2014/main" id="{C678A475-37E8-2046-A07D-BBE57253C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181600"/>
            <a:ext cx="3222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latin typeface="Times New Roman" panose="02020603050405020304" pitchFamily="18" charset="0"/>
              </a:rPr>
              <a:t>(see book for alternative</a:t>
            </a:r>
            <a:br>
              <a:rPr lang="en-US" altLang="en-US" b="1" i="1">
                <a:latin typeface="Times New Roman" panose="02020603050405020304" pitchFamily="18" charset="0"/>
              </a:rPr>
            </a:br>
            <a:r>
              <a:rPr lang="en-US" altLang="en-US" b="1" i="1">
                <a:latin typeface="Times New Roman" panose="02020603050405020304" pitchFamily="18" charset="0"/>
              </a:rPr>
              <a:t> notations)</a:t>
            </a:r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148487" name="Text Box 11">
            <a:extLst>
              <a:ext uri="{FF2B5EF4-FFF2-40B4-BE49-F238E27FC236}">
                <a16:creationId xmlns:a16="http://schemas.microsoft.com/office/drawing/2014/main" id="{4000D425-829F-504C-877E-210525883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936875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Disjoint</a:t>
            </a:r>
          </a:p>
        </p:txBody>
      </p:sp>
      <p:sp>
        <p:nvSpPr>
          <p:cNvPr id="148488" name="AutoShape 12">
            <a:extLst>
              <a:ext uri="{FF2B5EF4-FFF2-40B4-BE49-F238E27FC236}">
                <a16:creationId xmlns:a16="http://schemas.microsoft.com/office/drawing/2014/main" id="{7F0EC772-42BC-E04C-AECD-AE259030E17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19200" y="4038600"/>
            <a:ext cx="609600" cy="533400"/>
          </a:xfrm>
          <a:prstGeom prst="triangle">
            <a:avLst>
              <a:gd name="adj" fmla="val 50000"/>
            </a:avLst>
          </a:prstGeom>
          <a:solidFill>
            <a:srgbClr val="FFB05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48489" name="Text Box 13">
            <a:extLst>
              <a:ext uri="{FF2B5EF4-FFF2-40B4-BE49-F238E27FC236}">
                <a16:creationId xmlns:a16="http://schemas.microsoft.com/office/drawing/2014/main" id="{49E19346-2B56-114C-908B-DA7A6803B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3825875"/>
            <a:ext cx="1860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Non-Disjoint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overlapping</a:t>
            </a:r>
          </a:p>
        </p:txBody>
      </p:sp>
      <p:sp>
        <p:nvSpPr>
          <p:cNvPr id="148490" name="Text Box 14">
            <a:extLst>
              <a:ext uri="{FF2B5EF4-FFF2-40B4-BE49-F238E27FC236}">
                <a16:creationId xmlns:a16="http://schemas.microsoft.com/office/drawing/2014/main" id="{96640BE9-3415-4D46-92B1-F803B8C26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038600"/>
            <a:ext cx="336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>
                <a:latin typeface="Tahoma" panose="020B0604030504040204" pitchFamily="34" charset="0"/>
              </a:rPr>
              <a:t>o</a:t>
            </a:r>
          </a:p>
        </p:txBody>
      </p:sp>
      <p:grpSp>
        <p:nvGrpSpPr>
          <p:cNvPr id="85003" name="Group 15">
            <a:extLst>
              <a:ext uri="{FF2B5EF4-FFF2-40B4-BE49-F238E27FC236}">
                <a16:creationId xmlns:a16="http://schemas.microsoft.com/office/drawing/2014/main" id="{1D182DC3-DECA-5F41-9310-02780039D40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048000"/>
            <a:ext cx="609600" cy="533400"/>
            <a:chOff x="768" y="1920"/>
            <a:chExt cx="384" cy="336"/>
          </a:xfrm>
          <a:solidFill>
            <a:srgbClr val="FFB054"/>
          </a:solidFill>
        </p:grpSpPr>
        <p:sp>
          <p:nvSpPr>
            <p:cNvPr id="85010" name="AutoShape 16">
              <a:extLst>
                <a:ext uri="{FF2B5EF4-FFF2-40B4-BE49-F238E27FC236}">
                  <a16:creationId xmlns:a16="http://schemas.microsoft.com/office/drawing/2014/main" id="{66C57827-164C-0E47-AEE1-9504EF0850C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1920"/>
              <a:ext cx="384" cy="336"/>
            </a:xfrm>
            <a:prstGeom prst="triangle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011" name="Text Box 17">
              <a:extLst>
                <a:ext uri="{FF2B5EF4-FFF2-40B4-BE49-F238E27FC236}">
                  <a16:creationId xmlns:a16="http://schemas.microsoft.com/office/drawing/2014/main" id="{68F1BD71-EFD6-7E43-AC02-25C08430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920"/>
              <a:ext cx="213" cy="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Tahoma" charset="0"/>
                </a:rPr>
                <a:t>d</a:t>
              </a:r>
            </a:p>
          </p:txBody>
        </p:sp>
      </p:grpSp>
      <p:sp>
        <p:nvSpPr>
          <p:cNvPr id="148492" name="Line 18">
            <a:extLst>
              <a:ext uri="{FF2B5EF4-FFF2-40B4-BE49-F238E27FC236}">
                <a16:creationId xmlns:a16="http://schemas.microsoft.com/office/drawing/2014/main" id="{1EFF5F31-C0E8-E244-8E63-BD4B8D0A6B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16764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3" name="Text Box 19">
            <a:extLst>
              <a:ext uri="{FF2B5EF4-FFF2-40B4-BE49-F238E27FC236}">
                <a16:creationId xmlns:a16="http://schemas.microsoft.com/office/drawing/2014/main" id="{1E1C6348-827A-8540-8DC4-4995B433A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63" y="5029200"/>
            <a:ext cx="1616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Category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class union</a:t>
            </a:r>
          </a:p>
        </p:txBody>
      </p:sp>
      <p:grpSp>
        <p:nvGrpSpPr>
          <p:cNvPr id="85006" name="Group 20">
            <a:extLst>
              <a:ext uri="{FF2B5EF4-FFF2-40B4-BE49-F238E27FC236}">
                <a16:creationId xmlns:a16="http://schemas.microsoft.com/office/drawing/2014/main" id="{E14F7CEA-C459-8448-A1DF-E45DCC0DB862}"/>
              </a:ext>
            </a:extLst>
          </p:cNvPr>
          <p:cNvGrpSpPr>
            <a:grpSpLocks/>
          </p:cNvGrpSpPr>
          <p:nvPr/>
        </p:nvGrpSpPr>
        <p:grpSpPr bwMode="auto">
          <a:xfrm>
            <a:off x="1244600" y="5105400"/>
            <a:ext cx="609600" cy="563563"/>
            <a:chOff x="784" y="3216"/>
            <a:chExt cx="384" cy="355"/>
          </a:xfrm>
          <a:solidFill>
            <a:srgbClr val="FFB054"/>
          </a:solidFill>
        </p:grpSpPr>
        <p:sp>
          <p:nvSpPr>
            <p:cNvPr id="85008" name="AutoShape 21">
              <a:extLst>
                <a:ext uri="{FF2B5EF4-FFF2-40B4-BE49-F238E27FC236}">
                  <a16:creationId xmlns:a16="http://schemas.microsoft.com/office/drawing/2014/main" id="{950B6622-FC0A-5B4F-96BC-BAE42A96E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3216"/>
              <a:ext cx="384" cy="336"/>
            </a:xfrm>
            <a:prstGeom prst="triangle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009" name="Text Box 22">
              <a:extLst>
                <a:ext uri="{FF2B5EF4-FFF2-40B4-BE49-F238E27FC236}">
                  <a16:creationId xmlns:a16="http://schemas.microsoft.com/office/drawing/2014/main" id="{6B2F27E7-167C-974F-995C-12033061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302"/>
              <a:ext cx="231" cy="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en-US" sz="2200" dirty="0">
                  <a:latin typeface="Tahoma" charset="0"/>
                </a:rPr>
                <a:t>U</a:t>
              </a:r>
            </a:p>
          </p:txBody>
        </p:sp>
      </p:grpSp>
      <p:sp>
        <p:nvSpPr>
          <p:cNvPr id="148495" name="Text Box 23">
            <a:extLst>
              <a:ext uri="{FF2B5EF4-FFF2-40B4-BE49-F238E27FC236}">
                <a16:creationId xmlns:a16="http://schemas.microsoft.com/office/drawing/2014/main" id="{D5DF2307-C25C-7842-B958-3C5511EA0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092450"/>
            <a:ext cx="3582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latin typeface="Tahoma" panose="020B0604030504040204" pitchFamily="34" charset="0"/>
              </a:rPr>
              <a:t>(dash line should be double solid line)</a:t>
            </a:r>
          </a:p>
        </p:txBody>
      </p:sp>
    </p:spTree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2">
            <a:extLst>
              <a:ext uri="{FF2B5EF4-FFF2-40B4-BE49-F238E27FC236}">
                <a16:creationId xmlns:a16="http://schemas.microsoft.com/office/drawing/2014/main" id="{5D9DFBF9-426F-F245-BC92-D7D755DCD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53513" cy="533400"/>
          </a:xfrm>
        </p:spPr>
        <p:txBody>
          <a:bodyPr/>
          <a:lstStyle/>
          <a:p>
            <a:r>
              <a:rPr lang="en-US" altLang="en-US"/>
              <a:t>Happy Halloween! </a:t>
            </a:r>
          </a:p>
        </p:txBody>
      </p:sp>
      <p:pic>
        <p:nvPicPr>
          <p:cNvPr id="124930" name="Picture 2">
            <a:extLst>
              <a:ext uri="{FF2B5EF4-FFF2-40B4-BE49-F238E27FC236}">
                <a16:creationId xmlns:a16="http://schemas.microsoft.com/office/drawing/2014/main" id="{E205F8E5-59E9-6D4C-95F4-BB7763EC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0" b="14651"/>
          <a:stretch>
            <a:fillRect/>
          </a:stretch>
        </p:blipFill>
        <p:spPr bwMode="auto">
          <a:xfrm>
            <a:off x="2000250" y="1004888"/>
            <a:ext cx="51435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4493FDA4-B36F-7245-94F9-7C0134DBD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Happy Halloween</a:t>
            </a:r>
          </a:p>
        </p:txBody>
      </p:sp>
      <p:pic>
        <p:nvPicPr>
          <p:cNvPr id="23554" name="Content Placeholder 3">
            <a:extLst>
              <a:ext uri="{FF2B5EF4-FFF2-40B4-BE49-F238E27FC236}">
                <a16:creationId xmlns:a16="http://schemas.microsoft.com/office/drawing/2014/main" id="{E6163EE4-E0F0-CD45-9E79-3D7120B309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6" b="3806"/>
          <a:stretch>
            <a:fillRect/>
          </a:stretch>
        </p:blipFill>
        <p:spPr>
          <a:xfrm>
            <a:off x="685800" y="1600200"/>
            <a:ext cx="7772400" cy="4114800"/>
          </a:xfrm>
        </p:spPr>
      </p:pic>
      <p:pic>
        <p:nvPicPr>
          <p:cNvPr id="23555" name="Picture 4">
            <a:extLst>
              <a:ext uri="{FF2B5EF4-FFF2-40B4-BE49-F238E27FC236}">
                <a16:creationId xmlns:a16="http://schemas.microsoft.com/office/drawing/2014/main" id="{F5DEC3BE-5252-CE41-82BC-4045E5D30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8588"/>
            <a:ext cx="12192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>
            <a:extLst>
              <a:ext uri="{FF2B5EF4-FFF2-40B4-BE49-F238E27FC236}">
                <a16:creationId xmlns:a16="http://schemas.microsoft.com/office/drawing/2014/main" id="{AF1F74BD-DFCC-FD45-A0DC-48A8AA1C5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/>
              <a:t>Library UML Diagram</a:t>
            </a:r>
          </a:p>
        </p:txBody>
      </p:sp>
      <p:graphicFrame>
        <p:nvGraphicFramePr>
          <p:cNvPr id="99331" name="Group 3">
            <a:extLst>
              <a:ext uri="{FF2B5EF4-FFF2-40B4-BE49-F238E27FC236}">
                <a16:creationId xmlns:a16="http://schemas.microsoft.com/office/drawing/2014/main" id="{45C791AE-0063-3240-B6F3-0D94ED41687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400800" y="2590800"/>
          <a:ext cx="685800" cy="4730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HOLD</a:t>
                      </a:r>
                    </a:p>
                  </a:txBody>
                  <a:tcPr marL="45720" marR="45720" marT="45781" marB="457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DATE</a:t>
                      </a:r>
                    </a:p>
                  </a:txBody>
                  <a:tcPr marL="45720" marR="45720" marT="45781" marB="457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339" name="Group 11">
            <a:extLst>
              <a:ext uri="{FF2B5EF4-FFF2-40B4-BE49-F238E27FC236}">
                <a16:creationId xmlns:a16="http://schemas.microsoft.com/office/drawing/2014/main" id="{46F11877-B100-9D48-99C4-AC3B1E342ECF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6324600" y="4191000"/>
          <a:ext cx="990600" cy="48895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1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BORROW</a:t>
                      </a:r>
                    </a:p>
                  </a:txBody>
                  <a:tcPr marL="45720" marR="45720" marT="45779" marB="457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BorrowDueDate</a:t>
                      </a:r>
                    </a:p>
                  </a:txBody>
                  <a:tcPr marL="45720" marR="45720" marT="45779" marB="457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347" name="Group 19">
            <a:extLst>
              <a:ext uri="{FF2B5EF4-FFF2-40B4-BE49-F238E27FC236}">
                <a16:creationId xmlns:a16="http://schemas.microsoft.com/office/drawing/2014/main" id="{239C7821-8627-844F-9DDD-A5784A8D91A8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1981200"/>
          <a:ext cx="838200" cy="96678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</a:p>
                  </a:txBody>
                  <a:tcPr marL="45720" marR="45720"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CallNumber</a:t>
                      </a:r>
                      <a:endParaRPr kumimoji="0" lang="en-US" sz="9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ISBN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Year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Publisher</a:t>
                      </a:r>
                    </a:p>
                  </a:txBody>
                  <a:tcPr marL="45720" marR="45720"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355" name="Group 27">
            <a:extLst>
              <a:ext uri="{FF2B5EF4-FFF2-40B4-BE49-F238E27FC236}">
                <a16:creationId xmlns:a16="http://schemas.microsoft.com/office/drawing/2014/main" id="{C3687678-2E88-1D4D-A22E-7C3E3B1F4656}"/>
              </a:ext>
            </a:extLst>
          </p:cNvPr>
          <p:cNvGraphicFramePr>
            <a:graphicFrameLocks noGrp="1"/>
          </p:cNvGraphicFramePr>
          <p:nvPr/>
        </p:nvGraphicFramePr>
        <p:xfrm>
          <a:off x="7543800" y="2286000"/>
          <a:ext cx="838200" cy="195421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MEMBER</a:t>
                      </a:r>
                    </a:p>
                  </a:txBody>
                  <a:tcPr marL="45720" marR="45720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0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MemNo</a:t>
                      </a:r>
                      <a:endParaRPr kumimoji="0" lang="en-US" sz="9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DriverLic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Fname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MI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Lname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PhoneNumber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363" name="Group 35">
            <a:extLst>
              <a:ext uri="{FF2B5EF4-FFF2-40B4-BE49-F238E27FC236}">
                <a16:creationId xmlns:a16="http://schemas.microsoft.com/office/drawing/2014/main" id="{7E4065C7-066F-554A-9143-D47EFB64E1BD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1981200"/>
          <a:ext cx="609600" cy="113031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5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AUTHOR</a:t>
                      </a:r>
                    </a:p>
                  </a:txBody>
                  <a:tcPr marL="45720" marR="45720" marT="45596" marB="455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Fname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MI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Lname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Order</a:t>
                      </a:r>
                    </a:p>
                  </a:txBody>
                  <a:tcPr marL="45720" marR="45720" marT="45596" marB="455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371" name="Group 43">
            <a:extLst>
              <a:ext uri="{FF2B5EF4-FFF2-40B4-BE49-F238E27FC236}">
                <a16:creationId xmlns:a16="http://schemas.microsoft.com/office/drawing/2014/main" id="{5345077F-3C19-AA4A-B63A-3DFD7B6F8712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5029200"/>
          <a:ext cx="609600" cy="63659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SECTION</a:t>
                      </a:r>
                    </a:p>
                  </a:txBody>
                  <a:tcPr marL="45720" marR="45720"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SectNo</a:t>
                      </a:r>
                      <a:endParaRPr kumimoji="0" lang="en-US" sz="9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L="45720" marR="45720"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379" name="Group 51">
            <a:extLst>
              <a:ext uri="{FF2B5EF4-FFF2-40B4-BE49-F238E27FC236}">
                <a16:creationId xmlns:a16="http://schemas.microsoft.com/office/drawing/2014/main" id="{06D76617-7A7F-FE47-B3DC-99F44D8E69A2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3657600"/>
          <a:ext cx="609600" cy="63659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6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BOOK</a:t>
                      </a:r>
                    </a:p>
                  </a:txBody>
                  <a:tcPr marL="45720" marR="45720"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BookID</a:t>
                      </a:r>
                      <a:endParaRPr kumimoji="0" lang="en-US" sz="9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Edition</a:t>
                      </a:r>
                    </a:p>
                  </a:txBody>
                  <a:tcPr marL="45720" marR="45720"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387" name="Group 59">
            <a:extLst>
              <a:ext uri="{FF2B5EF4-FFF2-40B4-BE49-F238E27FC236}">
                <a16:creationId xmlns:a16="http://schemas.microsoft.com/office/drawing/2014/main" id="{B6347EC8-748A-FE4C-A5EC-A8F12F8DB773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4114800"/>
          <a:ext cx="1295400" cy="12954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LIBRARIAN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SSN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Salary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Gender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DOB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4690" name="Line 67">
            <a:extLst>
              <a:ext uri="{FF2B5EF4-FFF2-40B4-BE49-F238E27FC236}">
                <a16:creationId xmlns:a16="http://schemas.microsoft.com/office/drawing/2014/main" id="{6FD598DB-0374-C749-9BA8-6ABB14B54F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362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1" name="Line 68">
            <a:extLst>
              <a:ext uri="{FF2B5EF4-FFF2-40B4-BE49-F238E27FC236}">
                <a16:creationId xmlns:a16="http://schemas.microsoft.com/office/drawing/2014/main" id="{863A5EA0-471E-3A4A-8268-107E411E7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362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2" name="Line 69">
            <a:extLst>
              <a:ext uri="{FF2B5EF4-FFF2-40B4-BE49-F238E27FC236}">
                <a16:creationId xmlns:a16="http://schemas.microsoft.com/office/drawing/2014/main" id="{3A2BE8FE-EFD0-374B-B3CD-6C33B21A7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10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3" name="Line 70">
            <a:extLst>
              <a:ext uri="{FF2B5EF4-FFF2-40B4-BE49-F238E27FC236}">
                <a16:creationId xmlns:a16="http://schemas.microsoft.com/office/drawing/2014/main" id="{0EBF63B8-6A1A-1A45-A2AE-8A526A2A6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4" name="Line 71">
            <a:extLst>
              <a:ext uri="{FF2B5EF4-FFF2-40B4-BE49-F238E27FC236}">
                <a16:creationId xmlns:a16="http://schemas.microsoft.com/office/drawing/2014/main" id="{AB3280B0-89BE-ED49-9459-3A7F753A4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267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5" name="Line 72">
            <a:extLst>
              <a:ext uri="{FF2B5EF4-FFF2-40B4-BE49-F238E27FC236}">
                <a16:creationId xmlns:a16="http://schemas.microsoft.com/office/drawing/2014/main" id="{79DD6C48-DD63-E548-A056-ECD8313D1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105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6" name="Line 73">
            <a:extLst>
              <a:ext uri="{FF2B5EF4-FFF2-40B4-BE49-F238E27FC236}">
                <a16:creationId xmlns:a16="http://schemas.microsoft.com/office/drawing/2014/main" id="{A5EC8E8F-57E8-C640-B8B9-D55E514D6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7" name="Line 74">
            <a:extLst>
              <a:ext uri="{FF2B5EF4-FFF2-40B4-BE49-F238E27FC236}">
                <a16:creationId xmlns:a16="http://schemas.microsoft.com/office/drawing/2014/main" id="{9640D27C-6655-CB47-B10F-81CBA44C2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191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8" name="Line 75">
            <a:extLst>
              <a:ext uri="{FF2B5EF4-FFF2-40B4-BE49-F238E27FC236}">
                <a16:creationId xmlns:a16="http://schemas.microsoft.com/office/drawing/2014/main" id="{9582022D-5BC7-464C-9AF3-A57088F91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9" name="Line 76">
            <a:extLst>
              <a:ext uri="{FF2B5EF4-FFF2-40B4-BE49-F238E27FC236}">
                <a16:creationId xmlns:a16="http://schemas.microsoft.com/office/drawing/2014/main" id="{F12DBC3E-4A95-084C-818C-C98D7357D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00" name="Text Box 77">
            <a:extLst>
              <a:ext uri="{FF2B5EF4-FFF2-40B4-BE49-F238E27FC236}">
                <a16:creationId xmlns:a16="http://schemas.microsoft.com/office/drawing/2014/main" id="{58DD60CC-E4DD-4A4E-8E77-E26968B73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133600"/>
            <a:ext cx="457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WRITE</a:t>
            </a:r>
          </a:p>
        </p:txBody>
      </p:sp>
      <p:sp>
        <p:nvSpPr>
          <p:cNvPr id="154701" name="Text Box 78">
            <a:extLst>
              <a:ext uri="{FF2B5EF4-FFF2-40B4-BE49-F238E27FC236}">
                <a16:creationId xmlns:a16="http://schemas.microsoft.com/office/drawing/2014/main" id="{E04D7A9D-A0E6-D34B-97FA-38A4B2859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1336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1..*</a:t>
            </a:r>
          </a:p>
        </p:txBody>
      </p:sp>
      <p:sp>
        <p:nvSpPr>
          <p:cNvPr id="154702" name="Text Box 79">
            <a:extLst>
              <a:ext uri="{FF2B5EF4-FFF2-40B4-BE49-F238E27FC236}">
                <a16:creationId xmlns:a16="http://schemas.microsoft.com/office/drawing/2014/main" id="{E30EBF1D-D44D-D145-9EC5-E1DE7C510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1336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154703" name="Text Box 80">
            <a:extLst>
              <a:ext uri="{FF2B5EF4-FFF2-40B4-BE49-F238E27FC236}">
                <a16:creationId xmlns:a16="http://schemas.microsoft.com/office/drawing/2014/main" id="{CC7D6210-8735-994D-BA3D-FB74E9261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154704" name="Text Box 81">
            <a:extLst>
              <a:ext uri="{FF2B5EF4-FFF2-40B4-BE49-F238E27FC236}">
                <a16:creationId xmlns:a16="http://schemas.microsoft.com/office/drawing/2014/main" id="{7ED59D1E-906D-3540-8319-3451773EE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1..*</a:t>
            </a:r>
          </a:p>
        </p:txBody>
      </p:sp>
      <p:sp>
        <p:nvSpPr>
          <p:cNvPr id="154705" name="Text Box 82">
            <a:extLst>
              <a:ext uri="{FF2B5EF4-FFF2-40B4-BE49-F238E27FC236}">
                <a16:creationId xmlns:a16="http://schemas.microsoft.com/office/drawing/2014/main" id="{1F42C68D-EB39-034B-A606-D8BA37EFD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5814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0..1</a:t>
            </a:r>
          </a:p>
        </p:txBody>
      </p:sp>
      <p:sp>
        <p:nvSpPr>
          <p:cNvPr id="154706" name="Text Box 83">
            <a:extLst>
              <a:ext uri="{FF2B5EF4-FFF2-40B4-BE49-F238E27FC236}">
                <a16:creationId xmlns:a16="http://schemas.microsoft.com/office/drawing/2014/main" id="{B97BB2E8-9B52-8E41-A6B1-529971A53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0..5</a:t>
            </a:r>
          </a:p>
        </p:txBody>
      </p:sp>
      <p:sp>
        <p:nvSpPr>
          <p:cNvPr id="154707" name="Text Box 84">
            <a:extLst>
              <a:ext uri="{FF2B5EF4-FFF2-40B4-BE49-F238E27FC236}">
                <a16:creationId xmlns:a16="http://schemas.microsoft.com/office/drawing/2014/main" id="{54CFF31B-5EB3-6D43-99D2-8C8C01328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71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54708" name="Text Box 85">
            <a:extLst>
              <a:ext uri="{FF2B5EF4-FFF2-40B4-BE49-F238E27FC236}">
                <a16:creationId xmlns:a16="http://schemas.microsoft.com/office/drawing/2014/main" id="{EA4A7C76-0831-6649-AA8A-55FD359CC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4290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154709" name="Text Box 86">
            <a:extLst>
              <a:ext uri="{FF2B5EF4-FFF2-40B4-BE49-F238E27FC236}">
                <a16:creationId xmlns:a16="http://schemas.microsoft.com/office/drawing/2014/main" id="{BADC5DAA-F7BF-554A-B633-C3F7EF78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copy</a:t>
            </a:r>
          </a:p>
        </p:txBody>
      </p:sp>
      <p:sp>
        <p:nvSpPr>
          <p:cNvPr id="154710" name="Text Box 87">
            <a:extLst>
              <a:ext uri="{FF2B5EF4-FFF2-40B4-BE49-F238E27FC236}">
                <a16:creationId xmlns:a16="http://schemas.microsoft.com/office/drawing/2014/main" id="{701B568E-0148-304F-92A5-86FCB6A4D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9624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0..1</a:t>
            </a:r>
          </a:p>
        </p:txBody>
      </p:sp>
      <p:sp>
        <p:nvSpPr>
          <p:cNvPr id="154711" name="Text Box 88">
            <a:extLst>
              <a:ext uri="{FF2B5EF4-FFF2-40B4-BE49-F238E27FC236}">
                <a16:creationId xmlns:a16="http://schemas.microsoft.com/office/drawing/2014/main" id="{B7F2A679-716E-9148-834E-A88735B7E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154712" name="Text Box 89">
            <a:extLst>
              <a:ext uri="{FF2B5EF4-FFF2-40B4-BE49-F238E27FC236}">
                <a16:creationId xmlns:a16="http://schemas.microsoft.com/office/drawing/2014/main" id="{4AA6C3CB-E2CA-BD40-8319-201D093FD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62400"/>
            <a:ext cx="457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CHECKS</a:t>
            </a:r>
          </a:p>
        </p:txBody>
      </p:sp>
      <p:sp>
        <p:nvSpPr>
          <p:cNvPr id="154713" name="Text Box 90">
            <a:extLst>
              <a:ext uri="{FF2B5EF4-FFF2-40B4-BE49-F238E27FC236}">
                <a16:creationId xmlns:a16="http://schemas.microsoft.com/office/drawing/2014/main" id="{7DC5988A-B0D8-0346-8582-2F77C7021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3434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0..1</a:t>
            </a:r>
          </a:p>
        </p:txBody>
      </p:sp>
      <p:sp>
        <p:nvSpPr>
          <p:cNvPr id="154714" name="Text Box 91">
            <a:extLst>
              <a:ext uri="{FF2B5EF4-FFF2-40B4-BE49-F238E27FC236}">
                <a16:creationId xmlns:a16="http://schemas.microsoft.com/office/drawing/2014/main" id="{385D3BFD-2557-B946-B01A-E4268F56A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72000"/>
            <a:ext cx="609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BELONGS</a:t>
            </a:r>
          </a:p>
        </p:txBody>
      </p:sp>
      <p:sp>
        <p:nvSpPr>
          <p:cNvPr id="154715" name="AutoShape 92">
            <a:extLst>
              <a:ext uri="{FF2B5EF4-FFF2-40B4-BE49-F238E27FC236}">
                <a16:creationId xmlns:a16="http://schemas.microsoft.com/office/drawing/2014/main" id="{09B09D72-50D7-0C4C-A627-F0446EE84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0"/>
            <a:ext cx="152400" cy="152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54716" name="Text Box 93">
            <a:extLst>
              <a:ext uri="{FF2B5EF4-FFF2-40B4-BE49-F238E27FC236}">
                <a16:creationId xmlns:a16="http://schemas.microsoft.com/office/drawing/2014/main" id="{8E9EB44A-9A63-694B-B41F-9E63197D6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8006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1..*</a:t>
            </a:r>
          </a:p>
        </p:txBody>
      </p:sp>
      <p:sp>
        <p:nvSpPr>
          <p:cNvPr id="154717" name="Text Box 94">
            <a:extLst>
              <a:ext uri="{FF2B5EF4-FFF2-40B4-BE49-F238E27FC236}">
                <a16:creationId xmlns:a16="http://schemas.microsoft.com/office/drawing/2014/main" id="{CB8DC884-C9AA-7A4B-B3AD-0EDF1513D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768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1..*</a:t>
            </a:r>
          </a:p>
        </p:txBody>
      </p:sp>
      <p:sp>
        <p:nvSpPr>
          <p:cNvPr id="154718" name="Text Box 95">
            <a:extLst>
              <a:ext uri="{FF2B5EF4-FFF2-40B4-BE49-F238E27FC236}">
                <a16:creationId xmlns:a16="http://schemas.microsoft.com/office/drawing/2014/main" id="{AFBE42FC-D36F-BB44-8BC6-D28F0C5F2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768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0..1</a:t>
            </a:r>
          </a:p>
        </p:txBody>
      </p:sp>
      <p:sp>
        <p:nvSpPr>
          <p:cNvPr id="154719" name="Text Box 96">
            <a:extLst>
              <a:ext uri="{FF2B5EF4-FFF2-40B4-BE49-F238E27FC236}">
                <a16:creationId xmlns:a16="http://schemas.microsoft.com/office/drawing/2014/main" id="{5B20F11B-C6D7-FE43-BBD7-5BDA52196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1816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0..1</a:t>
            </a:r>
          </a:p>
        </p:txBody>
      </p:sp>
      <p:sp>
        <p:nvSpPr>
          <p:cNvPr id="154720" name="Text Box 97">
            <a:extLst>
              <a:ext uri="{FF2B5EF4-FFF2-40B4-BE49-F238E27FC236}">
                <a16:creationId xmlns:a16="http://schemas.microsoft.com/office/drawing/2014/main" id="{8D62BF3C-DD0C-364D-9D24-F50401468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181600"/>
            <a:ext cx="609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MANAGES</a:t>
            </a:r>
          </a:p>
        </p:txBody>
      </p:sp>
      <p:sp>
        <p:nvSpPr>
          <p:cNvPr id="154721" name="Text Box 98">
            <a:extLst>
              <a:ext uri="{FF2B5EF4-FFF2-40B4-BE49-F238E27FC236}">
                <a16:creationId xmlns:a16="http://schemas.microsoft.com/office/drawing/2014/main" id="{AC2AD45D-3367-6B4E-8C22-0D8749251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876800"/>
            <a:ext cx="457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WORKS</a:t>
            </a:r>
          </a:p>
        </p:txBody>
      </p:sp>
      <p:sp>
        <p:nvSpPr>
          <p:cNvPr id="154722" name="Text Box 99">
            <a:extLst>
              <a:ext uri="{FF2B5EF4-FFF2-40B4-BE49-F238E27FC236}">
                <a16:creationId xmlns:a16="http://schemas.microsoft.com/office/drawing/2014/main" id="{34A4F0E2-97B0-4D4B-A1BB-C5C17D683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1816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0..1</a:t>
            </a:r>
          </a:p>
        </p:txBody>
      </p:sp>
      <p:sp>
        <p:nvSpPr>
          <p:cNvPr id="154723" name="Text Box 100">
            <a:extLst>
              <a:ext uri="{FF2B5EF4-FFF2-40B4-BE49-F238E27FC236}">
                <a16:creationId xmlns:a16="http://schemas.microsoft.com/office/drawing/2014/main" id="{9D97412A-35E1-1D47-9AAC-ADC04505D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95800"/>
            <a:ext cx="609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supervisor</a:t>
            </a:r>
          </a:p>
        </p:txBody>
      </p:sp>
      <p:sp>
        <p:nvSpPr>
          <p:cNvPr id="154724" name="Text Box 101">
            <a:extLst>
              <a:ext uri="{FF2B5EF4-FFF2-40B4-BE49-F238E27FC236}">
                <a16:creationId xmlns:a16="http://schemas.microsoft.com/office/drawing/2014/main" id="{97F7BB14-C23E-3A43-8309-E3D826D90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505200"/>
            <a:ext cx="685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supervisee</a:t>
            </a:r>
          </a:p>
        </p:txBody>
      </p:sp>
      <p:sp>
        <p:nvSpPr>
          <p:cNvPr id="154725" name="Text Box 102">
            <a:extLst>
              <a:ext uri="{FF2B5EF4-FFF2-40B4-BE49-F238E27FC236}">
                <a16:creationId xmlns:a16="http://schemas.microsoft.com/office/drawing/2014/main" id="{3288D6A5-7A67-5244-BC9A-394A78CAD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910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0..1</a:t>
            </a:r>
          </a:p>
        </p:txBody>
      </p:sp>
      <p:sp>
        <p:nvSpPr>
          <p:cNvPr id="154726" name="Text Box 103">
            <a:extLst>
              <a:ext uri="{FF2B5EF4-FFF2-40B4-BE49-F238E27FC236}">
                <a16:creationId xmlns:a16="http://schemas.microsoft.com/office/drawing/2014/main" id="{39810ECA-119D-4148-A1B9-4B5E64C2B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86200"/>
            <a:ext cx="76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154727" name="Line 104">
            <a:extLst>
              <a:ext uri="{FF2B5EF4-FFF2-40B4-BE49-F238E27FC236}">
                <a16:creationId xmlns:a16="http://schemas.microsoft.com/office/drawing/2014/main" id="{1EDB5AF4-425F-2C49-AB5E-094348A57B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28" name="Line 105">
            <a:extLst>
              <a:ext uri="{FF2B5EF4-FFF2-40B4-BE49-F238E27FC236}">
                <a16:creationId xmlns:a16="http://schemas.microsoft.com/office/drawing/2014/main" id="{DB2E53D8-72AD-1E49-B270-38E81FB5D5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733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29" name="Line 106">
            <a:extLst>
              <a:ext uri="{FF2B5EF4-FFF2-40B4-BE49-F238E27FC236}">
                <a16:creationId xmlns:a16="http://schemas.microsoft.com/office/drawing/2014/main" id="{D935DBE0-4382-BD4C-85FE-C74056208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30" name="Line 107">
            <a:extLst>
              <a:ext uri="{FF2B5EF4-FFF2-40B4-BE49-F238E27FC236}">
                <a16:creationId xmlns:a16="http://schemas.microsoft.com/office/drawing/2014/main" id="{8B765DA7-DBFE-1743-A17D-6AD4A3755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99436" name="Group 108">
            <a:extLst>
              <a:ext uri="{FF2B5EF4-FFF2-40B4-BE49-F238E27FC236}">
                <a16:creationId xmlns:a16="http://schemas.microsoft.com/office/drawing/2014/main" id="{958FC7CA-9B53-584A-B04D-E26C7546A231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1447800" y="5410200"/>
          <a:ext cx="914400" cy="636592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6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DEPENDENT</a:t>
                      </a:r>
                    </a:p>
                  </a:txBody>
                  <a:tcPr marL="45720" marR="45720"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DOB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KinShip</a:t>
                      </a:r>
                    </a:p>
                  </a:txBody>
                  <a:tcPr marL="45720" marR="45720"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4739" name="AutoShape 116">
            <a:extLst>
              <a:ext uri="{FF2B5EF4-FFF2-40B4-BE49-F238E27FC236}">
                <a16:creationId xmlns:a16="http://schemas.microsoft.com/office/drawing/2014/main" id="{E577D44E-4BDA-D044-917D-74A239529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638800"/>
            <a:ext cx="152400" cy="152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54740" name="Text Box 117">
            <a:extLst>
              <a:ext uri="{FF2B5EF4-FFF2-40B4-BE49-F238E27FC236}">
                <a16:creationId xmlns:a16="http://schemas.microsoft.com/office/drawing/2014/main" id="{AFDBEA57-E942-6E4F-A6EA-A525AD05F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10200"/>
            <a:ext cx="1066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000">
                <a:latin typeface="Tahoma" panose="020B0604030504040204" pitchFamily="34" charset="0"/>
              </a:rPr>
              <a:t>Depend_name</a:t>
            </a:r>
          </a:p>
        </p:txBody>
      </p:sp>
      <p:sp>
        <p:nvSpPr>
          <p:cNvPr id="154741" name="Line 118">
            <a:extLst>
              <a:ext uri="{FF2B5EF4-FFF2-40B4-BE49-F238E27FC236}">
                <a16:creationId xmlns:a16="http://schemas.microsoft.com/office/drawing/2014/main" id="{6AC2D987-2387-C74A-8BE0-C9BB44324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79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42" name="Line 119">
            <a:extLst>
              <a:ext uri="{FF2B5EF4-FFF2-40B4-BE49-F238E27FC236}">
                <a16:creationId xmlns:a16="http://schemas.microsoft.com/office/drawing/2014/main" id="{4E7B4BEB-1C86-334D-9978-54B6BF2C8A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94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17A90-2250-45D3-A73B-2AF0B9F8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237BB1-01F4-944C-BB81-9ED1DA6B9EF9}" type="slidenum">
              <a:rPr lang="en-US" altLang="en-US" smtClean="0"/>
              <a:pPr>
                <a:defRPr/>
              </a:pPr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3023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9CE9F12D-9589-3D47-8944-7C1686A8C1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Conceptual Database Design &amp; 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ER-Model</a:t>
            </a:r>
          </a:p>
        </p:txBody>
      </p:sp>
      <p:sp>
        <p:nvSpPr>
          <p:cNvPr id="972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C6E438C-F919-944B-B610-08DFA511B4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2100262"/>
          </a:xfrm>
        </p:spPr>
        <p:txBody>
          <a:bodyPr/>
          <a:lstStyle/>
          <a:p>
            <a:pPr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charset="0"/>
                <a:ea typeface="ＭＳ Ｐゴシック" charset="0"/>
                <a:cs typeface="ＭＳ Ｐゴシック" charset="0"/>
              </a:rPr>
              <a:t>ER-Model</a:t>
            </a:r>
          </a:p>
          <a:p>
            <a:pPr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ER-Diagrams</a:t>
            </a:r>
          </a:p>
          <a:p>
            <a:pPr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EER Model &amp; Diagrams</a:t>
            </a:r>
          </a:p>
        </p:txBody>
      </p:sp>
    </p:spTree>
    <p:extLst>
      <p:ext uri="{BB962C8B-B14F-4D97-AF65-F5344CB8AC3E}">
        <p14:creationId xmlns:p14="http://schemas.microsoft.com/office/powerpoint/2010/main" val="45729553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2D79C59D-DD5E-3741-876E-CF10F2D50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Attributes</a:t>
            </a:r>
          </a:p>
        </p:txBody>
      </p:sp>
      <p:sp>
        <p:nvSpPr>
          <p:cNvPr id="2457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ED6D5E8-D253-494D-9734-19343E1B6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buClr>
                <a:srgbClr val="FF0000"/>
              </a:buClr>
            </a:pPr>
            <a:r>
              <a:rPr lang="en-US" altLang="en-US" sz="2600">
                <a:latin typeface="Tahoma" panose="020B0604030504040204" pitchFamily="34" charset="0"/>
              </a:rPr>
              <a:t> Entities are characterized by their attributes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 sz="2600">
                <a:latin typeface="Tahoma" panose="020B0604030504040204" pitchFamily="34" charset="0"/>
              </a:rPr>
              <a:t>Peter has an age, 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 sz="2600">
                <a:latin typeface="Tahoma" panose="020B0604030504040204" pitchFamily="34" charset="0"/>
              </a:rPr>
              <a:t>Mary</a:t>
            </a:r>
            <a:r>
              <a:rPr lang="ja-JP" altLang="en-US" sz="2600">
                <a:latin typeface="Tahoma" panose="020B0604030504040204" pitchFamily="34" charset="0"/>
              </a:rPr>
              <a:t>’</a:t>
            </a:r>
            <a:r>
              <a:rPr lang="en-US" altLang="ja-JP" sz="2600">
                <a:latin typeface="Tahoma" panose="020B0604030504040204" pitchFamily="34" charset="0"/>
              </a:rPr>
              <a:t>s car has a color</a:t>
            </a:r>
          </a:p>
          <a:p>
            <a:pPr lvl="1" eaLnBrk="1" hangingPunct="1">
              <a:buClr>
                <a:srgbClr val="FF0000"/>
              </a:buClr>
            </a:pPr>
            <a:endParaRPr lang="en-US" altLang="ja-JP" sz="2600">
              <a:latin typeface="Tahoma" panose="020B0604030504040204" pitchFamily="34" charset="0"/>
            </a:endParaRPr>
          </a:p>
          <a:p>
            <a:pPr eaLnBrk="1" hangingPunct="1">
              <a:buClr>
                <a:srgbClr val="FF0000"/>
              </a:buClr>
            </a:pPr>
            <a:r>
              <a:rPr lang="en-US" altLang="en-US" sz="2600">
                <a:latin typeface="Tahoma" panose="020B0604030504040204" pitchFamily="34" charset="0"/>
              </a:rPr>
              <a:t>Relationships may also have attributes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 sz="2600">
                <a:latin typeface="Tahoma" panose="020B0604030504040204" pitchFamily="34" charset="0"/>
              </a:rPr>
              <a:t>Peter married Mary on Jan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afting Recovery Slides">
  <a:themeElements>
    <a:clrScheme name="">
      <a:dk1>
        <a:srgbClr val="280049"/>
      </a:dk1>
      <a:lt1>
        <a:srgbClr val="FFFFFF"/>
      </a:lt1>
      <a:dk2>
        <a:srgbClr val="CF0E30"/>
      </a:dk2>
      <a:lt2>
        <a:srgbClr val="CECECE"/>
      </a:lt2>
      <a:accent1>
        <a:srgbClr val="3365FB"/>
      </a:accent1>
      <a:accent2>
        <a:srgbClr val="009688"/>
      </a:accent2>
      <a:accent3>
        <a:srgbClr val="FFFFFF"/>
      </a:accent3>
      <a:accent4>
        <a:srgbClr val="21003D"/>
      </a:accent4>
      <a:accent5>
        <a:srgbClr val="ADB8FD"/>
      </a:accent5>
      <a:accent6>
        <a:srgbClr val="00877B"/>
      </a:accent6>
      <a:hlink>
        <a:srgbClr val="51DC00"/>
      </a:hlink>
      <a:folHlink>
        <a:srgbClr val="DADADA"/>
      </a:folHlink>
    </a:clrScheme>
    <a:fontScheme name="Crafting Recovery Slides">
      <a:majorFont>
        <a:latin typeface="Comic Sans M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lnDef>
  </a:objectDefaults>
  <a:extraClrSchemeLst>
    <a:extraClrScheme>
      <a:clrScheme name="Crafting Recovery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fting Recovery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Smack:Users:Cris:Crafting Recovery Slides</Template>
  <TotalTime>27979</TotalTime>
  <Pages>23</Pages>
  <Words>5537</Words>
  <Application>Microsoft Office PowerPoint</Application>
  <PresentationFormat>On-screen Show (4:3)</PresentationFormat>
  <Paragraphs>1406</Paragraphs>
  <Slides>85</Slides>
  <Notes>67</Notes>
  <HiddenSlides>10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5" baseType="lpstr">
      <vt:lpstr>Arial Unicode MS</vt:lpstr>
      <vt:lpstr>Arial</vt:lpstr>
      <vt:lpstr>Comic Sans MS</vt:lpstr>
      <vt:lpstr>Helvetica</vt:lpstr>
      <vt:lpstr>Lucida Grande</vt:lpstr>
      <vt:lpstr>Monotype Sorts</vt:lpstr>
      <vt:lpstr>Tahoma</vt:lpstr>
      <vt:lpstr>Times New Roman</vt:lpstr>
      <vt:lpstr>Wingdings</vt:lpstr>
      <vt:lpstr>Crafting Recovery Slides</vt:lpstr>
      <vt:lpstr>Conceptual Database Design &amp;  ER-Model</vt:lpstr>
      <vt:lpstr>Database System Design/Data Modeling</vt:lpstr>
      <vt:lpstr>Database System Life Cycle</vt:lpstr>
      <vt:lpstr>Functional Design</vt:lpstr>
      <vt:lpstr>Database Design</vt:lpstr>
      <vt:lpstr>Database Design</vt:lpstr>
      <vt:lpstr>Aristotle (Greek: Ἀριστοτέλης Aristotélēs)   384 BC – 322 BC</vt:lpstr>
      <vt:lpstr>Entity-Relationship Model (P. Chen, 1976)</vt:lpstr>
      <vt:lpstr>Attributes</vt:lpstr>
      <vt:lpstr>     Attribute Classification</vt:lpstr>
      <vt:lpstr>Example of a Composite Attribute</vt:lpstr>
      <vt:lpstr>Example of a Composite Attribute</vt:lpstr>
      <vt:lpstr>Example of a Composite Attribute</vt:lpstr>
      <vt:lpstr>Example of a Composite Attribute</vt:lpstr>
      <vt:lpstr>Example of a Composite Attribute</vt:lpstr>
      <vt:lpstr>Example of a Composite Attribute</vt:lpstr>
      <vt:lpstr>Entity Types</vt:lpstr>
      <vt:lpstr>Uniqueness or Key Constraint</vt:lpstr>
      <vt:lpstr>Relationship Types</vt:lpstr>
      <vt:lpstr>Degree of a relationship</vt:lpstr>
      <vt:lpstr>Degree of a relationship</vt:lpstr>
      <vt:lpstr>Constraints on Relationship Types</vt:lpstr>
      <vt:lpstr>Strong and Weak Entities</vt:lpstr>
      <vt:lpstr>ER-Diagrams</vt:lpstr>
      <vt:lpstr>ER Diagrams…</vt:lpstr>
      <vt:lpstr>Case Study: Library Database System</vt:lpstr>
      <vt:lpstr>Observation</vt:lpstr>
      <vt:lpstr>Case Study: Library Database System</vt:lpstr>
      <vt:lpstr>Case Study: Library Database System</vt:lpstr>
      <vt:lpstr>Case Study: Library Database System</vt:lpstr>
      <vt:lpstr>Case Study: Library Database System</vt:lpstr>
      <vt:lpstr>Case Study: Library Database System</vt:lpstr>
      <vt:lpstr>Case Study: Library Database System</vt:lpstr>
      <vt:lpstr>Case Study: Library Database System</vt:lpstr>
      <vt:lpstr>Case Study: Library Database System</vt:lpstr>
      <vt:lpstr>Case Study: Library Database System</vt:lpstr>
      <vt:lpstr>Case Study: Library Database System</vt:lpstr>
      <vt:lpstr>Case Study: Library Database System</vt:lpstr>
      <vt:lpstr>Case Study: Library Database System</vt:lpstr>
      <vt:lpstr>Case Study: Library Database System</vt:lpstr>
      <vt:lpstr>Case Study: Library Database System</vt:lpstr>
      <vt:lpstr>Case Study: Library Database System</vt:lpstr>
      <vt:lpstr>Case Study: Library Database System</vt:lpstr>
      <vt:lpstr>Case Study: Library Database System</vt:lpstr>
      <vt:lpstr>Case Study: Library Database System</vt:lpstr>
      <vt:lpstr>Case Study: Library Database System</vt:lpstr>
      <vt:lpstr>Case Study: Library Database System</vt:lpstr>
      <vt:lpstr>Case Study: Library Database System</vt:lpstr>
      <vt:lpstr>PowerPoint Presentation</vt:lpstr>
      <vt:lpstr>Case Study: Library Database System</vt:lpstr>
      <vt:lpstr>Case Study: Library Database System</vt:lpstr>
      <vt:lpstr>Case Study: Library Database System</vt:lpstr>
      <vt:lpstr>Case Study: Library Database System</vt:lpstr>
      <vt:lpstr>Library ER Diagram</vt:lpstr>
      <vt:lpstr>Library ER Diagram</vt:lpstr>
      <vt:lpstr>Library ER Diagram</vt:lpstr>
      <vt:lpstr>PowerPoint Presentation</vt:lpstr>
      <vt:lpstr>Entities</vt:lpstr>
      <vt:lpstr>Weak Entity </vt:lpstr>
      <vt:lpstr>Relationships</vt:lpstr>
      <vt:lpstr>Assumptions/Clarifications: </vt:lpstr>
      <vt:lpstr>Conceptual Database Design &amp;  ER-Model</vt:lpstr>
      <vt:lpstr>EER Model: Enhanced ER Model</vt:lpstr>
      <vt:lpstr>Why EER Model ?</vt:lpstr>
      <vt:lpstr>Library ER Diagram</vt:lpstr>
      <vt:lpstr>Specialization, Generalization, Inheritance</vt:lpstr>
      <vt:lpstr>Specialization, Generalization, Inheritance</vt:lpstr>
      <vt:lpstr>Inclusion Constraints</vt:lpstr>
      <vt:lpstr>EER Diagram: Example 1</vt:lpstr>
      <vt:lpstr>Completeness Constraints</vt:lpstr>
      <vt:lpstr>EER Diagram: Example 2</vt:lpstr>
      <vt:lpstr>Union Types or Categories</vt:lpstr>
      <vt:lpstr>EER Diagrams</vt:lpstr>
      <vt:lpstr>EER Diagram: Examples</vt:lpstr>
      <vt:lpstr>           &amp; OMT (Object Modeling Technique)</vt:lpstr>
      <vt:lpstr>Library UML Diagram</vt:lpstr>
      <vt:lpstr>ER-Diagrams</vt:lpstr>
      <vt:lpstr>ER Diagrams…</vt:lpstr>
      <vt:lpstr>ER Diagrams…</vt:lpstr>
      <vt:lpstr>Library ER Diagram</vt:lpstr>
      <vt:lpstr>EER Diagrams</vt:lpstr>
      <vt:lpstr>Happy Halloween! </vt:lpstr>
      <vt:lpstr>Happy Halloween</vt:lpstr>
      <vt:lpstr>Library UML Diagram</vt:lpstr>
      <vt:lpstr>Conceptual Database Design &amp;  ER-Model</vt:lpstr>
    </vt:vector>
  </TitlesOfParts>
  <Manager/>
  <Company>University of Massachusetts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Database Design &amp;  ER-Model</dc:title>
  <dc:subject/>
  <dc:creator>Computer Science</dc:creator>
  <cp:keywords/>
  <dc:description/>
  <cp:lastModifiedBy>Costantinos Costa</cp:lastModifiedBy>
  <cp:revision>795</cp:revision>
  <cp:lastPrinted>2020-04-01T22:50:29Z</cp:lastPrinted>
  <dcterms:created xsi:type="dcterms:W3CDTF">2010-01-13T05:11:50Z</dcterms:created>
  <dcterms:modified xsi:type="dcterms:W3CDTF">2021-04-12T18:33:42Z</dcterms:modified>
  <cp:category/>
</cp:coreProperties>
</file>