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5" r:id="rId2"/>
    <p:sldId id="321" r:id="rId3"/>
    <p:sldId id="286" r:id="rId4"/>
    <p:sldId id="287" r:id="rId5"/>
    <p:sldId id="332" r:id="rId6"/>
    <p:sldId id="304" r:id="rId7"/>
    <p:sldId id="326" r:id="rId8"/>
    <p:sldId id="351" r:id="rId9"/>
    <p:sldId id="433" r:id="rId10"/>
    <p:sldId id="354" r:id="rId11"/>
    <p:sldId id="353" r:id="rId12"/>
    <p:sldId id="366" r:id="rId13"/>
    <p:sldId id="364" r:id="rId14"/>
    <p:sldId id="367" r:id="rId15"/>
    <p:sldId id="368" r:id="rId16"/>
    <p:sldId id="470" r:id="rId17"/>
    <p:sldId id="369" r:id="rId18"/>
    <p:sldId id="371" r:id="rId19"/>
    <p:sldId id="372" r:id="rId20"/>
    <p:sldId id="375" r:id="rId21"/>
    <p:sldId id="376" r:id="rId22"/>
    <p:sldId id="377" r:id="rId23"/>
    <p:sldId id="378" r:id="rId24"/>
    <p:sldId id="379" r:id="rId25"/>
    <p:sldId id="436" r:id="rId26"/>
    <p:sldId id="437" r:id="rId27"/>
    <p:sldId id="380" r:id="rId28"/>
    <p:sldId id="438" r:id="rId29"/>
    <p:sldId id="381" r:id="rId30"/>
    <p:sldId id="382" r:id="rId31"/>
    <p:sldId id="383" r:id="rId32"/>
    <p:sldId id="384" r:id="rId33"/>
    <p:sldId id="385" r:id="rId34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6"/>
    <p:restoredTop sz="94745"/>
  </p:normalViewPr>
  <p:slideViewPr>
    <p:cSldViewPr snapToObjects="1">
      <p:cViewPr varScale="1">
        <p:scale>
          <a:sx n="102" d="100"/>
          <a:sy n="102" d="100"/>
        </p:scale>
        <p:origin x="1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56970D8C-23EF-D743-9347-C3AE3BDA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A8AAE29-927A-41A4-A3A1-033A5508637C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CF9FD66-7107-D348-92E4-4D3DBF10F3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13E298C-5DEB-400B-B3B3-8BD531EBA3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201FD24-E0EB-ED49-A475-F710E253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179CB34C-2E97-3049-80A4-47A93DA4E396}" type="datetime1">
              <a:rPr lang="en-US" altLang="en-US" sz="1400" smtClean="0"/>
              <a:pPr>
                <a:defRPr/>
              </a:pPr>
              <a:t>11/17/20</a:t>
            </a:fld>
            <a:endParaRPr lang="en-US" altLang="en-US" sz="1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73A98E-5FCF-A74F-8687-968DF7FB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8A7F753-F0E8-4CBE-9171-A3C77422F683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1478DC18-5811-41E5-A9D1-FD39F055D06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2D776758-2CDF-47AA-9808-543556D318A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117DAE1-368A-4045-9FE1-85D551C7B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7B59DA-E912-4490-AF1A-84E3FCB7B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47FEE89-A34B-4FED-AD8F-D692021C0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718C0F3-A577-4835-BD96-BA5EAB333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DD1BE7CC-A822-46AC-9C4E-F05E35B39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6474E837-A8DA-4BAC-B704-869BB79A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3618CA3-6334-46A9-8E70-E62600BE1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C81DDC9-408F-41A4-89EE-FCD9309EE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r>
              <a:rPr lang="en-US" altLang="en-US">
                <a:latin typeface="Helvetica" panose="020B0604020202020204" pitchFamily="34" charset="0"/>
              </a:rPr>
              <a:t>Q: How many bytes will a record need if we must have everything aligned by multiples of 4?</a:t>
            </a:r>
          </a:p>
          <a:p>
            <a:r>
              <a:rPr lang="en-US" altLang="en-US">
                <a:latin typeface="Helvetica" panose="020B0604020202020204" pitchFamily="34" charset="0"/>
              </a:rPr>
              <a:t>A1: 	10</a:t>
            </a:r>
            <a:r>
              <a:rPr lang="en-US" altLang="en-US">
                <a:latin typeface="Helvetica" panose="020B0604020202020204" pitchFamily="34" charset="0"/>
                <a:sym typeface="Wingdings" panose="05000000000000000000" pitchFamily="2" charset="2"/>
              </a:rPr>
              <a:t>12, 2224, 88, therefore we need 44 bytes total</a:t>
            </a:r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DFB3A23-A993-425B-98F4-E74514B77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60BA9CBE-C527-4802-A1F9-C9DE345B8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Order preserving: special case when keys are generated in order</a:t>
            </a:r>
          </a:p>
          <a:p>
            <a:r>
              <a:rPr lang="en-US" altLang="en-US">
                <a:latin typeface="Helvetica" panose="020B0604020202020204" pitchFamily="34" charset="0"/>
              </a:rPr>
              <a:t>Like the leftmost three digits of an invoice as hash address and sort records by invoice number within buckets.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>
            <a:extLst>
              <a:ext uri="{FF2B5EF4-FFF2-40B4-BE49-F238E27FC236}">
                <a16:creationId xmlns:a16="http://schemas.microsoft.com/office/drawing/2014/main" id="{AA28C85D-6D4E-4138-A17D-FA081C6FD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>
            <a:extLst>
              <a:ext uri="{FF2B5EF4-FFF2-40B4-BE49-F238E27FC236}">
                <a16:creationId xmlns:a16="http://schemas.microsoft.com/office/drawing/2014/main" id="{39D6739E-0047-4B14-BC1C-01FE2C1E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</a:rPr>
              <a:t>Trace a transaction…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D6AD90DB-9E1A-4564-B4D3-E0E49CEE9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26A33751-2F64-4904-88E8-49348E8B5740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2A04C95D-DDC7-44E7-9BC0-CE80A7591BE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C030DB3-BAF2-4876-A4D5-2046B32AFCF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AB7AACC-6938-4452-AB8B-225B1DE56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A7F55B5-955C-4E9F-8C88-61420087F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I/O model attempts to minimize disk accesses although the algorithm on data in main memory is not what might be consider the best use of main memory.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877138C1-6500-488E-AFA1-0C873D809A8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359FB72-510F-4886-8385-1E64F4BF301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260206D-686E-4316-98F0-E16BFDB12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E4F03DA-6D4C-417A-9115-ACEE4F1F9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Cache in Kbytes; less than 10 nanoseconds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Main Memory in 100MB to 10 gigabytes; 10-100 nanoseconds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Magnetic disks: floppy 1.4 M, Zip 100M, Jazz 250M, HD over 20gigabytes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       2-40 msec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Optical disks: CD-ROM, CD-R, CD-RW (WORM)  640MB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                    DVD-ROM, DVD-R, DVD-RW  4.7-8.5GB per side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                    WORM are magnetic-optical storage devices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Tertiary storage: 2.5 gigabytes to over 50 gigabytes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  2-10 seconds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Volatile main memory: DRAM chip, cheap and simple but needs refreshing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Non-vol. Main: RAM Disk, battery backup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                      flash memory (EEPROMs) but they can be rewritten 1 million times.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EEPROM: Electrically Erasable programmable ROM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59D13A9B-13AF-4D83-9E3A-A399873414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417DC98D-8530-423E-B5BE-2A0CA85F80F1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6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543D2C7-9EAE-4519-BDBB-8749A35FDE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E2947B8-DE58-4608-8FAF-7588D8A00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I/O cost = disk access + wait/queuing delays = seek time + rotation latency + data transfer rate + queuing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Disk access is reduced with data organization whereas queuing delays with scheduling.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46BA059-2C50-4E3A-A1A3-DD2AACB49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8510E03-9AB0-4CD3-A966-75E87F964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Record (tuple, data item, object)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CD5F746-32ED-4D38-996F-E8E2A8EEC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6AF4DFB-1751-4911-9BE3-1A1D4E6B5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r>
              <a:rPr lang="en-US" altLang="en-US">
                <a:latin typeface="Helvetica" panose="020B0604020202020204" pitchFamily="34" charset="0"/>
              </a:rPr>
              <a:t>Q: How many bytes will a record need if we must have everything aligned by multiples of 4?</a:t>
            </a:r>
          </a:p>
          <a:p>
            <a:r>
              <a:rPr lang="en-US" altLang="en-US">
                <a:latin typeface="Helvetica" panose="020B0604020202020204" pitchFamily="34" charset="0"/>
              </a:rPr>
              <a:t>A1: 	10</a:t>
            </a:r>
            <a:r>
              <a:rPr lang="en-US" altLang="en-US">
                <a:latin typeface="Helvetica" panose="020B0604020202020204" pitchFamily="34" charset="0"/>
                <a:sym typeface="Wingdings" panose="05000000000000000000" pitchFamily="2" charset="2"/>
              </a:rPr>
              <a:t>12, 2224, 88, therefore we need 44 bytes total</a:t>
            </a:r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18B65F6-F1DF-4511-A3BF-B45C6E818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6CEBC728-4057-4C53-89F9-18899A25B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577D4B7-9BDA-4C46-981D-0825CE4F7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BF7260C-96D0-45CA-B178-26545FA65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53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22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9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7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43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7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39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31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5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9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63D2B470-4022-4594-B37E-DE2BE7EFE0C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B9A637A3-1F2F-EA4B-96EC-E8C17D53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AB6E5D57-A9DD-B84F-9438-205DAA95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D53C14CA-4CE6-4CA0-86A3-9AEA27523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B9070B01-DA4A-4148-979A-B7C8F7B7B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4583481D-E0B7-3448-9FEC-D6CD344E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552132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/>
          </a:p>
          <a:p>
            <a:pPr>
              <a:defRPr/>
            </a:pPr>
            <a:r>
              <a:rPr lang="en-US" altLang="en-US" sz="1400">
                <a:solidFill>
                  <a:srgbClr val="790015"/>
                </a:solidFill>
              </a:rPr>
              <a:t>CS1555/2055, </a:t>
            </a:r>
            <a:r>
              <a:rPr lang="en-US" altLang="en-US" sz="1400" b="1">
                <a:solidFill>
                  <a:srgbClr val="790015"/>
                </a:solidFill>
              </a:rPr>
              <a:t>Panos K. Chrysanthis</a:t>
            </a:r>
            <a:r>
              <a:rPr lang="en-US" altLang="en-US" sz="1400"/>
              <a:t> –  </a:t>
            </a:r>
            <a:r>
              <a:rPr lang="en-US" altLang="en-US" sz="1400" b="1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5B86494C-FFC2-8C49-B5A7-46335529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 </a:t>
            </a:r>
            <a:fld id="{FB556983-32C2-4CD0-94E3-DD411973416C}" type="slidenum">
              <a:rPr lang="en-US" altLang="en-US" sz="1400"/>
              <a:pPr algn="ctr"/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C5DE0BA6-43CD-2A44-B95C-E8E5594C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5C541BC6-B08A-4636-B404-783A1A25FF6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159536F-DF76-43F3-9B7A-341C21C13D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73250"/>
            <a:ext cx="7772400" cy="889000"/>
          </a:xfrm>
        </p:spPr>
        <p:txBody>
          <a:bodyPr/>
          <a:lstStyle/>
          <a:p>
            <a:pPr eaLnBrk="1" hangingPunct="1"/>
            <a:r>
              <a:rPr lang="en-US" altLang="en-US"/>
              <a:t>Data Storage</a:t>
            </a:r>
          </a:p>
        </p:txBody>
      </p:sp>
      <p:sp>
        <p:nvSpPr>
          <p:cNvPr id="51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E6B672-E771-44F9-BEDC-420F56B338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F6CE554-41A7-4280-A182-D3A4C0AC6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Row Stores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C6F2AA7-1AF9-4F8F-9E2D-104BB5B68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0" y="2684463"/>
            <a:ext cx="8237538" cy="2039937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q"/>
            </a:pPr>
            <a:r>
              <a:rPr lang="en-US" altLang="en-US"/>
              <a:t>Store fields in one record contiguously on disk</a:t>
            </a:r>
            <a:br>
              <a:rPr lang="en-US" altLang="en-US"/>
            </a:br>
            <a:r>
              <a:rPr lang="en-US" altLang="en-US"/>
              <a:t>with word allignment</a:t>
            </a:r>
          </a:p>
          <a:p>
            <a:pPr marL="457200" indent="-457200">
              <a:lnSpc>
                <a:spcPts val="4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q"/>
            </a:pPr>
            <a:r>
              <a:rPr lang="en-US" altLang="en-US"/>
              <a:t>Use small (e.g., 4K) disk blocks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A8BEC86C-516B-4741-AFE1-4EFC76FB27BD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4191000"/>
            <a:ext cx="5441950" cy="852488"/>
            <a:chOff x="2092" y="2761"/>
            <a:chExt cx="3428" cy="537"/>
          </a:xfrm>
        </p:grpSpPr>
        <p:grpSp>
          <p:nvGrpSpPr>
            <p:cNvPr id="19495" name="Group 4">
              <a:extLst>
                <a:ext uri="{FF2B5EF4-FFF2-40B4-BE49-F238E27FC236}">
                  <a16:creationId xmlns:a16="http://schemas.microsoft.com/office/drawing/2014/main" id="{EA16A7EC-1D45-46D0-91CD-6CACE1448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024"/>
              <a:ext cx="3428" cy="274"/>
              <a:chOff x="1095" y="1245"/>
              <a:chExt cx="3428" cy="274"/>
            </a:xfrm>
          </p:grpSpPr>
          <p:sp>
            <p:nvSpPr>
              <p:cNvPr id="19497" name="Text Box 5">
                <a:extLst>
                  <a:ext uri="{FF2B5EF4-FFF2-40B4-BE49-F238E27FC236}">
                    <a16:creationId xmlns:a16="http://schemas.microsoft.com/office/drawing/2014/main" id="{2FC1CB38-08A6-4FD2-A371-6A2AB92DD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5" y="1248"/>
                <a:ext cx="3246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block header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  </a:t>
                </a:r>
                <a:r>
                  <a:rPr lang="en-US" altLang="en-US" sz="2000">
                    <a:solidFill>
                      <a:schemeClr val="accent1"/>
                    </a:solidFill>
                  </a:rPr>
                  <a:t>record1  record2   …    record3</a:t>
                </a:r>
                <a:r>
                  <a:rPr lang="en-US" altLang="en-US">
                    <a:solidFill>
                      <a:schemeClr val="accent1"/>
                    </a:solidFill>
                  </a:rPr>
                  <a:t>    </a:t>
                </a:r>
              </a:p>
            </p:txBody>
          </p:sp>
          <p:sp>
            <p:nvSpPr>
              <p:cNvPr id="19498" name="Line 6">
                <a:extLst>
                  <a:ext uri="{FF2B5EF4-FFF2-40B4-BE49-F238E27FC236}">
                    <a16:creationId xmlns:a16="http://schemas.microsoft.com/office/drawing/2014/main" id="{93F2A459-1CD8-40CE-9781-2F91AE114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24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99" name="Line 7">
                <a:extLst>
                  <a:ext uri="{FF2B5EF4-FFF2-40B4-BE49-F238E27FC236}">
                    <a16:creationId xmlns:a16="http://schemas.microsoft.com/office/drawing/2014/main" id="{7F71E160-EF6B-4F90-8E51-0B13B594B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500" name="Line 8">
                <a:extLst>
                  <a:ext uri="{FF2B5EF4-FFF2-40B4-BE49-F238E27FC236}">
                    <a16:creationId xmlns:a16="http://schemas.microsoft.com/office/drawing/2014/main" id="{678A766B-6EC3-4CC2-8966-DD0A03F73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248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501" name="Line 9">
                <a:extLst>
                  <a:ext uri="{FF2B5EF4-FFF2-40B4-BE49-F238E27FC236}">
                    <a16:creationId xmlns:a16="http://schemas.microsoft.com/office/drawing/2014/main" id="{B2028217-5FF5-4B94-877A-046830BE5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248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502" name="Rectangle 10" descr="Wide downward diagonal">
                <a:extLst>
                  <a:ext uri="{FF2B5EF4-FFF2-40B4-BE49-F238E27FC236}">
                    <a16:creationId xmlns:a16="http://schemas.microsoft.com/office/drawing/2014/main" id="{1D780063-064F-4D61-B1AA-80A478E4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155" cy="26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sp>
          <p:nvSpPr>
            <p:cNvPr id="19496" name="Text Box 24">
              <a:extLst>
                <a:ext uri="{FF2B5EF4-FFF2-40B4-BE49-F238E27FC236}">
                  <a16:creationId xmlns:a16="http://schemas.microsoft.com/office/drawing/2014/main" id="{3F1D4409-91D4-4CF6-AC24-5119DE01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2761"/>
              <a:ext cx="106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/>
                <a:t>unspanned</a:t>
              </a:r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5F7F9D0C-14D8-4F96-9CC5-8EB6CB4BB1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416550"/>
            <a:ext cx="8167688" cy="908050"/>
            <a:chOff x="384" y="3456"/>
            <a:chExt cx="5145" cy="572"/>
          </a:xfrm>
        </p:grpSpPr>
        <p:grpSp>
          <p:nvGrpSpPr>
            <p:cNvPr id="19481" name="Group 11">
              <a:extLst>
                <a:ext uri="{FF2B5EF4-FFF2-40B4-BE49-F238E27FC236}">
                  <a16:creationId xmlns:a16="http://schemas.microsoft.com/office/drawing/2014/main" id="{2D08EB73-F7C8-4595-B392-BBCFB5651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456"/>
              <a:ext cx="5145" cy="538"/>
              <a:chOff x="384" y="3555"/>
              <a:chExt cx="5145" cy="538"/>
            </a:xfrm>
          </p:grpSpPr>
          <p:sp>
            <p:nvSpPr>
              <p:cNvPr id="19483" name="Text Box 12">
                <a:extLst>
                  <a:ext uri="{FF2B5EF4-FFF2-40B4-BE49-F238E27FC236}">
                    <a16:creationId xmlns:a16="http://schemas.microsoft.com/office/drawing/2014/main" id="{C139F084-67A4-49E3-A077-FC5CF8E0C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569"/>
                <a:ext cx="3246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block header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  </a:t>
                </a:r>
                <a:r>
                  <a:rPr lang="en-US" altLang="en-US" sz="2000">
                    <a:solidFill>
                      <a:schemeClr val="accent1"/>
                    </a:solidFill>
                  </a:rPr>
                  <a:t>record1  record2   …    record3</a:t>
                </a:r>
                <a:r>
                  <a:rPr lang="en-US" altLang="en-US">
                    <a:solidFill>
                      <a:schemeClr val="accent1"/>
                    </a:solidFill>
                  </a:rPr>
                  <a:t>    </a:t>
                </a:r>
              </a:p>
            </p:txBody>
          </p:sp>
          <p:sp>
            <p:nvSpPr>
              <p:cNvPr id="19484" name="Line 13">
                <a:extLst>
                  <a:ext uri="{FF2B5EF4-FFF2-40B4-BE49-F238E27FC236}">
                    <a16:creationId xmlns:a16="http://schemas.microsoft.com/office/drawing/2014/main" id="{DBDDC347-7A3A-4CF7-9637-A5BC9817A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5" y="3566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85" name="Line 14">
                <a:extLst>
                  <a:ext uri="{FF2B5EF4-FFF2-40B4-BE49-F238E27FC236}">
                    <a16:creationId xmlns:a16="http://schemas.microsoft.com/office/drawing/2014/main" id="{AF0651C0-E0EB-4814-BFA9-8151DAED0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3569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86" name="Line 15">
                <a:extLst>
                  <a:ext uri="{FF2B5EF4-FFF2-40B4-BE49-F238E27FC236}">
                    <a16:creationId xmlns:a16="http://schemas.microsoft.com/office/drawing/2014/main" id="{EF18FD29-A0BC-4701-B673-920CE88A7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3569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87" name="Line 16">
                <a:extLst>
                  <a:ext uri="{FF2B5EF4-FFF2-40B4-BE49-F238E27FC236}">
                    <a16:creationId xmlns:a16="http://schemas.microsoft.com/office/drawing/2014/main" id="{D628CDE6-2B2E-455A-BA9B-8C1E2F24E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569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88" name="Rectangle 17" descr="Wide downward diagonal">
                <a:extLst>
                  <a:ext uri="{FF2B5EF4-FFF2-40B4-BE49-F238E27FC236}">
                    <a16:creationId xmlns:a16="http://schemas.microsoft.com/office/drawing/2014/main" id="{9C1756A1-7804-4B46-9049-612CC55B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3569"/>
                <a:ext cx="155" cy="2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19489" name="Text Box 18">
                <a:extLst>
                  <a:ext uri="{FF2B5EF4-FFF2-40B4-BE49-F238E27FC236}">
                    <a16:creationId xmlns:a16="http://schemas.microsoft.com/office/drawing/2014/main" id="{2FD1A562-7E54-4678-9B8F-DC3600F77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569"/>
                <a:ext cx="1629" cy="2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block header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  </a:t>
                </a:r>
                <a:r>
                  <a:rPr lang="en-US" altLang="en-US" sz="2000">
                    <a:solidFill>
                      <a:schemeClr val="accent1"/>
                    </a:solidFill>
                  </a:rPr>
                  <a:t>record4</a:t>
                </a:r>
                <a:r>
                  <a:rPr lang="en-US" altLang="en-US">
                    <a:solidFill>
                      <a:schemeClr val="accent1"/>
                    </a:solidFill>
                  </a:rPr>
                  <a:t> </a:t>
                </a:r>
              </a:p>
            </p:txBody>
          </p:sp>
          <p:sp>
            <p:nvSpPr>
              <p:cNvPr id="19490" name="Line 19">
                <a:extLst>
                  <a:ext uri="{FF2B5EF4-FFF2-40B4-BE49-F238E27FC236}">
                    <a16:creationId xmlns:a16="http://schemas.microsoft.com/office/drawing/2014/main" id="{1D2F784D-137A-41A6-89CC-9ED18C256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569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91" name="Line 20">
                <a:extLst>
                  <a:ext uri="{FF2B5EF4-FFF2-40B4-BE49-F238E27FC236}">
                    <a16:creationId xmlns:a16="http://schemas.microsoft.com/office/drawing/2014/main" id="{96D23D86-1C26-426D-B181-0A2E8BF46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" y="355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92" name="Text Box 21">
                <a:extLst>
                  <a:ext uri="{FF2B5EF4-FFF2-40B4-BE49-F238E27FC236}">
                    <a16:creationId xmlns:a16="http://schemas.microsoft.com/office/drawing/2014/main" id="{412EB0CC-13D5-402A-9586-0E5AF74B7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4" y="3864"/>
                <a:ext cx="65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</a:rPr>
                  <a:t>record4</a:t>
                </a:r>
              </a:p>
            </p:txBody>
          </p:sp>
          <p:sp>
            <p:nvSpPr>
              <p:cNvPr id="19493" name="Line 22">
                <a:extLst>
                  <a:ext uri="{FF2B5EF4-FFF2-40B4-BE49-F238E27FC236}">
                    <a16:creationId xmlns:a16="http://schemas.microsoft.com/office/drawing/2014/main" id="{258B7E5A-F616-4984-8CDF-0D926BA0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696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94" name="Line 23">
                <a:extLst>
                  <a:ext uri="{FF2B5EF4-FFF2-40B4-BE49-F238E27FC236}">
                    <a16:creationId xmlns:a16="http://schemas.microsoft.com/office/drawing/2014/main" id="{501603D5-39C5-45DE-AAC2-F19BA7BD1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3826"/>
                <a:ext cx="384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  <p:sp>
          <p:nvSpPr>
            <p:cNvPr id="19482" name="Text Box 25">
              <a:extLst>
                <a:ext uri="{FF2B5EF4-FFF2-40B4-BE49-F238E27FC236}">
                  <a16:creationId xmlns:a16="http://schemas.microsoft.com/office/drawing/2014/main" id="{E7E8CE0C-420C-4293-9F13-A7E2E2B5A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3765"/>
              <a:ext cx="85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/>
                <a:t>spanned</a:t>
              </a:r>
            </a:p>
          </p:txBody>
        </p:sp>
      </p:grpSp>
      <p:pic>
        <p:nvPicPr>
          <p:cNvPr id="19461" name="Picture 1">
            <a:extLst>
              <a:ext uri="{FF2B5EF4-FFF2-40B4-BE49-F238E27FC236}">
                <a16:creationId xmlns:a16="http://schemas.microsoft.com/office/drawing/2014/main" id="{94E3CCB3-E883-48A5-823A-B796C0BDD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87313"/>
            <a:ext cx="109378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B291BF9-D15B-44EF-9281-90EF3A1E094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6800"/>
            <a:ext cx="8623300" cy="1874838"/>
            <a:chOff x="366713" y="4459289"/>
            <a:chExt cx="8623300" cy="1874838"/>
          </a:xfrm>
        </p:grpSpPr>
        <p:grpSp>
          <p:nvGrpSpPr>
            <p:cNvPr id="19463" name="Group 20">
              <a:extLst>
                <a:ext uri="{FF2B5EF4-FFF2-40B4-BE49-F238E27FC236}">
                  <a16:creationId xmlns:a16="http://schemas.microsoft.com/office/drawing/2014/main" id="{A5EECE6F-9EFC-456E-B7F6-64F71000E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13" y="4459289"/>
              <a:ext cx="8623300" cy="1874838"/>
              <a:chOff x="231" y="2809"/>
              <a:chExt cx="5432" cy="1181"/>
            </a:xfrm>
          </p:grpSpPr>
          <p:sp>
            <p:nvSpPr>
              <p:cNvPr id="19467" name="Text Box 18">
                <a:extLst>
                  <a:ext uri="{FF2B5EF4-FFF2-40B4-BE49-F238E27FC236}">
                    <a16:creationId xmlns:a16="http://schemas.microsoft.com/office/drawing/2014/main" id="{EA99C133-380F-49DA-ABCE-5A0497CE8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0" y="3460"/>
                <a:ext cx="43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/>
                  <a:t>152</a:t>
                </a:r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A367D46E-951F-4740-9AAB-316F23128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120"/>
                <a:ext cx="1632" cy="336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  <a:defRPr/>
                </a:pPr>
                <a:endParaRPr lang="en-US" altLang="en-US"/>
              </a:p>
            </p:txBody>
          </p:sp>
          <p:sp>
            <p:nvSpPr>
              <p:cNvPr id="36" name="Rectangle 6">
                <a:extLst>
                  <a:ext uri="{FF2B5EF4-FFF2-40B4-BE49-F238E27FC236}">
                    <a16:creationId xmlns:a16="http://schemas.microsoft.com/office/drawing/2014/main" id="{FA74A5A3-4CC9-C94D-ADEA-556EE5F52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3024" cy="336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  <a:defRPr/>
                </a:pPr>
                <a:endParaRPr lang="en-US" altLang="en-US"/>
              </a:p>
            </p:txBody>
          </p:sp>
          <p:sp>
            <p:nvSpPr>
              <p:cNvPr id="19470" name="Rectangle 7">
                <a:extLst>
                  <a:ext uri="{FF2B5EF4-FFF2-40B4-BE49-F238E27FC236}">
                    <a16:creationId xmlns:a16="http://schemas.microsoft.com/office/drawing/2014/main" id="{0CE0B372-445D-4250-A491-2D6FCEA0F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120"/>
                <a:ext cx="48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72E57401-5F77-C24C-A18F-57D6DD564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120"/>
                <a:ext cx="432" cy="336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  <a:defRPr/>
                </a:pPr>
                <a:endParaRPr lang="en-US" altLang="en-US"/>
              </a:p>
            </p:txBody>
          </p:sp>
          <p:sp>
            <p:nvSpPr>
              <p:cNvPr id="19472" name="Text Box 9">
                <a:extLst>
                  <a:ext uri="{FF2B5EF4-FFF2-40B4-BE49-F238E27FC236}">
                    <a16:creationId xmlns:a16="http://schemas.microsoft.com/office/drawing/2014/main" id="{2D60B8D5-EA57-4413-B968-67A784C21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" y="3152"/>
                <a:ext cx="60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>
                    <a:solidFill>
                      <a:srgbClr val="7030A0"/>
                    </a:solidFill>
                  </a:rPr>
                  <a:t>name</a:t>
                </a:r>
              </a:p>
            </p:txBody>
          </p:sp>
          <p:sp>
            <p:nvSpPr>
              <p:cNvPr id="19473" name="Text Box 11">
                <a:extLst>
                  <a:ext uri="{FF2B5EF4-FFF2-40B4-BE49-F238E27FC236}">
                    <a16:creationId xmlns:a16="http://schemas.microsoft.com/office/drawing/2014/main" id="{77B33619-151F-4E67-92E0-1C3E94D98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" y="3145"/>
                <a:ext cx="80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>
                    <a:solidFill>
                      <a:srgbClr val="7030A0"/>
                    </a:solidFill>
                  </a:rPr>
                  <a:t>address</a:t>
                </a:r>
              </a:p>
            </p:txBody>
          </p:sp>
          <p:sp>
            <p:nvSpPr>
              <p:cNvPr id="19474" name="Text Box 12">
                <a:extLst>
                  <a:ext uri="{FF2B5EF4-FFF2-40B4-BE49-F238E27FC236}">
                    <a16:creationId xmlns:a16="http://schemas.microsoft.com/office/drawing/2014/main" id="{097C7007-32EE-4513-8BF7-3ED8F75F1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3" y="3723"/>
                <a:ext cx="87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>
                    <a:solidFill>
                      <a:srgbClr val="7030A0"/>
                    </a:solidFill>
                  </a:rPr>
                  <a:t>birthdate</a:t>
                </a:r>
              </a:p>
            </p:txBody>
          </p:sp>
          <p:sp>
            <p:nvSpPr>
              <p:cNvPr id="19475" name="Text Box 13">
                <a:extLst>
                  <a:ext uri="{FF2B5EF4-FFF2-40B4-BE49-F238E27FC236}">
                    <a16:creationId xmlns:a16="http://schemas.microsoft.com/office/drawing/2014/main" id="{D006346A-20B3-47ED-B39C-0DD7D4C09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2809"/>
                <a:ext cx="72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>
                    <a:solidFill>
                      <a:srgbClr val="7030A0"/>
                    </a:solidFill>
                  </a:rPr>
                  <a:t>gender</a:t>
                </a:r>
              </a:p>
            </p:txBody>
          </p:sp>
          <p:sp>
            <p:nvSpPr>
              <p:cNvPr id="19476" name="Line 14">
                <a:extLst>
                  <a:ext uri="{FF2B5EF4-FFF2-40B4-BE49-F238E27FC236}">
                    <a16:creationId xmlns:a16="http://schemas.microsoft.com/office/drawing/2014/main" id="{63EFF29A-AC60-4F33-9F85-6B88217F8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3" y="2928"/>
                <a:ext cx="15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77" name="Line 15">
                <a:extLst>
                  <a:ext uri="{FF2B5EF4-FFF2-40B4-BE49-F238E27FC236}">
                    <a16:creationId xmlns:a16="http://schemas.microsoft.com/office/drawing/2014/main" id="{9BC5A783-01E2-4886-AFC9-FCE98B4BB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3" y="3460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9478" name="Text Box 16">
                <a:extLst>
                  <a:ext uri="{FF2B5EF4-FFF2-40B4-BE49-F238E27FC236}">
                    <a16:creationId xmlns:a16="http://schemas.microsoft.com/office/drawing/2014/main" id="{4B148BF4-8534-4B9E-B8CD-9B761E4EB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" y="3460"/>
                <a:ext cx="221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9" name="Text Box 17">
                <a:extLst>
                  <a:ext uri="{FF2B5EF4-FFF2-40B4-BE49-F238E27FC236}">
                    <a16:creationId xmlns:a16="http://schemas.microsoft.com/office/drawing/2014/main" id="{F19016CF-741B-4703-8400-C5244BFBA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3460"/>
                <a:ext cx="33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/>
                  <a:t>20</a:t>
                </a:r>
              </a:p>
            </p:txBody>
          </p:sp>
          <p:sp>
            <p:nvSpPr>
              <p:cNvPr id="19480" name="Text Box 19">
                <a:extLst>
                  <a:ext uri="{FF2B5EF4-FFF2-40B4-BE49-F238E27FC236}">
                    <a16:creationId xmlns:a16="http://schemas.microsoft.com/office/drawing/2014/main" id="{D68546A9-E2F2-4D56-AB8D-18B4F18E4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57"/>
                <a:ext cx="43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/>
                  <a:t>156</a:t>
                </a:r>
              </a:p>
            </p:txBody>
          </p:sp>
        </p:grpSp>
        <p:cxnSp>
          <p:nvCxnSpPr>
            <p:cNvPr id="31" name="Straight Connector 21">
              <a:extLst>
                <a:ext uri="{FF2B5EF4-FFF2-40B4-BE49-F238E27FC236}">
                  <a16:creationId xmlns:a16="http://schemas.microsoft.com/office/drawing/2014/main" id="{7E019977-1402-2944-A84B-9BD30E174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1" y="4953002"/>
              <a:ext cx="0" cy="53340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5691AA45-BD58-48A5-B0B2-0EA37F4AD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685800" cy="37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2000">
                  <a:solidFill>
                    <a:srgbClr val="7030A0"/>
                  </a:solidFill>
                </a:rPr>
                <a:t>SID</a:t>
              </a:r>
            </a:p>
          </p:txBody>
        </p:sp>
        <p:sp>
          <p:nvSpPr>
            <p:cNvPr id="19466" name="Text Box 17">
              <a:extLst>
                <a:ext uri="{FF2B5EF4-FFF2-40B4-BE49-F238E27FC236}">
                  <a16:creationId xmlns:a16="http://schemas.microsoft.com/office/drawing/2014/main" id="{738C8BB4-9F94-401F-8361-233445388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688" y="5486400"/>
              <a:ext cx="353912" cy="428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665BB68-7F92-4C72-832C-41E04A41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9375"/>
            <a:ext cx="8445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  <a:buFont typeface="Monotype Sorts" pitchFamily="-84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Comic Sans MS" panose="030F0702030302020204" pitchFamily="66" charset="0"/>
              </a:rPr>
              <a:t>Column</a:t>
            </a:r>
            <a:r>
              <a:rPr lang="en-US" altLang="en-US" sz="3600">
                <a:solidFill>
                  <a:schemeClr val="tx2"/>
                </a:solidFill>
              </a:rPr>
              <a:t> Stores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C78C0B-F225-CB49-969A-8E7153765D30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000250"/>
          <a:ext cx="990600" cy="41719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00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A56B78-BD12-E644-A988-54348AACA23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00250"/>
          <a:ext cx="1371600" cy="41719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Birthday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00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88BFFC-8668-8448-B536-DB36DB83810D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74850"/>
          <a:ext cx="1371600" cy="41719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00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09F2A5D-7D50-5C40-9D9E-914B34FBF074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974850"/>
          <a:ext cx="2286000" cy="417195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00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7B5BA6-0CF6-CA47-BB26-CFD00A9197ED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974850"/>
          <a:ext cx="990600" cy="41719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00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00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D73882-B3A3-4480-A330-89C6EF4E7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1093788"/>
            <a:ext cx="2813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SELECT </a:t>
            </a:r>
            <a:r>
              <a:rPr lang="en-US" altLang="en-US">
                <a:latin typeface="Arial Narrow" panose="020B0606020202030204" pitchFamily="34" charset="0"/>
              </a:rPr>
              <a:t>SID, gender </a:t>
            </a:r>
            <a:br>
              <a:rPr lang="en-US" altLang="en-US">
                <a:latin typeface="Arial Narrow" panose="020B0606020202030204" pitchFamily="34" charset="0"/>
              </a:rPr>
            </a:br>
            <a:r>
              <a:rPr lang="en-US" altLang="en-US"/>
              <a:t>FROM </a:t>
            </a:r>
            <a:r>
              <a:rPr lang="en-US" altLang="en-US">
                <a:latin typeface="Arial Narrow" panose="020B0606020202030204" pitchFamily="34" charset="0"/>
              </a:rPr>
              <a:t>Students</a:t>
            </a:r>
            <a:r>
              <a:rPr lang="en-US" altLang="en-US"/>
              <a:t>;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3EFA775-0A1B-49B6-B3C1-15CDE14D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5250"/>
            <a:ext cx="484188" cy="609600"/>
          </a:xfrm>
          <a:prstGeom prst="downArrow">
            <a:avLst>
              <a:gd name="adj1" fmla="val 50000"/>
              <a:gd name="adj2" fmla="val 50046"/>
            </a:avLst>
          </a:prstGeom>
          <a:solidFill>
            <a:srgbClr val="F0533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C5F13E9-80F8-4612-A8E9-E8D4CDA7B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1365250"/>
            <a:ext cx="484187" cy="609600"/>
          </a:xfrm>
          <a:prstGeom prst="downArrow">
            <a:avLst>
              <a:gd name="adj1" fmla="val 50000"/>
              <a:gd name="adj2" fmla="val 50046"/>
            </a:avLst>
          </a:prstGeom>
          <a:solidFill>
            <a:srgbClr val="F0533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21619" name="Picture 3">
            <a:extLst>
              <a:ext uri="{FF2B5EF4-FFF2-40B4-BE49-F238E27FC236}">
                <a16:creationId xmlns:a16="http://schemas.microsoft.com/office/drawing/2014/main" id="{0EB87671-754E-4475-98DB-5BA63242D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8425"/>
            <a:ext cx="712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C959B9BB-A5C9-4287-A9B2-2F58E0E6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 sz="2600"/>
              <a:t>Unordered files</a:t>
            </a:r>
          </a:p>
          <a:p>
            <a:endParaRPr lang="en-US" altLang="en-US" sz="2600"/>
          </a:p>
          <a:p>
            <a:r>
              <a:rPr lang="en-US" altLang="en-US" sz="2600"/>
              <a:t>Ordered files</a:t>
            </a:r>
          </a:p>
          <a:p>
            <a:endParaRPr lang="en-US" altLang="en-US" sz="2600"/>
          </a:p>
          <a:p>
            <a:r>
              <a:rPr lang="en-US" altLang="en-US" sz="2600"/>
              <a:t>Clustered files</a:t>
            </a:r>
          </a:p>
          <a:p>
            <a:endParaRPr lang="en-US" altLang="en-US" sz="2600"/>
          </a:p>
          <a:p>
            <a:r>
              <a:rPr lang="en-US" altLang="en-US" sz="2600"/>
              <a:t>Hash files</a:t>
            </a:r>
          </a:p>
          <a:p>
            <a:endParaRPr lang="en-US" altLang="en-US" sz="26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775172B-7699-4D32-8994-CCBD5EC3E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Types</a:t>
            </a:r>
          </a:p>
        </p:txBody>
      </p:sp>
      <p:sp>
        <p:nvSpPr>
          <p:cNvPr id="22531" name="Text Box 6">
            <a:extLst>
              <a:ext uri="{FF2B5EF4-FFF2-40B4-BE49-F238E27FC236}">
                <a16:creationId xmlns:a16="http://schemas.microsoft.com/office/drawing/2014/main" id="{6EFEE04C-9F7C-4FB5-9F20-FF05A53C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62600"/>
            <a:ext cx="5562600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>
                <a:solidFill>
                  <a:srgbClr val="FF0000"/>
                </a:solidFill>
              </a:rPr>
              <a:t>File header  </a:t>
            </a:r>
            <a:r>
              <a:rPr lang="en-US" altLang="en-US" sz="2200">
                <a:solidFill>
                  <a:schemeClr val="accent1"/>
                </a:solidFill>
              </a:rPr>
              <a:t>block1  block2   …    blockN   </a:t>
            </a:r>
          </a:p>
        </p:txBody>
      </p:sp>
      <p:sp>
        <p:nvSpPr>
          <p:cNvPr id="22532" name="Line 7">
            <a:extLst>
              <a:ext uri="{FF2B5EF4-FFF2-40B4-BE49-F238E27FC236}">
                <a16:creationId xmlns:a16="http://schemas.microsoft.com/office/drawing/2014/main" id="{B9DF41D8-E09D-4E77-95D5-3D42F1474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5562600"/>
            <a:ext cx="0" cy="430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22533" name="Line 8">
            <a:extLst>
              <a:ext uri="{FF2B5EF4-FFF2-40B4-BE49-F238E27FC236}">
                <a16:creationId xmlns:a16="http://schemas.microsoft.com/office/drawing/2014/main" id="{11524EE3-5E07-406A-9266-5C05CB25D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5562600"/>
            <a:ext cx="0" cy="430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22534" name="Line 9">
            <a:extLst>
              <a:ext uri="{FF2B5EF4-FFF2-40B4-BE49-F238E27FC236}">
                <a16:creationId xmlns:a16="http://schemas.microsoft.com/office/drawing/2014/main" id="{054C5B96-6509-416F-9943-EE97710BB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5567363"/>
            <a:ext cx="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22535" name="Line 10">
            <a:extLst>
              <a:ext uri="{FF2B5EF4-FFF2-40B4-BE49-F238E27FC236}">
                <a16:creationId xmlns:a16="http://schemas.microsoft.com/office/drawing/2014/main" id="{38C03696-0EAE-4954-A732-71FD3608E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8" y="5567363"/>
            <a:ext cx="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693B287-7C85-4CCA-974B-83BEFDFA866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054475"/>
            <a:ext cx="4713288" cy="1050925"/>
            <a:chOff x="4340224" y="3429000"/>
            <a:chExt cx="4422776" cy="1051570"/>
          </a:xfrm>
        </p:grpSpPr>
        <p:sp>
          <p:nvSpPr>
            <p:cNvPr id="22538" name="Folded Corner 10">
              <a:extLst>
                <a:ext uri="{FF2B5EF4-FFF2-40B4-BE49-F238E27FC236}">
                  <a16:creationId xmlns:a16="http://schemas.microsoft.com/office/drawing/2014/main" id="{D76B7B6C-B887-4434-B0FB-4671F67B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4" y="3429000"/>
              <a:ext cx="4117975" cy="1051570"/>
            </a:xfrm>
            <a:prstGeom prst="foldedCorner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22539" name="TextBox 8">
              <a:extLst>
                <a:ext uri="{FF2B5EF4-FFF2-40B4-BE49-F238E27FC236}">
                  <a16:creationId xmlns:a16="http://schemas.microsoft.com/office/drawing/2014/main" id="{74764C55-A8BD-4A2A-AB1D-656DBD662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225" y="3429000"/>
              <a:ext cx="4422775" cy="105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indent="-2730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2000" i="1"/>
                <a:t>File header or descriptor</a:t>
              </a:r>
              <a:r>
                <a:rPr lang="en-US" altLang="en-US" sz="2000"/>
                <a:t> includes:</a:t>
              </a:r>
            </a:p>
            <a:p>
              <a:pPr marL="0" lvl="1">
                <a:lnSpc>
                  <a:spcPct val="90000"/>
                </a:lnSpc>
              </a:pPr>
              <a:r>
                <a:rPr lang="en-US" altLang="en-US" sz="2000"/>
                <a:t>field names and their data types </a:t>
              </a:r>
            </a:p>
            <a:p>
              <a:pPr marL="0" lvl="1">
                <a:lnSpc>
                  <a:spcPct val="90000"/>
                </a:lnSpc>
              </a:pPr>
              <a:r>
                <a:rPr lang="en-US" altLang="en-US" sz="2000"/>
                <a:t>address of the file block on disk</a:t>
              </a:r>
            </a:p>
          </p:txBody>
        </p:sp>
      </p:grpSp>
      <p:sp>
        <p:nvSpPr>
          <p:cNvPr id="22537" name="Folded Corner 9">
            <a:extLst>
              <a:ext uri="{FF2B5EF4-FFF2-40B4-BE49-F238E27FC236}">
                <a16:creationId xmlns:a16="http://schemas.microsoft.com/office/drawing/2014/main" id="{AAD28D7A-B6EB-44CE-83D5-103B59D2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29000"/>
            <a:ext cx="4422775" cy="1328738"/>
          </a:xfrm>
          <a:prstGeom prst="foldedCorner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ED970E4-B9C8-4848-BC09-3E06D3B07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Unordered Files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F7CC88DE-7762-470B-99FE-E710375D5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4114800"/>
          </a:xfrm>
        </p:spPr>
        <p:txBody>
          <a:bodyPr/>
          <a:lstStyle/>
          <a:p>
            <a:pPr marL="533400" indent="-533400" eaLnBrk="1" hangingPunct="1">
              <a:spcAft>
                <a:spcPts val="1200"/>
              </a:spcAft>
            </a:pPr>
            <a:r>
              <a:rPr lang="en-AU" altLang="en-US">
                <a:latin typeface="Arial" panose="020B0604020202020204" pitchFamily="34" charset="0"/>
              </a:rPr>
              <a:t>The simplest file structure: records are stored in </a:t>
            </a:r>
            <a:r>
              <a:rPr lang="en-AU" altLang="en-US" u="sng">
                <a:solidFill>
                  <a:srgbClr val="0000FF"/>
                </a:solidFill>
                <a:latin typeface="Arial" panose="020B0604020202020204" pitchFamily="34" charset="0"/>
              </a:rPr>
              <a:t>no</a:t>
            </a:r>
            <a:r>
              <a:rPr lang="en-AU" altLang="en-US">
                <a:latin typeface="Arial" panose="020B0604020202020204" pitchFamily="34" charset="0"/>
              </a:rPr>
              <a:t> particular order</a:t>
            </a:r>
          </a:p>
          <a:p>
            <a:pPr marL="533400" indent="-533400" eaLnBrk="1" hangingPunct="1">
              <a:spcAft>
                <a:spcPts val="1200"/>
              </a:spcAft>
            </a:pPr>
            <a:r>
              <a:rPr lang="en-AU" altLang="en-US">
                <a:latin typeface="Arial" panose="020B0604020202020204" pitchFamily="34" charset="0"/>
              </a:rPr>
              <a:t>Also called: </a:t>
            </a:r>
            <a:r>
              <a:rPr lang="en-AU" altLang="en-US" b="1">
                <a:latin typeface="Arial" panose="020B0604020202020204" pitchFamily="34" charset="0"/>
              </a:rPr>
              <a:t>Heap</a:t>
            </a:r>
            <a:r>
              <a:rPr lang="en-AU" altLang="en-US">
                <a:latin typeface="Arial" panose="020B0604020202020204" pitchFamily="34" charset="0"/>
              </a:rPr>
              <a:t>, Pile, or Random File</a:t>
            </a:r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spcAft>
                <a:spcPts val="1200"/>
              </a:spcAft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New records are inserted at the </a:t>
            </a: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</a:rPr>
              <a:t>end 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of file</a:t>
            </a:r>
          </a:p>
          <a:p>
            <a:pPr marL="971550" lvl="1" indent="-533400" eaLnBrk="1" hangingPunct="1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The last disk block is copied into buffer                (i.e., memory)</a:t>
            </a:r>
          </a:p>
          <a:p>
            <a:pPr marL="971550" lvl="1" indent="-533400" eaLnBrk="1" hangingPunct="1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New record is added</a:t>
            </a:r>
          </a:p>
          <a:p>
            <a:pPr marL="971550" lvl="1" indent="-533400" eaLnBrk="1" hangingPunct="1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Block is rewritten back to disk</a:t>
            </a:r>
          </a:p>
          <a:p>
            <a:pPr marL="533400" indent="-533400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zh-TW" sz="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spcAft>
                <a:spcPts val="1200"/>
              </a:spcAft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Record </a:t>
            </a: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</a:rPr>
              <a:t>insertion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 is quite efficient</a:t>
            </a:r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18D76D46-8A51-42C5-801C-5B98B280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2057400"/>
            <a:ext cx="21018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9D02A2B1-CA5A-4B1F-B533-F3DF60395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 File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1297C6C0-F351-9548-848A-5595FD0A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4350" y="3048000"/>
            <a:ext cx="1365250" cy="1598613"/>
          </a:xfrm>
        </p:spPr>
        <p:txBody>
          <a:bodyPr/>
          <a:lstStyle/>
          <a:p>
            <a:pPr marL="0" indent="0">
              <a:buClr>
                <a:srgbClr val="0000FF"/>
              </a:buClr>
              <a:buFont typeface="Monotype Sorts" charset="0"/>
              <a:buNone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Block 1</a:t>
            </a:r>
          </a:p>
          <a:p>
            <a:pPr>
              <a:buClr>
                <a:srgbClr val="0000FF"/>
              </a:buClr>
              <a:buFont typeface="Monotype Sorts" charset="0"/>
              <a:buChar char="o"/>
              <a:defRPr/>
            </a:pP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Clr>
                <a:srgbClr val="0000FF"/>
              </a:buClr>
              <a:buFont typeface="Monotype Sorts" charset="0"/>
              <a:buChar char="o"/>
              <a:defRPr/>
            </a:pP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Clr>
                <a:srgbClr val="0000FF"/>
              </a:buClr>
              <a:buFont typeface="Monotype Sorts" charset="0"/>
              <a:buChar char="o"/>
              <a:defRPr/>
            </a:pPr>
            <a:endParaRPr lang="en-US" sz="160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buClr>
                <a:srgbClr val="0000FF"/>
              </a:buClr>
              <a:buFont typeface="Monotype Sorts" charset="0"/>
              <a:buNone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Block 2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E7BE0AB4-C868-47F5-A977-377FF213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219200"/>
            <a:ext cx="3879850" cy="1697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CREATE TABLE deposit (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account_number  CHAR(10),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branch_name     CHAR(22),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balance         REAL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91525" name="Group 5">
            <a:extLst>
              <a:ext uri="{FF2B5EF4-FFF2-40B4-BE49-F238E27FC236}">
                <a16:creationId xmlns:a16="http://schemas.microsoft.com/office/drawing/2014/main" id="{43A394F9-5722-6646-B453-64D66E9A927D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3098800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2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A-101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700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626" name="Straight Connector 2">
            <a:extLst>
              <a:ext uri="{FF2B5EF4-FFF2-40B4-BE49-F238E27FC236}">
                <a16:creationId xmlns:a16="http://schemas.microsoft.com/office/drawing/2014/main" id="{A64C8821-2540-4675-BBD8-A2A0D2BC66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19400" y="4673600"/>
            <a:ext cx="62341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7" name="Straight Connector 14">
            <a:extLst>
              <a:ext uri="{FF2B5EF4-FFF2-40B4-BE49-F238E27FC236}">
                <a16:creationId xmlns:a16="http://schemas.microsoft.com/office/drawing/2014/main" id="{A4466727-3BB3-425E-9875-D42C4E8BC1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19400" y="6223000"/>
            <a:ext cx="62341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8" name="Straight Connector 15">
            <a:extLst>
              <a:ext uri="{FF2B5EF4-FFF2-40B4-BE49-F238E27FC236}">
                <a16:creationId xmlns:a16="http://schemas.microsoft.com/office/drawing/2014/main" id="{7844B3F6-6BF8-47DA-8C76-9B3DD2C9ED8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19400" y="3098800"/>
            <a:ext cx="62341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>
            <a:extLst>
              <a:ext uri="{FF2B5EF4-FFF2-40B4-BE49-F238E27FC236}">
                <a16:creationId xmlns:a16="http://schemas.microsoft.com/office/drawing/2014/main" id="{4AE22D86-0E12-4B56-8BFC-6357341E1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Files: Insert</a:t>
            </a:r>
          </a:p>
        </p:txBody>
      </p:sp>
      <p:graphicFrame>
        <p:nvGraphicFramePr>
          <p:cNvPr id="493572" name="Group 4">
            <a:extLst>
              <a:ext uri="{FF2B5EF4-FFF2-40B4-BE49-F238E27FC236}">
                <a16:creationId xmlns:a16="http://schemas.microsoft.com/office/drawing/2014/main" id="{9C12EE73-B502-5E4F-AC34-B12C8BC0B5F4}"/>
              </a:ext>
            </a:extLst>
          </p:cNvPr>
          <p:cNvGraphicFramePr>
            <a:graphicFrameLocks noGrp="1"/>
          </p:cNvGraphicFramePr>
          <p:nvPr/>
        </p:nvGraphicFramePr>
        <p:xfrm>
          <a:off x="0" y="2108200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A-101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700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720" name="Text Box 60">
            <a:extLst>
              <a:ext uri="{FF2B5EF4-FFF2-40B4-BE49-F238E27FC236}">
                <a16:creationId xmlns:a16="http://schemas.microsoft.com/office/drawing/2014/main" id="{026CB2C9-7FE1-406E-AB50-7FF44C33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24241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Insert Record 7</a:t>
            </a:r>
          </a:p>
        </p:txBody>
      </p:sp>
      <p:cxnSp>
        <p:nvCxnSpPr>
          <p:cNvPr id="28721" name="Straight Connector 9">
            <a:extLst>
              <a:ext uri="{FF2B5EF4-FFF2-40B4-BE49-F238E27FC236}">
                <a16:creationId xmlns:a16="http://schemas.microsoft.com/office/drawing/2014/main" id="{630087AF-24AC-482B-8D08-D0786A1F03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" y="3657600"/>
            <a:ext cx="44053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4E4EDF63-7BEE-7449-AE3E-9310F206E2B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108200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A-101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700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A-354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420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63EA3FD9-E5EC-46EC-A53F-995E38A808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657600"/>
            <a:ext cx="44053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99B082C0-81CC-4DF3-BAA0-0B2B0A668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Files: Delete </a:t>
            </a:r>
          </a:p>
        </p:txBody>
      </p:sp>
      <p:graphicFrame>
        <p:nvGraphicFramePr>
          <p:cNvPr id="493572" name="Group 4">
            <a:extLst>
              <a:ext uri="{FF2B5EF4-FFF2-40B4-BE49-F238E27FC236}">
                <a16:creationId xmlns:a16="http://schemas.microsoft.com/office/drawing/2014/main" id="{9C12EE73-B502-5E4F-AC34-B12C8BC0B5F4}"/>
              </a:ext>
            </a:extLst>
          </p:cNvPr>
          <p:cNvGraphicFramePr>
            <a:graphicFrameLocks noGrp="1"/>
          </p:cNvGraphicFramePr>
          <p:nvPr/>
        </p:nvGraphicFramePr>
        <p:xfrm>
          <a:off x="0" y="2108200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A-403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250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68" name="Text Box 60">
            <a:extLst>
              <a:ext uri="{FF2B5EF4-FFF2-40B4-BE49-F238E27FC236}">
                <a16:creationId xmlns:a16="http://schemas.microsoft.com/office/drawing/2014/main" id="{4AFA446A-C737-43E8-B29C-037CE0DED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26558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remove Record 2</a:t>
            </a:r>
          </a:p>
        </p:txBody>
      </p:sp>
      <p:sp>
        <p:nvSpPr>
          <p:cNvPr id="30769" name="TextBox 1">
            <a:extLst>
              <a:ext uri="{FF2B5EF4-FFF2-40B4-BE49-F238E27FC236}">
                <a16:creationId xmlns:a16="http://schemas.microsoft.com/office/drawing/2014/main" id="{30579B85-F675-4835-88B8-97C616EF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4495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pl-PL" altLang="en-US" sz="2000"/>
              <a:t>Record 2    A-101     Downtown     700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/>
          </a:p>
        </p:txBody>
      </p:sp>
      <p:cxnSp>
        <p:nvCxnSpPr>
          <p:cNvPr id="30770" name="Straight Connector 9">
            <a:extLst>
              <a:ext uri="{FF2B5EF4-FFF2-40B4-BE49-F238E27FC236}">
                <a16:creationId xmlns:a16="http://schemas.microsoft.com/office/drawing/2014/main" id="{835D7308-6E69-4091-B0F2-91F378426F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" y="3657600"/>
            <a:ext cx="44053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Group 1083">
            <a:extLst>
              <a:ext uri="{FF2B5EF4-FFF2-40B4-BE49-F238E27FC236}">
                <a16:creationId xmlns:a16="http://schemas.microsoft.com/office/drawing/2014/main" id="{3B1BABFA-0431-024E-A583-B3FC84A4054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108200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      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Webdings" charset="2"/>
                          <a:ea typeface="ＭＳ Ｐゴシック" charset="-128"/>
                        </a:rPr>
                        <a:t>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A-403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250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071EE43-78A6-4015-AD96-F2689442C7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657600"/>
            <a:ext cx="44053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1027">
            <a:extLst>
              <a:ext uri="{FF2B5EF4-FFF2-40B4-BE49-F238E27FC236}">
                <a16:creationId xmlns:a16="http://schemas.microsoft.com/office/drawing/2014/main" id="{DC971F72-F1EE-2D4D-BCC5-A123478F5D55}"/>
              </a:ext>
            </a:extLst>
          </p:cNvPr>
          <p:cNvGraphicFramePr>
            <a:graphicFrameLocks noGrp="1"/>
          </p:cNvGraphicFramePr>
          <p:nvPr/>
        </p:nvGraphicFramePr>
        <p:xfrm>
          <a:off x="4557713" y="1754188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Record 8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A-354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charset="0"/>
                        </a:rPr>
                        <a:t>420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A-403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250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15" name="Rectangle 1026">
            <a:extLst>
              <a:ext uri="{FF2B5EF4-FFF2-40B4-BE49-F238E27FC236}">
                <a16:creationId xmlns:a16="http://schemas.microsoft.com/office/drawing/2014/main" id="{2176AEFF-0EE0-499E-BB38-CF9B6D455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Files: Insert &amp; Delete  (optimized)</a:t>
            </a:r>
          </a:p>
        </p:txBody>
      </p:sp>
      <p:graphicFrame>
        <p:nvGraphicFramePr>
          <p:cNvPr id="495675" name="Group 1083">
            <a:extLst>
              <a:ext uri="{FF2B5EF4-FFF2-40B4-BE49-F238E27FC236}">
                <a16:creationId xmlns:a16="http://schemas.microsoft.com/office/drawing/2014/main" id="{C564745B-4EB6-AF45-82B7-6ACE1ABE105E}"/>
              </a:ext>
            </a:extLst>
          </p:cNvPr>
          <p:cNvGraphicFramePr>
            <a:graphicFrameLocks noGrp="1"/>
          </p:cNvGraphicFramePr>
          <p:nvPr/>
        </p:nvGraphicFramePr>
        <p:xfrm>
          <a:off x="0" y="1754188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A-305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      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Webdings" charset="2"/>
                          <a:ea typeface="ＭＳ Ｐゴシック" charset="-128"/>
                        </a:rPr>
                        <a:t>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A-110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A-257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A-403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250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62" name="Text Box 1139">
            <a:extLst>
              <a:ext uri="{FF2B5EF4-FFF2-40B4-BE49-F238E27FC236}">
                <a16:creationId xmlns:a16="http://schemas.microsoft.com/office/drawing/2014/main" id="{BA4A56EF-187D-4971-9661-23C48507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43000"/>
            <a:ext cx="26558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remove Record 2</a:t>
            </a:r>
          </a:p>
        </p:txBody>
      </p:sp>
      <p:sp>
        <p:nvSpPr>
          <p:cNvPr id="495732" name="Text Box 1140">
            <a:extLst>
              <a:ext uri="{FF2B5EF4-FFF2-40B4-BE49-F238E27FC236}">
                <a16:creationId xmlns:a16="http://schemas.microsoft.com/office/drawing/2014/main" id="{DC4A1F6F-A931-45A0-A9FA-BD99A5DB3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143000"/>
            <a:ext cx="21113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add Record 8</a:t>
            </a:r>
          </a:p>
        </p:txBody>
      </p:sp>
      <p:cxnSp>
        <p:nvCxnSpPr>
          <p:cNvPr id="32864" name="Straight Connector 6">
            <a:extLst>
              <a:ext uri="{FF2B5EF4-FFF2-40B4-BE49-F238E27FC236}">
                <a16:creationId xmlns:a16="http://schemas.microsoft.com/office/drawing/2014/main" id="{65465758-F685-4EF2-8F60-ECA238FA8B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" y="3327400"/>
            <a:ext cx="44053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FC413-B982-4D5C-9010-10DA06425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2413"/>
            <a:ext cx="85661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-- </a:t>
            </a: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</a:rPr>
              <a:t>Periodic reorganization: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 records are  packed by removing</a:t>
            </a:r>
            <a:b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 deleted records</a:t>
            </a:r>
            <a:endParaRPr lang="en-US" alt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DB2B4B5-363F-4E16-93A3-85634E440E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2488" y="3327400"/>
            <a:ext cx="4405312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3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C3EC902-828D-4ACE-BAF4-724FA2128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053513" cy="669925"/>
          </a:xfrm>
        </p:spPr>
        <p:txBody>
          <a:bodyPr/>
          <a:lstStyle/>
          <a:p>
            <a:r>
              <a:rPr lang="en-US" altLang="en-US"/>
              <a:t>Properties of Unordered Files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ECF9F708-E690-436C-8B79-E49D3140D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4495800"/>
          </a:xfrm>
        </p:spPr>
        <p:txBody>
          <a:bodyPr/>
          <a:lstStyle/>
          <a:p>
            <a:r>
              <a:rPr lang="en-US" altLang="en-US" sz="2600"/>
              <a:t>File records are inserted at the end of the file or in any file block with free space. </a:t>
            </a:r>
          </a:p>
          <a:p>
            <a:r>
              <a:rPr lang="en-US" altLang="en-US" sz="2600"/>
              <a:t>Thus, insertion is efficient.</a:t>
            </a:r>
          </a:p>
          <a:p>
            <a:endParaRPr lang="en-US" altLang="en-US" sz="1200"/>
          </a:p>
          <a:p>
            <a:r>
              <a:rPr lang="en-US" altLang="en-US" sz="2600"/>
              <a:t>To search for a record, a </a:t>
            </a:r>
            <a:r>
              <a:rPr lang="en-US" altLang="en-US" sz="2600" b="1" i="1"/>
              <a:t>linear search</a:t>
            </a:r>
            <a:r>
              <a:rPr lang="en-US" altLang="en-US" sz="2600"/>
              <a:t> through the file records is necessary which is quite expensive.</a:t>
            </a:r>
          </a:p>
          <a:p>
            <a:endParaRPr lang="en-US" altLang="en-US" sz="1200"/>
          </a:p>
          <a:p>
            <a:r>
              <a:rPr lang="en-US" altLang="en-US" sz="2600"/>
              <a:t>Reading the records in order of any field requires sorting the file records.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A34BBA0E-4F5A-4269-B785-EA416E457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48200"/>
            <a:ext cx="1666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4DDFA4BD-9990-44A6-9E3F-4D1D8B84F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Files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0B6CE18-77A0-4425-8C49-8B606EBF1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954588"/>
            <a:ext cx="3879850" cy="1598612"/>
          </a:xfrm>
        </p:spPr>
        <p:txBody>
          <a:bodyPr/>
          <a:lstStyle/>
          <a:p>
            <a:r>
              <a:rPr lang="en-US" altLang="en-US"/>
              <a:t>Fixed-length records</a:t>
            </a:r>
            <a:endParaRPr lang="en-US" altLang="en-US" sz="1200"/>
          </a:p>
          <a:p>
            <a:r>
              <a:rPr lang="en-US" altLang="en-US"/>
              <a:t>10 + 22 + 8 = 40 bytes</a:t>
            </a:r>
          </a:p>
          <a:p>
            <a:endParaRPr lang="en-US" altLang="en-US"/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99E73E48-CAF7-40E8-A4E3-8AF8B955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97213"/>
            <a:ext cx="3879850" cy="1697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CREATE TABLE deposit (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account_number  CHAR(10),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branch_name     CHAR(22),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  balance         REAL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91525" name="Group 5">
            <a:extLst>
              <a:ext uri="{FF2B5EF4-FFF2-40B4-BE49-F238E27FC236}">
                <a16:creationId xmlns:a16="http://schemas.microsoft.com/office/drawing/2014/main" id="{7F5E7920-B762-B94F-AA13-B2C5F3FDF80D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3022600"/>
          <a:ext cx="4495800" cy="31496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0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A-101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700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1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A-102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400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2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A-205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3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A-217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Shadyside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900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4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A-222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Squirrel Hill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500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5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A-310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Waterfront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6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A-357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Oakland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600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Record 7</a:t>
                      </a:r>
                    </a:p>
                  </a:txBody>
                  <a:tcPr marL="90487" marR="90487" marT="44450" marB="4445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A-403</a:t>
                      </a: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Downtown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250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2" name="TextBox 60">
            <a:extLst>
              <a:ext uri="{FF2B5EF4-FFF2-40B4-BE49-F238E27FC236}">
                <a16:creationId xmlns:a16="http://schemas.microsoft.com/office/drawing/2014/main" id="{6C4EC0A7-BF5C-4B22-A623-732732B0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3813"/>
            <a:ext cx="84582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  Also called </a:t>
            </a:r>
            <a:r>
              <a:rPr lang="en-US" altLang="en-US" b="1" i="1"/>
              <a:t>sequential</a:t>
            </a:r>
            <a:r>
              <a:rPr lang="en-US" altLang="en-US"/>
              <a:t> files.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0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  File records are kept sorted by the value of an </a:t>
            </a:r>
            <a:r>
              <a:rPr lang="en-US" altLang="en-US" b="1" i="1"/>
              <a:t>ordering</a:t>
            </a:r>
            <a:br>
              <a:rPr lang="en-US" altLang="en-US" b="1" i="1"/>
            </a:br>
            <a:r>
              <a:rPr lang="en-US" altLang="en-US" b="1" i="1"/>
              <a:t>     </a:t>
            </a:r>
            <a:r>
              <a:rPr lang="en-US" altLang="en-US"/>
              <a:t>key which has unique value (e.g., primary key)</a:t>
            </a:r>
          </a:p>
        </p:txBody>
      </p:sp>
      <p:cxnSp>
        <p:nvCxnSpPr>
          <p:cNvPr id="38963" name="Straight Connector 9">
            <a:extLst>
              <a:ext uri="{FF2B5EF4-FFF2-40B4-BE49-F238E27FC236}">
                <a16:creationId xmlns:a16="http://schemas.microsoft.com/office/drawing/2014/main" id="{974DFED6-8FEB-4D9B-BECC-CCE400700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4572000"/>
            <a:ext cx="4405313" cy="25400"/>
          </a:xfrm>
          <a:prstGeom prst="line">
            <a:avLst/>
          </a:prstGeom>
          <a:noFill/>
          <a:ln w="38100">
            <a:solidFill>
              <a:srgbClr val="336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24">
            <a:extLst>
              <a:ext uri="{FF2B5EF4-FFF2-40B4-BE49-F238E27FC236}">
                <a16:creationId xmlns:a16="http://schemas.microsoft.com/office/drawing/2014/main" id="{A1FBE197-8432-4464-B8D0-8894F5D2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342DD1F-7A5C-41B6-A8BD-17C688A6F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89260F84-E755-9E4D-AA11-02FD7FBE0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EEB4D3B8-8ED7-8740-82D4-F0B768D1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A223457D-A843-8541-A0BA-FD5B9656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2C9F28DE-CC62-034A-B012-D1477096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C196AC10-2E6E-614C-858F-10965978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300" dirty="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6B8538C4-49C4-F948-8B5C-D96A2E71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3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B0B74FD7-06A0-8546-BD5F-43A8AA9A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88CE111A-AB6D-304F-B50D-4A5CCD54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pitchFamily="66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pitchFamily="66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7179" name="Text Box 15">
            <a:extLst>
              <a:ext uri="{FF2B5EF4-FFF2-40B4-BE49-F238E27FC236}">
                <a16:creationId xmlns:a16="http://schemas.microsoft.com/office/drawing/2014/main" id="{C99A5164-6307-42C5-81D5-C5499450A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521325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Indexes</a:t>
            </a:r>
          </a:p>
        </p:txBody>
      </p:sp>
      <p:sp>
        <p:nvSpPr>
          <p:cNvPr id="7180" name="Text Box 18">
            <a:extLst>
              <a:ext uri="{FF2B5EF4-FFF2-40B4-BE49-F238E27FC236}">
                <a16:creationId xmlns:a16="http://schemas.microsoft.com/office/drawing/2014/main" id="{596FF12D-E51C-4C85-81F7-69FB7F43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3225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7181" name="Text Box 19">
            <a:extLst>
              <a:ext uri="{FF2B5EF4-FFF2-40B4-BE49-F238E27FC236}">
                <a16:creationId xmlns:a16="http://schemas.microsoft.com/office/drawing/2014/main" id="{D4A318F8-FF53-48F3-BF89-F16DE843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Catalog</a:t>
            </a:r>
          </a:p>
        </p:txBody>
      </p:sp>
      <p:sp>
        <p:nvSpPr>
          <p:cNvPr id="7182" name="Text Box 20">
            <a:extLst>
              <a:ext uri="{FF2B5EF4-FFF2-40B4-BE49-F238E27FC236}">
                <a16:creationId xmlns:a16="http://schemas.microsoft.com/office/drawing/2014/main" id="{8F6A7DA3-7779-43BF-92E8-254C3974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SQL Commands</a:t>
            </a:r>
          </a:p>
        </p:txBody>
      </p:sp>
      <p:cxnSp>
        <p:nvCxnSpPr>
          <p:cNvPr id="7183" name="AutoShape 37">
            <a:extLst>
              <a:ext uri="{FF2B5EF4-FFF2-40B4-BE49-F238E27FC236}">
                <a16:creationId xmlns:a16="http://schemas.microsoft.com/office/drawing/2014/main" id="{5157A84B-515D-4C19-BA4B-9C80CFFD70AE}"/>
              </a:ext>
            </a:extLst>
          </p:cNvPr>
          <p:cNvCxnSpPr>
            <a:cxnSpLocks noChangeShapeType="1"/>
            <a:endCxn id="7182" idx="1"/>
          </p:cNvCxnSpPr>
          <p:nvPr/>
        </p:nvCxnSpPr>
        <p:spPr bwMode="auto">
          <a:xfrm>
            <a:off x="2705100" y="1828800"/>
            <a:ext cx="6858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39">
            <a:extLst>
              <a:ext uri="{FF2B5EF4-FFF2-40B4-BE49-F238E27FC236}">
                <a16:creationId xmlns:a16="http://schemas.microsoft.com/office/drawing/2014/main" id="{E90C4A6B-8259-4910-96EA-50E2F431314A}"/>
              </a:ext>
            </a:extLst>
          </p:cNvPr>
          <p:cNvCxnSpPr>
            <a:cxnSpLocks noChangeShapeType="1"/>
            <a:stCxn id="243719" idx="2"/>
            <a:endCxn id="7182" idx="3"/>
          </p:cNvCxnSpPr>
          <p:nvPr/>
        </p:nvCxnSpPr>
        <p:spPr bwMode="auto">
          <a:xfrm flipH="1">
            <a:off x="5791200" y="1828800"/>
            <a:ext cx="838200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Line 40">
            <a:extLst>
              <a:ext uri="{FF2B5EF4-FFF2-40B4-BE49-F238E27FC236}">
                <a16:creationId xmlns:a16="http://schemas.microsoft.com/office/drawing/2014/main" id="{7455B07F-C23B-4B52-A2D7-6DAE80F1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186" name="AutoShape 41">
            <a:extLst>
              <a:ext uri="{FF2B5EF4-FFF2-40B4-BE49-F238E27FC236}">
                <a16:creationId xmlns:a16="http://schemas.microsoft.com/office/drawing/2014/main" id="{856A613C-0990-43A9-B359-6E1BC571E6A2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Line 42">
            <a:extLst>
              <a:ext uri="{FF2B5EF4-FFF2-40B4-BE49-F238E27FC236}">
                <a16:creationId xmlns:a16="http://schemas.microsoft.com/office/drawing/2014/main" id="{BDB8A6E2-E402-441D-8F63-FF30BDEDD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43">
            <a:extLst>
              <a:ext uri="{FF2B5EF4-FFF2-40B4-BE49-F238E27FC236}">
                <a16:creationId xmlns:a16="http://schemas.microsoft.com/office/drawing/2014/main" id="{45818B59-7694-4A64-84ED-CA3E0E119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4">
            <a:extLst>
              <a:ext uri="{FF2B5EF4-FFF2-40B4-BE49-F238E27FC236}">
                <a16:creationId xmlns:a16="http://schemas.microsoft.com/office/drawing/2014/main" id="{51914708-7866-47B3-A639-621B0BC62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5">
            <a:extLst>
              <a:ext uri="{FF2B5EF4-FFF2-40B4-BE49-F238E27FC236}">
                <a16:creationId xmlns:a16="http://schemas.microsoft.com/office/drawing/2014/main" id="{3B94B4A4-65D0-46FF-A4BE-CA89A4707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46">
            <a:extLst>
              <a:ext uri="{FF2B5EF4-FFF2-40B4-BE49-F238E27FC236}">
                <a16:creationId xmlns:a16="http://schemas.microsoft.com/office/drawing/2014/main" id="{EDE4FCB3-AB28-4F7E-9FB8-8011165A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47">
            <a:extLst>
              <a:ext uri="{FF2B5EF4-FFF2-40B4-BE49-F238E27FC236}">
                <a16:creationId xmlns:a16="http://schemas.microsoft.com/office/drawing/2014/main" id="{96C7F098-D0FF-4687-B411-BAD85E16B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193" name="AutoShape 48">
            <a:extLst>
              <a:ext uri="{FF2B5EF4-FFF2-40B4-BE49-F238E27FC236}">
                <a16:creationId xmlns:a16="http://schemas.microsoft.com/office/drawing/2014/main" id="{32825E22-A7AB-487F-BB4D-BCC496478545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49">
            <a:extLst>
              <a:ext uri="{FF2B5EF4-FFF2-40B4-BE49-F238E27FC236}">
                <a16:creationId xmlns:a16="http://schemas.microsoft.com/office/drawing/2014/main" id="{777D8331-8A44-45D2-85C3-D04C3E4B9248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F1CA4F0-2C30-4F45-9492-FFCF40AC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FF477A31-88EA-2741-A06A-33DD6720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7197" name="Line 25">
            <a:extLst>
              <a:ext uri="{FF2B5EF4-FFF2-40B4-BE49-F238E27FC236}">
                <a16:creationId xmlns:a16="http://schemas.microsoft.com/office/drawing/2014/main" id="{52749E5C-5844-4733-87BF-64AD2B81B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26">
            <a:extLst>
              <a:ext uri="{FF2B5EF4-FFF2-40B4-BE49-F238E27FC236}">
                <a16:creationId xmlns:a16="http://schemas.microsoft.com/office/drawing/2014/main" id="{49C4753A-246F-45E5-BC61-AD164AC5A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21CED8C0-6763-9041-BC19-BE58A87C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5F3B934-9710-CE42-9268-628811363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7D2F53D2-3767-2D4F-ADF5-83FCF85C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Database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98DDF6F-590A-4634-BFF8-B61FD94F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995613"/>
            <a:ext cx="5588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C5B4F152-F80D-417B-ADF4-F58A48C5B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en-US"/>
              <a:t>Properties of Ordered Files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5CC860B0-7506-4F97-B01B-375A6CE97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Insertion is expensive: records must be inserted in the correct order.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sz="2600"/>
              <a:t>Deletion?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sz="2600"/>
              <a:t>Search for a record on its ordering field value is quite efficient (</a:t>
            </a:r>
            <a:r>
              <a:rPr lang="en-US" altLang="en-US" sz="2600" b="1" i="1"/>
              <a:t>binary search algorithm</a:t>
            </a:r>
            <a:r>
              <a:rPr lang="en-US" altLang="en-US" sz="2600"/>
              <a:t>).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sz="2600"/>
              <a:t>Search for a record on a non-ordering field?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sz="2600"/>
              <a:t>Reading the records in order of the ordering field is also quite efficient.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sz="2600"/>
              <a:t>Reading the records in any order?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C6CA652-2A3C-4877-AB70-F0F48B041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Clustered Files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72395ACE-71D5-440F-99BD-359DB840295A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2286000"/>
            <a:ext cx="8801100" cy="3009900"/>
            <a:chOff x="24" y="1944"/>
            <a:chExt cx="5544" cy="1896"/>
          </a:xfrm>
        </p:grpSpPr>
        <p:sp>
          <p:nvSpPr>
            <p:cNvPr id="48133" name="Text Box 21">
              <a:extLst>
                <a:ext uri="{FF2B5EF4-FFF2-40B4-BE49-F238E27FC236}">
                  <a16:creationId xmlns:a16="http://schemas.microsoft.com/office/drawing/2014/main" id="{5FEFA064-EAC7-4F8D-BB4A-EED8F6C7C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496"/>
              <a:ext cx="9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BIRTHDATE</a:t>
              </a:r>
            </a:p>
          </p:txBody>
        </p:sp>
        <p:grpSp>
          <p:nvGrpSpPr>
            <p:cNvPr id="48134" name="Group 22">
              <a:extLst>
                <a:ext uri="{FF2B5EF4-FFF2-40B4-BE49-F238E27FC236}">
                  <a16:creationId xmlns:a16="http://schemas.microsoft.com/office/drawing/2014/main" id="{BF9842E9-EC51-440A-8339-FAB7B0E04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944"/>
              <a:ext cx="5472" cy="1896"/>
              <a:chOff x="96" y="1944"/>
              <a:chExt cx="5472" cy="1896"/>
            </a:xfrm>
          </p:grpSpPr>
          <p:sp>
            <p:nvSpPr>
              <p:cNvPr id="48135" name="Text Box 23">
                <a:extLst>
                  <a:ext uri="{FF2B5EF4-FFF2-40B4-BE49-F238E27FC236}">
                    <a16:creationId xmlns:a16="http://schemas.microsoft.com/office/drawing/2014/main" id="{6F91EB2B-798B-4407-9708-6F0A9DF33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944"/>
                <a:ext cx="72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/>
                  <a:t>DEPTNUM</a:t>
                </a:r>
              </a:p>
            </p:txBody>
          </p:sp>
          <p:grpSp>
            <p:nvGrpSpPr>
              <p:cNvPr id="48136" name="Group 24">
                <a:extLst>
                  <a:ext uri="{FF2B5EF4-FFF2-40B4-BE49-F238E27FC236}">
                    <a16:creationId xmlns:a16="http://schemas.microsoft.com/office/drawing/2014/main" id="{A99A38C5-D6B5-4B34-BC95-ED2D6B9D9F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968"/>
                <a:ext cx="5376" cy="1872"/>
                <a:chOff x="192" y="1968"/>
                <a:chExt cx="5376" cy="1872"/>
              </a:xfrm>
            </p:grpSpPr>
            <p:grpSp>
              <p:nvGrpSpPr>
                <p:cNvPr id="48137" name="Group 25">
                  <a:extLst>
                    <a:ext uri="{FF2B5EF4-FFF2-40B4-BE49-F238E27FC236}">
                      <a16:creationId xmlns:a16="http://schemas.microsoft.com/office/drawing/2014/main" id="{B8A69A7C-27B6-42C1-B577-155CE300BC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48207" name="Text Box 26">
                    <a:extLst>
                      <a:ext uri="{FF2B5EF4-FFF2-40B4-BE49-F238E27FC236}">
                        <a16:creationId xmlns:a16="http://schemas.microsoft.com/office/drawing/2014/main" id="{76860418-6851-481B-904E-1E0D54FE63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48208" name="Text Box 27">
                    <a:extLst>
                      <a:ext uri="{FF2B5EF4-FFF2-40B4-BE49-F238E27FC236}">
                        <a16:creationId xmlns:a16="http://schemas.microsoft.com/office/drawing/2014/main" id="{F3E15F5F-F526-4625-A3B0-2DAE4E3ADF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48209" name="Text Box 28">
                    <a:extLst>
                      <a:ext uri="{FF2B5EF4-FFF2-40B4-BE49-F238E27FC236}">
                        <a16:creationId xmlns:a16="http://schemas.microsoft.com/office/drawing/2014/main" id="{8B6D28CB-5B0E-4EF8-AC37-C62D03722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48210" name="Text Box 29">
                    <a:extLst>
                      <a:ext uri="{FF2B5EF4-FFF2-40B4-BE49-F238E27FC236}">
                        <a16:creationId xmlns:a16="http://schemas.microsoft.com/office/drawing/2014/main" id="{4105BB08-7956-40F4-BA63-A782A303A5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48211" name="Rectangle 30">
                    <a:extLst>
                      <a:ext uri="{FF2B5EF4-FFF2-40B4-BE49-F238E27FC236}">
                        <a16:creationId xmlns:a16="http://schemas.microsoft.com/office/drawing/2014/main" id="{526D3C40-3462-4BDC-85A0-7A0D246276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8212" name="Line 31">
                    <a:extLst>
                      <a:ext uri="{FF2B5EF4-FFF2-40B4-BE49-F238E27FC236}">
                        <a16:creationId xmlns:a16="http://schemas.microsoft.com/office/drawing/2014/main" id="{6BB2A560-4954-4E87-87FB-71B74A56B0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3" name="Line 32">
                    <a:extLst>
                      <a:ext uri="{FF2B5EF4-FFF2-40B4-BE49-F238E27FC236}">
                        <a16:creationId xmlns:a16="http://schemas.microsoft.com/office/drawing/2014/main" id="{51C59B83-BE78-40D7-AE55-5AEA9A93A2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4" name="Line 33">
                    <a:extLst>
                      <a:ext uri="{FF2B5EF4-FFF2-40B4-BE49-F238E27FC236}">
                        <a16:creationId xmlns:a16="http://schemas.microsoft.com/office/drawing/2014/main" id="{065C843D-3E12-40A7-9410-CC1CBCA20A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5" name="Line 34">
                    <a:extLst>
                      <a:ext uri="{FF2B5EF4-FFF2-40B4-BE49-F238E27FC236}">
                        <a16:creationId xmlns:a16="http://schemas.microsoft.com/office/drawing/2014/main" id="{9D49A334-BA01-4D63-A822-B273BD8224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6" name="Line 35">
                    <a:extLst>
                      <a:ext uri="{FF2B5EF4-FFF2-40B4-BE49-F238E27FC236}">
                        <a16:creationId xmlns:a16="http://schemas.microsoft.com/office/drawing/2014/main" id="{EA82EC26-0ADF-43AB-AD80-045327570A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7" name="Line 36">
                    <a:extLst>
                      <a:ext uri="{FF2B5EF4-FFF2-40B4-BE49-F238E27FC236}">
                        <a16:creationId xmlns:a16="http://schemas.microsoft.com/office/drawing/2014/main" id="{64A70B15-9432-4E62-BEB6-DE1D2E7E9E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8" name="Line 37">
                    <a:extLst>
                      <a:ext uri="{FF2B5EF4-FFF2-40B4-BE49-F238E27FC236}">
                        <a16:creationId xmlns:a16="http://schemas.microsoft.com/office/drawing/2014/main" id="{77DF36EB-5098-413B-BCC3-B8FF26E406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138" name="Text Box 38">
                  <a:extLst>
                    <a:ext uri="{FF2B5EF4-FFF2-40B4-BE49-F238E27FC236}">
                      <a16:creationId xmlns:a16="http://schemas.microsoft.com/office/drawing/2014/main" id="{EC1C97D7-BB4A-4FF7-B326-ABFCC42F71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" y="208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NAME</a:t>
                  </a:r>
                </a:p>
              </p:txBody>
            </p:sp>
            <p:sp>
              <p:nvSpPr>
                <p:cNvPr id="48139" name="Text Box 39">
                  <a:extLst>
                    <a:ext uri="{FF2B5EF4-FFF2-40B4-BE49-F238E27FC236}">
                      <a16:creationId xmlns:a16="http://schemas.microsoft.com/office/drawing/2014/main" id="{F0B56FE0-C55B-49A0-AF11-5A5C471F41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232"/>
                  <a:ext cx="43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SSN</a:t>
                  </a:r>
                </a:p>
              </p:txBody>
            </p:sp>
            <p:sp>
              <p:nvSpPr>
                <p:cNvPr id="48140" name="Text Box 40">
                  <a:extLst>
                    <a:ext uri="{FF2B5EF4-FFF2-40B4-BE49-F238E27FC236}">
                      <a16:creationId xmlns:a16="http://schemas.microsoft.com/office/drawing/2014/main" id="{4716E2C7-6E9C-4B2D-95F2-73E0E91244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376"/>
                  <a:ext cx="5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JOB</a:t>
                  </a:r>
                </a:p>
              </p:txBody>
            </p:sp>
            <p:sp>
              <p:nvSpPr>
                <p:cNvPr id="48141" name="Text Box 41">
                  <a:extLst>
                    <a:ext uri="{FF2B5EF4-FFF2-40B4-BE49-F238E27FC236}">
                      <a16:creationId xmlns:a16="http://schemas.microsoft.com/office/drawing/2014/main" id="{F1B31948-EF0C-461D-B678-38EBF119DF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2640"/>
                  <a:ext cx="6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SALARY</a:t>
                  </a:r>
                </a:p>
              </p:txBody>
            </p:sp>
            <p:grpSp>
              <p:nvGrpSpPr>
                <p:cNvPr id="48142" name="Group 42">
                  <a:extLst>
                    <a:ext uri="{FF2B5EF4-FFF2-40B4-BE49-F238E27FC236}">
                      <a16:creationId xmlns:a16="http://schemas.microsoft.com/office/drawing/2014/main" id="{FAFCB999-A3F0-49B3-A0A5-A67EE381FE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6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48195" name="Text Box 43">
                    <a:extLst>
                      <a:ext uri="{FF2B5EF4-FFF2-40B4-BE49-F238E27FC236}">
                        <a16:creationId xmlns:a16="http://schemas.microsoft.com/office/drawing/2014/main" id="{B0B0D922-D51A-45BE-B9AC-7373B6C872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48196" name="Text Box 44">
                    <a:extLst>
                      <a:ext uri="{FF2B5EF4-FFF2-40B4-BE49-F238E27FC236}">
                        <a16:creationId xmlns:a16="http://schemas.microsoft.com/office/drawing/2014/main" id="{66BB9075-5137-4AC8-B3B3-5B4707437D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48197" name="Text Box 45">
                    <a:extLst>
                      <a:ext uri="{FF2B5EF4-FFF2-40B4-BE49-F238E27FC236}">
                        <a16:creationId xmlns:a16="http://schemas.microsoft.com/office/drawing/2014/main" id="{B77FB764-18C7-47DB-9915-B627037B32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48198" name="Text Box 46">
                    <a:extLst>
                      <a:ext uri="{FF2B5EF4-FFF2-40B4-BE49-F238E27FC236}">
                        <a16:creationId xmlns:a16="http://schemas.microsoft.com/office/drawing/2014/main" id="{71EA5538-DC29-4BBA-AE51-7D6493955D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2</a:t>
                    </a:r>
                  </a:p>
                </p:txBody>
              </p:sp>
              <p:sp>
                <p:nvSpPr>
                  <p:cNvPr id="48199" name="Rectangle 47">
                    <a:extLst>
                      <a:ext uri="{FF2B5EF4-FFF2-40B4-BE49-F238E27FC236}">
                        <a16:creationId xmlns:a16="http://schemas.microsoft.com/office/drawing/2014/main" id="{CD1DCF2F-98AF-4A65-A93A-F600ECBD7A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8200" name="Line 48">
                    <a:extLst>
                      <a:ext uri="{FF2B5EF4-FFF2-40B4-BE49-F238E27FC236}">
                        <a16:creationId xmlns:a16="http://schemas.microsoft.com/office/drawing/2014/main" id="{516DE021-A6A4-4319-AEB9-D06C04850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1" name="Line 49">
                    <a:extLst>
                      <a:ext uri="{FF2B5EF4-FFF2-40B4-BE49-F238E27FC236}">
                        <a16:creationId xmlns:a16="http://schemas.microsoft.com/office/drawing/2014/main" id="{EAA9689E-8AB9-4686-9511-1A8944EBA9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2" name="Line 50">
                    <a:extLst>
                      <a:ext uri="{FF2B5EF4-FFF2-40B4-BE49-F238E27FC236}">
                        <a16:creationId xmlns:a16="http://schemas.microsoft.com/office/drawing/2014/main" id="{7906D7C2-8D15-4AEA-85E2-1256EB02F4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3" name="Line 51">
                    <a:extLst>
                      <a:ext uri="{FF2B5EF4-FFF2-40B4-BE49-F238E27FC236}">
                        <a16:creationId xmlns:a16="http://schemas.microsoft.com/office/drawing/2014/main" id="{0FB585E3-2B7F-4EF9-9CE7-9D64136582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4" name="Line 52">
                    <a:extLst>
                      <a:ext uri="{FF2B5EF4-FFF2-40B4-BE49-F238E27FC236}">
                        <a16:creationId xmlns:a16="http://schemas.microsoft.com/office/drawing/2014/main" id="{B71CD2E3-D7F7-44EE-BAF3-CDB7DF1AD8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5" name="Line 53">
                    <a:extLst>
                      <a:ext uri="{FF2B5EF4-FFF2-40B4-BE49-F238E27FC236}">
                        <a16:creationId xmlns:a16="http://schemas.microsoft.com/office/drawing/2014/main" id="{EF6542AF-DFCA-405F-84B3-DA2E02C8B0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06" name="Line 54">
                    <a:extLst>
                      <a:ext uri="{FF2B5EF4-FFF2-40B4-BE49-F238E27FC236}">
                        <a16:creationId xmlns:a16="http://schemas.microsoft.com/office/drawing/2014/main" id="{962700EA-152B-4397-B821-E169DF48A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143" name="Group 55">
                  <a:extLst>
                    <a:ext uri="{FF2B5EF4-FFF2-40B4-BE49-F238E27FC236}">
                      <a16:creationId xmlns:a16="http://schemas.microsoft.com/office/drawing/2014/main" id="{DC5CFD7E-2500-42ED-A2CA-3D3C64548B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48183" name="Text Box 56">
                    <a:extLst>
                      <a:ext uri="{FF2B5EF4-FFF2-40B4-BE49-F238E27FC236}">
                        <a16:creationId xmlns:a16="http://schemas.microsoft.com/office/drawing/2014/main" id="{5F8384CF-68DD-4EFA-BDD8-4C1142835A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48184" name="Text Box 57">
                    <a:extLst>
                      <a:ext uri="{FF2B5EF4-FFF2-40B4-BE49-F238E27FC236}">
                        <a16:creationId xmlns:a16="http://schemas.microsoft.com/office/drawing/2014/main" id="{0EAB4F8E-476B-48FD-A22E-82B6FB9163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48185" name="Text Box 58">
                    <a:extLst>
                      <a:ext uri="{FF2B5EF4-FFF2-40B4-BE49-F238E27FC236}">
                        <a16:creationId xmlns:a16="http://schemas.microsoft.com/office/drawing/2014/main" id="{7FFA42BC-B1B5-4881-9EB0-85B319BA5E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4</a:t>
                    </a:r>
                  </a:p>
                </p:txBody>
              </p:sp>
              <p:sp>
                <p:nvSpPr>
                  <p:cNvPr id="48186" name="Text Box 59">
                    <a:extLst>
                      <a:ext uri="{FF2B5EF4-FFF2-40B4-BE49-F238E27FC236}">
                        <a16:creationId xmlns:a16="http://schemas.microsoft.com/office/drawing/2014/main" id="{FD1836F0-9549-4444-8BB4-E4433A12DD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4</a:t>
                    </a:r>
                  </a:p>
                </p:txBody>
              </p:sp>
              <p:sp>
                <p:nvSpPr>
                  <p:cNvPr id="48187" name="Rectangle 60">
                    <a:extLst>
                      <a:ext uri="{FF2B5EF4-FFF2-40B4-BE49-F238E27FC236}">
                        <a16:creationId xmlns:a16="http://schemas.microsoft.com/office/drawing/2014/main" id="{85E42359-717E-4B2A-91B4-B4801DEF5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8188" name="Line 61">
                    <a:extLst>
                      <a:ext uri="{FF2B5EF4-FFF2-40B4-BE49-F238E27FC236}">
                        <a16:creationId xmlns:a16="http://schemas.microsoft.com/office/drawing/2014/main" id="{AB7ADC59-4577-406C-ACCB-C8974F58AD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9" name="Line 62">
                    <a:extLst>
                      <a:ext uri="{FF2B5EF4-FFF2-40B4-BE49-F238E27FC236}">
                        <a16:creationId xmlns:a16="http://schemas.microsoft.com/office/drawing/2014/main" id="{EB678888-CC19-447E-A666-61BBB53DEB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0" name="Line 63">
                    <a:extLst>
                      <a:ext uri="{FF2B5EF4-FFF2-40B4-BE49-F238E27FC236}">
                        <a16:creationId xmlns:a16="http://schemas.microsoft.com/office/drawing/2014/main" id="{493F9AB5-9B42-4AEE-8CAA-FF7D9BBEB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1" name="Line 64">
                    <a:extLst>
                      <a:ext uri="{FF2B5EF4-FFF2-40B4-BE49-F238E27FC236}">
                        <a16:creationId xmlns:a16="http://schemas.microsoft.com/office/drawing/2014/main" id="{30E55F70-8737-40E3-9EBE-F2A575EAE9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2" name="Line 65">
                    <a:extLst>
                      <a:ext uri="{FF2B5EF4-FFF2-40B4-BE49-F238E27FC236}">
                        <a16:creationId xmlns:a16="http://schemas.microsoft.com/office/drawing/2014/main" id="{4812F488-8CA3-4DC0-B748-4FD24A6906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3" name="Line 66">
                    <a:extLst>
                      <a:ext uri="{FF2B5EF4-FFF2-40B4-BE49-F238E27FC236}">
                        <a16:creationId xmlns:a16="http://schemas.microsoft.com/office/drawing/2014/main" id="{3C753D12-7A5F-4DD6-A223-6A9585C9AD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94" name="Line 67">
                    <a:extLst>
                      <a:ext uri="{FF2B5EF4-FFF2-40B4-BE49-F238E27FC236}">
                        <a16:creationId xmlns:a16="http://schemas.microsoft.com/office/drawing/2014/main" id="{21D4772E-408C-49E2-B849-AAA66A75C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144" name="Group 68">
                  <a:extLst>
                    <a:ext uri="{FF2B5EF4-FFF2-40B4-BE49-F238E27FC236}">
                      <a16:creationId xmlns:a16="http://schemas.microsoft.com/office/drawing/2014/main" id="{53CB35DD-D2AB-4A6A-B8E2-14F7DC9EEA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48171" name="Text Box 69">
                    <a:extLst>
                      <a:ext uri="{FF2B5EF4-FFF2-40B4-BE49-F238E27FC236}">
                        <a16:creationId xmlns:a16="http://schemas.microsoft.com/office/drawing/2014/main" id="{3C51659A-A9D3-4330-BF96-E62A0091E3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48172" name="Text Box 70">
                    <a:extLst>
                      <a:ext uri="{FF2B5EF4-FFF2-40B4-BE49-F238E27FC236}">
                        <a16:creationId xmlns:a16="http://schemas.microsoft.com/office/drawing/2014/main" id="{4E616982-C891-4DE2-A964-BDDC6F430B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48173" name="Text Box 71">
                    <a:extLst>
                      <a:ext uri="{FF2B5EF4-FFF2-40B4-BE49-F238E27FC236}">
                        <a16:creationId xmlns:a16="http://schemas.microsoft.com/office/drawing/2014/main" id="{1086B7F5-9E7C-4AA9-819C-E5E7C1B089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48174" name="Text Box 72">
                    <a:extLst>
                      <a:ext uri="{FF2B5EF4-FFF2-40B4-BE49-F238E27FC236}">
                        <a16:creationId xmlns:a16="http://schemas.microsoft.com/office/drawing/2014/main" id="{BDA46441-FF4E-42C6-BC6A-5C630EEA2D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48175" name="Rectangle 73">
                    <a:extLst>
                      <a:ext uri="{FF2B5EF4-FFF2-40B4-BE49-F238E27FC236}">
                        <a16:creationId xmlns:a16="http://schemas.microsoft.com/office/drawing/2014/main" id="{44A46DD2-4D30-4CA7-96A8-AEA10BDFAC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8176" name="Line 74">
                    <a:extLst>
                      <a:ext uri="{FF2B5EF4-FFF2-40B4-BE49-F238E27FC236}">
                        <a16:creationId xmlns:a16="http://schemas.microsoft.com/office/drawing/2014/main" id="{3DCEA826-EFBA-40B8-B298-DC7FEB250B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7" name="Line 75">
                    <a:extLst>
                      <a:ext uri="{FF2B5EF4-FFF2-40B4-BE49-F238E27FC236}">
                        <a16:creationId xmlns:a16="http://schemas.microsoft.com/office/drawing/2014/main" id="{A12ABB36-327C-46CF-A115-68F7E52BE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8" name="Line 76">
                    <a:extLst>
                      <a:ext uri="{FF2B5EF4-FFF2-40B4-BE49-F238E27FC236}">
                        <a16:creationId xmlns:a16="http://schemas.microsoft.com/office/drawing/2014/main" id="{2962045B-3E7B-46D7-B3FA-49FAA72A5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9" name="Line 77">
                    <a:extLst>
                      <a:ext uri="{FF2B5EF4-FFF2-40B4-BE49-F238E27FC236}">
                        <a16:creationId xmlns:a16="http://schemas.microsoft.com/office/drawing/2014/main" id="{52960C94-D271-427F-A1B8-847F3C42C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0" name="Line 78">
                    <a:extLst>
                      <a:ext uri="{FF2B5EF4-FFF2-40B4-BE49-F238E27FC236}">
                        <a16:creationId xmlns:a16="http://schemas.microsoft.com/office/drawing/2014/main" id="{12F88A88-92A6-48B1-89D5-87F59E8FFE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1" name="Line 79">
                    <a:extLst>
                      <a:ext uri="{FF2B5EF4-FFF2-40B4-BE49-F238E27FC236}">
                        <a16:creationId xmlns:a16="http://schemas.microsoft.com/office/drawing/2014/main" id="{FD28318E-5BE2-4332-B5B2-5A07640EC7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82" name="Line 80">
                    <a:extLst>
                      <a:ext uri="{FF2B5EF4-FFF2-40B4-BE49-F238E27FC236}">
                        <a16:creationId xmlns:a16="http://schemas.microsoft.com/office/drawing/2014/main" id="{DFD43938-F682-48E6-9D99-2EBDF9513D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145" name="Group 81">
                  <a:extLst>
                    <a:ext uri="{FF2B5EF4-FFF2-40B4-BE49-F238E27FC236}">
                      <a16:creationId xmlns:a16="http://schemas.microsoft.com/office/drawing/2014/main" id="{B4DD4158-3076-417D-B986-1D15B9484F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48159" name="Text Box 82">
                    <a:extLst>
                      <a:ext uri="{FF2B5EF4-FFF2-40B4-BE49-F238E27FC236}">
                        <a16:creationId xmlns:a16="http://schemas.microsoft.com/office/drawing/2014/main" id="{77A7219C-090B-4E9F-B64B-FDF4D3D044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2</a:t>
                    </a:r>
                  </a:p>
                </p:txBody>
              </p:sp>
              <p:sp>
                <p:nvSpPr>
                  <p:cNvPr id="48160" name="Text Box 83">
                    <a:extLst>
                      <a:ext uri="{FF2B5EF4-FFF2-40B4-BE49-F238E27FC236}">
                        <a16:creationId xmlns:a16="http://schemas.microsoft.com/office/drawing/2014/main" id="{E5169646-15DC-491C-87E3-460C8F1029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48161" name="Text Box 84">
                    <a:extLst>
                      <a:ext uri="{FF2B5EF4-FFF2-40B4-BE49-F238E27FC236}">
                        <a16:creationId xmlns:a16="http://schemas.microsoft.com/office/drawing/2014/main" id="{BFE8D6E3-4BCF-48A4-8B7D-12BEDE12E8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48162" name="Text Box 85">
                    <a:extLst>
                      <a:ext uri="{FF2B5EF4-FFF2-40B4-BE49-F238E27FC236}">
                        <a16:creationId xmlns:a16="http://schemas.microsoft.com/office/drawing/2014/main" id="{BB2DB5EA-3551-4121-953D-3192C129FC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48163" name="Rectangle 86">
                    <a:extLst>
                      <a:ext uri="{FF2B5EF4-FFF2-40B4-BE49-F238E27FC236}">
                        <a16:creationId xmlns:a16="http://schemas.microsoft.com/office/drawing/2014/main" id="{34BEDA5F-42D2-4688-940A-D1AB9DFE76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8164" name="Line 87">
                    <a:extLst>
                      <a:ext uri="{FF2B5EF4-FFF2-40B4-BE49-F238E27FC236}">
                        <a16:creationId xmlns:a16="http://schemas.microsoft.com/office/drawing/2014/main" id="{E1B6BE02-BA27-4727-A981-F1D7E1A79F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5" name="Line 88">
                    <a:extLst>
                      <a:ext uri="{FF2B5EF4-FFF2-40B4-BE49-F238E27FC236}">
                        <a16:creationId xmlns:a16="http://schemas.microsoft.com/office/drawing/2014/main" id="{58A82599-4967-4F06-9C8D-C00844143A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6" name="Line 89">
                    <a:extLst>
                      <a:ext uri="{FF2B5EF4-FFF2-40B4-BE49-F238E27FC236}">
                        <a16:creationId xmlns:a16="http://schemas.microsoft.com/office/drawing/2014/main" id="{72912E41-C171-43FC-BB3F-102C530382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7" name="Line 90">
                    <a:extLst>
                      <a:ext uri="{FF2B5EF4-FFF2-40B4-BE49-F238E27FC236}">
                        <a16:creationId xmlns:a16="http://schemas.microsoft.com/office/drawing/2014/main" id="{A96736C1-A5F7-4258-A50B-F50F8E880D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8" name="Line 91">
                    <a:extLst>
                      <a:ext uri="{FF2B5EF4-FFF2-40B4-BE49-F238E27FC236}">
                        <a16:creationId xmlns:a16="http://schemas.microsoft.com/office/drawing/2014/main" id="{5F2B3558-08B4-40FC-BCAE-CF83C3ADB2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9" name="Line 92">
                    <a:extLst>
                      <a:ext uri="{FF2B5EF4-FFF2-40B4-BE49-F238E27FC236}">
                        <a16:creationId xmlns:a16="http://schemas.microsoft.com/office/drawing/2014/main" id="{E9D7EA0B-0BE8-4F91-BEE3-F88DA661EA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70" name="Line 93">
                    <a:extLst>
                      <a:ext uri="{FF2B5EF4-FFF2-40B4-BE49-F238E27FC236}">
                        <a16:creationId xmlns:a16="http://schemas.microsoft.com/office/drawing/2014/main" id="{02CDC0A2-66DC-43FC-9798-C4F189D544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146" name="Group 94">
                  <a:extLst>
                    <a:ext uri="{FF2B5EF4-FFF2-40B4-BE49-F238E27FC236}">
                      <a16:creationId xmlns:a16="http://schemas.microsoft.com/office/drawing/2014/main" id="{489D0BF3-C116-4A17-B6D3-8C52D0DE0E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48147" name="Text Box 95">
                    <a:extLst>
                      <a:ext uri="{FF2B5EF4-FFF2-40B4-BE49-F238E27FC236}">
                        <a16:creationId xmlns:a16="http://schemas.microsoft.com/office/drawing/2014/main" id="{115F8CDD-6C90-4A86-91F5-E2851CBE35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48148" name="Text Box 96">
                    <a:extLst>
                      <a:ext uri="{FF2B5EF4-FFF2-40B4-BE49-F238E27FC236}">
                        <a16:creationId xmlns:a16="http://schemas.microsoft.com/office/drawing/2014/main" id="{8DEA89D9-6AC2-4F2D-A29F-E10A9CB4D5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48149" name="Text Box 97">
                    <a:extLst>
                      <a:ext uri="{FF2B5EF4-FFF2-40B4-BE49-F238E27FC236}">
                        <a16:creationId xmlns:a16="http://schemas.microsoft.com/office/drawing/2014/main" id="{1172AA57-89F6-4828-9947-A462EE2669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48150" name="Text Box 98">
                    <a:extLst>
                      <a:ext uri="{FF2B5EF4-FFF2-40B4-BE49-F238E27FC236}">
                        <a16:creationId xmlns:a16="http://schemas.microsoft.com/office/drawing/2014/main" id="{6399672A-C5E8-49EA-8A62-8866377C2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48151" name="Rectangle 99">
                    <a:extLst>
                      <a:ext uri="{FF2B5EF4-FFF2-40B4-BE49-F238E27FC236}">
                        <a16:creationId xmlns:a16="http://schemas.microsoft.com/office/drawing/2014/main" id="{0C45ECB4-4761-4446-A7B3-22839DA796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8152" name="Line 100">
                    <a:extLst>
                      <a:ext uri="{FF2B5EF4-FFF2-40B4-BE49-F238E27FC236}">
                        <a16:creationId xmlns:a16="http://schemas.microsoft.com/office/drawing/2014/main" id="{602379C4-9AC7-481A-9021-14EE5C398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3" name="Line 101">
                    <a:extLst>
                      <a:ext uri="{FF2B5EF4-FFF2-40B4-BE49-F238E27FC236}">
                        <a16:creationId xmlns:a16="http://schemas.microsoft.com/office/drawing/2014/main" id="{FC319DD5-485B-4E0C-AC9C-43AFDEA75D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4" name="Line 102">
                    <a:extLst>
                      <a:ext uri="{FF2B5EF4-FFF2-40B4-BE49-F238E27FC236}">
                        <a16:creationId xmlns:a16="http://schemas.microsoft.com/office/drawing/2014/main" id="{964C78AC-A364-41AA-9AF7-91F80F40F5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5" name="Line 103">
                    <a:extLst>
                      <a:ext uri="{FF2B5EF4-FFF2-40B4-BE49-F238E27FC236}">
                        <a16:creationId xmlns:a16="http://schemas.microsoft.com/office/drawing/2014/main" id="{2CF743DB-FCB4-4E56-8058-F3AAA0805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6" name="Line 104">
                    <a:extLst>
                      <a:ext uri="{FF2B5EF4-FFF2-40B4-BE49-F238E27FC236}">
                        <a16:creationId xmlns:a16="http://schemas.microsoft.com/office/drawing/2014/main" id="{93F9D53F-B7FF-473E-B4CE-A82C14ED00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7" name="Line 105">
                    <a:extLst>
                      <a:ext uri="{FF2B5EF4-FFF2-40B4-BE49-F238E27FC236}">
                        <a16:creationId xmlns:a16="http://schemas.microsoft.com/office/drawing/2014/main" id="{79278672-F30D-4E39-AE19-155DA6B6B3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8" name="Line 106">
                    <a:extLst>
                      <a:ext uri="{FF2B5EF4-FFF2-40B4-BE49-F238E27FC236}">
                        <a16:creationId xmlns:a16="http://schemas.microsoft.com/office/drawing/2014/main" id="{E1477A94-6320-4259-88E8-2FA0541626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8131" name="Rectangle 115">
            <a:extLst>
              <a:ext uri="{FF2B5EF4-FFF2-40B4-BE49-F238E27FC236}">
                <a16:creationId xmlns:a16="http://schemas.microsoft.com/office/drawing/2014/main" id="{D95FEF05-1195-4266-8B49-9F54103BB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143000"/>
          </a:xfrm>
          <a:noFill/>
        </p:spPr>
        <p:txBody>
          <a:bodyPr/>
          <a:lstStyle/>
          <a:p>
            <a:r>
              <a:rPr lang="en-US" altLang="en-US" sz="2600"/>
              <a:t>Order files with ordering field which is </a:t>
            </a:r>
            <a:r>
              <a:rPr lang="en-US" altLang="en-US" sz="2600" b="1"/>
              <a:t>not a key</a:t>
            </a:r>
          </a:p>
          <a:p>
            <a:r>
              <a:rPr lang="en-US" altLang="en-US" sz="2600"/>
              <a:t>Ordering field has not a unique value</a:t>
            </a:r>
          </a:p>
        </p:txBody>
      </p:sp>
      <p:sp>
        <p:nvSpPr>
          <p:cNvPr id="91" name="Rectangle 115">
            <a:extLst>
              <a:ext uri="{FF2B5EF4-FFF2-40B4-BE49-F238E27FC236}">
                <a16:creationId xmlns:a16="http://schemas.microsoft.com/office/drawing/2014/main" id="{1A0AD1D7-CD2B-4322-8CF8-A136B4C8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600"/>
              <a:t>Properties?</a:t>
            </a:r>
          </a:p>
          <a:p>
            <a:r>
              <a:rPr lang="en-US" altLang="en-US" sz="2600"/>
              <a:t>Purpose ?</a:t>
            </a:r>
            <a:endParaRPr lang="en-US" altLang="en-US" sz="2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17D16F2-3FFB-49A6-A81B-1EB78C587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Clustered File: Example 2 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BA21CF20-2E84-4876-9FDC-949058A1FEF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0"/>
            <a:ext cx="8458200" cy="3238500"/>
            <a:chOff x="288" y="1704"/>
            <a:chExt cx="5328" cy="2040"/>
          </a:xfrm>
        </p:grpSpPr>
        <p:sp>
          <p:nvSpPr>
            <p:cNvPr id="49156" name="Text Box 24">
              <a:extLst>
                <a:ext uri="{FF2B5EF4-FFF2-40B4-BE49-F238E27FC236}">
                  <a16:creationId xmlns:a16="http://schemas.microsoft.com/office/drawing/2014/main" id="{B58CFB38-138A-43C3-AEF1-E900D045F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49157" name="Text Box 25">
              <a:extLst>
                <a:ext uri="{FF2B5EF4-FFF2-40B4-BE49-F238E27FC236}">
                  <a16:creationId xmlns:a16="http://schemas.microsoft.com/office/drawing/2014/main" id="{9622BFAF-7724-497A-8B8D-4F054E50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49158" name="Text Box 26">
              <a:extLst>
                <a:ext uri="{FF2B5EF4-FFF2-40B4-BE49-F238E27FC236}">
                  <a16:creationId xmlns:a16="http://schemas.microsoft.com/office/drawing/2014/main" id="{F0269B76-E717-4588-91F0-3DAD58D4D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49159" name="Rectangle 27">
              <a:extLst>
                <a:ext uri="{FF2B5EF4-FFF2-40B4-BE49-F238E27FC236}">
                  <a16:creationId xmlns:a16="http://schemas.microsoft.com/office/drawing/2014/main" id="{33492EB5-3FBD-4FA1-BC6A-86C861F2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48"/>
              <a:ext cx="648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160" name="Line 28">
              <a:extLst>
                <a:ext uri="{FF2B5EF4-FFF2-40B4-BE49-F238E27FC236}">
                  <a16:creationId xmlns:a16="http://schemas.microsoft.com/office/drawing/2014/main" id="{B713E7E4-CA6B-4D2E-B67F-5CEFB1315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92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29">
              <a:extLst>
                <a:ext uri="{FF2B5EF4-FFF2-40B4-BE49-F238E27FC236}">
                  <a16:creationId xmlns:a16="http://schemas.microsoft.com/office/drawing/2014/main" id="{1DAE2006-AE8A-4923-95F4-906AEC11D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136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30">
              <a:extLst>
                <a:ext uri="{FF2B5EF4-FFF2-40B4-BE49-F238E27FC236}">
                  <a16:creationId xmlns:a16="http://schemas.microsoft.com/office/drawing/2014/main" id="{0823E04E-1E4E-4A70-B74D-4C55AC6DA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80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31">
              <a:extLst>
                <a:ext uri="{FF2B5EF4-FFF2-40B4-BE49-F238E27FC236}">
                  <a16:creationId xmlns:a16="http://schemas.microsoft.com/office/drawing/2014/main" id="{691939D9-B10A-43F6-B6B2-FD1904BBE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24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32">
              <a:extLst>
                <a:ext uri="{FF2B5EF4-FFF2-40B4-BE49-F238E27FC236}">
                  <a16:creationId xmlns:a16="http://schemas.microsoft.com/office/drawing/2014/main" id="{F8CE5313-7D6F-4CD4-AECF-289E3F9BE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33">
              <a:extLst>
                <a:ext uri="{FF2B5EF4-FFF2-40B4-BE49-F238E27FC236}">
                  <a16:creationId xmlns:a16="http://schemas.microsoft.com/office/drawing/2014/main" id="{F4D179DF-E0A2-4EFA-BA79-340DE9516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Rectangle 34">
              <a:extLst>
                <a:ext uri="{FF2B5EF4-FFF2-40B4-BE49-F238E27FC236}">
                  <a16:creationId xmlns:a16="http://schemas.microsoft.com/office/drawing/2014/main" id="{E7FA00CB-F248-4F17-8B39-3CAC3FEA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704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167" name="Text Box 35">
              <a:extLst>
                <a:ext uri="{FF2B5EF4-FFF2-40B4-BE49-F238E27FC236}">
                  <a16:creationId xmlns:a16="http://schemas.microsoft.com/office/drawing/2014/main" id="{E545528E-1BE7-4070-814E-DA463CBA5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1704"/>
              <a:ext cx="50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49168" name="Text Box 36">
              <a:extLst>
                <a:ext uri="{FF2B5EF4-FFF2-40B4-BE49-F238E27FC236}">
                  <a16:creationId xmlns:a16="http://schemas.microsoft.com/office/drawing/2014/main" id="{5D244197-2226-434A-9260-D849F4EA9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2</a:t>
              </a:r>
            </a:p>
          </p:txBody>
        </p:sp>
        <p:sp>
          <p:nvSpPr>
            <p:cNvPr id="49169" name="Text Box 37">
              <a:extLst>
                <a:ext uri="{FF2B5EF4-FFF2-40B4-BE49-F238E27FC236}">
                  <a16:creationId xmlns:a16="http://schemas.microsoft.com/office/drawing/2014/main" id="{DF5CFFAA-7E7C-43B3-8CAD-71C6D6065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2</a:t>
              </a:r>
            </a:p>
          </p:txBody>
        </p:sp>
        <p:sp>
          <p:nvSpPr>
            <p:cNvPr id="49170" name="Rectangle 38">
              <a:extLst>
                <a:ext uri="{FF2B5EF4-FFF2-40B4-BE49-F238E27FC236}">
                  <a16:creationId xmlns:a16="http://schemas.microsoft.com/office/drawing/2014/main" id="{F54AAB6C-F1AE-49F7-8625-A66B1351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848"/>
              <a:ext cx="432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171" name="Line 39">
              <a:extLst>
                <a:ext uri="{FF2B5EF4-FFF2-40B4-BE49-F238E27FC236}">
                  <a16:creationId xmlns:a16="http://schemas.microsoft.com/office/drawing/2014/main" id="{A99DFD2D-0EFF-42ED-A359-2BEA09AA7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9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40">
              <a:extLst>
                <a:ext uri="{FF2B5EF4-FFF2-40B4-BE49-F238E27FC236}">
                  <a16:creationId xmlns:a16="http://schemas.microsoft.com/office/drawing/2014/main" id="{F2B2EC57-3EAF-4A0C-B1DB-FCDA38DBB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13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41">
              <a:extLst>
                <a:ext uri="{FF2B5EF4-FFF2-40B4-BE49-F238E27FC236}">
                  <a16:creationId xmlns:a16="http://schemas.microsoft.com/office/drawing/2014/main" id="{3624662D-A2C7-44BB-A273-1CF7E0AA8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280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42">
              <a:extLst>
                <a:ext uri="{FF2B5EF4-FFF2-40B4-BE49-F238E27FC236}">
                  <a16:creationId xmlns:a16="http://schemas.microsoft.com/office/drawing/2014/main" id="{9AD52040-FE5D-4E27-805D-7F2D022E5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424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43">
              <a:extLst>
                <a:ext uri="{FF2B5EF4-FFF2-40B4-BE49-F238E27FC236}">
                  <a16:creationId xmlns:a16="http://schemas.microsoft.com/office/drawing/2014/main" id="{68F40648-537B-4248-89E9-4E403862F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44">
              <a:extLst>
                <a:ext uri="{FF2B5EF4-FFF2-40B4-BE49-F238E27FC236}">
                  <a16:creationId xmlns:a16="http://schemas.microsoft.com/office/drawing/2014/main" id="{56AA1F89-05B9-4B14-90C0-DDB20A5B4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Rectangle 45">
              <a:extLst>
                <a:ext uri="{FF2B5EF4-FFF2-40B4-BE49-F238E27FC236}">
                  <a16:creationId xmlns:a16="http://schemas.microsoft.com/office/drawing/2014/main" id="{070E37AC-A93D-4144-B3A7-042ACE84F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704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178" name="Text Box 46">
              <a:extLst>
                <a:ext uri="{FF2B5EF4-FFF2-40B4-BE49-F238E27FC236}">
                  <a16:creationId xmlns:a16="http://schemas.microsoft.com/office/drawing/2014/main" id="{46E764B0-69BA-4C14-93C0-EF8F8D97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704"/>
              <a:ext cx="492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49179" name="Text Box 47">
              <a:extLst>
                <a:ext uri="{FF2B5EF4-FFF2-40B4-BE49-F238E27FC236}">
                  <a16:creationId xmlns:a16="http://schemas.microsoft.com/office/drawing/2014/main" id="{D85B57B8-CEC1-4352-A900-F63F9258C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49180" name="Text Box 48">
              <a:extLst>
                <a:ext uri="{FF2B5EF4-FFF2-40B4-BE49-F238E27FC236}">
                  <a16:creationId xmlns:a16="http://schemas.microsoft.com/office/drawing/2014/main" id="{5647F193-7CCB-4C87-8AA4-055E80307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49181" name="Text Box 49">
              <a:extLst>
                <a:ext uri="{FF2B5EF4-FFF2-40B4-BE49-F238E27FC236}">
                  <a16:creationId xmlns:a16="http://schemas.microsoft.com/office/drawing/2014/main" id="{930AF0EB-743E-42EC-82A0-B52870657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49182" name="Rectangle 50">
              <a:extLst>
                <a:ext uri="{FF2B5EF4-FFF2-40B4-BE49-F238E27FC236}">
                  <a16:creationId xmlns:a16="http://schemas.microsoft.com/office/drawing/2014/main" id="{9D75D25D-D39F-4808-8178-52D55F74C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48"/>
              <a:ext cx="864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183" name="Line 51">
              <a:extLst>
                <a:ext uri="{FF2B5EF4-FFF2-40B4-BE49-F238E27FC236}">
                  <a16:creationId xmlns:a16="http://schemas.microsoft.com/office/drawing/2014/main" id="{494BAC6F-3232-4E8A-A59E-919904508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9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52">
              <a:extLst>
                <a:ext uri="{FF2B5EF4-FFF2-40B4-BE49-F238E27FC236}">
                  <a16:creationId xmlns:a16="http://schemas.microsoft.com/office/drawing/2014/main" id="{E94AAE8D-6A72-45C9-AB69-DE952AC8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3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53">
              <a:extLst>
                <a:ext uri="{FF2B5EF4-FFF2-40B4-BE49-F238E27FC236}">
                  <a16:creationId xmlns:a16="http://schemas.microsoft.com/office/drawing/2014/main" id="{CA7332C4-A607-4899-98E6-C0389082E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8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54">
              <a:extLst>
                <a:ext uri="{FF2B5EF4-FFF2-40B4-BE49-F238E27FC236}">
                  <a16:creationId xmlns:a16="http://schemas.microsoft.com/office/drawing/2014/main" id="{4489C835-B92D-475F-86C6-450841711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24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55">
              <a:extLst>
                <a:ext uri="{FF2B5EF4-FFF2-40B4-BE49-F238E27FC236}">
                  <a16:creationId xmlns:a16="http://schemas.microsoft.com/office/drawing/2014/main" id="{89453C6B-7939-45CC-8C08-D7F38FDF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56">
              <a:extLst>
                <a:ext uri="{FF2B5EF4-FFF2-40B4-BE49-F238E27FC236}">
                  <a16:creationId xmlns:a16="http://schemas.microsoft.com/office/drawing/2014/main" id="{1D55567A-1D46-494A-A364-8CB8EC98D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Text Box 57">
              <a:extLst>
                <a:ext uri="{FF2B5EF4-FFF2-40B4-BE49-F238E27FC236}">
                  <a16:creationId xmlns:a16="http://schemas.microsoft.com/office/drawing/2014/main" id="{2446AA98-111D-4382-90AE-9676D5710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04"/>
              <a:ext cx="528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49190" name="Line 58">
              <a:extLst>
                <a:ext uri="{FF2B5EF4-FFF2-40B4-BE49-F238E27FC236}">
                  <a16:creationId xmlns:a16="http://schemas.microsoft.com/office/drawing/2014/main" id="{550EE348-6172-40E5-A252-E5275DB1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Text Box 59">
              <a:extLst>
                <a:ext uri="{FF2B5EF4-FFF2-40B4-BE49-F238E27FC236}">
                  <a16:creationId xmlns:a16="http://schemas.microsoft.com/office/drawing/2014/main" id="{5833C39D-3ED9-45E6-B6E7-FA116EBA9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49192" name="Text Box 60">
              <a:extLst>
                <a:ext uri="{FF2B5EF4-FFF2-40B4-BE49-F238E27FC236}">
                  <a16:creationId xmlns:a16="http://schemas.microsoft.com/office/drawing/2014/main" id="{68924C9B-2ADC-4834-A929-17C824D2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49193" name="Rectangle 61">
              <a:extLst>
                <a:ext uri="{FF2B5EF4-FFF2-40B4-BE49-F238E27FC236}">
                  <a16:creationId xmlns:a16="http://schemas.microsoft.com/office/drawing/2014/main" id="{AF244FE4-DBCB-4BE2-AFF7-397536E5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3024"/>
              <a:ext cx="216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194" name="Line 62">
              <a:extLst>
                <a:ext uri="{FF2B5EF4-FFF2-40B4-BE49-F238E27FC236}">
                  <a16:creationId xmlns:a16="http://schemas.microsoft.com/office/drawing/2014/main" id="{ECABC48E-26C7-482C-AC24-EC0B9E10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168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63">
              <a:extLst>
                <a:ext uri="{FF2B5EF4-FFF2-40B4-BE49-F238E27FC236}">
                  <a16:creationId xmlns:a16="http://schemas.microsoft.com/office/drawing/2014/main" id="{C3A7530F-D4CB-4056-8E5A-146C951DF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312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64">
              <a:extLst>
                <a:ext uri="{FF2B5EF4-FFF2-40B4-BE49-F238E27FC236}">
                  <a16:creationId xmlns:a16="http://schemas.microsoft.com/office/drawing/2014/main" id="{341A5C21-F903-4054-AEE6-CF28C3BC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456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65">
              <a:extLst>
                <a:ext uri="{FF2B5EF4-FFF2-40B4-BE49-F238E27FC236}">
                  <a16:creationId xmlns:a16="http://schemas.microsoft.com/office/drawing/2014/main" id="{0FE695DC-A82E-4BA6-92A4-6822A784A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600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66">
              <a:extLst>
                <a:ext uri="{FF2B5EF4-FFF2-40B4-BE49-F238E27FC236}">
                  <a16:creationId xmlns:a16="http://schemas.microsoft.com/office/drawing/2014/main" id="{ECED8490-1309-4BBC-94CB-7C6297E36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Rectangle 67">
              <a:extLst>
                <a:ext uri="{FF2B5EF4-FFF2-40B4-BE49-F238E27FC236}">
                  <a16:creationId xmlns:a16="http://schemas.microsoft.com/office/drawing/2014/main" id="{34DD7DF9-E682-4A15-A73A-1E9B325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80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200" name="Text Box 68">
              <a:extLst>
                <a:ext uri="{FF2B5EF4-FFF2-40B4-BE49-F238E27FC236}">
                  <a16:creationId xmlns:a16="http://schemas.microsoft.com/office/drawing/2014/main" id="{ECF31FA3-B94E-44DE-B6FB-0AA3AB210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80"/>
              <a:ext cx="50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49201" name="Line 69">
              <a:extLst>
                <a:ext uri="{FF2B5EF4-FFF2-40B4-BE49-F238E27FC236}">
                  <a16:creationId xmlns:a16="http://schemas.microsoft.com/office/drawing/2014/main" id="{6D983A3A-DAC5-490C-A39F-2D81120CF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Line 70">
              <a:extLst>
                <a:ext uri="{FF2B5EF4-FFF2-40B4-BE49-F238E27FC236}">
                  <a16:creationId xmlns:a16="http://schemas.microsoft.com/office/drawing/2014/main" id="{96CC436B-8114-4B33-9642-4BD88061D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808"/>
              <a:ext cx="17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71">
              <a:extLst>
                <a:ext uri="{FF2B5EF4-FFF2-40B4-BE49-F238E27FC236}">
                  <a16:creationId xmlns:a16="http://schemas.microsoft.com/office/drawing/2014/main" id="{4E870483-1D07-43E9-8DCC-F0192FAC2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08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Text Box 72">
              <a:extLst>
                <a:ext uri="{FF2B5EF4-FFF2-40B4-BE49-F238E27FC236}">
                  <a16:creationId xmlns:a16="http://schemas.microsoft.com/office/drawing/2014/main" id="{208ED140-AAA7-40C8-8AAF-4DB9F08BC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4</a:t>
              </a:r>
            </a:p>
          </p:txBody>
        </p:sp>
        <p:sp>
          <p:nvSpPr>
            <p:cNvPr id="49205" name="Text Box 73">
              <a:extLst>
                <a:ext uri="{FF2B5EF4-FFF2-40B4-BE49-F238E27FC236}">
                  <a16:creationId xmlns:a16="http://schemas.microsoft.com/office/drawing/2014/main" id="{41BBF873-47D6-4AC9-B685-1B10626DC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4</a:t>
              </a:r>
            </a:p>
          </p:txBody>
        </p:sp>
        <p:sp>
          <p:nvSpPr>
            <p:cNvPr id="49206" name="Rectangle 74">
              <a:extLst>
                <a:ext uri="{FF2B5EF4-FFF2-40B4-BE49-F238E27FC236}">
                  <a16:creationId xmlns:a16="http://schemas.microsoft.com/office/drawing/2014/main" id="{A30CEF06-58A7-47ED-875A-E6696629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432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207" name="Line 75">
              <a:extLst>
                <a:ext uri="{FF2B5EF4-FFF2-40B4-BE49-F238E27FC236}">
                  <a16:creationId xmlns:a16="http://schemas.microsoft.com/office/drawing/2014/main" id="{CA52AE37-E648-4F59-969A-E36D6C116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76">
              <a:extLst>
                <a:ext uri="{FF2B5EF4-FFF2-40B4-BE49-F238E27FC236}">
                  <a16:creationId xmlns:a16="http://schemas.microsoft.com/office/drawing/2014/main" id="{F7677017-A7AC-4D88-B5BF-70391659D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77">
              <a:extLst>
                <a:ext uri="{FF2B5EF4-FFF2-40B4-BE49-F238E27FC236}">
                  <a16:creationId xmlns:a16="http://schemas.microsoft.com/office/drawing/2014/main" id="{68B8B48F-48FB-4947-80C3-B9971E2BF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5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Line 78">
              <a:extLst>
                <a:ext uri="{FF2B5EF4-FFF2-40B4-BE49-F238E27FC236}">
                  <a16:creationId xmlns:a16="http://schemas.microsoft.com/office/drawing/2014/main" id="{0195C0C0-B1D0-4DF4-AE42-FFDFF4009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00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Line 79">
              <a:extLst>
                <a:ext uri="{FF2B5EF4-FFF2-40B4-BE49-F238E27FC236}">
                  <a16:creationId xmlns:a16="http://schemas.microsoft.com/office/drawing/2014/main" id="{E41CC6E6-9890-4D08-BA34-556EC5372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Line 80">
              <a:extLst>
                <a:ext uri="{FF2B5EF4-FFF2-40B4-BE49-F238E27FC236}">
                  <a16:creationId xmlns:a16="http://schemas.microsoft.com/office/drawing/2014/main" id="{45492C58-1A50-4427-B060-DFD05F8FA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Rectangle 81">
              <a:extLst>
                <a:ext uri="{FF2B5EF4-FFF2-40B4-BE49-F238E27FC236}">
                  <a16:creationId xmlns:a16="http://schemas.microsoft.com/office/drawing/2014/main" id="{A5ED5020-A0B3-4F01-B462-3B3195FD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80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214" name="Text Box 82">
              <a:extLst>
                <a:ext uri="{FF2B5EF4-FFF2-40B4-BE49-F238E27FC236}">
                  <a16:creationId xmlns:a16="http://schemas.microsoft.com/office/drawing/2014/main" id="{A16A2EFF-022A-44A3-BA11-EE9783190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80"/>
              <a:ext cx="480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49215" name="Text Box 83">
              <a:extLst>
                <a:ext uri="{FF2B5EF4-FFF2-40B4-BE49-F238E27FC236}">
                  <a16:creationId xmlns:a16="http://schemas.microsoft.com/office/drawing/2014/main" id="{334408BD-1A31-4653-90B2-05721B5B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49216" name="Text Box 84">
              <a:extLst>
                <a:ext uri="{FF2B5EF4-FFF2-40B4-BE49-F238E27FC236}">
                  <a16:creationId xmlns:a16="http://schemas.microsoft.com/office/drawing/2014/main" id="{81777BEC-6FBA-4BF7-A733-940728B28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49217" name="Text Box 85">
              <a:extLst>
                <a:ext uri="{FF2B5EF4-FFF2-40B4-BE49-F238E27FC236}">
                  <a16:creationId xmlns:a16="http://schemas.microsoft.com/office/drawing/2014/main" id="{BE1BBB9B-0DA9-4017-AF32-2914CA764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49218" name="Rectangle 86">
              <a:extLst>
                <a:ext uri="{FF2B5EF4-FFF2-40B4-BE49-F238E27FC236}">
                  <a16:creationId xmlns:a16="http://schemas.microsoft.com/office/drawing/2014/main" id="{0719FDB3-DA13-4BD3-A338-5FD5AF5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864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49219" name="Line 87">
              <a:extLst>
                <a:ext uri="{FF2B5EF4-FFF2-40B4-BE49-F238E27FC236}">
                  <a16:creationId xmlns:a16="http://schemas.microsoft.com/office/drawing/2014/main" id="{87FD915A-CE48-4BC9-AB6E-DEFEAA64C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168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Line 88">
              <a:extLst>
                <a:ext uri="{FF2B5EF4-FFF2-40B4-BE49-F238E27FC236}">
                  <a16:creationId xmlns:a16="http://schemas.microsoft.com/office/drawing/2014/main" id="{93754909-CD85-4969-879F-EFF0C947D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1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Line 89">
              <a:extLst>
                <a:ext uri="{FF2B5EF4-FFF2-40B4-BE49-F238E27FC236}">
                  <a16:creationId xmlns:a16="http://schemas.microsoft.com/office/drawing/2014/main" id="{17E3CD1C-D552-4D55-9BED-8085D2F9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Line 90">
              <a:extLst>
                <a:ext uri="{FF2B5EF4-FFF2-40B4-BE49-F238E27FC236}">
                  <a16:creationId xmlns:a16="http://schemas.microsoft.com/office/drawing/2014/main" id="{6D57CBFA-7298-4AF6-A4D5-DA17E8ACD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Line 91">
              <a:extLst>
                <a:ext uri="{FF2B5EF4-FFF2-40B4-BE49-F238E27FC236}">
                  <a16:creationId xmlns:a16="http://schemas.microsoft.com/office/drawing/2014/main" id="{51237023-B064-4E67-933B-5FEBD9B9E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Line 92">
              <a:extLst>
                <a:ext uri="{FF2B5EF4-FFF2-40B4-BE49-F238E27FC236}">
                  <a16:creationId xmlns:a16="http://schemas.microsoft.com/office/drawing/2014/main" id="{791B50F0-3D8E-43B8-986B-C104F480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Text Box 93">
              <a:extLst>
                <a:ext uri="{FF2B5EF4-FFF2-40B4-BE49-F238E27FC236}">
                  <a16:creationId xmlns:a16="http://schemas.microsoft.com/office/drawing/2014/main" id="{4B13B736-45BA-4A06-BD5D-957DDA0B1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880"/>
              <a:ext cx="480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49226" name="Line 94">
              <a:extLst>
                <a:ext uri="{FF2B5EF4-FFF2-40B4-BE49-F238E27FC236}">
                  <a16:creationId xmlns:a16="http://schemas.microsoft.com/office/drawing/2014/main" id="{62B51E26-BC62-4CA3-A67C-A1EA59DF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Text Box 95">
              <a:extLst>
                <a:ext uri="{FF2B5EF4-FFF2-40B4-BE49-F238E27FC236}">
                  <a16:creationId xmlns:a16="http://schemas.microsoft.com/office/drawing/2014/main" id="{876F6284-0FE0-42F9-ADC9-44E8FB7F2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</p:grpSp>
      <p:sp>
        <p:nvSpPr>
          <p:cNvPr id="49155" name="Rectangle 99">
            <a:extLst>
              <a:ext uri="{FF2B5EF4-FFF2-40B4-BE49-F238E27FC236}">
                <a16:creationId xmlns:a16="http://schemas.microsoft.com/office/drawing/2014/main" id="{CE29FA95-C2FB-45F4-BB8B-2A47984C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534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600"/>
              <a:t>For efficient insertion, deletion and search, </a:t>
            </a:r>
            <a:br>
              <a:rPr lang="en-US" altLang="en-US" sz="2600"/>
            </a:br>
            <a:r>
              <a:rPr lang="en-US" altLang="en-US" sz="2600"/>
              <a:t>each group of records with different ordering field is stored on separate block</a:t>
            </a:r>
          </a:p>
          <a:p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4C59E0F5-0C7D-4307-B8BE-66E867A4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Files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FDEA7504-3229-4CAF-8C75-47C1FEAC4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sz="2600" dirty="0"/>
              <a:t>Also called </a:t>
            </a:r>
            <a:r>
              <a:rPr lang="en-US" altLang="en-US" sz="2600" b="1" dirty="0"/>
              <a:t>direct</a:t>
            </a:r>
            <a:r>
              <a:rPr lang="en-US" altLang="en-US" sz="2600" dirty="0"/>
              <a:t> files</a:t>
            </a:r>
          </a:p>
          <a:p>
            <a:endParaRPr lang="en-US" altLang="en-US" sz="1200" dirty="0"/>
          </a:p>
          <a:p>
            <a:r>
              <a:rPr lang="en-US" altLang="en-US" sz="2600" dirty="0"/>
              <a:t>External hashing maps keys to disk blocks</a:t>
            </a:r>
          </a:p>
          <a:p>
            <a:pPr lvl="1"/>
            <a:r>
              <a:rPr lang="en-US" altLang="en-US" sz="2600" dirty="0"/>
              <a:t>Works similar to internal hashing</a:t>
            </a:r>
          </a:p>
          <a:p>
            <a:pPr lvl="1"/>
            <a:r>
              <a:rPr lang="en-US" altLang="en-US" sz="2600" dirty="0"/>
              <a:t>Static hashing</a:t>
            </a:r>
          </a:p>
          <a:p>
            <a:endParaRPr lang="en-US" altLang="en-US" sz="1200" dirty="0"/>
          </a:p>
          <a:p>
            <a:r>
              <a:rPr lang="en-US" altLang="en-US" sz="2600" dirty="0"/>
              <a:t>Dynamic file expansion</a:t>
            </a:r>
          </a:p>
          <a:p>
            <a:pPr lvl="1"/>
            <a:r>
              <a:rPr lang="en-US" altLang="en-US" sz="2600" dirty="0"/>
              <a:t>Linear hashing</a:t>
            </a:r>
          </a:p>
          <a:p>
            <a:pPr lvl="1"/>
            <a:r>
              <a:rPr lang="en-US" altLang="en-US" sz="2600" dirty="0"/>
              <a:t>Extendible hashing</a:t>
            </a:r>
            <a:endParaRPr lang="en-US" altLang="en-US" sz="28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EAD74A8-4B84-428C-A555-E8D40A230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altLang="en-US"/>
              <a:t>Static Hashing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CA5EA219-7BF9-4416-9237-023F89CF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6400800"/>
          </a:xfrm>
        </p:spPr>
        <p:txBody>
          <a:bodyPr/>
          <a:lstStyle/>
          <a:p>
            <a:r>
              <a:rPr lang="en-US" altLang="en-US"/>
              <a:t>Hashing converts the key of a record into an address in which the record is stored.</a:t>
            </a:r>
          </a:p>
          <a:p>
            <a:r>
              <a:rPr lang="en-US" altLang="en-US"/>
              <a:t>An external </a:t>
            </a:r>
            <a:r>
              <a:rPr lang="en-US" altLang="en-US" b="1" i="1"/>
              <a:t>hash </a:t>
            </a:r>
            <a:r>
              <a:rPr lang="en-US" altLang="en-US"/>
              <a:t>function maps the key to the relative address of a </a:t>
            </a:r>
            <a:r>
              <a:rPr lang="en-US" altLang="en-US" b="1" i="1"/>
              <a:t>bucket </a:t>
            </a:r>
            <a:r>
              <a:rPr lang="en-US" altLang="en-US"/>
              <a:t>in which the record is stored.</a:t>
            </a:r>
          </a:p>
          <a:p>
            <a:pPr lvl="1"/>
            <a:r>
              <a:rPr lang="en-US" altLang="en-US"/>
              <a:t>if a file is allocated </a:t>
            </a:r>
            <a:r>
              <a:rPr lang="en-US" altLang="en-US" b="1" i="1"/>
              <a:t>s</a:t>
            </a:r>
            <a:r>
              <a:rPr lang="en-US" altLang="en-US"/>
              <a:t> buckets, the hash function must convert a key </a:t>
            </a:r>
            <a:r>
              <a:rPr lang="en-US" altLang="en-US" b="1" i="1"/>
              <a:t>k</a:t>
            </a:r>
            <a:r>
              <a:rPr lang="en-US" altLang="en-US"/>
              <a:t> into the relative address of the block:                          </a:t>
            </a:r>
          </a:p>
          <a:p>
            <a:pPr lvl="3">
              <a:buFont typeface="Monotype Sorts" pitchFamily="-84" charset="2"/>
              <a:buNone/>
            </a:pPr>
            <a:r>
              <a:rPr lang="en-US" altLang="en-US" sz="2400"/>
              <a:t>                  h(k)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{0, ..., s-1}</a:t>
            </a:r>
          </a:p>
          <a:p>
            <a:r>
              <a:rPr lang="en-US" altLang="en-US"/>
              <a:t>A bucket is either one disk block or a cluster of contiguous blocks</a:t>
            </a:r>
          </a:p>
          <a:p>
            <a:r>
              <a:rPr lang="en-US" altLang="en-US"/>
              <a:t>A table stored in the header of the file maps relative bucket numbers to disk block addresses.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7A4BC070-DE44-4D0E-865D-645D2EDEA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Directed File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1D9A9184-B34D-5240-BFFC-339FFB93826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657600" y="2171700"/>
            <a:ext cx="1600200" cy="609600"/>
          </a:xfrm>
          <a:solidFill>
            <a:schemeClr val="accent3">
              <a:lumMod val="8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0" indent="0" algn="ctr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000" b="1" dirty="0"/>
              <a:t>File</a:t>
            </a:r>
            <a:r>
              <a:rPr lang="en-US" altLang="en-US" sz="2000" dirty="0"/>
              <a:t> </a:t>
            </a:r>
            <a:r>
              <a:rPr lang="en-US" altLang="en-US" sz="2000" b="1" dirty="0"/>
              <a:t>Header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0624D69-2BD3-4B6E-BC34-60576626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1676400"/>
            <a:ext cx="4152900" cy="4089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D473EA11-A3E1-47D9-9480-D105A37D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46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8D3F99-C97C-1B43-90FC-C5A6200279A5}"/>
              </a:ext>
            </a:extLst>
          </p:cNvPr>
          <p:cNvGraphicFramePr>
            <a:graphicFrameLocks noGrp="1"/>
          </p:cNvGraphicFramePr>
          <p:nvPr/>
        </p:nvGraphicFramePr>
        <p:xfrm>
          <a:off x="4152900" y="3276600"/>
          <a:ext cx="609600" cy="2489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S-1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F2FDF6-8E53-1B46-92D4-42A3AD9122B9}"/>
              </a:ext>
            </a:extLst>
          </p:cNvPr>
          <p:cNvGraphicFramePr>
            <a:graphicFrameLocks noGrp="1"/>
          </p:cNvGraphicFramePr>
          <p:nvPr/>
        </p:nvGraphicFramePr>
        <p:xfrm>
          <a:off x="4762500" y="1676400"/>
          <a:ext cx="3543300" cy="4089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89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EF242DF-A3B0-6042-B7BE-9F375AA59E7A}"/>
              </a:ext>
            </a:extLst>
          </p:cNvPr>
          <p:cNvSpPr/>
          <p:nvPr/>
        </p:nvSpPr>
        <p:spPr bwMode="auto">
          <a:xfrm>
            <a:off x="1549400" y="3492500"/>
            <a:ext cx="990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k % 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045FBA-E5ED-874E-B41F-F3E7DBCCE663}"/>
              </a:ext>
            </a:extLst>
          </p:cNvPr>
          <p:cNvCxnSpPr>
            <a:stCxn id="13" idx="3"/>
          </p:cNvCxnSpPr>
          <p:nvPr/>
        </p:nvCxnSpPr>
        <p:spPr bwMode="auto">
          <a:xfrm flipV="1">
            <a:off x="2540000" y="3492500"/>
            <a:ext cx="1612900" cy="2286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A3D303-B820-074E-AF7A-34854F26E58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2540000" y="3721100"/>
            <a:ext cx="1612900" cy="18288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4C28D4-5FE9-8B46-85A1-641293FC59E4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2540000" y="3721100"/>
            <a:ext cx="1612900" cy="1397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1F8-71BC-B445-8FD9-DEC7D0D26B8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685800" y="3721100"/>
            <a:ext cx="8636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75" name="TextBox 23">
            <a:extLst>
              <a:ext uri="{FF2B5EF4-FFF2-40B4-BE49-F238E27FC236}">
                <a16:creationId xmlns:a16="http://schemas.microsoft.com/office/drawing/2014/main" id="{FEA5CD0D-A848-4040-BE4A-5AC9B641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3022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h(k)</a:t>
            </a:r>
          </a:p>
        </p:txBody>
      </p:sp>
      <p:sp>
        <p:nvSpPr>
          <p:cNvPr id="53276" name="TextBox 29">
            <a:extLst>
              <a:ext uri="{FF2B5EF4-FFF2-40B4-BE49-F238E27FC236}">
                <a16:creationId xmlns:a16="http://schemas.microsoft.com/office/drawing/2014/main" id="{9C98B4CF-1AB7-4657-968C-C083BD96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3226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9D29CC-8C76-3B46-AC5B-58BCB18B6C0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8988" y="2001838"/>
            <a:ext cx="336550" cy="14033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8C8032-5CB6-AC4B-81C6-4D83163A76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8200" y="2020888"/>
            <a:ext cx="666750" cy="192881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75C56A-CB8A-E448-B7C2-979328378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5350" y="2051050"/>
            <a:ext cx="957263" cy="23114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354B50-12A7-A44E-8CC0-A4BC562B14C5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9463" y="2073275"/>
            <a:ext cx="1430337" cy="277971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332AC4-E772-D042-B0E9-779634BC9B0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5350" y="2020888"/>
            <a:ext cx="3295650" cy="358616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CE1E84EE-1BEE-4B71-AD11-CF2FD492D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Directed File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1D9A9184-B34D-5240-BFFC-339FFB93826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670300" y="2171700"/>
            <a:ext cx="1600200" cy="609600"/>
          </a:xfrm>
          <a:solidFill>
            <a:schemeClr val="accent3">
              <a:lumMod val="8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0" indent="0" algn="ctr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000" b="1" dirty="0"/>
              <a:t>File</a:t>
            </a:r>
            <a:r>
              <a:rPr lang="en-US" altLang="en-US" sz="2000" dirty="0"/>
              <a:t> </a:t>
            </a:r>
            <a:r>
              <a:rPr lang="en-US" altLang="en-US" sz="2000" b="1" dirty="0"/>
              <a:t>Header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A327815-830E-4B0F-AAA1-919E99FF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676400"/>
            <a:ext cx="4152900" cy="4089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33230649-8B43-4215-8E1D-B8225D3B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752600"/>
            <a:ext cx="46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8D3F99-C97C-1B43-90FC-C5A6200279A5}"/>
              </a:ext>
            </a:extLst>
          </p:cNvPr>
          <p:cNvGraphicFramePr>
            <a:graphicFrameLocks noGrp="1"/>
          </p:cNvGraphicFramePr>
          <p:nvPr/>
        </p:nvGraphicFramePr>
        <p:xfrm>
          <a:off x="4165600" y="3276600"/>
          <a:ext cx="609600" cy="2489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S-1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F2FDF6-8E53-1B46-92D4-42A3AD9122B9}"/>
              </a:ext>
            </a:extLst>
          </p:cNvPr>
          <p:cNvGraphicFramePr>
            <a:graphicFrameLocks noGrp="1"/>
          </p:cNvGraphicFramePr>
          <p:nvPr/>
        </p:nvGraphicFramePr>
        <p:xfrm>
          <a:off x="4775200" y="1676400"/>
          <a:ext cx="3548063" cy="4089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4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S-1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6275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EF242DF-A3B0-6042-B7BE-9F375AA59E7A}"/>
              </a:ext>
            </a:extLst>
          </p:cNvPr>
          <p:cNvSpPr/>
          <p:nvPr/>
        </p:nvSpPr>
        <p:spPr bwMode="auto">
          <a:xfrm>
            <a:off x="1562100" y="3492500"/>
            <a:ext cx="990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k % 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045FBA-E5ED-874E-B41F-F3E7DBCCE663}"/>
              </a:ext>
            </a:extLst>
          </p:cNvPr>
          <p:cNvCxnSpPr>
            <a:stCxn id="13" idx="3"/>
          </p:cNvCxnSpPr>
          <p:nvPr/>
        </p:nvCxnSpPr>
        <p:spPr bwMode="auto">
          <a:xfrm flipV="1">
            <a:off x="2552700" y="3492500"/>
            <a:ext cx="1612900" cy="2286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A3D303-B820-074E-AF7A-34854F26E58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2552700" y="3721100"/>
            <a:ext cx="1612900" cy="18288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4C28D4-5FE9-8B46-85A1-641293FC59E4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2552700" y="3721100"/>
            <a:ext cx="1612900" cy="1397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1F8-71BC-B445-8FD9-DEC7D0D26B8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698500" y="3721100"/>
            <a:ext cx="8636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06" name="TextBox 23">
            <a:extLst>
              <a:ext uri="{FF2B5EF4-FFF2-40B4-BE49-F238E27FC236}">
                <a16:creationId xmlns:a16="http://schemas.microsoft.com/office/drawing/2014/main" id="{8DE2B17C-319F-4B71-BD50-BB5C97FB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022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h(k)</a:t>
            </a:r>
          </a:p>
        </p:txBody>
      </p:sp>
      <p:sp>
        <p:nvSpPr>
          <p:cNvPr id="54307" name="TextBox 29">
            <a:extLst>
              <a:ext uri="{FF2B5EF4-FFF2-40B4-BE49-F238E27FC236}">
                <a16:creationId xmlns:a16="http://schemas.microsoft.com/office/drawing/2014/main" id="{A4372CDC-4D14-41D5-B947-D5F345F9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226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9D29CC-8C76-3B46-AC5B-58BCB18B6C0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11688" y="2001838"/>
            <a:ext cx="336550" cy="14033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8C8032-5CB6-AC4B-81C6-4D83163A76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60900" y="2020888"/>
            <a:ext cx="666750" cy="192881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75C56A-CB8A-E448-B7C2-979328378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8050" y="2051050"/>
            <a:ext cx="957263" cy="23114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354B50-12A7-A44E-8CC0-A4BC562B14C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2163" y="2073275"/>
            <a:ext cx="1430337" cy="277971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332AC4-E772-D042-B0E9-779634BC9B0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8050" y="2020888"/>
            <a:ext cx="3295650" cy="358616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FCA52AF-6340-43AC-9832-38DA5F398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835D8700-83CA-4887-9DAC-4CCD20861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Insertion of a new record may lead to </a:t>
            </a:r>
            <a:r>
              <a:rPr lang="en-US" altLang="en-US" b="1" i="1"/>
              <a:t>collision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space in </a:t>
            </a:r>
            <a:r>
              <a:rPr lang="en-US" altLang="en-US" b="1" i="1"/>
              <a:t>B = h(k)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i="1"/>
              <a:t>Probing</a:t>
            </a:r>
            <a:r>
              <a:rPr lang="en-US" altLang="en-US"/>
              <a:t> or </a:t>
            </a:r>
            <a:r>
              <a:rPr lang="en-US" altLang="en-US" i="1"/>
              <a:t>conflict resolution</a:t>
            </a:r>
            <a:r>
              <a:rPr lang="en-US" alt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Open Addressing (Rehashing)</a:t>
            </a:r>
            <a:r>
              <a:rPr lang="en-US" altLang="en-US"/>
              <a:t>: If bucket h(k) is full, use another hash function until a bucket with a free space is found.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     E.g., </a:t>
            </a:r>
            <a:r>
              <a:rPr lang="en-US" altLang="en-US" i="1"/>
              <a:t>linear probing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i="1">
                <a:latin typeface="新細明體" panose="02020500000000000000" pitchFamily="18" charset="-120"/>
                <a:ea typeface="新細明體" panose="02020500000000000000" pitchFamily="18" charset="-120"/>
              </a:rPr>
              <a:t>	              α</a:t>
            </a:r>
            <a:r>
              <a:rPr lang="en-US" altLang="en-US"/>
              <a:t> = </a:t>
            </a:r>
            <a:r>
              <a:rPr lang="en-US" altLang="en-US" b="1" i="1"/>
              <a:t>h(key)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b="1" i="1"/>
              <a:t>key mod s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i="1"/>
              <a:t>                       rh(</a:t>
            </a:r>
            <a:r>
              <a:rPr lang="en-US" altLang="en-US" b="1" i="1">
                <a:latin typeface="新細明體" panose="02020500000000000000" pitchFamily="18" charset="-120"/>
                <a:ea typeface="新細明體" panose="02020500000000000000" pitchFamily="18" charset="-120"/>
              </a:rPr>
              <a:t>α</a:t>
            </a:r>
            <a:r>
              <a:rPr lang="en-US" altLang="en-US" b="1" i="1"/>
              <a:t>) </a:t>
            </a:r>
            <a:r>
              <a:rPr lang="en-US" altLang="en-US"/>
              <a:t>= </a:t>
            </a:r>
            <a:r>
              <a:rPr lang="en-US" altLang="en-US" b="1" i="1"/>
              <a:t>h (</a:t>
            </a:r>
            <a:r>
              <a:rPr lang="en-US" altLang="en-US" b="1" i="1">
                <a:latin typeface="新細明體" panose="02020500000000000000" pitchFamily="18" charset="-120"/>
                <a:ea typeface="新細明體" panose="02020500000000000000" pitchFamily="18" charset="-120"/>
              </a:rPr>
              <a:t>α</a:t>
            </a:r>
            <a:r>
              <a:rPr lang="en-US" altLang="en-US" b="1" i="1"/>
              <a:t> +1)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     Not a very good technique for databases (Why?)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200"/>
          </a:p>
          <a:p>
            <a:pPr lvl="1">
              <a:lnSpc>
                <a:spcPct val="90000"/>
              </a:lnSpc>
            </a:pPr>
            <a:r>
              <a:rPr lang="en-US" altLang="en-US" i="1"/>
              <a:t>Chaining</a:t>
            </a:r>
            <a:r>
              <a:rPr lang="en-US" altLang="en-US"/>
              <a:t>: Use overflow buckets.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677DC5E-1FCA-4BBA-8722-6E07E5FAD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Directed File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1D9A9184-B34D-5240-BFFC-339FFB93826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3517900" y="2171700"/>
            <a:ext cx="1600200" cy="609600"/>
          </a:xfrm>
          <a:solidFill>
            <a:schemeClr val="accent3">
              <a:lumMod val="8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0" indent="0" algn="ctr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000" b="1" dirty="0"/>
              <a:t>File</a:t>
            </a:r>
            <a:r>
              <a:rPr lang="en-US" altLang="en-US" sz="2000" dirty="0"/>
              <a:t> </a:t>
            </a:r>
            <a:r>
              <a:rPr lang="en-US" altLang="en-US" sz="2000" b="1" dirty="0"/>
              <a:t>Header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80B629D-E3C7-44CA-BECE-6DFA29C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1676400"/>
            <a:ext cx="4152900" cy="4089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5B655EF8-0DD1-4F4D-8B23-3B842776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1752600"/>
            <a:ext cx="46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8D3F99-C97C-1B43-90FC-C5A6200279A5}"/>
              </a:ext>
            </a:extLst>
          </p:cNvPr>
          <p:cNvGraphicFramePr>
            <a:graphicFrameLocks noGrp="1"/>
          </p:cNvGraphicFramePr>
          <p:nvPr/>
        </p:nvGraphicFramePr>
        <p:xfrm>
          <a:off x="4013200" y="3276600"/>
          <a:ext cx="609600" cy="2489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S-1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F2FDF6-8E53-1B46-92D4-42A3AD9122B9}"/>
              </a:ext>
            </a:extLst>
          </p:cNvPr>
          <p:cNvGraphicFramePr>
            <a:graphicFrameLocks noGrp="1"/>
          </p:cNvGraphicFramePr>
          <p:nvPr/>
        </p:nvGraphicFramePr>
        <p:xfrm>
          <a:off x="4622800" y="1676400"/>
          <a:ext cx="3548063" cy="4089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4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S-1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0" marR="9143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6275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EF242DF-A3B0-6042-B7BE-9F375AA59E7A}"/>
              </a:ext>
            </a:extLst>
          </p:cNvPr>
          <p:cNvSpPr/>
          <p:nvPr/>
        </p:nvSpPr>
        <p:spPr bwMode="auto">
          <a:xfrm>
            <a:off x="1409700" y="3492500"/>
            <a:ext cx="990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k % 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045FBA-E5ED-874E-B41F-F3E7DBCCE663}"/>
              </a:ext>
            </a:extLst>
          </p:cNvPr>
          <p:cNvCxnSpPr>
            <a:stCxn id="13" idx="3"/>
          </p:cNvCxnSpPr>
          <p:nvPr/>
        </p:nvCxnSpPr>
        <p:spPr bwMode="auto">
          <a:xfrm flipV="1">
            <a:off x="2400300" y="3492500"/>
            <a:ext cx="1612900" cy="2286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A3D303-B820-074E-AF7A-34854F26E58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2400300" y="3721100"/>
            <a:ext cx="1612900" cy="18288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4C28D4-5FE9-8B46-85A1-641293FC59E4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2400300" y="3721100"/>
            <a:ext cx="1612900" cy="1397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791F8-71BC-B445-8FD9-DEC7D0D26B8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46100" y="3721100"/>
            <a:ext cx="8636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4" name="TextBox 23">
            <a:extLst>
              <a:ext uri="{FF2B5EF4-FFF2-40B4-BE49-F238E27FC236}">
                <a16:creationId xmlns:a16="http://schemas.microsoft.com/office/drawing/2014/main" id="{471730EA-BB8D-4C0A-B71C-ADDDB0F66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022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h(k)</a:t>
            </a:r>
          </a:p>
        </p:txBody>
      </p:sp>
      <p:sp>
        <p:nvSpPr>
          <p:cNvPr id="56355" name="TextBox 29">
            <a:extLst>
              <a:ext uri="{FF2B5EF4-FFF2-40B4-BE49-F238E27FC236}">
                <a16:creationId xmlns:a16="http://schemas.microsoft.com/office/drawing/2014/main" id="{2EBA6C99-18D6-43BA-B9FA-1E4315DDE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226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9D29CC-8C76-3B46-AC5B-58BCB18B6C07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9288" y="2001838"/>
            <a:ext cx="336550" cy="14033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8C8032-5CB6-AC4B-81C6-4D83163A76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8500" y="2020888"/>
            <a:ext cx="666750" cy="192881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75C56A-CB8A-E448-B7C2-979328378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5650" y="2051050"/>
            <a:ext cx="957263" cy="23114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354B50-12A7-A44E-8CC0-A4BC562B14C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49763" y="2073275"/>
            <a:ext cx="1430337" cy="277971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332AC4-E772-D042-B0E9-779634BC9B00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5650" y="2020888"/>
            <a:ext cx="3295650" cy="358616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61" name="TextBox 1">
            <a:extLst>
              <a:ext uri="{FF2B5EF4-FFF2-40B4-BE49-F238E27FC236}">
                <a16:creationId xmlns:a16="http://schemas.microsoft.com/office/drawing/2014/main" id="{8421EF4A-B5CA-4472-990C-B6B8D4AA853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11119" y="3490119"/>
            <a:ext cx="4089400" cy="461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Overflow Bucket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6E95-6D8D-3840-99AE-4FFC17D81051}"/>
              </a:ext>
            </a:extLst>
          </p:cNvPr>
          <p:cNvSpPr txBox="1"/>
          <p:nvPr/>
        </p:nvSpPr>
        <p:spPr>
          <a:xfrm>
            <a:off x="499422" y="5933423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dirty="0">
                <a:ea typeface="ＭＳ Ｐゴシック" charset="-128"/>
                <a:cs typeface="ＭＳ Ｐゴシック" charset="-128"/>
              </a:rPr>
              <a:t>Each bucket has its own overflow blocks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CA0EE563-1DE0-4D22-AD80-18F496602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of the Overflow Area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4B8CBE5D-C109-42F0-9869-6942F24AD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38600" cy="4724400"/>
          </a:xfrm>
        </p:spPr>
        <p:txBody>
          <a:bodyPr/>
          <a:lstStyle/>
          <a:p>
            <a:pPr marL="457200" indent="-457200"/>
            <a:r>
              <a:rPr lang="en-US" altLang="en-US"/>
              <a:t> Three approaches:</a:t>
            </a:r>
          </a:p>
          <a:p>
            <a:pPr marL="457200" indent="-457200"/>
            <a:endParaRPr lang="en-US" altLang="en-US"/>
          </a:p>
          <a:p>
            <a:pPr marL="457200" indent="-457200">
              <a:buFont typeface="Monotype Sorts" pitchFamily="-84" charset="2"/>
              <a:buAutoNum type="arabicPeriod"/>
            </a:pPr>
            <a:r>
              <a:rPr lang="en-US" altLang="en-US" b="1" i="1"/>
              <a:t>Common</a:t>
            </a:r>
            <a:r>
              <a:rPr lang="en-US" altLang="en-US"/>
              <a:t> overflow area for all blocks in the file. </a:t>
            </a:r>
          </a:p>
          <a:p>
            <a:pPr marL="914400" lvl="1" indent="-457200"/>
            <a:r>
              <a:rPr lang="en-US" altLang="en-US" sz="2200"/>
              <a:t>Each block has a pointer to its first record in the overflow area. </a:t>
            </a:r>
          </a:p>
          <a:p>
            <a:pPr marL="914400" lvl="1" indent="-457200"/>
            <a:r>
              <a:rPr lang="en-US" altLang="en-US" sz="2200"/>
              <a:t>Records belonging to the same block are linked by pointers.</a:t>
            </a:r>
          </a:p>
          <a:p>
            <a:pPr marL="914400" lvl="1" indent="-457200">
              <a:buFontTx/>
              <a:buNone/>
            </a:pPr>
            <a:endParaRPr lang="en-US" altLang="en-US"/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D9DAF23F-6917-45DB-92D9-F23EF4AD16D7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2514600"/>
            <a:ext cx="3868737" cy="2971800"/>
            <a:chOff x="1899" y="422"/>
            <a:chExt cx="9706" cy="6963"/>
          </a:xfrm>
        </p:grpSpPr>
        <p:grpSp>
          <p:nvGrpSpPr>
            <p:cNvPr id="57348" name="Group 5">
              <a:extLst>
                <a:ext uri="{FF2B5EF4-FFF2-40B4-BE49-F238E27FC236}">
                  <a16:creationId xmlns:a16="http://schemas.microsoft.com/office/drawing/2014/main" id="{E56BB2CC-816C-4E38-8078-71475EE4A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9" y="422"/>
              <a:ext cx="1477" cy="2532"/>
              <a:chOff x="1899" y="633"/>
              <a:chExt cx="1477" cy="2532"/>
            </a:xfrm>
          </p:grpSpPr>
          <p:sp>
            <p:nvSpPr>
              <p:cNvPr id="57396" name="Rectangle 6">
                <a:extLst>
                  <a:ext uri="{FF2B5EF4-FFF2-40B4-BE49-F238E27FC236}">
                    <a16:creationId xmlns:a16="http://schemas.microsoft.com/office/drawing/2014/main" id="{5A27D21E-AA91-4A00-A4FB-356F8A7C7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633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7397" name="Line 7">
                <a:extLst>
                  <a:ext uri="{FF2B5EF4-FFF2-40B4-BE49-F238E27FC236}">
                    <a16:creationId xmlns:a16="http://schemas.microsoft.com/office/drawing/2014/main" id="{2BF2E709-8403-42A4-B992-E895A860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84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8" name="Line 8">
                <a:extLst>
                  <a:ext uri="{FF2B5EF4-FFF2-40B4-BE49-F238E27FC236}">
                    <a16:creationId xmlns:a16="http://schemas.microsoft.com/office/drawing/2014/main" id="{9A5EF759-BC50-435E-8EC8-FF9B60328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05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9" name="Line 9">
                <a:extLst>
                  <a:ext uri="{FF2B5EF4-FFF2-40B4-BE49-F238E27FC236}">
                    <a16:creationId xmlns:a16="http://schemas.microsoft.com/office/drawing/2014/main" id="{26FA5BC1-3A8A-486C-B85B-A0624A107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266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400" name="Line 10">
                <a:extLst>
                  <a:ext uri="{FF2B5EF4-FFF2-40B4-BE49-F238E27FC236}">
                    <a16:creationId xmlns:a16="http://schemas.microsoft.com/office/drawing/2014/main" id="{3EBB78B7-9C20-45D9-A75D-4388B98C6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110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401" name="Line 11">
                <a:extLst>
                  <a:ext uri="{FF2B5EF4-FFF2-40B4-BE49-F238E27FC236}">
                    <a16:creationId xmlns:a16="http://schemas.microsoft.com/office/drawing/2014/main" id="{CC3DB67C-E156-4F89-B2FD-15AF551A5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89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402" name="Line 12">
                <a:extLst>
                  <a:ext uri="{FF2B5EF4-FFF2-40B4-BE49-F238E27FC236}">
                    <a16:creationId xmlns:a16="http://schemas.microsoft.com/office/drawing/2014/main" id="{66685C73-2FE1-4335-9128-494F37D6B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68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403" name="Line 13">
                <a:extLst>
                  <a:ext uri="{FF2B5EF4-FFF2-40B4-BE49-F238E27FC236}">
                    <a16:creationId xmlns:a16="http://schemas.microsoft.com/office/drawing/2014/main" id="{E7F38327-CAFC-41BB-91B0-A390A47E4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53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404" name="Line 14">
                <a:extLst>
                  <a:ext uri="{FF2B5EF4-FFF2-40B4-BE49-F238E27FC236}">
                    <a16:creationId xmlns:a16="http://schemas.microsoft.com/office/drawing/2014/main" id="{F80150AC-F826-4AC8-B130-5C02A6960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74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405" name="Line 15">
                <a:extLst>
                  <a:ext uri="{FF2B5EF4-FFF2-40B4-BE49-F238E27FC236}">
                    <a16:creationId xmlns:a16="http://schemas.microsoft.com/office/drawing/2014/main" id="{563A709A-C6DE-4AAB-A4E5-F52A492CE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95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7349" name="Group 16">
              <a:extLst>
                <a:ext uri="{FF2B5EF4-FFF2-40B4-BE49-F238E27FC236}">
                  <a16:creationId xmlns:a16="http://schemas.microsoft.com/office/drawing/2014/main" id="{488BBE74-34ED-4A53-9E2B-79308B85A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0" y="422"/>
              <a:ext cx="1477" cy="2532"/>
              <a:chOff x="1899" y="633"/>
              <a:chExt cx="1477" cy="2532"/>
            </a:xfrm>
          </p:grpSpPr>
          <p:sp>
            <p:nvSpPr>
              <p:cNvPr id="57386" name="Rectangle 17">
                <a:extLst>
                  <a:ext uri="{FF2B5EF4-FFF2-40B4-BE49-F238E27FC236}">
                    <a16:creationId xmlns:a16="http://schemas.microsoft.com/office/drawing/2014/main" id="{070E5891-B7E2-47F0-93B3-0D7442B1F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633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7387" name="Line 18">
                <a:extLst>
                  <a:ext uri="{FF2B5EF4-FFF2-40B4-BE49-F238E27FC236}">
                    <a16:creationId xmlns:a16="http://schemas.microsoft.com/office/drawing/2014/main" id="{F2727122-5E76-4253-99FB-1619C4925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84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8" name="Line 19">
                <a:extLst>
                  <a:ext uri="{FF2B5EF4-FFF2-40B4-BE49-F238E27FC236}">
                    <a16:creationId xmlns:a16="http://schemas.microsoft.com/office/drawing/2014/main" id="{AFCFDD21-9959-4EE5-9AE9-31638E918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05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9" name="Line 20">
                <a:extLst>
                  <a:ext uri="{FF2B5EF4-FFF2-40B4-BE49-F238E27FC236}">
                    <a16:creationId xmlns:a16="http://schemas.microsoft.com/office/drawing/2014/main" id="{E85722A8-B00E-4D27-B8CC-77600520B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266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0" name="Line 21">
                <a:extLst>
                  <a:ext uri="{FF2B5EF4-FFF2-40B4-BE49-F238E27FC236}">
                    <a16:creationId xmlns:a16="http://schemas.microsoft.com/office/drawing/2014/main" id="{3190F17B-84AD-4328-9C96-01BAFA417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110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1" name="Line 22">
                <a:extLst>
                  <a:ext uri="{FF2B5EF4-FFF2-40B4-BE49-F238E27FC236}">
                    <a16:creationId xmlns:a16="http://schemas.microsoft.com/office/drawing/2014/main" id="{46BC12A6-D509-454B-AF0A-AB7D6687B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89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2" name="Line 23">
                <a:extLst>
                  <a:ext uri="{FF2B5EF4-FFF2-40B4-BE49-F238E27FC236}">
                    <a16:creationId xmlns:a16="http://schemas.microsoft.com/office/drawing/2014/main" id="{7E19EE8F-CFBD-46CD-8B6D-764202153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68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3" name="Line 24">
                <a:extLst>
                  <a:ext uri="{FF2B5EF4-FFF2-40B4-BE49-F238E27FC236}">
                    <a16:creationId xmlns:a16="http://schemas.microsoft.com/office/drawing/2014/main" id="{6D2BF985-CCCB-4C31-80F2-2FF0DEE3C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53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4" name="Line 25">
                <a:extLst>
                  <a:ext uri="{FF2B5EF4-FFF2-40B4-BE49-F238E27FC236}">
                    <a16:creationId xmlns:a16="http://schemas.microsoft.com/office/drawing/2014/main" id="{76E7C5E0-A98D-4416-BBD6-A03765288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74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95" name="Line 26">
                <a:extLst>
                  <a:ext uri="{FF2B5EF4-FFF2-40B4-BE49-F238E27FC236}">
                    <a16:creationId xmlns:a16="http://schemas.microsoft.com/office/drawing/2014/main" id="{9F27A205-D9E0-40B0-B4EA-A83B4008D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95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7350" name="Group 27">
              <a:extLst>
                <a:ext uri="{FF2B5EF4-FFF2-40B4-BE49-F238E27FC236}">
                  <a16:creationId xmlns:a16="http://schemas.microsoft.com/office/drawing/2014/main" id="{817E5EDA-BDFE-49F0-8892-83A76F978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1" y="422"/>
              <a:ext cx="1477" cy="2532"/>
              <a:chOff x="1899" y="633"/>
              <a:chExt cx="1477" cy="2532"/>
            </a:xfrm>
          </p:grpSpPr>
          <p:sp>
            <p:nvSpPr>
              <p:cNvPr id="57376" name="Rectangle 28">
                <a:extLst>
                  <a:ext uri="{FF2B5EF4-FFF2-40B4-BE49-F238E27FC236}">
                    <a16:creationId xmlns:a16="http://schemas.microsoft.com/office/drawing/2014/main" id="{606B6BE7-B497-4AA6-AF7F-EBA3FF70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633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7377" name="Line 29">
                <a:extLst>
                  <a:ext uri="{FF2B5EF4-FFF2-40B4-BE49-F238E27FC236}">
                    <a16:creationId xmlns:a16="http://schemas.microsoft.com/office/drawing/2014/main" id="{EDF89404-7BD1-474F-B7CA-BBDF616E2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84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78" name="Line 30">
                <a:extLst>
                  <a:ext uri="{FF2B5EF4-FFF2-40B4-BE49-F238E27FC236}">
                    <a16:creationId xmlns:a16="http://schemas.microsoft.com/office/drawing/2014/main" id="{79F9BF17-2CE6-4263-9A4A-645FA7D62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05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79" name="Line 31">
                <a:extLst>
                  <a:ext uri="{FF2B5EF4-FFF2-40B4-BE49-F238E27FC236}">
                    <a16:creationId xmlns:a16="http://schemas.microsoft.com/office/drawing/2014/main" id="{0E7786DA-895C-4F12-AA07-230A022B8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266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0" name="Line 32">
                <a:extLst>
                  <a:ext uri="{FF2B5EF4-FFF2-40B4-BE49-F238E27FC236}">
                    <a16:creationId xmlns:a16="http://schemas.microsoft.com/office/drawing/2014/main" id="{01728B22-4DC6-476E-B31A-3FC1385C8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110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1" name="Line 33">
                <a:extLst>
                  <a:ext uri="{FF2B5EF4-FFF2-40B4-BE49-F238E27FC236}">
                    <a16:creationId xmlns:a16="http://schemas.microsoft.com/office/drawing/2014/main" id="{4BA9400E-BDCE-4C35-ACAA-BD43F3FBE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89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2" name="Line 34">
                <a:extLst>
                  <a:ext uri="{FF2B5EF4-FFF2-40B4-BE49-F238E27FC236}">
                    <a16:creationId xmlns:a16="http://schemas.microsoft.com/office/drawing/2014/main" id="{935CFCBA-919F-48B6-B008-4D68EA71F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68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3" name="Line 35">
                <a:extLst>
                  <a:ext uri="{FF2B5EF4-FFF2-40B4-BE49-F238E27FC236}">
                    <a16:creationId xmlns:a16="http://schemas.microsoft.com/office/drawing/2014/main" id="{4CE1F573-25DA-4EAD-ADC1-4A9E3929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53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4" name="Line 36">
                <a:extLst>
                  <a:ext uri="{FF2B5EF4-FFF2-40B4-BE49-F238E27FC236}">
                    <a16:creationId xmlns:a16="http://schemas.microsoft.com/office/drawing/2014/main" id="{D1B9932E-3863-4597-94DD-141D1D92F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74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7385" name="Line 37">
                <a:extLst>
                  <a:ext uri="{FF2B5EF4-FFF2-40B4-BE49-F238E27FC236}">
                    <a16:creationId xmlns:a16="http://schemas.microsoft.com/office/drawing/2014/main" id="{F260DEA3-6D6B-40EF-9DAD-A067A1655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95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57351" name="Rectangle 38">
              <a:extLst>
                <a:ext uri="{FF2B5EF4-FFF2-40B4-BE49-F238E27FC236}">
                  <a16:creationId xmlns:a16="http://schemas.microsoft.com/office/drawing/2014/main" id="{ADC445D1-DC3C-4B45-A37C-D7EDDD3D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3587"/>
              <a:ext cx="2532" cy="3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57352" name="Line 39">
              <a:extLst>
                <a:ext uri="{FF2B5EF4-FFF2-40B4-BE49-F238E27FC236}">
                  <a16:creationId xmlns:a16="http://schemas.microsoft.com/office/drawing/2014/main" id="{1D9545FA-C7C1-4605-84EB-4082ADCE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4853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3" name="Line 40">
              <a:extLst>
                <a:ext uri="{FF2B5EF4-FFF2-40B4-BE49-F238E27FC236}">
                  <a16:creationId xmlns:a16="http://schemas.microsoft.com/office/drawing/2014/main" id="{A5FCA4E1-CCCE-485D-A645-8E0F7B4E0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5275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4" name="Line 41">
              <a:extLst>
                <a:ext uri="{FF2B5EF4-FFF2-40B4-BE49-F238E27FC236}">
                  <a16:creationId xmlns:a16="http://schemas.microsoft.com/office/drawing/2014/main" id="{0C1A621E-2048-42C1-8C81-0A9A929B6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5697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5" name="Line 42">
              <a:extLst>
                <a:ext uri="{FF2B5EF4-FFF2-40B4-BE49-F238E27FC236}">
                  <a16:creationId xmlns:a16="http://schemas.microsoft.com/office/drawing/2014/main" id="{52D3E0C3-5FFB-4570-86FE-77EF2DA4B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6119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6" name="Line 43">
              <a:extLst>
                <a:ext uri="{FF2B5EF4-FFF2-40B4-BE49-F238E27FC236}">
                  <a16:creationId xmlns:a16="http://schemas.microsoft.com/office/drawing/2014/main" id="{FDF5B93A-BEF4-4AC1-AB65-C324E9766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6541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7" name="Line 44">
              <a:extLst>
                <a:ext uri="{FF2B5EF4-FFF2-40B4-BE49-F238E27FC236}">
                  <a16:creationId xmlns:a16="http://schemas.microsoft.com/office/drawing/2014/main" id="{3A54B53D-6725-4B8F-A309-0C96310EF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6963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8" name="Line 45">
              <a:extLst>
                <a:ext uri="{FF2B5EF4-FFF2-40B4-BE49-F238E27FC236}">
                  <a16:creationId xmlns:a16="http://schemas.microsoft.com/office/drawing/2014/main" id="{A5459EC5-8575-47D1-92E9-E763E90F2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" y="3587"/>
              <a:ext cx="1" cy="3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59" name="Freeform 46">
              <a:extLst>
                <a:ext uri="{FF2B5EF4-FFF2-40B4-BE49-F238E27FC236}">
                  <a16:creationId xmlns:a16="http://schemas.microsoft.com/office/drawing/2014/main" id="{C9E6E0A3-1ED8-4841-A276-6CE1D1A73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2954"/>
              <a:ext cx="1899" cy="2110"/>
            </a:xfrm>
            <a:custGeom>
              <a:avLst/>
              <a:gdLst>
                <a:gd name="T0" fmla="*/ 14 w 1969"/>
                <a:gd name="T1" fmla="*/ 0 h 3165"/>
                <a:gd name="T2" fmla="*/ 14 w 1969"/>
                <a:gd name="T3" fmla="*/ 1 h 3165"/>
                <a:gd name="T4" fmla="*/ 100 w 1969"/>
                <a:gd name="T5" fmla="*/ 1 h 3165"/>
                <a:gd name="T6" fmla="*/ 402 w 1969"/>
                <a:gd name="T7" fmla="*/ 1 h 3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9"/>
                <a:gd name="T13" fmla="*/ 0 h 3165"/>
                <a:gd name="T14" fmla="*/ 1969 w 1969"/>
                <a:gd name="T15" fmla="*/ 3165 h 3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9" h="3165">
                  <a:moveTo>
                    <a:pt x="70" y="0"/>
                  </a:moveTo>
                  <a:cubicBezTo>
                    <a:pt x="35" y="281"/>
                    <a:pt x="0" y="563"/>
                    <a:pt x="70" y="844"/>
                  </a:cubicBezTo>
                  <a:cubicBezTo>
                    <a:pt x="140" y="1125"/>
                    <a:pt x="176" y="1301"/>
                    <a:pt x="492" y="1688"/>
                  </a:cubicBezTo>
                  <a:cubicBezTo>
                    <a:pt x="808" y="2075"/>
                    <a:pt x="1723" y="2919"/>
                    <a:pt x="1969" y="316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0" name="Freeform 47">
              <a:extLst>
                <a:ext uri="{FF2B5EF4-FFF2-40B4-BE49-F238E27FC236}">
                  <a16:creationId xmlns:a16="http://schemas.microsoft.com/office/drawing/2014/main" id="{962831C4-2F93-430C-B56A-C2C3B8A87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954"/>
              <a:ext cx="1196" cy="1688"/>
            </a:xfrm>
            <a:custGeom>
              <a:avLst/>
              <a:gdLst>
                <a:gd name="T0" fmla="*/ 1196 w 1196"/>
                <a:gd name="T1" fmla="*/ 0 h 1899"/>
                <a:gd name="T2" fmla="*/ 141 w 1196"/>
                <a:gd name="T3" fmla="*/ 4 h 1899"/>
                <a:gd name="T4" fmla="*/ 352 w 1196"/>
                <a:gd name="T5" fmla="*/ 10 h 1899"/>
                <a:gd name="T6" fmla="*/ 774 w 1196"/>
                <a:gd name="T7" fmla="*/ 11 h 18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6"/>
                <a:gd name="T13" fmla="*/ 0 h 1899"/>
                <a:gd name="T14" fmla="*/ 1196 w 1196"/>
                <a:gd name="T15" fmla="*/ 1899 h 18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6" h="1899">
                  <a:moveTo>
                    <a:pt x="1196" y="0"/>
                  </a:moveTo>
                  <a:cubicBezTo>
                    <a:pt x="739" y="281"/>
                    <a:pt x="282" y="563"/>
                    <a:pt x="141" y="844"/>
                  </a:cubicBezTo>
                  <a:cubicBezTo>
                    <a:pt x="0" y="1125"/>
                    <a:pt x="247" y="1512"/>
                    <a:pt x="352" y="1688"/>
                  </a:cubicBezTo>
                  <a:cubicBezTo>
                    <a:pt x="457" y="1864"/>
                    <a:pt x="615" y="1881"/>
                    <a:pt x="774" y="189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1" name="Line 48">
              <a:extLst>
                <a:ext uri="{FF2B5EF4-FFF2-40B4-BE49-F238E27FC236}">
                  <a16:creationId xmlns:a16="http://schemas.microsoft.com/office/drawing/2014/main" id="{030CF633-783A-4951-AB1A-16CAA6496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4430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2" name="Line 49">
              <a:extLst>
                <a:ext uri="{FF2B5EF4-FFF2-40B4-BE49-F238E27FC236}">
                  <a16:creationId xmlns:a16="http://schemas.microsoft.com/office/drawing/2014/main" id="{86C4E620-F532-4B7C-A868-2D96B86FA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" y="4009"/>
              <a:ext cx="2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3" name="Line 50">
              <a:extLst>
                <a:ext uri="{FF2B5EF4-FFF2-40B4-BE49-F238E27FC236}">
                  <a16:creationId xmlns:a16="http://schemas.microsoft.com/office/drawing/2014/main" id="{E89EAC81-1720-4B84-B568-0E442A1AF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" y="4960"/>
              <a:ext cx="6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4" name="Line 51">
              <a:extLst>
                <a:ext uri="{FF2B5EF4-FFF2-40B4-BE49-F238E27FC236}">
                  <a16:creationId xmlns:a16="http://schemas.microsoft.com/office/drawing/2014/main" id="{638F71FE-F747-48A7-B157-5662EA8B9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" y="4960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5" name="Line 52">
              <a:extLst>
                <a:ext uri="{FF2B5EF4-FFF2-40B4-BE49-F238E27FC236}">
                  <a16:creationId xmlns:a16="http://schemas.microsoft.com/office/drawing/2014/main" id="{5A2CD34D-A7AD-4D0D-AC6C-D420730BB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7" y="5382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6" name="Line 53">
              <a:extLst>
                <a:ext uri="{FF2B5EF4-FFF2-40B4-BE49-F238E27FC236}">
                  <a16:creationId xmlns:a16="http://schemas.microsoft.com/office/drawing/2014/main" id="{B643346D-D51D-4DBD-A8AD-DB1C5AD9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3" y="5590"/>
              <a:ext cx="8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7" name="Line 54">
              <a:extLst>
                <a:ext uri="{FF2B5EF4-FFF2-40B4-BE49-F238E27FC236}">
                  <a16:creationId xmlns:a16="http://schemas.microsoft.com/office/drawing/2014/main" id="{B6E0BC47-93BA-4566-817D-1DE89BE52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0" y="4324"/>
              <a:ext cx="0" cy="1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8" name="Line 55">
              <a:extLst>
                <a:ext uri="{FF2B5EF4-FFF2-40B4-BE49-F238E27FC236}">
                  <a16:creationId xmlns:a16="http://schemas.microsoft.com/office/drawing/2014/main" id="{88CD00FA-750A-4C87-8A84-BC53A686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7" y="4298"/>
              <a:ext cx="6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69" name="Line 56">
              <a:extLst>
                <a:ext uri="{FF2B5EF4-FFF2-40B4-BE49-F238E27FC236}">
                  <a16:creationId xmlns:a16="http://schemas.microsoft.com/office/drawing/2014/main" id="{4E9D851C-1814-49E6-B121-14CD9DC83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" y="4720"/>
              <a:ext cx="10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70" name="Line 57">
              <a:extLst>
                <a:ext uri="{FF2B5EF4-FFF2-40B4-BE49-F238E27FC236}">
                  <a16:creationId xmlns:a16="http://schemas.microsoft.com/office/drawing/2014/main" id="{8FB36C8E-7CF5-4057-ABC8-7974139AA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1" y="4746"/>
              <a:ext cx="0" cy="1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71" name="Line 58">
              <a:extLst>
                <a:ext uri="{FF2B5EF4-FFF2-40B4-BE49-F238E27FC236}">
                  <a16:creationId xmlns:a16="http://schemas.microsoft.com/office/drawing/2014/main" id="{1315A10B-B30D-4797-8C50-28BE2B163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7" y="6252"/>
              <a:ext cx="8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72" name="Line 59">
              <a:extLst>
                <a:ext uri="{FF2B5EF4-FFF2-40B4-BE49-F238E27FC236}">
                  <a16:creationId xmlns:a16="http://schemas.microsoft.com/office/drawing/2014/main" id="{E22C0EDA-465F-4257-9FE5-DF6B5438C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7" y="6385"/>
              <a:ext cx="6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73" name="Line 60">
              <a:extLst>
                <a:ext uri="{FF2B5EF4-FFF2-40B4-BE49-F238E27FC236}">
                  <a16:creationId xmlns:a16="http://schemas.microsoft.com/office/drawing/2014/main" id="{2EFE2EB8-FB08-4909-844F-7A0D5802C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0" y="6385"/>
              <a:ext cx="0" cy="6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74" name="Line 61">
              <a:extLst>
                <a:ext uri="{FF2B5EF4-FFF2-40B4-BE49-F238E27FC236}">
                  <a16:creationId xmlns:a16="http://schemas.microsoft.com/office/drawing/2014/main" id="{E445DE31-862A-409A-96B4-64C32F161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5" y="7070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75" name="Text Box 62">
              <a:extLst>
                <a:ext uri="{FF2B5EF4-FFF2-40B4-BE49-F238E27FC236}">
                  <a16:creationId xmlns:a16="http://schemas.microsoft.com/office/drawing/2014/main" id="{DC3B1E71-03A2-4046-B28E-8ED07157F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" y="2954"/>
              <a:ext cx="3376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Overflow Area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366439D-A230-4943-A722-AD0EB9962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Storage</a:t>
            </a:r>
          </a:p>
        </p:txBody>
      </p:sp>
      <p:sp>
        <p:nvSpPr>
          <p:cNvPr id="92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A589E1C-30DC-4F1C-9B89-54A9C8E17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Two DBMS fundamental questions?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marL="990600" lvl="1" indent="-533400" eaLnBrk="1" hangingPunct="1">
              <a:buSzTx/>
              <a:buFont typeface="Arial" panose="020B0604020202020204" pitchFamily="34" charset="0"/>
              <a:buAutoNum type="arabicPeriod"/>
            </a:pPr>
            <a:r>
              <a:rPr lang="en-US" altLang="en-US"/>
              <a:t>How do we store and manage very large volumes of data?</a:t>
            </a:r>
          </a:p>
          <a:p>
            <a:pPr marL="990600" lvl="1" indent="-533400" eaLnBrk="1" hangingPunct="1">
              <a:buSzTx/>
              <a:buFont typeface="Arial" panose="020B0604020202020204" pitchFamily="34" charset="0"/>
              <a:buAutoNum type="arabicPeriod"/>
            </a:pPr>
            <a:endParaRPr lang="en-US" altLang="en-US"/>
          </a:p>
          <a:p>
            <a:pPr marL="990600" lvl="1" indent="-533400" eaLnBrk="1" hangingPunct="1">
              <a:buSzTx/>
              <a:buFont typeface="Arial" panose="020B0604020202020204" pitchFamily="34" charset="0"/>
              <a:buAutoNum type="arabicPeriod"/>
            </a:pPr>
            <a:r>
              <a:rPr lang="en-US" altLang="en-US"/>
              <a:t>What representation and data structures best support efficient manipulation of data?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RAM model vs. I/O model of Computation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14839C1-25AE-4152-B5D7-076A32DA8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Handling of the Overflow Area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59CCA38-4E2B-3747-9AC0-B515BDDA3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267200" cy="4191000"/>
          </a:xfrm>
        </p:spPr>
        <p:txBody>
          <a:bodyPr/>
          <a:lstStyle/>
          <a:p>
            <a:pPr marL="609600" indent="-457200">
              <a:buFontTx/>
              <a:buAutoNum type="arabicPeriod" startAt="2"/>
              <a:defRPr/>
            </a:pPr>
            <a:r>
              <a:rPr lang="en-US" b="1" i="1" dirty="0">
                <a:ea typeface="ＭＳ Ｐゴシック" charset="-128"/>
                <a:cs typeface="ＭＳ Ｐゴシック" charset="-128"/>
              </a:rPr>
              <a:t>Share</a:t>
            </a:r>
            <a:r>
              <a:rPr lang="en-US" dirty="0">
                <a:ea typeface="ＭＳ Ｐゴシック" charset="-128"/>
                <a:cs typeface="ＭＳ Ｐゴシック" charset="-128"/>
              </a:rPr>
              <a:t> overflow area by some blocks </a:t>
            </a:r>
          </a:p>
          <a:p>
            <a:pPr marL="948690" lvl="2" indent="-457200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e.g., residing on the same cylinder.</a:t>
            </a:r>
          </a:p>
          <a:p>
            <a:pPr marL="609600" indent="-457200">
              <a:buFont typeface="Monotype Sorts" charset="2"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609600" indent="-457200">
              <a:buFontTx/>
              <a:buAutoNum type="arabicPeriod" startAt="2"/>
              <a:defRPr/>
            </a:pPr>
            <a:r>
              <a:rPr lang="en-US" b="1" i="1" dirty="0">
                <a:ea typeface="ＭＳ Ｐゴシック" charset="-128"/>
                <a:cs typeface="ＭＳ Ｐゴシック" charset="-128"/>
              </a:rPr>
              <a:t>Individual</a:t>
            </a:r>
            <a:r>
              <a:rPr lang="en-US" dirty="0">
                <a:ea typeface="ＭＳ Ｐゴシック" charset="-128"/>
                <a:cs typeface="ＭＳ Ｐゴシック" charset="-128"/>
              </a:rPr>
              <a:t> overflow areas </a:t>
            </a:r>
          </a:p>
          <a:p>
            <a:pPr marL="1012698" lvl="2" indent="-457200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Each block has  its own overflow   </a:t>
            </a:r>
          </a:p>
          <a:p>
            <a:pPr marL="1012698" lvl="2" indent="-457200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Records are not linked 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464BED9D-CB2A-4316-96C7-963CF0FC7BAD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09800"/>
            <a:ext cx="3581400" cy="3341688"/>
            <a:chOff x="1899" y="422"/>
            <a:chExt cx="7104" cy="9284"/>
          </a:xfrm>
        </p:grpSpPr>
        <p:grpSp>
          <p:nvGrpSpPr>
            <p:cNvPr id="58372" name="Group 5">
              <a:extLst>
                <a:ext uri="{FF2B5EF4-FFF2-40B4-BE49-F238E27FC236}">
                  <a16:creationId xmlns:a16="http://schemas.microsoft.com/office/drawing/2014/main" id="{2B18496B-C6F7-493C-BC15-981097581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9" y="422"/>
              <a:ext cx="1477" cy="2532"/>
              <a:chOff x="1899" y="422"/>
              <a:chExt cx="1477" cy="2532"/>
            </a:xfrm>
          </p:grpSpPr>
          <p:sp>
            <p:nvSpPr>
              <p:cNvPr id="58479" name="Rectangle 6">
                <a:extLst>
                  <a:ext uri="{FF2B5EF4-FFF2-40B4-BE49-F238E27FC236}">
                    <a16:creationId xmlns:a16="http://schemas.microsoft.com/office/drawing/2014/main" id="{686B3A84-863D-4719-938A-E71F7EED5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422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480" name="Line 7">
                <a:extLst>
                  <a:ext uri="{FF2B5EF4-FFF2-40B4-BE49-F238E27FC236}">
                    <a16:creationId xmlns:a16="http://schemas.microsoft.com/office/drawing/2014/main" id="{82A5C6B4-4B6D-4552-9577-7621A33D6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3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1" name="Line 8">
                <a:extLst>
                  <a:ext uri="{FF2B5EF4-FFF2-40B4-BE49-F238E27FC236}">
                    <a16:creationId xmlns:a16="http://schemas.microsoft.com/office/drawing/2014/main" id="{06F25F1E-B686-4F0F-94D1-F7D3C5D03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84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2" name="Line 9">
                <a:extLst>
                  <a:ext uri="{FF2B5EF4-FFF2-40B4-BE49-F238E27FC236}">
                    <a16:creationId xmlns:a16="http://schemas.microsoft.com/office/drawing/2014/main" id="{547598A2-5963-4A58-9F40-C68D9F1A2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05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3" name="Line 10">
                <a:extLst>
                  <a:ext uri="{FF2B5EF4-FFF2-40B4-BE49-F238E27FC236}">
                    <a16:creationId xmlns:a16="http://schemas.microsoft.com/office/drawing/2014/main" id="{C2614ADD-E931-4E8B-9A2D-5184BAA32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89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4" name="Line 11">
                <a:extLst>
                  <a:ext uri="{FF2B5EF4-FFF2-40B4-BE49-F238E27FC236}">
                    <a16:creationId xmlns:a16="http://schemas.microsoft.com/office/drawing/2014/main" id="{0097F245-1566-416B-A7C3-901BC92AF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68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5" name="Line 12">
                <a:extLst>
                  <a:ext uri="{FF2B5EF4-FFF2-40B4-BE49-F238E27FC236}">
                    <a16:creationId xmlns:a16="http://schemas.microsoft.com/office/drawing/2014/main" id="{F58B9579-612F-4993-B49A-02AE4C473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47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6" name="Line 13">
                <a:extLst>
                  <a:ext uri="{FF2B5EF4-FFF2-40B4-BE49-F238E27FC236}">
                    <a16:creationId xmlns:a16="http://schemas.microsoft.com/office/drawing/2014/main" id="{79265860-4CE5-4628-B2EE-C7DCEEE18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32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7" name="Line 14">
                <a:extLst>
                  <a:ext uri="{FF2B5EF4-FFF2-40B4-BE49-F238E27FC236}">
                    <a16:creationId xmlns:a16="http://schemas.microsoft.com/office/drawing/2014/main" id="{0311CD4E-DB6A-4D53-A508-9D48B6F58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53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88" name="Line 15">
                <a:extLst>
                  <a:ext uri="{FF2B5EF4-FFF2-40B4-BE49-F238E27FC236}">
                    <a16:creationId xmlns:a16="http://schemas.microsoft.com/office/drawing/2014/main" id="{3422443E-E4DC-4E6F-9DA1-3646FC202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74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8373" name="Group 16">
              <a:extLst>
                <a:ext uri="{FF2B5EF4-FFF2-40B4-BE49-F238E27FC236}">
                  <a16:creationId xmlns:a16="http://schemas.microsoft.com/office/drawing/2014/main" id="{F7416CA6-0FA3-4AB9-AE8B-41A7A8D68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2" y="422"/>
              <a:ext cx="1477" cy="2532"/>
              <a:chOff x="1899" y="422"/>
              <a:chExt cx="1477" cy="2532"/>
            </a:xfrm>
          </p:grpSpPr>
          <p:sp>
            <p:nvSpPr>
              <p:cNvPr id="58469" name="Rectangle 17">
                <a:extLst>
                  <a:ext uri="{FF2B5EF4-FFF2-40B4-BE49-F238E27FC236}">
                    <a16:creationId xmlns:a16="http://schemas.microsoft.com/office/drawing/2014/main" id="{B3B5D1DA-855B-4FB5-8E32-DEAE49B40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422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470" name="Line 18">
                <a:extLst>
                  <a:ext uri="{FF2B5EF4-FFF2-40B4-BE49-F238E27FC236}">
                    <a16:creationId xmlns:a16="http://schemas.microsoft.com/office/drawing/2014/main" id="{816A167C-569D-4C60-A84A-F248D565A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3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1" name="Line 19">
                <a:extLst>
                  <a:ext uri="{FF2B5EF4-FFF2-40B4-BE49-F238E27FC236}">
                    <a16:creationId xmlns:a16="http://schemas.microsoft.com/office/drawing/2014/main" id="{3C7FB388-C837-4B3D-8A0C-5A181AEA2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84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2" name="Line 20">
                <a:extLst>
                  <a:ext uri="{FF2B5EF4-FFF2-40B4-BE49-F238E27FC236}">
                    <a16:creationId xmlns:a16="http://schemas.microsoft.com/office/drawing/2014/main" id="{87E79C2A-D8D7-4801-B865-9D767BC90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05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3" name="Line 21">
                <a:extLst>
                  <a:ext uri="{FF2B5EF4-FFF2-40B4-BE49-F238E27FC236}">
                    <a16:creationId xmlns:a16="http://schemas.microsoft.com/office/drawing/2014/main" id="{6D3D9F37-EBE8-45F6-B662-0F636177E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89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4" name="Line 22">
                <a:extLst>
                  <a:ext uri="{FF2B5EF4-FFF2-40B4-BE49-F238E27FC236}">
                    <a16:creationId xmlns:a16="http://schemas.microsoft.com/office/drawing/2014/main" id="{16F0B62E-7986-480B-8484-F37926470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68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5" name="Line 23">
                <a:extLst>
                  <a:ext uri="{FF2B5EF4-FFF2-40B4-BE49-F238E27FC236}">
                    <a16:creationId xmlns:a16="http://schemas.microsoft.com/office/drawing/2014/main" id="{246F9983-8314-4EB4-A544-B5C080963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47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6" name="Line 24">
                <a:extLst>
                  <a:ext uri="{FF2B5EF4-FFF2-40B4-BE49-F238E27FC236}">
                    <a16:creationId xmlns:a16="http://schemas.microsoft.com/office/drawing/2014/main" id="{42AEF3F2-6B8D-4DB6-B2C3-42BB3F2C8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32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7" name="Line 25">
                <a:extLst>
                  <a:ext uri="{FF2B5EF4-FFF2-40B4-BE49-F238E27FC236}">
                    <a16:creationId xmlns:a16="http://schemas.microsoft.com/office/drawing/2014/main" id="{1B567B17-36CF-4A77-8938-5A4BF48AB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53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78" name="Line 26">
                <a:extLst>
                  <a:ext uri="{FF2B5EF4-FFF2-40B4-BE49-F238E27FC236}">
                    <a16:creationId xmlns:a16="http://schemas.microsoft.com/office/drawing/2014/main" id="{CEE8162E-2ED0-4605-9491-482CE522D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74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8374" name="Group 27">
              <a:extLst>
                <a:ext uri="{FF2B5EF4-FFF2-40B4-BE49-F238E27FC236}">
                  <a16:creationId xmlns:a16="http://schemas.microsoft.com/office/drawing/2014/main" id="{B4D36FC3-440D-4484-AFED-549F80BC1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5" y="422"/>
              <a:ext cx="1477" cy="2532"/>
              <a:chOff x="1899" y="422"/>
              <a:chExt cx="1477" cy="2532"/>
            </a:xfrm>
          </p:grpSpPr>
          <p:sp>
            <p:nvSpPr>
              <p:cNvPr id="58459" name="Rectangle 28">
                <a:extLst>
                  <a:ext uri="{FF2B5EF4-FFF2-40B4-BE49-F238E27FC236}">
                    <a16:creationId xmlns:a16="http://schemas.microsoft.com/office/drawing/2014/main" id="{A9A06D6A-8EC6-4C61-BE0C-665287392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422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460" name="Line 29">
                <a:extLst>
                  <a:ext uri="{FF2B5EF4-FFF2-40B4-BE49-F238E27FC236}">
                    <a16:creationId xmlns:a16="http://schemas.microsoft.com/office/drawing/2014/main" id="{A1253584-A21B-42E8-BD83-3C177122E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3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1" name="Line 30">
                <a:extLst>
                  <a:ext uri="{FF2B5EF4-FFF2-40B4-BE49-F238E27FC236}">
                    <a16:creationId xmlns:a16="http://schemas.microsoft.com/office/drawing/2014/main" id="{8BEF3261-BEF4-4F65-8D7E-35678ED38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84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2" name="Line 31">
                <a:extLst>
                  <a:ext uri="{FF2B5EF4-FFF2-40B4-BE49-F238E27FC236}">
                    <a16:creationId xmlns:a16="http://schemas.microsoft.com/office/drawing/2014/main" id="{B0C7DF66-5547-4288-BF27-175514E4A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05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3" name="Line 32">
                <a:extLst>
                  <a:ext uri="{FF2B5EF4-FFF2-40B4-BE49-F238E27FC236}">
                    <a16:creationId xmlns:a16="http://schemas.microsoft.com/office/drawing/2014/main" id="{54206061-62BA-4139-95AB-4C68C462C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89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4" name="Line 33">
                <a:extLst>
                  <a:ext uri="{FF2B5EF4-FFF2-40B4-BE49-F238E27FC236}">
                    <a16:creationId xmlns:a16="http://schemas.microsoft.com/office/drawing/2014/main" id="{23277B2A-8DE1-4B9F-9A74-AC33BA067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68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5" name="Line 34">
                <a:extLst>
                  <a:ext uri="{FF2B5EF4-FFF2-40B4-BE49-F238E27FC236}">
                    <a16:creationId xmlns:a16="http://schemas.microsoft.com/office/drawing/2014/main" id="{1F4ACD1A-3AAD-4B06-AE27-8F8382DE9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147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6" name="Line 35">
                <a:extLst>
                  <a:ext uri="{FF2B5EF4-FFF2-40B4-BE49-F238E27FC236}">
                    <a16:creationId xmlns:a16="http://schemas.microsoft.com/office/drawing/2014/main" id="{62153E8B-3DC3-4842-91EB-5F3E7A37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32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7" name="Line 36">
                <a:extLst>
                  <a:ext uri="{FF2B5EF4-FFF2-40B4-BE49-F238E27FC236}">
                    <a16:creationId xmlns:a16="http://schemas.microsoft.com/office/drawing/2014/main" id="{825E13FD-72DC-4C5A-94BD-051FB1C5E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53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68" name="Line 37">
                <a:extLst>
                  <a:ext uri="{FF2B5EF4-FFF2-40B4-BE49-F238E27FC236}">
                    <a16:creationId xmlns:a16="http://schemas.microsoft.com/office/drawing/2014/main" id="{FCFA99A0-21C1-4847-96E9-23EB96681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74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8375" name="Group 38">
              <a:extLst>
                <a:ext uri="{FF2B5EF4-FFF2-40B4-BE49-F238E27FC236}">
                  <a16:creationId xmlns:a16="http://schemas.microsoft.com/office/drawing/2014/main" id="{E472D94E-B332-407D-902E-F81E20605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9" y="3798"/>
              <a:ext cx="1477" cy="2532"/>
              <a:chOff x="1899" y="3798"/>
              <a:chExt cx="1477" cy="2532"/>
            </a:xfrm>
          </p:grpSpPr>
          <p:sp>
            <p:nvSpPr>
              <p:cNvPr id="58440" name="Rectangle 39">
                <a:extLst>
                  <a:ext uri="{FF2B5EF4-FFF2-40B4-BE49-F238E27FC236}">
                    <a16:creationId xmlns:a16="http://schemas.microsoft.com/office/drawing/2014/main" id="{01D3BF60-24F9-431B-89F9-C32694D03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798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441" name="Line 40">
                <a:extLst>
                  <a:ext uri="{FF2B5EF4-FFF2-40B4-BE49-F238E27FC236}">
                    <a16:creationId xmlns:a16="http://schemas.microsoft.com/office/drawing/2014/main" id="{F3451AE5-209A-4C8B-BEE7-888609A5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398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2" name="Line 41">
                <a:extLst>
                  <a:ext uri="{FF2B5EF4-FFF2-40B4-BE49-F238E27FC236}">
                    <a16:creationId xmlns:a16="http://schemas.microsoft.com/office/drawing/2014/main" id="{0FDAD566-D768-41C4-9368-37F51CDF2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14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3" name="Line 42">
                <a:extLst>
                  <a:ext uri="{FF2B5EF4-FFF2-40B4-BE49-F238E27FC236}">
                    <a16:creationId xmlns:a16="http://schemas.microsoft.com/office/drawing/2014/main" id="{35FE6C2C-DC4B-40DA-A619-670B30271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30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4" name="Line 43">
                <a:extLst>
                  <a:ext uri="{FF2B5EF4-FFF2-40B4-BE49-F238E27FC236}">
                    <a16:creationId xmlns:a16="http://schemas.microsoft.com/office/drawing/2014/main" id="{41B5C68C-58C9-4D89-AF1D-42CCC2798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22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5" name="Line 44">
                <a:extLst>
                  <a:ext uri="{FF2B5EF4-FFF2-40B4-BE49-F238E27FC236}">
                    <a16:creationId xmlns:a16="http://schemas.microsoft.com/office/drawing/2014/main" id="{EF20ADDF-C787-45EB-B3B3-53E5D95FB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06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6" name="Line 45">
                <a:extLst>
                  <a:ext uri="{FF2B5EF4-FFF2-40B4-BE49-F238E27FC236}">
                    <a16:creationId xmlns:a16="http://schemas.microsoft.com/office/drawing/2014/main" id="{FEA1DA1D-0D48-4C32-ABD9-7FD74E33D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90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7" name="Line 46">
                <a:extLst>
                  <a:ext uri="{FF2B5EF4-FFF2-40B4-BE49-F238E27FC236}">
                    <a16:creationId xmlns:a16="http://schemas.microsoft.com/office/drawing/2014/main" id="{7D63A4AF-39E7-4C31-99EF-02118F0CB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74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8" name="Line 47">
                <a:extLst>
                  <a:ext uri="{FF2B5EF4-FFF2-40B4-BE49-F238E27FC236}">
                    <a16:creationId xmlns:a16="http://schemas.microsoft.com/office/drawing/2014/main" id="{C3BEE881-CEC4-4409-BFFA-3BEA1F6BC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90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49" name="Line 48">
                <a:extLst>
                  <a:ext uri="{FF2B5EF4-FFF2-40B4-BE49-F238E27FC236}">
                    <a16:creationId xmlns:a16="http://schemas.microsoft.com/office/drawing/2014/main" id="{E58D0687-24FC-402E-A954-50D370C08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06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0" name="Line 49">
                <a:extLst>
                  <a:ext uri="{FF2B5EF4-FFF2-40B4-BE49-F238E27FC236}">
                    <a16:creationId xmlns:a16="http://schemas.microsoft.com/office/drawing/2014/main" id="{2561D331-2E56-42D2-AFEA-BC226A04D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1" name="Line 50">
                <a:extLst>
                  <a:ext uri="{FF2B5EF4-FFF2-40B4-BE49-F238E27FC236}">
                    <a16:creationId xmlns:a16="http://schemas.microsoft.com/office/drawing/2014/main" id="{6173E521-F872-4069-A202-EAD06F004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2" name="Line 51">
                <a:extLst>
                  <a:ext uri="{FF2B5EF4-FFF2-40B4-BE49-F238E27FC236}">
                    <a16:creationId xmlns:a16="http://schemas.microsoft.com/office/drawing/2014/main" id="{CA7F81BF-E95C-47AF-89E4-30F892C57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3" name="Line 52">
                <a:extLst>
                  <a:ext uri="{FF2B5EF4-FFF2-40B4-BE49-F238E27FC236}">
                    <a16:creationId xmlns:a16="http://schemas.microsoft.com/office/drawing/2014/main" id="{9D3CB3DE-317B-4E8B-A3E9-1CF17E5C2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4" name="Line 53">
                <a:extLst>
                  <a:ext uri="{FF2B5EF4-FFF2-40B4-BE49-F238E27FC236}">
                    <a16:creationId xmlns:a16="http://schemas.microsoft.com/office/drawing/2014/main" id="{DAFA8917-FD04-44EC-9514-5161920A9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5" name="Line 54">
                <a:extLst>
                  <a:ext uri="{FF2B5EF4-FFF2-40B4-BE49-F238E27FC236}">
                    <a16:creationId xmlns:a16="http://schemas.microsoft.com/office/drawing/2014/main" id="{48176A87-0246-43AA-928C-28A99A833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6" name="Line 55">
                <a:extLst>
                  <a:ext uri="{FF2B5EF4-FFF2-40B4-BE49-F238E27FC236}">
                    <a16:creationId xmlns:a16="http://schemas.microsoft.com/office/drawing/2014/main" id="{4718EF07-A243-4A68-AAFF-ECE6E2206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7" name="Line 56">
                <a:extLst>
                  <a:ext uri="{FF2B5EF4-FFF2-40B4-BE49-F238E27FC236}">
                    <a16:creationId xmlns:a16="http://schemas.microsoft.com/office/drawing/2014/main" id="{BCBCDA04-F677-4F4A-8C4C-57FE8AA86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58" name="Line 57">
                <a:extLst>
                  <a:ext uri="{FF2B5EF4-FFF2-40B4-BE49-F238E27FC236}">
                    <a16:creationId xmlns:a16="http://schemas.microsoft.com/office/drawing/2014/main" id="{4660FDF2-9B10-4686-8A59-DEA1CCA22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58376" name="Freeform 58">
              <a:extLst>
                <a:ext uri="{FF2B5EF4-FFF2-40B4-BE49-F238E27FC236}">
                  <a16:creationId xmlns:a16="http://schemas.microsoft.com/office/drawing/2014/main" id="{1B7D50E6-6746-497B-8B99-16510B2A7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2954"/>
              <a:ext cx="1618" cy="844"/>
            </a:xfrm>
            <a:custGeom>
              <a:avLst/>
              <a:gdLst>
                <a:gd name="T0" fmla="*/ 1477 w 1618"/>
                <a:gd name="T1" fmla="*/ 0 h 844"/>
                <a:gd name="T2" fmla="*/ 1477 w 1618"/>
                <a:gd name="T3" fmla="*/ 211 h 844"/>
                <a:gd name="T4" fmla="*/ 633 w 1618"/>
                <a:gd name="T5" fmla="*/ 422 h 844"/>
                <a:gd name="T6" fmla="*/ 0 w 1618"/>
                <a:gd name="T7" fmla="*/ 844 h 8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8"/>
                <a:gd name="T13" fmla="*/ 0 h 844"/>
                <a:gd name="T14" fmla="*/ 1618 w 1618"/>
                <a:gd name="T15" fmla="*/ 844 h 8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8" h="844">
                  <a:moveTo>
                    <a:pt x="1477" y="0"/>
                  </a:moveTo>
                  <a:cubicBezTo>
                    <a:pt x="1547" y="70"/>
                    <a:pt x="1618" y="141"/>
                    <a:pt x="1477" y="211"/>
                  </a:cubicBezTo>
                  <a:cubicBezTo>
                    <a:pt x="1336" y="281"/>
                    <a:pt x="879" y="317"/>
                    <a:pt x="633" y="422"/>
                  </a:cubicBezTo>
                  <a:cubicBezTo>
                    <a:pt x="387" y="527"/>
                    <a:pt x="193" y="685"/>
                    <a:pt x="0" y="84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377" name="Freeform 59">
              <a:extLst>
                <a:ext uri="{FF2B5EF4-FFF2-40B4-BE49-F238E27FC236}">
                  <a16:creationId xmlns:a16="http://schemas.microsoft.com/office/drawing/2014/main" id="{32FD4E9A-AEC8-4DB3-AF8B-B183CFA2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954"/>
              <a:ext cx="1618" cy="844"/>
            </a:xfrm>
            <a:custGeom>
              <a:avLst/>
              <a:gdLst>
                <a:gd name="T0" fmla="*/ 1477 w 1618"/>
                <a:gd name="T1" fmla="*/ 0 h 844"/>
                <a:gd name="T2" fmla="*/ 1477 w 1618"/>
                <a:gd name="T3" fmla="*/ 211 h 844"/>
                <a:gd name="T4" fmla="*/ 633 w 1618"/>
                <a:gd name="T5" fmla="*/ 422 h 844"/>
                <a:gd name="T6" fmla="*/ 0 w 1618"/>
                <a:gd name="T7" fmla="*/ 844 h 8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8"/>
                <a:gd name="T13" fmla="*/ 0 h 844"/>
                <a:gd name="T14" fmla="*/ 1618 w 1618"/>
                <a:gd name="T15" fmla="*/ 844 h 8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8" h="844">
                  <a:moveTo>
                    <a:pt x="1477" y="0"/>
                  </a:moveTo>
                  <a:cubicBezTo>
                    <a:pt x="1547" y="70"/>
                    <a:pt x="1618" y="141"/>
                    <a:pt x="1477" y="211"/>
                  </a:cubicBezTo>
                  <a:cubicBezTo>
                    <a:pt x="1336" y="281"/>
                    <a:pt x="879" y="317"/>
                    <a:pt x="633" y="422"/>
                  </a:cubicBezTo>
                  <a:cubicBezTo>
                    <a:pt x="387" y="527"/>
                    <a:pt x="193" y="685"/>
                    <a:pt x="0" y="84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378" name="Freeform 60">
              <a:extLst>
                <a:ext uri="{FF2B5EF4-FFF2-40B4-BE49-F238E27FC236}">
                  <a16:creationId xmlns:a16="http://schemas.microsoft.com/office/drawing/2014/main" id="{DC4B7042-13CB-423A-B13A-1F2824C9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5" y="2954"/>
              <a:ext cx="1618" cy="844"/>
            </a:xfrm>
            <a:custGeom>
              <a:avLst/>
              <a:gdLst>
                <a:gd name="T0" fmla="*/ 1477 w 1618"/>
                <a:gd name="T1" fmla="*/ 0 h 844"/>
                <a:gd name="T2" fmla="*/ 1477 w 1618"/>
                <a:gd name="T3" fmla="*/ 211 h 844"/>
                <a:gd name="T4" fmla="*/ 633 w 1618"/>
                <a:gd name="T5" fmla="*/ 422 h 844"/>
                <a:gd name="T6" fmla="*/ 0 w 1618"/>
                <a:gd name="T7" fmla="*/ 844 h 8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8"/>
                <a:gd name="T13" fmla="*/ 0 h 844"/>
                <a:gd name="T14" fmla="*/ 1618 w 1618"/>
                <a:gd name="T15" fmla="*/ 844 h 8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8" h="844">
                  <a:moveTo>
                    <a:pt x="1477" y="0"/>
                  </a:moveTo>
                  <a:cubicBezTo>
                    <a:pt x="1547" y="70"/>
                    <a:pt x="1618" y="141"/>
                    <a:pt x="1477" y="211"/>
                  </a:cubicBezTo>
                  <a:cubicBezTo>
                    <a:pt x="1336" y="281"/>
                    <a:pt x="879" y="317"/>
                    <a:pt x="633" y="422"/>
                  </a:cubicBezTo>
                  <a:cubicBezTo>
                    <a:pt x="387" y="527"/>
                    <a:pt x="193" y="685"/>
                    <a:pt x="0" y="84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379" name="Freeform 61">
              <a:extLst>
                <a:ext uri="{FF2B5EF4-FFF2-40B4-BE49-F238E27FC236}">
                  <a16:creationId xmlns:a16="http://schemas.microsoft.com/office/drawing/2014/main" id="{4E9C1C84-B4C0-40D5-BBAF-D9D4791F2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6330"/>
              <a:ext cx="1618" cy="844"/>
            </a:xfrm>
            <a:custGeom>
              <a:avLst/>
              <a:gdLst>
                <a:gd name="T0" fmla="*/ 1477 w 1618"/>
                <a:gd name="T1" fmla="*/ 0 h 844"/>
                <a:gd name="T2" fmla="*/ 1477 w 1618"/>
                <a:gd name="T3" fmla="*/ 211 h 844"/>
                <a:gd name="T4" fmla="*/ 633 w 1618"/>
                <a:gd name="T5" fmla="*/ 422 h 844"/>
                <a:gd name="T6" fmla="*/ 0 w 1618"/>
                <a:gd name="T7" fmla="*/ 844 h 8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8"/>
                <a:gd name="T13" fmla="*/ 0 h 844"/>
                <a:gd name="T14" fmla="*/ 1618 w 1618"/>
                <a:gd name="T15" fmla="*/ 844 h 8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8" h="844">
                  <a:moveTo>
                    <a:pt x="1477" y="0"/>
                  </a:moveTo>
                  <a:cubicBezTo>
                    <a:pt x="1547" y="70"/>
                    <a:pt x="1618" y="141"/>
                    <a:pt x="1477" y="211"/>
                  </a:cubicBezTo>
                  <a:cubicBezTo>
                    <a:pt x="1336" y="281"/>
                    <a:pt x="879" y="317"/>
                    <a:pt x="633" y="422"/>
                  </a:cubicBezTo>
                  <a:cubicBezTo>
                    <a:pt x="387" y="527"/>
                    <a:pt x="193" y="685"/>
                    <a:pt x="0" y="84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58380" name="Group 62">
              <a:extLst>
                <a:ext uri="{FF2B5EF4-FFF2-40B4-BE49-F238E27FC236}">
                  <a16:creationId xmlns:a16="http://schemas.microsoft.com/office/drawing/2014/main" id="{73FA365A-B021-4AF2-8DBA-E0D834D47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2" y="3798"/>
              <a:ext cx="1477" cy="2532"/>
              <a:chOff x="1899" y="3798"/>
              <a:chExt cx="1477" cy="2532"/>
            </a:xfrm>
          </p:grpSpPr>
          <p:sp>
            <p:nvSpPr>
              <p:cNvPr id="58421" name="Rectangle 63">
                <a:extLst>
                  <a:ext uri="{FF2B5EF4-FFF2-40B4-BE49-F238E27FC236}">
                    <a16:creationId xmlns:a16="http://schemas.microsoft.com/office/drawing/2014/main" id="{BDC1209C-176E-43BC-82E1-A17F1421E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798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422" name="Line 64">
                <a:extLst>
                  <a:ext uri="{FF2B5EF4-FFF2-40B4-BE49-F238E27FC236}">
                    <a16:creationId xmlns:a16="http://schemas.microsoft.com/office/drawing/2014/main" id="{27A08B8E-6BD9-42B2-A2CF-CFE15FC75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398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3" name="Line 65">
                <a:extLst>
                  <a:ext uri="{FF2B5EF4-FFF2-40B4-BE49-F238E27FC236}">
                    <a16:creationId xmlns:a16="http://schemas.microsoft.com/office/drawing/2014/main" id="{72AC84EF-0B25-4EF2-BDD7-D3F97E41E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14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4" name="Line 66">
                <a:extLst>
                  <a:ext uri="{FF2B5EF4-FFF2-40B4-BE49-F238E27FC236}">
                    <a16:creationId xmlns:a16="http://schemas.microsoft.com/office/drawing/2014/main" id="{32460EA2-C133-4EDD-B00D-25FF8A2CA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30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5" name="Line 67">
                <a:extLst>
                  <a:ext uri="{FF2B5EF4-FFF2-40B4-BE49-F238E27FC236}">
                    <a16:creationId xmlns:a16="http://schemas.microsoft.com/office/drawing/2014/main" id="{F19A0AC2-CDBD-453E-8E13-479238442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22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6" name="Line 68">
                <a:extLst>
                  <a:ext uri="{FF2B5EF4-FFF2-40B4-BE49-F238E27FC236}">
                    <a16:creationId xmlns:a16="http://schemas.microsoft.com/office/drawing/2014/main" id="{3AB2F217-079E-415B-82CD-2F45B14E3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06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7" name="Line 69">
                <a:extLst>
                  <a:ext uri="{FF2B5EF4-FFF2-40B4-BE49-F238E27FC236}">
                    <a16:creationId xmlns:a16="http://schemas.microsoft.com/office/drawing/2014/main" id="{B235E25F-724A-4579-B88D-39B895823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90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8" name="Line 70">
                <a:extLst>
                  <a:ext uri="{FF2B5EF4-FFF2-40B4-BE49-F238E27FC236}">
                    <a16:creationId xmlns:a16="http://schemas.microsoft.com/office/drawing/2014/main" id="{D05A197D-6EEA-4C86-A763-815B4173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74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9" name="Line 71">
                <a:extLst>
                  <a:ext uri="{FF2B5EF4-FFF2-40B4-BE49-F238E27FC236}">
                    <a16:creationId xmlns:a16="http://schemas.microsoft.com/office/drawing/2014/main" id="{4B170B3E-13D6-45A6-8E4F-41AE3F2F2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90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0" name="Line 72">
                <a:extLst>
                  <a:ext uri="{FF2B5EF4-FFF2-40B4-BE49-F238E27FC236}">
                    <a16:creationId xmlns:a16="http://schemas.microsoft.com/office/drawing/2014/main" id="{3004AFFF-EB31-4450-AAE2-4CDB9C258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06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1" name="Line 73">
                <a:extLst>
                  <a:ext uri="{FF2B5EF4-FFF2-40B4-BE49-F238E27FC236}">
                    <a16:creationId xmlns:a16="http://schemas.microsoft.com/office/drawing/2014/main" id="{661834C5-716F-435E-B7B2-3B2C054EB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2" name="Line 74">
                <a:extLst>
                  <a:ext uri="{FF2B5EF4-FFF2-40B4-BE49-F238E27FC236}">
                    <a16:creationId xmlns:a16="http://schemas.microsoft.com/office/drawing/2014/main" id="{8F78322E-465A-4A55-AD24-A75F33CA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3" name="Line 75">
                <a:extLst>
                  <a:ext uri="{FF2B5EF4-FFF2-40B4-BE49-F238E27FC236}">
                    <a16:creationId xmlns:a16="http://schemas.microsoft.com/office/drawing/2014/main" id="{70C114EE-FDB1-4BB0-ADEF-70AFE4481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4" name="Line 76">
                <a:extLst>
                  <a:ext uri="{FF2B5EF4-FFF2-40B4-BE49-F238E27FC236}">
                    <a16:creationId xmlns:a16="http://schemas.microsoft.com/office/drawing/2014/main" id="{F8175649-34FB-4E9E-ABB5-3CA9E11B9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5" name="Line 77">
                <a:extLst>
                  <a:ext uri="{FF2B5EF4-FFF2-40B4-BE49-F238E27FC236}">
                    <a16:creationId xmlns:a16="http://schemas.microsoft.com/office/drawing/2014/main" id="{72DF5308-4B65-4E8C-8369-94BF8EC9E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6" name="Line 78">
                <a:extLst>
                  <a:ext uri="{FF2B5EF4-FFF2-40B4-BE49-F238E27FC236}">
                    <a16:creationId xmlns:a16="http://schemas.microsoft.com/office/drawing/2014/main" id="{A82083E1-75DD-43B0-AAEF-B1B2F524A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7" name="Line 79">
                <a:extLst>
                  <a:ext uri="{FF2B5EF4-FFF2-40B4-BE49-F238E27FC236}">
                    <a16:creationId xmlns:a16="http://schemas.microsoft.com/office/drawing/2014/main" id="{4085A27D-A9BC-4654-B721-3A811D0A4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8" name="Line 80">
                <a:extLst>
                  <a:ext uri="{FF2B5EF4-FFF2-40B4-BE49-F238E27FC236}">
                    <a16:creationId xmlns:a16="http://schemas.microsoft.com/office/drawing/2014/main" id="{0403E0E4-78E6-4257-B83B-FD5909A36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39" name="Line 81">
                <a:extLst>
                  <a:ext uri="{FF2B5EF4-FFF2-40B4-BE49-F238E27FC236}">
                    <a16:creationId xmlns:a16="http://schemas.microsoft.com/office/drawing/2014/main" id="{D254FAF0-6E0D-4B31-9FF9-8607E08A9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8381" name="Group 82">
              <a:extLst>
                <a:ext uri="{FF2B5EF4-FFF2-40B4-BE49-F238E27FC236}">
                  <a16:creationId xmlns:a16="http://schemas.microsoft.com/office/drawing/2014/main" id="{D04365E1-422C-4180-ADAF-D76A2DD34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5" y="3798"/>
              <a:ext cx="1477" cy="2532"/>
              <a:chOff x="1899" y="3798"/>
              <a:chExt cx="1477" cy="2532"/>
            </a:xfrm>
          </p:grpSpPr>
          <p:sp>
            <p:nvSpPr>
              <p:cNvPr id="58402" name="Rectangle 83">
                <a:extLst>
                  <a:ext uri="{FF2B5EF4-FFF2-40B4-BE49-F238E27FC236}">
                    <a16:creationId xmlns:a16="http://schemas.microsoft.com/office/drawing/2014/main" id="{02E4DD6C-491F-420E-B00D-104FB9846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798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403" name="Line 84">
                <a:extLst>
                  <a:ext uri="{FF2B5EF4-FFF2-40B4-BE49-F238E27FC236}">
                    <a16:creationId xmlns:a16="http://schemas.microsoft.com/office/drawing/2014/main" id="{F6C03148-297E-4B6F-8A72-294EAC6D0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398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4" name="Line 85">
                <a:extLst>
                  <a:ext uri="{FF2B5EF4-FFF2-40B4-BE49-F238E27FC236}">
                    <a16:creationId xmlns:a16="http://schemas.microsoft.com/office/drawing/2014/main" id="{2C480BAE-6003-48F2-9C8A-76CE000FC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14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5" name="Line 86">
                <a:extLst>
                  <a:ext uri="{FF2B5EF4-FFF2-40B4-BE49-F238E27FC236}">
                    <a16:creationId xmlns:a16="http://schemas.microsoft.com/office/drawing/2014/main" id="{67F9FBC7-B15D-4E01-AE62-953631B9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30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6" name="Line 87">
                <a:extLst>
                  <a:ext uri="{FF2B5EF4-FFF2-40B4-BE49-F238E27FC236}">
                    <a16:creationId xmlns:a16="http://schemas.microsoft.com/office/drawing/2014/main" id="{2960FF86-4CCF-4320-8F86-EFBF6DAE5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22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7" name="Line 88">
                <a:extLst>
                  <a:ext uri="{FF2B5EF4-FFF2-40B4-BE49-F238E27FC236}">
                    <a16:creationId xmlns:a16="http://schemas.microsoft.com/office/drawing/2014/main" id="{B4C79E51-771A-4255-9B94-1904A52E4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06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8" name="Line 89">
                <a:extLst>
                  <a:ext uri="{FF2B5EF4-FFF2-40B4-BE49-F238E27FC236}">
                    <a16:creationId xmlns:a16="http://schemas.microsoft.com/office/drawing/2014/main" id="{71CB0246-7DF6-44E2-A19E-8A4829755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90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9" name="Line 90">
                <a:extLst>
                  <a:ext uri="{FF2B5EF4-FFF2-40B4-BE49-F238E27FC236}">
                    <a16:creationId xmlns:a16="http://schemas.microsoft.com/office/drawing/2014/main" id="{BCF51FC1-52D3-4028-9F46-ABFA27F46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74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0" name="Line 91">
                <a:extLst>
                  <a:ext uri="{FF2B5EF4-FFF2-40B4-BE49-F238E27FC236}">
                    <a16:creationId xmlns:a16="http://schemas.microsoft.com/office/drawing/2014/main" id="{65E3AAAD-5EF9-4089-9884-9BC6D0C59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90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1" name="Line 92">
                <a:extLst>
                  <a:ext uri="{FF2B5EF4-FFF2-40B4-BE49-F238E27FC236}">
                    <a16:creationId xmlns:a16="http://schemas.microsoft.com/office/drawing/2014/main" id="{01006E9D-E358-4E9E-B935-D48C7E943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06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2" name="Line 93">
                <a:extLst>
                  <a:ext uri="{FF2B5EF4-FFF2-40B4-BE49-F238E27FC236}">
                    <a16:creationId xmlns:a16="http://schemas.microsoft.com/office/drawing/2014/main" id="{834CCEA4-49F0-4148-97DC-B4FF66FF7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3" name="Line 94">
                <a:extLst>
                  <a:ext uri="{FF2B5EF4-FFF2-40B4-BE49-F238E27FC236}">
                    <a16:creationId xmlns:a16="http://schemas.microsoft.com/office/drawing/2014/main" id="{F651FF4C-D0DC-4F58-A5DB-F4FE00487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4" name="Line 95">
                <a:extLst>
                  <a:ext uri="{FF2B5EF4-FFF2-40B4-BE49-F238E27FC236}">
                    <a16:creationId xmlns:a16="http://schemas.microsoft.com/office/drawing/2014/main" id="{A9EDA502-D6AA-41EA-84CF-963ABE1B6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5" name="Line 96">
                <a:extLst>
                  <a:ext uri="{FF2B5EF4-FFF2-40B4-BE49-F238E27FC236}">
                    <a16:creationId xmlns:a16="http://schemas.microsoft.com/office/drawing/2014/main" id="{402071A5-E44C-4151-8A54-451C29516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6" name="Line 97">
                <a:extLst>
                  <a:ext uri="{FF2B5EF4-FFF2-40B4-BE49-F238E27FC236}">
                    <a16:creationId xmlns:a16="http://schemas.microsoft.com/office/drawing/2014/main" id="{8F914A5A-C04D-4802-AF43-B1ABF3422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7" name="Line 98">
                <a:extLst>
                  <a:ext uri="{FF2B5EF4-FFF2-40B4-BE49-F238E27FC236}">
                    <a16:creationId xmlns:a16="http://schemas.microsoft.com/office/drawing/2014/main" id="{2B30AD44-8C8B-48C3-8D60-B7A471AE1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8" name="Line 99">
                <a:extLst>
                  <a:ext uri="{FF2B5EF4-FFF2-40B4-BE49-F238E27FC236}">
                    <a16:creationId xmlns:a16="http://schemas.microsoft.com/office/drawing/2014/main" id="{CD40A40A-97CA-4AEB-A511-325BB8302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19" name="Line 100">
                <a:extLst>
                  <a:ext uri="{FF2B5EF4-FFF2-40B4-BE49-F238E27FC236}">
                    <a16:creationId xmlns:a16="http://schemas.microsoft.com/office/drawing/2014/main" id="{E671426D-2C28-4E68-A264-39E7C42A4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20" name="Line 101">
                <a:extLst>
                  <a:ext uri="{FF2B5EF4-FFF2-40B4-BE49-F238E27FC236}">
                    <a16:creationId xmlns:a16="http://schemas.microsoft.com/office/drawing/2014/main" id="{6BB9A8A3-6FE3-4D17-8D19-F92B7FACB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8382" name="Group 102">
              <a:extLst>
                <a:ext uri="{FF2B5EF4-FFF2-40B4-BE49-F238E27FC236}">
                  <a16:creationId xmlns:a16="http://schemas.microsoft.com/office/drawing/2014/main" id="{BC3D17CD-54DD-454E-928E-169680403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9" y="7174"/>
              <a:ext cx="1477" cy="2532"/>
              <a:chOff x="1899" y="3798"/>
              <a:chExt cx="1477" cy="2532"/>
            </a:xfrm>
          </p:grpSpPr>
          <p:sp>
            <p:nvSpPr>
              <p:cNvPr id="58383" name="Rectangle 103">
                <a:extLst>
                  <a:ext uri="{FF2B5EF4-FFF2-40B4-BE49-F238E27FC236}">
                    <a16:creationId xmlns:a16="http://schemas.microsoft.com/office/drawing/2014/main" id="{8A0788E8-B709-4AFA-963D-8C5D26DE4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798"/>
                <a:ext cx="1477" cy="25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  <p:sp>
            <p:nvSpPr>
              <p:cNvPr id="58384" name="Line 104">
                <a:extLst>
                  <a:ext uri="{FF2B5EF4-FFF2-40B4-BE49-F238E27FC236}">
                    <a16:creationId xmlns:a16="http://schemas.microsoft.com/office/drawing/2014/main" id="{1E7468A5-1122-424C-8282-C70EFC0C5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398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85" name="Line 105">
                <a:extLst>
                  <a:ext uri="{FF2B5EF4-FFF2-40B4-BE49-F238E27FC236}">
                    <a16:creationId xmlns:a16="http://schemas.microsoft.com/office/drawing/2014/main" id="{1D3ED47F-3A35-40FB-AAEC-0C2ADE30E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142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86" name="Line 106">
                <a:extLst>
                  <a:ext uri="{FF2B5EF4-FFF2-40B4-BE49-F238E27FC236}">
                    <a16:creationId xmlns:a16="http://schemas.microsoft.com/office/drawing/2014/main" id="{175C341F-16F3-499B-8177-38ACEC4DA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301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87" name="Line 107">
                <a:extLst>
                  <a:ext uri="{FF2B5EF4-FFF2-40B4-BE49-F238E27FC236}">
                    <a16:creationId xmlns:a16="http://schemas.microsoft.com/office/drawing/2014/main" id="{4B3DF542-A9A2-45BE-B5E9-88332999D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223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88" name="Line 108">
                <a:extLst>
                  <a:ext uri="{FF2B5EF4-FFF2-40B4-BE49-F238E27FC236}">
                    <a16:creationId xmlns:a16="http://schemas.microsoft.com/office/drawing/2014/main" id="{1A6E2E9A-5C66-429B-A578-3845815F3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064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89" name="Line 109">
                <a:extLst>
                  <a:ext uri="{FF2B5EF4-FFF2-40B4-BE49-F238E27FC236}">
                    <a16:creationId xmlns:a16="http://schemas.microsoft.com/office/drawing/2014/main" id="{2B9556FD-2999-4747-8D72-12CA1462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4905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0" name="Line 110">
                <a:extLst>
                  <a:ext uri="{FF2B5EF4-FFF2-40B4-BE49-F238E27FC236}">
                    <a16:creationId xmlns:a16="http://schemas.microsoft.com/office/drawing/2014/main" id="{7F616166-19C2-4EFB-ACB8-188F9DE16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749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1" name="Line 111">
                <a:extLst>
                  <a:ext uri="{FF2B5EF4-FFF2-40B4-BE49-F238E27FC236}">
                    <a16:creationId xmlns:a16="http://schemas.microsoft.com/office/drawing/2014/main" id="{077E5118-6FC5-4E27-9FC6-C6AC7EBC3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5908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2" name="Line 112">
                <a:extLst>
                  <a:ext uri="{FF2B5EF4-FFF2-40B4-BE49-F238E27FC236}">
                    <a16:creationId xmlns:a16="http://schemas.microsoft.com/office/drawing/2014/main" id="{02A1D88D-D009-4692-A8AB-F96097E9D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6067"/>
                <a:ext cx="1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3" name="Line 113">
                <a:extLst>
                  <a:ext uri="{FF2B5EF4-FFF2-40B4-BE49-F238E27FC236}">
                    <a16:creationId xmlns:a16="http://schemas.microsoft.com/office/drawing/2014/main" id="{EBD066FF-DB69-451A-A30B-5B17240C5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4" name="Line 114">
                <a:extLst>
                  <a:ext uri="{FF2B5EF4-FFF2-40B4-BE49-F238E27FC236}">
                    <a16:creationId xmlns:a16="http://schemas.microsoft.com/office/drawing/2014/main" id="{E83DAB03-1762-40D8-B583-095D468DA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5" name="Line 115">
                <a:extLst>
                  <a:ext uri="{FF2B5EF4-FFF2-40B4-BE49-F238E27FC236}">
                    <a16:creationId xmlns:a16="http://schemas.microsoft.com/office/drawing/2014/main" id="{D4C43084-4923-446B-8B8E-292216E3E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6" name="Line 116">
                <a:extLst>
                  <a:ext uri="{FF2B5EF4-FFF2-40B4-BE49-F238E27FC236}">
                    <a16:creationId xmlns:a16="http://schemas.microsoft.com/office/drawing/2014/main" id="{DE26E2D3-48ED-4559-BBE1-253A9EFF3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7" name="Line 117">
                <a:extLst>
                  <a:ext uri="{FF2B5EF4-FFF2-40B4-BE49-F238E27FC236}">
                    <a16:creationId xmlns:a16="http://schemas.microsoft.com/office/drawing/2014/main" id="{FA283661-2E94-412F-90D9-C64F1D65E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8" name="Line 118">
                <a:extLst>
                  <a:ext uri="{FF2B5EF4-FFF2-40B4-BE49-F238E27FC236}">
                    <a16:creationId xmlns:a16="http://schemas.microsoft.com/office/drawing/2014/main" id="{4316714A-EEBF-4AF9-AE17-816EA2394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9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399" name="Line 119">
                <a:extLst>
                  <a:ext uri="{FF2B5EF4-FFF2-40B4-BE49-F238E27FC236}">
                    <a16:creationId xmlns:a16="http://schemas.microsoft.com/office/drawing/2014/main" id="{6E62D0F3-D2CD-4549-8ED1-BEBFE494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0" name="Line 120">
                <a:extLst>
                  <a:ext uri="{FF2B5EF4-FFF2-40B4-BE49-F238E27FC236}">
                    <a16:creationId xmlns:a16="http://schemas.microsoft.com/office/drawing/2014/main" id="{20B99BA8-D43B-41BE-9802-BE6CCAC49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401" name="Line 121">
                <a:extLst>
                  <a:ext uri="{FF2B5EF4-FFF2-40B4-BE49-F238E27FC236}">
                    <a16:creationId xmlns:a16="http://schemas.microsoft.com/office/drawing/2014/main" id="{42BEC4C8-BDB3-4956-9A78-C2B1214D0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5" y="3798"/>
                <a:ext cx="0" cy="2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48394BF-527E-43ED-BDE9-E07266F0E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/>
              <a:t>Hashing Functions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FF877709-203F-4C8E-9152-3815E30E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/>
              <a:t>A good hash functions must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en-US"/>
              <a:t>be computed efficiently 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en-US"/>
              <a:t>minimize the number of collisions by spreading keys around the file as evenly and uniform as possible.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/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Example of good functions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/>
              <a:t>truncation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/>
              <a:t>division: h(key) = key mod 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/>
              <a:t>Mid-square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/>
              <a:t>Folding or partitioning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/>
              <a:t>Other ad hoc methods </a:t>
            </a:r>
          </a:p>
          <a:p>
            <a:pPr marL="457200" indent="-457200">
              <a:lnSpc>
                <a:spcPct val="90000"/>
              </a:lnSpc>
            </a:pPr>
            <a:endParaRPr lang="en-US" altLang="en-US" sz="1200"/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Order preserving hash functions: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/>
              <a:t>Maintain records in order of hash field values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E40EF2EB-DE8B-49FF-B76A-4083B0F89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053513" cy="669925"/>
          </a:xfrm>
        </p:spPr>
        <p:txBody>
          <a:bodyPr/>
          <a:lstStyle/>
          <a:p>
            <a:r>
              <a:rPr lang="en-US" altLang="en-US"/>
              <a:t>Pros and Cons of Hashing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595C2B72-A571-4F3F-999B-1B80D272A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8006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Excellent performance for searching on </a:t>
            </a:r>
            <a:r>
              <a:rPr lang="en-US" altLang="en-US" b="1" i="1"/>
              <a:t>equality on the key </a:t>
            </a:r>
            <a:r>
              <a:rPr lang="en-US" altLang="en-US"/>
              <a:t>used for hashing (assuming low density).</a:t>
            </a:r>
          </a:p>
          <a:p>
            <a:endParaRPr lang="en-US" altLang="en-US" sz="1200"/>
          </a:p>
          <a:p>
            <a:r>
              <a:rPr lang="en-US" altLang="en-US"/>
              <a:t>Records are not ordered (heap files). 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chemeClr val="tx2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b="1">
                <a:solidFill>
                  <a:schemeClr val="tx2"/>
                </a:solidFill>
                <a:latin typeface="Arial Unicode MS" panose="020B060402020202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>
                <a:latin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en-US"/>
              <a:t>Any search other than on equality is very expensive           	(linear search or involves sorting).</a:t>
            </a:r>
          </a:p>
          <a:p>
            <a:pPr>
              <a:buFont typeface="Monotype Sorts" pitchFamily="-84" charset="2"/>
              <a:buNone/>
            </a:pPr>
            <a:endParaRPr lang="en-US" altLang="en-US" sz="1200"/>
          </a:p>
          <a:p>
            <a:r>
              <a:rPr lang="en-US" altLang="en-US"/>
              <a:t>Prediction of total number of buckets is difficult.</a:t>
            </a:r>
          </a:p>
          <a:p>
            <a:pPr lvl="1"/>
            <a:r>
              <a:rPr lang="en-US" altLang="en-US"/>
              <a:t>allocate a large space.</a:t>
            </a:r>
          </a:p>
          <a:p>
            <a:pPr lvl="1"/>
            <a:r>
              <a:rPr lang="en-US" altLang="en-US"/>
              <a:t>estimate a ``reasonable'' size and periodically reorganize.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1BDFACED-03E6-4091-9055-7317C19A8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Hashing Methods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D9C7BB8A-C09D-43EB-A4A6-EA25C3F81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Allow the file size to change as records are added or deleted.</a:t>
            </a:r>
          </a:p>
          <a:p>
            <a:pPr>
              <a:buFont typeface="Monotype Sorts" pitchFamily="-84" charset="2"/>
              <a:buNone/>
            </a:pPr>
            <a:endParaRPr lang="en-US" altLang="en-US" sz="2600"/>
          </a:p>
          <a:p>
            <a:pPr lvl="1"/>
            <a:r>
              <a:rPr lang="en-US" altLang="en-US" sz="2600"/>
              <a:t>Linear Hashing</a:t>
            </a:r>
          </a:p>
          <a:p>
            <a:pPr lvl="2"/>
            <a:r>
              <a:rPr lang="en-US" altLang="en-US" sz="2600"/>
              <a:t>No additional structure</a:t>
            </a:r>
          </a:p>
          <a:p>
            <a:pPr lvl="1"/>
            <a:r>
              <a:rPr lang="en-US" altLang="en-US" sz="2600"/>
              <a:t>Extendible Hashing </a:t>
            </a:r>
          </a:p>
          <a:p>
            <a:pPr lvl="1"/>
            <a:r>
              <a:rPr lang="en-US" altLang="en-US" sz="2600"/>
              <a:t>Binary Hashing</a:t>
            </a:r>
          </a:p>
          <a:p>
            <a:pPr lvl="1"/>
            <a:endParaRPr lang="en-US" alt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5" descr="patriot_ddr2_ram_memory.jpg">
            <a:extLst>
              <a:ext uri="{FF2B5EF4-FFF2-40B4-BE49-F238E27FC236}">
                <a16:creationId xmlns:a16="http://schemas.microsoft.com/office/drawing/2014/main" id="{E54F6E6E-2028-43A6-A8EE-D174D9E2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91465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7161A025-05A7-440F-BED5-E75F888D7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Storage Hierarchy</a:t>
            </a: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293F60-8D81-45E0-B0CE-49725FAAB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391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/>
              <a:t>Primary Storage</a:t>
            </a:r>
            <a:r>
              <a:rPr lang="en-US" altLang="en-US"/>
              <a:t>: random access; volatile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Cache</a:t>
            </a:r>
            <a:r>
              <a:rPr lang="en-US" altLang="en-US"/>
              <a:t> - on board or level-2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Main memory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u="sng"/>
              <a:t>Secondary storage</a:t>
            </a:r>
            <a:r>
              <a:rPr lang="en-US" altLang="en-US"/>
              <a:t>: random access; non-volatile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Flash-based or Solid State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Magnetic disk</a:t>
            </a:r>
            <a:r>
              <a:rPr lang="en-US" altLang="en-US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Virtual Memory (Main-memory DBS), </a:t>
            </a:r>
            <a:br>
              <a:rPr lang="en-US" altLang="en-US"/>
            </a:br>
            <a:r>
              <a:rPr lang="en-US" altLang="en-US"/>
              <a:t>File System,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/>
              <a:t>Tertiary storage</a:t>
            </a:r>
            <a:r>
              <a:rPr lang="en-US" altLang="en-US"/>
              <a:t>: non-volatile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Optical disk</a:t>
            </a:r>
            <a:r>
              <a:rPr lang="en-US" altLang="en-US"/>
              <a:t> / juke boxes – random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Magnetic cartridge</a:t>
            </a:r>
            <a:r>
              <a:rPr lang="en-US" altLang="en-US"/>
              <a:t> / tape silos – seq. access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6E38047E-3AE7-4DE3-BE7C-99F1E8F57B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613" y="1905000"/>
            <a:ext cx="0" cy="419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FCF11659-C5D6-492F-A0FA-7BDB27CD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144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Speed; $$</a:t>
            </a:r>
          </a:p>
        </p:txBody>
      </p:sp>
      <p:pic>
        <p:nvPicPr>
          <p:cNvPr id="11270" name="Picture 6" descr="IBM Storage Hard Disk Drives Ultrastar Drives.jpg">
            <a:extLst>
              <a:ext uri="{FF2B5EF4-FFF2-40B4-BE49-F238E27FC236}">
                <a16:creationId xmlns:a16="http://schemas.microsoft.com/office/drawing/2014/main" id="{4233B61C-ED2A-4CFB-A077-7729A82E3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752850"/>
            <a:ext cx="102393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84A22E00-4648-4B12-9F8A-C49C7371E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(Records/Columns) on Disk</a:t>
            </a:r>
          </a:p>
        </p:txBody>
      </p:sp>
      <p:pic>
        <p:nvPicPr>
          <p:cNvPr id="13314" name="Picture 6">
            <a:extLst>
              <a:ext uri="{FF2B5EF4-FFF2-40B4-BE49-F238E27FC236}">
                <a16:creationId xmlns:a16="http://schemas.microsoft.com/office/drawing/2014/main" id="{E6FE22DE-0195-4803-8843-83BDE0EC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31491" r="29761"/>
          <a:stretch>
            <a:fillRect/>
          </a:stretch>
        </p:blipFill>
        <p:spPr bwMode="auto">
          <a:xfrm>
            <a:off x="457200" y="2863850"/>
            <a:ext cx="8229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D85112-A225-4417-AF74-283C19BE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95600"/>
            <a:ext cx="5105400" cy="381000"/>
          </a:xfrm>
          <a:prstGeom prst="rect">
            <a:avLst/>
          </a:prstGeom>
          <a:solidFill>
            <a:schemeClr val="bg1">
              <a:alpha val="70195"/>
            </a:scheme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latin typeface="Arial" panose="020B0604020202020204" pitchFamily="34" charset="0"/>
              </a:rPr>
              <a:t>Data 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787283-D715-4136-93B3-5C319767C60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76600"/>
            <a:ext cx="5105400" cy="1143000"/>
            <a:chOff x="1447800" y="2940050"/>
            <a:chExt cx="5105400" cy="1143000"/>
          </a:xfrm>
        </p:grpSpPr>
        <p:sp>
          <p:nvSpPr>
            <p:cNvPr id="13330" name="Rectangle 8">
              <a:extLst>
                <a:ext uri="{FF2B5EF4-FFF2-40B4-BE49-F238E27FC236}">
                  <a16:creationId xmlns:a16="http://schemas.microsoft.com/office/drawing/2014/main" id="{8674C76A-0F6E-4088-BCD0-173CA1701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940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1</a:t>
              </a:r>
            </a:p>
          </p:txBody>
        </p:sp>
        <p:sp>
          <p:nvSpPr>
            <p:cNvPr id="13331" name="Rectangle 9">
              <a:extLst>
                <a:ext uri="{FF2B5EF4-FFF2-40B4-BE49-F238E27FC236}">
                  <a16:creationId xmlns:a16="http://schemas.microsoft.com/office/drawing/2014/main" id="{D697B24E-2C70-4A7B-9128-83A500340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21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2</a:t>
              </a:r>
            </a:p>
          </p:txBody>
        </p:sp>
        <p:sp>
          <p:nvSpPr>
            <p:cNvPr id="13332" name="Rectangle 10">
              <a:extLst>
                <a:ext uri="{FF2B5EF4-FFF2-40B4-BE49-F238E27FC236}">
                  <a16:creationId xmlns:a16="http://schemas.microsoft.com/office/drawing/2014/main" id="{DEDC37F2-184D-4E44-978E-0C15DA5B3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702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6AD003-1D63-4B35-B95F-64F087EA914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5105400" cy="1524000"/>
            <a:chOff x="1447800" y="4083050"/>
            <a:chExt cx="5105400" cy="1524000"/>
          </a:xfrm>
        </p:grpSpPr>
        <p:sp>
          <p:nvSpPr>
            <p:cNvPr id="13326" name="Rectangle 11">
              <a:extLst>
                <a:ext uri="{FF2B5EF4-FFF2-40B4-BE49-F238E27FC236}">
                  <a16:creationId xmlns:a16="http://schemas.microsoft.com/office/drawing/2014/main" id="{662D244D-7847-4BE4-9AD5-4AB6034A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083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4</a:t>
              </a:r>
            </a:p>
          </p:txBody>
        </p:sp>
        <p:sp>
          <p:nvSpPr>
            <p:cNvPr id="13327" name="Rectangle 12">
              <a:extLst>
                <a:ext uri="{FF2B5EF4-FFF2-40B4-BE49-F238E27FC236}">
                  <a16:creationId xmlns:a16="http://schemas.microsoft.com/office/drawing/2014/main" id="{3A2F113D-9695-46C7-A11F-3EBF00BAA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464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5</a:t>
              </a:r>
            </a:p>
          </p:txBody>
        </p:sp>
        <p:sp>
          <p:nvSpPr>
            <p:cNvPr id="13328" name="Rectangle 14">
              <a:extLst>
                <a:ext uri="{FF2B5EF4-FFF2-40B4-BE49-F238E27FC236}">
                  <a16:creationId xmlns:a16="http://schemas.microsoft.com/office/drawing/2014/main" id="{368D20CB-B396-44D8-841C-43DE35E0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45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6</a:t>
              </a:r>
            </a:p>
          </p:txBody>
        </p:sp>
        <p:sp>
          <p:nvSpPr>
            <p:cNvPr id="13329" name="Rectangle 15">
              <a:extLst>
                <a:ext uri="{FF2B5EF4-FFF2-40B4-BE49-F238E27FC236}">
                  <a16:creationId xmlns:a16="http://schemas.microsoft.com/office/drawing/2014/main" id="{DBA26BAC-22FF-4F28-AF21-86BF94AA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226050"/>
              <a:ext cx="5105400" cy="38100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Data 7</a:t>
              </a:r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46CE7B7D-B834-8B47-8DC7-2B3C8FD50291}"/>
              </a:ext>
            </a:extLst>
          </p:cNvPr>
          <p:cNvSpPr/>
          <p:nvPr/>
        </p:nvSpPr>
        <p:spPr bwMode="auto">
          <a:xfrm rot="5400000">
            <a:off x="838200" y="2209800"/>
            <a:ext cx="381000" cy="838200"/>
          </a:xfrm>
          <a:prstGeom prst="leftBrac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9" name="Left Brace 17">
            <a:extLst>
              <a:ext uri="{FF2B5EF4-FFF2-40B4-BE49-F238E27FC236}">
                <a16:creationId xmlns:a16="http://schemas.microsoft.com/office/drawing/2014/main" id="{8136F8DD-449E-4EF3-9B83-BE67EC051B2F}"/>
              </a:ext>
            </a:extLst>
          </p:cNvPr>
          <p:cNvSpPr>
            <a:spLocks/>
          </p:cNvSpPr>
          <p:nvPr/>
        </p:nvSpPr>
        <p:spPr bwMode="auto">
          <a:xfrm rot="5400000">
            <a:off x="3771900" y="114300"/>
            <a:ext cx="457200" cy="4953000"/>
          </a:xfrm>
          <a:prstGeom prst="leftBrace">
            <a:avLst>
              <a:gd name="adj1" fmla="val 8326"/>
              <a:gd name="adj2" fmla="val 50000"/>
            </a:avLst>
          </a:prstGeom>
          <a:solidFill>
            <a:srgbClr val="C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D5098-DD15-EB45-8224-DEF85A0BAA2C}"/>
              </a:ext>
            </a:extLst>
          </p:cNvPr>
          <p:cNvSpPr txBox="1"/>
          <p:nvPr/>
        </p:nvSpPr>
        <p:spPr>
          <a:xfrm>
            <a:off x="381000" y="1219200"/>
            <a:ext cx="1295400" cy="1204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j-lt"/>
                <a:ea typeface="ＭＳ Ｐゴシック" charset="0"/>
                <a:cs typeface="ＭＳ Ｐゴシック" charset="0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j-lt"/>
                <a:ea typeface="ＭＳ Ｐゴシック" charset="0"/>
                <a:cs typeface="ＭＳ Ｐゴシック" charset="0"/>
              </a:rPr>
              <a:t>(offset)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j-lt"/>
                <a:ea typeface="ＭＳ Ｐゴシック" charset="0"/>
                <a:cs typeface="ＭＳ Ｐゴシック" charset="0"/>
              </a:rPr>
              <a:t>not stored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24CDD-6ED5-5A46-99B6-17637041946F}"/>
              </a:ext>
            </a:extLst>
          </p:cNvPr>
          <p:cNvSpPr txBox="1"/>
          <p:nvPr/>
        </p:nvSpPr>
        <p:spPr>
          <a:xfrm>
            <a:off x="3352800" y="1219200"/>
            <a:ext cx="1295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Stored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7BB00-84AB-450F-A2DF-1D856A9A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895600"/>
            <a:ext cx="1371600" cy="304800"/>
          </a:xfrm>
          <a:prstGeom prst="rect">
            <a:avLst/>
          </a:prstGeom>
          <a:solidFill>
            <a:schemeClr val="bg1">
              <a:alpha val="70195"/>
            </a:schemeClr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4D659-5731-4F6B-A967-406270B5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19600"/>
            <a:ext cx="1371600" cy="304800"/>
          </a:xfrm>
          <a:prstGeom prst="rect">
            <a:avLst/>
          </a:prstGeom>
          <a:solidFill>
            <a:schemeClr val="bg1">
              <a:alpha val="70195"/>
            </a:schemeClr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3324" name="Rectangle 22">
            <a:extLst>
              <a:ext uri="{FF2B5EF4-FFF2-40B4-BE49-F238E27FC236}">
                <a16:creationId xmlns:a16="http://schemas.microsoft.com/office/drawing/2014/main" id="{7054DC0B-18B9-48AB-BAE1-5F3AB3B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22098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3325" name="TextBox 1">
            <a:extLst>
              <a:ext uri="{FF2B5EF4-FFF2-40B4-BE49-F238E27FC236}">
                <a16:creationId xmlns:a16="http://schemas.microsoft.com/office/drawing/2014/main" id="{9BBC2036-6587-4E47-9EB6-5B6C48EA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828800"/>
            <a:ext cx="184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4AEE3C4F-D954-489F-B1D1-62F85B692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Improving Access Time ?</a:t>
            </a:r>
          </a:p>
        </p:txBody>
      </p:sp>
      <p:sp>
        <p:nvSpPr>
          <p:cNvPr id="2867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7CFA942-A4B8-4A6A-B55A-EFD55A5E1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/>
            <a:r>
              <a:rPr lang="en-US" altLang="en-US"/>
              <a:t>What are the costs in I/O requests?</a:t>
            </a:r>
          </a:p>
          <a:p>
            <a:pPr eaLnBrk="1" hangingPunct="1"/>
            <a:endParaRPr lang="en-US" altLang="en-US" sz="1200"/>
          </a:p>
          <a:p>
            <a:pPr eaLnBrk="1" hangingPunct="1"/>
            <a:r>
              <a:rPr lang="en-US" altLang="en-US"/>
              <a:t>I/O cost = </a:t>
            </a:r>
            <a:r>
              <a:rPr lang="en-US" altLang="en-US" i="1">
                <a:solidFill>
                  <a:srgbClr val="000090"/>
                </a:solidFill>
              </a:rPr>
              <a:t>secondary storage access </a:t>
            </a:r>
            <a:r>
              <a:rPr lang="en-US" altLang="en-US"/>
              <a:t>+ </a:t>
            </a:r>
            <a:r>
              <a:rPr lang="en-US" altLang="en-US">
                <a:solidFill>
                  <a:srgbClr val="008000"/>
                </a:solidFill>
              </a:rPr>
              <a:t>queuing delays</a:t>
            </a:r>
          </a:p>
          <a:p>
            <a:pPr lvl="1" eaLnBrk="1" hangingPunct="1"/>
            <a:r>
              <a:rPr lang="en-US" altLang="en-US" i="1">
                <a:solidFill>
                  <a:srgbClr val="000090"/>
                </a:solidFill>
              </a:rPr>
              <a:t>disk access =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seek time </a:t>
            </a:r>
            <a:r>
              <a:rPr lang="en-US" altLang="en-US">
                <a:latin typeface="Arial" panose="020B0604020202020204" pitchFamily="34" charset="0"/>
              </a:rPr>
              <a:t>+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rotational delay </a:t>
            </a:r>
            <a:r>
              <a:rPr lang="en-US" altLang="en-US">
                <a:latin typeface="Arial" panose="020B0604020202020204" pitchFamily="34" charset="0"/>
              </a:rPr>
              <a:t>+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transfer time</a:t>
            </a:r>
            <a:endParaRPr lang="en-US" altLang="en-US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en-US"/>
              <a:t>Block transfer, Buffering and Prefetching, Multiple/RAID disks</a:t>
            </a:r>
          </a:p>
          <a:p>
            <a:pPr lvl="1" eaLnBrk="1" hangingPunct="1"/>
            <a:r>
              <a:rPr lang="en-US" altLang="en-US"/>
              <a:t>Queuing delays are reduced with </a:t>
            </a:r>
            <a:r>
              <a:rPr lang="en-US" altLang="en-US">
                <a:solidFill>
                  <a:srgbClr val="008000"/>
                </a:solidFill>
              </a:rPr>
              <a:t>scheduling</a:t>
            </a:r>
          </a:p>
          <a:p>
            <a:pPr lvl="2" eaLnBrk="1" hangingPunct="1"/>
            <a:r>
              <a:rPr lang="en-US" altLang="en-US"/>
              <a:t>Elevator (Scan) Algorithm and its variations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i="1"/>
              <a:t>Data access cost </a:t>
            </a:r>
            <a:r>
              <a:rPr lang="en-US" altLang="en-US"/>
              <a:t>is reduced with </a:t>
            </a:r>
            <a:r>
              <a:rPr lang="en-US" altLang="en-US">
                <a:solidFill>
                  <a:srgbClr val="000090"/>
                </a:solidFill>
              </a:rPr>
              <a:t>data organization</a:t>
            </a:r>
          </a:p>
        </p:txBody>
      </p:sp>
      <p:pic>
        <p:nvPicPr>
          <p:cNvPr id="14339" name="Picture 8">
            <a:extLst>
              <a:ext uri="{FF2B5EF4-FFF2-40B4-BE49-F238E27FC236}">
                <a16:creationId xmlns:a16="http://schemas.microsoft.com/office/drawing/2014/main" id="{ED850545-729F-4721-B240-B693BFD08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30738"/>
            <a:ext cx="259080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8F12DA62-D3A8-4F7F-AFCD-9FE046791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first, how is data stored?</a:t>
            </a:r>
          </a:p>
        </p:txBody>
      </p:sp>
      <p:pic>
        <p:nvPicPr>
          <p:cNvPr id="16386" name="Picture 5">
            <a:extLst>
              <a:ext uri="{FF2B5EF4-FFF2-40B4-BE49-F238E27FC236}">
                <a16:creationId xmlns:a16="http://schemas.microsoft.com/office/drawing/2014/main" id="{3A1AEBF7-2C40-4735-8076-3226185E5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95388"/>
            <a:ext cx="8445500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41D5CF8-03DD-465D-AF2E-64D58B790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Store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E842-3861-B342-B925-6A895F9E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4495800" cy="4114800"/>
          </a:xfrm>
        </p:spPr>
        <p:txBody>
          <a:bodyPr/>
          <a:lstStyle/>
          <a:p>
            <a:pPr marL="0" indent="0" algn="r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Row Stores   </a:t>
            </a:r>
          </a:p>
          <a:p>
            <a:pPr>
              <a:buFont typeface="Monotype Sorts" charset="0"/>
              <a:buChar char="o"/>
              <a:defRPr/>
            </a:pPr>
            <a:endParaRPr lang="en-US" dirty="0">
              <a:solidFill>
                <a:srgbClr val="FF0000"/>
              </a:solidFill>
              <a:ea typeface="ＭＳ Ｐゴシック" pitchFamily="40" charset="-128"/>
            </a:endParaRPr>
          </a:p>
          <a:p>
            <a:pPr>
              <a:buFont typeface="Monotype Sorts" charset="0"/>
              <a:buChar char="o"/>
              <a:defRPr/>
            </a:pPr>
            <a:endParaRPr lang="en-US" dirty="0">
              <a:solidFill>
                <a:srgbClr val="FF0000"/>
              </a:solidFill>
              <a:ea typeface="ＭＳ Ｐゴシック" pitchFamily="40" charset="-128"/>
            </a:endParaRPr>
          </a:p>
          <a:p>
            <a:pPr>
              <a:buFont typeface="Monotype Sorts" charset="0"/>
              <a:buChar char="o"/>
              <a:defRPr/>
            </a:pPr>
            <a:endParaRPr lang="en-US" dirty="0">
              <a:solidFill>
                <a:srgbClr val="FF0000"/>
              </a:solidFill>
              <a:ea typeface="ＭＳ Ｐゴシック" pitchFamily="40" charset="-128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solidFill>
                <a:srgbClr val="FF0000"/>
              </a:solidFill>
              <a:ea typeface="ＭＳ Ｐゴシック" pitchFamily="40" charset="-128"/>
            </a:endParaRPr>
          </a:p>
          <a:p>
            <a:pPr marL="0" indent="0" algn="r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Column Stores</a:t>
            </a:r>
            <a:endParaRPr lang="en-US" dirty="0">
              <a:ea typeface="ＭＳ Ｐゴシック" pitchFamily="40" charset="-128"/>
            </a:endParaRP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C4791F33-4195-435F-92AE-29069CD8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1676400"/>
            <a:ext cx="166052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>
            <a:extLst>
              <a:ext uri="{FF2B5EF4-FFF2-40B4-BE49-F238E27FC236}">
                <a16:creationId xmlns:a16="http://schemas.microsoft.com/office/drawing/2014/main" id="{D9567822-7919-46AB-A0B7-E303BA442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429000"/>
            <a:ext cx="177165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5E48666-E970-4B5A-9856-8A0593B97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Table</a:t>
            </a:r>
          </a:p>
        </p:txBody>
      </p:sp>
      <p:sp>
        <p:nvSpPr>
          <p:cNvPr id="18434" name="Rounded Rectangle 4">
            <a:extLst>
              <a:ext uri="{FF2B5EF4-FFF2-40B4-BE49-F238E27FC236}">
                <a16:creationId xmlns:a16="http://schemas.microsoft.com/office/drawing/2014/main" id="{43C83085-D903-4419-812C-B084F968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4724400" cy="3048000"/>
          </a:xfrm>
          <a:prstGeom prst="roundRect">
            <a:avLst>
              <a:gd name="adj" fmla="val 16667"/>
            </a:avLst>
          </a:prstGeom>
          <a:solidFill>
            <a:srgbClr val="FEFFE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CREATE TABLE Student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  SID        INTEGER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  name       CHAR(16),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  address    CHAR(130),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  gender     CHAR(1),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  birthdate  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F0E3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C6A433-326B-7F4D-8E41-95F28DA1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5029200"/>
            <a:ext cx="5795962" cy="1295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4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7" charset="-128"/>
              </a:defRPr>
            </a:lvl9pPr>
          </a:lstStyle>
          <a:p>
            <a:pPr>
              <a:defRPr/>
            </a:pPr>
            <a:r>
              <a:rPr lang="en-US" altLang="en-US" kern="0" dirty="0">
                <a:solidFill>
                  <a:srgbClr val="0000CC"/>
                </a:solidFill>
              </a:rPr>
              <a:t>DATE</a:t>
            </a:r>
            <a:r>
              <a:rPr lang="en-US" altLang="en-US" kern="0" dirty="0"/>
              <a:t>: 10-char string YYYY-MM-DD</a:t>
            </a:r>
            <a:br>
              <a:rPr lang="en-US" altLang="en-US" kern="0" dirty="0"/>
            </a:br>
            <a:r>
              <a:rPr lang="en-US" altLang="en-US" kern="0" dirty="0"/>
              <a:t>Fixed-length character string </a:t>
            </a:r>
            <a:r>
              <a:rPr lang="en-US" altLang="en-US" kern="0" dirty="0">
                <a:solidFill>
                  <a:srgbClr val="0000CC"/>
                </a:solidFill>
              </a:rPr>
              <a:t>char(10)</a:t>
            </a:r>
          </a:p>
          <a:p>
            <a:pPr lvl="1">
              <a:defRPr/>
            </a:pPr>
            <a:r>
              <a:rPr lang="en-US" altLang="en-US" kern="0" dirty="0"/>
              <a:t>example: 2002-09-15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28099</TotalTime>
  <Pages>23</Pages>
  <Words>2059</Words>
  <Application>Microsoft Macintosh PowerPoint</Application>
  <PresentationFormat>On-screen Show (4:3)</PresentationFormat>
  <Paragraphs>672</Paragraphs>
  <Slides>33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 Unicode MS</vt:lpstr>
      <vt:lpstr>MS PGothic</vt:lpstr>
      <vt:lpstr>MS PGothic</vt:lpstr>
      <vt:lpstr>新細明體</vt:lpstr>
      <vt:lpstr>Arial</vt:lpstr>
      <vt:lpstr>Arial Narrow</vt:lpstr>
      <vt:lpstr>Comic Sans MS</vt:lpstr>
      <vt:lpstr>Courier New</vt:lpstr>
      <vt:lpstr>Helvetica</vt:lpstr>
      <vt:lpstr>Monotype Sorts</vt:lpstr>
      <vt:lpstr>Symbol</vt:lpstr>
      <vt:lpstr>Times New Roman</vt:lpstr>
      <vt:lpstr>Webdings</vt:lpstr>
      <vt:lpstr>Wingdings</vt:lpstr>
      <vt:lpstr>Crafting Recovery Slides</vt:lpstr>
      <vt:lpstr>Data Storage</vt:lpstr>
      <vt:lpstr>Database Management System (DBMS)</vt:lpstr>
      <vt:lpstr>Data Storage</vt:lpstr>
      <vt:lpstr>Storage Hierarchy</vt:lpstr>
      <vt:lpstr>Data (Records/Columns) on Disk</vt:lpstr>
      <vt:lpstr>Improving Access Time ?</vt:lpstr>
      <vt:lpstr>But first, how is data stored?</vt:lpstr>
      <vt:lpstr>Two Store Approaches</vt:lpstr>
      <vt:lpstr>Example Table</vt:lpstr>
      <vt:lpstr>Row Stores</vt:lpstr>
      <vt:lpstr>PowerPoint Presentation</vt:lpstr>
      <vt:lpstr>File Types</vt:lpstr>
      <vt:lpstr>Unordered Files</vt:lpstr>
      <vt:lpstr>Example of Heap File</vt:lpstr>
      <vt:lpstr>Heap Files: Insert</vt:lpstr>
      <vt:lpstr>Heap Files: Delete </vt:lpstr>
      <vt:lpstr>Heap Files: Insert &amp; Delete  (optimized)</vt:lpstr>
      <vt:lpstr>Properties of Unordered Files</vt:lpstr>
      <vt:lpstr>Ordered Files</vt:lpstr>
      <vt:lpstr>Properties of Ordered Files</vt:lpstr>
      <vt:lpstr>Clustered Files</vt:lpstr>
      <vt:lpstr>Clustered File: Example 2 </vt:lpstr>
      <vt:lpstr>Hash Files</vt:lpstr>
      <vt:lpstr>Static Hashing</vt:lpstr>
      <vt:lpstr>Static Directed File</vt:lpstr>
      <vt:lpstr>Static Directed File</vt:lpstr>
      <vt:lpstr>Collision</vt:lpstr>
      <vt:lpstr>Static Directed File</vt:lpstr>
      <vt:lpstr>Handling of the Overflow Area</vt:lpstr>
      <vt:lpstr>Handling of the Overflow Area</vt:lpstr>
      <vt:lpstr>Hashing Functions</vt:lpstr>
      <vt:lpstr>Pros and Cons of Hashing</vt:lpstr>
      <vt:lpstr>Dynamic Hashing Methods</vt:lpstr>
    </vt:vector>
  </TitlesOfParts>
  <Company>University of Massachusetts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Panos K. Chrysanthis</cp:lastModifiedBy>
  <cp:revision>731</cp:revision>
  <cp:lastPrinted>2017-11-20T23:03:35Z</cp:lastPrinted>
  <dcterms:created xsi:type="dcterms:W3CDTF">2010-02-20T16:29:06Z</dcterms:created>
  <dcterms:modified xsi:type="dcterms:W3CDTF">2020-11-17T17:39:57Z</dcterms:modified>
</cp:coreProperties>
</file>