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39" r:id="rId2"/>
    <p:sldId id="547" r:id="rId3"/>
    <p:sldId id="456" r:id="rId4"/>
    <p:sldId id="526" r:id="rId5"/>
    <p:sldId id="465" r:id="rId6"/>
    <p:sldId id="455" r:id="rId7"/>
    <p:sldId id="461" r:id="rId8"/>
    <p:sldId id="462" r:id="rId9"/>
    <p:sldId id="476" r:id="rId10"/>
    <p:sldId id="378" r:id="rId11"/>
    <p:sldId id="480" r:id="rId12"/>
    <p:sldId id="482" r:id="rId13"/>
    <p:sldId id="484" r:id="rId14"/>
    <p:sldId id="534" r:id="rId15"/>
    <p:sldId id="523" r:id="rId16"/>
    <p:sldId id="488" r:id="rId17"/>
    <p:sldId id="489" r:id="rId18"/>
    <p:sldId id="493" r:id="rId19"/>
    <p:sldId id="494" r:id="rId20"/>
    <p:sldId id="536" r:id="rId21"/>
    <p:sldId id="448" r:id="rId22"/>
    <p:sldId id="393" r:id="rId23"/>
    <p:sldId id="449" r:id="rId24"/>
    <p:sldId id="394" r:id="rId25"/>
    <p:sldId id="447" r:id="rId26"/>
    <p:sldId id="385" r:id="rId27"/>
    <p:sldId id="395" r:id="rId28"/>
    <p:sldId id="396" r:id="rId29"/>
    <p:sldId id="397" r:id="rId30"/>
    <p:sldId id="549" r:id="rId31"/>
    <p:sldId id="545" r:id="rId32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8"/>
    <p:restoredTop sz="94745"/>
  </p:normalViewPr>
  <p:slideViewPr>
    <p:cSldViewPr snapToObjects="1">
      <p:cViewPr varScale="1">
        <p:scale>
          <a:sx n="104" d="100"/>
          <a:sy n="104" d="100"/>
        </p:scale>
        <p:origin x="18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992"/>
    </p:cViewPr>
  </p:sorterViewPr>
  <p:notesViewPr>
    <p:cSldViewPr snapToObjects="1">
      <p:cViewPr varScale="1">
        <p:scale>
          <a:sx n="108" d="100"/>
          <a:sy n="108" d="100"/>
        </p:scale>
        <p:origin x="-1928" y="-96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0450653C-12C0-0945-802C-243F9814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BB0044C3-63F6-8043-8E18-A585D72F2517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99271A9-EDD5-F949-837E-287C2EBAA9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B36C260-3696-1140-819E-CDF0AB51B2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798C76-3E8B-4C44-BA2C-3AC840B3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02A2568F-BF35-AE42-AA65-F7D3C93BFD62}" type="datetime1">
              <a:rPr lang="en-US" altLang="en-US" sz="1400" smtClean="0"/>
              <a:pPr>
                <a:defRPr/>
              </a:pPr>
              <a:t>21/4/2021</a:t>
            </a:fld>
            <a:endParaRPr lang="en-US" altLang="en-US" sz="140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880DDEB-D7DF-094E-83C5-0EEAADED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E0D26F96-5A9D-5F4C-A3C8-E08DD6A9F2ED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40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ＭＳ Ｐゴシック" pitchFamily="3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2477F209-5082-CE46-825D-2EDBF8846FE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D3FD25D8-82F9-C34D-9DBD-10581DB2A4DB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BD6AFA9-1A19-4C4C-B15F-E8B0FD31D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1FF0F2-8912-CB42-A1DC-AEAF2243D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3E235EC1-F6A7-4A43-B077-B12D54F4AFB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134EA88-B839-1D40-8937-B3829F0DA30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DCE31D2-9280-4348-9EA4-C4C6D010A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C9B78EB-7543-ED48-956A-A3343E5C0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906A0C2A-CA07-044C-8C69-A2489858FB9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FD701822-6408-D643-8B3C-C5A88F40DA49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A7B7928-A5D6-3A45-8C5C-DA422AF84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6EC9D37-3FFC-3546-93D7-BAE8E693B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D0554F25-F7DA-B84B-B67F-E03B935CCE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F803560-9250-264D-8A47-D1F57B9EFBE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26241FB-A12F-F145-ABE6-DB9B5835A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E98D4A-6170-9342-B1A9-48C0FE62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235098E9-25D6-8743-A351-C34208231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2005A11E-BFDB-404B-820B-2C0B534C0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FFB5C658-6B67-F94D-971D-A7F807693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14A9BB5-0837-0F47-AE8A-C25FC90B4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CDB012D6-0E18-A145-955C-4E66CECBC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B0BBB418-0D7E-564F-B2D9-CF6832680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276F68B6-CEEB-9349-903F-D97690062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DDE3B73B-AD9B-504B-9939-B44866EF8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BEB5E67D-4106-7640-B26C-0333F9677CC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4096CB1-BF5E-F24F-ABE8-9BEF92C48B81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AAE251F-CC32-FD4D-87D9-E36095A76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B80C17B-497E-DB4D-8332-FF7FEBDD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marL="0" lvl="1" eaLnBrk="1" hangingPunct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It is an aggressive (dynamic) 2PL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7C5D730B-4132-F24C-8C22-95B72F0A08A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94B0B8D6-A61D-DA49-87FC-5CBBACDFC3E3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9EF75B90-AED7-0044-8956-07FCDD421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solidFill>
            <a:srgbClr val="FFFFFF"/>
          </a:solidFill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944E0E2-8A32-714C-920F-F952B5C5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0" tIns="45714" rIns="91430" bIns="45714"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DD499FA9-1E79-044E-BE55-AE704EA24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1A7DC5EB-C88D-0549-B67B-9A6366770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372A53B4-5783-D042-BE3D-65CBE87E4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8FDFB593-0D02-7241-BFF0-4AA1DD32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Trace a transaction…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49190BB-9415-A344-8BA6-AA5461046E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79F2543-055B-1343-88FB-1F947596C0BB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9C441297-FA1E-9642-9439-ACBBDAA2C14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35EF3AD2-61BD-A64F-9AB8-70B6B1E92002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50B2A34-DCBD-6945-B517-17A2B4C53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9C8413C-C136-A64E-889D-1CB8F5147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30CDA211-09B7-9942-A27D-CF5A430C250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3038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7CF96482-9755-4C44-8EE4-A9B58EC4FF1C}" type="slidenum">
              <a:rPr lang="en-US" altLang="en-US"/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25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F72D131-592D-C44D-B631-AFB043F10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080AD07-BE26-AF42-B995-9A9521BDD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E9D67413-0AF3-8249-9894-ECEABBA49F2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B4D0897A-0EDE-1A42-895B-39012173A497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8CD55542-F48C-A24B-A659-A0C94008C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90E7C4A-476A-F445-A983-C1DB9CE3E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EF85899E-7528-EF42-B84A-D98EAAD2D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51924399-E1CA-F241-A167-E230BE9CB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8FCDB8EF-D649-0D44-8B68-846F74B67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4C866515-B539-4145-90A6-01C3FE5D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8F5F9BCF-DB2C-2D4B-950F-E0F1F6400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BAD863C7-1F30-754C-8F7C-1F0BDE416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T1 tries to convert its rl on x to wl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T2 tries to convert its wl on x to cl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828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>
            <a:extLst>
              <a:ext uri="{FF2B5EF4-FFF2-40B4-BE49-F238E27FC236}">
                <a16:creationId xmlns:a16="http://schemas.microsoft.com/office/drawing/2014/main" id="{8F2199B9-81A4-7D4A-B817-D0C3534AB8E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730C222-E966-A844-ABEC-94A13323E5E6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EDB326D7-5C78-E943-BFA7-D4B923F0B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4BE25D2-90DE-D74C-9644-4E8A8EA98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F0A6CAE-345A-9945-85E7-AC54BE9BA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15F09A6-774B-A343-9B76-D7854D32B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In-memory pointers only have to address all virtual memory vs. all database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4 bytes address 4 GB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E0DEB32C-B946-B048-A8F0-6CCF72C6A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C3768BC-88A6-0A4F-A010-53427D66B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In-memory pointers only have to address all virtual memory vs. all database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4 bytes address 4 GB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C43BF0E1-DADA-D845-BA8F-A5704B2E5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6B1C1E79-065B-AE42-BDCE-D966530FB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In-memory pointers only have to address all virtual memory vs. all database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4 bytes address 4 GB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5B0374B-9D66-6949-ADF2-08D3F2ECF88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07000" y="6683375"/>
            <a:ext cx="3986213" cy="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1D9087C3-C51A-424C-8BC9-3EBF8BFD5491}" type="slidenum">
              <a:rPr lang="en-CA" altLang="en-US" sz="1300">
                <a:latin typeface="Arial" panose="020B0604020202020204" pitchFamily="34" charset="0"/>
              </a:rPr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8</a:t>
            </a:fld>
            <a:endParaRPr lang="en-CA" altLang="en-US" sz="1300">
              <a:latin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E21BCA0-00EB-4347-AA55-1C8930FCC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61A7252-4A4D-CA49-BC34-B1199A86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C6FFDD8-14A5-C94F-AC77-7AEBBFC6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2509C941-E125-AF45-B02D-44B952058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9E5BDA02-0A9C-4F44-BA66-929CCF74E39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292FC530-D0F6-FE46-9875-3FDA84F50678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F467FC4-09A5-4241-9126-6F8F61C7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44800" y="531813"/>
            <a:ext cx="3505200" cy="262890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8F0F520-C99B-764A-A908-7F962CB6D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7098BC41-A03E-514C-8C69-A9D74BE16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792BDD72-1C54-AA42-8803-99C7715DE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900">
                <a:latin typeface="Helvetica" pitchFamily="2" charset="0"/>
                <a:ea typeface="ＭＳ Ｐゴシック" panose="020B0600070205080204" pitchFamily="34" charset="-128"/>
              </a:rPr>
              <a:t>Physical disk blocks are allocated: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Contiguous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Linked</a:t>
            </a:r>
          </a:p>
          <a:p>
            <a:pPr lvl="1"/>
            <a:r>
              <a:rPr lang="en-US" altLang="en-US" sz="1000">
                <a:latin typeface="Helvetica" pitchFamily="2" charset="0"/>
                <a:ea typeface="ＭＳ Ｐゴシック" panose="020B0600070205080204" pitchFamily="34" charset="-128"/>
              </a:rPr>
              <a:t>indexed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1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21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8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17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96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4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29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11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7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21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A11FFB4B-A3B6-594C-A557-B67AFE60B79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761D178B-262E-7F45-B83C-8CB56E22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64508689-C52C-8543-B4E2-3F6CA1917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49E3DC81-3D6F-4D45-8C8F-BC257E9CA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ACA511F5-77AC-7542-8434-6092C989B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63767BC6-85D3-C446-A8B2-7246A37F3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11C8B424-BD13-B948-81B6-82FA2128AC18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4FF577F7-06B2-D349-93FA-1588A305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9ECE01C9-39E2-0749-9185-A5DAA27D0F5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1F23D10B-3B73-4A35-BB0D-8842EB2FD8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5913" y="6215063"/>
            <a:ext cx="74199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40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ＭＳ Ｐゴシック" pitchFamily="40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pitchFamily="3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3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ＭＳ Ｐゴシック" pitchFamily="3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://www.thebody.com/bp/julaug02/images/starving.jp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AE00E543-65FD-114D-9C02-668AA37D85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43150"/>
            <a:ext cx="7772400" cy="177165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Transaction Processing: 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Concurrency control </a:t>
            </a:r>
            <a:b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8" name="Subtitle 1">
            <a:extLst>
              <a:ext uri="{FF2B5EF4-FFF2-40B4-BE49-F238E27FC236}">
                <a16:creationId xmlns:a16="http://schemas.microsoft.com/office/drawing/2014/main" id="{C9C9FE3D-9AB5-A748-B98C-5C99C89FAA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FACB421-B014-544F-AE60-D38D25D68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Three Bad Dependencies</a:t>
            </a:r>
          </a:p>
        </p:txBody>
      </p:sp>
      <p:sp>
        <p:nvSpPr>
          <p:cNvPr id="3727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4A0493-6FD6-3D4D-BE70-FB8C87664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41960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Lost Update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 Read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Write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Write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sequence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Write-Write interaction (W-W)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Dirty Data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Write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Read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j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sequence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Write-Read interaction (W-R)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Unrepeatable Read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: Read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Write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j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Read</a:t>
            </a:r>
            <a:r>
              <a:rPr lang="en-US" altLang="en-US" baseline="-25000">
                <a:latin typeface="Tahoma" panose="020B060403050404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(X) sequence</a:t>
            </a:r>
          </a:p>
          <a:p>
            <a:pPr lvl="1" eaLnBrk="1" hangingPunct="1">
              <a:buClr>
                <a:schemeClr val="tx2"/>
              </a:buClr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Read-Write interaction (R-W)</a:t>
            </a:r>
          </a:p>
          <a:p>
            <a:pPr lvl="1" eaLnBrk="1" hangingPunct="1">
              <a:buClr>
                <a:schemeClr val="tx2"/>
              </a:buClr>
            </a:pPr>
            <a:endParaRPr lang="en-US" altLang="en-US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>
                <a:latin typeface="Comic Sans MS" panose="030F0902030302020204" pitchFamily="66" charset="0"/>
                <a:ea typeface="ＭＳ Ｐゴシック" panose="020B0600070205080204" pitchFamily="34" charset="-128"/>
              </a:rPr>
              <a:t>These forms of inconsistency are the whole story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>
            <a:extLst>
              <a:ext uri="{FF2B5EF4-FFF2-40B4-BE49-F238E27FC236}">
                <a16:creationId xmlns:a16="http://schemas.microsoft.com/office/drawing/2014/main" id="{0A603326-2245-0448-A3D5-5AE24C3A5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 conflict happens if we have two operations such that:</a:t>
            </a:r>
          </a:p>
          <a:p>
            <a:pPr marL="927100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they belong to two different transactions, and   </a:t>
            </a:r>
          </a:p>
          <a:p>
            <a:pPr marL="927100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they both operate on the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same data item,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 marL="927100" lvl="1" indent="-4572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one of them is a write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02" name="Title 3">
            <a:extLst>
              <a:ext uri="{FF2B5EF4-FFF2-40B4-BE49-F238E27FC236}">
                <a16:creationId xmlns:a16="http://schemas.microsoft.com/office/drawing/2014/main" id="{0A72E434-C77E-654D-A58C-DDD1224C9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Conflicting Operations</a:t>
            </a:r>
          </a:p>
        </p:txBody>
      </p:sp>
      <p:pic>
        <p:nvPicPr>
          <p:cNvPr id="51203" name="Picture 7">
            <a:extLst>
              <a:ext uri="{FF2B5EF4-FFF2-40B4-BE49-F238E27FC236}">
                <a16:creationId xmlns:a16="http://schemas.microsoft.com/office/drawing/2014/main" id="{5A828A57-9063-2142-9E68-3D0B165F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22738"/>
            <a:ext cx="2701925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77646198-8C5B-014E-B5AC-CE5718936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Conflicting Operations</a:t>
            </a:r>
          </a:p>
        </p:txBody>
      </p:sp>
      <p:sp>
        <p:nvSpPr>
          <p:cNvPr id="552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1A7032-CCB6-284F-8FCC-3F2A326A5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4038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Two operations </a:t>
            </a: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conflict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if it matters in which order they are performed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The order affects the results; 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The order affects the state of the database.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7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Non conflicting operations are called </a:t>
            </a: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compatible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7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b="1" i="1">
                <a:latin typeface="Tahoma" panose="020B0604030504040204" pitchFamily="34" charset="0"/>
                <a:ea typeface="ＭＳ Ｐゴシック" panose="020B0600070205080204" pitchFamily="34" charset="-128"/>
              </a:rPr>
              <a:t>compatibility table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shows which operations are compatible.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E.g., {Read, Write}</a:t>
            </a:r>
          </a:p>
        </p:txBody>
      </p:sp>
      <p:graphicFrame>
        <p:nvGraphicFramePr>
          <p:cNvPr id="374788" name="Group 4">
            <a:extLst>
              <a:ext uri="{FF2B5EF4-FFF2-40B4-BE49-F238E27FC236}">
                <a16:creationId xmlns:a16="http://schemas.microsoft.com/office/drawing/2014/main" id="{55C5DE74-180F-9A44-A19C-A2058BB494DD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267200"/>
          <a:ext cx="4648200" cy="16764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Read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Write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Read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yes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no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Write</a:t>
                      </a:r>
                    </a:p>
                  </a:txBody>
                  <a:tcPr marL="90487" marR="90487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No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1pPr>
                      <a:lvl2pPr marL="742950" indent="-285750">
                        <a:buSzPct val="10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2pPr>
                      <a:lvl3pPr marL="11430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3pPr>
                      <a:lvl4pPr marL="1600200" indent="-228600">
                        <a:buSzPct val="65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4pPr>
                      <a:lvl5pPr marL="2057400" indent="-228600"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Helvetic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 no</a:t>
                      </a:r>
                    </a:p>
                  </a:txBody>
                  <a:tcPr marL="90487" marR="90487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7" name="TextBox 1">
            <a:extLst>
              <a:ext uri="{FF2B5EF4-FFF2-40B4-BE49-F238E27FC236}">
                <a16:creationId xmlns:a16="http://schemas.microsoft.com/office/drawing/2014/main" id="{28316492-10F4-4444-B90B-468DD291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152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B80E7D38-1D21-064D-8CE5-D8A855FBB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Schedules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5DB8DE37-F6A5-114B-BB2E-AA77C6DEF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153400" cy="47244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When transactions are executing concurrently, the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order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execution of operations from all transactions is known as a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schedule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(or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history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 Schedule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of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transactions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</a:t>
            </a:r>
            <a:r>
              <a:rPr lang="en-US" altLang="en-US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 T</a:t>
            </a:r>
            <a:r>
              <a:rPr lang="en-US" altLang="en-US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, …, T</a:t>
            </a:r>
            <a:r>
              <a:rPr lang="en-US" altLang="en-US" baseline="-25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is an ordering of the operations of the transactions</a:t>
            </a:r>
          </a:p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For the purpose of concurrency control, we are mainly interested in the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read (r) and write (w)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operations, as well as </a:t>
            </a:r>
            <a:r>
              <a:rPr lang="en-US" altLang="en-US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commit (c) and abort (a)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operations</a:t>
            </a:r>
          </a:p>
          <a:p>
            <a:pPr>
              <a:spcAft>
                <a:spcPts val="2400"/>
              </a:spcAft>
              <a:buFont typeface="Monotype Sort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8C239CF3-3615-2C41-9509-419C3A0F1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ANSI SQL2 Isolation Levels</a:t>
            </a:r>
          </a:p>
        </p:txBody>
      </p:sp>
      <p:sp>
        <p:nvSpPr>
          <p:cNvPr id="737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183F3CC-FF6E-2E4D-A6C0-86C80B3FB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660066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SET TRANSACTION  READ ONLY |  READ WRITE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[ ISOLATION LEVEL READ UNCOMMITTED |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READ COMMIT |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REPEATABLE READ |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>
                <a:solidFill>
                  <a:srgbClr val="FF33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SERIALIZABLE</a:t>
            </a:r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</a:rPr>
              <a:t> ]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09C35DA8-30BE-9046-964A-41E936AC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 Control Schemes</a:t>
            </a:r>
          </a:p>
        </p:txBody>
      </p:sp>
      <p:sp>
        <p:nvSpPr>
          <p:cNvPr id="757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46252C-350B-AE4C-B541-1C3845327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Lock-based CC schemes </a:t>
            </a:r>
          </a:p>
          <a:p>
            <a:pPr lvl="1" eaLnBrk="1" hangingPunct="1"/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Two-phase locking  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[IBM DB2, </a:t>
            </a:r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SQLServer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]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Multigranularity locking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Tree/Index locking </a:t>
            </a:r>
          </a:p>
          <a:p>
            <a:pPr eaLnBrk="1" hangingPunct="1"/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Multiversion</a:t>
            </a: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[PostgreSQL, Oracle, </a:t>
            </a:r>
            <a:r>
              <a:rPr lang="en-US" altLang="en-US" sz="28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SQLServer</a:t>
            </a:r>
            <a:r>
              <a:rPr lang="en-US" altLang="en-US" sz="28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]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Timestamp-based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Optimistic CC &amp; Certifiers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>
            <a:extLst>
              <a:ext uri="{FF2B5EF4-FFF2-40B4-BE49-F238E27FC236}">
                <a16:creationId xmlns:a16="http://schemas.microsoft.com/office/drawing/2014/main" id="{19849B32-69E6-AC4E-9C86-DE1143E3E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Locking is the most common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synchronization </a:t>
            </a: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mechanism</a:t>
            </a:r>
          </a:p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A </a:t>
            </a:r>
            <a:r>
              <a:rPr lang="en-US" altLang="en-US" b="1">
                <a:latin typeface="Arial" panose="020B0604020202020204" pitchFamily="34" charset="0"/>
                <a:ea typeface="MS Mincho" panose="02020609040205080304" pitchFamily="49" charset="-128"/>
              </a:rPr>
              <a:t>lock </a:t>
            </a: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is associated with each data item in the database</a:t>
            </a:r>
          </a:p>
          <a:p>
            <a:pPr>
              <a:spcAft>
                <a:spcPts val="2400"/>
              </a:spcAft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A lock on item </a:t>
            </a:r>
            <a:r>
              <a:rPr lang="ja-JP" altLang="en-US">
                <a:latin typeface="Arial" panose="020B0604020202020204" pitchFamily="34" charset="0"/>
                <a:ea typeface="MS Mincho" panose="02020609040205080304" pitchFamily="49" charset="-128"/>
              </a:rPr>
              <a:t>“</a:t>
            </a:r>
            <a:r>
              <a:rPr lang="en-US" altLang="ja-JP" b="1">
                <a:latin typeface="Arial" panose="020B0604020202020204" pitchFamily="34" charset="0"/>
                <a:ea typeface="MS Mincho" panose="02020609040205080304" pitchFamily="49" charset="-128"/>
              </a:rPr>
              <a:t>x</a:t>
            </a:r>
            <a:r>
              <a:rPr lang="ja-JP" altLang="en-US" b="1">
                <a:latin typeface="Arial" panose="020B0604020202020204" pitchFamily="34" charset="0"/>
                <a:ea typeface="MS Mincho" panose="02020609040205080304" pitchFamily="49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MS Mincho" panose="02020609040205080304" pitchFamily="49" charset="-128"/>
              </a:rPr>
              <a:t> indicates that a transaction is </a:t>
            </a:r>
            <a:r>
              <a:rPr lang="en-US" altLang="ja-JP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performing </a:t>
            </a:r>
            <a:r>
              <a:rPr lang="en-US" altLang="ja-JP">
                <a:latin typeface="Arial" panose="020B0604020202020204" pitchFamily="34" charset="0"/>
                <a:ea typeface="MS Mincho" panose="02020609040205080304" pitchFamily="49" charset="-128"/>
              </a:rPr>
              <a:t>an operation (read or write) on </a:t>
            </a:r>
            <a:r>
              <a:rPr lang="ja-JP" altLang="en-US">
                <a:latin typeface="Arial" panose="020B0604020202020204" pitchFamily="34" charset="0"/>
                <a:ea typeface="MS Mincho" panose="02020609040205080304" pitchFamily="49" charset="-128"/>
              </a:rPr>
              <a:t>“</a:t>
            </a:r>
            <a:r>
              <a:rPr lang="en-US" altLang="ja-JP" b="1">
                <a:latin typeface="Arial" panose="020B0604020202020204" pitchFamily="34" charset="0"/>
                <a:ea typeface="MS Mincho" panose="02020609040205080304" pitchFamily="49" charset="-128"/>
              </a:rPr>
              <a:t>x</a:t>
            </a:r>
            <a:r>
              <a:rPr lang="ja-JP" altLang="en-US" b="1">
                <a:latin typeface="Arial" panose="020B0604020202020204" pitchFamily="34" charset="0"/>
                <a:ea typeface="MS Mincho" panose="02020609040205080304" pitchFamily="49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MS Mincho" panose="02020609040205080304" pitchFamily="49" charset="-128"/>
              </a:rPr>
              <a:t>.</a:t>
            </a:r>
            <a:endParaRPr lang="en-US" altLang="en-US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77826" name="Title 3">
            <a:extLst>
              <a:ext uri="{FF2B5EF4-FFF2-40B4-BE49-F238E27FC236}">
                <a16:creationId xmlns:a16="http://schemas.microsoft.com/office/drawing/2014/main" id="{D7DA5ACF-C710-0A4A-BA5B-5A749627C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Lock Based Concurrency Control</a:t>
            </a:r>
            <a:r>
              <a:rPr lang="en-US" altLang="en-US" b="1">
                <a:ea typeface="MS Mincho" panose="02020609040205080304" pitchFamily="49" charset="-128"/>
              </a:rPr>
              <a:t>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7827" name="Picture 6" descr="lock.png">
            <a:extLst>
              <a:ext uri="{FF2B5EF4-FFF2-40B4-BE49-F238E27FC236}">
                <a16:creationId xmlns:a16="http://schemas.microsoft.com/office/drawing/2014/main" id="{EB994FB1-E18A-A545-B796-2148EC5CB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>
            <a:extLst>
              <a:ext uri="{FF2B5EF4-FFF2-40B4-BE49-F238E27FC236}">
                <a16:creationId xmlns:a16="http://schemas.microsoft.com/office/drawing/2014/main" id="{2A08B55D-5838-4A43-B6A2-3C549F42F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Transaction T</a:t>
            </a:r>
            <a:r>
              <a:rPr lang="en-US" altLang="en-US" baseline="-25000"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 can issue the following operations </a:t>
            </a:r>
            <a:b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on item x:</a:t>
            </a:r>
          </a:p>
          <a:p>
            <a:pPr lvl="1">
              <a:spcAft>
                <a:spcPts val="1200"/>
              </a:spcAft>
            </a:pPr>
            <a:r>
              <a:rPr lang="en-US" altLang="en-US" sz="2700" b="1">
                <a:latin typeface="Arial" panose="020B0604020202020204" pitchFamily="34" charset="0"/>
                <a:ea typeface="MS Mincho" panose="02020609040205080304" pitchFamily="49" charset="-128"/>
              </a:rPr>
              <a:t>read_lock (x)</a:t>
            </a:r>
          </a:p>
          <a:p>
            <a:pPr marL="958850" lvl="2">
              <a:spcAft>
                <a:spcPts val="1200"/>
              </a:spcAft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x is read-locked by T</a:t>
            </a:r>
            <a:r>
              <a:rPr lang="en-US" altLang="en-US" sz="2400" baseline="-25000"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  </a:t>
            </a:r>
          </a:p>
          <a:p>
            <a:pPr marL="958850"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shared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lock: </a:t>
            </a: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other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transactions are allowed to </a:t>
            </a: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x</a:t>
            </a:r>
          </a:p>
          <a:p>
            <a:pPr>
              <a:spcAft>
                <a:spcPts val="1200"/>
              </a:spcAft>
            </a:pPr>
            <a:endParaRPr lang="en-US" altLang="en-US" sz="200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lvl="1">
              <a:spcAft>
                <a:spcPts val="1200"/>
              </a:spcAft>
            </a:pPr>
            <a:r>
              <a:rPr lang="en-US" altLang="en-US" sz="2700" b="1">
                <a:latin typeface="Arial" panose="020B0604020202020204" pitchFamily="34" charset="0"/>
                <a:ea typeface="MS Mincho" panose="02020609040205080304" pitchFamily="49" charset="-128"/>
              </a:rPr>
              <a:t>write_lock (x) </a:t>
            </a:r>
          </a:p>
          <a:p>
            <a:pPr marL="958850"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>
                <a:latin typeface="Arial" panose="020B0604020202020204" pitchFamily="34" charset="0"/>
                <a:ea typeface="MS Mincho" panose="02020609040205080304" pitchFamily="49" charset="-128"/>
              </a:rPr>
              <a:t>x is write-locked by T</a:t>
            </a:r>
            <a:r>
              <a:rPr lang="en-US" altLang="en-US" sz="2400" baseline="-25000">
                <a:latin typeface="Arial" panose="020B0604020202020204" pitchFamily="34" charset="0"/>
                <a:ea typeface="MS Mincho" panose="02020609040205080304" pitchFamily="49" charset="-128"/>
              </a:rPr>
              <a:t>i </a:t>
            </a:r>
          </a:p>
          <a:p>
            <a:pPr marL="958850" lvl="2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exclusive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lock: </a:t>
            </a:r>
            <a:r>
              <a:rPr lang="en-US" altLang="en-US" sz="2400" u="sng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single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transaction holds the lock on x</a:t>
            </a:r>
          </a:p>
          <a:p>
            <a:pPr lvl="1">
              <a:spcAft>
                <a:spcPts val="1200"/>
              </a:spcAft>
            </a:pPr>
            <a:r>
              <a:rPr lang="en-US" altLang="en-US" sz="2700" b="1">
                <a:latin typeface="Arial" panose="020B0604020202020204" pitchFamily="34" charset="0"/>
                <a:ea typeface="MS Mincho" panose="02020609040205080304" pitchFamily="49" charset="-128"/>
              </a:rPr>
              <a:t>unlock (x)</a:t>
            </a:r>
            <a:r>
              <a:rPr lang="en-US" altLang="en-US" sz="270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br>
              <a:rPr lang="en-US" altLang="en-US" sz="2700">
                <a:latin typeface="Arial" panose="020B0604020202020204" pitchFamily="34" charset="0"/>
                <a:ea typeface="MS Mincho" panose="02020609040205080304" pitchFamily="49" charset="-128"/>
              </a:rPr>
            </a:br>
            <a:endParaRPr lang="en-US" altLang="en-US" sz="270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79874" name="Title 3">
            <a:extLst>
              <a:ext uri="{FF2B5EF4-FFF2-40B4-BE49-F238E27FC236}">
                <a16:creationId xmlns:a16="http://schemas.microsoft.com/office/drawing/2014/main" id="{68EF08CB-BD70-914E-BF41-1BC6FF96C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Lock Based Concurrency Control</a:t>
            </a:r>
            <a:r>
              <a:rPr lang="en-US" altLang="en-US" b="1">
                <a:ea typeface="MS Mincho" panose="02020609040205080304" pitchFamily="49" charset="-128"/>
              </a:rPr>
              <a:t>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5780" name="Picture 7">
            <a:extLst>
              <a:ext uri="{FF2B5EF4-FFF2-40B4-BE49-F238E27FC236}">
                <a16:creationId xmlns:a16="http://schemas.microsoft.com/office/drawing/2014/main" id="{902AB665-70E0-224C-B255-B3E8539D6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00200"/>
            <a:ext cx="122078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8">
            <a:extLst>
              <a:ext uri="{FF2B5EF4-FFF2-40B4-BE49-F238E27FC236}">
                <a16:creationId xmlns:a16="http://schemas.microsoft.com/office/drawing/2014/main" id="{BE317BB1-76AF-8441-9166-0D566958E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86200"/>
            <a:ext cx="11906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>
            <a:extLst>
              <a:ext uri="{FF2B5EF4-FFF2-40B4-BE49-F238E27FC236}">
                <a16:creationId xmlns:a16="http://schemas.microsoft.com/office/drawing/2014/main" id="{1476919E-F332-9C4D-8B2A-3BF9C427A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A scheduler following the 2PL protocol has two phases:</a:t>
            </a:r>
          </a:p>
          <a:p>
            <a:pPr marL="914400" lvl="1" indent="-457200">
              <a:spcAft>
                <a:spcPts val="600"/>
              </a:spcAft>
              <a:buFont typeface="Monotype Sorts" pitchFamily="2" charset="2"/>
              <a:buAutoNum type="arabicPeriod"/>
            </a:pPr>
            <a:r>
              <a:rPr lang="en-US" alt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A Growing phase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Whenever the scheduler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receives </a:t>
            </a: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an operation on any item, it must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acquire</a:t>
            </a: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 a lock on that item before executing the operation.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en-US" u="sng" dirty="0">
                <a:latin typeface="Arial" panose="020B0604020202020204" pitchFamily="34" charset="0"/>
                <a:ea typeface="MS Mincho" panose="02020609040205080304" pitchFamily="49" charset="-128"/>
              </a:rPr>
              <a:t>No locks</a:t>
            </a: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 can be released in this phase</a:t>
            </a:r>
          </a:p>
          <a:p>
            <a:pPr marL="914400" lvl="1" indent="-457200">
              <a:spcAft>
                <a:spcPts val="600"/>
              </a:spcAft>
              <a:buFont typeface="Monotype Sorts" pitchFamily="2" charset="2"/>
              <a:buAutoNum type="arabicPeriod" startAt="2"/>
            </a:pPr>
            <a:r>
              <a:rPr lang="en-US" alt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A Shrinking phase 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Once a scheduler has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released </a:t>
            </a: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a lock for a transaction, it </a:t>
            </a:r>
            <a:r>
              <a:rPr lang="en-US" altLang="en-US" u="sng" dirty="0">
                <a:latin typeface="Arial" panose="020B0604020202020204" pitchFamily="34" charset="0"/>
                <a:ea typeface="MS Mincho" panose="02020609040205080304" pitchFamily="49" charset="-128"/>
              </a:rPr>
              <a:t>cannot request</a:t>
            </a:r>
            <a: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  <a:t> any additional locks on any data item for this transaction. </a:t>
            </a:r>
            <a:br>
              <a:rPr lang="en-US" altLang="en-US" dirty="0">
                <a:latin typeface="Arial" panose="020B0604020202020204" pitchFamily="34" charset="0"/>
                <a:ea typeface="MS Mincho" panose="02020609040205080304" pitchFamily="49" charset="-128"/>
              </a:rPr>
            </a:br>
            <a:endParaRPr lang="en-US" altLang="en-US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81922" name="Title 3">
            <a:extLst>
              <a:ext uri="{FF2B5EF4-FFF2-40B4-BE49-F238E27FC236}">
                <a16:creationId xmlns:a16="http://schemas.microsoft.com/office/drawing/2014/main" id="{2320C09D-A416-A245-87E2-0FB66FBF8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Basic Two Phase Locking (2PL)</a:t>
            </a:r>
            <a:r>
              <a:rPr lang="en-US" altLang="en-US" sz="2800" b="1">
                <a:ea typeface="MS Mincho" panose="02020609040205080304" pitchFamily="49" charset="-128"/>
              </a:rPr>
              <a:t>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5F048-0906-4E92-A875-15C01C3D42C3}"/>
              </a:ext>
            </a:extLst>
          </p:cNvPr>
          <p:cNvGrpSpPr/>
          <p:nvPr/>
        </p:nvGrpSpPr>
        <p:grpSpPr>
          <a:xfrm>
            <a:off x="7936527" y="-152400"/>
            <a:ext cx="1039406" cy="1227278"/>
            <a:chOff x="7423192" y="3366966"/>
            <a:chExt cx="1039406" cy="122727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2299F8E-46C0-4A40-B6DE-8CB07083F629}"/>
                </a:ext>
              </a:extLst>
            </p:cNvPr>
            <p:cNvSpPr/>
            <p:nvPr/>
          </p:nvSpPr>
          <p:spPr bwMode="auto">
            <a:xfrm rot="18730031">
              <a:off x="7296495" y="4019029"/>
              <a:ext cx="685800" cy="180639"/>
            </a:xfrm>
            <a:prstGeom prst="rightArrow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7" tIns="44450" rIns="90487" bIns="4445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37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7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8D7F42B-7F37-4FD1-B0DB-B0767A134D6F}"/>
                </a:ext>
              </a:extLst>
            </p:cNvPr>
            <p:cNvSpPr/>
            <p:nvPr/>
          </p:nvSpPr>
          <p:spPr bwMode="auto">
            <a:xfrm rot="3079087">
              <a:off x="7762375" y="4011337"/>
              <a:ext cx="685800" cy="180639"/>
            </a:xfrm>
            <a:prstGeom prst="rightArrow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7" tIns="44450" rIns="90487" bIns="4445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pitchFamily="37" charset="2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7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1478EBE-2208-4EF8-8F24-EFD3BF9D23F2}"/>
                </a:ext>
              </a:extLst>
            </p:cNvPr>
            <p:cNvSpPr txBox="1"/>
            <p:nvPr/>
          </p:nvSpPr>
          <p:spPr>
            <a:xfrm rot="18706754">
              <a:off x="7047963" y="3742195"/>
              <a:ext cx="105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Growing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CFF589-51A1-4035-B0EC-667A5F1365C9}"/>
                </a:ext>
              </a:extLst>
            </p:cNvPr>
            <p:cNvSpPr txBox="1"/>
            <p:nvPr/>
          </p:nvSpPr>
          <p:spPr>
            <a:xfrm rot="3041217">
              <a:off x="7779592" y="3911237"/>
              <a:ext cx="105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Shrinking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027">
            <a:extLst>
              <a:ext uri="{FF2B5EF4-FFF2-40B4-BE49-F238E27FC236}">
                <a16:creationId xmlns:a16="http://schemas.microsoft.com/office/drawing/2014/main" id="{7AED1AF4-CB61-9C49-84A4-778D75302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029200"/>
          </a:xfrm>
        </p:spPr>
        <p:txBody>
          <a:bodyPr/>
          <a:lstStyle/>
          <a:p>
            <a:pPr marL="457200" indent="-457200">
              <a:spcAft>
                <a:spcPts val="1800"/>
              </a:spcAft>
            </a:pP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Example:</a:t>
            </a:r>
          </a:p>
          <a:p>
            <a:pPr marL="895350" lvl="1" indent="-457200">
              <a:spcAft>
                <a:spcPts val="1800"/>
              </a:spcAft>
            </a:pPr>
            <a:r>
              <a:rPr lang="en-US" altLang="en-US" b="1">
                <a:latin typeface="Arial" panose="020B0604020202020204" pitchFamily="34" charset="0"/>
                <a:ea typeface="MS Mincho" panose="02020609040205080304" pitchFamily="49" charset="-128"/>
              </a:rPr>
              <a:t>Transaction T: </a:t>
            </a:r>
            <a:r>
              <a:rPr lang="en-US" altLang="en-US">
                <a:latin typeface="Arial" panose="020B0604020202020204" pitchFamily="34" charset="0"/>
                <a:ea typeface="MS Mincho" panose="02020609040205080304" pitchFamily="49" charset="-128"/>
              </a:rPr>
              <a:t>a = r(x); w(y, a);</a:t>
            </a:r>
            <a:endParaRPr lang="en-US" altLang="en-US" sz="1200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 b="1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 b="1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 b="1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 b="1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 sz="800" b="1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457200" indent="-457200">
              <a:spcAft>
                <a:spcPts val="1800"/>
              </a:spcAft>
            </a:pPr>
            <a:endParaRPr lang="en-US" altLang="en-US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83970" name="Title 3">
            <a:extLst>
              <a:ext uri="{FF2B5EF4-FFF2-40B4-BE49-F238E27FC236}">
                <a16:creationId xmlns:a16="http://schemas.microsoft.com/office/drawing/2014/main" id="{F15C00E6-CB0E-9E48-81D0-336406795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Basic Two Phase Locking (2PL)</a:t>
            </a:r>
            <a:r>
              <a:rPr lang="en-US" altLang="en-US" sz="2800" b="1">
                <a:ea typeface="MS Mincho" panose="02020609040205080304" pitchFamily="49" charset="-128"/>
              </a:rPr>
              <a:t>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1EB8-163C-E44D-8733-EF9D98F0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62238"/>
            <a:ext cx="8915400" cy="461962"/>
          </a:xfrm>
          <a:prstGeom prst="rect">
            <a:avLst/>
          </a:prstGeom>
          <a:solidFill>
            <a:srgbClr val="FEFFDF"/>
          </a:solidFill>
          <a:ln w="9525">
            <a:solidFill>
              <a:srgbClr val="00433E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S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read_lock(x)</a:t>
            </a:r>
            <a:r>
              <a:rPr lang="en-US" dirty="0">
                <a:solidFill>
                  <a:srgbClr val="003B00"/>
                </a:solidFill>
                <a:latin typeface="Arial" charset="0"/>
                <a:ea typeface="MS Mincho" charset="0"/>
                <a:cs typeface="MS Mincho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 a=r(x); </a:t>
            </a:r>
            <a:r>
              <a:rPr lang="en-US" dirty="0" err="1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write_lock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(y);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 w(y, a);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MS Mincho" charset="0"/>
                <a:cs typeface="MS Mincho" charset="0"/>
              </a:rPr>
              <a:t>unlock(x); unlock(y);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29558-3E4E-434A-8DAB-358D2C9E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8915400" cy="461963"/>
          </a:xfrm>
          <a:prstGeom prst="rect">
            <a:avLst/>
          </a:prstGeom>
          <a:solidFill>
            <a:srgbClr val="FEFFDF"/>
          </a:solidFill>
          <a:ln w="9525">
            <a:solidFill>
              <a:srgbClr val="00433E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</a:t>
            </a:r>
            <a:r>
              <a:rPr lang="en-US" altLang="en-US" baseline="-25000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: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read_lock(x)</a:t>
            </a:r>
            <a:r>
              <a:rPr lang="en-US" altLang="en-US">
                <a:solidFill>
                  <a:srgbClr val="003B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;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a=r(x);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unlock(x);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write_lock(y);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w(y, a);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unlock(y);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BED90-B232-C942-BCFA-2C8F0446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19638"/>
            <a:ext cx="8915400" cy="461962"/>
          </a:xfrm>
          <a:prstGeom prst="rect">
            <a:avLst/>
          </a:prstGeom>
          <a:solidFill>
            <a:srgbClr val="FEFFDF"/>
          </a:solidFill>
          <a:ln w="9525">
            <a:solidFill>
              <a:srgbClr val="00433E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S</a:t>
            </a:r>
            <a:r>
              <a:rPr lang="en-US" baseline="-25000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3</a:t>
            </a:r>
            <a:r>
              <a:rPr lang="en-US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:</a:t>
            </a:r>
            <a:r>
              <a:rPr lang="en-US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read_lock(x)</a:t>
            </a:r>
            <a:r>
              <a:rPr lang="en-US">
                <a:solidFill>
                  <a:srgbClr val="003B00"/>
                </a:solidFill>
                <a:latin typeface="Arial" charset="0"/>
                <a:ea typeface="MS Mincho" charset="0"/>
                <a:cs typeface="MS Mincho" charset="0"/>
              </a:rPr>
              <a:t>;</a:t>
            </a:r>
            <a:r>
              <a:rPr lang="en-US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 a=r(x); </a:t>
            </a:r>
            <a:r>
              <a:rPr lang="en-US">
                <a:solidFill>
                  <a:srgbClr val="FF0000"/>
                </a:solidFill>
                <a:latin typeface="Arial" charset="0"/>
                <a:ea typeface="MS Mincho" charset="0"/>
                <a:cs typeface="MS Mincho" charset="0"/>
              </a:rPr>
              <a:t>write_lock(y);</a:t>
            </a:r>
            <a:r>
              <a:rPr lang="en-US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 </a:t>
            </a:r>
            <a:r>
              <a:rPr lang="en-US">
                <a:solidFill>
                  <a:srgbClr val="0000FF"/>
                </a:solidFill>
                <a:latin typeface="Arial" charset="0"/>
                <a:ea typeface="MS Mincho" charset="0"/>
                <a:cs typeface="MS Mincho" charset="0"/>
              </a:rPr>
              <a:t>unlock(x);</a:t>
            </a:r>
            <a:r>
              <a:rPr lang="en-US">
                <a:solidFill>
                  <a:srgbClr val="000000"/>
                </a:solidFill>
                <a:latin typeface="Arial" charset="0"/>
                <a:ea typeface="MS Mincho" charset="0"/>
                <a:cs typeface="MS Mincho" charset="0"/>
              </a:rPr>
              <a:t> w(y, a); </a:t>
            </a:r>
            <a:r>
              <a:rPr lang="en-US">
                <a:solidFill>
                  <a:srgbClr val="0000FF"/>
                </a:solidFill>
                <a:latin typeface="Arial" charset="0"/>
                <a:ea typeface="MS Mincho" charset="0"/>
                <a:cs typeface="MS Mincho" charset="0"/>
              </a:rPr>
              <a:t>unlock(y);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F8076-448F-684D-A1CD-CF5547D2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10000"/>
            <a:ext cx="60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400">
                <a:solidFill>
                  <a:srgbClr val="FF0000"/>
                </a:solidFill>
                <a:latin typeface="Zapf Dingbats" pitchFamily="-84" charset="2"/>
              </a:rPr>
              <a:t>✗</a:t>
            </a:r>
            <a:endParaRPr lang="en-US" altLang="en-US" sz="4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07DBD-BE0B-5543-8462-C8C0F692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1463"/>
            <a:ext cx="609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400">
                <a:solidFill>
                  <a:srgbClr val="008000"/>
                </a:solidFill>
                <a:latin typeface="Zapf Dingbats" pitchFamily="-84" charset="2"/>
              </a:rPr>
              <a:t>✔</a:t>
            </a:r>
            <a:endParaRPr lang="en-US" altLang="en-US" sz="440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CB8D-9D6B-524B-882D-C356BF7E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868863"/>
            <a:ext cx="609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4400">
                <a:solidFill>
                  <a:srgbClr val="008000"/>
                </a:solidFill>
                <a:latin typeface="Zapf Dingbats" pitchFamily="-84" charset="2"/>
              </a:rPr>
              <a:t>✔</a:t>
            </a:r>
            <a:endParaRPr lang="en-US" altLang="en-US" sz="440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4">
            <a:extLst>
              <a:ext uri="{FF2B5EF4-FFF2-40B4-BE49-F238E27FC236}">
                <a16:creationId xmlns:a16="http://schemas.microsoft.com/office/drawing/2014/main" id="{6E352795-47CB-D243-9A7E-948CC97C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6781800" cy="26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4AE79E-A0F0-F641-AD5C-79D92CE1E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243716" name="AutoShape 4">
            <a:extLst>
              <a:ext uri="{FF2B5EF4-FFF2-40B4-BE49-F238E27FC236}">
                <a16:creationId xmlns:a16="http://schemas.microsoft.com/office/drawing/2014/main" id="{6D6484B0-0D11-1549-92C5-92B76D22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5181600"/>
            <a:ext cx="5029200" cy="83820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/>
          </a:p>
        </p:txBody>
      </p:sp>
      <p:sp>
        <p:nvSpPr>
          <p:cNvPr id="243719" name="AutoShape 7">
            <a:extLst>
              <a:ext uri="{FF2B5EF4-FFF2-40B4-BE49-F238E27FC236}">
                <a16:creationId xmlns:a16="http://schemas.microsoft.com/office/drawing/2014/main" id="{C8CF73D7-3DC1-774A-A5B6-8025A8BF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Interactive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243721" name="Rectangle 9">
            <a:extLst>
              <a:ext uri="{FF2B5EF4-FFF2-40B4-BE49-F238E27FC236}">
                <a16:creationId xmlns:a16="http://schemas.microsoft.com/office/drawing/2014/main" id="{A30266E5-ADD8-4344-A55C-E23FDF8E0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38400"/>
            <a:ext cx="3505200" cy="76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Query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Evaluation Engine</a:t>
            </a:r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9D9D89E2-B15E-5645-B320-CED6C307E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pitchFamily="66" charset="0"/>
                <a:ea typeface="ＭＳ Ｐゴシック" charset="0"/>
                <a:cs typeface="ＭＳ Ｐゴシック" charset="0"/>
              </a:rPr>
              <a:t>Files and Access Methods</a:t>
            </a:r>
          </a:p>
        </p:txBody>
      </p:sp>
      <p:sp>
        <p:nvSpPr>
          <p:cNvPr id="243723" name="Rectangle 11">
            <a:extLst>
              <a:ext uri="{FF2B5EF4-FFF2-40B4-BE49-F238E27FC236}">
                <a16:creationId xmlns:a16="http://schemas.microsoft.com/office/drawing/2014/main" id="{F5F37797-D62A-AB4D-BB91-27C374D8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Buffer Manager</a:t>
            </a:r>
          </a:p>
        </p:txBody>
      </p:sp>
      <p:sp>
        <p:nvSpPr>
          <p:cNvPr id="243724" name="Rectangle 12">
            <a:extLst>
              <a:ext uri="{FF2B5EF4-FFF2-40B4-BE49-F238E27FC236}">
                <a16:creationId xmlns:a16="http://schemas.microsoft.com/office/drawing/2014/main" id="{6DCE7647-8F04-DA48-A6BE-8A3F1C3F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2819400" cy="381000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Disk Space Manager</a:t>
            </a:r>
          </a:p>
        </p:txBody>
      </p:sp>
      <p:sp>
        <p:nvSpPr>
          <p:cNvPr id="243725" name="Rectangle 13">
            <a:extLst>
              <a:ext uri="{FF2B5EF4-FFF2-40B4-BE49-F238E27FC236}">
                <a16:creationId xmlns:a16="http://schemas.microsoft.com/office/drawing/2014/main" id="{A5B61A62-0D77-6645-9133-A6554245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Concurrency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pitchFamily="66" charset="0"/>
                <a:ea typeface="ＭＳ Ｐゴシック" charset="0"/>
                <a:cs typeface="ＭＳ Ｐゴシック" charset="0"/>
              </a:rPr>
              <a:t>Control</a:t>
            </a:r>
          </a:p>
        </p:txBody>
      </p:sp>
      <p:sp>
        <p:nvSpPr>
          <p:cNvPr id="243726" name="Rectangle 14">
            <a:extLst>
              <a:ext uri="{FF2B5EF4-FFF2-40B4-BE49-F238E27FC236}">
                <a16:creationId xmlns:a16="http://schemas.microsoft.com/office/drawing/2014/main" id="{78B60EAA-8A1E-9849-B1D2-76F21774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429000"/>
            <a:ext cx="13716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>
                <a:latin typeface="Comic Sans MS" pitchFamily="66" charset="0"/>
                <a:ea typeface="ＭＳ Ｐゴシック" charset="0"/>
                <a:cs typeface="ＭＳ Ｐゴシック" charset="0"/>
              </a:rPr>
              <a:t>Manager</a:t>
            </a:r>
          </a:p>
        </p:txBody>
      </p:sp>
      <p:sp>
        <p:nvSpPr>
          <p:cNvPr id="6155" name="Text Box 15">
            <a:extLst>
              <a:ext uri="{FF2B5EF4-FFF2-40B4-BE49-F238E27FC236}">
                <a16:creationId xmlns:a16="http://schemas.microsoft.com/office/drawing/2014/main" id="{EEB936C7-34B3-594E-BCF7-4382980AE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Indexes</a:t>
            </a:r>
          </a:p>
        </p:txBody>
      </p:sp>
      <p:sp>
        <p:nvSpPr>
          <p:cNvPr id="6156" name="Text Box 18">
            <a:extLst>
              <a:ext uri="{FF2B5EF4-FFF2-40B4-BE49-F238E27FC236}">
                <a16:creationId xmlns:a16="http://schemas.microsoft.com/office/drawing/2014/main" id="{BD8B173B-21B6-7E46-9B50-007EEDC4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Data</a:t>
            </a:r>
          </a:p>
        </p:txBody>
      </p:sp>
      <p:sp>
        <p:nvSpPr>
          <p:cNvPr id="6157" name="Text Box 19">
            <a:extLst>
              <a:ext uri="{FF2B5EF4-FFF2-40B4-BE49-F238E27FC236}">
                <a16:creationId xmlns:a16="http://schemas.microsoft.com/office/drawing/2014/main" id="{3602A337-2A01-1347-A36B-B235BB97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54650"/>
            <a:ext cx="11430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1800">
                <a:latin typeface="Comic Sans MS" panose="030F0902030302020204" pitchFamily="66" charset="0"/>
              </a:rPr>
              <a:t> Catalog</a:t>
            </a:r>
          </a:p>
        </p:txBody>
      </p:sp>
      <p:sp>
        <p:nvSpPr>
          <p:cNvPr id="6158" name="Text Box 20">
            <a:extLst>
              <a:ext uri="{FF2B5EF4-FFF2-40B4-BE49-F238E27FC236}">
                <a16:creationId xmlns:a16="http://schemas.microsoft.com/office/drawing/2014/main" id="{90BCC94F-EBFE-2141-8D90-82454E95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1995488"/>
            <a:ext cx="2400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latin typeface="Comic Sans MS" panose="030F0902030302020204" pitchFamily="66" charset="0"/>
              </a:rPr>
              <a:t>SQL Commands</a:t>
            </a:r>
          </a:p>
        </p:txBody>
      </p:sp>
      <p:cxnSp>
        <p:nvCxnSpPr>
          <p:cNvPr id="6159" name="AutoShape 37">
            <a:extLst>
              <a:ext uri="{FF2B5EF4-FFF2-40B4-BE49-F238E27FC236}">
                <a16:creationId xmlns:a16="http://schemas.microsoft.com/office/drawing/2014/main" id="{5B4D6856-712F-B74A-B6E7-4D90F43A6423}"/>
              </a:ext>
            </a:extLst>
          </p:cNvPr>
          <p:cNvCxnSpPr>
            <a:cxnSpLocks noChangeShapeType="1"/>
            <a:endCxn id="6158" idx="1"/>
          </p:cNvCxnSpPr>
          <p:nvPr/>
        </p:nvCxnSpPr>
        <p:spPr bwMode="auto">
          <a:xfrm rot="16200000" flipH="1">
            <a:off x="2872581" y="1661319"/>
            <a:ext cx="350838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39">
            <a:extLst>
              <a:ext uri="{FF2B5EF4-FFF2-40B4-BE49-F238E27FC236}">
                <a16:creationId xmlns:a16="http://schemas.microsoft.com/office/drawing/2014/main" id="{340B9B82-7541-1D44-9180-CD3024F80C5D}"/>
              </a:ext>
            </a:extLst>
          </p:cNvPr>
          <p:cNvCxnSpPr>
            <a:cxnSpLocks noChangeShapeType="1"/>
            <a:stCxn id="243719" idx="2"/>
            <a:endCxn id="6158" idx="3"/>
          </p:cNvCxnSpPr>
          <p:nvPr/>
        </p:nvCxnSpPr>
        <p:spPr bwMode="auto">
          <a:xfrm rot="5400000">
            <a:off x="6034881" y="1585119"/>
            <a:ext cx="350838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1" name="Line 40">
            <a:extLst>
              <a:ext uri="{FF2B5EF4-FFF2-40B4-BE49-F238E27FC236}">
                <a16:creationId xmlns:a16="http://schemas.microsoft.com/office/drawing/2014/main" id="{6B477D59-3400-4A40-B1B9-E11BC1C0B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2" name="AutoShape 41">
            <a:extLst>
              <a:ext uri="{FF2B5EF4-FFF2-40B4-BE49-F238E27FC236}">
                <a16:creationId xmlns:a16="http://schemas.microsoft.com/office/drawing/2014/main" id="{3E690819-0045-AD44-A140-C203096E5AC4}"/>
              </a:ext>
            </a:extLst>
          </p:cNvPr>
          <p:cNvCxnSpPr>
            <a:cxnSpLocks noChangeShapeType="1"/>
            <a:stCxn id="243721" idx="2"/>
            <a:endCxn id="243722" idx="0"/>
          </p:cNvCxnSpPr>
          <p:nvPr/>
        </p:nvCxnSpPr>
        <p:spPr bwMode="auto">
          <a:xfrm rot="5400000">
            <a:off x="4495801" y="3314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3" name="Line 42">
            <a:extLst>
              <a:ext uri="{FF2B5EF4-FFF2-40B4-BE49-F238E27FC236}">
                <a16:creationId xmlns:a16="http://schemas.microsoft.com/office/drawing/2014/main" id="{D0F6135C-6F40-814A-A979-8B19F2630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3">
            <a:extLst>
              <a:ext uri="{FF2B5EF4-FFF2-40B4-BE49-F238E27FC236}">
                <a16:creationId xmlns:a16="http://schemas.microsoft.com/office/drawing/2014/main" id="{4F97B4F6-02E0-AC41-B47C-34B5EB9D8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4">
            <a:extLst>
              <a:ext uri="{FF2B5EF4-FFF2-40B4-BE49-F238E27FC236}">
                <a16:creationId xmlns:a16="http://schemas.microsoft.com/office/drawing/2014/main" id="{0FA3DBDE-7F16-634F-A39E-D95366F8F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5">
            <a:extLst>
              <a:ext uri="{FF2B5EF4-FFF2-40B4-BE49-F238E27FC236}">
                <a16:creationId xmlns:a16="http://schemas.microsoft.com/office/drawing/2014/main" id="{F35D7EA9-EC2B-F740-83A9-A32EE35DD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46">
            <a:extLst>
              <a:ext uri="{FF2B5EF4-FFF2-40B4-BE49-F238E27FC236}">
                <a16:creationId xmlns:a16="http://schemas.microsoft.com/office/drawing/2014/main" id="{ACFFDC6F-E23B-9C42-8831-4DCD8C30A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47">
            <a:extLst>
              <a:ext uri="{FF2B5EF4-FFF2-40B4-BE49-F238E27FC236}">
                <a16:creationId xmlns:a16="http://schemas.microsoft.com/office/drawing/2014/main" id="{92473C4A-9BC8-ED48-B169-1C4E5B257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69" name="AutoShape 48">
            <a:extLst>
              <a:ext uri="{FF2B5EF4-FFF2-40B4-BE49-F238E27FC236}">
                <a16:creationId xmlns:a16="http://schemas.microsoft.com/office/drawing/2014/main" id="{6FDD394B-FCF3-C140-9929-1D5F67DEA7BA}"/>
              </a:ext>
            </a:extLst>
          </p:cNvPr>
          <p:cNvCxnSpPr>
            <a:cxnSpLocks noChangeShapeType="1"/>
            <a:stCxn id="243722" idx="2"/>
            <a:endCxn id="243723" idx="0"/>
          </p:cNvCxnSpPr>
          <p:nvPr/>
        </p:nvCxnSpPr>
        <p:spPr bwMode="auto">
          <a:xfrm>
            <a:off x="4610100" y="3810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49">
            <a:extLst>
              <a:ext uri="{FF2B5EF4-FFF2-40B4-BE49-F238E27FC236}">
                <a16:creationId xmlns:a16="http://schemas.microsoft.com/office/drawing/2014/main" id="{7F6C78E5-68C5-654E-8C4E-5CB24A203259}"/>
              </a:ext>
            </a:extLst>
          </p:cNvPr>
          <p:cNvCxnSpPr>
            <a:cxnSpLocks noChangeShapeType="1"/>
            <a:stCxn id="243723" idx="2"/>
            <a:endCxn id="243724" idx="0"/>
          </p:cNvCxnSpPr>
          <p:nvPr/>
        </p:nvCxnSpPr>
        <p:spPr bwMode="auto">
          <a:xfrm>
            <a:off x="4610100" y="43434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id="{6DE0D455-8AC1-E34C-B7B8-8D7FC3E1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Embedded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>
                <a:latin typeface="Comic Sans MS" charset="0"/>
                <a:ea typeface="ＭＳ Ｐゴシック" charset="0"/>
                <a:cs typeface="ＭＳ Ｐゴシック" charset="0"/>
              </a:rPr>
              <a:t>SQL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0DEEA2A8-8DEB-754B-A9D8-4EE94862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2192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Web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  <a:cs typeface="ＭＳ Ｐゴシック" charset="0"/>
              </a:rPr>
              <a:t>Forms</a:t>
            </a:r>
          </a:p>
        </p:txBody>
      </p:sp>
      <p:sp>
        <p:nvSpPr>
          <p:cNvPr id="6173" name="Line 25">
            <a:extLst>
              <a:ext uri="{FF2B5EF4-FFF2-40B4-BE49-F238E27FC236}">
                <a16:creationId xmlns:a16="http://schemas.microsoft.com/office/drawing/2014/main" id="{4C833726-4D00-814C-8FBF-AE5FB62BF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043113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26">
            <a:extLst>
              <a:ext uri="{FF2B5EF4-FFF2-40B4-BE49-F238E27FC236}">
                <a16:creationId xmlns:a16="http://schemas.microsoft.com/office/drawing/2014/main" id="{1B797200-ADD2-6742-A7FD-1297231F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05400"/>
            <a:ext cx="7696200" cy="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3C020943-7322-2C46-BF18-1557D9F1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1752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Applications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70BCA177-8536-5447-BB38-8AE8033C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176463"/>
            <a:ext cx="9906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DBMS</a:t>
            </a: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6C3244F9-85BB-6841-8FD0-D1F9859B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53063"/>
            <a:ext cx="14478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Database</a:t>
            </a:r>
          </a:p>
        </p:txBody>
      </p:sp>
      <p:pic>
        <p:nvPicPr>
          <p:cNvPr id="2" name="Picture 46">
            <a:extLst>
              <a:ext uri="{FF2B5EF4-FFF2-40B4-BE49-F238E27FC236}">
                <a16:creationId xmlns:a16="http://schemas.microsoft.com/office/drawing/2014/main" id="{0E86D91B-A44E-4CEB-AEDE-A208FB12B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3200401"/>
            <a:ext cx="34385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87">
            <a:extLst>
              <a:ext uri="{FF2B5EF4-FFF2-40B4-BE49-F238E27FC236}">
                <a16:creationId xmlns:a16="http://schemas.microsoft.com/office/drawing/2014/main" id="{7BBFF583-FFC8-44F2-B0F5-69C54B37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545" y="4381500"/>
            <a:ext cx="1295400" cy="342900"/>
          </a:xfrm>
          <a:prstGeom prst="rect">
            <a:avLst/>
          </a:prstGeom>
          <a:gradFill rotWithShape="1">
            <a:gsLst>
              <a:gs pos="0">
                <a:srgbClr val="D9E0FF"/>
              </a:gs>
              <a:gs pos="64999">
                <a:srgbClr val="A6B5FF"/>
              </a:gs>
              <a:gs pos="100000">
                <a:srgbClr val="8097FF"/>
              </a:gs>
            </a:gsLst>
            <a:lin ang="5400000" scaled="1"/>
          </a:gradFill>
          <a:ln w="9525">
            <a:solidFill>
              <a:srgbClr val="2D60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400" dirty="0">
                <a:solidFill>
                  <a:srgbClr val="280049"/>
                </a:solidFill>
              </a:rPr>
              <a:t>Scheduler</a:t>
            </a:r>
            <a:endParaRPr lang="en-US" altLang="en-US" sz="1400" dirty="0">
              <a:solidFill>
                <a:srgbClr val="28004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200" dirty="0">
              <a:solidFill>
                <a:srgbClr val="28004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37729A30-0AD7-444B-8D33-AAB45B8BD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Mincho" panose="02020609040205080304" pitchFamily="49" charset="-128"/>
              </a:rPr>
              <a:t>Rigorous 2PL or industrial Strict 2PL</a:t>
            </a:r>
            <a:r>
              <a:rPr lang="en-US" altLang="en-US" b="1" dirty="0">
                <a:ea typeface="MS Mincho" panose="02020609040205080304" pitchFamily="49" charset="-128"/>
              </a:rPr>
              <a:t> </a:t>
            </a:r>
          </a:p>
        </p:txBody>
      </p:sp>
      <p:sp>
        <p:nvSpPr>
          <p:cNvPr id="4669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0A9271-5E10-1D45-B1CF-453B31223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MS Mincho" panose="02020609040205080304" pitchFamily="49" charset="-128"/>
              </a:rPr>
              <a:t>The growing phase 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MS Mincho" panose="02020609040205080304" pitchFamily="49" charset="-128"/>
              </a:rPr>
              <a:t>transactions request locks just before they operate on a data item. </a:t>
            </a:r>
          </a:p>
          <a:p>
            <a:pPr lvl="1" eaLnBrk="1" hangingPunct="1"/>
            <a:endParaRPr lang="en-US" altLang="en-US" sz="1000" dirty="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MS Mincho" panose="02020609040205080304" pitchFamily="49" charset="-128"/>
              </a:rPr>
              <a:t>The growing phase ends at </a:t>
            </a:r>
            <a:r>
              <a:rPr lang="en-US" altLang="en-US" i="1" dirty="0">
                <a:latin typeface="Tahoma" panose="020B0604030504040204" pitchFamily="34" charset="0"/>
                <a:ea typeface="MS Mincho" panose="02020609040205080304" pitchFamily="49" charset="-128"/>
              </a:rPr>
              <a:t>commit time</a:t>
            </a:r>
            <a:r>
              <a:rPr lang="en-US" altLang="en-US" dirty="0">
                <a:latin typeface="Tahoma" panose="020B0604030504040204" pitchFamily="34" charset="0"/>
                <a:ea typeface="MS Mincho" panose="02020609040205080304" pitchFamily="49" charset="-128"/>
              </a:rPr>
              <a:t>.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MS Mincho" panose="02020609040205080304" pitchFamily="49" charset="-128"/>
              </a:rPr>
              <a:t>no locks can be released until commit or abort time. 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MS Mincho" panose="02020609040205080304" pitchFamily="49" charset="-128"/>
              </a:rPr>
              <a:t>no overwriting of dirty data. 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MS Mincho" panose="02020609040205080304" pitchFamily="49" charset="-128"/>
              </a:rPr>
              <a:t>no overwriting of data read by active transactions. 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MS Mincho" panose="02020609040205080304" pitchFamily="49" charset="-128"/>
              </a:rPr>
              <a:t>no reading of dirty data.</a:t>
            </a:r>
          </a:p>
          <a:p>
            <a:pPr lvl="1" eaLnBrk="1" hangingPunct="1"/>
            <a:endParaRPr lang="en-US" altLang="en-US" sz="1000" dirty="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MS Mincho" panose="02020609040205080304" pitchFamily="49" charset="-128"/>
              </a:rPr>
              <a:t>Easy to implement a strict 2PL.  Why ?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MS Mincho" panose="02020609040205080304" pitchFamily="49" charset="-128"/>
              </a:rPr>
              <a:t>Has a functional advantage. What ?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607FB-C37C-4152-AF64-EAA6F916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290398"/>
            <a:ext cx="2364818" cy="978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A626-F6DC-40D4-881D-A6FB6B77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5345872"/>
            <a:ext cx="2578642" cy="9787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2511E343-1A2C-4078-B208-41A188107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Deadlocks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FC1A1A12-9C4B-439E-85EC-E90F4CDFA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96259" name="Picture 3">
            <a:extLst>
              <a:ext uri="{FF2B5EF4-FFF2-40B4-BE49-F238E27FC236}">
                <a16:creationId xmlns:a16="http://schemas.microsoft.com/office/drawing/2014/main" id="{43A3A2C2-11B0-4DEC-A2AE-F9EB8F4C5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11300"/>
            <a:ext cx="50800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C5791B93-FE66-AF40-B277-F1DA22F6E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Deadlocks</a:t>
            </a:r>
            <a:r>
              <a:rPr lang="en-US" altLang="en-US" b="1">
                <a:ea typeface="MS Mincho" panose="02020609040205080304" pitchFamily="49" charset="-128"/>
              </a:rPr>
              <a:t> </a:t>
            </a:r>
          </a:p>
        </p:txBody>
      </p:sp>
      <p:sp>
        <p:nvSpPr>
          <p:cNvPr id="471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AC6C4B-EFB5-434E-B5C7-27A7C1EDC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924800" cy="533400"/>
          </a:xfrm>
        </p:spPr>
        <p:txBody>
          <a:bodyPr/>
          <a:lstStyle/>
          <a:p>
            <a:pPr eaLnBrk="1" hangingPunct="1"/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Examples:</a:t>
            </a:r>
          </a:p>
        </p:txBody>
      </p:sp>
      <p:sp>
        <p:nvSpPr>
          <p:cNvPr id="471044" name="Text Box 4">
            <a:extLst>
              <a:ext uri="{FF2B5EF4-FFF2-40B4-BE49-F238E27FC236}">
                <a16:creationId xmlns:a16="http://schemas.microsoft.com/office/drawing/2014/main" id="{570E25BD-E7FC-9547-996C-00659AE75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029200"/>
            <a:ext cx="7772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ea typeface="MS Mincho" panose="02020609040205080304" pitchFamily="49" charset="-128"/>
              </a:rPr>
              <a:t>  Example II involves lock conversion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MS Mincho" panose="02020609040205080304" pitchFamily="49" charset="-128"/>
              </a:rPr>
              <a:t>  The scheduler </a:t>
            </a:r>
            <a:r>
              <a:rPr lang="en-US" altLang="en-US" i="1">
                <a:ea typeface="MS Mincho" panose="02020609040205080304" pitchFamily="49" charset="-128"/>
              </a:rPr>
              <a:t>restarts</a:t>
            </a:r>
            <a:r>
              <a:rPr lang="en-US" altLang="en-US">
                <a:ea typeface="MS Mincho" panose="02020609040205080304" pitchFamily="49" charset="-128"/>
              </a:rPr>
              <a:t> any transaction  aborted due     to deadlock.</a:t>
            </a:r>
          </a:p>
        </p:txBody>
      </p:sp>
      <p:graphicFrame>
        <p:nvGraphicFramePr>
          <p:cNvPr id="471045" name="Object 2">
            <a:extLst>
              <a:ext uri="{FF2B5EF4-FFF2-40B4-BE49-F238E27FC236}">
                <a16:creationId xmlns:a16="http://schemas.microsoft.com/office/drawing/2014/main" id="{8A449D4A-E981-D14F-9897-0F1AA7389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198688"/>
          <a:ext cx="6781800" cy="2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467600" imgH="2794000" progId="Paint.Picture">
                  <p:embed/>
                </p:oleObj>
              </mc:Choice>
              <mc:Fallback>
                <p:oleObj name="Bitmap Image" r:id="rId3" imgW="7467600" imgH="2794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98688"/>
                        <a:ext cx="6781800" cy="2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 autoUpdateAnimBg="0"/>
      <p:bldP spid="47104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75397B48-238C-F342-914E-C4EA3EE2F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6096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Deadlocks</a:t>
            </a:r>
            <a:r>
              <a:rPr lang="en-US" altLang="en-US" sz="3200" b="1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5973EBD8-6620-564D-9783-D551415DC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495800"/>
          </a:xfrm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A </a:t>
            </a:r>
            <a:r>
              <a:rPr lang="en-US" altLang="en-US" i="1">
                <a:ea typeface="MS Mincho" panose="02020609040205080304" pitchFamily="49" charset="-128"/>
              </a:rPr>
              <a:t>deadlock</a:t>
            </a:r>
            <a:r>
              <a:rPr lang="en-US" altLang="en-US">
                <a:ea typeface="MS Mincho" panose="02020609040205080304" pitchFamily="49" charset="-128"/>
              </a:rPr>
              <a:t> occurs when two or more transactions are blocked indefinitely. 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This happens because each holds locks on data items on which the other transaction(s)  attempt to place a conflicting lock. </a:t>
            </a:r>
          </a:p>
          <a:p>
            <a:endParaRPr lang="en-US" altLang="en-US" sz="1200">
              <a:ea typeface="MS Mincho" panose="02020609040205080304" pitchFamily="49" charset="-128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Necessary conditions for deadlock situations. 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mutual exclusion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hold and wait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no preemption</a:t>
            </a:r>
          </a:p>
          <a:p>
            <a:pPr lvl="2"/>
            <a:r>
              <a:rPr lang="en-US" altLang="en-US" sz="2400">
                <a:ea typeface="MS Mincho" panose="02020609040205080304" pitchFamily="49" charset="-128"/>
              </a:rPr>
              <a:t>circular wait.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>
            <a:extLst>
              <a:ext uri="{FF2B5EF4-FFF2-40B4-BE49-F238E27FC236}">
                <a16:creationId xmlns:a16="http://schemas.microsoft.com/office/drawing/2014/main" id="{B5381A94-6A19-924C-A862-8A52EFF06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Deadlock Handling Schemes</a:t>
            </a:r>
          </a:p>
        </p:txBody>
      </p:sp>
      <p:sp>
        <p:nvSpPr>
          <p:cNvPr id="10240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970963-B477-F54B-BCA8-EDA63FB5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Deadlock avoidance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Timestamp ordering (Wait-Die, Wound-Wait)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Deadlock Prevention</a:t>
            </a:r>
          </a:p>
          <a:p>
            <a:pPr lvl="1" eaLnBrk="1" hangingPunct="1"/>
            <a:r>
              <a:rPr lang="en-US" altLang="en-US" sz="22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Predeclaration</a:t>
            </a:r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of resources,…</a:t>
            </a:r>
          </a:p>
          <a:p>
            <a:pPr lvl="1" eaLnBrk="1" hangingPunct="1"/>
            <a:endParaRPr lang="en-US" altLang="en-US" sz="2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6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600" dirty="0">
                <a:solidFill>
                  <a:srgbClr val="660066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Deadlock Detection and Resolution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Time-out</a:t>
            </a:r>
          </a:p>
          <a:p>
            <a:pPr lvl="1" eaLnBrk="1" hangingPunct="1"/>
            <a:r>
              <a:rPr lang="en-US" altLang="en-US" sz="2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Wait-for graphs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D7AEF7E0-BB4D-CD43-AEFD-3695A1BBC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Issues Related to Locking</a:t>
            </a:r>
          </a:p>
        </p:txBody>
      </p:sp>
      <p:pic>
        <p:nvPicPr>
          <p:cNvPr id="96258" name="Picture 4" descr="wubtaabk[1]">
            <a:extLst>
              <a:ext uri="{FF2B5EF4-FFF2-40B4-BE49-F238E27FC236}">
                <a16:creationId xmlns:a16="http://schemas.microsoft.com/office/drawing/2014/main" id="{CCDF578F-5A98-F040-979C-C3E872A8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828800"/>
            <a:ext cx="2033587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6" descr="starving">
            <a:hlinkClick r:id="rId4"/>
            <a:extLst>
              <a:ext uri="{FF2B5EF4-FFF2-40B4-BE49-F238E27FC236}">
                <a16:creationId xmlns:a16="http://schemas.microsoft.com/office/drawing/2014/main" id="{E0DF18E4-4250-9A41-AB5C-44740AA73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9400" y="3733800"/>
            <a:ext cx="1625600" cy="1625600"/>
          </a:xfrm>
        </p:spPr>
      </p:pic>
      <p:sp>
        <p:nvSpPr>
          <p:cNvPr id="96260" name="Text Box 9">
            <a:extLst>
              <a:ext uri="{FF2B5EF4-FFF2-40B4-BE49-F238E27FC236}">
                <a16:creationId xmlns:a16="http://schemas.microsoft.com/office/drawing/2014/main" id="{93EA6729-7B2F-B441-B746-E27920220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180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/>
              <a:t>Deadlock</a:t>
            </a:r>
          </a:p>
        </p:txBody>
      </p:sp>
      <p:sp>
        <p:nvSpPr>
          <p:cNvPr id="96261" name="Text Box 10">
            <a:extLst>
              <a:ext uri="{FF2B5EF4-FFF2-40B4-BE49-F238E27FC236}">
                <a16:creationId xmlns:a16="http://schemas.microsoft.com/office/drawing/2014/main" id="{09D0B2D2-DBD0-324E-931A-106D1C460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62600"/>
            <a:ext cx="154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Starvation</a:t>
            </a:r>
          </a:p>
        </p:txBody>
      </p: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C1FC7E62-2B89-B540-974B-7DE3F729C43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048000"/>
            <a:ext cx="1828800" cy="1447800"/>
            <a:chOff x="2400" y="2160"/>
            <a:chExt cx="990" cy="813"/>
          </a:xfrm>
        </p:grpSpPr>
        <p:sp>
          <p:nvSpPr>
            <p:cNvPr id="96265" name="AutoShape 11">
              <a:extLst>
                <a:ext uri="{FF2B5EF4-FFF2-40B4-BE49-F238E27FC236}">
                  <a16:creationId xmlns:a16="http://schemas.microsoft.com/office/drawing/2014/main" id="{2175C4EF-BFD8-7A43-A1F6-4958F8BF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08"/>
              <a:ext cx="462" cy="765"/>
            </a:xfrm>
            <a:prstGeom prst="curvedRigh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  <p:sp>
          <p:nvSpPr>
            <p:cNvPr id="96266" name="AutoShape 12">
              <a:extLst>
                <a:ext uri="{FF2B5EF4-FFF2-40B4-BE49-F238E27FC236}">
                  <a16:creationId xmlns:a16="http://schemas.microsoft.com/office/drawing/2014/main" id="{B343EDB0-7F06-344F-B075-C9568D055B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28" y="2160"/>
              <a:ext cx="462" cy="765"/>
            </a:xfrm>
            <a:prstGeom prst="curvedLeftArrow">
              <a:avLst>
                <a:gd name="adj1" fmla="val 33117"/>
                <a:gd name="adj2" fmla="val 6623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buFont typeface="Monotype Sorts" pitchFamily="2" charset="2"/>
                <a:buNone/>
              </a:pPr>
              <a:endParaRPr lang="en-US" altLang="en-US"/>
            </a:p>
          </p:txBody>
        </p:sp>
      </p:grpSp>
      <p:sp>
        <p:nvSpPr>
          <p:cNvPr id="96263" name="Text Box 14">
            <a:extLst>
              <a:ext uri="{FF2B5EF4-FFF2-40B4-BE49-F238E27FC236}">
                <a16:creationId xmlns:a16="http://schemas.microsoft.com/office/drawing/2014/main" id="{302DF09A-0191-E041-A587-85EACCA8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Livelock</a:t>
            </a:r>
          </a:p>
        </p:txBody>
      </p:sp>
      <p:sp>
        <p:nvSpPr>
          <p:cNvPr id="96264" name="Rectangle 15">
            <a:extLst>
              <a:ext uri="{FF2B5EF4-FFF2-40B4-BE49-F238E27FC236}">
                <a16:creationId xmlns:a16="http://schemas.microsoft.com/office/drawing/2014/main" id="{A44FE09E-7D99-364A-8E3B-F51C271C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075" y="511175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C58643B3-FF3A-D946-AA58-B64A11AD7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Concurrency Control Schemes</a:t>
            </a:r>
          </a:p>
        </p:txBody>
      </p:sp>
      <p:sp>
        <p:nvSpPr>
          <p:cNvPr id="1157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7BBACE-2655-7B41-B790-C9F7E22E7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Lock-based CC schemes </a:t>
            </a:r>
          </a:p>
          <a:p>
            <a:pPr lvl="1" eaLnBrk="1" hangingPunct="1"/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</a:rPr>
              <a:t>Two-phase locking  </a:t>
            </a: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[IBM DB2, SQLServer]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Multigranularity locking</a:t>
            </a:r>
          </a:p>
          <a:p>
            <a:pPr lvl="1"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Tree/Index locking </a:t>
            </a:r>
          </a:p>
          <a:p>
            <a:pPr eaLnBrk="1" hangingPunct="1"/>
            <a:endParaRPr lang="en-US" altLang="en-US" sz="120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>
                <a:latin typeface="Tahoma" panose="020B0604030504040204" pitchFamily="34" charset="0"/>
                <a:ea typeface="ＭＳ Ｐゴシック" panose="020B0600070205080204" pitchFamily="34" charset="-128"/>
              </a:rPr>
              <a:t>Multiversion</a:t>
            </a:r>
            <a:r>
              <a:rPr lang="en-US" altLang="en-US" sz="2800">
                <a:latin typeface="Tahoma" panose="020B0604030504040204" pitchFamily="34" charset="0"/>
                <a:ea typeface="ＭＳ Ｐゴシック" panose="020B0600070205080204" pitchFamily="34" charset="-128"/>
              </a:rPr>
              <a:t> [Oracle, SQLServer]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Timestamp-based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 Optimistic CC &amp; Certifiers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026">
            <a:extLst>
              <a:ext uri="{FF2B5EF4-FFF2-40B4-BE49-F238E27FC236}">
                <a16:creationId xmlns:a16="http://schemas.microsoft.com/office/drawing/2014/main" id="{606B9B0C-D594-DD4B-AE9B-57469C465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Multiversion Concurrency Control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</a:p>
        </p:txBody>
      </p:sp>
      <p:sp>
        <p:nvSpPr>
          <p:cNvPr id="48435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360F55-E407-0340-A6C0-2A9DE96A9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4800600"/>
          </a:xfrm>
        </p:spPr>
        <p:txBody>
          <a:bodyPr/>
          <a:lstStyle/>
          <a:p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Assume the following sequence of events. </a:t>
            </a:r>
          </a:p>
          <a:p>
            <a:pPr>
              <a:buFont typeface="Monotype Sorts" pitchFamily="2" charset="2"/>
              <a:buNone/>
            </a:pP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		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 (x) R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</a:p>
          <a:p>
            <a:pPr>
              <a:buFont typeface="Monotype Sorts" pitchFamily="2" charset="2"/>
              <a:buNone/>
            </a:pPr>
            <a:endParaRPr lang="en-US" altLang="en-US" b="1" baseline="-250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This sequence CANNOT be produced by a strict 2PL scheduler</a:t>
            </a:r>
          </a:p>
          <a:p>
            <a:pPr lvl="1"/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can not read lock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 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until after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</a:p>
          <a:p>
            <a:endParaRPr lang="en-US" altLang="en-US" sz="12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600">
                <a:latin typeface="Tahoma" panose="020B0604030504040204" pitchFamily="34" charset="0"/>
                <a:ea typeface="MS Mincho" panose="02020609040205080304" pitchFamily="49" charset="-128"/>
              </a:rPr>
              <a:t>An Idea !!</a:t>
            </a:r>
          </a:p>
          <a:p>
            <a:pPr lvl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If we had kept the old version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  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when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W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(x)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, then we could avoid having to delay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as in 2PL </a:t>
            </a:r>
            <a:b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</a:b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by having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read the previous (old) value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 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(produced by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).</a:t>
            </a:r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BAAFEA26-AE1D-3D41-AE35-6AED7C58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60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Idea </a:t>
            </a:r>
          </a:p>
        </p:txBody>
      </p:sp>
      <p:sp>
        <p:nvSpPr>
          <p:cNvPr id="4597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79DDCF-76AA-6748-BEC5-6D5EB2084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The DBMS keeps a list of versions for each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</a:p>
          <a:p>
            <a:pPr lvl="1"/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Version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means the version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produced by </a:t>
            </a:r>
            <a:b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</a:b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a Write on x by transaction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</a:p>
          <a:p>
            <a:endParaRPr lang="en-US" altLang="en-US" sz="8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Each Write(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) produces a new version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endParaRPr lang="en-US" altLang="en-US" sz="8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When the scheduler receives a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R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(x)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, it must decide which version of x to read</a:t>
            </a:r>
          </a:p>
          <a:p>
            <a:pPr lvl="1"/>
            <a:r>
              <a:rPr lang="en-US" altLang="en-US" sz="2200">
                <a:latin typeface="Tahoma" panose="020B0604030504040204" pitchFamily="34" charset="0"/>
                <a:ea typeface="MS Mincho" panose="02020609040205080304" pitchFamily="49" charset="-128"/>
              </a:rPr>
              <a:t> A Read operation will be converted to the form </a:t>
            </a:r>
            <a:r>
              <a:rPr lang="en-US" altLang="en-US" sz="2200" i="1">
                <a:latin typeface="Tahoma" panose="020B0604030504040204" pitchFamily="34" charset="0"/>
                <a:ea typeface="MS Mincho" panose="02020609040205080304" pitchFamily="49" charset="-128"/>
              </a:rPr>
              <a:t>R</a:t>
            </a:r>
            <a:r>
              <a:rPr lang="en-US" altLang="en-US" sz="2200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 sz="2200">
                <a:latin typeface="Tahoma" panose="020B0604030504040204" pitchFamily="34" charset="0"/>
                <a:ea typeface="MS Mincho" panose="02020609040205080304" pitchFamily="49" charset="-128"/>
              </a:rPr>
              <a:t>(</a:t>
            </a:r>
            <a:r>
              <a:rPr lang="en-US" altLang="en-US" sz="2200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 sz="2200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 sz="2200">
                <a:latin typeface="Tahoma" panose="020B0604030504040204" pitchFamily="34" charset="0"/>
                <a:ea typeface="MS Mincho" panose="02020609040205080304" pitchFamily="49" charset="-128"/>
              </a:rPr>
              <a:t>) </a:t>
            </a:r>
          </a:p>
          <a:p>
            <a:endParaRPr lang="en-US" altLang="en-US" sz="8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If a transaction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is aborted, any version it created is destroyed</a:t>
            </a:r>
          </a:p>
          <a:p>
            <a:endParaRPr lang="en-US" altLang="en-US" sz="800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If a transaction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is committed, any version it created becomes available for reading by other transactions</a:t>
            </a:r>
          </a:p>
          <a:p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9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EA84730F-FC6B-C542-BD92-27B90633D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Two Version 2PL (2V2PL) </a:t>
            </a:r>
          </a:p>
        </p:txBody>
      </p:sp>
      <p:sp>
        <p:nvSpPr>
          <p:cNvPr id="470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F1D1E73-DA1D-EE4F-8DAD-CF9122E70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keep one or two versions of each data item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When a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 wants to write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, it sets a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wl(x)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and creates a new version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x, x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The </a:t>
            </a:r>
            <a:r>
              <a:rPr lang="en-US" altLang="en-US" sz="2200" i="1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wl(x)</a:t>
            </a:r>
            <a:r>
              <a:rPr lang="en-US" altLang="en-US" sz="2200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 prohibits other transactions from writing </a:t>
            </a:r>
            <a:r>
              <a:rPr lang="en-US" altLang="en-US" sz="2200" i="1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 sz="2200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Readers are allowed to place a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rl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on their write-locked x or the previous version of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x.</a:t>
            </a:r>
            <a:endParaRPr lang="en-US" altLang="en-US">
              <a:latin typeface="Tahoma" panose="020B060403050404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When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commits, the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version of x becomes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's unique version (the previous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may now be deleted). 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To delete the previous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when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T</a:t>
            </a:r>
            <a:r>
              <a:rPr lang="en-US" altLang="en-US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i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 commits, we need to know that no other transaction reads </a:t>
            </a:r>
            <a:r>
              <a:rPr lang="en-US" altLang="en-US" i="1">
                <a:latin typeface="Tahoma" panose="020B0604030504040204" pitchFamily="34" charset="0"/>
                <a:ea typeface="MS Mincho" panose="02020609040205080304" pitchFamily="49" charset="-128"/>
              </a:rPr>
              <a:t>x</a:t>
            </a:r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660066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Request a commit lock (cl) which conflict with rl</a:t>
            </a:r>
          </a:p>
          <a:p>
            <a:r>
              <a:rPr lang="en-US" altLang="en-US">
                <a:latin typeface="Tahoma" panose="020B0604030504040204" pitchFamily="34" charset="0"/>
                <a:ea typeface="MS Mincho" panose="02020609040205080304" pitchFamily="49" charset="-128"/>
              </a:rPr>
              <a:t>Deadlocks are possible and indicate non-CSR execution</a:t>
            </a:r>
          </a:p>
          <a:p>
            <a:pPr lvl="1"/>
            <a:r>
              <a:rPr lang="en-US" altLang="en-US" sz="2200">
                <a:latin typeface="Tahoma" panose="020B0604030504040204" pitchFamily="34" charset="0"/>
                <a:ea typeface="MS Mincho" panose="02020609040205080304" pitchFamily="49" charset="-128"/>
              </a:rPr>
              <a:t>use any deadlock detection or prevention technique. </a:t>
            </a:r>
          </a:p>
          <a:p>
            <a:pPr>
              <a:lnSpc>
                <a:spcPct val="90000"/>
              </a:lnSpc>
            </a:pPr>
            <a:endParaRPr lang="en-US" altLang="en-US" sz="2600">
              <a:latin typeface="Tahoma" panose="020B060403050404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36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026">
            <a:extLst>
              <a:ext uri="{FF2B5EF4-FFF2-40B4-BE49-F238E27FC236}">
                <a16:creationId xmlns:a16="http://schemas.microsoft.com/office/drawing/2014/main" id="{647BAE15-CD60-304E-AFA2-708BD6F71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ACID Properties</a:t>
            </a:r>
          </a:p>
        </p:txBody>
      </p:sp>
      <p:sp>
        <p:nvSpPr>
          <p:cNvPr id="7170" name="Rectangle 1027">
            <a:extLst>
              <a:ext uri="{FF2B5EF4-FFF2-40B4-BE49-F238E27FC236}">
                <a16:creationId xmlns:a16="http://schemas.microsoft.com/office/drawing/2014/main" id="{4629849C-D447-9A44-A31C-0C6975D5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2819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latin typeface="Arial" panose="020B0604020202020204" pitchFamily="34" charset="0"/>
              </a:rPr>
              <a:t>tomicity</a:t>
            </a: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onsistency</a:t>
            </a:r>
            <a:endParaRPr lang="en-US" altLang="en-US" sz="32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solation</a:t>
            </a:r>
          </a:p>
          <a:p>
            <a:pPr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urability</a:t>
            </a:r>
          </a:p>
          <a:p>
            <a:pPr lvl="1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FB4322DC-DBC9-5E4E-B0A4-C3B04F98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533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</a:p>
          <a:p>
            <a:pPr algn="ctr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endParaRPr lang="en-US" altLang="en-US" sz="32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endParaRPr lang="en-US" altLang="en-US" sz="3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3200" b="1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  <a:endParaRPr lang="en-US" altLang="en-US" sz="3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ctr">
              <a:lnSpc>
                <a:spcPct val="90000"/>
              </a:lnSpc>
              <a:spcAft>
                <a:spcPts val="2400"/>
              </a:spcAft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3200"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7F60FDF0-8568-E84D-BB4F-E784D306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16192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9">
            <a:extLst>
              <a:ext uri="{FF2B5EF4-FFF2-40B4-BE49-F238E27FC236}">
                <a16:creationId xmlns:a16="http://schemas.microsoft.com/office/drawing/2014/main" id="{8C99ED55-F325-F04E-B296-A8E1E12E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2672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>
            <a:extLst>
              <a:ext uri="{FF2B5EF4-FFF2-40B4-BE49-F238E27FC236}">
                <a16:creationId xmlns:a16="http://schemas.microsoft.com/office/drawing/2014/main" id="{DE0815D5-9B45-1447-9349-E0B38DFE2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2057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0">
            <a:extLst>
              <a:ext uri="{FF2B5EF4-FFF2-40B4-BE49-F238E27FC236}">
                <a16:creationId xmlns:a16="http://schemas.microsoft.com/office/drawing/2014/main" id="{BB465015-B048-9644-8699-F614998E9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06500"/>
            <a:ext cx="297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823CB249-EB83-D349-ACBF-E8E0359AD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126978" name="Content Placeholder 2">
            <a:extLst>
              <a:ext uri="{FF2B5EF4-FFF2-40B4-BE49-F238E27FC236}">
                <a16:creationId xmlns:a16="http://schemas.microsoft.com/office/drawing/2014/main" id="{12BFE0EC-F1CB-8448-8E20-F14DD8CE7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824913" cy="152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  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R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 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 R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(x)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R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3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 W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 R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0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  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 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1 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3  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C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(x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2</a:t>
            </a:r>
            <a:r>
              <a:rPr lang="en-US" altLang="en-US" b="1" i="1">
                <a:latin typeface="Tahoma" panose="020B0604030504040204" pitchFamily="34" charset="0"/>
                <a:ea typeface="MS Mincho" panose="02020609040205080304" pitchFamily="49" charset="-128"/>
              </a:rPr>
              <a:t>)</a:t>
            </a:r>
            <a:r>
              <a:rPr lang="en-US" altLang="en-US" b="1" i="1" baseline="-25000">
                <a:latin typeface="Tahoma" panose="020B0604030504040204" pitchFamily="34" charset="0"/>
                <a:ea typeface="MS Mincho" panose="02020609040205080304" pitchFamily="49" charset="-128"/>
              </a:rPr>
              <a:t>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62ED46-4E94-9A48-AEA5-5294F34337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40250"/>
            <a:ext cx="631825" cy="869950"/>
            <a:chOff x="685800" y="4540218"/>
            <a:chExt cx="631072" cy="869982"/>
          </a:xfrm>
        </p:grpSpPr>
        <p:sp>
          <p:nvSpPr>
            <p:cNvPr id="127019" name="TextBox 3">
              <a:extLst>
                <a:ext uri="{FF2B5EF4-FFF2-40B4-BE49-F238E27FC236}">
                  <a16:creationId xmlns:a16="http://schemas.microsoft.com/office/drawing/2014/main" id="{73776CA8-554B-9346-92A3-525E2D45F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4948535"/>
              <a:ext cx="503664" cy="46166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X</a:t>
              </a:r>
              <a:r>
                <a:rPr lang="en-US" altLang="en-US" baseline="-25000"/>
                <a:t>0</a:t>
              </a:r>
              <a:endParaRPr lang="en-US" altLang="en-US"/>
            </a:p>
          </p:txBody>
        </p:sp>
        <p:sp>
          <p:nvSpPr>
            <p:cNvPr id="127020" name="TextBox 4">
              <a:extLst>
                <a:ext uri="{FF2B5EF4-FFF2-40B4-BE49-F238E27FC236}">
                  <a16:creationId xmlns:a16="http://schemas.microsoft.com/office/drawing/2014/main" id="{07FA98B6-6F0F-2248-9AA3-D64941150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258" y="4540218"/>
              <a:ext cx="37061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</a:rPr>
                <a:t>U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A9EB63-9EA7-ED46-8704-248AB3E7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4948238"/>
            <a:ext cx="504825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08E58-EB39-5A4E-9337-35309AF4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4540250"/>
            <a:ext cx="3698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9C49D-C49B-D04B-8844-F2AC6AF1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48238"/>
            <a:ext cx="503238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X</a:t>
            </a:r>
            <a:r>
              <a:rPr lang="en-US" altLang="en-US" baseline="-25000"/>
              <a:t>0</a:t>
            </a:r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495CD-EDDA-6C47-9A74-02507619E904}"/>
              </a:ext>
            </a:extLst>
          </p:cNvPr>
          <p:cNvSpPr txBox="1"/>
          <p:nvPr/>
        </p:nvSpPr>
        <p:spPr>
          <a:xfrm>
            <a:off x="1860550" y="4540250"/>
            <a:ext cx="371475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74C3CC-B093-8E4A-B273-564535E08644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2463800"/>
            <a:ext cx="3249613" cy="1851025"/>
            <a:chOff x="3302374" y="2463483"/>
            <a:chExt cx="3249041" cy="185165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828C21E-DFEE-0745-98E7-392FB5609FC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02374" y="2463483"/>
              <a:ext cx="3249041" cy="1851653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18" name="TextBox 34">
              <a:extLst>
                <a:ext uri="{FF2B5EF4-FFF2-40B4-BE49-F238E27FC236}">
                  <a16:creationId xmlns:a16="http://schemas.microsoft.com/office/drawing/2014/main" id="{EECC562E-DA72-524E-826B-3F98A771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194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cl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B15660-78E9-E04F-B5B5-73DED46BD31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86038"/>
            <a:ext cx="554038" cy="1757362"/>
            <a:chOff x="457200" y="2586335"/>
            <a:chExt cx="554686" cy="17570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1449AF-2984-1D4A-BD33-68AA342BCC5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46722" y="2586335"/>
              <a:ext cx="65164" cy="175706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16" name="TextBox 37">
              <a:extLst>
                <a:ext uri="{FF2B5EF4-FFF2-40B4-BE49-F238E27FC236}">
                  <a16:creationId xmlns:a16="http://schemas.microsoft.com/office/drawing/2014/main" id="{0859BC4B-5AC4-C643-A687-806F7155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2967335"/>
              <a:ext cx="4764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wl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A7755E-2651-FA4F-9278-C5172C9C876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586038"/>
            <a:ext cx="768350" cy="1757362"/>
            <a:chOff x="1115726" y="2586335"/>
            <a:chExt cx="769301" cy="17570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8C2679-E146-3C45-84BA-3334EB84B32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5726" y="2586335"/>
              <a:ext cx="769301" cy="175706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14" name="TextBox 39">
              <a:extLst>
                <a:ext uri="{FF2B5EF4-FFF2-40B4-BE49-F238E27FC236}">
                  <a16:creationId xmlns:a16="http://schemas.microsoft.com/office/drawing/2014/main" id="{D91F9D0D-D2FB-964D-AA27-0335F42CA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844" y="296733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cl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6D6CC0F-F33C-FD44-83F2-80795D73CA26}"/>
              </a:ext>
            </a:extLst>
          </p:cNvPr>
          <p:cNvGrpSpPr>
            <a:grpSpLocks/>
          </p:cNvGrpSpPr>
          <p:nvPr/>
        </p:nvGrpSpPr>
        <p:grpSpPr bwMode="auto">
          <a:xfrm>
            <a:off x="2090738" y="2586038"/>
            <a:ext cx="1355725" cy="1755775"/>
            <a:chOff x="2090999" y="2586335"/>
            <a:chExt cx="1355598" cy="17548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98BB0D-0831-864D-9A82-AAD8CB6E7B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90999" y="2586335"/>
              <a:ext cx="1355598" cy="1754833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12" name="TextBox 44">
              <a:extLst>
                <a:ext uri="{FF2B5EF4-FFF2-40B4-BE49-F238E27FC236}">
                  <a16:creationId xmlns:a16="http://schemas.microsoft.com/office/drawing/2014/main" id="{498E494A-8331-A542-A3BF-33CF422B9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780" y="2929074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rl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869B6F-899D-B740-98D6-6B2D4B6D1DEB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536825"/>
            <a:ext cx="1463675" cy="1812925"/>
            <a:chOff x="3071314" y="2537452"/>
            <a:chExt cx="1464389" cy="181243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33CAB9-0977-A14A-B052-0F0B5028FEC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71314" y="2537452"/>
              <a:ext cx="1464389" cy="181243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10" name="TextBox 46">
              <a:extLst>
                <a:ext uri="{FF2B5EF4-FFF2-40B4-BE49-F238E27FC236}">
                  <a16:creationId xmlns:a16="http://schemas.microsoft.com/office/drawing/2014/main" id="{8C60C1C5-FFAC-0A47-9B7C-23D6A00E8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188" y="2891135"/>
              <a:ext cx="4764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wl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C163EE-614B-F84D-9352-2DA5DBB65D17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2536825"/>
            <a:ext cx="3630612" cy="1827213"/>
            <a:chOff x="2161022" y="2537452"/>
            <a:chExt cx="3630179" cy="182656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21029F-98CE-9049-BFD9-33C272CD330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1022" y="2537452"/>
              <a:ext cx="3630179" cy="182656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08" name="TextBox 48">
              <a:extLst>
                <a:ext uri="{FF2B5EF4-FFF2-40B4-BE49-F238E27FC236}">
                  <a16:creationId xmlns:a16="http://schemas.microsoft.com/office/drawing/2014/main" id="{481F507F-D83E-7349-B051-5A80F9BEE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26670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rl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CC7A354-DFFE-584C-8600-4577FC28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48238"/>
            <a:ext cx="503238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X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F49BC0-7D27-5640-94DD-46A5FBC2BAB0}"/>
              </a:ext>
            </a:extLst>
          </p:cNvPr>
          <p:cNvSpPr txBox="1"/>
          <p:nvPr/>
        </p:nvSpPr>
        <p:spPr>
          <a:xfrm>
            <a:off x="4070350" y="4540250"/>
            <a:ext cx="371475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06CF05F-579D-E340-BAC7-958E723626D6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2516188"/>
            <a:ext cx="536575" cy="1827212"/>
            <a:chOff x="1853612" y="2516833"/>
            <a:chExt cx="537565" cy="182656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1E3ACB-9DC5-4241-82C3-2256B0E2B4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55399" y="2516833"/>
              <a:ext cx="435778" cy="1826567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06" name="TextBox 75">
              <a:extLst>
                <a:ext uri="{FF2B5EF4-FFF2-40B4-BE49-F238E27FC236}">
                  <a16:creationId xmlns:a16="http://schemas.microsoft.com/office/drawing/2014/main" id="{5AF84C0C-E6CD-9E46-8D38-EAA28FB66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612" y="2971800"/>
              <a:ext cx="425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ul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6E643C-E3D4-DC45-9EFA-59F09F267E1A}"/>
              </a:ext>
            </a:extLst>
          </p:cNvPr>
          <p:cNvGrpSpPr>
            <a:grpSpLocks/>
          </p:cNvGrpSpPr>
          <p:nvPr/>
        </p:nvGrpSpPr>
        <p:grpSpPr bwMode="auto">
          <a:xfrm>
            <a:off x="4471988" y="2586038"/>
            <a:ext cx="3500437" cy="1833562"/>
            <a:chOff x="4471739" y="2586335"/>
            <a:chExt cx="3500487" cy="1833053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114F1B2-091C-474F-9D1E-73C44872672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71739" y="2586335"/>
              <a:ext cx="3500487" cy="1833053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04" name="TextBox 80">
              <a:extLst>
                <a:ext uri="{FF2B5EF4-FFF2-40B4-BE49-F238E27FC236}">
                  <a16:creationId xmlns:a16="http://schemas.microsoft.com/office/drawing/2014/main" id="{72389E39-8067-8947-845E-AF7D51CF6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084" y="2814935"/>
              <a:ext cx="425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ul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08876B-4CDE-0247-A9C8-BE288B8E4AA8}"/>
              </a:ext>
            </a:extLst>
          </p:cNvPr>
          <p:cNvGrpSpPr>
            <a:grpSpLocks/>
          </p:cNvGrpSpPr>
          <p:nvPr/>
        </p:nvGrpSpPr>
        <p:grpSpPr bwMode="auto">
          <a:xfrm>
            <a:off x="2309813" y="2463800"/>
            <a:ext cx="4784725" cy="1935163"/>
            <a:chOff x="2309163" y="2463483"/>
            <a:chExt cx="4784596" cy="193528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B099EEB-3F23-DC4F-AEB8-0ABF8E18F2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09163" y="2463483"/>
              <a:ext cx="4784596" cy="193528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02" name="TextBox 87">
              <a:extLst>
                <a:ext uri="{FF2B5EF4-FFF2-40B4-BE49-F238E27FC236}">
                  <a16:creationId xmlns:a16="http://schemas.microsoft.com/office/drawing/2014/main" id="{5AD9F48A-DCFF-FE48-85D8-AA01FCDB3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814935"/>
              <a:ext cx="425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ul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1BFA858-FBBE-574D-B21A-141A4A81B583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2516188"/>
            <a:ext cx="5135563" cy="1935162"/>
            <a:chOff x="2343722" y="2516833"/>
            <a:chExt cx="5135750" cy="1935286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ACB7DAD-2835-8249-9629-E1A6C961A9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43722" y="2516833"/>
              <a:ext cx="5135750" cy="193528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000" name="TextBox 96">
              <a:extLst>
                <a:ext uri="{FF2B5EF4-FFF2-40B4-BE49-F238E27FC236}">
                  <a16:creationId xmlns:a16="http://schemas.microsoft.com/office/drawing/2014/main" id="{563F768E-514D-9F4E-A3C7-8A866B7EC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2884" y="2814935"/>
              <a:ext cx="4251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ul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EB4A895-F170-544E-A4A9-98060031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313238"/>
            <a:ext cx="15255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60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C1FA47-20C0-2548-B028-60B057542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97363"/>
            <a:ext cx="1527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60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A16702-DB5C-9A43-BD69-F2CAAE46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67200"/>
            <a:ext cx="1527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60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7036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50" grpId="0" animBg="1"/>
      <p:bldP spid="51" grpId="0" animBg="1"/>
      <p:bldP spid="111" grpId="0"/>
      <p:bldP spid="112" grpId="0"/>
      <p:bldP spid="1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3855C059-2858-6846-AF3D-4D58318B4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Postgres Isolation Levels</a:t>
            </a:r>
          </a:p>
        </p:txBody>
      </p:sp>
      <p:sp>
        <p:nvSpPr>
          <p:cNvPr id="1269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F2CDC3-7838-1943-8FAD-73FFAA2DC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dirty="0">
                <a:solidFill>
                  <a:srgbClr val="660066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SET TRANSACTION  READ ONLY |  READ WRITE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[ ISOLATION LEVEL READ UNCOMMITTED |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</a:t>
            </a:r>
            <a:r>
              <a:rPr lang="en-US" altLang="en-US" dirty="0">
                <a:solidFill>
                  <a:srgbClr val="FF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t>READ COMMIT </a:t>
            </a: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|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REPEATABLE READ | </a:t>
            </a:r>
          </a:p>
          <a:p>
            <a:pPr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dirty="0">
                <a:latin typeface="Arial Narrow" panose="020B0604020202020204" pitchFamily="34" charset="0"/>
                <a:ea typeface="ＭＳ Ｐゴシック" panose="020B0600070205080204" pitchFamily="34" charset="-128"/>
              </a:rPr>
              <a:t>                                           SERIALIZABLE ]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200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READ COMMITTED is the </a:t>
            </a:r>
            <a:r>
              <a:rPr lang="en-US" altLang="en-US" i="1" dirty="0">
                <a:ea typeface="ＭＳ Ｐゴシック" panose="020B0600070205080204" pitchFamily="34" charset="-128"/>
              </a:rPr>
              <a:t>default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Not always the most recent/latest one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It cannot see even its own uncommitted updates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REPEADABLE READS always, Why?</a:t>
            </a:r>
          </a:p>
          <a:p>
            <a:pPr eaLnBrk="1" hangingPunct="1"/>
            <a:endParaRPr lang="en-US" altLang="en-US" sz="1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JDBC: </a:t>
            </a:r>
            <a:r>
              <a:rPr lang="en-US" altLang="en-US" dirty="0" err="1">
                <a:ea typeface="ＭＳ Ｐゴシック" panose="020B0600070205080204" pitchFamily="34" charset="-128"/>
              </a:rPr>
              <a:t>dbcon.TRANSACTION_READ_COMMITTED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dbcon.TRANSACTION_SERIALIZABLE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 Narrow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26979" name="Straight Connector 2">
            <a:extLst>
              <a:ext uri="{FF2B5EF4-FFF2-40B4-BE49-F238E27FC236}">
                <a16:creationId xmlns:a16="http://schemas.microsoft.com/office/drawing/2014/main" id="{B7BD8718-817E-454C-A736-BE9384867D61}"/>
              </a:ext>
            </a:extLst>
          </p:cNvPr>
          <p:cNvCxnSpPr>
            <a:cxnSpLocks/>
          </p:cNvCxnSpPr>
          <p:nvPr/>
        </p:nvCxnSpPr>
        <p:spPr bwMode="auto">
          <a:xfrm>
            <a:off x="3505200" y="1828800"/>
            <a:ext cx="2590800" cy="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FA0021DC-FA37-1B4F-8515-95575DD25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53513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ACID Properties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60A0CF4-5F19-434A-AEC0-308D7FA0CD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14600"/>
            <a:ext cx="6781800" cy="2819400"/>
            <a:chOff x="1800" y="4140"/>
            <a:chExt cx="9000" cy="2880"/>
          </a:xfrm>
          <a:noFill/>
        </p:grpSpPr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1C42329C-839C-2242-A3E4-CC595DE59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14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1"/>
                <a:t>Property</a:t>
              </a:r>
            </a:p>
          </p:txBody>
        </p:sp>
        <p:sp>
          <p:nvSpPr>
            <p:cNvPr id="10247" name="Text Box 6">
              <a:extLst>
                <a:ext uri="{FF2B5EF4-FFF2-40B4-BE49-F238E27FC236}">
                  <a16:creationId xmlns:a16="http://schemas.microsoft.com/office/drawing/2014/main" id="{75B46212-3F0D-CF46-AFDF-BA8C27BCB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486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A, D</a:t>
              </a:r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B0BA99F3-90B7-9542-A639-112966374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558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I</a:t>
              </a:r>
            </a:p>
          </p:txBody>
        </p:sp>
        <p:sp>
          <p:nvSpPr>
            <p:cNvPr id="10249" name="Text Box 8">
              <a:extLst>
                <a:ext uri="{FF2B5EF4-FFF2-40B4-BE49-F238E27FC236}">
                  <a16:creationId xmlns:a16="http://schemas.microsoft.com/office/drawing/2014/main" id="{32755800-83D6-6644-8088-8C8358E29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6300"/>
              <a:ext cx="27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>
                  <a:latin typeface="Comic Sans MS" charset="0"/>
                </a:rPr>
                <a:t>C</a:t>
              </a:r>
            </a:p>
          </p:txBody>
        </p:sp>
        <p:sp>
          <p:nvSpPr>
            <p:cNvPr id="10250" name="Text Box 9">
              <a:extLst>
                <a:ext uri="{FF2B5EF4-FFF2-40B4-BE49-F238E27FC236}">
                  <a16:creationId xmlns:a16="http://schemas.microsoft.com/office/drawing/2014/main" id="{695597F7-C0CB-2845-AC5C-860E1A99E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14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b="1"/>
                <a:t>Dealt with by</a:t>
              </a:r>
            </a:p>
          </p:txBody>
        </p:sp>
        <p:sp>
          <p:nvSpPr>
            <p:cNvPr id="10251" name="Text Box 10">
              <a:extLst>
                <a:ext uri="{FF2B5EF4-FFF2-40B4-BE49-F238E27FC236}">
                  <a16:creationId xmlns:a16="http://schemas.microsoft.com/office/drawing/2014/main" id="{93FB5D01-11C5-CC44-A7FA-1E30E45AB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486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Recovery Techniques</a:t>
              </a:r>
            </a:p>
          </p:txBody>
        </p:sp>
        <p:sp>
          <p:nvSpPr>
            <p:cNvPr id="10252" name="Text Box 11">
              <a:extLst>
                <a:ext uri="{FF2B5EF4-FFF2-40B4-BE49-F238E27FC236}">
                  <a16:creationId xmlns:a16="http://schemas.microsoft.com/office/drawing/2014/main" id="{B873BAE3-45C0-0D45-8EEA-F70F8D1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558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Concurrency Control Techniques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0253" name="Text Box 12">
              <a:extLst>
                <a:ext uri="{FF2B5EF4-FFF2-40B4-BE49-F238E27FC236}">
                  <a16:creationId xmlns:a16="http://schemas.microsoft.com/office/drawing/2014/main" id="{152A20A2-B4CA-1B4E-8784-CAE47745E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" y="6300"/>
              <a:ext cx="6300" cy="72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0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/>
                <a:t>Checks, Assertions,Triggers</a:t>
              </a:r>
            </a:p>
            <a:p>
              <a:pPr algn="ctr">
                <a:defRPr/>
              </a:pPr>
              <a:r>
                <a:rPr lang="en-US" sz="2000"/>
                <a:t> Applications Programmers</a:t>
              </a:r>
              <a:endParaRPr lang="en-US" sz="2000" b="1"/>
            </a:p>
          </p:txBody>
        </p:sp>
      </p:grpSp>
      <p:grpSp>
        <p:nvGrpSpPr>
          <p:cNvPr id="10243" name="Group 11">
            <a:extLst>
              <a:ext uri="{FF2B5EF4-FFF2-40B4-BE49-F238E27FC236}">
                <a16:creationId xmlns:a16="http://schemas.microsoft.com/office/drawing/2014/main" id="{784E1145-74F0-BF4D-869A-D483BF7D260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114425"/>
            <a:ext cx="1890713" cy="1781175"/>
            <a:chOff x="7162800" y="1114930"/>
            <a:chExt cx="1890713" cy="1780670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3B6C6233-05C3-C84F-A1F4-C524A2F0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113" y="1323832"/>
              <a:ext cx="1295400" cy="1571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E1FA992D-9F3E-8C46-BA09-E2AB8E006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1114930"/>
              <a:ext cx="1030742" cy="704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Char char="o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 pitchFamily="2" charset="2"/>
                <a:buChar char="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»"/>
                <a:defRPr sz="2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200" b="1">
                  <a:solidFill>
                    <a:srgbClr val="660066"/>
                  </a:solidFill>
                  <a:latin typeface="Arial" panose="020B0604020202020204" pitchFamily="34" charset="0"/>
                </a:rPr>
                <a:t>DBMS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1DF226-C78E-3E4B-8ECA-1C722D1673F6}"/>
              </a:ext>
            </a:extLst>
          </p:cNvPr>
          <p:cNvGraphicFramePr>
            <a:graphicFrameLocks noGrp="1"/>
          </p:cNvGraphicFramePr>
          <p:nvPr/>
        </p:nvGraphicFramePr>
        <p:xfrm>
          <a:off x="442913" y="3870325"/>
          <a:ext cx="7315200" cy="777875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Concurrency Control Techniques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1027">
            <a:extLst>
              <a:ext uri="{FF2B5EF4-FFF2-40B4-BE49-F238E27FC236}">
                <a16:creationId xmlns:a16="http://schemas.microsoft.com/office/drawing/2014/main" id="{562FAE59-14F6-DF41-A918-9091AD221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140700" cy="3581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Application Programmer's View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  Start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	  sequence of </a:t>
            </a: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SQL statements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  Commit or Rollback	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endParaRPr lang="en-US" altLang="en-US" sz="140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System developer's View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Start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	  sequence of </a:t>
            </a:r>
            <a:r>
              <a:rPr lang="en-US" altLang="en-US" sz="2200" b="1">
                <a:latin typeface="Courier" pitchFamily="2" charset="0"/>
                <a:ea typeface="ＭＳ Ｐゴシック" panose="020B0600070205080204" pitchFamily="34" charset="-128"/>
              </a:rPr>
              <a:t>Reads and Writes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>
                <a:latin typeface="Courier" pitchFamily="2" charset="0"/>
                <a:ea typeface="ＭＳ Ｐゴシック" panose="020B0600070205080204" pitchFamily="34" charset="-128"/>
              </a:rPr>
              <a:t>  Commit or Abort</a:t>
            </a:r>
          </a:p>
        </p:txBody>
      </p:sp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7175FC2A-A930-3A47-B490-B2BD08AAB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Two Views of the System</a:t>
            </a:r>
          </a:p>
        </p:txBody>
      </p:sp>
      <p:sp>
        <p:nvSpPr>
          <p:cNvPr id="453636" name="Text Box 1028">
            <a:extLst>
              <a:ext uri="{FF2B5EF4-FFF2-40B4-BE49-F238E27FC236}">
                <a16:creationId xmlns:a16="http://schemas.microsoft.com/office/drawing/2014/main" id="{B4227B74-54A9-5645-905E-D9EA58BB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743825" cy="1387475"/>
          </a:xfrm>
          <a:prstGeom prst="rect">
            <a:avLst/>
          </a:prstGeom>
          <a:solidFill>
            <a:srgbClr val="FFFDC5"/>
          </a:solidFill>
          <a:ln w="12700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90487" tIns="44450" rIns="90487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en-US" sz="2000">
                <a:latin typeface="Courier" pitchFamily="2" charset="0"/>
              </a:rPr>
              <a:t>set transaction read write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>
                <a:solidFill>
                  <a:srgbClr val="0000FF"/>
                </a:solidFill>
                <a:latin typeface="Courier" pitchFamily="2" charset="0"/>
              </a:rPr>
              <a:t>select * from Students</a:t>
            </a:r>
            <a:endParaRPr lang="en-US" altLang="en-US" sz="2000">
              <a:solidFill>
                <a:srgbClr val="FF0000"/>
              </a:solidFill>
              <a:latin typeface="Courier" pitchFamily="2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>
                <a:solidFill>
                  <a:srgbClr val="FF0000"/>
                </a:solidFill>
                <a:latin typeface="Courier" pitchFamily="2" charset="0"/>
              </a:rPr>
              <a:t>insert into Students values (</a:t>
            </a:r>
            <a:r>
              <a:rPr lang="en-AU" altLang="ja-JP" sz="2000">
                <a:solidFill>
                  <a:srgbClr val="FF0000"/>
                </a:solidFill>
                <a:latin typeface="Courier" pitchFamily="2" charset="0"/>
              </a:rPr>
              <a:t>777</a:t>
            </a:r>
            <a:r>
              <a:rPr lang="en-US" altLang="en-US" sz="2000">
                <a:solidFill>
                  <a:srgbClr val="FF0000"/>
                </a:solidFill>
                <a:latin typeface="Courier" pitchFamily="2" charset="0"/>
              </a:rPr>
              <a:t>, ‘Jane’, ‘CS’)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>
                <a:latin typeface="Courier" pitchFamily="2" charset="0"/>
              </a:rPr>
              <a:t>Commit;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7E8D7AD9-4FE7-D44A-83D9-723BF88A7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Interleaved Transactions</a:t>
            </a:r>
          </a:p>
        </p:txBody>
      </p:sp>
      <p:sp>
        <p:nvSpPr>
          <p:cNvPr id="453636" name="Text Box 1028">
            <a:extLst>
              <a:ext uri="{FF2B5EF4-FFF2-40B4-BE49-F238E27FC236}">
                <a16:creationId xmlns:a16="http://schemas.microsoft.com/office/drawing/2014/main" id="{1F2EB4B9-8151-2043-A76E-13CF29F7C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6175"/>
            <a:ext cx="8001000" cy="366713"/>
          </a:xfrm>
          <a:prstGeom prst="rect">
            <a:avLst/>
          </a:prstGeom>
          <a:solidFill>
            <a:srgbClr val="FEFFD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90487" tIns="44450" rIns="90487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latin typeface="Arial" charset="0"/>
                <a:cs typeface="Courier" charset="0"/>
              </a:rPr>
              <a:t>T</a:t>
            </a:r>
            <a:r>
              <a:rPr lang="en-US" sz="2000" b="1" baseline="-25000" dirty="0">
                <a:latin typeface="Arial" charset="0"/>
                <a:cs typeface="Courier" charset="0"/>
              </a:rPr>
              <a:t>1</a:t>
            </a:r>
            <a:r>
              <a:rPr lang="en-US" sz="2000" b="1" dirty="0">
                <a:latin typeface="Arial" charset="0"/>
                <a:cs typeface="Courier" charset="0"/>
              </a:rPr>
              <a:t>: </a:t>
            </a:r>
            <a:r>
              <a:rPr lang="en-US" sz="2000" dirty="0">
                <a:latin typeface="Courier" charset="0"/>
                <a:cs typeface="Courier" charset="0"/>
              </a:rPr>
              <a:t>UPDATE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Accounts </a:t>
            </a:r>
            <a:r>
              <a:rPr lang="en-US" sz="2000" dirty="0">
                <a:latin typeface="Courier" charset="0"/>
                <a:cs typeface="Courier" charset="0"/>
              </a:rPr>
              <a:t>SET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balance= balance + 100 </a:t>
            </a:r>
            <a:r>
              <a:rPr lang="en-US" sz="2000" dirty="0">
                <a:latin typeface="Courier" charset="0"/>
                <a:cs typeface="Courier" charset="0"/>
              </a:rPr>
              <a:t>WHERE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client=7</a:t>
            </a:r>
          </a:p>
        </p:txBody>
      </p:sp>
      <p:sp>
        <p:nvSpPr>
          <p:cNvPr id="9" name="Text Box 1028">
            <a:extLst>
              <a:ext uri="{FF2B5EF4-FFF2-40B4-BE49-F238E27FC236}">
                <a16:creationId xmlns:a16="http://schemas.microsoft.com/office/drawing/2014/main" id="{000285BC-1A14-B843-A625-B6BD8800A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077200" cy="366713"/>
          </a:xfrm>
          <a:prstGeom prst="rect">
            <a:avLst/>
          </a:prstGeom>
          <a:solidFill>
            <a:srgbClr val="FEFFD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90487" tIns="44450" rIns="90487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>
                <a:latin typeface="Arial" charset="0"/>
                <a:cs typeface="Courier" charset="0"/>
              </a:rPr>
              <a:t>T</a:t>
            </a:r>
            <a:r>
              <a:rPr lang="en-US" sz="2000" b="1" baseline="-25000" dirty="0">
                <a:latin typeface="Arial" charset="0"/>
                <a:cs typeface="Courier" charset="0"/>
              </a:rPr>
              <a:t>2</a:t>
            </a:r>
            <a:r>
              <a:rPr lang="en-US" sz="2000" b="1" dirty="0">
                <a:latin typeface="Arial" charset="0"/>
                <a:cs typeface="Courier" charset="0"/>
              </a:rPr>
              <a:t>:</a:t>
            </a:r>
            <a:r>
              <a:rPr lang="en-US" sz="2000" dirty="0">
                <a:latin typeface="Courier" charset="0"/>
                <a:cs typeface="Courier" charset="0"/>
              </a:rPr>
              <a:t> UPDATE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Accounts </a:t>
            </a:r>
            <a:r>
              <a:rPr lang="en-US" sz="2000" dirty="0">
                <a:latin typeface="Courier" charset="0"/>
                <a:cs typeface="Courier" charset="0"/>
              </a:rPr>
              <a:t>SET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balance= balance + 500 </a:t>
            </a:r>
            <a:r>
              <a:rPr lang="en-US" sz="2000" dirty="0">
                <a:latin typeface="Courier" charset="0"/>
                <a:cs typeface="Courier" charset="0"/>
              </a:rPr>
              <a:t>WHERE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Courier" charset="0"/>
              </a:rPr>
              <a:t>client=7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6D33A1F-F42A-4B49-929F-324FB082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305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438150" indent="-4191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895350" indent="-4191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</a:rPr>
              <a:t>Update (balance) =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200" dirty="0">
                <a:latin typeface="Arial" charset="0"/>
              </a:rPr>
              <a:t>		</a:t>
            </a:r>
            <a:r>
              <a:rPr lang="en-US" sz="2200" dirty="0">
                <a:latin typeface="Comic Sans MS" charset="0"/>
                <a:cs typeface="Comic Sans MS" charset="0"/>
              </a:rPr>
              <a:t>Read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balance</a:t>
            </a:r>
            <a:r>
              <a:rPr lang="en-US" sz="2200" dirty="0">
                <a:latin typeface="Arial" charset="0"/>
              </a:rPr>
              <a:t>); </a:t>
            </a:r>
            <a:r>
              <a:rPr lang="en-US" sz="2200" dirty="0">
                <a:latin typeface="Comic Sans MS" charset="0"/>
                <a:cs typeface="Comic Sans MS" charset="0"/>
              </a:rPr>
              <a:t>Modify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balance</a:t>
            </a:r>
            <a:r>
              <a:rPr lang="en-US" sz="2200" dirty="0">
                <a:latin typeface="Arial" charset="0"/>
              </a:rPr>
              <a:t>); </a:t>
            </a:r>
            <a:r>
              <a:rPr lang="en-US" sz="2200" dirty="0">
                <a:latin typeface="Comic Sans MS" charset="0"/>
                <a:cs typeface="Comic Sans MS" charset="0"/>
              </a:rPr>
              <a:t>Write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balance</a:t>
            </a:r>
            <a:r>
              <a:rPr lang="en-US" sz="2200" dirty="0">
                <a:latin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</a:rPr>
              <a:t>Again, assume that initially balance = $1000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</a:rPr>
              <a:t>What happens if T</a:t>
            </a:r>
            <a:r>
              <a:rPr lang="en-US" sz="2200" baseline="-25000" dirty="0">
                <a:latin typeface="Arial" charset="0"/>
              </a:rPr>
              <a:t>1</a:t>
            </a:r>
            <a:r>
              <a:rPr lang="en-US" sz="2200" dirty="0">
                <a:latin typeface="Arial" charset="0"/>
              </a:rPr>
              <a:t> and T</a:t>
            </a:r>
            <a:r>
              <a:rPr lang="en-US" sz="2200" baseline="-25000" dirty="0">
                <a:latin typeface="Arial" charset="0"/>
              </a:rPr>
              <a:t>2</a:t>
            </a:r>
            <a:r>
              <a:rPr lang="en-US" sz="2200" dirty="0">
                <a:latin typeface="Arial" charset="0"/>
              </a:rPr>
              <a:t> are executed </a:t>
            </a:r>
            <a:r>
              <a:rPr lang="en-US" sz="2200" b="1" dirty="0">
                <a:latin typeface="Arial" charset="0"/>
              </a:rPr>
              <a:t>concurrently</a:t>
            </a:r>
            <a:r>
              <a:rPr lang="en-US" sz="2200" u="sng" dirty="0">
                <a:latin typeface="Arial" charset="0"/>
              </a:rPr>
              <a:t> </a:t>
            </a:r>
            <a:r>
              <a:rPr lang="en-US" sz="2200" dirty="0">
                <a:latin typeface="Arial" charset="0"/>
              </a:rPr>
              <a:t>and they both issue </a:t>
            </a:r>
            <a:r>
              <a:rPr lang="en-US" sz="2200" dirty="0">
                <a:latin typeface="Comic Sans MS" charset="0"/>
                <a:cs typeface="Comic Sans MS" charset="0"/>
              </a:rPr>
              <a:t>Read </a:t>
            </a:r>
            <a:r>
              <a:rPr lang="en-US" sz="2200" dirty="0">
                <a:latin typeface="Arial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balance</a:t>
            </a:r>
            <a:r>
              <a:rPr lang="en-US" sz="2200" dirty="0">
                <a:latin typeface="Arial" charset="0"/>
              </a:rPr>
              <a:t>) </a:t>
            </a:r>
            <a:r>
              <a:rPr lang="en-US" sz="2200" u="sng" dirty="0">
                <a:latin typeface="Arial" charset="0"/>
              </a:rPr>
              <a:t>at the same time</a:t>
            </a:r>
            <a:r>
              <a:rPr lang="en-US" sz="2200" dirty="0">
                <a:latin typeface="Arial" charset="0"/>
              </a:rPr>
              <a:t>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  <a:cs typeface="ＭＳ Ｐゴシック" charset="0"/>
              </a:rPr>
              <a:t>If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T</a:t>
            </a:r>
            <a:r>
              <a:rPr lang="en-US" sz="2200" baseline="-250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1</a:t>
            </a:r>
            <a:r>
              <a:rPr lang="en-US" sz="2200" dirty="0">
                <a:latin typeface="Arial" charset="0"/>
                <a:cs typeface="ＭＳ Ｐゴシック" charset="0"/>
              </a:rPr>
              <a:t> finishes last; balance =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$1100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  <a:cs typeface="ＭＳ Ｐゴシック" charset="0"/>
              </a:rPr>
              <a:t>If </a:t>
            </a:r>
            <a:r>
              <a:rPr lang="en-US" sz="2200" dirty="0">
                <a:solidFill>
                  <a:srgbClr val="660066"/>
                </a:solidFill>
                <a:latin typeface="Arial" charset="0"/>
                <a:cs typeface="ＭＳ Ｐゴシック" charset="0"/>
              </a:rPr>
              <a:t>T</a:t>
            </a:r>
            <a:r>
              <a:rPr lang="en-US" sz="2200" baseline="-25000" dirty="0">
                <a:solidFill>
                  <a:srgbClr val="660066"/>
                </a:solidFill>
                <a:latin typeface="Arial" charset="0"/>
                <a:cs typeface="ＭＳ Ｐゴシック" charset="0"/>
              </a:rPr>
              <a:t>2</a:t>
            </a:r>
            <a:r>
              <a:rPr lang="en-US" sz="2200" dirty="0">
                <a:latin typeface="Arial" charset="0"/>
                <a:cs typeface="ＭＳ Ｐゴシック" charset="0"/>
              </a:rPr>
              <a:t> finishes last, balance = </a:t>
            </a:r>
            <a:r>
              <a:rPr lang="en-US" sz="2200" dirty="0">
                <a:solidFill>
                  <a:srgbClr val="660066"/>
                </a:solidFill>
                <a:latin typeface="Arial" charset="0"/>
                <a:cs typeface="ＭＳ Ｐゴシック" charset="0"/>
              </a:rPr>
              <a:t>$1500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5000"/>
              <a:buFont typeface="Wingdings" charset="0"/>
              <a:buChar char="o"/>
              <a:defRPr/>
            </a:pPr>
            <a:r>
              <a:rPr lang="en-US" sz="2200" dirty="0">
                <a:latin typeface="Arial" charset="0"/>
                <a:cs typeface="ＭＳ Ｐゴシック" charset="0"/>
              </a:rPr>
              <a:t>And both values are </a:t>
            </a:r>
            <a:r>
              <a:rPr lang="en-US" sz="2200" b="1" dirty="0">
                <a:latin typeface="+mj-lt"/>
                <a:cs typeface="ＭＳ Ｐゴシック" charset="0"/>
              </a:rPr>
              <a:t>incorrect</a:t>
            </a:r>
            <a:r>
              <a:rPr lang="en-US" sz="2200" dirty="0">
                <a:latin typeface="Arial" charset="0"/>
                <a:cs typeface="ＭＳ Ｐゴシック" charset="0"/>
              </a:rPr>
              <a:t>!  </a:t>
            </a:r>
          </a:p>
        </p:txBody>
      </p:sp>
      <p:pic>
        <p:nvPicPr>
          <p:cNvPr id="18437" name="Picture 7">
            <a:extLst>
              <a:ext uri="{FF2B5EF4-FFF2-40B4-BE49-F238E27FC236}">
                <a16:creationId xmlns:a16="http://schemas.microsoft.com/office/drawing/2014/main" id="{3B71E460-4A3D-D143-9438-014DB9793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4732338"/>
            <a:ext cx="2701925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A9853B4D-83B8-244E-98B9-08D79FF6E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Isolation</a:t>
            </a:r>
          </a:p>
        </p:txBody>
      </p:sp>
      <p:sp>
        <p:nvSpPr>
          <p:cNvPr id="453636" name="Text Box 1028">
            <a:extLst>
              <a:ext uri="{FF2B5EF4-FFF2-40B4-BE49-F238E27FC236}">
                <a16:creationId xmlns:a16="http://schemas.microsoft.com/office/drawing/2014/main" id="{8671ED25-604F-AE4C-AE00-E1E27574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6175"/>
            <a:ext cx="8915400" cy="428625"/>
          </a:xfrm>
          <a:prstGeom prst="rect">
            <a:avLst/>
          </a:prstGeom>
          <a:solidFill>
            <a:srgbClr val="FEFFD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90487" tIns="44450" rIns="90487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200" b="1">
                <a:latin typeface="Arial" charset="0"/>
                <a:cs typeface="Courier" charset="0"/>
              </a:rPr>
              <a:t>T</a:t>
            </a:r>
            <a:r>
              <a:rPr lang="en-US" sz="2200" b="1" baseline="-25000">
                <a:latin typeface="Arial" charset="0"/>
                <a:cs typeface="Courier" charset="0"/>
              </a:rPr>
              <a:t>1</a:t>
            </a:r>
            <a:r>
              <a:rPr lang="en-US" sz="2200" b="1">
                <a:latin typeface="Arial" charset="0"/>
                <a:cs typeface="Courier" charset="0"/>
              </a:rPr>
              <a:t>: </a:t>
            </a:r>
            <a:r>
              <a:rPr lang="en-US" sz="2200">
                <a:latin typeface="Courier" charset="0"/>
                <a:cs typeface="Courier" charset="0"/>
              </a:rPr>
              <a:t>UPDATE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Accounts </a:t>
            </a:r>
            <a:r>
              <a:rPr lang="en-US" sz="2200">
                <a:latin typeface="Courier" charset="0"/>
                <a:cs typeface="Courier" charset="0"/>
              </a:rPr>
              <a:t>SET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balance= balance + 100 </a:t>
            </a:r>
            <a:r>
              <a:rPr lang="en-US" sz="2200">
                <a:latin typeface="Courier" charset="0"/>
                <a:cs typeface="Courier" charset="0"/>
              </a:rPr>
              <a:t>WHERE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client=7</a:t>
            </a:r>
          </a:p>
        </p:txBody>
      </p:sp>
      <p:sp>
        <p:nvSpPr>
          <p:cNvPr id="9" name="Text Box 1028">
            <a:extLst>
              <a:ext uri="{FF2B5EF4-FFF2-40B4-BE49-F238E27FC236}">
                <a16:creationId xmlns:a16="http://schemas.microsoft.com/office/drawing/2014/main" id="{9AB3CF7F-97FB-8844-BE0E-040D38DA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752600"/>
            <a:ext cx="8915400" cy="428625"/>
          </a:xfrm>
          <a:prstGeom prst="rect">
            <a:avLst/>
          </a:prstGeom>
          <a:solidFill>
            <a:srgbClr val="FEFFD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lIns="90487" tIns="44450" rIns="90487" bIns="4445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2200" b="1">
                <a:latin typeface="Arial" charset="0"/>
                <a:cs typeface="Courier" charset="0"/>
              </a:rPr>
              <a:t>T</a:t>
            </a:r>
            <a:r>
              <a:rPr lang="en-US" sz="2200" b="1" baseline="-25000">
                <a:latin typeface="Arial" charset="0"/>
                <a:cs typeface="Courier" charset="0"/>
              </a:rPr>
              <a:t>2</a:t>
            </a:r>
            <a:r>
              <a:rPr lang="en-US" sz="2200" b="1">
                <a:latin typeface="Arial" charset="0"/>
                <a:cs typeface="Courier" charset="0"/>
              </a:rPr>
              <a:t>:</a:t>
            </a:r>
            <a:r>
              <a:rPr lang="en-US" sz="2200">
                <a:latin typeface="Courier" charset="0"/>
                <a:cs typeface="Courier" charset="0"/>
              </a:rPr>
              <a:t> UPDATE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Accounts </a:t>
            </a:r>
            <a:r>
              <a:rPr lang="en-US" sz="2200">
                <a:latin typeface="Courier" charset="0"/>
                <a:cs typeface="Courier" charset="0"/>
              </a:rPr>
              <a:t>SET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balance= balance + 500 </a:t>
            </a:r>
            <a:r>
              <a:rPr lang="en-US" sz="2200">
                <a:latin typeface="Courier" charset="0"/>
                <a:cs typeface="Courier" charset="0"/>
              </a:rPr>
              <a:t>WHERE </a:t>
            </a:r>
            <a:r>
              <a:rPr lang="en-US" sz="2200">
                <a:solidFill>
                  <a:srgbClr val="0000FF"/>
                </a:solidFill>
                <a:latin typeface="Arial" charset="0"/>
                <a:cs typeface="Courier" charset="0"/>
              </a:rPr>
              <a:t>client=7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B83DD70-D856-934C-8974-5C03FB7A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8150" indent="-4191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o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895350" indent="-419100"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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sz="2200" b="1">
                <a:latin typeface="Arial" panose="020B0604020202020204" pitchFamily="34" charset="0"/>
              </a:rPr>
              <a:t>Isolation:</a:t>
            </a:r>
            <a:r>
              <a:rPr lang="en-US" altLang="en-US" sz="2200">
                <a:latin typeface="Arial" panose="020B0604020202020204" pitchFamily="34" charset="0"/>
              </a:rPr>
              <a:t> The result of the execution of </a:t>
            </a:r>
            <a:r>
              <a:rPr lang="en-US" altLang="en-US" sz="2200">
                <a:solidFill>
                  <a:srgbClr val="FF0000"/>
                </a:solidFill>
                <a:latin typeface="Arial" panose="020B0604020202020204" pitchFamily="34" charset="0"/>
              </a:rPr>
              <a:t>concurrent </a:t>
            </a:r>
            <a:r>
              <a:rPr lang="en-US" altLang="en-US" sz="2200">
                <a:latin typeface="Arial" panose="020B0604020202020204" pitchFamily="34" charset="0"/>
              </a:rPr>
              <a:t>transactions is </a:t>
            </a:r>
            <a:r>
              <a:rPr lang="en-US" altLang="en-US" sz="2200" u="sng">
                <a:latin typeface="Arial" panose="020B0604020202020204" pitchFamily="34" charset="0"/>
              </a:rPr>
              <a:t>the same as</a:t>
            </a:r>
            <a:r>
              <a:rPr lang="en-US" altLang="en-US" sz="2200">
                <a:latin typeface="Arial" panose="020B0604020202020204" pitchFamily="34" charset="0"/>
              </a:rPr>
              <a:t> if transactions were executed </a:t>
            </a:r>
            <a:r>
              <a:rPr lang="en-US" altLang="en-US" sz="2200" b="1">
                <a:latin typeface="Arial" panose="020B0604020202020204" pitchFamily="34" charset="0"/>
              </a:rPr>
              <a:t>serially (</a:t>
            </a:r>
            <a:r>
              <a:rPr lang="en-US" altLang="en-US" sz="2200">
                <a:latin typeface="Arial" panose="020B0604020202020204" pitchFamily="34" charset="0"/>
              </a:rPr>
              <a:t>one after the other</a:t>
            </a:r>
            <a:r>
              <a:rPr lang="en-US" altLang="en-US" sz="2200" b="1">
                <a:latin typeface="Arial" panose="020B0604020202020204" pitchFamily="34" charset="0"/>
              </a:rPr>
              <a:t>)</a:t>
            </a: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sz="2200" b="1">
                <a:latin typeface="Arial" panose="020B0604020202020204" pitchFamily="34" charset="0"/>
              </a:rPr>
              <a:t>Serializability:</a:t>
            </a:r>
            <a:r>
              <a:rPr lang="en-US" altLang="en-US" sz="2200">
                <a:latin typeface="Arial" panose="020B0604020202020204" pitchFamily="34" charset="0"/>
              </a:rPr>
              <a:t> Operations may be interleaved, but execution must be </a:t>
            </a:r>
            <a:r>
              <a:rPr lang="en-US" altLang="en-US" sz="2200" u="sng">
                <a:latin typeface="Arial" panose="020B0604020202020204" pitchFamily="34" charset="0"/>
              </a:rPr>
              <a:t>equivalent</a:t>
            </a:r>
            <a:r>
              <a:rPr lang="en-US" altLang="en-US" sz="2200">
                <a:latin typeface="Arial" panose="020B0604020202020204" pitchFamily="34" charset="0"/>
              </a:rPr>
              <a:t> to some sequential (</a:t>
            </a:r>
            <a:r>
              <a:rPr lang="en-US" altLang="en-US" sz="2200" b="1">
                <a:latin typeface="Arial" panose="020B0604020202020204" pitchFamily="34" charset="0"/>
              </a:rPr>
              <a:t>serial</a:t>
            </a:r>
            <a:r>
              <a:rPr lang="en-US" altLang="en-US" sz="2200">
                <a:latin typeface="Arial" panose="020B0604020202020204" pitchFamily="34" charset="0"/>
              </a:rPr>
              <a:t>) order of transactions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SzPct val="75000"/>
              <a:buFont typeface="Wingdings" pitchFamily="2" charset="2"/>
              <a:buChar char="o"/>
            </a:pPr>
            <a:r>
              <a:rPr lang="en-US" altLang="en-US" sz="2200">
                <a:latin typeface="Arial" panose="020B0604020202020204" pitchFamily="34" charset="0"/>
              </a:rPr>
              <a:t>E.g., T</a:t>
            </a:r>
            <a:r>
              <a:rPr lang="en-US" altLang="en-US" sz="2200" baseline="-25000">
                <a:latin typeface="Arial" panose="020B0604020202020204" pitchFamily="34" charset="0"/>
              </a:rPr>
              <a:t>1</a:t>
            </a:r>
            <a:r>
              <a:rPr lang="en-US" altLang="en-US" sz="2200">
                <a:latin typeface="Arial" panose="020B0604020202020204" pitchFamily="34" charset="0"/>
              </a:rPr>
              <a:t> followed by T</a:t>
            </a:r>
            <a:r>
              <a:rPr lang="en-US" altLang="en-US" sz="2200" baseline="-25000">
                <a:latin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</a:rPr>
              <a:t>, or T</a:t>
            </a:r>
            <a:r>
              <a:rPr lang="en-US" altLang="en-US" sz="2200" baseline="-25000">
                <a:latin typeface="Arial" panose="020B0604020202020204" pitchFamily="34" charset="0"/>
              </a:rPr>
              <a:t>2</a:t>
            </a:r>
            <a:r>
              <a:rPr lang="en-US" altLang="en-US" sz="2200">
                <a:latin typeface="Arial" panose="020B0604020202020204" pitchFamily="34" charset="0"/>
              </a:rPr>
              <a:t> followed by T</a:t>
            </a:r>
            <a:r>
              <a:rPr lang="en-US" altLang="en-US" sz="2200" baseline="-25000">
                <a:latin typeface="Arial" panose="020B0604020202020204" pitchFamily="34" charset="0"/>
              </a:rPr>
              <a:t>1</a:t>
            </a:r>
            <a:endParaRPr lang="en-US" altLang="en-US" sz="22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altLang="en-US" sz="2200">
                <a:latin typeface="Arial" panose="020B0604020202020204" pitchFamily="34" charset="0"/>
              </a:rPr>
              <a:t>Mechanism: </a:t>
            </a:r>
            <a:r>
              <a:rPr lang="en-US" altLang="en-US" sz="2200" b="1">
                <a:latin typeface="Arial" panose="020B0604020202020204" pitchFamily="34" charset="0"/>
              </a:rPr>
              <a:t>Concurrency Control</a:t>
            </a:r>
          </a:p>
        </p:txBody>
      </p:sp>
      <p:pic>
        <p:nvPicPr>
          <p:cNvPr id="20485" name="Picture 10">
            <a:extLst>
              <a:ext uri="{FF2B5EF4-FFF2-40B4-BE49-F238E27FC236}">
                <a16:creationId xmlns:a16="http://schemas.microsoft.com/office/drawing/2014/main" id="{9BC2A9C7-4592-D04C-B989-A29452FCF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4958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>
            <a:extLst>
              <a:ext uri="{FF2B5EF4-FFF2-40B4-BE49-F238E27FC236}">
                <a16:creationId xmlns:a16="http://schemas.microsoft.com/office/drawing/2014/main" id="{A3D44402-89D2-0840-AA79-4B9B5257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Concurrency Goal</a:t>
            </a:r>
          </a:p>
        </p:txBody>
      </p:sp>
      <p:sp>
        <p:nvSpPr>
          <p:cNvPr id="780295" name="Rectangle 7">
            <a:extLst>
              <a:ext uri="{FF2B5EF4-FFF2-40B4-BE49-F238E27FC236}">
                <a16:creationId xmlns:a16="http://schemas.microsoft.com/office/drawing/2014/main" id="{C7FA3952-AFBC-9942-A9BF-BF5B2EC16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Concurrency Goal: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Execute a sequence of SQL statements so they </a:t>
            </a:r>
            <a:r>
              <a:rPr lang="ja-JP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u="sng">
                <a:latin typeface="Arial" panose="020B0604020202020204" pitchFamily="34" charset="0"/>
                <a:ea typeface="ＭＳ Ｐゴシック" panose="020B0600070205080204" pitchFamily="34" charset="-128"/>
              </a:rPr>
              <a:t>appear</a:t>
            </a:r>
            <a:r>
              <a:rPr lang="ja-JP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 to be running in </a:t>
            </a:r>
            <a:r>
              <a:rPr lang="en-US" altLang="ja-JP" b="1">
                <a:latin typeface="Arial" panose="020B0604020202020204" pitchFamily="34" charset="0"/>
                <a:ea typeface="ＭＳ Ｐゴシック" panose="020B0600070205080204" pitchFamily="34" charset="-128"/>
              </a:rPr>
              <a:t>isolation</a:t>
            </a:r>
          </a:p>
          <a:p>
            <a:pPr>
              <a:spcAft>
                <a:spcPts val="6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Simple Solution</a:t>
            </a:r>
          </a:p>
          <a:p>
            <a:pPr lvl="1">
              <a:spcAft>
                <a:spcPts val="600"/>
              </a:spcAft>
            </a:pPr>
            <a:r>
              <a:rPr lang="en-US" altLang="en-US" sz="2200" b="1">
                <a:latin typeface="Arial" panose="020B0604020202020204" pitchFamily="34" charset="0"/>
                <a:ea typeface="ＭＳ Ｐゴシック" panose="020B0600070205080204" pitchFamily="34" charset="-128"/>
              </a:rPr>
              <a:t>Execute</a:t>
            </a: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 them in isolation! </a:t>
            </a:r>
          </a:p>
          <a:p>
            <a:pPr>
              <a:spcAft>
                <a:spcPts val="600"/>
              </a:spcAft>
            </a:pPr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But want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enable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concurrency whenever it is </a:t>
            </a:r>
            <a:r>
              <a:rPr lang="en-US" altLang="en-US" b="1" u="sng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safe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High performance DBMS</a:t>
            </a:r>
          </a:p>
          <a:p>
            <a:pPr lvl="1">
              <a:spcAft>
                <a:spcPts val="600"/>
              </a:spcAft>
            </a:pP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Benefit from modern architectures </a:t>
            </a:r>
          </a:p>
          <a:p>
            <a:pPr lvl="1"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200">
                <a:latin typeface="Arial" panose="020B0604020202020204" pitchFamily="34" charset="0"/>
                <a:ea typeface="ＭＳ Ｐゴシック" panose="020B0600070205080204" pitchFamily="34" charset="-128"/>
              </a:rPr>
              <a:t>    (e.g., multicore processors, etc.) </a:t>
            </a:r>
            <a:endParaRPr lang="en-US" altLang="en-US" sz="19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7892" name="Picture 6">
            <a:extLst>
              <a:ext uri="{FF2B5EF4-FFF2-40B4-BE49-F238E27FC236}">
                <a16:creationId xmlns:a16="http://schemas.microsoft.com/office/drawing/2014/main" id="{C21ABFEB-2411-EF42-B533-AF15146F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95513"/>
            <a:ext cx="11684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>
            <a:extLst>
              <a:ext uri="{FF2B5EF4-FFF2-40B4-BE49-F238E27FC236}">
                <a16:creationId xmlns:a16="http://schemas.microsoft.com/office/drawing/2014/main" id="{40739337-83D0-664A-9811-D8D166EA5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81" y="4465204"/>
            <a:ext cx="2494588" cy="187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>
            <a:extLst>
              <a:ext uri="{FF2B5EF4-FFF2-40B4-BE49-F238E27FC236}">
                <a16:creationId xmlns:a16="http://schemas.microsoft.com/office/drawing/2014/main" id="{82641517-4A09-5246-849F-EEF065B3F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Question: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why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concurrency control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is needed?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solidFill>
                  <a:srgbClr val="008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Answer: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to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avoid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following </a:t>
            </a:r>
            <a:r>
              <a:rPr lang="en-US" altLang="en-US" u="sng">
                <a:latin typeface="Arial" panose="020B0604020202020204" pitchFamily="34" charset="0"/>
                <a:ea typeface="ＭＳ Ｐゴシック" panose="020B0600070205080204" pitchFamily="34" charset="-128"/>
              </a:rPr>
              <a:t>anomalies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lost update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problem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dirty read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problem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unrepeatable read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problem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buSzPct val="104000"/>
              <a:buFont typeface="Wingdings" pitchFamily="2" charset="2"/>
              <a:buChar char="§"/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phantom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</a:rPr>
              <a:t>read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4" name="Title 3">
            <a:extLst>
              <a:ext uri="{FF2B5EF4-FFF2-40B4-BE49-F238E27FC236}">
                <a16:creationId xmlns:a16="http://schemas.microsoft.com/office/drawing/2014/main" id="{30A2A5E8-6B53-D84E-AF00-D845D3097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Anomalies </a:t>
            </a:r>
          </a:p>
        </p:txBody>
      </p:sp>
      <p:pic>
        <p:nvPicPr>
          <p:cNvPr id="44035" name="Picture 8">
            <a:extLst>
              <a:ext uri="{FF2B5EF4-FFF2-40B4-BE49-F238E27FC236}">
                <a16:creationId xmlns:a16="http://schemas.microsoft.com/office/drawing/2014/main" id="{F74BA42C-1FB4-344C-BEB4-D7F2286A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979738"/>
            <a:ext cx="110331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9">
            <a:extLst>
              <a:ext uri="{FF2B5EF4-FFF2-40B4-BE49-F238E27FC236}">
                <a16:creationId xmlns:a16="http://schemas.microsoft.com/office/drawing/2014/main" id="{D3233D2A-6353-B74E-892B-D43E0FB19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3" y="490696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10">
            <a:extLst>
              <a:ext uri="{FF2B5EF4-FFF2-40B4-BE49-F238E27FC236}">
                <a16:creationId xmlns:a16="http://schemas.microsoft.com/office/drawing/2014/main" id="{6013E21F-8BDE-3B42-BAA7-16CC351C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633913"/>
            <a:ext cx="14033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25964</TotalTime>
  <Pages>23</Pages>
  <Words>1931</Words>
  <Application>Microsoft Office PowerPoint</Application>
  <PresentationFormat>On-screen Show (4:3)</PresentationFormat>
  <Paragraphs>350</Paragraphs>
  <Slides>31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Arial Narrow</vt:lpstr>
      <vt:lpstr>Comic Sans MS</vt:lpstr>
      <vt:lpstr>Courier</vt:lpstr>
      <vt:lpstr>Helvetica</vt:lpstr>
      <vt:lpstr>Monotype Sorts</vt:lpstr>
      <vt:lpstr>Tahoma</vt:lpstr>
      <vt:lpstr>Times New Roman</vt:lpstr>
      <vt:lpstr>Verdana</vt:lpstr>
      <vt:lpstr>Wingdings</vt:lpstr>
      <vt:lpstr>Zapf Dingbats</vt:lpstr>
      <vt:lpstr>Crafting Recovery Slides</vt:lpstr>
      <vt:lpstr>Bitmap Image</vt:lpstr>
      <vt:lpstr>Transaction Processing:  Concurrency control  </vt:lpstr>
      <vt:lpstr>Database Management System (DBMS)</vt:lpstr>
      <vt:lpstr>ACID Properties</vt:lpstr>
      <vt:lpstr>ACID Properties</vt:lpstr>
      <vt:lpstr>Two Views of the System</vt:lpstr>
      <vt:lpstr>Interleaved Transactions</vt:lpstr>
      <vt:lpstr>Isolation</vt:lpstr>
      <vt:lpstr>Concurrency Goal</vt:lpstr>
      <vt:lpstr>Anomalies </vt:lpstr>
      <vt:lpstr>Three Bad Dependencies</vt:lpstr>
      <vt:lpstr>Conflicting Operations</vt:lpstr>
      <vt:lpstr>Conflicting Operations</vt:lpstr>
      <vt:lpstr>Schedules</vt:lpstr>
      <vt:lpstr>ANSI SQL2 Isolation Levels</vt:lpstr>
      <vt:lpstr>Concurrency Control Schemes</vt:lpstr>
      <vt:lpstr>Lock Based Concurrency Control </vt:lpstr>
      <vt:lpstr>Lock Based Concurrency Control </vt:lpstr>
      <vt:lpstr>Basic Two Phase Locking (2PL) </vt:lpstr>
      <vt:lpstr>Basic Two Phase Locking (2PL) </vt:lpstr>
      <vt:lpstr>Rigorous 2PL or industrial Strict 2PL </vt:lpstr>
      <vt:lpstr>Deadlocks</vt:lpstr>
      <vt:lpstr>Deadlocks </vt:lpstr>
      <vt:lpstr>Deadlocks </vt:lpstr>
      <vt:lpstr>Deadlock Handling Schemes</vt:lpstr>
      <vt:lpstr>Issues Related to Locking</vt:lpstr>
      <vt:lpstr>Concurrency Control Schemes</vt:lpstr>
      <vt:lpstr>Multiversion Concurrency Control </vt:lpstr>
      <vt:lpstr>Basic Idea </vt:lpstr>
      <vt:lpstr>Two Version 2PL (2V2PL) </vt:lpstr>
      <vt:lpstr>Example</vt:lpstr>
      <vt:lpstr>Postgres Isolation Levels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 Consistent and Current Data “Off the Air”</dc:title>
  <dc:subject>Delegation: Efficiently Rewriting History</dc:subject>
  <dc:creator>Computer Science</dc:creator>
  <cp:keywords>delegation recovery icde</cp:keywords>
  <dc:description/>
  <cp:lastModifiedBy>Costantinos Costa</cp:lastModifiedBy>
  <cp:revision>685</cp:revision>
  <cp:lastPrinted>2019-11-16T21:53:28Z</cp:lastPrinted>
  <dcterms:created xsi:type="dcterms:W3CDTF">2010-01-16T17:36:36Z</dcterms:created>
  <dcterms:modified xsi:type="dcterms:W3CDTF">2021-04-21T16:43:56Z</dcterms:modified>
</cp:coreProperties>
</file>