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43" r:id="rId2"/>
    <p:sldId id="439" r:id="rId3"/>
    <p:sldId id="405" r:id="rId4"/>
    <p:sldId id="339" r:id="rId5"/>
    <p:sldId id="440" r:id="rId6"/>
    <p:sldId id="441" r:id="rId7"/>
    <p:sldId id="402" r:id="rId8"/>
    <p:sldId id="403" r:id="rId9"/>
    <p:sldId id="404" r:id="rId10"/>
    <p:sldId id="416" r:id="rId11"/>
    <p:sldId id="409" r:id="rId12"/>
    <p:sldId id="410" r:id="rId13"/>
    <p:sldId id="411" r:id="rId14"/>
    <p:sldId id="413" r:id="rId15"/>
    <p:sldId id="414" r:id="rId16"/>
    <p:sldId id="415" r:id="rId17"/>
    <p:sldId id="417" r:id="rId18"/>
    <p:sldId id="374" r:id="rId19"/>
    <p:sldId id="450" r:id="rId20"/>
    <p:sldId id="451" r:id="rId21"/>
    <p:sldId id="452" r:id="rId22"/>
    <p:sldId id="454" r:id="rId23"/>
    <p:sldId id="453" r:id="rId24"/>
    <p:sldId id="455" r:id="rId25"/>
    <p:sldId id="311" r:id="rId26"/>
    <p:sldId id="530" r:id="rId27"/>
    <p:sldId id="313" r:id="rId28"/>
    <p:sldId id="314" r:id="rId29"/>
    <p:sldId id="531" r:id="rId30"/>
    <p:sldId id="428" r:id="rId31"/>
    <p:sldId id="370" r:id="rId32"/>
    <p:sldId id="445" r:id="rId33"/>
    <p:sldId id="429" r:id="rId34"/>
    <p:sldId id="430" r:id="rId35"/>
    <p:sldId id="431" r:id="rId36"/>
    <p:sldId id="438" r:id="rId37"/>
    <p:sldId id="432" r:id="rId38"/>
    <p:sldId id="433" r:id="rId39"/>
    <p:sldId id="434" r:id="rId40"/>
    <p:sldId id="435" r:id="rId41"/>
    <p:sldId id="436" r:id="rId42"/>
    <p:sldId id="437" r:id="rId43"/>
    <p:sldId id="407" r:id="rId44"/>
    <p:sldId id="344" r:id="rId45"/>
    <p:sldId id="340" r:id="rId46"/>
    <p:sldId id="341" r:id="rId47"/>
    <p:sldId id="342" r:id="rId48"/>
    <p:sldId id="406" r:id="rId49"/>
    <p:sldId id="442" r:id="rId50"/>
    <p:sldId id="427" r:id="rId51"/>
  </p:sldIdLst>
  <p:sldSz cx="9144000" cy="6858000" type="screen4x3"/>
  <p:notesSz cx="9194800" cy="7035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3"/>
    <p:restoredTop sz="94586"/>
  </p:normalViewPr>
  <p:slideViewPr>
    <p:cSldViewPr snapToObjects="1">
      <p:cViewPr varScale="1">
        <p:scale>
          <a:sx n="104" d="100"/>
          <a:sy n="104" d="100"/>
        </p:scale>
        <p:origin x="153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08" d="100"/>
          <a:sy n="108" d="100"/>
        </p:scale>
        <p:origin x="-1928" y="-96"/>
      </p:cViewPr>
      <p:guideLst>
        <p:guide orient="horz" pos="2216"/>
        <p:guide pos="28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7DCEF0D-F916-3849-A46A-2E78FDD8F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4DCBCAF8-AAB1-F14F-A244-0682A04B98C1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A96532C-9F43-5943-8757-A38F841A520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5550" y="3341688"/>
            <a:ext cx="6743700" cy="3167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72" tIns="45081" rIns="91772" bIns="45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5A88915-A8AA-5D43-B1F6-D04E5E2F946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3213" y="531813"/>
            <a:ext cx="3505200" cy="262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A75E78C-136F-0A4A-953E-8A265BBD2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6735763"/>
            <a:ext cx="869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fld id="{23680C36-396F-0A4E-AB04-627E586E7427}" type="datetime1">
              <a:rPr lang="en-US" altLang="en-US" sz="1400" smtClean="0"/>
              <a:pPr>
                <a:defRPr/>
              </a:pPr>
              <a:t>21/4/2021</a:t>
            </a:fld>
            <a:endParaRPr lang="en-US" altLang="en-US" sz="140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D4BE6CF-8109-894E-940F-254EC8683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7E31703F-0768-5742-A738-6D78EA10E697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itchFamily="40" charset="-128"/>
        <a:cs typeface="ＭＳ Ｐゴシック" pitchFamily="4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itchFamily="3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itchFamily="3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itchFamily="3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itchFamily="3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12ADDD92-B59E-6444-9016-3525BFECC5D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10EC0E5D-239A-744C-9A30-0A1F5905B5DA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BC0A9CD8-339B-B442-9EB1-8017383D04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3B00A12-4ECB-B847-94C0-CC124F71E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9E7C254A-F4D1-274B-A2AA-DC714A331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C0641282-3008-054D-AEFE-054CA417A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D33E704-C98B-274D-8876-C05319ED1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F181D0DD-E1DB-B648-B81C-076BAE16A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19B5DCEE-AB52-BA47-87CC-8ABA9AF684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480AC625-E586-6746-9440-A492BE589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7A4BFBEE-BB69-6442-9D74-863519FC2D1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4F92EB4D-0FC2-4A4B-9CC1-4B2C4421BECD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18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A60AF-AD94-A74E-BFA7-E54242E8C8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4800" y="531813"/>
            <a:ext cx="3505200" cy="2628900"/>
          </a:xfrm>
          <a:solidFill>
            <a:srgbClr val="FFFFFF"/>
          </a:solidFill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ED30989-7536-944C-9721-207B1FE81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0" tIns="45714" rIns="91430" bIns="45714"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835E265D-86F1-E643-8535-7A3771400E9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EBA37FC6-0EB7-CD40-9CE3-B3B2712C348A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19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D63257CA-B9A8-D342-80E5-00EBBDB2D3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4800" y="531813"/>
            <a:ext cx="3505200" cy="2628900"/>
          </a:xfrm>
          <a:solidFill>
            <a:srgbClr val="FFFFFF"/>
          </a:solidFill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4116F88-69D8-9145-9352-202F6C55D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0" tIns="45714" rIns="91430" bIns="45714"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5A78847B-7134-BE45-9A43-A60D29B81A6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7A36DA82-39F9-7C48-A2FC-0BD4074AE976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20</a:t>
            </a:fld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1C8AD161-BCD8-F347-88F5-D29CA27CF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4800" y="531813"/>
            <a:ext cx="3505200" cy="2628900"/>
          </a:xfrm>
          <a:solidFill>
            <a:srgbClr val="FFFFFF"/>
          </a:solidFill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52A5AAF-AA1F-664C-ACD9-69A311591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0" tIns="45714" rIns="91430" bIns="45714"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1433A36C-3D40-FD47-855C-B4A5A95E945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19B078EC-7C53-934A-880A-F2C8DF794D6A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21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6F7D2E0-E6DB-6946-B3E7-3F52615CDE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4800" y="531813"/>
            <a:ext cx="3505200" cy="2628900"/>
          </a:xfrm>
          <a:solidFill>
            <a:srgbClr val="FFFFFF"/>
          </a:solidFill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17C6754-7DAE-9847-B41A-27670156F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0" tIns="45714" rIns="91430" bIns="45714"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415763E5-AB78-DE41-8C07-19089392BAE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F2A5D8B9-C201-DE4C-965E-AFF63A084F82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22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158F3022-5A83-E346-A6D1-9540BC7DD9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4800" y="531813"/>
            <a:ext cx="3505200" cy="2628900"/>
          </a:xfrm>
          <a:solidFill>
            <a:srgbClr val="FFFFFF"/>
          </a:solidFill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B3B2D32-972C-7947-9FC6-524FEE4C3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0" tIns="45714" rIns="91430" bIns="45714"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2E62A98-9D19-9E4F-9B4E-79F32D02576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0A3CA798-9EFB-3F4C-9668-BBBF91C0ED57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23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69574CCD-DD83-6843-960F-490F7FAB12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4800" y="531813"/>
            <a:ext cx="3505200" cy="2628900"/>
          </a:xfrm>
          <a:solidFill>
            <a:srgbClr val="FFFFFF"/>
          </a:solidFill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8362200-1D7C-1B43-8C9A-C04A68D36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0" tIns="45714" rIns="91430" bIns="45714"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D99CA90A-AF43-EA4B-95BF-254580318A2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2CA8616-6B66-2845-BAEE-5923F48BC1DB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24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01964F9E-3346-034D-B37A-174D809FDF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4800" y="531813"/>
            <a:ext cx="3505200" cy="2628900"/>
          </a:xfrm>
          <a:solidFill>
            <a:srgbClr val="FFFFFF"/>
          </a:solidFill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540E039-4C47-FD4E-9099-9AA212B2F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0" tIns="45714" rIns="91430" bIns="45714"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372A53B4-5783-D042-BE3D-65CBE87E41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8FDFB593-0D02-7241-BFF0-4AA1DD32C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Trace a transaction…</a:t>
            </a:r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849190BB-9415-A344-8BA6-AA5461046E5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207000" y="6683375"/>
            <a:ext cx="3986213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279F2543-055B-1343-88FB-1F947596C0BB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93B959CE-752E-4147-95E4-AF57EBA687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89EA290-E664-2C42-9828-87C79F006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215659C8-39FD-5043-A81C-4846130636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69991E2-03A9-E741-BDC2-E1FF8A120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5FA2C1C3-A0B7-AB47-B9EA-FADEE5EBD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AC9F42BB-0EBA-8147-8CB8-4AC2FEA07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445D3029-FAF5-824C-BA10-1BDF799082A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6F37227E-15EE-FE46-A81E-EB3F845ED55F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29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E0C7E982-5F8B-5647-BC9D-0E91CDE3A0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4800" y="531813"/>
            <a:ext cx="3505200" cy="2628900"/>
          </a:xfrm>
          <a:solidFill>
            <a:srgbClr val="FFFFFF"/>
          </a:solidFill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F8DEFEC-7863-5E45-BA47-60C1BFF3D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0" tIns="45714" rIns="91430" bIns="45714"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CP={T1, T4, T5, T6}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39837C0E-847A-6F41-9B44-629B80D4A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3185DADA-6270-6240-85DC-6774C2FF8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A3C8865C-DAAB-F345-9B26-F8D1237B223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E81EBBC3-F649-3144-8B10-451556F3F3C1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F11CA7A2-FABC-FB41-A25F-5AC5A4F9C8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4800" y="531813"/>
            <a:ext cx="3505200" cy="2628900"/>
          </a:xfrm>
          <a:solidFill>
            <a:srgbClr val="FFFFFF"/>
          </a:solidFill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EDD67F48-467C-7948-8A2A-D6051BAFC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0" tIns="45714" rIns="91430" bIns="45714"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>
            <a:extLst>
              <a:ext uri="{FF2B5EF4-FFF2-40B4-BE49-F238E27FC236}">
                <a16:creationId xmlns:a16="http://schemas.microsoft.com/office/drawing/2014/main" id="{93B37C6C-EB5C-3942-94C4-E3668FC3F9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>
            <a:extLst>
              <a:ext uri="{FF2B5EF4-FFF2-40B4-BE49-F238E27FC236}">
                <a16:creationId xmlns:a16="http://schemas.microsoft.com/office/drawing/2014/main" id="{D96923FD-80F6-4948-AB08-E40C7D0A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Trace a transaction…</a:t>
            </a:r>
          </a:p>
        </p:txBody>
      </p:sp>
      <p:sp>
        <p:nvSpPr>
          <p:cNvPr id="91139" name="Slide Number Placeholder 3">
            <a:extLst>
              <a:ext uri="{FF2B5EF4-FFF2-40B4-BE49-F238E27FC236}">
                <a16:creationId xmlns:a16="http://schemas.microsoft.com/office/drawing/2014/main" id="{35CE0784-D14D-0B4C-ACC8-8C8D2866E8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207000" y="6683375"/>
            <a:ext cx="3986213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B6EE3EF0-8505-0246-86EC-D510D33E44A4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FA3D89B0-1829-1849-B1E8-5E76374BDE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C3982C17-6534-E149-9F89-DB1043EE2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DB7904FF-D3BA-9941-8B32-47D2BAE2F6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>
            <a:extLst>
              <a:ext uri="{FF2B5EF4-FFF2-40B4-BE49-F238E27FC236}">
                <a16:creationId xmlns:a16="http://schemas.microsoft.com/office/drawing/2014/main" id="{C8488E53-180B-0443-B6EB-CB80F8FC8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>
            <a:extLst>
              <a:ext uri="{FF2B5EF4-FFF2-40B4-BE49-F238E27FC236}">
                <a16:creationId xmlns:a16="http://schemas.microsoft.com/office/drawing/2014/main" id="{A44746A9-2171-5D4E-A006-C78733354B7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C7D9CDD7-8BDA-2745-9B00-021D5742091A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2591793A-53CA-264E-BE7E-B2ED761115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483F1EC-B62B-DC42-92B1-DC0A9EB18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l-GR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4B1A3EBE-8829-9447-8A1F-CF88883A9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A7C625D6-70D7-B444-B2F8-7A6F500537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>
            <a:extLst>
              <a:ext uri="{FF2B5EF4-FFF2-40B4-BE49-F238E27FC236}">
                <a16:creationId xmlns:a16="http://schemas.microsoft.com/office/drawing/2014/main" id="{600B4D62-9D14-6048-BCBF-3E97E056E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38450" y="528638"/>
            <a:ext cx="3517900" cy="2638425"/>
          </a:xfrm>
          <a:solidFill>
            <a:srgbClr val="FFFFFF"/>
          </a:solidFill>
          <a:ln/>
        </p:spPr>
      </p:sp>
      <p:sp>
        <p:nvSpPr>
          <p:cNvPr id="100354" name="Notes Placeholder 2">
            <a:extLst>
              <a:ext uri="{FF2B5EF4-FFF2-40B4-BE49-F238E27FC236}">
                <a16:creationId xmlns:a16="http://schemas.microsoft.com/office/drawing/2014/main" id="{5EDBF7D9-BEE6-434A-A3E8-52E277991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163" y="3341688"/>
            <a:ext cx="7356475" cy="3165475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184" tIns="44592" rIns="89184" bIns="44592"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0355" name="Slide Number Placeholder 3">
            <a:extLst>
              <a:ext uri="{FF2B5EF4-FFF2-40B4-BE49-F238E27FC236}">
                <a16:creationId xmlns:a16="http://schemas.microsoft.com/office/drawing/2014/main" id="{48AA000F-052A-FB4C-81EA-E5D09A9D3C65}"/>
              </a:ext>
            </a:extLst>
          </p:cNvPr>
          <p:cNvSpPr txBox="1">
            <a:spLocks noGrp="1"/>
          </p:cNvSpPr>
          <p:nvPr/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84" tIns="44592" rIns="89184" bIns="44592" anchor="b"/>
          <a:lstStyle>
            <a:lvl1pPr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313648D5-EAF0-CE4D-B10F-BFF3208E193C}" type="slidenum">
              <a:rPr lang="en-US" altLang="en-US" sz="1200">
                <a:latin typeface="Tahoma" panose="020B0604030504040204" pitchFamily="34" charset="0"/>
              </a:rPr>
              <a:pPr algn="r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>
            <a:extLst>
              <a:ext uri="{FF2B5EF4-FFF2-40B4-BE49-F238E27FC236}">
                <a16:creationId xmlns:a16="http://schemas.microsoft.com/office/drawing/2014/main" id="{2D4E07F1-0F84-FF44-910F-DB9EA2D6C7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38450" y="528638"/>
            <a:ext cx="3517900" cy="2638425"/>
          </a:xfrm>
          <a:solidFill>
            <a:srgbClr val="FFFFFF"/>
          </a:solidFill>
          <a:ln/>
        </p:spPr>
      </p:sp>
      <p:sp>
        <p:nvSpPr>
          <p:cNvPr id="102402" name="Notes Placeholder 2">
            <a:extLst>
              <a:ext uri="{FF2B5EF4-FFF2-40B4-BE49-F238E27FC236}">
                <a16:creationId xmlns:a16="http://schemas.microsoft.com/office/drawing/2014/main" id="{2EC6E68D-91C9-FE44-8C84-0A836268C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163" y="3341688"/>
            <a:ext cx="7356475" cy="3165475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184" tIns="44592" rIns="89184" bIns="44592"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03" name="Slide Number Placeholder 3">
            <a:extLst>
              <a:ext uri="{FF2B5EF4-FFF2-40B4-BE49-F238E27FC236}">
                <a16:creationId xmlns:a16="http://schemas.microsoft.com/office/drawing/2014/main" id="{DC160E42-D39C-6542-B743-4A2F43BB625B}"/>
              </a:ext>
            </a:extLst>
          </p:cNvPr>
          <p:cNvSpPr txBox="1">
            <a:spLocks noGrp="1"/>
          </p:cNvSpPr>
          <p:nvPr/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84" tIns="44592" rIns="89184" bIns="44592" anchor="b"/>
          <a:lstStyle>
            <a:lvl1pPr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A44CEC64-83BB-9F48-BA07-E29CCFF2D3AC}" type="slidenum">
              <a:rPr lang="en-US" altLang="en-US" sz="1200">
                <a:latin typeface="Tahoma" panose="020B0604030504040204" pitchFamily="34" charset="0"/>
              </a:rPr>
              <a:pPr algn="r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>
            <a:extLst>
              <a:ext uri="{FF2B5EF4-FFF2-40B4-BE49-F238E27FC236}">
                <a16:creationId xmlns:a16="http://schemas.microsoft.com/office/drawing/2014/main" id="{7F44AFF7-DFB8-6A44-9EC3-E87110A3E9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38450" y="528638"/>
            <a:ext cx="3517900" cy="2638425"/>
          </a:xfrm>
          <a:solidFill>
            <a:srgbClr val="FFFFFF"/>
          </a:solidFill>
          <a:ln/>
        </p:spPr>
      </p:sp>
      <p:sp>
        <p:nvSpPr>
          <p:cNvPr id="104450" name="Notes Placeholder 2">
            <a:extLst>
              <a:ext uri="{FF2B5EF4-FFF2-40B4-BE49-F238E27FC236}">
                <a16:creationId xmlns:a16="http://schemas.microsoft.com/office/drawing/2014/main" id="{DB64F20F-824C-8546-B28C-946E3AC60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163" y="3341688"/>
            <a:ext cx="7356475" cy="3165475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184" tIns="44592" rIns="89184" bIns="44592"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4451" name="Slide Number Placeholder 3">
            <a:extLst>
              <a:ext uri="{FF2B5EF4-FFF2-40B4-BE49-F238E27FC236}">
                <a16:creationId xmlns:a16="http://schemas.microsoft.com/office/drawing/2014/main" id="{635BA586-F53E-3A43-9E59-BF14A1EF55E0}"/>
              </a:ext>
            </a:extLst>
          </p:cNvPr>
          <p:cNvSpPr txBox="1">
            <a:spLocks noGrp="1"/>
          </p:cNvSpPr>
          <p:nvPr/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84" tIns="44592" rIns="89184" bIns="44592" anchor="b"/>
          <a:lstStyle>
            <a:lvl1pPr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37571687-25AB-F446-BC97-A652E7207559}" type="slidenum">
              <a:rPr lang="en-US" altLang="en-US" sz="1200">
                <a:latin typeface="Tahoma" panose="020B0604030504040204" pitchFamily="34" charset="0"/>
              </a:rPr>
              <a:pPr algn="r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>
            <a:extLst>
              <a:ext uri="{FF2B5EF4-FFF2-40B4-BE49-F238E27FC236}">
                <a16:creationId xmlns:a16="http://schemas.microsoft.com/office/drawing/2014/main" id="{012BAF36-27D2-5941-8937-38758795E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38450" y="528638"/>
            <a:ext cx="3517900" cy="2638425"/>
          </a:xfrm>
          <a:solidFill>
            <a:srgbClr val="FFFFFF"/>
          </a:solidFill>
          <a:ln/>
        </p:spPr>
      </p:sp>
      <p:sp>
        <p:nvSpPr>
          <p:cNvPr id="106498" name="Notes Placeholder 2">
            <a:extLst>
              <a:ext uri="{FF2B5EF4-FFF2-40B4-BE49-F238E27FC236}">
                <a16:creationId xmlns:a16="http://schemas.microsoft.com/office/drawing/2014/main" id="{0E307603-F6E0-F446-80BB-78A59442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163" y="3341688"/>
            <a:ext cx="7356475" cy="3165475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184" tIns="44592" rIns="89184" bIns="44592"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6499" name="Slide Number Placeholder 3">
            <a:extLst>
              <a:ext uri="{FF2B5EF4-FFF2-40B4-BE49-F238E27FC236}">
                <a16:creationId xmlns:a16="http://schemas.microsoft.com/office/drawing/2014/main" id="{D3DC94D7-57EA-A343-82F7-B201DEC42E15}"/>
              </a:ext>
            </a:extLst>
          </p:cNvPr>
          <p:cNvSpPr txBox="1">
            <a:spLocks noGrp="1"/>
          </p:cNvSpPr>
          <p:nvPr/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84" tIns="44592" rIns="89184" bIns="44592" anchor="b"/>
          <a:lstStyle>
            <a:lvl1pPr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235FE4E-10AE-5847-90E4-EBB003F62A57}" type="slidenum">
              <a:rPr lang="en-US" altLang="en-US" sz="1200">
                <a:latin typeface="Tahoma" panose="020B0604030504040204" pitchFamily="34" charset="0"/>
              </a:rPr>
              <a:pPr algn="r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>
            <a:extLst>
              <a:ext uri="{FF2B5EF4-FFF2-40B4-BE49-F238E27FC236}">
                <a16:creationId xmlns:a16="http://schemas.microsoft.com/office/drawing/2014/main" id="{6B3F9E37-F733-4145-A0D0-8EF3D5FD65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38450" y="528638"/>
            <a:ext cx="3517900" cy="2638425"/>
          </a:xfrm>
          <a:solidFill>
            <a:srgbClr val="FFFFFF"/>
          </a:solidFill>
          <a:ln/>
        </p:spPr>
      </p:sp>
      <p:sp>
        <p:nvSpPr>
          <p:cNvPr id="108546" name="Notes Placeholder 2">
            <a:extLst>
              <a:ext uri="{FF2B5EF4-FFF2-40B4-BE49-F238E27FC236}">
                <a16:creationId xmlns:a16="http://schemas.microsoft.com/office/drawing/2014/main" id="{EA225478-5D4B-AE41-9AAE-F985721E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163" y="3341688"/>
            <a:ext cx="7356475" cy="3165475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184" tIns="44592" rIns="89184" bIns="44592"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8547" name="Slide Number Placeholder 3">
            <a:extLst>
              <a:ext uri="{FF2B5EF4-FFF2-40B4-BE49-F238E27FC236}">
                <a16:creationId xmlns:a16="http://schemas.microsoft.com/office/drawing/2014/main" id="{D5071F5C-6066-B54B-B074-7EB34F934625}"/>
              </a:ext>
            </a:extLst>
          </p:cNvPr>
          <p:cNvSpPr txBox="1">
            <a:spLocks noGrp="1"/>
          </p:cNvSpPr>
          <p:nvPr/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84" tIns="44592" rIns="89184" bIns="44592" anchor="b"/>
          <a:lstStyle>
            <a:lvl1pPr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960C20E9-8B74-274F-ADF1-AE68891822D3}" type="slidenum">
              <a:rPr lang="en-US" altLang="en-US" sz="1200">
                <a:latin typeface="Tahoma" panose="020B0604030504040204" pitchFamily="34" charset="0"/>
              </a:rPr>
              <a:pPr algn="r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>
            <a:extLst>
              <a:ext uri="{FF2B5EF4-FFF2-40B4-BE49-F238E27FC236}">
                <a16:creationId xmlns:a16="http://schemas.microsoft.com/office/drawing/2014/main" id="{B0450666-65BC-5443-869B-1FA6FFFB9E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>
            <a:extLst>
              <a:ext uri="{FF2B5EF4-FFF2-40B4-BE49-F238E27FC236}">
                <a16:creationId xmlns:a16="http://schemas.microsoft.com/office/drawing/2014/main" id="{C6231443-7C2C-114B-B048-B00A7CB41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110595" name="Slide Number Placeholder 3">
            <a:extLst>
              <a:ext uri="{FF2B5EF4-FFF2-40B4-BE49-F238E27FC236}">
                <a16:creationId xmlns:a16="http://schemas.microsoft.com/office/drawing/2014/main" id="{67EC3112-8555-AE43-B495-55E66C3243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3B4DB03C-E7E3-1046-A5EF-31B458C06DF5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>
            <a:extLst>
              <a:ext uri="{FF2B5EF4-FFF2-40B4-BE49-F238E27FC236}">
                <a16:creationId xmlns:a16="http://schemas.microsoft.com/office/drawing/2014/main" id="{AC4134FF-EB2F-8D41-9F3A-DABB2B185C1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EF7F8745-8DB7-2547-BE60-91AB8B73AEB8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189FDD3D-0C13-EB46-8820-0941BFA00E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4800" y="531813"/>
            <a:ext cx="3505200" cy="2628900"/>
          </a:xfrm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1D92D4F2-CC8A-0745-8917-43C55E4F4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>
            <a:extLst>
              <a:ext uri="{FF2B5EF4-FFF2-40B4-BE49-F238E27FC236}">
                <a16:creationId xmlns:a16="http://schemas.microsoft.com/office/drawing/2014/main" id="{F92C91E9-CCB5-5E40-8C35-4ADE5F5BE22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2EC1219F-1C4B-EF4F-9551-A2E88DD52572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738B1C14-E4E7-C54C-AC14-5FA6630CDD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F9310083-577C-7F4A-8402-021A3FC20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>
            <a:extLst>
              <a:ext uri="{FF2B5EF4-FFF2-40B4-BE49-F238E27FC236}">
                <a16:creationId xmlns:a16="http://schemas.microsoft.com/office/drawing/2014/main" id="{C5C58C91-0821-554C-8D07-6B99A537B4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8" name="Rectangle 3">
            <a:extLst>
              <a:ext uri="{FF2B5EF4-FFF2-40B4-BE49-F238E27FC236}">
                <a16:creationId xmlns:a16="http://schemas.microsoft.com/office/drawing/2014/main" id="{7E05684E-F945-FC40-85FA-12419FBF6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834F3AFA-EB25-2E40-BA2A-6FFC584F3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51F30831-0861-1B4F-8D6F-0DF31E1F5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6918E9FA-FD31-144B-B1E4-E2E0BC9084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832E0B4-39AD-654C-894F-96BE59907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7785407A-ADEF-4D41-9048-F46F83A357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EF929826-436D-C94A-B4A8-D0BDB8379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C6637FA0-9E49-2645-A21F-A471BDE55F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A796C4F2-3991-8D4C-9D48-10ED57E59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01DE031B-36DE-D048-A338-1EA51AF3BF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5D7755C7-F440-4C49-9CC2-E6D6C3560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8B7C7D5-A7BB-6747-893C-CFBEB88553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D269778C-2118-6046-83D3-440FBFCAD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433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982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262188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638925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616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606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17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819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188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525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87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434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830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>
            <a:extLst>
              <a:ext uri="{FF2B5EF4-FFF2-40B4-BE49-F238E27FC236}">
                <a16:creationId xmlns:a16="http://schemas.microsoft.com/office/drawing/2014/main" id="{EE176A05-CFDC-A04C-BA5D-F4AB7B8BC74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39800"/>
            <a:ext cx="8737600" cy="127000"/>
            <a:chOff x="0" y="900"/>
            <a:chExt cx="5753" cy="92"/>
          </a:xfrm>
        </p:grpSpPr>
        <p:sp>
          <p:nvSpPr>
            <p:cNvPr id="1033" name="Rectangle 2">
              <a:extLst>
                <a:ext uri="{FF2B5EF4-FFF2-40B4-BE49-F238E27FC236}">
                  <a16:creationId xmlns:a16="http://schemas.microsoft.com/office/drawing/2014/main" id="{6A112CE2-E93B-CF40-B4C0-227D82349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5753" cy="53"/>
            </a:xfrm>
            <a:prstGeom prst="rect">
              <a:avLst/>
            </a:prstGeom>
            <a:gradFill rotWithShape="0">
              <a:gsLst>
                <a:gs pos="0">
                  <a:srgbClr val="2951C9"/>
                </a:gs>
                <a:gs pos="50000">
                  <a:srgbClr val="3365FB"/>
                </a:gs>
                <a:gs pos="100000">
                  <a:srgbClr val="2951C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1B987A6A-0812-9543-BF0B-D568A8196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2"/>
              <a:ext cx="5753" cy="2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39D478F3-9A48-AB43-9814-4EEBAEFFB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77816F00-5E00-CA48-B939-7FA15A999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053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C108D9C9-4BDB-EC4C-884F-F06BB6D9F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6215063"/>
            <a:ext cx="74199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sz="1400" dirty="0">
                <a:solidFill>
                  <a:srgbClr val="790015"/>
                </a:solidFill>
              </a:rPr>
              <a:t>CS1555/2055, </a:t>
            </a:r>
            <a:r>
              <a:rPr lang="en-US" altLang="en-US" sz="1400" b="1" dirty="0">
                <a:solidFill>
                  <a:srgbClr val="790015"/>
                </a:solidFill>
              </a:rPr>
              <a:t>Panos K. Chrysanthis &amp; </a:t>
            </a:r>
            <a:r>
              <a:rPr lang="en-US" altLang="en-US" sz="1400" b="1" dirty="0" err="1">
                <a:solidFill>
                  <a:srgbClr val="790015"/>
                </a:solidFill>
              </a:rPr>
              <a:t>Constantinos</a:t>
            </a:r>
            <a:r>
              <a:rPr lang="en-US" altLang="en-US" sz="1400" b="1" dirty="0">
                <a:solidFill>
                  <a:srgbClr val="790015"/>
                </a:solidFill>
              </a:rPr>
              <a:t> Costa</a:t>
            </a:r>
            <a:r>
              <a:rPr lang="en-US" altLang="en-US" sz="1400" dirty="0"/>
              <a:t> –  </a:t>
            </a:r>
            <a:r>
              <a:rPr lang="en-US" altLang="en-US" sz="1400" b="1" dirty="0">
                <a:solidFill>
                  <a:schemeClr val="accent1"/>
                </a:solidFill>
              </a:rPr>
              <a:t>University of Pittsburgh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2804F19F-2862-4D46-9497-058C4ECBF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13" y="6403975"/>
            <a:ext cx="4460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1400"/>
              <a:t> </a:t>
            </a:r>
            <a:fld id="{2B49D309-E6EB-0B4D-8DAE-71B6ECA79F2E}" type="slidenum">
              <a:rPr lang="en-US" altLang="en-US" sz="1400" smtClean="0"/>
              <a:pPr algn="ctr"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9CDF4BAC-3CF1-0347-81BB-BB5890170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6408738"/>
            <a:ext cx="310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en-US" altLang="en-US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0779E259-200B-484E-89E6-4F9B61BFAE5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1000" y="6408738"/>
            <a:ext cx="82946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40" charset="-128"/>
          <a:cs typeface="ＭＳ Ｐゴシック" pitchFamily="4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ＭＳ Ｐゴシック" pitchFamily="40" charset="-128"/>
          <a:cs typeface="ＭＳ Ｐゴシック" pitchFamily="4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ＭＳ Ｐゴシック" pitchFamily="40" charset="-128"/>
          <a:cs typeface="ＭＳ Ｐゴシック" pitchFamily="4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ＭＳ Ｐゴシック" pitchFamily="40" charset="-128"/>
          <a:cs typeface="ＭＳ Ｐゴシック" pitchFamily="4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ＭＳ Ｐゴシック" pitchFamily="40" charset="-128"/>
          <a:cs typeface="ＭＳ Ｐゴシック" pitchFamily="4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o"/>
        <a:defRPr sz="2400">
          <a:solidFill>
            <a:schemeClr val="tx1"/>
          </a:solidFill>
          <a:latin typeface="+mn-lt"/>
          <a:ea typeface="ＭＳ Ｐゴシック" pitchFamily="40" charset="-128"/>
          <a:cs typeface="ＭＳ Ｐゴシック" pitchFamily="4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pitchFamily="3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ＭＳ Ｐゴシック" pitchFamily="3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"/>
        <a:defRPr sz="2000">
          <a:solidFill>
            <a:schemeClr val="tx1"/>
          </a:solidFill>
          <a:latin typeface="+mn-lt"/>
          <a:ea typeface="ＭＳ Ｐゴシック" pitchFamily="3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B26A8597-C766-B94C-AE0B-CAD8BA7097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Transaction Recovery</a:t>
            </a:r>
          </a:p>
        </p:txBody>
      </p:sp>
      <p:sp>
        <p:nvSpPr>
          <p:cNvPr id="4098" name="Subtitle 1">
            <a:extLst>
              <a:ext uri="{FF2B5EF4-FFF2-40B4-BE49-F238E27FC236}">
                <a16:creationId xmlns:a16="http://schemas.microsoft.com/office/drawing/2014/main" id="{456717F9-2DA9-1A41-9433-0CB383F491C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099" name="TextBox 1">
            <a:extLst>
              <a:ext uri="{FF2B5EF4-FFF2-40B4-BE49-F238E27FC236}">
                <a16:creationId xmlns:a16="http://schemas.microsoft.com/office/drawing/2014/main" id="{3B9D8B39-517D-B541-8571-BB6F030B5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0" y="6578600"/>
            <a:ext cx="1841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D57206E-5F2C-1140-AF62-F2D218060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68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Recovery Techniques</a:t>
            </a:r>
          </a:p>
        </p:txBody>
      </p:sp>
      <p:sp>
        <p:nvSpPr>
          <p:cNvPr id="636931" name="Rectangle 3">
            <a:extLst>
              <a:ext uri="{FF2B5EF4-FFF2-40B4-BE49-F238E27FC236}">
                <a16:creationId xmlns:a16="http://schemas.microsoft.com/office/drawing/2014/main" id="{16D4DCF0-D8F3-C54A-94E8-9815F9EEC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495800"/>
          </a:xfrm>
        </p:spPr>
        <p:txBody>
          <a:bodyPr/>
          <a:lstStyle/>
          <a:p>
            <a:pPr marL="457200" indent="-457200">
              <a:buFont typeface="Monotype Sorts" pitchFamily="2" charset="2"/>
              <a:buAutoNum type="arabicPeriod"/>
            </a:pPr>
            <a:r>
              <a:rPr lang="en-US" altLang="en-US">
                <a:ea typeface="MS Mincho" panose="02020609040205080304" pitchFamily="49" charset="-128"/>
              </a:rPr>
              <a:t>Undo/Redo Algorithm</a:t>
            </a:r>
          </a:p>
          <a:p>
            <a:pPr marL="857250" lvl="1" indent="-457200"/>
            <a:r>
              <a:rPr lang="en-US" altLang="en-US">
                <a:ea typeface="MS Mincho" panose="02020609040205080304" pitchFamily="49" charset="-128"/>
              </a:rPr>
              <a:t>most commonly used one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 altLang="en-US" sz="1200">
              <a:ea typeface="MS Mincho" panose="02020609040205080304" pitchFamily="49" charset="-128"/>
            </a:endParaRP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altLang="en-US">
                <a:ea typeface="MS Mincho" panose="02020609040205080304" pitchFamily="49" charset="-128"/>
              </a:rPr>
              <a:t>Undo/No-Redo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 altLang="en-US" sz="1200">
              <a:ea typeface="MS Mincho" panose="02020609040205080304" pitchFamily="49" charset="-128"/>
            </a:endParaRP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altLang="en-US">
                <a:ea typeface="MS Mincho" panose="02020609040205080304" pitchFamily="49" charset="-128"/>
              </a:rPr>
              <a:t>No-Undo/Redo </a:t>
            </a:r>
          </a:p>
          <a:p>
            <a:pPr marL="857250" lvl="1" indent="-457200"/>
            <a:r>
              <a:rPr lang="en-US" altLang="en-US">
                <a:ea typeface="MS Mincho" panose="02020609040205080304" pitchFamily="49" charset="-128"/>
              </a:rPr>
              <a:t>also called </a:t>
            </a:r>
            <a:r>
              <a:rPr lang="en-US" altLang="en-US" i="1">
                <a:ea typeface="MS Mincho" panose="02020609040205080304" pitchFamily="49" charset="-128"/>
              </a:rPr>
              <a:t>logging with deferred updates</a:t>
            </a:r>
          </a:p>
          <a:p>
            <a:pPr marL="457200" indent="-457200"/>
            <a:endParaRPr lang="en-US" altLang="en-US" sz="1200">
              <a:ea typeface="MS Mincho" panose="02020609040205080304" pitchFamily="49" charset="-128"/>
            </a:endParaRPr>
          </a:p>
          <a:p>
            <a:pPr marL="457200" indent="-457200">
              <a:buFont typeface="Comic Sans MS" panose="030F0902030302020204" pitchFamily="66" charset="0"/>
              <a:buAutoNum type="arabicPeriod" startAt="4"/>
            </a:pPr>
            <a:r>
              <a:rPr lang="en-US" altLang="en-US">
                <a:ea typeface="MS Mincho" panose="02020609040205080304" pitchFamily="49" charset="-128"/>
              </a:rPr>
              <a:t>No-Undo/No-Redo </a:t>
            </a:r>
          </a:p>
          <a:p>
            <a:pPr marL="857250" lvl="1" indent="-457200"/>
            <a:r>
              <a:rPr lang="en-US" altLang="en-US">
                <a:ea typeface="MS Mincho" panose="02020609040205080304" pitchFamily="49" charset="-128"/>
              </a:rPr>
              <a:t>also called </a:t>
            </a:r>
            <a:r>
              <a:rPr lang="en-US" altLang="en-US" i="1">
                <a:ea typeface="MS Mincho" panose="02020609040205080304" pitchFamily="49" charset="-128"/>
              </a:rPr>
              <a:t>shadowing</a:t>
            </a:r>
            <a:r>
              <a:rPr lang="en-US" altLang="en-US">
                <a:ea typeface="MS Mincho" panose="02020609040205080304" pitchFamily="49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6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6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D018BE33-1DFA-0548-89C0-33A7CBA57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77200" cy="533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Logging</a:t>
            </a:r>
          </a:p>
        </p:txBody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id="{8B001C3C-F679-E34F-A69F-2A3867370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A  </a:t>
            </a:r>
            <a:r>
              <a:rPr lang="en-US" altLang="en-US" i="1">
                <a:ea typeface="MS Mincho" panose="02020609040205080304" pitchFamily="49" charset="-128"/>
              </a:rPr>
              <a:t>Log or journal</a:t>
            </a:r>
            <a:r>
              <a:rPr lang="en-US" altLang="en-US">
                <a:ea typeface="MS Mincho" panose="02020609040205080304" pitchFamily="49" charset="-128"/>
              </a:rPr>
              <a:t> is a sequence of records which represent all modifications to the database in the order in which they actually occurred</a:t>
            </a:r>
          </a:p>
          <a:p>
            <a:endParaRPr lang="en-US" altLang="en-US" sz="600">
              <a:ea typeface="MS Mincho" panose="02020609040205080304" pitchFamily="49" charset="-128"/>
            </a:endParaRPr>
          </a:p>
          <a:p>
            <a:r>
              <a:rPr lang="en-US" altLang="en-US">
                <a:ea typeface="MS Mincho" panose="02020609040205080304" pitchFamily="49" charset="-128"/>
              </a:rPr>
              <a:t>Log records may describe either </a:t>
            </a:r>
            <a:r>
              <a:rPr lang="en-US" altLang="en-US" i="1">
                <a:solidFill>
                  <a:srgbClr val="032794"/>
                </a:solidFill>
                <a:ea typeface="MS Mincho" panose="02020609040205080304" pitchFamily="49" charset="-128"/>
              </a:rPr>
              <a:t>physical</a:t>
            </a:r>
            <a:r>
              <a:rPr lang="en-US" altLang="en-US">
                <a:ea typeface="MS Mincho" panose="02020609040205080304" pitchFamily="49" charset="-128"/>
              </a:rPr>
              <a:t> changes or </a:t>
            </a:r>
            <a:r>
              <a:rPr lang="en-US" altLang="en-US" i="1">
                <a:solidFill>
                  <a:srgbClr val="032794"/>
                </a:solidFill>
                <a:ea typeface="MS Mincho" panose="02020609040205080304" pitchFamily="49" charset="-128"/>
              </a:rPr>
              <a:t>logical</a:t>
            </a:r>
            <a:r>
              <a:rPr lang="en-US" altLang="en-US">
                <a:ea typeface="MS Mincho" panose="02020609040205080304" pitchFamily="49" charset="-128"/>
              </a:rPr>
              <a:t> database operations</a:t>
            </a:r>
            <a:endParaRPr lang="en-US" altLang="en-US" sz="1200">
              <a:ea typeface="MS Mincho" panose="02020609040205080304" pitchFamily="49" charset="-128"/>
            </a:endParaRPr>
          </a:p>
          <a:p>
            <a:pPr lvl="1"/>
            <a:r>
              <a:rPr lang="en-US" altLang="en-US">
                <a:ea typeface="MS Mincho" panose="02020609040205080304" pitchFamily="49" charset="-128"/>
              </a:rPr>
              <a:t>A  </a:t>
            </a:r>
            <a:r>
              <a:rPr lang="en-US" altLang="en-US" i="1">
                <a:solidFill>
                  <a:schemeClr val="tx2"/>
                </a:solidFill>
                <a:ea typeface="MS Mincho" panose="02020609040205080304" pitchFamily="49" charset="-128"/>
              </a:rPr>
              <a:t>physical log</a:t>
            </a:r>
            <a:r>
              <a:rPr lang="en-US" altLang="en-US">
                <a:solidFill>
                  <a:schemeClr val="tx2"/>
                </a:solidFill>
                <a:ea typeface="MS Mincho" panose="02020609040205080304" pitchFamily="49" charset="-128"/>
              </a:rPr>
              <a:t> </a:t>
            </a:r>
            <a:r>
              <a:rPr lang="en-US" altLang="en-US">
                <a:ea typeface="MS Mincho" panose="02020609040205080304" pitchFamily="49" charset="-128"/>
              </a:rPr>
              <a:t>contains information about the actual values of data items written by transactions.</a:t>
            </a:r>
          </a:p>
          <a:p>
            <a:pPr lvl="2"/>
            <a:r>
              <a:rPr lang="en-US" altLang="en-US" sz="2400">
                <a:ea typeface="MS Mincho" panose="02020609040205080304" pitchFamily="49" charset="-128"/>
              </a:rPr>
              <a:t>state before change,  </a:t>
            </a:r>
            <a:r>
              <a:rPr lang="en-US" altLang="en-US" sz="2400" b="1" i="1">
                <a:ea typeface="MS Mincho" panose="02020609040205080304" pitchFamily="49" charset="-128"/>
              </a:rPr>
              <a:t>before image</a:t>
            </a:r>
            <a:r>
              <a:rPr lang="en-US" altLang="en-US" sz="2400" b="1">
                <a:ea typeface="MS Mincho" panose="02020609040205080304" pitchFamily="49" charset="-128"/>
              </a:rPr>
              <a:t> </a:t>
            </a:r>
          </a:p>
          <a:p>
            <a:pPr lvl="2"/>
            <a:r>
              <a:rPr lang="en-US" altLang="en-US" sz="2400">
                <a:ea typeface="MS Mincho" panose="02020609040205080304" pitchFamily="49" charset="-128"/>
              </a:rPr>
              <a:t>state after change,  </a:t>
            </a:r>
            <a:r>
              <a:rPr lang="en-US" altLang="en-US" sz="2400" b="1" i="1">
                <a:ea typeface="MS Mincho" panose="02020609040205080304" pitchFamily="49" charset="-128"/>
              </a:rPr>
              <a:t>after image</a:t>
            </a:r>
          </a:p>
          <a:p>
            <a:pPr lvl="2"/>
            <a:r>
              <a:rPr lang="en-US" altLang="en-US" sz="2400">
                <a:ea typeface="MS Mincho" panose="02020609040205080304" pitchFamily="49" charset="-128"/>
              </a:rPr>
              <a:t>transition causing the change</a:t>
            </a:r>
          </a:p>
          <a:p>
            <a:endParaRPr lang="en-US" altLang="en-US" sz="800">
              <a:ea typeface="MS Mincho" panose="02020609040205080304" pitchFamily="49" charset="-128"/>
            </a:endParaRPr>
          </a:p>
          <a:p>
            <a:pPr lvl="1"/>
            <a:r>
              <a:rPr lang="en-US" altLang="en-US">
                <a:ea typeface="MS Mincho" panose="02020609040205080304" pitchFamily="49" charset="-128"/>
              </a:rPr>
              <a:t>A  </a:t>
            </a:r>
            <a:r>
              <a:rPr lang="en-US" altLang="en-US" i="1">
                <a:solidFill>
                  <a:srgbClr val="CF0E30"/>
                </a:solidFill>
                <a:ea typeface="MS Mincho" panose="02020609040205080304" pitchFamily="49" charset="-128"/>
              </a:rPr>
              <a:t>logical log</a:t>
            </a:r>
            <a:r>
              <a:rPr lang="en-US" altLang="en-US">
                <a:solidFill>
                  <a:srgbClr val="CF0E30"/>
                </a:solidFill>
                <a:ea typeface="MS Mincho" panose="02020609040205080304" pitchFamily="49" charset="-128"/>
              </a:rPr>
              <a:t> </a:t>
            </a:r>
            <a:r>
              <a:rPr lang="en-US" altLang="en-US">
                <a:ea typeface="MS Mincho" panose="02020609040205080304" pitchFamily="49" charset="-128"/>
              </a:rPr>
              <a:t>represents higher level operations; e.g., insert this key in an index.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2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2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07A617F-983A-B94A-8F77-A880F4845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609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Log Records</a:t>
            </a:r>
          </a:p>
        </p:txBody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244BDC7D-8F15-E840-8FF6-E69B0FC89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4958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For the moment, we will assume that a log record may be one of the following types: </a:t>
            </a:r>
          </a:p>
          <a:p>
            <a:endParaRPr lang="en-US" altLang="en-US">
              <a:ea typeface="MS Mincho" panose="02020609040205080304" pitchFamily="49" charset="-128"/>
            </a:endParaRPr>
          </a:p>
          <a:p>
            <a:pPr lvl="1"/>
            <a:r>
              <a:rPr lang="en-US" altLang="en-US">
                <a:ea typeface="MS Mincho" panose="02020609040205080304" pitchFamily="49" charset="-128"/>
              </a:rPr>
              <a:t>Start Record</a:t>
            </a:r>
          </a:p>
          <a:p>
            <a:pPr lvl="2"/>
            <a:r>
              <a:rPr lang="en-US" altLang="en-US" sz="2400">
                <a:ea typeface="MS Mincho" panose="02020609040205080304" pitchFamily="49" charset="-128"/>
              </a:rPr>
              <a:t>[</a:t>
            </a:r>
            <a:r>
              <a:rPr lang="en-US" altLang="en-US" sz="2400" i="1">
                <a:ea typeface="MS Mincho" panose="02020609040205080304" pitchFamily="49" charset="-128"/>
              </a:rPr>
              <a:t>T</a:t>
            </a:r>
            <a:r>
              <a:rPr lang="en-US" altLang="en-US" sz="2400" i="1" baseline="-25000">
                <a:ea typeface="MS Mincho" panose="02020609040205080304" pitchFamily="49" charset="-128"/>
              </a:rPr>
              <a:t>i</a:t>
            </a:r>
            <a:r>
              <a:rPr lang="en-US" altLang="en-US" sz="2400">
                <a:ea typeface="MS Mincho" panose="02020609040205080304" pitchFamily="49" charset="-128"/>
              </a:rPr>
              <a:t>, start]</a:t>
            </a:r>
          </a:p>
          <a:p>
            <a:endParaRPr lang="en-US" altLang="en-US" sz="1200">
              <a:ea typeface="MS Mincho" panose="02020609040205080304" pitchFamily="49" charset="-128"/>
            </a:endParaRPr>
          </a:p>
          <a:p>
            <a:pPr lvl="1"/>
            <a:r>
              <a:rPr lang="en-US" altLang="en-US">
                <a:ea typeface="MS Mincho" panose="02020609040205080304" pitchFamily="49" charset="-128"/>
              </a:rPr>
              <a:t>Commit Record</a:t>
            </a:r>
          </a:p>
          <a:p>
            <a:pPr lvl="2"/>
            <a:r>
              <a:rPr lang="en-US" altLang="en-US" sz="2400">
                <a:ea typeface="MS Mincho" panose="02020609040205080304" pitchFamily="49" charset="-128"/>
              </a:rPr>
              <a:t>[</a:t>
            </a:r>
            <a:r>
              <a:rPr lang="en-US" altLang="en-US" sz="2400" i="1">
                <a:ea typeface="MS Mincho" panose="02020609040205080304" pitchFamily="49" charset="-128"/>
              </a:rPr>
              <a:t>T</a:t>
            </a:r>
            <a:r>
              <a:rPr lang="en-US" altLang="en-US" sz="2400" i="1" baseline="-25000">
                <a:ea typeface="MS Mincho" panose="02020609040205080304" pitchFamily="49" charset="-128"/>
              </a:rPr>
              <a:t>i</a:t>
            </a:r>
            <a:r>
              <a:rPr lang="en-US" altLang="en-US" sz="2400">
                <a:ea typeface="MS Mincho" panose="02020609040205080304" pitchFamily="49" charset="-128"/>
              </a:rPr>
              <a:t>, commit]</a:t>
            </a:r>
          </a:p>
          <a:p>
            <a:endParaRPr lang="en-US" altLang="en-US" sz="1200">
              <a:ea typeface="MS Mincho" panose="02020609040205080304" pitchFamily="49" charset="-128"/>
            </a:endParaRPr>
          </a:p>
          <a:p>
            <a:pPr lvl="1"/>
            <a:r>
              <a:rPr lang="en-US" altLang="en-US">
                <a:ea typeface="MS Mincho" panose="02020609040205080304" pitchFamily="49" charset="-128"/>
              </a:rPr>
              <a:t>Abort Record </a:t>
            </a:r>
          </a:p>
          <a:p>
            <a:pPr lvl="2"/>
            <a:r>
              <a:rPr lang="en-US" altLang="en-US" sz="2400">
                <a:ea typeface="MS Mincho" panose="02020609040205080304" pitchFamily="49" charset="-128"/>
              </a:rPr>
              <a:t>[</a:t>
            </a:r>
            <a:r>
              <a:rPr lang="en-US" altLang="en-US" sz="2400" i="1">
                <a:ea typeface="MS Mincho" panose="02020609040205080304" pitchFamily="49" charset="-128"/>
              </a:rPr>
              <a:t>T</a:t>
            </a:r>
            <a:r>
              <a:rPr lang="en-US" altLang="en-US" sz="2400" i="1" baseline="-25000">
                <a:ea typeface="MS Mincho" panose="02020609040205080304" pitchFamily="49" charset="-128"/>
              </a:rPr>
              <a:t>i</a:t>
            </a:r>
            <a:r>
              <a:rPr lang="en-US" altLang="en-US" sz="2400">
                <a:ea typeface="MS Mincho" panose="02020609040205080304" pitchFamily="49" charset="-128"/>
              </a:rPr>
              <a:t>, abort]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2942DFBA-7CA1-764A-8F83-0B2E6D6CE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609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Log Records</a:t>
            </a:r>
          </a:p>
        </p:txBody>
      </p:sp>
      <p:sp>
        <p:nvSpPr>
          <p:cNvPr id="506883" name="Rectangle 3">
            <a:extLst>
              <a:ext uri="{FF2B5EF4-FFF2-40B4-BE49-F238E27FC236}">
                <a16:creationId xmlns:a16="http://schemas.microsoft.com/office/drawing/2014/main" id="{F353DFD8-3433-3246-96F9-0FF12B6D4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6482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>
                <a:ea typeface="MS Mincho" panose="02020609040205080304" pitchFamily="49" charset="-128"/>
              </a:rPr>
              <a:t>Update Record for physical state logging at page level </a:t>
            </a:r>
          </a:p>
          <a:p>
            <a:pPr lvl="2">
              <a:lnSpc>
                <a:spcPct val="90000"/>
              </a:lnSpc>
            </a:pPr>
            <a:r>
              <a:rPr lang="en-US" altLang="en-US" sz="2400">
                <a:ea typeface="MS Mincho" panose="02020609040205080304" pitchFamily="49" charset="-128"/>
              </a:rPr>
              <a:t>[</a:t>
            </a:r>
            <a:r>
              <a:rPr lang="en-US" altLang="en-US" i="1">
                <a:ea typeface="MS Mincho" panose="02020609040205080304" pitchFamily="49" charset="-128"/>
              </a:rPr>
              <a:t>T</a:t>
            </a:r>
            <a:r>
              <a:rPr lang="en-US" altLang="en-US" i="1" baseline="-25000">
                <a:ea typeface="MS Mincho" panose="02020609040205080304" pitchFamily="49" charset="-128"/>
              </a:rPr>
              <a:t>i</a:t>
            </a:r>
            <a:r>
              <a:rPr lang="en-US" altLang="en-US" sz="2400">
                <a:ea typeface="MS Mincho" panose="02020609040205080304" pitchFamily="49" charset="-128"/>
              </a:rPr>
              <a:t>, x, b, a] </a:t>
            </a:r>
          </a:p>
          <a:p>
            <a:pPr lvl="3">
              <a:lnSpc>
                <a:spcPct val="90000"/>
              </a:lnSpc>
            </a:pPr>
            <a:r>
              <a:rPr lang="en-US" altLang="en-US" i="1">
                <a:ea typeface="MS Mincho" panose="02020609040205080304" pitchFamily="49" charset="-128"/>
              </a:rPr>
              <a:t>T</a:t>
            </a:r>
            <a:r>
              <a:rPr lang="en-US" altLang="en-US" i="1" baseline="-25000">
                <a:ea typeface="MS Mincho" panose="02020609040205080304" pitchFamily="49" charset="-128"/>
              </a:rPr>
              <a:t>i</a:t>
            </a:r>
            <a:r>
              <a:rPr lang="en-US" altLang="en-US" sz="2400">
                <a:ea typeface="MS Mincho" panose="02020609040205080304" pitchFamily="49" charset="-128"/>
              </a:rPr>
              <a:t> : the id of the  transaction that performed a Write operation on x</a:t>
            </a:r>
          </a:p>
          <a:p>
            <a:pPr lvl="3">
              <a:lnSpc>
                <a:spcPct val="90000"/>
              </a:lnSpc>
            </a:pPr>
            <a:r>
              <a:rPr lang="en-US" altLang="en-US" sz="2400">
                <a:ea typeface="MS Mincho" panose="02020609040205080304" pitchFamily="49" charset="-128"/>
              </a:rPr>
              <a:t>x: the id of data item x</a:t>
            </a:r>
          </a:p>
          <a:p>
            <a:pPr lvl="3">
              <a:lnSpc>
                <a:spcPct val="90000"/>
              </a:lnSpc>
            </a:pPr>
            <a:r>
              <a:rPr lang="en-US" altLang="en-US" sz="2400">
                <a:ea typeface="MS Mincho" panose="02020609040205080304" pitchFamily="49" charset="-128"/>
              </a:rPr>
              <a:t>b: </a:t>
            </a:r>
            <a:r>
              <a:rPr lang="en-US" altLang="en-US" sz="2400" i="1">
                <a:ea typeface="MS Mincho" panose="02020609040205080304" pitchFamily="49" charset="-128"/>
              </a:rPr>
              <a:t>before</a:t>
            </a:r>
            <a:r>
              <a:rPr lang="en-US" altLang="en-US" sz="2400">
                <a:ea typeface="MS Mincho" panose="02020609040205080304" pitchFamily="49" charset="-128"/>
              </a:rPr>
              <a:t> image of x</a:t>
            </a:r>
          </a:p>
          <a:p>
            <a:pPr lvl="3">
              <a:lnSpc>
                <a:spcPct val="90000"/>
              </a:lnSpc>
            </a:pPr>
            <a:r>
              <a:rPr lang="en-US" altLang="en-US" sz="2400" i="1">
                <a:ea typeface="MS Mincho" panose="02020609040205080304" pitchFamily="49" charset="-128"/>
              </a:rPr>
              <a:t>a: after</a:t>
            </a:r>
            <a:r>
              <a:rPr lang="en-US" altLang="en-US" sz="2400">
                <a:ea typeface="MS Mincho" panose="02020609040205080304" pitchFamily="49" charset="-128"/>
              </a:rPr>
              <a:t>  image of x</a:t>
            </a:r>
          </a:p>
          <a:p>
            <a:pPr lvl="2">
              <a:lnSpc>
                <a:spcPct val="90000"/>
              </a:lnSpc>
            </a:pPr>
            <a:endParaRPr lang="en-US" altLang="en-US" sz="2400">
              <a:ea typeface="MS Mincho" panose="02020609040205080304" pitchFamily="49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400">
                <a:ea typeface="MS Mincho" panose="02020609040205080304" pitchFamily="49" charset="-128"/>
              </a:rPr>
              <a:t>Assuming Strict Executions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400">
                <a:ea typeface="MS Mincho" panose="02020609040205080304" pitchFamily="49" charset="-128"/>
              </a:rPr>
              <a:t>	[</a:t>
            </a:r>
            <a:r>
              <a:rPr lang="en-US" altLang="en-US" i="1">
                <a:ea typeface="MS Mincho" panose="02020609040205080304" pitchFamily="49" charset="-128"/>
              </a:rPr>
              <a:t>T</a:t>
            </a:r>
            <a:r>
              <a:rPr lang="en-US" altLang="en-US" i="1" baseline="-25000">
                <a:ea typeface="MS Mincho" panose="02020609040205080304" pitchFamily="49" charset="-128"/>
              </a:rPr>
              <a:t>j</a:t>
            </a:r>
            <a:r>
              <a:rPr lang="en-US" altLang="en-US" sz="2400">
                <a:ea typeface="MS Mincho" panose="02020609040205080304" pitchFamily="49" charset="-128"/>
              </a:rPr>
              <a:t>, x, b]: </a:t>
            </a:r>
            <a:r>
              <a:rPr lang="en-US" altLang="en-US" i="1">
                <a:ea typeface="MS Mincho" panose="02020609040205080304" pitchFamily="49" charset="-128"/>
              </a:rPr>
              <a:t>T</a:t>
            </a:r>
            <a:r>
              <a:rPr lang="en-US" altLang="en-US" i="1" baseline="-25000">
                <a:ea typeface="MS Mincho" panose="02020609040205080304" pitchFamily="49" charset="-128"/>
              </a:rPr>
              <a:t>j</a:t>
            </a:r>
            <a:r>
              <a:rPr lang="en-US" altLang="en-US" sz="2400">
                <a:ea typeface="MS Mincho" panose="02020609040205080304" pitchFamily="49" charset="-128"/>
              </a:rPr>
              <a:t> wrote into x before </a:t>
            </a:r>
            <a:r>
              <a:rPr lang="en-US" altLang="en-US" i="1">
                <a:ea typeface="MS Mincho" panose="02020609040205080304" pitchFamily="49" charset="-128"/>
              </a:rPr>
              <a:t>T</a:t>
            </a:r>
            <a:r>
              <a:rPr lang="en-US" altLang="en-US" i="1" baseline="-25000">
                <a:ea typeface="MS Mincho" panose="02020609040205080304" pitchFamily="49" charset="-128"/>
              </a:rPr>
              <a:t>i</a:t>
            </a:r>
            <a:r>
              <a:rPr lang="en-US" altLang="en-US" sz="2400">
                <a:ea typeface="MS Mincho" panose="02020609040205080304" pitchFamily="49" charset="-128"/>
              </a:rPr>
              <a:t>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400">
                <a:ea typeface="MS Mincho" panose="02020609040205080304" pitchFamily="49" charset="-128"/>
              </a:rPr>
              <a:t>	[</a:t>
            </a:r>
            <a:r>
              <a:rPr lang="en-US" altLang="en-US" i="1">
                <a:ea typeface="MS Mincho" panose="02020609040205080304" pitchFamily="49" charset="-128"/>
              </a:rPr>
              <a:t>T</a:t>
            </a:r>
            <a:r>
              <a:rPr lang="en-US" altLang="en-US" i="1" baseline="-25000">
                <a:ea typeface="MS Mincho" panose="02020609040205080304" pitchFamily="49" charset="-128"/>
              </a:rPr>
              <a:t>i</a:t>
            </a:r>
            <a:r>
              <a:rPr lang="en-US" altLang="en-US" sz="2400">
                <a:ea typeface="MS Mincho" panose="02020609040205080304" pitchFamily="49" charset="-128"/>
              </a:rPr>
              <a:t>, x, a]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A07EFAF8-CEA1-6347-8C32-1B6F50381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Logical Logging on the Record Level</a:t>
            </a:r>
          </a:p>
        </p:txBody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9D3B1C1E-2DBA-5F43-AF77-83E5B5DD6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38100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Simply record the operation and its arguments</a:t>
            </a:r>
            <a:br>
              <a:rPr lang="en-US" altLang="en-US">
                <a:ea typeface="MS Mincho" panose="02020609040205080304" pitchFamily="49" charset="-128"/>
              </a:rPr>
            </a:br>
            <a:r>
              <a:rPr lang="en-US" altLang="en-US">
                <a:ea typeface="MS Mincho" panose="02020609040205080304" pitchFamily="49" charset="-128"/>
              </a:rPr>
              <a:t>	 [</a:t>
            </a:r>
            <a:r>
              <a:rPr lang="en-US" altLang="en-US" i="1">
                <a:ea typeface="MS Mincho" panose="02020609040205080304" pitchFamily="49" charset="-128"/>
              </a:rPr>
              <a:t>T</a:t>
            </a:r>
            <a:r>
              <a:rPr lang="en-US" altLang="en-US" i="1" baseline="-25000">
                <a:ea typeface="MS Mincho" panose="02020609040205080304" pitchFamily="49" charset="-128"/>
              </a:rPr>
              <a:t>i</a:t>
            </a:r>
            <a:r>
              <a:rPr lang="en-US" altLang="en-US">
                <a:ea typeface="MS Mincho" panose="02020609040205080304" pitchFamily="49" charset="-128"/>
              </a:rPr>
              <a:t>, Op, Inv-op, Arg] </a:t>
            </a:r>
          </a:p>
          <a:p>
            <a:pPr lvl="1"/>
            <a:r>
              <a:rPr lang="en-US" altLang="en-US">
                <a:ea typeface="MS Mincho" panose="02020609040205080304" pitchFamily="49" charset="-128"/>
              </a:rPr>
              <a:t>Op = {Insert, Delete, Update} [REDO] </a:t>
            </a:r>
          </a:p>
          <a:p>
            <a:pPr lvl="1"/>
            <a:r>
              <a:rPr lang="en-US" altLang="en-US">
                <a:ea typeface="MS Mincho" panose="02020609040205080304" pitchFamily="49" charset="-128"/>
              </a:rPr>
              <a:t>Inv-op = inverse operation [UNDO] </a:t>
            </a:r>
          </a:p>
          <a:p>
            <a:pPr lvl="1"/>
            <a:r>
              <a:rPr lang="en-US" altLang="en-US">
                <a:ea typeface="MS Mincho" panose="02020609040205080304" pitchFamily="49" charset="-128"/>
              </a:rPr>
              <a:t>Arg = arguments</a:t>
            </a:r>
          </a:p>
          <a:p>
            <a:pPr lvl="1"/>
            <a:endParaRPr lang="en-US" altLang="en-US">
              <a:ea typeface="MS Mincho" panose="02020609040205080304" pitchFamily="49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en-US">
                <a:ea typeface="MS Mincho" panose="02020609040205080304" pitchFamily="49" charset="-128"/>
              </a:rPr>
              <a:t>=&gt; It is not possible in all models to automatically generate the inverse; e.g., the network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C9F6DDBB-21A0-4543-B860-484A307F7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6858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Undoing Writes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5DAE4315-8FCE-E24A-8865-BFEE2584B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>
                <a:ea typeface="MS Mincho" panose="02020609040205080304" pitchFamily="49" charset="-128"/>
              </a:rPr>
              <a:t>	</a:t>
            </a:r>
            <a:r>
              <a:rPr lang="en-US" altLang="en-US" u="sng">
                <a:ea typeface="MS Mincho" panose="02020609040205080304" pitchFamily="49" charset="-128"/>
              </a:rPr>
              <a:t>UNDO Rule</a:t>
            </a:r>
            <a:r>
              <a:rPr lang="en-US" altLang="en-US">
                <a:ea typeface="MS Mincho" panose="02020609040205080304" pitchFamily="49" charset="-128"/>
              </a:rPr>
              <a:t> ( </a:t>
            </a:r>
            <a:r>
              <a:rPr lang="en-US" altLang="en-US" i="1">
                <a:ea typeface="MS Mincho" panose="02020609040205080304" pitchFamily="49" charset="-128"/>
              </a:rPr>
              <a:t>WAL, Write Ahead Logging principle</a:t>
            </a:r>
            <a:r>
              <a:rPr lang="en-US" altLang="en-US">
                <a:ea typeface="MS Mincho" panose="02020609040205080304" pitchFamily="49" charset="-128"/>
              </a:rPr>
              <a:t>) </a:t>
            </a:r>
          </a:p>
          <a:p>
            <a:pPr lvl="1">
              <a:buFont typeface="Wingdings" pitchFamily="2" charset="2"/>
              <a:buNone/>
            </a:pPr>
            <a:r>
              <a:rPr lang="en-US" altLang="en-US" i="1">
                <a:ea typeface="MS Mincho" panose="02020609040205080304" pitchFamily="49" charset="-128"/>
              </a:rPr>
              <a:t>			</a:t>
            </a:r>
            <a:r>
              <a:rPr lang="en-US" altLang="en-US" i="1">
                <a:solidFill>
                  <a:schemeClr val="accent1"/>
                </a:solidFill>
                <a:ea typeface="MS Mincho" panose="02020609040205080304" pitchFamily="49" charset="-128"/>
              </a:rPr>
              <a:t>T</a:t>
            </a:r>
            <a:r>
              <a:rPr lang="en-US" altLang="en-US">
                <a:solidFill>
                  <a:schemeClr val="accent1"/>
                </a:solidFill>
                <a:ea typeface="MS Mincho" panose="02020609040205080304" pitchFamily="49" charset="-128"/>
              </a:rPr>
              <a:t> writes x</a:t>
            </a:r>
            <a:br>
              <a:rPr lang="en-US" altLang="en-US">
                <a:solidFill>
                  <a:schemeClr val="accent1"/>
                </a:solidFill>
                <a:ea typeface="MS Mincho" panose="02020609040205080304" pitchFamily="49" charset="-128"/>
              </a:rPr>
            </a:br>
            <a:r>
              <a:rPr lang="en-US" altLang="en-US">
                <a:solidFill>
                  <a:schemeClr val="accent1"/>
                </a:solidFill>
                <a:ea typeface="MS Mincho" panose="02020609040205080304" pitchFamily="49" charset="-128"/>
              </a:rPr>
              <a:t>		</a:t>
            </a:r>
            <a:r>
              <a:rPr lang="en-US" altLang="en-US" i="1">
                <a:solidFill>
                  <a:schemeClr val="accent1"/>
                </a:solidFill>
                <a:ea typeface="MS Mincho" panose="02020609040205080304" pitchFamily="49" charset="-128"/>
              </a:rPr>
              <a:t>T</a:t>
            </a:r>
            <a:r>
              <a:rPr lang="en-US" altLang="en-US">
                <a:solidFill>
                  <a:schemeClr val="accent1"/>
                </a:solidFill>
                <a:ea typeface="MS Mincho" panose="02020609040205080304" pitchFamily="49" charset="-128"/>
              </a:rPr>
              <a:t> aborts or System crash</a:t>
            </a:r>
          </a:p>
          <a:p>
            <a:pPr lvl="2"/>
            <a:r>
              <a:rPr lang="en-US" altLang="en-US" sz="2400">
                <a:ea typeface="MS Mincho" panose="02020609040205080304" pitchFamily="49" charset="-128"/>
              </a:rPr>
              <a:t>If x was transferred to disk, then we need the  </a:t>
            </a:r>
            <a:r>
              <a:rPr lang="en-US" altLang="en-US" sz="2400" i="1">
                <a:ea typeface="MS Mincho" panose="02020609040205080304" pitchFamily="49" charset="-128"/>
              </a:rPr>
              <a:t>before image </a:t>
            </a:r>
            <a:r>
              <a:rPr lang="en-US" altLang="en-US" sz="2400">
                <a:ea typeface="MS Mincho" panose="02020609040205080304" pitchFamily="49" charset="-128"/>
              </a:rPr>
              <a:t>of </a:t>
            </a:r>
            <a:r>
              <a:rPr lang="en-US" altLang="en-US" sz="2400" i="1">
                <a:ea typeface="MS Mincho" panose="02020609040205080304" pitchFamily="49" charset="-128"/>
              </a:rPr>
              <a:t>x</a:t>
            </a:r>
            <a:r>
              <a:rPr lang="en-US" altLang="en-US" sz="2400">
                <a:ea typeface="MS Mincho" panose="02020609040205080304" pitchFamily="49" charset="-128"/>
              </a:rPr>
              <a:t> to </a:t>
            </a:r>
            <a:r>
              <a:rPr lang="en-US" altLang="en-US" sz="2400" i="1">
                <a:ea typeface="MS Mincho" panose="02020609040205080304" pitchFamily="49" charset="-128"/>
              </a:rPr>
              <a:t>undo</a:t>
            </a:r>
            <a:r>
              <a:rPr lang="en-US" altLang="en-US" sz="2400">
                <a:ea typeface="MS Mincho" panose="02020609040205080304" pitchFamily="49" charset="-128"/>
              </a:rPr>
              <a:t> this update. </a:t>
            </a:r>
          </a:p>
          <a:p>
            <a:pPr lvl="2"/>
            <a:endParaRPr lang="en-US" altLang="en-US" sz="2400">
              <a:ea typeface="MS Mincho" panose="02020609040205080304" pitchFamily="49" charset="-128"/>
            </a:endParaRPr>
          </a:p>
          <a:p>
            <a:r>
              <a:rPr lang="en-US" altLang="en-US">
                <a:ea typeface="MS Mincho" panose="02020609040205080304" pitchFamily="49" charset="-128"/>
              </a:rPr>
              <a:t>When x is updated by </a:t>
            </a:r>
            <a:r>
              <a:rPr lang="en-US" altLang="en-US" i="1">
                <a:ea typeface="MS Mincho" panose="02020609040205080304" pitchFamily="49" charset="-128"/>
              </a:rPr>
              <a:t>T</a:t>
            </a:r>
            <a:r>
              <a:rPr lang="en-US" altLang="en-US">
                <a:ea typeface="MS Mincho" panose="02020609040205080304" pitchFamily="49" charset="-128"/>
              </a:rPr>
              <a:t>, the DM should store </a:t>
            </a:r>
            <a:r>
              <a:rPr lang="en-US" altLang="en-US" u="sng">
                <a:ea typeface="MS Mincho" panose="02020609040205080304" pitchFamily="49" charset="-128"/>
              </a:rPr>
              <a:t>first</a:t>
            </a:r>
            <a:r>
              <a:rPr lang="en-US" altLang="en-US">
                <a:ea typeface="MS Mincho" panose="02020609040205080304" pitchFamily="49" charset="-128"/>
              </a:rPr>
              <a:t> the </a:t>
            </a:r>
            <a:r>
              <a:rPr lang="en-US" altLang="en-US" i="1">
                <a:ea typeface="MS Mincho" panose="02020609040205080304" pitchFamily="49" charset="-128"/>
              </a:rPr>
              <a:t> before image</a:t>
            </a:r>
            <a:r>
              <a:rPr lang="en-US" altLang="en-US">
                <a:ea typeface="MS Mincho" panose="02020609040205080304" pitchFamily="49" charset="-128"/>
              </a:rPr>
              <a:t> of x in the log on stable storage and then x itself in the stable database.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1A9ED903-DB35-9340-A074-F6B113513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6858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Redoing Writes</a:t>
            </a:r>
          </a:p>
        </p:txBody>
      </p:sp>
      <p:sp>
        <p:nvSpPr>
          <p:cNvPr id="510979" name="Rectangle 3">
            <a:extLst>
              <a:ext uri="{FF2B5EF4-FFF2-40B4-BE49-F238E27FC236}">
                <a16:creationId xmlns:a16="http://schemas.microsoft.com/office/drawing/2014/main" id="{52177267-0DE0-FF41-A6DE-700258CF6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>
                <a:ea typeface="MS Mincho" panose="02020609040205080304" pitchFamily="49" charset="-128"/>
              </a:rPr>
              <a:t>	</a:t>
            </a:r>
            <a:r>
              <a:rPr lang="en-US" altLang="en-US" u="sng">
                <a:ea typeface="MS Mincho" panose="02020609040205080304" pitchFamily="49" charset="-128"/>
              </a:rPr>
              <a:t>REDO Rule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ea typeface="MS Mincho" panose="02020609040205080304" pitchFamily="49" charset="-128"/>
              </a:rPr>
              <a:t>			</a:t>
            </a:r>
            <a:r>
              <a:rPr lang="en-US" altLang="en-US" i="1">
                <a:solidFill>
                  <a:schemeClr val="accent1"/>
                </a:solidFill>
                <a:ea typeface="MS Mincho" panose="02020609040205080304" pitchFamily="49" charset="-128"/>
              </a:rPr>
              <a:t>T</a:t>
            </a:r>
            <a:r>
              <a:rPr lang="en-US" altLang="en-US">
                <a:solidFill>
                  <a:schemeClr val="accent1"/>
                </a:solidFill>
                <a:ea typeface="MS Mincho" panose="02020609040205080304" pitchFamily="49" charset="-128"/>
              </a:rPr>
              <a:t> writes x</a:t>
            </a:r>
            <a:br>
              <a:rPr lang="en-US" altLang="en-US">
                <a:solidFill>
                  <a:schemeClr val="accent1"/>
                </a:solidFill>
                <a:ea typeface="MS Mincho" panose="02020609040205080304" pitchFamily="49" charset="-128"/>
              </a:rPr>
            </a:br>
            <a:r>
              <a:rPr lang="en-US" altLang="en-US">
                <a:solidFill>
                  <a:schemeClr val="accent1"/>
                </a:solidFill>
                <a:ea typeface="MS Mincho" panose="02020609040205080304" pitchFamily="49" charset="-128"/>
              </a:rPr>
              <a:t>		</a:t>
            </a:r>
            <a:r>
              <a:rPr lang="en-US" altLang="en-US" i="1">
                <a:solidFill>
                  <a:schemeClr val="accent1"/>
                </a:solidFill>
                <a:ea typeface="MS Mincho" panose="02020609040205080304" pitchFamily="49" charset="-128"/>
              </a:rPr>
              <a:t>T</a:t>
            </a:r>
            <a:r>
              <a:rPr lang="en-US" altLang="en-US">
                <a:solidFill>
                  <a:schemeClr val="accent1"/>
                </a:solidFill>
                <a:ea typeface="MS Mincho" panose="02020609040205080304" pitchFamily="49" charset="-128"/>
              </a:rPr>
              <a:t> commits 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solidFill>
                  <a:schemeClr val="accent1"/>
                </a:solidFill>
                <a:ea typeface="MS Mincho" panose="02020609040205080304" pitchFamily="49" charset="-128"/>
              </a:rPr>
              <a:t>			System crash</a:t>
            </a:r>
          </a:p>
          <a:p>
            <a:pPr lvl="2"/>
            <a:r>
              <a:rPr lang="en-US" altLang="en-US" sz="2400">
                <a:ea typeface="MS Mincho" panose="02020609040205080304" pitchFamily="49" charset="-128"/>
              </a:rPr>
              <a:t>If </a:t>
            </a:r>
            <a:r>
              <a:rPr lang="en-US" altLang="en-US" sz="2400" i="1">
                <a:ea typeface="MS Mincho" panose="02020609040205080304" pitchFamily="49" charset="-128"/>
              </a:rPr>
              <a:t>x</a:t>
            </a:r>
            <a:r>
              <a:rPr lang="en-US" altLang="en-US" sz="2400">
                <a:ea typeface="MS Mincho" panose="02020609040205080304" pitchFamily="49" charset="-128"/>
              </a:rPr>
              <a:t> was not transferred to disk, at </a:t>
            </a:r>
            <a:r>
              <a:rPr lang="en-US" altLang="en-US" sz="2400" i="1">
                <a:ea typeface="MS Mincho" panose="02020609040205080304" pitchFamily="49" charset="-128"/>
              </a:rPr>
              <a:t>restart</a:t>
            </a:r>
            <a:r>
              <a:rPr lang="en-US" altLang="en-US" sz="2400">
                <a:ea typeface="MS Mincho" panose="02020609040205080304" pitchFamily="49" charset="-128"/>
              </a:rPr>
              <a:t> time we need the </a:t>
            </a:r>
            <a:r>
              <a:rPr lang="en-US" altLang="en-US" sz="2400" i="1">
                <a:ea typeface="MS Mincho" panose="02020609040205080304" pitchFamily="49" charset="-128"/>
              </a:rPr>
              <a:t>after image</a:t>
            </a:r>
            <a:r>
              <a:rPr lang="en-US" altLang="en-US" sz="2400">
                <a:ea typeface="MS Mincho" panose="02020609040205080304" pitchFamily="49" charset="-128"/>
              </a:rPr>
              <a:t> of </a:t>
            </a:r>
            <a:r>
              <a:rPr lang="en-US" altLang="en-US" sz="2400" i="1">
                <a:ea typeface="MS Mincho" panose="02020609040205080304" pitchFamily="49" charset="-128"/>
              </a:rPr>
              <a:t>x</a:t>
            </a:r>
            <a:r>
              <a:rPr lang="en-US" altLang="en-US" sz="2400">
                <a:ea typeface="MS Mincho" panose="02020609040205080304" pitchFamily="49" charset="-128"/>
              </a:rPr>
              <a:t> to redo </a:t>
            </a:r>
            <a:r>
              <a:rPr lang="en-US" altLang="en-US" sz="2400" i="1">
                <a:ea typeface="MS Mincho" panose="02020609040205080304" pitchFamily="49" charset="-128"/>
              </a:rPr>
              <a:t>T</a:t>
            </a:r>
            <a:r>
              <a:rPr lang="en-US" altLang="en-US" sz="2400">
                <a:ea typeface="MS Mincho" panose="02020609040205080304" pitchFamily="49" charset="-128"/>
              </a:rPr>
              <a:t>'s update. </a:t>
            </a:r>
          </a:p>
          <a:p>
            <a:pPr lvl="2"/>
            <a:endParaRPr lang="en-US" altLang="en-US" sz="2400">
              <a:ea typeface="MS Mincho" panose="02020609040205080304" pitchFamily="49" charset="-128"/>
            </a:endParaRPr>
          </a:p>
          <a:p>
            <a:r>
              <a:rPr lang="en-US" altLang="en-US">
                <a:ea typeface="MS Mincho" panose="02020609040205080304" pitchFamily="49" charset="-128"/>
              </a:rPr>
              <a:t>The DM should not commit a transaction </a:t>
            </a:r>
            <a:r>
              <a:rPr lang="en-US" altLang="en-US" i="1">
                <a:ea typeface="MS Mincho" panose="02020609040205080304" pitchFamily="49" charset="-128"/>
              </a:rPr>
              <a:t>T</a:t>
            </a:r>
            <a:r>
              <a:rPr lang="en-US" altLang="en-US">
                <a:ea typeface="MS Mincho" panose="02020609040205080304" pitchFamily="49" charset="-128"/>
              </a:rPr>
              <a:t> until the </a:t>
            </a:r>
            <a:r>
              <a:rPr lang="en-US" altLang="en-US" i="1">
                <a:ea typeface="MS Mincho" panose="02020609040205080304" pitchFamily="49" charset="-128"/>
              </a:rPr>
              <a:t>after image</a:t>
            </a:r>
            <a:r>
              <a:rPr lang="en-US" altLang="en-US">
                <a:ea typeface="MS Mincho" panose="02020609040205080304" pitchFamily="49" charset="-128"/>
              </a:rPr>
              <a:t> of each data item written by </a:t>
            </a:r>
            <a:r>
              <a:rPr lang="en-US" altLang="en-US" i="1">
                <a:ea typeface="MS Mincho" panose="02020609040205080304" pitchFamily="49" charset="-128"/>
              </a:rPr>
              <a:t>T</a:t>
            </a:r>
            <a:r>
              <a:rPr lang="en-US" altLang="en-US">
                <a:ea typeface="MS Mincho" panose="02020609040205080304" pitchFamily="49" charset="-128"/>
              </a:rPr>
              <a:t> is in stable storage.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E99658B3-FEA9-E54F-9EEA-AE1382588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609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Restarts</a:t>
            </a:r>
          </a:p>
        </p:txBody>
      </p:sp>
      <p:sp>
        <p:nvSpPr>
          <p:cNvPr id="480259" name="Rectangle 3">
            <a:extLst>
              <a:ext uri="{FF2B5EF4-FFF2-40B4-BE49-F238E27FC236}">
                <a16:creationId xmlns:a16="http://schemas.microsoft.com/office/drawing/2014/main" id="{5A918CC5-8B66-1D48-BADF-9FEF3F02D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altLang="en-US" i="1">
                <a:ea typeface="MS Mincho" panose="02020609040205080304" pitchFamily="49" charset="-128"/>
              </a:rPr>
              <a:t>Restart</a:t>
            </a:r>
            <a:r>
              <a:rPr lang="en-US" altLang="en-US">
                <a:ea typeface="MS Mincho" panose="02020609040205080304" pitchFamily="49" charset="-128"/>
              </a:rPr>
              <a:t>: consult the log and for each transaction </a:t>
            </a:r>
            <a:r>
              <a:rPr lang="en-US" altLang="en-US" i="1">
                <a:ea typeface="MS Mincho" panose="02020609040205080304" pitchFamily="49" charset="-128"/>
              </a:rPr>
              <a:t>T</a:t>
            </a:r>
            <a:r>
              <a:rPr lang="en-US" altLang="en-US" i="1" baseline="-25000">
                <a:ea typeface="MS Mincho" panose="02020609040205080304" pitchFamily="49" charset="-128"/>
              </a:rPr>
              <a:t>i</a:t>
            </a:r>
            <a:r>
              <a:rPr lang="en-US" altLang="en-US">
                <a:ea typeface="MS Mincho" panose="02020609040205080304" pitchFamily="49" charset="-128"/>
              </a:rPr>
              <a:t> do the following:</a:t>
            </a:r>
          </a:p>
          <a:p>
            <a:endParaRPr lang="en-US" altLang="en-US" sz="1200">
              <a:ea typeface="MS Mincho" panose="02020609040205080304" pitchFamily="49" charset="-128"/>
            </a:endParaRPr>
          </a:p>
          <a:p>
            <a:pPr lvl="1"/>
            <a:r>
              <a:rPr lang="en-US" altLang="en-US" b="1">
                <a:ea typeface="MS Mincho" panose="02020609040205080304" pitchFamily="49" charset="-128"/>
              </a:rPr>
              <a:t>redo</a:t>
            </a:r>
            <a:r>
              <a:rPr lang="en-US" altLang="en-US">
                <a:ea typeface="MS Mincho" panose="02020609040205080304" pitchFamily="49" charset="-128"/>
              </a:rPr>
              <a:t>   the updates of </a:t>
            </a:r>
            <a:r>
              <a:rPr lang="en-US" altLang="en-US" i="1">
                <a:ea typeface="MS Mincho" panose="02020609040205080304" pitchFamily="49" charset="-128"/>
              </a:rPr>
              <a:t>T</a:t>
            </a:r>
            <a:r>
              <a:rPr lang="en-US" altLang="en-US" i="1" baseline="-25000">
                <a:ea typeface="MS Mincho" panose="02020609040205080304" pitchFamily="49" charset="-128"/>
              </a:rPr>
              <a:t>i</a:t>
            </a:r>
            <a:r>
              <a:rPr lang="en-US" altLang="en-US">
                <a:ea typeface="MS Mincho" panose="02020609040205080304" pitchFamily="49" charset="-128"/>
              </a:rPr>
              <a:t> if there is a commit record of </a:t>
            </a:r>
            <a:r>
              <a:rPr lang="en-US" altLang="en-US" i="1">
                <a:ea typeface="MS Mincho" panose="02020609040205080304" pitchFamily="49" charset="-128"/>
              </a:rPr>
              <a:t>T</a:t>
            </a:r>
            <a:r>
              <a:rPr lang="en-US" altLang="en-US" i="1" baseline="-25000">
                <a:ea typeface="MS Mincho" panose="02020609040205080304" pitchFamily="49" charset="-128"/>
              </a:rPr>
              <a:t>i</a:t>
            </a:r>
            <a:r>
              <a:rPr lang="en-US" altLang="en-US">
                <a:ea typeface="MS Mincho" panose="02020609040205080304" pitchFamily="49" charset="-128"/>
              </a:rPr>
              <a:t> in the log</a:t>
            </a:r>
          </a:p>
          <a:p>
            <a:endParaRPr lang="en-US" altLang="en-US" sz="1200">
              <a:ea typeface="MS Mincho" panose="02020609040205080304" pitchFamily="49" charset="-128"/>
            </a:endParaRPr>
          </a:p>
          <a:p>
            <a:pPr lvl="1"/>
            <a:r>
              <a:rPr lang="en-US" altLang="en-US" b="1">
                <a:ea typeface="MS Mincho" panose="02020609040205080304" pitchFamily="49" charset="-128"/>
              </a:rPr>
              <a:t>Undo  </a:t>
            </a:r>
            <a:r>
              <a:rPr lang="en-US" altLang="en-US">
                <a:ea typeface="MS Mincho" panose="02020609040205080304" pitchFamily="49" charset="-128"/>
              </a:rPr>
              <a:t>the updates of </a:t>
            </a:r>
            <a:r>
              <a:rPr lang="en-US" altLang="en-US" i="1">
                <a:ea typeface="MS Mincho" panose="02020609040205080304" pitchFamily="49" charset="-128"/>
              </a:rPr>
              <a:t>T</a:t>
            </a:r>
            <a:r>
              <a:rPr lang="en-US" altLang="en-US" i="1" baseline="-25000">
                <a:ea typeface="MS Mincho" panose="02020609040205080304" pitchFamily="49" charset="-128"/>
              </a:rPr>
              <a:t>i</a:t>
            </a:r>
            <a:r>
              <a:rPr lang="en-US" altLang="en-US">
                <a:ea typeface="MS Mincho" panose="02020609040205080304" pitchFamily="49" charset="-128"/>
              </a:rPr>
              <a:t> if there is no such record in log, i.e., </a:t>
            </a:r>
          </a:p>
          <a:p>
            <a:pPr lvl="2"/>
            <a:r>
              <a:rPr lang="en-US" altLang="en-US" sz="2400" i="1">
                <a:ea typeface="MS Mincho" panose="02020609040205080304" pitchFamily="49" charset="-128"/>
              </a:rPr>
              <a:t>T</a:t>
            </a:r>
            <a:r>
              <a:rPr lang="en-US" altLang="en-US" sz="2400" i="1" baseline="-25000">
                <a:ea typeface="MS Mincho" panose="02020609040205080304" pitchFamily="49" charset="-128"/>
              </a:rPr>
              <a:t>i</a:t>
            </a:r>
            <a:r>
              <a:rPr lang="en-US" altLang="en-US" sz="2400">
                <a:ea typeface="MS Mincho" panose="02020609040205080304" pitchFamily="49" charset="-128"/>
              </a:rPr>
              <a:t> had been aborted, or </a:t>
            </a:r>
          </a:p>
          <a:p>
            <a:pPr lvl="2"/>
            <a:r>
              <a:rPr lang="en-US" altLang="en-US" sz="2400" i="1">
                <a:ea typeface="MS Mincho" panose="02020609040205080304" pitchFamily="49" charset="-128"/>
              </a:rPr>
              <a:t>T</a:t>
            </a:r>
            <a:r>
              <a:rPr lang="en-US" altLang="en-US" sz="2400" i="1" baseline="-25000">
                <a:ea typeface="MS Mincho" panose="02020609040205080304" pitchFamily="49" charset="-128"/>
              </a:rPr>
              <a:t>i</a:t>
            </a:r>
            <a:r>
              <a:rPr lang="en-US" altLang="en-US" sz="2400">
                <a:ea typeface="MS Mincho" panose="02020609040205080304" pitchFamily="49" charset="-128"/>
              </a:rPr>
              <a:t> was active when the system crashed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7BE069F-53CF-5E42-9BB5-9B6AB0FE1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261225" cy="6096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What should Restart do?</a:t>
            </a:r>
          </a:p>
        </p:txBody>
      </p:sp>
      <p:sp>
        <p:nvSpPr>
          <p:cNvPr id="47106" name="Line 3">
            <a:extLst>
              <a:ext uri="{FF2B5EF4-FFF2-40B4-BE49-F238E27FC236}">
                <a16:creationId xmlns:a16="http://schemas.microsoft.com/office/drawing/2014/main" id="{FB90F112-B314-1944-98C9-BB7C899B1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4363" y="5559425"/>
            <a:ext cx="5303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Line 4">
            <a:extLst>
              <a:ext uri="{FF2B5EF4-FFF2-40B4-BE49-F238E27FC236}">
                <a16:creationId xmlns:a16="http://schemas.microsoft.com/office/drawing/2014/main" id="{B93F73B2-E0A2-8047-99B3-0B2DAD15E1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4363" y="1600200"/>
            <a:ext cx="0" cy="395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Line 5">
            <a:extLst>
              <a:ext uri="{FF2B5EF4-FFF2-40B4-BE49-F238E27FC236}">
                <a16:creationId xmlns:a16="http://schemas.microsoft.com/office/drawing/2014/main" id="{5586EB29-45FC-7849-8F35-D274B55D7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029200"/>
            <a:ext cx="415607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Line 6">
            <a:extLst>
              <a:ext uri="{FF2B5EF4-FFF2-40B4-BE49-F238E27FC236}">
                <a16:creationId xmlns:a16="http://schemas.microsoft.com/office/drawing/2014/main" id="{B72DE4E1-429A-D94E-AEB2-5BCBEFF1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2350" y="4724400"/>
            <a:ext cx="12128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Line 7">
            <a:extLst>
              <a:ext uri="{FF2B5EF4-FFF2-40B4-BE49-F238E27FC236}">
                <a16:creationId xmlns:a16="http://schemas.microsoft.com/office/drawing/2014/main" id="{77089E20-D3D0-BA4F-9FC6-2271C6A43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3325" y="4408488"/>
            <a:ext cx="590550" cy="11112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8">
            <a:extLst>
              <a:ext uri="{FF2B5EF4-FFF2-40B4-BE49-F238E27FC236}">
                <a16:creationId xmlns:a16="http://schemas.microsoft.com/office/drawing/2014/main" id="{EF40E1B0-F55F-A84F-A038-D1D54A111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3962400"/>
            <a:ext cx="3978275" cy="762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9">
            <a:extLst>
              <a:ext uri="{FF2B5EF4-FFF2-40B4-BE49-F238E27FC236}">
                <a16:creationId xmlns:a16="http://schemas.microsoft.com/office/drawing/2014/main" id="{BBE66E6F-118C-1A4E-9BF3-435EB4901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3657600"/>
            <a:ext cx="19145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Line 10">
            <a:extLst>
              <a:ext uri="{FF2B5EF4-FFF2-40B4-BE49-F238E27FC236}">
                <a16:creationId xmlns:a16="http://schemas.microsoft.com/office/drawing/2014/main" id="{32184B9B-C6AB-0143-9FC6-4470A692E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0713" y="3276600"/>
            <a:ext cx="2701925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Line 11">
            <a:extLst>
              <a:ext uri="{FF2B5EF4-FFF2-40B4-BE49-F238E27FC236}">
                <a16:creationId xmlns:a16="http://schemas.microsoft.com/office/drawing/2014/main" id="{6F512C9F-8C2C-994A-ACBD-9321D5B27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1800" y="2971800"/>
            <a:ext cx="11779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12">
            <a:extLst>
              <a:ext uri="{FF2B5EF4-FFF2-40B4-BE49-F238E27FC236}">
                <a16:creationId xmlns:a16="http://schemas.microsoft.com/office/drawing/2014/main" id="{70808F46-5B53-0C4D-B308-A74D3A00F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17668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13">
            <a:extLst>
              <a:ext uri="{FF2B5EF4-FFF2-40B4-BE49-F238E27FC236}">
                <a16:creationId xmlns:a16="http://schemas.microsoft.com/office/drawing/2014/main" id="{06C30551-8DE8-224A-B200-D35C082E7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63" y="2286000"/>
            <a:ext cx="15224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14">
            <a:extLst>
              <a:ext uri="{FF2B5EF4-FFF2-40B4-BE49-F238E27FC236}">
                <a16:creationId xmlns:a16="http://schemas.microsoft.com/office/drawing/2014/main" id="{86947396-573F-8745-98F9-9305E342EB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6875" y="1944688"/>
            <a:ext cx="0" cy="3614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Line 15">
            <a:extLst>
              <a:ext uri="{FF2B5EF4-FFF2-40B4-BE49-F238E27FC236}">
                <a16:creationId xmlns:a16="http://schemas.microsoft.com/office/drawing/2014/main" id="{B0731DE8-4C1C-6F40-9503-9844C0235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725" y="5043488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16">
            <a:extLst>
              <a:ext uri="{FF2B5EF4-FFF2-40B4-BE49-F238E27FC236}">
                <a16:creationId xmlns:a16="http://schemas.microsoft.com/office/drawing/2014/main" id="{CDA78742-CE25-D54B-90C1-9F1ABD46F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725" y="469900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17">
            <a:extLst>
              <a:ext uri="{FF2B5EF4-FFF2-40B4-BE49-F238E27FC236}">
                <a16:creationId xmlns:a16="http://schemas.microsoft.com/office/drawing/2014/main" id="{8736771F-5F3F-D449-8467-321685FE1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725" y="4354513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Line 18">
            <a:extLst>
              <a:ext uri="{FF2B5EF4-FFF2-40B4-BE49-F238E27FC236}">
                <a16:creationId xmlns:a16="http://schemas.microsoft.com/office/drawing/2014/main" id="{EB880048-DC52-5E4E-8466-AE8037E65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725" y="4010025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Line 19">
            <a:extLst>
              <a:ext uri="{FF2B5EF4-FFF2-40B4-BE49-F238E27FC236}">
                <a16:creationId xmlns:a16="http://schemas.microsoft.com/office/drawing/2014/main" id="{7C6E831C-66B7-A248-A3BD-16300AC65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725" y="3665538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Line 20">
            <a:extLst>
              <a:ext uri="{FF2B5EF4-FFF2-40B4-BE49-F238E27FC236}">
                <a16:creationId xmlns:a16="http://schemas.microsoft.com/office/drawing/2014/main" id="{55271B2D-B840-B04F-A528-6204BD992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725" y="332105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21">
            <a:extLst>
              <a:ext uri="{FF2B5EF4-FFF2-40B4-BE49-F238E27FC236}">
                <a16:creationId xmlns:a16="http://schemas.microsoft.com/office/drawing/2014/main" id="{CA9567A5-73B3-CC45-86FC-ABB33CF6D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725" y="297815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22">
            <a:extLst>
              <a:ext uri="{FF2B5EF4-FFF2-40B4-BE49-F238E27FC236}">
                <a16:creationId xmlns:a16="http://schemas.microsoft.com/office/drawing/2014/main" id="{C6EF6910-2443-3440-B1C7-F7FDE000A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725" y="2633663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3">
            <a:extLst>
              <a:ext uri="{FF2B5EF4-FFF2-40B4-BE49-F238E27FC236}">
                <a16:creationId xmlns:a16="http://schemas.microsoft.com/office/drawing/2014/main" id="{AC4FB03D-AE5A-4245-BDBF-C798EE942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725" y="2289175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24">
            <a:extLst>
              <a:ext uri="{FF2B5EF4-FFF2-40B4-BE49-F238E27FC236}">
                <a16:creationId xmlns:a16="http://schemas.microsoft.com/office/drawing/2014/main" id="{CD626B40-5F31-CF49-9E64-C3F415C27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875" y="53879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Line 25">
            <a:extLst>
              <a:ext uri="{FF2B5EF4-FFF2-40B4-BE49-F238E27FC236}">
                <a16:creationId xmlns:a16="http://schemas.microsoft.com/office/drawing/2014/main" id="{D9177EA9-7113-7B46-88FE-1CD906288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3879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Line 26">
            <a:extLst>
              <a:ext uri="{FF2B5EF4-FFF2-40B4-BE49-F238E27FC236}">
                <a16:creationId xmlns:a16="http://schemas.microsoft.com/office/drawing/2014/main" id="{29635A08-D08D-2946-82A1-02CD498E1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0763" y="53879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Line 27">
            <a:extLst>
              <a:ext uri="{FF2B5EF4-FFF2-40B4-BE49-F238E27FC236}">
                <a16:creationId xmlns:a16="http://schemas.microsoft.com/office/drawing/2014/main" id="{F364C848-0834-9E46-8068-BCFD87C7F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9725" y="53879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1" name="Line 28">
            <a:extLst>
              <a:ext uri="{FF2B5EF4-FFF2-40B4-BE49-F238E27FC236}">
                <a16:creationId xmlns:a16="http://schemas.microsoft.com/office/drawing/2014/main" id="{483C84FE-3D1A-6E4C-806A-F27A0D05D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2638" y="53879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Line 29">
            <a:extLst>
              <a:ext uri="{FF2B5EF4-FFF2-40B4-BE49-F238E27FC236}">
                <a16:creationId xmlns:a16="http://schemas.microsoft.com/office/drawing/2014/main" id="{98088942-7677-6E4E-9B4F-9CB04D991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63" y="53879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3" name="Text Box 30">
            <a:extLst>
              <a:ext uri="{FF2B5EF4-FFF2-40B4-BE49-F238E27FC236}">
                <a16:creationId xmlns:a16="http://schemas.microsoft.com/office/drawing/2014/main" id="{36D8006B-E577-7149-8BE0-03369140D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00" y="57324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34" name="Text Box 31">
            <a:extLst>
              <a:ext uri="{FF2B5EF4-FFF2-40B4-BE49-F238E27FC236}">
                <a16:creationId xmlns:a16="http://schemas.microsoft.com/office/drawing/2014/main" id="{D75F7EFE-07C8-464F-8123-43B76BDE3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5732463"/>
            <a:ext cx="5905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2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7135" name="Text Box 32">
            <a:extLst>
              <a:ext uri="{FF2B5EF4-FFF2-40B4-BE49-F238E27FC236}">
                <a16:creationId xmlns:a16="http://schemas.microsoft.com/office/drawing/2014/main" id="{A4F3E5B2-498A-D441-B021-263183156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5" y="57324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5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7136" name="Text Box 33">
            <a:extLst>
              <a:ext uri="{FF2B5EF4-FFF2-40B4-BE49-F238E27FC236}">
                <a16:creationId xmlns:a16="http://schemas.microsoft.com/office/drawing/2014/main" id="{A422740C-F85B-7641-857E-3517B7F1A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038" y="5732463"/>
            <a:ext cx="5889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7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7137" name="Text Box 34">
            <a:extLst>
              <a:ext uri="{FF2B5EF4-FFF2-40B4-BE49-F238E27FC236}">
                <a16:creationId xmlns:a16="http://schemas.microsoft.com/office/drawing/2014/main" id="{90C2A2CC-723F-DA4E-B285-0D9F7ECE0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5732463"/>
            <a:ext cx="5889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6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38" name="Text Box 35">
            <a:extLst>
              <a:ext uri="{FF2B5EF4-FFF2-40B4-BE49-F238E27FC236}">
                <a16:creationId xmlns:a16="http://schemas.microsoft.com/office/drawing/2014/main" id="{23826646-7479-874B-845F-CB3D9E86F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57324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8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39" name="Text Box 36">
            <a:extLst>
              <a:ext uri="{FF2B5EF4-FFF2-40B4-BE49-F238E27FC236}">
                <a16:creationId xmlns:a16="http://schemas.microsoft.com/office/drawing/2014/main" id="{8F2E20E5-C180-2247-8862-B5FBE2588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600" y="5559425"/>
            <a:ext cx="1473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System crash</a:t>
            </a:r>
          </a:p>
        </p:txBody>
      </p:sp>
      <p:sp>
        <p:nvSpPr>
          <p:cNvPr id="47140" name="Text Box 37">
            <a:extLst>
              <a:ext uri="{FF2B5EF4-FFF2-40B4-BE49-F238E27FC236}">
                <a16:creationId xmlns:a16="http://schemas.microsoft.com/office/drawing/2014/main" id="{767D09EB-203C-FF44-BD74-5B9373E70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5043488"/>
            <a:ext cx="7366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log</a:t>
            </a:r>
          </a:p>
        </p:txBody>
      </p:sp>
      <p:sp>
        <p:nvSpPr>
          <p:cNvPr id="47141" name="Text Box 38">
            <a:extLst>
              <a:ext uri="{FF2B5EF4-FFF2-40B4-BE49-F238E27FC236}">
                <a16:creationId xmlns:a16="http://schemas.microsoft.com/office/drawing/2014/main" id="{B112AA71-A7ED-F64A-9D7A-41E7FD60A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70450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1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7142" name="Text Box 39">
            <a:extLst>
              <a:ext uri="{FF2B5EF4-FFF2-40B4-BE49-F238E27FC236}">
                <a16:creationId xmlns:a16="http://schemas.microsoft.com/office/drawing/2014/main" id="{6EDC949E-D101-E149-8F03-F90B47A00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27550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2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7143" name="Text Box 40">
            <a:extLst>
              <a:ext uri="{FF2B5EF4-FFF2-40B4-BE49-F238E27FC236}">
                <a16:creationId xmlns:a16="http://schemas.microsoft.com/office/drawing/2014/main" id="{D1E18401-7766-0248-BF3E-B27E4855C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1830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3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7144" name="Text Box 41">
            <a:extLst>
              <a:ext uri="{FF2B5EF4-FFF2-40B4-BE49-F238E27FC236}">
                <a16:creationId xmlns:a16="http://schemas.microsoft.com/office/drawing/2014/main" id="{8FBCBE0A-835E-1147-8D9F-C5EF4F7D2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838575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4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7145" name="Text Box 42">
            <a:extLst>
              <a:ext uri="{FF2B5EF4-FFF2-40B4-BE49-F238E27FC236}">
                <a16:creationId xmlns:a16="http://schemas.microsoft.com/office/drawing/2014/main" id="{CA137F3D-B9E8-3C40-BF93-68A3DE894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94088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5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7146" name="Text Box 43">
            <a:extLst>
              <a:ext uri="{FF2B5EF4-FFF2-40B4-BE49-F238E27FC236}">
                <a16:creationId xmlns:a16="http://schemas.microsoft.com/office/drawing/2014/main" id="{4DB02AEA-45F9-9A41-AD8C-15E53210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149600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6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7147" name="Text Box 44">
            <a:extLst>
              <a:ext uri="{FF2B5EF4-FFF2-40B4-BE49-F238E27FC236}">
                <a16:creationId xmlns:a16="http://schemas.microsoft.com/office/drawing/2014/main" id="{1B552669-4A37-B945-8F81-D4F8AC8C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80511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7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7148" name="Text Box 45">
            <a:extLst>
              <a:ext uri="{FF2B5EF4-FFF2-40B4-BE49-F238E27FC236}">
                <a16:creationId xmlns:a16="http://schemas.microsoft.com/office/drawing/2014/main" id="{2ABC4769-452B-1C44-91B5-A9269E848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60625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8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7149" name="Text Box 46">
            <a:extLst>
              <a:ext uri="{FF2B5EF4-FFF2-40B4-BE49-F238E27FC236}">
                <a16:creationId xmlns:a16="http://schemas.microsoft.com/office/drawing/2014/main" id="{20884934-FBC0-E948-BC2F-7242E553C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116138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9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B168D864-81CC-6E43-8F7F-BDD79C811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261225" cy="6096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What should Restart do?</a:t>
            </a:r>
          </a:p>
        </p:txBody>
      </p:sp>
      <p:sp>
        <p:nvSpPr>
          <p:cNvPr id="49154" name="Line 3">
            <a:extLst>
              <a:ext uri="{FF2B5EF4-FFF2-40B4-BE49-F238E27FC236}">
                <a16:creationId xmlns:a16="http://schemas.microsoft.com/office/drawing/2014/main" id="{3DAEE8BA-89ED-4341-9A37-2447877D1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4763" y="5254625"/>
            <a:ext cx="5303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5" name="Line 4">
            <a:extLst>
              <a:ext uri="{FF2B5EF4-FFF2-40B4-BE49-F238E27FC236}">
                <a16:creationId xmlns:a16="http://schemas.microsoft.com/office/drawing/2014/main" id="{0B5B93C7-C7CA-1841-BD89-27C4E26DF3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4763" y="1295400"/>
            <a:ext cx="0" cy="395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Line 5">
            <a:extLst>
              <a:ext uri="{FF2B5EF4-FFF2-40B4-BE49-F238E27FC236}">
                <a16:creationId xmlns:a16="http://schemas.microsoft.com/office/drawing/2014/main" id="{08A4D2DF-BD94-2144-9618-A7A37F5847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9000" y="4724400"/>
            <a:ext cx="3978275" cy="12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Line 6">
            <a:extLst>
              <a:ext uri="{FF2B5EF4-FFF2-40B4-BE49-F238E27FC236}">
                <a16:creationId xmlns:a16="http://schemas.microsoft.com/office/drawing/2014/main" id="{69833911-D5FF-C94C-B4FF-4138FCEE3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675" y="4419600"/>
            <a:ext cx="11779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Line 7">
            <a:extLst>
              <a:ext uri="{FF2B5EF4-FFF2-40B4-BE49-F238E27FC236}">
                <a16:creationId xmlns:a16="http://schemas.microsoft.com/office/drawing/2014/main" id="{3876A178-3BCD-974A-8707-C80461E56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725" y="4092575"/>
            <a:ext cx="590550" cy="2222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Line 8">
            <a:extLst>
              <a:ext uri="{FF2B5EF4-FFF2-40B4-BE49-F238E27FC236}">
                <a16:creationId xmlns:a16="http://schemas.microsoft.com/office/drawing/2014/main" id="{6D93E4A2-30B9-C64D-9E11-771ED56D8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2150" y="3733800"/>
            <a:ext cx="41751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Line 9">
            <a:extLst>
              <a:ext uri="{FF2B5EF4-FFF2-40B4-BE49-F238E27FC236}">
                <a16:creationId xmlns:a16="http://schemas.microsoft.com/office/drawing/2014/main" id="{A7745C6B-D1A7-804B-8C8B-5D9D31811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638" y="3352800"/>
            <a:ext cx="19145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Line 10">
            <a:extLst>
              <a:ext uri="{FF2B5EF4-FFF2-40B4-BE49-F238E27FC236}">
                <a16:creationId xmlns:a16="http://schemas.microsoft.com/office/drawing/2014/main" id="{0BA338A0-1FFF-3047-92CD-F3F35D48B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1113" y="2971800"/>
            <a:ext cx="2701925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Line 11">
            <a:extLst>
              <a:ext uri="{FF2B5EF4-FFF2-40B4-BE49-F238E27FC236}">
                <a16:creationId xmlns:a16="http://schemas.microsoft.com/office/drawing/2014/main" id="{7960DE7C-A35A-494A-8E92-B1644C353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2667000"/>
            <a:ext cx="11779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Line 12">
            <a:extLst>
              <a:ext uri="{FF2B5EF4-FFF2-40B4-BE49-F238E27FC236}">
                <a16:creationId xmlns:a16="http://schemas.microsoft.com/office/drawing/2014/main" id="{9016E8C7-8743-0641-8368-D4C502631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17668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4" name="Line 13">
            <a:extLst>
              <a:ext uri="{FF2B5EF4-FFF2-40B4-BE49-F238E27FC236}">
                <a16:creationId xmlns:a16="http://schemas.microsoft.com/office/drawing/2014/main" id="{27956A36-347E-CE4E-9CAB-06868196D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4863" y="1981200"/>
            <a:ext cx="15224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Line 14">
            <a:extLst>
              <a:ext uri="{FF2B5EF4-FFF2-40B4-BE49-F238E27FC236}">
                <a16:creationId xmlns:a16="http://schemas.microsoft.com/office/drawing/2014/main" id="{14DA9FC5-7BFF-7442-8FCE-57D7EFB862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7275" y="1639888"/>
            <a:ext cx="0" cy="3614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6" name="Line 15">
            <a:extLst>
              <a:ext uri="{FF2B5EF4-FFF2-40B4-BE49-F238E27FC236}">
                <a16:creationId xmlns:a16="http://schemas.microsoft.com/office/drawing/2014/main" id="{0BBBA05F-E1F0-114A-B657-99978593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4738688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Line 16">
            <a:extLst>
              <a:ext uri="{FF2B5EF4-FFF2-40B4-BE49-F238E27FC236}">
                <a16:creationId xmlns:a16="http://schemas.microsoft.com/office/drawing/2014/main" id="{42FD47DC-C4F4-BF42-9B56-6A5EAAE78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439420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8" name="Line 17">
            <a:extLst>
              <a:ext uri="{FF2B5EF4-FFF2-40B4-BE49-F238E27FC236}">
                <a16:creationId xmlns:a16="http://schemas.microsoft.com/office/drawing/2014/main" id="{FA16642D-CE89-D340-9D23-347A8F000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4049713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9" name="Line 18">
            <a:extLst>
              <a:ext uri="{FF2B5EF4-FFF2-40B4-BE49-F238E27FC236}">
                <a16:creationId xmlns:a16="http://schemas.microsoft.com/office/drawing/2014/main" id="{3201FF26-B83A-A943-A956-DC9DD080F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3705225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Line 19">
            <a:extLst>
              <a:ext uri="{FF2B5EF4-FFF2-40B4-BE49-F238E27FC236}">
                <a16:creationId xmlns:a16="http://schemas.microsoft.com/office/drawing/2014/main" id="{F7BAEFC5-4F42-414C-B7D1-BF23F410A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3360738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1" name="Line 20">
            <a:extLst>
              <a:ext uri="{FF2B5EF4-FFF2-40B4-BE49-F238E27FC236}">
                <a16:creationId xmlns:a16="http://schemas.microsoft.com/office/drawing/2014/main" id="{75B60594-FBEA-E249-ADB4-A6BD469AA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301625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2" name="Line 21">
            <a:extLst>
              <a:ext uri="{FF2B5EF4-FFF2-40B4-BE49-F238E27FC236}">
                <a16:creationId xmlns:a16="http://schemas.microsoft.com/office/drawing/2014/main" id="{3F6EAFDA-7178-DF4B-8F28-E830BDD3B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267335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Line 22">
            <a:extLst>
              <a:ext uri="{FF2B5EF4-FFF2-40B4-BE49-F238E27FC236}">
                <a16:creationId xmlns:a16="http://schemas.microsoft.com/office/drawing/2014/main" id="{FFCD2B5B-5FE4-D346-88A3-7875626E5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2328863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4" name="Line 23">
            <a:extLst>
              <a:ext uri="{FF2B5EF4-FFF2-40B4-BE49-F238E27FC236}">
                <a16:creationId xmlns:a16="http://schemas.microsoft.com/office/drawing/2014/main" id="{7AD361AD-E28B-3A42-811B-CFA7CBD02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1984375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5" name="Line 24">
            <a:extLst>
              <a:ext uri="{FF2B5EF4-FFF2-40B4-BE49-F238E27FC236}">
                <a16:creationId xmlns:a16="http://schemas.microsoft.com/office/drawing/2014/main" id="{D586EC12-4CB5-FD42-9E5D-E6857657E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6" name="Line 25">
            <a:extLst>
              <a:ext uri="{FF2B5EF4-FFF2-40B4-BE49-F238E27FC236}">
                <a16:creationId xmlns:a16="http://schemas.microsoft.com/office/drawing/2014/main" id="{BE8A4F22-471A-7442-98D8-0DDA45A45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7" name="Line 26">
            <a:extLst>
              <a:ext uri="{FF2B5EF4-FFF2-40B4-BE49-F238E27FC236}">
                <a16:creationId xmlns:a16="http://schemas.microsoft.com/office/drawing/2014/main" id="{25B8FCE0-71B8-274C-834F-5DE4D160E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1163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Line 27">
            <a:extLst>
              <a:ext uri="{FF2B5EF4-FFF2-40B4-BE49-F238E27FC236}">
                <a16:creationId xmlns:a16="http://schemas.microsoft.com/office/drawing/2014/main" id="{C60CCE56-4A29-BF43-ABBF-4EB44C3EC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5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9" name="Line 28">
            <a:extLst>
              <a:ext uri="{FF2B5EF4-FFF2-40B4-BE49-F238E27FC236}">
                <a16:creationId xmlns:a16="http://schemas.microsoft.com/office/drawing/2014/main" id="{FE8DF448-15C4-2042-BFE8-9C2F55AA7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0" name="Line 29">
            <a:extLst>
              <a:ext uri="{FF2B5EF4-FFF2-40B4-BE49-F238E27FC236}">
                <a16:creationId xmlns:a16="http://schemas.microsoft.com/office/drawing/2014/main" id="{1D83D175-4322-0144-B820-74393C585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1" name="Text Box 30">
            <a:extLst>
              <a:ext uri="{FF2B5EF4-FFF2-40B4-BE49-F238E27FC236}">
                <a16:creationId xmlns:a16="http://schemas.microsoft.com/office/drawing/2014/main" id="{368E4F26-A137-B14F-8E2C-53B4BC060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54276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82" name="Text Box 31">
            <a:extLst>
              <a:ext uri="{FF2B5EF4-FFF2-40B4-BE49-F238E27FC236}">
                <a16:creationId xmlns:a16="http://schemas.microsoft.com/office/drawing/2014/main" id="{F8D2043A-10D1-394F-8CAA-9C35B671A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5" y="5427663"/>
            <a:ext cx="5905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2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9183" name="Text Box 32">
            <a:extLst>
              <a:ext uri="{FF2B5EF4-FFF2-40B4-BE49-F238E27FC236}">
                <a16:creationId xmlns:a16="http://schemas.microsoft.com/office/drawing/2014/main" id="{C7421D88-6189-0644-A455-C8DCCEB9D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54276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5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9184" name="Text Box 33">
            <a:extLst>
              <a:ext uri="{FF2B5EF4-FFF2-40B4-BE49-F238E27FC236}">
                <a16:creationId xmlns:a16="http://schemas.microsoft.com/office/drawing/2014/main" id="{C15D0DC5-5C61-EA47-A3D5-8036D1359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38" y="5427663"/>
            <a:ext cx="5889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7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9185" name="Text Box 34">
            <a:extLst>
              <a:ext uri="{FF2B5EF4-FFF2-40B4-BE49-F238E27FC236}">
                <a16:creationId xmlns:a16="http://schemas.microsoft.com/office/drawing/2014/main" id="{A95A34E5-A46F-C843-BB0C-80AA30485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5427663"/>
            <a:ext cx="5889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6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86" name="Text Box 35">
            <a:extLst>
              <a:ext uri="{FF2B5EF4-FFF2-40B4-BE49-F238E27FC236}">
                <a16:creationId xmlns:a16="http://schemas.microsoft.com/office/drawing/2014/main" id="{3497CDAE-434E-384D-88B5-2350FFEF9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54276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8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87" name="Text Box 36">
            <a:extLst>
              <a:ext uri="{FF2B5EF4-FFF2-40B4-BE49-F238E27FC236}">
                <a16:creationId xmlns:a16="http://schemas.microsoft.com/office/drawing/2014/main" id="{70D5550A-B4BE-E343-81CC-62C8BCF81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5254625"/>
            <a:ext cx="1473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System crash</a:t>
            </a:r>
          </a:p>
        </p:txBody>
      </p:sp>
      <p:sp>
        <p:nvSpPr>
          <p:cNvPr id="49188" name="Text Box 37">
            <a:extLst>
              <a:ext uri="{FF2B5EF4-FFF2-40B4-BE49-F238E27FC236}">
                <a16:creationId xmlns:a16="http://schemas.microsoft.com/office/drawing/2014/main" id="{387B4CFF-A018-B541-B9A0-2C9E3ED23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5" y="4738688"/>
            <a:ext cx="7366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log</a:t>
            </a:r>
          </a:p>
        </p:txBody>
      </p:sp>
      <p:sp>
        <p:nvSpPr>
          <p:cNvPr id="49189" name="Text Box 38">
            <a:extLst>
              <a:ext uri="{FF2B5EF4-FFF2-40B4-BE49-F238E27FC236}">
                <a16:creationId xmlns:a16="http://schemas.microsoft.com/office/drawing/2014/main" id="{26B17719-3C82-3641-8C2B-4B668500F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65650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1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9190" name="Text Box 39">
            <a:extLst>
              <a:ext uri="{FF2B5EF4-FFF2-40B4-BE49-F238E27FC236}">
                <a16:creationId xmlns:a16="http://schemas.microsoft.com/office/drawing/2014/main" id="{A9DFFADC-2553-9C4C-B222-DD4812CF4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22750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2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9191" name="Text Box 40">
            <a:extLst>
              <a:ext uri="{FF2B5EF4-FFF2-40B4-BE49-F238E27FC236}">
                <a16:creationId xmlns:a16="http://schemas.microsoft.com/office/drawing/2014/main" id="{F58E3ED8-10FB-CA41-AD10-74614727D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782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3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9192" name="Text Box 41">
            <a:extLst>
              <a:ext uri="{FF2B5EF4-FFF2-40B4-BE49-F238E27FC236}">
                <a16:creationId xmlns:a16="http://schemas.microsoft.com/office/drawing/2014/main" id="{F0F4863E-4297-A740-AEE4-40DAB5B5A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33775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4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9193" name="Text Box 42">
            <a:extLst>
              <a:ext uri="{FF2B5EF4-FFF2-40B4-BE49-F238E27FC236}">
                <a16:creationId xmlns:a16="http://schemas.microsoft.com/office/drawing/2014/main" id="{81F59EE7-B2E6-D94A-B036-B5862C707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89288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5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9194" name="Text Box 43">
            <a:extLst>
              <a:ext uri="{FF2B5EF4-FFF2-40B4-BE49-F238E27FC236}">
                <a16:creationId xmlns:a16="http://schemas.microsoft.com/office/drawing/2014/main" id="{1AA17EF2-20A6-5842-B988-2BFA8D558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44800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6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9195" name="Text Box 44">
            <a:extLst>
              <a:ext uri="{FF2B5EF4-FFF2-40B4-BE49-F238E27FC236}">
                <a16:creationId xmlns:a16="http://schemas.microsoft.com/office/drawing/2014/main" id="{90B13E7C-CA07-9C46-85A9-2D789D537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0031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7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9196" name="Text Box 45">
            <a:extLst>
              <a:ext uri="{FF2B5EF4-FFF2-40B4-BE49-F238E27FC236}">
                <a16:creationId xmlns:a16="http://schemas.microsoft.com/office/drawing/2014/main" id="{4A6149CC-06E3-9847-82EA-49EF0FC97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55825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8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9197" name="Text Box 46">
            <a:extLst>
              <a:ext uri="{FF2B5EF4-FFF2-40B4-BE49-F238E27FC236}">
                <a16:creationId xmlns:a16="http://schemas.microsoft.com/office/drawing/2014/main" id="{A02CC72F-F20E-DE45-87C1-003AA0342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11338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9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9198" name="TextBox 2">
            <a:extLst>
              <a:ext uri="{FF2B5EF4-FFF2-40B4-BE49-F238E27FC236}">
                <a16:creationId xmlns:a16="http://schemas.microsoft.com/office/drawing/2014/main" id="{3E7B1E6A-82D1-7F41-8543-6DF556FE8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1409700"/>
            <a:ext cx="2425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Analyze the Log to build the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CL={} &amp; AL={}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32FFF6-B674-EF49-95AA-012E91DB6474}"/>
              </a:ext>
            </a:extLst>
          </p:cNvPr>
          <p:cNvGrpSpPr>
            <a:grpSpLocks/>
          </p:cNvGrpSpPr>
          <p:nvPr/>
        </p:nvGrpSpPr>
        <p:grpSpPr bwMode="auto">
          <a:xfrm>
            <a:off x="1422400" y="2038350"/>
            <a:ext cx="4714875" cy="461963"/>
            <a:chOff x="1422400" y="2038648"/>
            <a:chExt cx="4714875" cy="461665"/>
          </a:xfrm>
        </p:grpSpPr>
        <p:cxnSp>
          <p:nvCxnSpPr>
            <p:cNvPr id="49208" name="Straight Arrow Connector 3">
              <a:extLst>
                <a:ext uri="{FF2B5EF4-FFF2-40B4-BE49-F238E27FC236}">
                  <a16:creationId xmlns:a16="http://schemas.microsoft.com/office/drawing/2014/main" id="{AD169D1E-D8D5-1D43-B161-E343640E28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22400" y="2500313"/>
              <a:ext cx="47148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209" name="TextBox 4">
              <a:extLst>
                <a:ext uri="{FF2B5EF4-FFF2-40B4-BE49-F238E27FC236}">
                  <a16:creationId xmlns:a16="http://schemas.microsoft.com/office/drawing/2014/main" id="{9C192DFB-E2B8-6441-BE01-371397B66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819" y="2038648"/>
              <a:ext cx="26340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Phase 1(analysis)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E1EA5B-CB76-6B41-894E-870DF6EEBE6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76550"/>
            <a:ext cx="4714875" cy="461963"/>
            <a:chOff x="1422400" y="2038648"/>
            <a:chExt cx="4714875" cy="461665"/>
          </a:xfrm>
        </p:grpSpPr>
        <p:cxnSp>
          <p:nvCxnSpPr>
            <p:cNvPr id="49206" name="Straight Arrow Connector 52">
              <a:extLst>
                <a:ext uri="{FF2B5EF4-FFF2-40B4-BE49-F238E27FC236}">
                  <a16:creationId xmlns:a16="http://schemas.microsoft.com/office/drawing/2014/main" id="{A5744196-E35E-284D-AB7B-99DBF00539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22400" y="2500313"/>
              <a:ext cx="47148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207" name="TextBox 53">
              <a:extLst>
                <a:ext uri="{FF2B5EF4-FFF2-40B4-BE49-F238E27FC236}">
                  <a16:creationId xmlns:a16="http://schemas.microsoft.com/office/drawing/2014/main" id="{71D215F7-B897-804F-B6E3-7B5838C3F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412" y="2038648"/>
              <a:ext cx="22910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Phase 2 (undo)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877E22F-B398-8E42-8A5C-596B3A18274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790950"/>
            <a:ext cx="4714875" cy="461963"/>
            <a:chOff x="1422400" y="2038648"/>
            <a:chExt cx="4714875" cy="461665"/>
          </a:xfrm>
        </p:grpSpPr>
        <p:cxnSp>
          <p:nvCxnSpPr>
            <p:cNvPr id="49204" name="Straight Arrow Connector 55">
              <a:extLst>
                <a:ext uri="{FF2B5EF4-FFF2-40B4-BE49-F238E27FC236}">
                  <a16:creationId xmlns:a16="http://schemas.microsoft.com/office/drawing/2014/main" id="{B0F6EA86-E69C-4844-AA7B-6A5F239928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22400" y="2500313"/>
              <a:ext cx="47148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205" name="TextBox 56">
              <a:extLst>
                <a:ext uri="{FF2B5EF4-FFF2-40B4-BE49-F238E27FC236}">
                  <a16:creationId xmlns:a16="http://schemas.microsoft.com/office/drawing/2014/main" id="{50405B4A-0DB7-974A-974A-44FADC8C4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144" y="2038648"/>
              <a:ext cx="22220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Phase 3 (redo)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4E4BE17-80E5-AE48-8A83-32D9B3A99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392906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✔</a:t>
            </a:r>
            <a:r>
              <a:rPr lang="en-US" altLang="en-US">
                <a:solidFill>
                  <a:srgbClr val="00B050"/>
                </a:solidFill>
              </a:rPr>
              <a:t>︎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A957B-3E3C-5E4E-8CC8-88B583BB2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2855913"/>
            <a:ext cx="528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4">
            <a:extLst>
              <a:ext uri="{FF2B5EF4-FFF2-40B4-BE49-F238E27FC236}">
                <a16:creationId xmlns:a16="http://schemas.microsoft.com/office/drawing/2014/main" id="{6E352795-47CB-D243-9A7E-948CC97CD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362200"/>
            <a:ext cx="6781800" cy="266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4AE79E-A0F0-F641-AD5C-79D92CE1E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Database Management System (DBMS)</a:t>
            </a:r>
          </a:p>
        </p:txBody>
      </p:sp>
      <p:sp>
        <p:nvSpPr>
          <p:cNvPr id="243716" name="AutoShape 4">
            <a:extLst>
              <a:ext uri="{FF2B5EF4-FFF2-40B4-BE49-F238E27FC236}">
                <a16:creationId xmlns:a16="http://schemas.microsoft.com/office/drawing/2014/main" id="{6D6484B0-0D11-1549-92C5-92B76D229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5181600"/>
            <a:ext cx="5029200" cy="838200"/>
          </a:xfrm>
          <a:prstGeom prst="can">
            <a:avLst>
              <a:gd name="adj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/>
          </a:p>
        </p:txBody>
      </p:sp>
      <p:sp>
        <p:nvSpPr>
          <p:cNvPr id="243719" name="AutoShape 7">
            <a:extLst>
              <a:ext uri="{FF2B5EF4-FFF2-40B4-BE49-F238E27FC236}">
                <a16:creationId xmlns:a16="http://schemas.microsoft.com/office/drawing/2014/main" id="{C8CF73D7-3DC1-774A-A5B6-8025A8BFD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Interactive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243721" name="Rectangle 9">
            <a:extLst>
              <a:ext uri="{FF2B5EF4-FFF2-40B4-BE49-F238E27FC236}">
                <a16:creationId xmlns:a16="http://schemas.microsoft.com/office/drawing/2014/main" id="{A30266E5-ADD8-4344-A55C-E23FDF8E0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38400"/>
            <a:ext cx="35052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latin typeface="Comic Sans MS" pitchFamily="66" charset="0"/>
                <a:ea typeface="ＭＳ Ｐゴシック" charset="0"/>
                <a:cs typeface="ＭＳ Ｐゴシック" charset="0"/>
              </a:rPr>
              <a:t>Query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latin typeface="Comic Sans MS" pitchFamily="66" charset="0"/>
                <a:ea typeface="ＭＳ Ｐゴシック" charset="0"/>
                <a:cs typeface="ＭＳ Ｐゴシック" charset="0"/>
              </a:rPr>
              <a:t>Evaluation Engine</a:t>
            </a:r>
          </a:p>
        </p:txBody>
      </p:sp>
      <p:sp>
        <p:nvSpPr>
          <p:cNvPr id="243722" name="Rectangle 10">
            <a:extLst>
              <a:ext uri="{FF2B5EF4-FFF2-40B4-BE49-F238E27FC236}">
                <a16:creationId xmlns:a16="http://schemas.microsoft.com/office/drawing/2014/main" id="{9D9D89E2-B15E-5645-B320-CED6C307E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4290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latin typeface="Comic Sans MS" pitchFamily="66" charset="0"/>
                <a:ea typeface="ＭＳ Ｐゴシック" charset="0"/>
                <a:cs typeface="ＭＳ Ｐゴシック" charset="0"/>
              </a:rPr>
              <a:t>Files and Access Methods</a:t>
            </a:r>
          </a:p>
        </p:txBody>
      </p:sp>
      <p:sp>
        <p:nvSpPr>
          <p:cNvPr id="243723" name="Rectangle 11">
            <a:extLst>
              <a:ext uri="{FF2B5EF4-FFF2-40B4-BE49-F238E27FC236}">
                <a16:creationId xmlns:a16="http://schemas.microsoft.com/office/drawing/2014/main" id="{F5F37797-D62A-AB4D-BB91-27C374D8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Buffer Manager</a:t>
            </a:r>
          </a:p>
        </p:txBody>
      </p:sp>
      <p:sp>
        <p:nvSpPr>
          <p:cNvPr id="243724" name="Rectangle 12">
            <a:extLst>
              <a:ext uri="{FF2B5EF4-FFF2-40B4-BE49-F238E27FC236}">
                <a16:creationId xmlns:a16="http://schemas.microsoft.com/office/drawing/2014/main" id="{6DCE7647-8F04-DA48-A6BE-8A3F1C3F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4958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latin typeface="Comic Sans MS" charset="0"/>
                <a:ea typeface="ＭＳ Ｐゴシック" charset="0"/>
                <a:cs typeface="ＭＳ Ｐゴシック" charset="0"/>
              </a:rPr>
              <a:t>Disk Space Manager</a:t>
            </a:r>
          </a:p>
        </p:txBody>
      </p:sp>
      <p:sp>
        <p:nvSpPr>
          <p:cNvPr id="243725" name="Rectangle 13">
            <a:extLst>
              <a:ext uri="{FF2B5EF4-FFF2-40B4-BE49-F238E27FC236}">
                <a16:creationId xmlns:a16="http://schemas.microsoft.com/office/drawing/2014/main" id="{A5B61A62-0D77-6645-9133-A6554245B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429000"/>
            <a:ext cx="13716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pitchFamily="66" charset="0"/>
                <a:ea typeface="ＭＳ Ｐゴシック" charset="0"/>
                <a:cs typeface="ＭＳ Ｐゴシック" charset="0"/>
              </a:rPr>
              <a:t>Concurrency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pitchFamily="66" charset="0"/>
                <a:ea typeface="ＭＳ Ｐゴシック" charset="0"/>
                <a:cs typeface="ＭＳ Ｐゴシック" charset="0"/>
              </a:rPr>
              <a:t>Control</a:t>
            </a:r>
          </a:p>
        </p:txBody>
      </p:sp>
      <p:sp>
        <p:nvSpPr>
          <p:cNvPr id="243726" name="Rectangle 14">
            <a:extLst>
              <a:ext uri="{FF2B5EF4-FFF2-40B4-BE49-F238E27FC236}">
                <a16:creationId xmlns:a16="http://schemas.microsoft.com/office/drawing/2014/main" id="{78B60EAA-8A1E-9849-B1D2-76F21774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429000"/>
            <a:ext cx="13716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>
                <a:latin typeface="Comic Sans MS" pitchFamily="66" charset="0"/>
                <a:ea typeface="ＭＳ Ｐゴシック" charset="0"/>
                <a:cs typeface="ＭＳ Ｐゴシック" charset="0"/>
              </a:rPr>
              <a:t>Recovery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>
                <a:latin typeface="Comic Sans MS" pitchFamily="66" charset="0"/>
                <a:ea typeface="ＭＳ Ｐゴシック" charset="0"/>
                <a:cs typeface="ＭＳ Ｐゴシック" charset="0"/>
              </a:rPr>
              <a:t>Manager</a:t>
            </a:r>
          </a:p>
        </p:txBody>
      </p:sp>
      <p:sp>
        <p:nvSpPr>
          <p:cNvPr id="6155" name="Text Box 15">
            <a:extLst>
              <a:ext uri="{FF2B5EF4-FFF2-40B4-BE49-F238E27FC236}">
                <a16:creationId xmlns:a16="http://schemas.microsoft.com/office/drawing/2014/main" id="{EEB936C7-34B3-594E-BCF7-4382980AE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454650"/>
            <a:ext cx="1143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Indexes</a:t>
            </a:r>
          </a:p>
        </p:txBody>
      </p:sp>
      <p:sp>
        <p:nvSpPr>
          <p:cNvPr id="6156" name="Text Box 18">
            <a:extLst>
              <a:ext uri="{FF2B5EF4-FFF2-40B4-BE49-F238E27FC236}">
                <a16:creationId xmlns:a16="http://schemas.microsoft.com/office/drawing/2014/main" id="{BD8B173B-21B6-7E46-9B50-007EEDC43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54650"/>
            <a:ext cx="1143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Data</a:t>
            </a:r>
          </a:p>
        </p:txBody>
      </p:sp>
      <p:sp>
        <p:nvSpPr>
          <p:cNvPr id="6157" name="Text Box 19">
            <a:extLst>
              <a:ext uri="{FF2B5EF4-FFF2-40B4-BE49-F238E27FC236}">
                <a16:creationId xmlns:a16="http://schemas.microsoft.com/office/drawing/2014/main" id="{3602A337-2A01-1347-A36B-B235BB972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54650"/>
            <a:ext cx="1143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 Catalog</a:t>
            </a:r>
          </a:p>
        </p:txBody>
      </p:sp>
      <p:sp>
        <p:nvSpPr>
          <p:cNvPr id="6158" name="Text Box 20">
            <a:extLst>
              <a:ext uri="{FF2B5EF4-FFF2-40B4-BE49-F238E27FC236}">
                <a16:creationId xmlns:a16="http://schemas.microsoft.com/office/drawing/2014/main" id="{90BCC94F-EBFE-2141-8D90-82454E95B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1995488"/>
            <a:ext cx="2400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latin typeface="Comic Sans MS" panose="030F0902030302020204" pitchFamily="66" charset="0"/>
              </a:rPr>
              <a:t>SQL Commands</a:t>
            </a:r>
          </a:p>
        </p:txBody>
      </p:sp>
      <p:cxnSp>
        <p:nvCxnSpPr>
          <p:cNvPr id="6159" name="AutoShape 37">
            <a:extLst>
              <a:ext uri="{FF2B5EF4-FFF2-40B4-BE49-F238E27FC236}">
                <a16:creationId xmlns:a16="http://schemas.microsoft.com/office/drawing/2014/main" id="{5B4D6856-712F-B74A-B6E7-4D90F43A6423}"/>
              </a:ext>
            </a:extLst>
          </p:cNvPr>
          <p:cNvCxnSpPr>
            <a:cxnSpLocks noChangeShapeType="1"/>
            <a:endCxn id="6158" idx="1"/>
          </p:cNvCxnSpPr>
          <p:nvPr/>
        </p:nvCxnSpPr>
        <p:spPr bwMode="auto">
          <a:xfrm rot="16200000" flipH="1">
            <a:off x="2872581" y="1661319"/>
            <a:ext cx="350838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39">
            <a:extLst>
              <a:ext uri="{FF2B5EF4-FFF2-40B4-BE49-F238E27FC236}">
                <a16:creationId xmlns:a16="http://schemas.microsoft.com/office/drawing/2014/main" id="{340B9B82-7541-1D44-9180-CD3024F80C5D}"/>
              </a:ext>
            </a:extLst>
          </p:cNvPr>
          <p:cNvCxnSpPr>
            <a:cxnSpLocks noChangeShapeType="1"/>
            <a:stCxn id="243719" idx="2"/>
            <a:endCxn id="6158" idx="3"/>
          </p:cNvCxnSpPr>
          <p:nvPr/>
        </p:nvCxnSpPr>
        <p:spPr bwMode="auto">
          <a:xfrm rot="5400000">
            <a:off x="6034881" y="1585119"/>
            <a:ext cx="350838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1" name="Line 40">
            <a:extLst>
              <a:ext uri="{FF2B5EF4-FFF2-40B4-BE49-F238E27FC236}">
                <a16:creationId xmlns:a16="http://schemas.microsoft.com/office/drawing/2014/main" id="{6B477D59-3400-4A40-B1B9-E11BC1C0B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1905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62" name="AutoShape 41">
            <a:extLst>
              <a:ext uri="{FF2B5EF4-FFF2-40B4-BE49-F238E27FC236}">
                <a16:creationId xmlns:a16="http://schemas.microsoft.com/office/drawing/2014/main" id="{3E690819-0045-AD44-A140-C203096E5AC4}"/>
              </a:ext>
            </a:extLst>
          </p:cNvPr>
          <p:cNvCxnSpPr>
            <a:cxnSpLocks noChangeShapeType="1"/>
            <a:stCxn id="243721" idx="2"/>
            <a:endCxn id="243722" idx="0"/>
          </p:cNvCxnSpPr>
          <p:nvPr/>
        </p:nvCxnSpPr>
        <p:spPr bwMode="auto">
          <a:xfrm rot="5400000">
            <a:off x="4495801" y="3314700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3" name="Line 42">
            <a:extLst>
              <a:ext uri="{FF2B5EF4-FFF2-40B4-BE49-F238E27FC236}">
                <a16:creationId xmlns:a16="http://schemas.microsoft.com/office/drawing/2014/main" id="{D0F6135C-6F40-814A-A979-8B19F2630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43">
            <a:extLst>
              <a:ext uri="{FF2B5EF4-FFF2-40B4-BE49-F238E27FC236}">
                <a16:creationId xmlns:a16="http://schemas.microsoft.com/office/drawing/2014/main" id="{4F97B4F6-02E0-AC41-B47C-34B5EB9D8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44">
            <a:extLst>
              <a:ext uri="{FF2B5EF4-FFF2-40B4-BE49-F238E27FC236}">
                <a16:creationId xmlns:a16="http://schemas.microsoft.com/office/drawing/2014/main" id="{0FA3DBDE-7F16-634F-A39E-D95366F8F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45">
            <a:extLst>
              <a:ext uri="{FF2B5EF4-FFF2-40B4-BE49-F238E27FC236}">
                <a16:creationId xmlns:a16="http://schemas.microsoft.com/office/drawing/2014/main" id="{F35D7EA9-EC2B-F740-83A9-A32EE35DD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46">
            <a:extLst>
              <a:ext uri="{FF2B5EF4-FFF2-40B4-BE49-F238E27FC236}">
                <a16:creationId xmlns:a16="http://schemas.microsoft.com/office/drawing/2014/main" id="{ACFFDC6F-E23B-9C42-8831-4DCD8C30A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47">
            <a:extLst>
              <a:ext uri="{FF2B5EF4-FFF2-40B4-BE49-F238E27FC236}">
                <a16:creationId xmlns:a16="http://schemas.microsoft.com/office/drawing/2014/main" id="{92473C4A-9BC8-ED48-B169-1C4E5B257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69" name="AutoShape 48">
            <a:extLst>
              <a:ext uri="{FF2B5EF4-FFF2-40B4-BE49-F238E27FC236}">
                <a16:creationId xmlns:a16="http://schemas.microsoft.com/office/drawing/2014/main" id="{6FDD394B-FCF3-C140-9929-1D5F67DEA7BA}"/>
              </a:ext>
            </a:extLst>
          </p:cNvPr>
          <p:cNvCxnSpPr>
            <a:cxnSpLocks noChangeShapeType="1"/>
            <a:stCxn id="243722" idx="2"/>
            <a:endCxn id="243723" idx="0"/>
          </p:cNvCxnSpPr>
          <p:nvPr/>
        </p:nvCxnSpPr>
        <p:spPr bwMode="auto">
          <a:xfrm>
            <a:off x="4610100" y="3810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49">
            <a:extLst>
              <a:ext uri="{FF2B5EF4-FFF2-40B4-BE49-F238E27FC236}">
                <a16:creationId xmlns:a16="http://schemas.microsoft.com/office/drawing/2014/main" id="{7F6C78E5-68C5-654E-8C4E-5CB24A203259}"/>
              </a:ext>
            </a:extLst>
          </p:cNvPr>
          <p:cNvCxnSpPr>
            <a:cxnSpLocks noChangeShapeType="1"/>
            <a:stCxn id="243723" idx="2"/>
            <a:endCxn id="243724" idx="0"/>
          </p:cNvCxnSpPr>
          <p:nvPr/>
        </p:nvCxnSpPr>
        <p:spPr bwMode="auto">
          <a:xfrm>
            <a:off x="4610100" y="43434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6DE0D455-8AC1-E34C-B7B8-8D7FC3E1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Embedded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0DEEA2A8-8DEB-754B-A9D8-4EE94862C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latin typeface="Comic Sans MS" charset="0"/>
                <a:ea typeface="ＭＳ Ｐゴシック" charset="0"/>
                <a:cs typeface="ＭＳ Ｐゴシック" charset="0"/>
              </a:rPr>
              <a:t>Web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latin typeface="Comic Sans MS" charset="0"/>
                <a:ea typeface="ＭＳ Ｐゴシック" charset="0"/>
                <a:cs typeface="ＭＳ Ｐゴシック" charset="0"/>
              </a:rPr>
              <a:t>Forms</a:t>
            </a:r>
          </a:p>
        </p:txBody>
      </p:sp>
      <p:sp>
        <p:nvSpPr>
          <p:cNvPr id="6173" name="Line 25">
            <a:extLst>
              <a:ext uri="{FF2B5EF4-FFF2-40B4-BE49-F238E27FC236}">
                <a16:creationId xmlns:a16="http://schemas.microsoft.com/office/drawing/2014/main" id="{4C833726-4D00-814C-8FBF-AE5FB62BF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043113"/>
            <a:ext cx="7696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Line 26">
            <a:extLst>
              <a:ext uri="{FF2B5EF4-FFF2-40B4-BE49-F238E27FC236}">
                <a16:creationId xmlns:a16="http://schemas.microsoft.com/office/drawing/2014/main" id="{1B797200-ADD2-6742-A7FD-1297231F0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105400"/>
            <a:ext cx="7696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3C020943-7322-2C46-BF18-1557D9F19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71600"/>
            <a:ext cx="17526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Applications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70BCA177-8536-5447-BB38-8AE8033C7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176463"/>
            <a:ext cx="9906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DBMS</a:t>
            </a:r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6C3244F9-85BB-6841-8FD0-D1F9859B6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453063"/>
            <a:ext cx="14478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Database</a:t>
            </a:r>
          </a:p>
        </p:txBody>
      </p:sp>
      <p:pic>
        <p:nvPicPr>
          <p:cNvPr id="6178" name="Picture 46">
            <a:extLst>
              <a:ext uri="{FF2B5EF4-FFF2-40B4-BE49-F238E27FC236}">
                <a16:creationId xmlns:a16="http://schemas.microsoft.com/office/drawing/2014/main" id="{BB3FB46D-032F-3E4C-8CB1-AD9A9864B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00400"/>
            <a:ext cx="3505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6058EABA-FB9D-E243-AEB3-4B4F79A63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261225" cy="6096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What should Restart do?</a:t>
            </a:r>
          </a:p>
        </p:txBody>
      </p:sp>
      <p:sp>
        <p:nvSpPr>
          <p:cNvPr id="51202" name="Line 3">
            <a:extLst>
              <a:ext uri="{FF2B5EF4-FFF2-40B4-BE49-F238E27FC236}">
                <a16:creationId xmlns:a16="http://schemas.microsoft.com/office/drawing/2014/main" id="{B18874AE-DF17-A54E-B012-086DF1D57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4763" y="5254625"/>
            <a:ext cx="5303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3" name="Line 4">
            <a:extLst>
              <a:ext uri="{FF2B5EF4-FFF2-40B4-BE49-F238E27FC236}">
                <a16:creationId xmlns:a16="http://schemas.microsoft.com/office/drawing/2014/main" id="{B101F55C-EC54-5345-B274-7C214E5FC0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4763" y="1295400"/>
            <a:ext cx="0" cy="395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Line 5">
            <a:extLst>
              <a:ext uri="{FF2B5EF4-FFF2-40B4-BE49-F238E27FC236}">
                <a16:creationId xmlns:a16="http://schemas.microsoft.com/office/drawing/2014/main" id="{F4DAEC3A-1A49-B84A-B8F4-92715EF1F1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9000" y="4724400"/>
            <a:ext cx="3978275" cy="12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5" name="Line 6">
            <a:extLst>
              <a:ext uri="{FF2B5EF4-FFF2-40B4-BE49-F238E27FC236}">
                <a16:creationId xmlns:a16="http://schemas.microsoft.com/office/drawing/2014/main" id="{37544B09-D3AE-5F42-A98D-A4B6E4FA5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675" y="4419600"/>
            <a:ext cx="11779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Line 7">
            <a:extLst>
              <a:ext uri="{FF2B5EF4-FFF2-40B4-BE49-F238E27FC236}">
                <a16:creationId xmlns:a16="http://schemas.microsoft.com/office/drawing/2014/main" id="{53B3C9D7-56BF-1A49-B4FF-886C90AF0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725" y="4092575"/>
            <a:ext cx="590550" cy="2222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Line 8">
            <a:extLst>
              <a:ext uri="{FF2B5EF4-FFF2-40B4-BE49-F238E27FC236}">
                <a16:creationId xmlns:a16="http://schemas.microsoft.com/office/drawing/2014/main" id="{BEF4E5DA-E174-A647-968C-3FF9D595F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2150" y="3733800"/>
            <a:ext cx="41751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Line 9">
            <a:extLst>
              <a:ext uri="{FF2B5EF4-FFF2-40B4-BE49-F238E27FC236}">
                <a16:creationId xmlns:a16="http://schemas.microsoft.com/office/drawing/2014/main" id="{B1D1A738-9903-294B-91EB-F9B1CB246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638" y="3352800"/>
            <a:ext cx="19145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9" name="Line 10">
            <a:extLst>
              <a:ext uri="{FF2B5EF4-FFF2-40B4-BE49-F238E27FC236}">
                <a16:creationId xmlns:a16="http://schemas.microsoft.com/office/drawing/2014/main" id="{B008DF4D-58D6-A24B-B134-7AEEDB13C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1113" y="2971800"/>
            <a:ext cx="2701925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Line 11">
            <a:extLst>
              <a:ext uri="{FF2B5EF4-FFF2-40B4-BE49-F238E27FC236}">
                <a16:creationId xmlns:a16="http://schemas.microsoft.com/office/drawing/2014/main" id="{64DB350D-FDC6-484C-8305-BF362BC01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2667000"/>
            <a:ext cx="11779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Line 12">
            <a:extLst>
              <a:ext uri="{FF2B5EF4-FFF2-40B4-BE49-F238E27FC236}">
                <a16:creationId xmlns:a16="http://schemas.microsoft.com/office/drawing/2014/main" id="{A855808E-A4FA-F945-8D7E-D0623D6E8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17668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Line 13">
            <a:extLst>
              <a:ext uri="{FF2B5EF4-FFF2-40B4-BE49-F238E27FC236}">
                <a16:creationId xmlns:a16="http://schemas.microsoft.com/office/drawing/2014/main" id="{0AADAE5C-6C76-3F47-9C23-F55F8C9EC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4863" y="1981200"/>
            <a:ext cx="15224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Line 14">
            <a:extLst>
              <a:ext uri="{FF2B5EF4-FFF2-40B4-BE49-F238E27FC236}">
                <a16:creationId xmlns:a16="http://schemas.microsoft.com/office/drawing/2014/main" id="{1CF5B04E-BD8B-D74E-91C1-C06FE3A62F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7275" y="1639888"/>
            <a:ext cx="0" cy="3614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Line 15">
            <a:extLst>
              <a:ext uri="{FF2B5EF4-FFF2-40B4-BE49-F238E27FC236}">
                <a16:creationId xmlns:a16="http://schemas.microsoft.com/office/drawing/2014/main" id="{11EDC2D6-9AFA-DF42-B136-E95388FD5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4738688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16">
            <a:extLst>
              <a:ext uri="{FF2B5EF4-FFF2-40B4-BE49-F238E27FC236}">
                <a16:creationId xmlns:a16="http://schemas.microsoft.com/office/drawing/2014/main" id="{E74519C6-D1EC-7F40-A5FD-1D8DC9629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439420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Line 17">
            <a:extLst>
              <a:ext uri="{FF2B5EF4-FFF2-40B4-BE49-F238E27FC236}">
                <a16:creationId xmlns:a16="http://schemas.microsoft.com/office/drawing/2014/main" id="{8231F2AD-7CE6-F241-B151-B15B70984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4049713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18">
            <a:extLst>
              <a:ext uri="{FF2B5EF4-FFF2-40B4-BE49-F238E27FC236}">
                <a16:creationId xmlns:a16="http://schemas.microsoft.com/office/drawing/2014/main" id="{805FF8A5-8AF4-1244-A995-6AA74D9E1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3705225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Line 19">
            <a:extLst>
              <a:ext uri="{FF2B5EF4-FFF2-40B4-BE49-F238E27FC236}">
                <a16:creationId xmlns:a16="http://schemas.microsoft.com/office/drawing/2014/main" id="{BFFC350D-B7E8-3440-BFE7-273C22035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3360738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Line 20">
            <a:extLst>
              <a:ext uri="{FF2B5EF4-FFF2-40B4-BE49-F238E27FC236}">
                <a16:creationId xmlns:a16="http://schemas.microsoft.com/office/drawing/2014/main" id="{B73AC019-FAA3-0149-A03C-55E694051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301625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Line 21">
            <a:extLst>
              <a:ext uri="{FF2B5EF4-FFF2-40B4-BE49-F238E27FC236}">
                <a16:creationId xmlns:a16="http://schemas.microsoft.com/office/drawing/2014/main" id="{A82E4E38-FC6B-3244-BA19-D4C45207B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267335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1" name="Line 22">
            <a:extLst>
              <a:ext uri="{FF2B5EF4-FFF2-40B4-BE49-F238E27FC236}">
                <a16:creationId xmlns:a16="http://schemas.microsoft.com/office/drawing/2014/main" id="{439FBC5D-5B33-7346-8F7D-C715313F7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2328863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2" name="Line 23">
            <a:extLst>
              <a:ext uri="{FF2B5EF4-FFF2-40B4-BE49-F238E27FC236}">
                <a16:creationId xmlns:a16="http://schemas.microsoft.com/office/drawing/2014/main" id="{753B9A13-F205-DD43-8411-5A160F46C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1984375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Line 24">
            <a:extLst>
              <a:ext uri="{FF2B5EF4-FFF2-40B4-BE49-F238E27FC236}">
                <a16:creationId xmlns:a16="http://schemas.microsoft.com/office/drawing/2014/main" id="{A70216DE-EB04-CF45-96A1-9BE99CFC7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4" name="Line 25">
            <a:extLst>
              <a:ext uri="{FF2B5EF4-FFF2-40B4-BE49-F238E27FC236}">
                <a16:creationId xmlns:a16="http://schemas.microsoft.com/office/drawing/2014/main" id="{F68FEC56-5D20-794F-9721-4EDB83EE9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5" name="Line 26">
            <a:extLst>
              <a:ext uri="{FF2B5EF4-FFF2-40B4-BE49-F238E27FC236}">
                <a16:creationId xmlns:a16="http://schemas.microsoft.com/office/drawing/2014/main" id="{E6CEDD5F-56D0-9545-833F-2A9B6E0E4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1163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6" name="Line 27">
            <a:extLst>
              <a:ext uri="{FF2B5EF4-FFF2-40B4-BE49-F238E27FC236}">
                <a16:creationId xmlns:a16="http://schemas.microsoft.com/office/drawing/2014/main" id="{2D19ACE2-9C37-EF48-8C9A-8A77A2DAB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5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7" name="Line 28">
            <a:extLst>
              <a:ext uri="{FF2B5EF4-FFF2-40B4-BE49-F238E27FC236}">
                <a16:creationId xmlns:a16="http://schemas.microsoft.com/office/drawing/2014/main" id="{54FD2D7F-19B7-174B-BEDD-CF49CDE0D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Line 29">
            <a:extLst>
              <a:ext uri="{FF2B5EF4-FFF2-40B4-BE49-F238E27FC236}">
                <a16:creationId xmlns:a16="http://schemas.microsoft.com/office/drawing/2014/main" id="{44697341-A0C3-0D4F-B172-AC49D9838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9" name="Text Box 30">
            <a:extLst>
              <a:ext uri="{FF2B5EF4-FFF2-40B4-BE49-F238E27FC236}">
                <a16:creationId xmlns:a16="http://schemas.microsoft.com/office/drawing/2014/main" id="{7F280EC1-5B8D-3F49-9AE2-782015E86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54276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0" name="Text Box 31">
            <a:extLst>
              <a:ext uri="{FF2B5EF4-FFF2-40B4-BE49-F238E27FC236}">
                <a16:creationId xmlns:a16="http://schemas.microsoft.com/office/drawing/2014/main" id="{68EEEBFA-FCFE-AF45-B2E8-7B6D1A2D3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5" y="5427663"/>
            <a:ext cx="5905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2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1231" name="Text Box 32">
            <a:extLst>
              <a:ext uri="{FF2B5EF4-FFF2-40B4-BE49-F238E27FC236}">
                <a16:creationId xmlns:a16="http://schemas.microsoft.com/office/drawing/2014/main" id="{AF504836-E9CB-5C49-8D12-DB777BEC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54276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5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1232" name="Text Box 33">
            <a:extLst>
              <a:ext uri="{FF2B5EF4-FFF2-40B4-BE49-F238E27FC236}">
                <a16:creationId xmlns:a16="http://schemas.microsoft.com/office/drawing/2014/main" id="{057048D9-2534-B140-B8E3-AF1E40DBA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38" y="5427663"/>
            <a:ext cx="5889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7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1233" name="Text Box 34">
            <a:extLst>
              <a:ext uri="{FF2B5EF4-FFF2-40B4-BE49-F238E27FC236}">
                <a16:creationId xmlns:a16="http://schemas.microsoft.com/office/drawing/2014/main" id="{83014133-E54A-5D40-B1D7-B486D12AD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5427663"/>
            <a:ext cx="5889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6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4" name="Text Box 35">
            <a:extLst>
              <a:ext uri="{FF2B5EF4-FFF2-40B4-BE49-F238E27FC236}">
                <a16:creationId xmlns:a16="http://schemas.microsoft.com/office/drawing/2014/main" id="{C4BE250B-0668-FC41-A88C-1A42A52DE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54276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8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5" name="Text Box 36">
            <a:extLst>
              <a:ext uri="{FF2B5EF4-FFF2-40B4-BE49-F238E27FC236}">
                <a16:creationId xmlns:a16="http://schemas.microsoft.com/office/drawing/2014/main" id="{F685F2B7-8413-0F40-8EED-01815884A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5254625"/>
            <a:ext cx="1473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System crash</a:t>
            </a:r>
          </a:p>
        </p:txBody>
      </p:sp>
      <p:sp>
        <p:nvSpPr>
          <p:cNvPr id="51236" name="Text Box 37">
            <a:extLst>
              <a:ext uri="{FF2B5EF4-FFF2-40B4-BE49-F238E27FC236}">
                <a16:creationId xmlns:a16="http://schemas.microsoft.com/office/drawing/2014/main" id="{28A7C722-4176-584E-BB73-B1CFBFBE5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5" y="4738688"/>
            <a:ext cx="7366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log</a:t>
            </a:r>
          </a:p>
        </p:txBody>
      </p:sp>
      <p:sp>
        <p:nvSpPr>
          <p:cNvPr id="51237" name="Text Box 38">
            <a:extLst>
              <a:ext uri="{FF2B5EF4-FFF2-40B4-BE49-F238E27FC236}">
                <a16:creationId xmlns:a16="http://schemas.microsoft.com/office/drawing/2014/main" id="{2BCE23D4-2350-5648-A34E-8554BF1BF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65650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1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1238" name="Text Box 39">
            <a:extLst>
              <a:ext uri="{FF2B5EF4-FFF2-40B4-BE49-F238E27FC236}">
                <a16:creationId xmlns:a16="http://schemas.microsoft.com/office/drawing/2014/main" id="{2897A981-FD0D-2B47-9D07-AA02EEA79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22750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2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1239" name="Text Box 40">
            <a:extLst>
              <a:ext uri="{FF2B5EF4-FFF2-40B4-BE49-F238E27FC236}">
                <a16:creationId xmlns:a16="http://schemas.microsoft.com/office/drawing/2014/main" id="{AFF5A038-0136-4B4E-889D-68FF7A91A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782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3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1240" name="Text Box 41">
            <a:extLst>
              <a:ext uri="{FF2B5EF4-FFF2-40B4-BE49-F238E27FC236}">
                <a16:creationId xmlns:a16="http://schemas.microsoft.com/office/drawing/2014/main" id="{4D5DAFBC-A200-FA43-A3EB-D351368E5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33775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4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1241" name="Text Box 42">
            <a:extLst>
              <a:ext uri="{FF2B5EF4-FFF2-40B4-BE49-F238E27FC236}">
                <a16:creationId xmlns:a16="http://schemas.microsoft.com/office/drawing/2014/main" id="{00366778-EB82-AF48-94EC-803C5CD17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89288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5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1242" name="Text Box 43">
            <a:extLst>
              <a:ext uri="{FF2B5EF4-FFF2-40B4-BE49-F238E27FC236}">
                <a16:creationId xmlns:a16="http://schemas.microsoft.com/office/drawing/2014/main" id="{CF6F3CB3-DF08-C441-A173-BB7307A1A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44800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6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1243" name="Text Box 44">
            <a:extLst>
              <a:ext uri="{FF2B5EF4-FFF2-40B4-BE49-F238E27FC236}">
                <a16:creationId xmlns:a16="http://schemas.microsoft.com/office/drawing/2014/main" id="{AC645E62-4CE2-0A4E-80C1-1D0A25F03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0031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7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1244" name="Text Box 45">
            <a:extLst>
              <a:ext uri="{FF2B5EF4-FFF2-40B4-BE49-F238E27FC236}">
                <a16:creationId xmlns:a16="http://schemas.microsoft.com/office/drawing/2014/main" id="{FD074E29-7AAF-C342-8803-493B2230B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55825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8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1245" name="Text Box 46">
            <a:extLst>
              <a:ext uri="{FF2B5EF4-FFF2-40B4-BE49-F238E27FC236}">
                <a16:creationId xmlns:a16="http://schemas.microsoft.com/office/drawing/2014/main" id="{8CA25324-1E79-B044-8512-C868F4E53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11338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9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7" name="TextBox 1">
            <a:extLst>
              <a:ext uri="{FF2B5EF4-FFF2-40B4-BE49-F238E27FC236}">
                <a16:creationId xmlns:a16="http://schemas.microsoft.com/office/drawing/2014/main" id="{120C2679-1330-794B-B630-EFBA1EE13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206500"/>
            <a:ext cx="1138238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500">
                <a:solidFill>
                  <a:srgbClr val="FF0000"/>
                </a:solidFill>
                <a:latin typeface="Arial Narrow" panose="020B0604020202020204" pitchFamily="34" charset="0"/>
              </a:rPr>
              <a:t>~ Crash ~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4</a:t>
            </a:r>
            <a:r>
              <a:rPr lang="en-US" altLang="en-US" sz="1500">
                <a:latin typeface="Arial Narrow" panose="020B0604020202020204" pitchFamily="34" charset="0"/>
              </a:rPr>
              <a:t>, x, 5 ]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4</a:t>
            </a:r>
            <a:r>
              <a:rPr lang="en-US" altLang="en-US" sz="1500">
                <a:latin typeface="Arial Narrow" panose="020B0604020202020204" pitchFamily="34" charset="0"/>
              </a:rPr>
              <a:t>, y, 3 ]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9</a:t>
            </a:r>
            <a:r>
              <a:rPr lang="en-US" altLang="en-US" sz="1500">
                <a:latin typeface="Arial Narrow" panose="020B0604020202020204" pitchFamily="34" charset="0"/>
              </a:rPr>
              <a:t>, z, 1 ]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8</a:t>
            </a:r>
            <a:r>
              <a:rPr lang="en-US" altLang="en-US" sz="1500">
                <a:latin typeface="Arial Narrow" panose="020B0604020202020204" pitchFamily="34" charset="0"/>
              </a:rPr>
              <a:t>, Abort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1</a:t>
            </a:r>
            <a:r>
              <a:rPr lang="en-US" altLang="en-US" sz="1500">
                <a:latin typeface="Arial Narrow" panose="020B0604020202020204" pitchFamily="34" charset="0"/>
              </a:rPr>
              <a:t>, v, 7 ]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8</a:t>
            </a:r>
            <a:r>
              <a:rPr lang="en-US" altLang="en-US" sz="1500">
                <a:latin typeface="Arial Narrow" panose="020B0604020202020204" pitchFamily="34" charset="0"/>
              </a:rPr>
              <a:t>, x, 3 ]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8</a:t>
            </a:r>
            <a:r>
              <a:rPr lang="en-US" altLang="en-US" sz="1500">
                <a:latin typeface="Arial Narrow" panose="020B0604020202020204" pitchFamily="34" charset="0"/>
              </a:rPr>
              <a:t>, y, 5 ]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1</a:t>
            </a:r>
            <a:r>
              <a:rPr lang="en-US" altLang="en-US" sz="1500">
                <a:latin typeface="Arial Narrow" panose="020B0604020202020204" pitchFamily="34" charset="0"/>
              </a:rPr>
              <a:t>, u, 5 ]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6</a:t>
            </a:r>
            <a:r>
              <a:rPr lang="en-US" altLang="en-US" sz="1500">
                <a:latin typeface="Arial Narrow" panose="020B0604020202020204" pitchFamily="34" charset="0"/>
              </a:rPr>
              <a:t>, Abort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6</a:t>
            </a:r>
            <a:r>
              <a:rPr lang="en-US" altLang="en-US" sz="1500">
                <a:latin typeface="Arial Narrow" panose="020B0604020202020204" pitchFamily="34" charset="0"/>
              </a:rPr>
              <a:t>, v, 5 ]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8</a:t>
            </a:r>
            <a:r>
              <a:rPr lang="en-US" altLang="en-US" sz="1500">
                <a:latin typeface="Arial Narrow" panose="020B0604020202020204" pitchFamily="34" charset="0"/>
              </a:rPr>
              <a:t>, Start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6</a:t>
            </a:r>
            <a:r>
              <a:rPr lang="en-US" altLang="en-US" sz="1500">
                <a:latin typeface="Arial Narrow" panose="020B0604020202020204" pitchFamily="34" charset="0"/>
              </a:rPr>
              <a:t>, x, 9 ]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9</a:t>
            </a:r>
            <a:r>
              <a:rPr lang="en-US" altLang="en-US" sz="1500">
                <a:latin typeface="Arial Narrow" panose="020B0604020202020204" pitchFamily="34" charset="0"/>
              </a:rPr>
              <a:t>, Start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7</a:t>
            </a:r>
            <a:r>
              <a:rPr lang="en-US" altLang="en-US" sz="1500">
                <a:latin typeface="Arial Narrow" panose="020B0604020202020204" pitchFamily="34" charset="0"/>
              </a:rPr>
              <a:t>, Commit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7</a:t>
            </a:r>
            <a:r>
              <a:rPr lang="en-US" altLang="en-US" sz="1500">
                <a:latin typeface="Arial Narrow" panose="020B0604020202020204" pitchFamily="34" charset="0"/>
              </a:rPr>
              <a:t>, y, 5 ]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 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2</a:t>
            </a:r>
            <a:r>
              <a:rPr lang="en-US" altLang="en-US" sz="1500">
                <a:latin typeface="Arial Narrow" panose="020B0604020202020204" pitchFamily="34" charset="0"/>
              </a:rPr>
              <a:t>, Commit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3</a:t>
            </a:r>
            <a:r>
              <a:rPr lang="en-US" altLang="en-US" sz="1500">
                <a:latin typeface="Arial Narrow" panose="020B0604020202020204" pitchFamily="34" charset="0"/>
              </a:rPr>
              <a:t>, Start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5</a:t>
            </a:r>
            <a:r>
              <a:rPr lang="en-US" altLang="en-US" sz="1500">
                <a:latin typeface="Arial Narrow" panose="020B0604020202020204" pitchFamily="34" charset="0"/>
              </a:rPr>
              <a:t>, x, 2 ]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2</a:t>
            </a:r>
            <a:r>
              <a:rPr lang="en-US" altLang="en-US" sz="1500">
                <a:latin typeface="Arial Narrow" panose="020B0604020202020204" pitchFamily="34" charset="0"/>
              </a:rPr>
              <a:t>, Start ]</a:t>
            </a:r>
          </a:p>
        </p:txBody>
      </p:sp>
      <p:sp>
        <p:nvSpPr>
          <p:cNvPr id="51247" name="TextBox 1">
            <a:extLst>
              <a:ext uri="{FF2B5EF4-FFF2-40B4-BE49-F238E27FC236}">
                <a16:creationId xmlns:a16="http://schemas.microsoft.com/office/drawing/2014/main" id="{227B7BE2-F8FF-D14E-B844-598BEC39F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5918200"/>
            <a:ext cx="963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CL={}</a:t>
            </a:r>
          </a:p>
        </p:txBody>
      </p:sp>
      <p:sp>
        <p:nvSpPr>
          <p:cNvPr id="51248" name="TextBox 48">
            <a:extLst>
              <a:ext uri="{FF2B5EF4-FFF2-40B4-BE49-F238E27FC236}">
                <a16:creationId xmlns:a16="http://schemas.microsoft.com/office/drawing/2014/main" id="{755F9DB5-888F-BB4E-94DC-B13F5181A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5919788"/>
            <a:ext cx="946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AL={}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BE5B4A-32B7-B34A-9C57-1C30B18BA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5918200"/>
            <a:ext cx="1265237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CL={T</a:t>
            </a:r>
            <a:r>
              <a:rPr lang="en-US" altLang="en-US" baseline="-25000"/>
              <a:t>7</a:t>
            </a:r>
            <a:r>
              <a:rPr lang="en-US" altLang="en-US"/>
              <a:t>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BE9EAD-2768-214A-8D5B-60AC00D2F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5916613"/>
            <a:ext cx="124777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AL={T</a:t>
            </a:r>
            <a:r>
              <a:rPr lang="en-US" altLang="en-US" baseline="-25000"/>
              <a:t>4</a:t>
            </a:r>
            <a:r>
              <a:rPr lang="en-US" altLang="en-US"/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36ABD3-AE05-6A43-88BF-5B5FAF1CF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5916613"/>
            <a:ext cx="1633537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AL={T</a:t>
            </a:r>
            <a:r>
              <a:rPr lang="en-US" altLang="en-US" baseline="-25000"/>
              <a:t>4</a:t>
            </a:r>
            <a:r>
              <a:rPr lang="en-US" altLang="en-US"/>
              <a:t>,T</a:t>
            </a:r>
            <a:r>
              <a:rPr lang="en-US" altLang="en-US" baseline="-25000"/>
              <a:t>9</a:t>
            </a:r>
            <a:r>
              <a:rPr lang="en-US" altLang="en-US"/>
              <a:t>}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E40048-BDDC-3E4D-BC26-351768CEF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5916613"/>
            <a:ext cx="2078037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AL={T</a:t>
            </a:r>
            <a:r>
              <a:rPr lang="en-US" altLang="en-US" baseline="-25000"/>
              <a:t>4</a:t>
            </a:r>
            <a:r>
              <a:rPr lang="en-US" altLang="en-US"/>
              <a:t>,T</a:t>
            </a:r>
            <a:r>
              <a:rPr lang="en-US" altLang="en-US" baseline="-25000"/>
              <a:t>9</a:t>
            </a:r>
            <a:r>
              <a:rPr lang="en-US" altLang="en-US"/>
              <a:t>,T</a:t>
            </a:r>
            <a:r>
              <a:rPr lang="en-US" altLang="en-US" baseline="-25000"/>
              <a:t>8</a:t>
            </a:r>
            <a:r>
              <a:rPr lang="en-US" altLang="en-US"/>
              <a:t>}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0BC99B-A1AB-814A-86CC-2D2445798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5916613"/>
            <a:ext cx="24860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AL={T</a:t>
            </a:r>
            <a:r>
              <a:rPr lang="en-US" altLang="en-US" baseline="-25000"/>
              <a:t>4</a:t>
            </a:r>
            <a:r>
              <a:rPr lang="en-US" altLang="en-US"/>
              <a:t>,T</a:t>
            </a:r>
            <a:r>
              <a:rPr lang="en-US" altLang="en-US" baseline="-25000"/>
              <a:t>9</a:t>
            </a:r>
            <a:r>
              <a:rPr lang="en-US" altLang="en-US"/>
              <a:t>,T</a:t>
            </a:r>
            <a:r>
              <a:rPr lang="en-US" altLang="en-US" baseline="-25000"/>
              <a:t>8</a:t>
            </a:r>
            <a:r>
              <a:rPr lang="en-US" altLang="en-US"/>
              <a:t>, T</a:t>
            </a:r>
            <a:r>
              <a:rPr lang="en-US" altLang="en-US" baseline="-25000"/>
              <a:t>1</a:t>
            </a:r>
            <a:r>
              <a:rPr lang="en-US" altLang="en-US"/>
              <a:t>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D0B486-728B-3D4B-8179-095934D91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5918200"/>
            <a:ext cx="2871787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AL={T</a:t>
            </a:r>
            <a:r>
              <a:rPr lang="en-US" altLang="en-US" baseline="-25000"/>
              <a:t>4</a:t>
            </a:r>
            <a:r>
              <a:rPr lang="en-US" altLang="en-US"/>
              <a:t>,T</a:t>
            </a:r>
            <a:r>
              <a:rPr lang="en-US" altLang="en-US" baseline="-25000"/>
              <a:t>9</a:t>
            </a:r>
            <a:r>
              <a:rPr lang="en-US" altLang="en-US"/>
              <a:t>,T</a:t>
            </a:r>
            <a:r>
              <a:rPr lang="en-US" altLang="en-US" baseline="-25000"/>
              <a:t>8</a:t>
            </a:r>
            <a:r>
              <a:rPr lang="en-US" altLang="en-US"/>
              <a:t>, T</a:t>
            </a:r>
            <a:r>
              <a:rPr lang="en-US" altLang="en-US" baseline="-25000"/>
              <a:t>1</a:t>
            </a:r>
            <a:r>
              <a:rPr lang="en-US" altLang="en-US"/>
              <a:t>,T</a:t>
            </a:r>
            <a:r>
              <a:rPr lang="en-US" altLang="en-US" baseline="-25000"/>
              <a:t>6</a:t>
            </a:r>
            <a:r>
              <a:rPr lang="en-US" altLang="en-US"/>
              <a:t>}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9A3BD1-D31E-5C4B-98AB-524EDDD01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5918200"/>
            <a:ext cx="16510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CL={T</a:t>
            </a:r>
            <a:r>
              <a:rPr lang="en-US" altLang="en-US" baseline="-25000"/>
              <a:t>7</a:t>
            </a:r>
            <a:r>
              <a:rPr lang="en-US" altLang="en-US"/>
              <a:t>,T</a:t>
            </a:r>
            <a:r>
              <a:rPr lang="en-US" altLang="en-US" baseline="-25000"/>
              <a:t>5</a:t>
            </a:r>
            <a:r>
              <a:rPr lang="en-US" altLang="en-US"/>
              <a:t>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3EC24B-201D-3345-A14A-B31DFD5E5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5918200"/>
            <a:ext cx="20383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CL={T</a:t>
            </a:r>
            <a:r>
              <a:rPr lang="en-US" altLang="en-US" baseline="-25000"/>
              <a:t>7</a:t>
            </a:r>
            <a:r>
              <a:rPr lang="en-US" altLang="en-US"/>
              <a:t>,T</a:t>
            </a:r>
            <a:r>
              <a:rPr lang="en-US" altLang="en-US" baseline="-25000"/>
              <a:t>5</a:t>
            </a:r>
            <a:r>
              <a:rPr lang="en-US" altLang="en-US"/>
              <a:t>,T</a:t>
            </a:r>
            <a:r>
              <a:rPr lang="en-US" altLang="en-US" baseline="-25000"/>
              <a:t>2</a:t>
            </a:r>
            <a:r>
              <a:rPr lang="en-US" altLang="en-US"/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F5BD3A-A995-1B4B-A3C7-25D0140DC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5918200"/>
            <a:ext cx="32575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AL={T</a:t>
            </a:r>
            <a:r>
              <a:rPr lang="en-US" altLang="en-US" baseline="-25000"/>
              <a:t>4</a:t>
            </a:r>
            <a:r>
              <a:rPr lang="en-US" altLang="en-US"/>
              <a:t>,T</a:t>
            </a:r>
            <a:r>
              <a:rPr lang="en-US" altLang="en-US" baseline="-25000"/>
              <a:t>9</a:t>
            </a:r>
            <a:r>
              <a:rPr lang="en-US" altLang="en-US"/>
              <a:t>,T</a:t>
            </a:r>
            <a:r>
              <a:rPr lang="en-US" altLang="en-US" baseline="-25000"/>
              <a:t>8</a:t>
            </a:r>
            <a:r>
              <a:rPr lang="en-US" altLang="en-US"/>
              <a:t>,T</a:t>
            </a:r>
            <a:r>
              <a:rPr lang="en-US" altLang="en-US" baseline="-25000"/>
              <a:t>1</a:t>
            </a:r>
            <a:r>
              <a:rPr lang="en-US" altLang="en-US"/>
              <a:t>,T</a:t>
            </a:r>
            <a:r>
              <a:rPr lang="en-US" altLang="en-US" baseline="-25000"/>
              <a:t>6</a:t>
            </a:r>
            <a:r>
              <a:rPr lang="en-US" altLang="en-US"/>
              <a:t>,T</a:t>
            </a:r>
            <a:r>
              <a:rPr lang="en-US" altLang="en-US" baseline="-25000"/>
              <a:t>3</a:t>
            </a:r>
            <a:r>
              <a:rPr lang="en-US" altLang="en-US"/>
              <a:t>}</a:t>
            </a:r>
          </a:p>
        </p:txBody>
      </p:sp>
      <p:grpSp>
        <p:nvGrpSpPr>
          <p:cNvPr id="51258" name="Group 63">
            <a:extLst>
              <a:ext uri="{FF2B5EF4-FFF2-40B4-BE49-F238E27FC236}">
                <a16:creationId xmlns:a16="http://schemas.microsoft.com/office/drawing/2014/main" id="{96095218-6115-5F4C-94B2-8DA077CA8C44}"/>
              </a:ext>
            </a:extLst>
          </p:cNvPr>
          <p:cNvGrpSpPr>
            <a:grpSpLocks/>
          </p:cNvGrpSpPr>
          <p:nvPr/>
        </p:nvGrpSpPr>
        <p:grpSpPr bwMode="auto">
          <a:xfrm>
            <a:off x="1308100" y="1062038"/>
            <a:ext cx="4714875" cy="461962"/>
            <a:chOff x="1422400" y="2038648"/>
            <a:chExt cx="4714875" cy="461665"/>
          </a:xfrm>
        </p:grpSpPr>
        <p:cxnSp>
          <p:nvCxnSpPr>
            <p:cNvPr id="51259" name="Straight Arrow Connector 64">
              <a:extLst>
                <a:ext uri="{FF2B5EF4-FFF2-40B4-BE49-F238E27FC236}">
                  <a16:creationId xmlns:a16="http://schemas.microsoft.com/office/drawing/2014/main" id="{2CC0A2CF-350F-D048-BD2C-1D329BA62B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22400" y="2500313"/>
              <a:ext cx="47148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60" name="TextBox 65">
              <a:extLst>
                <a:ext uri="{FF2B5EF4-FFF2-40B4-BE49-F238E27FC236}">
                  <a16:creationId xmlns:a16="http://schemas.microsoft.com/office/drawing/2014/main" id="{D1E9E970-FAC2-954D-8CC9-8555F832D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819" y="2038648"/>
              <a:ext cx="26340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Phase 1(analysis)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A9AC2A2B-4108-7B45-BC0A-AF31EC14B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261225" cy="6096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What should Restart do?</a:t>
            </a:r>
          </a:p>
        </p:txBody>
      </p:sp>
      <p:sp>
        <p:nvSpPr>
          <p:cNvPr id="53250" name="Line 3">
            <a:extLst>
              <a:ext uri="{FF2B5EF4-FFF2-40B4-BE49-F238E27FC236}">
                <a16:creationId xmlns:a16="http://schemas.microsoft.com/office/drawing/2014/main" id="{13E5CBCF-D7B7-CF4F-84CF-1E77B127A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4763" y="5254625"/>
            <a:ext cx="5303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" name="Line 4">
            <a:extLst>
              <a:ext uri="{FF2B5EF4-FFF2-40B4-BE49-F238E27FC236}">
                <a16:creationId xmlns:a16="http://schemas.microsoft.com/office/drawing/2014/main" id="{6477BC73-912D-344C-ABAD-34273382DD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4763" y="1295400"/>
            <a:ext cx="0" cy="395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Line 5">
            <a:extLst>
              <a:ext uri="{FF2B5EF4-FFF2-40B4-BE49-F238E27FC236}">
                <a16:creationId xmlns:a16="http://schemas.microsoft.com/office/drawing/2014/main" id="{FF1385C9-21DB-3A4E-981A-0615E14EE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9000" y="4724400"/>
            <a:ext cx="3978275" cy="12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Line 6">
            <a:extLst>
              <a:ext uri="{FF2B5EF4-FFF2-40B4-BE49-F238E27FC236}">
                <a16:creationId xmlns:a16="http://schemas.microsoft.com/office/drawing/2014/main" id="{02589D98-942B-204A-BAAB-C9A1A0502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675" y="4419600"/>
            <a:ext cx="11779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" name="Line 7">
            <a:extLst>
              <a:ext uri="{FF2B5EF4-FFF2-40B4-BE49-F238E27FC236}">
                <a16:creationId xmlns:a16="http://schemas.microsoft.com/office/drawing/2014/main" id="{759A8A49-E479-3C47-B76D-D88C30E93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725" y="4092575"/>
            <a:ext cx="590550" cy="2222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8">
            <a:extLst>
              <a:ext uri="{FF2B5EF4-FFF2-40B4-BE49-F238E27FC236}">
                <a16:creationId xmlns:a16="http://schemas.microsoft.com/office/drawing/2014/main" id="{7D3ECD17-0768-8147-9156-B9D0BD78C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2150" y="3733800"/>
            <a:ext cx="41751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Line 9">
            <a:extLst>
              <a:ext uri="{FF2B5EF4-FFF2-40B4-BE49-F238E27FC236}">
                <a16:creationId xmlns:a16="http://schemas.microsoft.com/office/drawing/2014/main" id="{8E4D18A8-0687-534D-9933-A730EEC9B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638" y="3352800"/>
            <a:ext cx="19145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10">
            <a:extLst>
              <a:ext uri="{FF2B5EF4-FFF2-40B4-BE49-F238E27FC236}">
                <a16:creationId xmlns:a16="http://schemas.microsoft.com/office/drawing/2014/main" id="{5DDEAB84-4212-1449-9457-BFF7FB917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1113" y="2971800"/>
            <a:ext cx="2701925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11">
            <a:extLst>
              <a:ext uri="{FF2B5EF4-FFF2-40B4-BE49-F238E27FC236}">
                <a16:creationId xmlns:a16="http://schemas.microsoft.com/office/drawing/2014/main" id="{2C4CE426-7AC0-E648-8756-1B72261CA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2667000"/>
            <a:ext cx="11779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Line 12">
            <a:extLst>
              <a:ext uri="{FF2B5EF4-FFF2-40B4-BE49-F238E27FC236}">
                <a16:creationId xmlns:a16="http://schemas.microsoft.com/office/drawing/2014/main" id="{DECD3718-18E1-4245-B361-90919CA9E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17668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Line 13">
            <a:extLst>
              <a:ext uri="{FF2B5EF4-FFF2-40B4-BE49-F238E27FC236}">
                <a16:creationId xmlns:a16="http://schemas.microsoft.com/office/drawing/2014/main" id="{E677593C-3792-8E43-B466-8EAA5062C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4863" y="1981200"/>
            <a:ext cx="15224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Line 14">
            <a:extLst>
              <a:ext uri="{FF2B5EF4-FFF2-40B4-BE49-F238E27FC236}">
                <a16:creationId xmlns:a16="http://schemas.microsoft.com/office/drawing/2014/main" id="{04893D53-90FB-3C47-B706-ECA9C33F4C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7275" y="1639888"/>
            <a:ext cx="0" cy="3614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Line 15">
            <a:extLst>
              <a:ext uri="{FF2B5EF4-FFF2-40B4-BE49-F238E27FC236}">
                <a16:creationId xmlns:a16="http://schemas.microsoft.com/office/drawing/2014/main" id="{51636F18-0944-E849-9A67-C02FEF8B7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4738688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Line 16">
            <a:extLst>
              <a:ext uri="{FF2B5EF4-FFF2-40B4-BE49-F238E27FC236}">
                <a16:creationId xmlns:a16="http://schemas.microsoft.com/office/drawing/2014/main" id="{F4A66835-0248-8B4A-8068-2B94E5FAB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439420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4" name="Line 17">
            <a:extLst>
              <a:ext uri="{FF2B5EF4-FFF2-40B4-BE49-F238E27FC236}">
                <a16:creationId xmlns:a16="http://schemas.microsoft.com/office/drawing/2014/main" id="{065D6B27-C7F5-9E4F-8B0E-9E775518C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4049713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18">
            <a:extLst>
              <a:ext uri="{FF2B5EF4-FFF2-40B4-BE49-F238E27FC236}">
                <a16:creationId xmlns:a16="http://schemas.microsoft.com/office/drawing/2014/main" id="{F7824580-7056-6C4D-81AB-14C46BE29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3705225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Line 19">
            <a:extLst>
              <a:ext uri="{FF2B5EF4-FFF2-40B4-BE49-F238E27FC236}">
                <a16:creationId xmlns:a16="http://schemas.microsoft.com/office/drawing/2014/main" id="{64B56B4E-EB82-A143-9A3A-C162B6935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3360738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Line 20">
            <a:extLst>
              <a:ext uri="{FF2B5EF4-FFF2-40B4-BE49-F238E27FC236}">
                <a16:creationId xmlns:a16="http://schemas.microsoft.com/office/drawing/2014/main" id="{5A782773-70E1-6145-B27C-DD9C22526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301625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Line 21">
            <a:extLst>
              <a:ext uri="{FF2B5EF4-FFF2-40B4-BE49-F238E27FC236}">
                <a16:creationId xmlns:a16="http://schemas.microsoft.com/office/drawing/2014/main" id="{AA77271C-6AE1-8240-9B5E-85676D7B2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267335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Line 22">
            <a:extLst>
              <a:ext uri="{FF2B5EF4-FFF2-40B4-BE49-F238E27FC236}">
                <a16:creationId xmlns:a16="http://schemas.microsoft.com/office/drawing/2014/main" id="{32AD03FF-A98D-1842-A8B1-DCEDDC78B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2328863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Line 23">
            <a:extLst>
              <a:ext uri="{FF2B5EF4-FFF2-40B4-BE49-F238E27FC236}">
                <a16:creationId xmlns:a16="http://schemas.microsoft.com/office/drawing/2014/main" id="{444BCFB5-F9B5-1249-BB29-B597F189E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1984375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1" name="Line 24">
            <a:extLst>
              <a:ext uri="{FF2B5EF4-FFF2-40B4-BE49-F238E27FC236}">
                <a16:creationId xmlns:a16="http://schemas.microsoft.com/office/drawing/2014/main" id="{8FD6C9CD-D62D-4442-AAF1-5CFA06678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Line 25">
            <a:extLst>
              <a:ext uri="{FF2B5EF4-FFF2-40B4-BE49-F238E27FC236}">
                <a16:creationId xmlns:a16="http://schemas.microsoft.com/office/drawing/2014/main" id="{2D09C7D6-7CC1-AE44-BA71-0F2FE0AE1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3" name="Line 26">
            <a:extLst>
              <a:ext uri="{FF2B5EF4-FFF2-40B4-BE49-F238E27FC236}">
                <a16:creationId xmlns:a16="http://schemas.microsoft.com/office/drawing/2014/main" id="{6C7AF1EB-B5A0-BC42-817A-9AF15E50F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1163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Line 27">
            <a:extLst>
              <a:ext uri="{FF2B5EF4-FFF2-40B4-BE49-F238E27FC236}">
                <a16:creationId xmlns:a16="http://schemas.microsoft.com/office/drawing/2014/main" id="{0D39C8A0-0911-9B4F-A34E-F63923955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5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Line 28">
            <a:extLst>
              <a:ext uri="{FF2B5EF4-FFF2-40B4-BE49-F238E27FC236}">
                <a16:creationId xmlns:a16="http://schemas.microsoft.com/office/drawing/2014/main" id="{05AB048A-A9DF-A34F-9289-14E57F179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6" name="Line 29">
            <a:extLst>
              <a:ext uri="{FF2B5EF4-FFF2-40B4-BE49-F238E27FC236}">
                <a16:creationId xmlns:a16="http://schemas.microsoft.com/office/drawing/2014/main" id="{210F7238-4B5A-7540-B085-3035AAACF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7" name="Text Box 30">
            <a:extLst>
              <a:ext uri="{FF2B5EF4-FFF2-40B4-BE49-F238E27FC236}">
                <a16:creationId xmlns:a16="http://schemas.microsoft.com/office/drawing/2014/main" id="{945A1251-9FDF-8E4D-A022-BC3D09911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54276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78" name="Text Box 31">
            <a:extLst>
              <a:ext uri="{FF2B5EF4-FFF2-40B4-BE49-F238E27FC236}">
                <a16:creationId xmlns:a16="http://schemas.microsoft.com/office/drawing/2014/main" id="{20D6C1B8-F6FE-DF4D-99DE-46768D7D4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5" y="5427663"/>
            <a:ext cx="5905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2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3279" name="Text Box 32">
            <a:extLst>
              <a:ext uri="{FF2B5EF4-FFF2-40B4-BE49-F238E27FC236}">
                <a16:creationId xmlns:a16="http://schemas.microsoft.com/office/drawing/2014/main" id="{917493B5-F467-1243-9BBF-4E0970694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54276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5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3280" name="Text Box 33">
            <a:extLst>
              <a:ext uri="{FF2B5EF4-FFF2-40B4-BE49-F238E27FC236}">
                <a16:creationId xmlns:a16="http://schemas.microsoft.com/office/drawing/2014/main" id="{A389E206-B114-C244-8FBC-FCE9C7A7E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38" y="5427663"/>
            <a:ext cx="5889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7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3281" name="Text Box 34">
            <a:extLst>
              <a:ext uri="{FF2B5EF4-FFF2-40B4-BE49-F238E27FC236}">
                <a16:creationId xmlns:a16="http://schemas.microsoft.com/office/drawing/2014/main" id="{A5BF48E2-8A12-5048-81F4-07CF783D6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5427663"/>
            <a:ext cx="5889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6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82" name="Text Box 35">
            <a:extLst>
              <a:ext uri="{FF2B5EF4-FFF2-40B4-BE49-F238E27FC236}">
                <a16:creationId xmlns:a16="http://schemas.microsoft.com/office/drawing/2014/main" id="{5538CFEA-6CA8-994B-BDF3-3D36BB112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54276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8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83" name="Text Box 36">
            <a:extLst>
              <a:ext uri="{FF2B5EF4-FFF2-40B4-BE49-F238E27FC236}">
                <a16:creationId xmlns:a16="http://schemas.microsoft.com/office/drawing/2014/main" id="{ED4FCCA8-025A-3546-8FC0-DD3D769F1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5254625"/>
            <a:ext cx="1473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System crash</a:t>
            </a:r>
          </a:p>
        </p:txBody>
      </p:sp>
      <p:sp>
        <p:nvSpPr>
          <p:cNvPr id="53284" name="Text Box 37">
            <a:extLst>
              <a:ext uri="{FF2B5EF4-FFF2-40B4-BE49-F238E27FC236}">
                <a16:creationId xmlns:a16="http://schemas.microsoft.com/office/drawing/2014/main" id="{F5DC383A-D1AF-4143-A886-0046EE3BC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5" y="4738688"/>
            <a:ext cx="7366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log</a:t>
            </a:r>
          </a:p>
        </p:txBody>
      </p:sp>
      <p:sp>
        <p:nvSpPr>
          <p:cNvPr id="53285" name="Text Box 38">
            <a:extLst>
              <a:ext uri="{FF2B5EF4-FFF2-40B4-BE49-F238E27FC236}">
                <a16:creationId xmlns:a16="http://schemas.microsoft.com/office/drawing/2014/main" id="{FD661472-1921-6644-863D-72DD6242A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65650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1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3286" name="Text Box 39">
            <a:extLst>
              <a:ext uri="{FF2B5EF4-FFF2-40B4-BE49-F238E27FC236}">
                <a16:creationId xmlns:a16="http://schemas.microsoft.com/office/drawing/2014/main" id="{BB1767E7-B8BC-084A-B317-EB61789B5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22750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2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3287" name="Text Box 40">
            <a:extLst>
              <a:ext uri="{FF2B5EF4-FFF2-40B4-BE49-F238E27FC236}">
                <a16:creationId xmlns:a16="http://schemas.microsoft.com/office/drawing/2014/main" id="{BD3BB937-BFCA-F549-AF68-B18655DC5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782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3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3288" name="Text Box 41">
            <a:extLst>
              <a:ext uri="{FF2B5EF4-FFF2-40B4-BE49-F238E27FC236}">
                <a16:creationId xmlns:a16="http://schemas.microsoft.com/office/drawing/2014/main" id="{EB22C6CC-4700-0143-A0AE-982BA3EAE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33775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4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3289" name="Text Box 42">
            <a:extLst>
              <a:ext uri="{FF2B5EF4-FFF2-40B4-BE49-F238E27FC236}">
                <a16:creationId xmlns:a16="http://schemas.microsoft.com/office/drawing/2014/main" id="{BEAB57E1-C45E-CC49-BAAA-8030A1962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89288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5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3290" name="Text Box 43">
            <a:extLst>
              <a:ext uri="{FF2B5EF4-FFF2-40B4-BE49-F238E27FC236}">
                <a16:creationId xmlns:a16="http://schemas.microsoft.com/office/drawing/2014/main" id="{6FB71721-32B4-4446-903A-91FAF9D3C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44800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6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3291" name="Text Box 44">
            <a:extLst>
              <a:ext uri="{FF2B5EF4-FFF2-40B4-BE49-F238E27FC236}">
                <a16:creationId xmlns:a16="http://schemas.microsoft.com/office/drawing/2014/main" id="{486E541C-09D7-2041-B78E-3A52D9F07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0031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7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3292" name="Text Box 45">
            <a:extLst>
              <a:ext uri="{FF2B5EF4-FFF2-40B4-BE49-F238E27FC236}">
                <a16:creationId xmlns:a16="http://schemas.microsoft.com/office/drawing/2014/main" id="{8DEA96A2-1B69-DB40-A876-50806A247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55825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8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3293" name="Text Box 46">
            <a:extLst>
              <a:ext uri="{FF2B5EF4-FFF2-40B4-BE49-F238E27FC236}">
                <a16:creationId xmlns:a16="http://schemas.microsoft.com/office/drawing/2014/main" id="{40A80B55-ED90-8947-A148-041705165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11338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9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75864B-5498-8644-8D32-D4FFB0E5F483}"/>
              </a:ext>
            </a:extLst>
          </p:cNvPr>
          <p:cNvGrpSpPr>
            <a:grpSpLocks/>
          </p:cNvGrpSpPr>
          <p:nvPr/>
        </p:nvGrpSpPr>
        <p:grpSpPr bwMode="auto">
          <a:xfrm>
            <a:off x="1300163" y="1231900"/>
            <a:ext cx="4714875" cy="460375"/>
            <a:chOff x="1422400" y="2069454"/>
            <a:chExt cx="4714875" cy="461665"/>
          </a:xfrm>
        </p:grpSpPr>
        <p:cxnSp>
          <p:nvCxnSpPr>
            <p:cNvPr id="53298" name="Straight Arrow Connector 52">
              <a:extLst>
                <a:ext uri="{FF2B5EF4-FFF2-40B4-BE49-F238E27FC236}">
                  <a16:creationId xmlns:a16="http://schemas.microsoft.com/office/drawing/2014/main" id="{D5B9B13B-4CFF-394B-A3FC-14375994021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22400" y="2500313"/>
              <a:ext cx="47148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99" name="TextBox 53">
              <a:extLst>
                <a:ext uri="{FF2B5EF4-FFF2-40B4-BE49-F238E27FC236}">
                  <a16:creationId xmlns:a16="http://schemas.microsoft.com/office/drawing/2014/main" id="{9BC8BD69-12FD-4D40-BAAD-F97B20C31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388" y="2069454"/>
              <a:ext cx="22910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Phase 2 (undo)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1AB1EEE-A103-A44F-B70D-698494AB6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5916613"/>
            <a:ext cx="325755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AL={T</a:t>
            </a:r>
            <a:r>
              <a:rPr lang="en-US" altLang="en-US" baseline="-25000"/>
              <a:t>4</a:t>
            </a:r>
            <a:r>
              <a:rPr lang="en-US" altLang="en-US"/>
              <a:t>,T</a:t>
            </a:r>
            <a:r>
              <a:rPr lang="en-US" altLang="en-US" baseline="-25000"/>
              <a:t>9</a:t>
            </a:r>
            <a:r>
              <a:rPr lang="en-US" altLang="en-US"/>
              <a:t>,T</a:t>
            </a:r>
            <a:r>
              <a:rPr lang="en-US" altLang="en-US" baseline="-25000"/>
              <a:t>8</a:t>
            </a:r>
            <a:r>
              <a:rPr lang="en-US" altLang="en-US"/>
              <a:t>,T</a:t>
            </a:r>
            <a:r>
              <a:rPr lang="en-US" altLang="en-US" baseline="-25000"/>
              <a:t>1</a:t>
            </a:r>
            <a:r>
              <a:rPr lang="en-US" altLang="en-US"/>
              <a:t>,T</a:t>
            </a:r>
            <a:r>
              <a:rPr lang="en-US" altLang="en-US" baseline="-25000"/>
              <a:t>6</a:t>
            </a:r>
            <a:r>
              <a:rPr lang="en-US" altLang="en-US"/>
              <a:t>, T</a:t>
            </a:r>
            <a:r>
              <a:rPr lang="en-US" altLang="en-US" baseline="-25000"/>
              <a:t>3</a:t>
            </a:r>
            <a:r>
              <a:rPr lang="en-US" altLang="en-US"/>
              <a:t>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53E5BD-FEBA-C341-AEF4-7C27A6CB5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5918200"/>
            <a:ext cx="20383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CL={T</a:t>
            </a:r>
            <a:r>
              <a:rPr lang="en-US" altLang="en-US" baseline="-25000"/>
              <a:t>7</a:t>
            </a:r>
            <a:r>
              <a:rPr lang="en-US" altLang="en-US"/>
              <a:t>,T</a:t>
            </a:r>
            <a:r>
              <a:rPr lang="en-US" altLang="en-US" baseline="-25000"/>
              <a:t>5</a:t>
            </a:r>
            <a:r>
              <a:rPr lang="en-US" altLang="en-US"/>
              <a:t>,T</a:t>
            </a:r>
            <a:r>
              <a:rPr lang="en-US" altLang="en-US" baseline="-25000"/>
              <a:t>2</a:t>
            </a:r>
            <a:r>
              <a:rPr lang="en-US" altLang="en-US"/>
              <a:t>}</a:t>
            </a:r>
          </a:p>
        </p:txBody>
      </p:sp>
      <p:sp>
        <p:nvSpPr>
          <p:cNvPr id="62" name="TextBox 1">
            <a:extLst>
              <a:ext uri="{FF2B5EF4-FFF2-40B4-BE49-F238E27FC236}">
                <a16:creationId xmlns:a16="http://schemas.microsoft.com/office/drawing/2014/main" id="{05E6BA13-9DE7-EC45-B7F3-686F5D7BA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206500"/>
            <a:ext cx="1138238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500">
                <a:solidFill>
                  <a:srgbClr val="FF0000"/>
                </a:solidFill>
                <a:latin typeface="Arial Narrow" panose="020B0604020202020204" pitchFamily="34" charset="0"/>
              </a:rPr>
              <a:t>~ Crash ~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4</a:t>
            </a:r>
            <a:r>
              <a:rPr lang="en-US" altLang="en-US" sz="1500">
                <a:latin typeface="Arial Narrow" panose="020B0604020202020204" pitchFamily="34" charset="0"/>
              </a:rPr>
              <a:t>, x, 5 ]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4</a:t>
            </a:r>
            <a:r>
              <a:rPr lang="en-US" altLang="en-US" sz="1500">
                <a:latin typeface="Arial Narrow" panose="020B0604020202020204" pitchFamily="34" charset="0"/>
              </a:rPr>
              <a:t>, y, 3 ]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9</a:t>
            </a:r>
            <a:r>
              <a:rPr lang="en-US" altLang="en-US" sz="1500">
                <a:latin typeface="Arial Narrow" panose="020B0604020202020204" pitchFamily="34" charset="0"/>
              </a:rPr>
              <a:t>, z, 1 ]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8</a:t>
            </a:r>
            <a:r>
              <a:rPr lang="en-US" altLang="en-US" sz="1500">
                <a:latin typeface="Arial Narrow" panose="020B0604020202020204" pitchFamily="34" charset="0"/>
              </a:rPr>
              <a:t>, Abort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1</a:t>
            </a:r>
            <a:r>
              <a:rPr lang="en-US" altLang="en-US" sz="1500">
                <a:latin typeface="Arial Narrow" panose="020B0604020202020204" pitchFamily="34" charset="0"/>
              </a:rPr>
              <a:t>, v, 7 ]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8</a:t>
            </a:r>
            <a:r>
              <a:rPr lang="en-US" altLang="en-US" sz="1500">
                <a:latin typeface="Arial Narrow" panose="020B0604020202020204" pitchFamily="34" charset="0"/>
              </a:rPr>
              <a:t>, x, 3 ]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8</a:t>
            </a:r>
            <a:r>
              <a:rPr lang="en-US" altLang="en-US" sz="1500">
                <a:latin typeface="Arial Narrow" panose="020B0604020202020204" pitchFamily="34" charset="0"/>
              </a:rPr>
              <a:t>, y, 5 ]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1</a:t>
            </a:r>
            <a:r>
              <a:rPr lang="en-US" altLang="en-US" sz="1500">
                <a:latin typeface="Arial Narrow" panose="020B0604020202020204" pitchFamily="34" charset="0"/>
              </a:rPr>
              <a:t>, u, 5 ]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6</a:t>
            </a:r>
            <a:r>
              <a:rPr lang="en-US" altLang="en-US" sz="1500">
                <a:latin typeface="Arial Narrow" panose="020B0604020202020204" pitchFamily="34" charset="0"/>
              </a:rPr>
              <a:t>, Abort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6</a:t>
            </a:r>
            <a:r>
              <a:rPr lang="en-US" altLang="en-US" sz="1500">
                <a:latin typeface="Arial Narrow" panose="020B0604020202020204" pitchFamily="34" charset="0"/>
              </a:rPr>
              <a:t>, v, 5 ]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8</a:t>
            </a:r>
            <a:r>
              <a:rPr lang="en-US" altLang="en-US" sz="1500">
                <a:latin typeface="Arial Narrow" panose="020B0604020202020204" pitchFamily="34" charset="0"/>
              </a:rPr>
              <a:t>, Start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6</a:t>
            </a:r>
            <a:r>
              <a:rPr lang="en-US" altLang="en-US" sz="1500">
                <a:latin typeface="Arial Narrow" panose="020B0604020202020204" pitchFamily="34" charset="0"/>
              </a:rPr>
              <a:t>, x, 9 ]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9</a:t>
            </a:r>
            <a:r>
              <a:rPr lang="en-US" altLang="en-US" sz="1500">
                <a:latin typeface="Arial Narrow" panose="020B0604020202020204" pitchFamily="34" charset="0"/>
              </a:rPr>
              <a:t>, Start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7</a:t>
            </a:r>
            <a:r>
              <a:rPr lang="en-US" altLang="en-US" sz="1500">
                <a:latin typeface="Arial Narrow" panose="020B0604020202020204" pitchFamily="34" charset="0"/>
              </a:rPr>
              <a:t>, Commit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7</a:t>
            </a:r>
            <a:r>
              <a:rPr lang="en-US" altLang="en-US" sz="1500">
                <a:latin typeface="Arial Narrow" panose="020B0604020202020204" pitchFamily="34" charset="0"/>
              </a:rPr>
              <a:t>, y, 5 ]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 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2</a:t>
            </a:r>
            <a:r>
              <a:rPr lang="en-US" altLang="en-US" sz="1500">
                <a:latin typeface="Arial Narrow" panose="020B0604020202020204" pitchFamily="34" charset="0"/>
              </a:rPr>
              <a:t>, Commit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3</a:t>
            </a:r>
            <a:r>
              <a:rPr lang="en-US" altLang="en-US" sz="1500">
                <a:latin typeface="Arial Narrow" panose="020B0604020202020204" pitchFamily="34" charset="0"/>
              </a:rPr>
              <a:t>, Start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5</a:t>
            </a:r>
            <a:r>
              <a:rPr lang="en-US" altLang="en-US" sz="1500">
                <a:latin typeface="Arial Narrow" panose="020B0604020202020204" pitchFamily="34" charset="0"/>
              </a:rPr>
              <a:t>, x, 2 ]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2</a:t>
            </a:r>
            <a:r>
              <a:rPr lang="en-US" altLang="en-US" sz="1500">
                <a:latin typeface="Arial Narrow" panose="020B0604020202020204" pitchFamily="34" charset="0"/>
              </a:rPr>
              <a:t>, Start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2FA2C47A-00A1-1C47-8FAD-51E202B28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261225" cy="6096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What should Restart do?</a:t>
            </a:r>
          </a:p>
        </p:txBody>
      </p:sp>
      <p:sp>
        <p:nvSpPr>
          <p:cNvPr id="55298" name="Line 3">
            <a:extLst>
              <a:ext uri="{FF2B5EF4-FFF2-40B4-BE49-F238E27FC236}">
                <a16:creationId xmlns:a16="http://schemas.microsoft.com/office/drawing/2014/main" id="{DE52F2A8-FB02-4141-9770-C980E1F60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4763" y="5254625"/>
            <a:ext cx="5303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99" name="Line 4">
            <a:extLst>
              <a:ext uri="{FF2B5EF4-FFF2-40B4-BE49-F238E27FC236}">
                <a16:creationId xmlns:a16="http://schemas.microsoft.com/office/drawing/2014/main" id="{270AC1EC-DF8F-5540-97E7-3E9EDFFB39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4763" y="1295400"/>
            <a:ext cx="0" cy="395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Line 5">
            <a:extLst>
              <a:ext uri="{FF2B5EF4-FFF2-40B4-BE49-F238E27FC236}">
                <a16:creationId xmlns:a16="http://schemas.microsoft.com/office/drawing/2014/main" id="{ABA9309A-926B-B747-B2AE-FE00CDDD9F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9000" y="4724400"/>
            <a:ext cx="3978275" cy="12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1" name="Line 6">
            <a:extLst>
              <a:ext uri="{FF2B5EF4-FFF2-40B4-BE49-F238E27FC236}">
                <a16:creationId xmlns:a16="http://schemas.microsoft.com/office/drawing/2014/main" id="{024E2C9D-E1DA-AC4B-A7E6-0DCCA49C7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675" y="4419600"/>
            <a:ext cx="11779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2" name="Line 7">
            <a:extLst>
              <a:ext uri="{FF2B5EF4-FFF2-40B4-BE49-F238E27FC236}">
                <a16:creationId xmlns:a16="http://schemas.microsoft.com/office/drawing/2014/main" id="{BF549D1E-8EFC-A944-9590-43F341A4B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725" y="4092575"/>
            <a:ext cx="590550" cy="2222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8">
            <a:extLst>
              <a:ext uri="{FF2B5EF4-FFF2-40B4-BE49-F238E27FC236}">
                <a16:creationId xmlns:a16="http://schemas.microsoft.com/office/drawing/2014/main" id="{2247BBC6-2B33-C548-B922-0FC6BAE98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2150" y="3733800"/>
            <a:ext cx="41751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" name="Line 9">
            <a:extLst>
              <a:ext uri="{FF2B5EF4-FFF2-40B4-BE49-F238E27FC236}">
                <a16:creationId xmlns:a16="http://schemas.microsoft.com/office/drawing/2014/main" id="{3D4B5BB5-D3D2-E244-8781-0682BA450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638" y="3352800"/>
            <a:ext cx="19145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5" name="Line 10">
            <a:extLst>
              <a:ext uri="{FF2B5EF4-FFF2-40B4-BE49-F238E27FC236}">
                <a16:creationId xmlns:a16="http://schemas.microsoft.com/office/drawing/2014/main" id="{9CAF57DE-42FA-F245-8C9F-893FDB0A0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1113" y="2971800"/>
            <a:ext cx="2701925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Line 11">
            <a:extLst>
              <a:ext uri="{FF2B5EF4-FFF2-40B4-BE49-F238E27FC236}">
                <a16:creationId xmlns:a16="http://schemas.microsoft.com/office/drawing/2014/main" id="{68BF3788-B21F-E44B-9C22-274488B76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2667000"/>
            <a:ext cx="11779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Line 12">
            <a:extLst>
              <a:ext uri="{FF2B5EF4-FFF2-40B4-BE49-F238E27FC236}">
                <a16:creationId xmlns:a16="http://schemas.microsoft.com/office/drawing/2014/main" id="{A4593E3F-12C4-2D4B-A3BC-06A9B54DB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17668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8" name="Line 13">
            <a:extLst>
              <a:ext uri="{FF2B5EF4-FFF2-40B4-BE49-F238E27FC236}">
                <a16:creationId xmlns:a16="http://schemas.microsoft.com/office/drawing/2014/main" id="{D1255AFF-2C19-AF40-9FF9-2FA57B18D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4863" y="1981200"/>
            <a:ext cx="15224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Line 14">
            <a:extLst>
              <a:ext uri="{FF2B5EF4-FFF2-40B4-BE49-F238E27FC236}">
                <a16:creationId xmlns:a16="http://schemas.microsoft.com/office/drawing/2014/main" id="{985B71A6-0F10-814C-983D-C831E44906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7275" y="1639888"/>
            <a:ext cx="0" cy="3614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0" name="Line 15">
            <a:extLst>
              <a:ext uri="{FF2B5EF4-FFF2-40B4-BE49-F238E27FC236}">
                <a16:creationId xmlns:a16="http://schemas.microsoft.com/office/drawing/2014/main" id="{C68B0928-08A7-C240-9DDD-87FEA6540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4738688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Line 16">
            <a:extLst>
              <a:ext uri="{FF2B5EF4-FFF2-40B4-BE49-F238E27FC236}">
                <a16:creationId xmlns:a16="http://schemas.microsoft.com/office/drawing/2014/main" id="{645A7F60-DB48-BB42-8572-97BD5836A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439420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2" name="Line 17">
            <a:extLst>
              <a:ext uri="{FF2B5EF4-FFF2-40B4-BE49-F238E27FC236}">
                <a16:creationId xmlns:a16="http://schemas.microsoft.com/office/drawing/2014/main" id="{C07BA9EC-5ED6-2845-B4AA-856A43BCC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4049713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3" name="Line 18">
            <a:extLst>
              <a:ext uri="{FF2B5EF4-FFF2-40B4-BE49-F238E27FC236}">
                <a16:creationId xmlns:a16="http://schemas.microsoft.com/office/drawing/2014/main" id="{E6D3D70A-3CDA-D746-BAC1-7A3FAE930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3705225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4" name="Line 19">
            <a:extLst>
              <a:ext uri="{FF2B5EF4-FFF2-40B4-BE49-F238E27FC236}">
                <a16:creationId xmlns:a16="http://schemas.microsoft.com/office/drawing/2014/main" id="{9A443C47-6D35-654F-A341-FDCE48B89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3360738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5" name="Line 20">
            <a:extLst>
              <a:ext uri="{FF2B5EF4-FFF2-40B4-BE49-F238E27FC236}">
                <a16:creationId xmlns:a16="http://schemas.microsoft.com/office/drawing/2014/main" id="{F672F9C3-E793-5A46-A44E-383330864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301625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Line 21">
            <a:extLst>
              <a:ext uri="{FF2B5EF4-FFF2-40B4-BE49-F238E27FC236}">
                <a16:creationId xmlns:a16="http://schemas.microsoft.com/office/drawing/2014/main" id="{16E622DB-3C20-5D4A-B9B5-E128DE7C8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267335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7" name="Line 22">
            <a:extLst>
              <a:ext uri="{FF2B5EF4-FFF2-40B4-BE49-F238E27FC236}">
                <a16:creationId xmlns:a16="http://schemas.microsoft.com/office/drawing/2014/main" id="{E3A7754C-6F49-FE41-830D-568120581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2328863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8" name="Line 23">
            <a:extLst>
              <a:ext uri="{FF2B5EF4-FFF2-40B4-BE49-F238E27FC236}">
                <a16:creationId xmlns:a16="http://schemas.microsoft.com/office/drawing/2014/main" id="{6C6AC22C-F340-9548-9F48-DF122D95D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1984375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9" name="Line 24">
            <a:extLst>
              <a:ext uri="{FF2B5EF4-FFF2-40B4-BE49-F238E27FC236}">
                <a16:creationId xmlns:a16="http://schemas.microsoft.com/office/drawing/2014/main" id="{5122FB60-A0DA-8043-8660-B459BFF3C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0" name="Line 25">
            <a:extLst>
              <a:ext uri="{FF2B5EF4-FFF2-40B4-BE49-F238E27FC236}">
                <a16:creationId xmlns:a16="http://schemas.microsoft.com/office/drawing/2014/main" id="{472F131D-FC7B-7E4A-98F5-EDFD1D9DC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Line 26">
            <a:extLst>
              <a:ext uri="{FF2B5EF4-FFF2-40B4-BE49-F238E27FC236}">
                <a16:creationId xmlns:a16="http://schemas.microsoft.com/office/drawing/2014/main" id="{01BE5540-898A-B84B-9D60-40D34EA7A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1163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Line 27">
            <a:extLst>
              <a:ext uri="{FF2B5EF4-FFF2-40B4-BE49-F238E27FC236}">
                <a16:creationId xmlns:a16="http://schemas.microsoft.com/office/drawing/2014/main" id="{0FE856F3-C507-E348-801E-8AFB70320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5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3" name="Line 28">
            <a:extLst>
              <a:ext uri="{FF2B5EF4-FFF2-40B4-BE49-F238E27FC236}">
                <a16:creationId xmlns:a16="http://schemas.microsoft.com/office/drawing/2014/main" id="{7588C7B4-5AD9-4D42-A2B4-F60144AB7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4" name="Line 29">
            <a:extLst>
              <a:ext uri="{FF2B5EF4-FFF2-40B4-BE49-F238E27FC236}">
                <a16:creationId xmlns:a16="http://schemas.microsoft.com/office/drawing/2014/main" id="{F1284159-9476-AC42-A257-75B31A4DB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5" name="Text Box 30">
            <a:extLst>
              <a:ext uri="{FF2B5EF4-FFF2-40B4-BE49-F238E27FC236}">
                <a16:creationId xmlns:a16="http://schemas.microsoft.com/office/drawing/2014/main" id="{D87BB034-939D-DE40-A5FE-0CF21C1E8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54276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6" name="Text Box 31">
            <a:extLst>
              <a:ext uri="{FF2B5EF4-FFF2-40B4-BE49-F238E27FC236}">
                <a16:creationId xmlns:a16="http://schemas.microsoft.com/office/drawing/2014/main" id="{B2E7D68E-282C-9943-81E7-82F0BAA8B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5" y="5427663"/>
            <a:ext cx="5905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2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5327" name="Text Box 32">
            <a:extLst>
              <a:ext uri="{FF2B5EF4-FFF2-40B4-BE49-F238E27FC236}">
                <a16:creationId xmlns:a16="http://schemas.microsoft.com/office/drawing/2014/main" id="{B4BA8E4C-8E10-A341-BC43-1C57BF656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54276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5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5328" name="Text Box 33">
            <a:extLst>
              <a:ext uri="{FF2B5EF4-FFF2-40B4-BE49-F238E27FC236}">
                <a16:creationId xmlns:a16="http://schemas.microsoft.com/office/drawing/2014/main" id="{7CDA37A3-4A63-544C-ABC3-98A1288B3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38" y="5427663"/>
            <a:ext cx="5889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7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5329" name="Text Box 34">
            <a:extLst>
              <a:ext uri="{FF2B5EF4-FFF2-40B4-BE49-F238E27FC236}">
                <a16:creationId xmlns:a16="http://schemas.microsoft.com/office/drawing/2014/main" id="{79F59C20-83E8-7941-A166-1FE4C32A4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5427663"/>
            <a:ext cx="5889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6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30" name="Text Box 35">
            <a:extLst>
              <a:ext uri="{FF2B5EF4-FFF2-40B4-BE49-F238E27FC236}">
                <a16:creationId xmlns:a16="http://schemas.microsoft.com/office/drawing/2014/main" id="{E56E8C8B-F061-8143-8A5E-92285319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54276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8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31" name="Text Box 36">
            <a:extLst>
              <a:ext uri="{FF2B5EF4-FFF2-40B4-BE49-F238E27FC236}">
                <a16:creationId xmlns:a16="http://schemas.microsoft.com/office/drawing/2014/main" id="{7AAF15B2-D1FC-E441-9F1B-D71C9877F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5254625"/>
            <a:ext cx="1473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System crash</a:t>
            </a:r>
          </a:p>
        </p:txBody>
      </p:sp>
      <p:sp>
        <p:nvSpPr>
          <p:cNvPr id="55332" name="Text Box 37">
            <a:extLst>
              <a:ext uri="{FF2B5EF4-FFF2-40B4-BE49-F238E27FC236}">
                <a16:creationId xmlns:a16="http://schemas.microsoft.com/office/drawing/2014/main" id="{C145A41B-41B3-E144-9B40-DC6FB5B37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5" y="4738688"/>
            <a:ext cx="7366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log</a:t>
            </a:r>
          </a:p>
        </p:txBody>
      </p:sp>
      <p:sp>
        <p:nvSpPr>
          <p:cNvPr id="55333" name="Text Box 38">
            <a:extLst>
              <a:ext uri="{FF2B5EF4-FFF2-40B4-BE49-F238E27FC236}">
                <a16:creationId xmlns:a16="http://schemas.microsoft.com/office/drawing/2014/main" id="{EB92240F-417B-0D40-8A55-0290D193E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65650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1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5334" name="Text Box 39">
            <a:extLst>
              <a:ext uri="{FF2B5EF4-FFF2-40B4-BE49-F238E27FC236}">
                <a16:creationId xmlns:a16="http://schemas.microsoft.com/office/drawing/2014/main" id="{769A5EE4-315E-E847-8505-4B5FBA5C8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22750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2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5335" name="Text Box 40">
            <a:extLst>
              <a:ext uri="{FF2B5EF4-FFF2-40B4-BE49-F238E27FC236}">
                <a16:creationId xmlns:a16="http://schemas.microsoft.com/office/drawing/2014/main" id="{001ED69A-D1A5-FA4C-88A3-319F1788C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782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3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5336" name="Text Box 41">
            <a:extLst>
              <a:ext uri="{FF2B5EF4-FFF2-40B4-BE49-F238E27FC236}">
                <a16:creationId xmlns:a16="http://schemas.microsoft.com/office/drawing/2014/main" id="{7519312E-475F-6743-8A86-BBA3FCD20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33775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4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5337" name="Text Box 42">
            <a:extLst>
              <a:ext uri="{FF2B5EF4-FFF2-40B4-BE49-F238E27FC236}">
                <a16:creationId xmlns:a16="http://schemas.microsoft.com/office/drawing/2014/main" id="{F68A9528-67F6-E049-AD86-D74D604BC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89288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5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5338" name="Text Box 43">
            <a:extLst>
              <a:ext uri="{FF2B5EF4-FFF2-40B4-BE49-F238E27FC236}">
                <a16:creationId xmlns:a16="http://schemas.microsoft.com/office/drawing/2014/main" id="{C2D5780F-950A-5C4A-8181-558F18334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44800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6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5339" name="Text Box 44">
            <a:extLst>
              <a:ext uri="{FF2B5EF4-FFF2-40B4-BE49-F238E27FC236}">
                <a16:creationId xmlns:a16="http://schemas.microsoft.com/office/drawing/2014/main" id="{8A9AAAD9-18FD-B046-A85C-DCCB70CDD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0031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7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5340" name="Text Box 45">
            <a:extLst>
              <a:ext uri="{FF2B5EF4-FFF2-40B4-BE49-F238E27FC236}">
                <a16:creationId xmlns:a16="http://schemas.microsoft.com/office/drawing/2014/main" id="{4774F702-D0F4-074F-9749-A28DE41F7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55825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8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5341" name="Text Box 46">
            <a:extLst>
              <a:ext uri="{FF2B5EF4-FFF2-40B4-BE49-F238E27FC236}">
                <a16:creationId xmlns:a16="http://schemas.microsoft.com/office/drawing/2014/main" id="{87ECBCF5-B707-A541-BF16-7D18A3E82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11338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9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88C544-172A-D642-A8C5-D196F0CD9AB9}"/>
              </a:ext>
            </a:extLst>
          </p:cNvPr>
          <p:cNvGrpSpPr>
            <a:grpSpLocks/>
          </p:cNvGrpSpPr>
          <p:nvPr/>
        </p:nvGrpSpPr>
        <p:grpSpPr bwMode="auto">
          <a:xfrm>
            <a:off x="1349375" y="1252538"/>
            <a:ext cx="4714875" cy="461962"/>
            <a:chOff x="1422400" y="2038648"/>
            <a:chExt cx="4714875" cy="461665"/>
          </a:xfrm>
        </p:grpSpPr>
        <p:cxnSp>
          <p:nvCxnSpPr>
            <p:cNvPr id="55346" name="Straight Arrow Connector 55">
              <a:extLst>
                <a:ext uri="{FF2B5EF4-FFF2-40B4-BE49-F238E27FC236}">
                  <a16:creationId xmlns:a16="http://schemas.microsoft.com/office/drawing/2014/main" id="{2B05E536-67C7-3D40-A52C-F385D95BEA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22400" y="2500313"/>
              <a:ext cx="47148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47" name="TextBox 56">
              <a:extLst>
                <a:ext uri="{FF2B5EF4-FFF2-40B4-BE49-F238E27FC236}">
                  <a16:creationId xmlns:a16="http://schemas.microsoft.com/office/drawing/2014/main" id="{6E281D47-7F29-3A44-BC04-866AD128A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144" y="2038648"/>
              <a:ext cx="22220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Phase 3 (redo)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BC2D6BC-E233-B145-8762-E4E609751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5916613"/>
            <a:ext cx="317817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AL={T</a:t>
            </a:r>
            <a:r>
              <a:rPr lang="en-US" altLang="en-US" baseline="-25000"/>
              <a:t>4</a:t>
            </a:r>
            <a:r>
              <a:rPr lang="en-US" altLang="en-US"/>
              <a:t>,T</a:t>
            </a:r>
            <a:r>
              <a:rPr lang="en-US" altLang="en-US" baseline="-25000"/>
              <a:t>9</a:t>
            </a:r>
            <a:r>
              <a:rPr lang="en-US" altLang="en-US"/>
              <a:t>,T</a:t>
            </a:r>
            <a:r>
              <a:rPr lang="en-US" altLang="en-US" baseline="-25000"/>
              <a:t>8</a:t>
            </a:r>
            <a:r>
              <a:rPr lang="en-US" altLang="en-US"/>
              <a:t>,T</a:t>
            </a:r>
            <a:r>
              <a:rPr lang="en-US" altLang="en-US" baseline="-25000"/>
              <a:t>1</a:t>
            </a:r>
            <a:r>
              <a:rPr lang="en-US" altLang="en-US"/>
              <a:t>,T</a:t>
            </a:r>
            <a:r>
              <a:rPr lang="en-US" altLang="en-US" baseline="-25000"/>
              <a:t>6</a:t>
            </a:r>
            <a:r>
              <a:rPr lang="en-US" altLang="en-US"/>
              <a:t>,T</a:t>
            </a:r>
            <a:r>
              <a:rPr lang="en-US" altLang="en-US" baseline="-25000"/>
              <a:t>3</a:t>
            </a:r>
            <a:r>
              <a:rPr lang="en-US" altLang="en-US"/>
              <a:t>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5D57D0-3684-4648-A7C9-1D8EF96B8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5918200"/>
            <a:ext cx="20383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CL={T</a:t>
            </a:r>
            <a:r>
              <a:rPr lang="en-US" altLang="en-US" baseline="-25000"/>
              <a:t>7</a:t>
            </a:r>
            <a:r>
              <a:rPr lang="en-US" altLang="en-US"/>
              <a:t>,T</a:t>
            </a:r>
            <a:r>
              <a:rPr lang="en-US" altLang="en-US" baseline="-25000"/>
              <a:t>5</a:t>
            </a:r>
            <a:r>
              <a:rPr lang="en-US" altLang="en-US"/>
              <a:t>,T</a:t>
            </a:r>
            <a:r>
              <a:rPr lang="en-US" altLang="en-US" baseline="-25000"/>
              <a:t>2</a:t>
            </a:r>
            <a:r>
              <a:rPr lang="en-US" altLang="en-US"/>
              <a:t>}</a:t>
            </a:r>
          </a:p>
        </p:txBody>
      </p:sp>
      <p:sp>
        <p:nvSpPr>
          <p:cNvPr id="62" name="TextBox 1">
            <a:extLst>
              <a:ext uri="{FF2B5EF4-FFF2-40B4-BE49-F238E27FC236}">
                <a16:creationId xmlns:a16="http://schemas.microsoft.com/office/drawing/2014/main" id="{9893332D-8FE9-FC4B-8454-E6B7DD941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206500"/>
            <a:ext cx="1138238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500">
                <a:solidFill>
                  <a:srgbClr val="FF0000"/>
                </a:solidFill>
                <a:latin typeface="Arial Narrow" panose="020B0604020202020204" pitchFamily="34" charset="0"/>
              </a:rPr>
              <a:t>~ Crash ~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4</a:t>
            </a:r>
            <a:r>
              <a:rPr lang="en-US" altLang="en-US" sz="1500">
                <a:latin typeface="Arial Narrow" panose="020B0604020202020204" pitchFamily="34" charset="0"/>
              </a:rPr>
              <a:t>, x, 5 ]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4</a:t>
            </a:r>
            <a:r>
              <a:rPr lang="en-US" altLang="en-US" sz="1500">
                <a:latin typeface="Arial Narrow" panose="020B0604020202020204" pitchFamily="34" charset="0"/>
              </a:rPr>
              <a:t>, y, 3 ]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9</a:t>
            </a:r>
            <a:r>
              <a:rPr lang="en-US" altLang="en-US" sz="1500">
                <a:latin typeface="Arial Narrow" panose="020B0604020202020204" pitchFamily="34" charset="0"/>
              </a:rPr>
              <a:t>, z, 1 ]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8</a:t>
            </a:r>
            <a:r>
              <a:rPr lang="en-US" altLang="en-US" sz="1500">
                <a:latin typeface="Arial Narrow" panose="020B0604020202020204" pitchFamily="34" charset="0"/>
              </a:rPr>
              <a:t>, Abort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1</a:t>
            </a:r>
            <a:r>
              <a:rPr lang="en-US" altLang="en-US" sz="1500">
                <a:latin typeface="Arial Narrow" panose="020B0604020202020204" pitchFamily="34" charset="0"/>
              </a:rPr>
              <a:t>, v, 7 ]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8</a:t>
            </a:r>
            <a:r>
              <a:rPr lang="en-US" altLang="en-US" sz="1500">
                <a:latin typeface="Arial Narrow" panose="020B0604020202020204" pitchFamily="34" charset="0"/>
              </a:rPr>
              <a:t>, x, 3 ]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8</a:t>
            </a:r>
            <a:r>
              <a:rPr lang="en-US" altLang="en-US" sz="1500">
                <a:latin typeface="Arial Narrow" panose="020B0604020202020204" pitchFamily="34" charset="0"/>
              </a:rPr>
              <a:t>, y, 5 ]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1</a:t>
            </a:r>
            <a:r>
              <a:rPr lang="en-US" altLang="en-US" sz="1500">
                <a:latin typeface="Arial Narrow" panose="020B0604020202020204" pitchFamily="34" charset="0"/>
              </a:rPr>
              <a:t>, u, 5 ]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6</a:t>
            </a:r>
            <a:r>
              <a:rPr lang="en-US" altLang="en-US" sz="1500">
                <a:latin typeface="Arial Narrow" panose="020B0604020202020204" pitchFamily="34" charset="0"/>
              </a:rPr>
              <a:t>, Abort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6</a:t>
            </a:r>
            <a:r>
              <a:rPr lang="en-US" altLang="en-US" sz="1500">
                <a:latin typeface="Arial Narrow" panose="020B0604020202020204" pitchFamily="34" charset="0"/>
              </a:rPr>
              <a:t>, v, 5 ]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8</a:t>
            </a:r>
            <a:r>
              <a:rPr lang="en-US" altLang="en-US" sz="1500">
                <a:latin typeface="Arial Narrow" panose="020B0604020202020204" pitchFamily="34" charset="0"/>
              </a:rPr>
              <a:t>, Start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6</a:t>
            </a:r>
            <a:r>
              <a:rPr lang="en-US" altLang="en-US" sz="1500">
                <a:latin typeface="Arial Narrow" panose="020B0604020202020204" pitchFamily="34" charset="0"/>
              </a:rPr>
              <a:t>, x, 9 ]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9</a:t>
            </a:r>
            <a:r>
              <a:rPr lang="en-US" altLang="en-US" sz="1500">
                <a:latin typeface="Arial Narrow" panose="020B0604020202020204" pitchFamily="34" charset="0"/>
              </a:rPr>
              <a:t>, Start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7</a:t>
            </a:r>
            <a:r>
              <a:rPr lang="en-US" altLang="en-US" sz="1500">
                <a:latin typeface="Arial Narrow" panose="020B0604020202020204" pitchFamily="34" charset="0"/>
              </a:rPr>
              <a:t>, Commit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7</a:t>
            </a:r>
            <a:r>
              <a:rPr lang="en-US" altLang="en-US" sz="1500">
                <a:latin typeface="Arial Narrow" panose="020B0604020202020204" pitchFamily="34" charset="0"/>
              </a:rPr>
              <a:t>, y, 5 ]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 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2</a:t>
            </a:r>
            <a:r>
              <a:rPr lang="en-US" altLang="en-US" sz="1500">
                <a:latin typeface="Arial Narrow" panose="020B0604020202020204" pitchFamily="34" charset="0"/>
              </a:rPr>
              <a:t>, Commit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3</a:t>
            </a:r>
            <a:r>
              <a:rPr lang="en-US" altLang="en-US" sz="1500">
                <a:latin typeface="Arial Narrow" panose="020B0604020202020204" pitchFamily="34" charset="0"/>
              </a:rPr>
              <a:t>, Start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5</a:t>
            </a:r>
            <a:r>
              <a:rPr lang="en-US" altLang="en-US" sz="1500">
                <a:latin typeface="Arial Narrow" panose="020B0604020202020204" pitchFamily="34" charset="0"/>
              </a:rPr>
              <a:t>, x, 2 ]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2</a:t>
            </a:r>
            <a:r>
              <a:rPr lang="en-US" altLang="en-US" sz="1500">
                <a:latin typeface="Arial Narrow" panose="020B0604020202020204" pitchFamily="34" charset="0"/>
              </a:rPr>
              <a:t>, Start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EFB37AF8-7449-504A-B395-C3C0B853A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261225" cy="6096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What should Restart do?</a:t>
            </a:r>
          </a:p>
        </p:txBody>
      </p:sp>
      <p:sp>
        <p:nvSpPr>
          <p:cNvPr id="57346" name="Line 3">
            <a:extLst>
              <a:ext uri="{FF2B5EF4-FFF2-40B4-BE49-F238E27FC236}">
                <a16:creationId xmlns:a16="http://schemas.microsoft.com/office/drawing/2014/main" id="{32EDCEF7-F862-A642-B74E-AA95159C6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4763" y="5254625"/>
            <a:ext cx="5303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7" name="Line 4">
            <a:extLst>
              <a:ext uri="{FF2B5EF4-FFF2-40B4-BE49-F238E27FC236}">
                <a16:creationId xmlns:a16="http://schemas.microsoft.com/office/drawing/2014/main" id="{62101A24-C686-144D-99A8-BDBEFD38A2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4763" y="1295400"/>
            <a:ext cx="0" cy="395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8" name="Line 5">
            <a:extLst>
              <a:ext uri="{FF2B5EF4-FFF2-40B4-BE49-F238E27FC236}">
                <a16:creationId xmlns:a16="http://schemas.microsoft.com/office/drawing/2014/main" id="{BC1C25CE-955A-A840-BD7D-C61D92663D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9000" y="4724400"/>
            <a:ext cx="3978275" cy="12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Line 6">
            <a:extLst>
              <a:ext uri="{FF2B5EF4-FFF2-40B4-BE49-F238E27FC236}">
                <a16:creationId xmlns:a16="http://schemas.microsoft.com/office/drawing/2014/main" id="{3F6B0DDF-7FE9-B040-9CDB-3B62CACB7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675" y="4419600"/>
            <a:ext cx="11779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Line 7">
            <a:extLst>
              <a:ext uri="{FF2B5EF4-FFF2-40B4-BE49-F238E27FC236}">
                <a16:creationId xmlns:a16="http://schemas.microsoft.com/office/drawing/2014/main" id="{7B7045CA-40E3-DE4A-BA82-590905084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725" y="4092575"/>
            <a:ext cx="590550" cy="2222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Line 8">
            <a:extLst>
              <a:ext uri="{FF2B5EF4-FFF2-40B4-BE49-F238E27FC236}">
                <a16:creationId xmlns:a16="http://schemas.microsoft.com/office/drawing/2014/main" id="{5EF4569E-935A-0A4D-8F46-19D8DFBFB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2150" y="3733800"/>
            <a:ext cx="41751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Line 9">
            <a:extLst>
              <a:ext uri="{FF2B5EF4-FFF2-40B4-BE49-F238E27FC236}">
                <a16:creationId xmlns:a16="http://schemas.microsoft.com/office/drawing/2014/main" id="{FEA9B857-B1BD-784C-AF17-303D8540C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638" y="3352800"/>
            <a:ext cx="19145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Line 10">
            <a:extLst>
              <a:ext uri="{FF2B5EF4-FFF2-40B4-BE49-F238E27FC236}">
                <a16:creationId xmlns:a16="http://schemas.microsoft.com/office/drawing/2014/main" id="{5828A49F-B341-5242-BE8F-4A25F9D38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1113" y="2971800"/>
            <a:ext cx="2701925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11">
            <a:extLst>
              <a:ext uri="{FF2B5EF4-FFF2-40B4-BE49-F238E27FC236}">
                <a16:creationId xmlns:a16="http://schemas.microsoft.com/office/drawing/2014/main" id="{F284EB7D-4DDA-2D4B-A03B-6C8D8621B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2667000"/>
            <a:ext cx="11779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12">
            <a:extLst>
              <a:ext uri="{FF2B5EF4-FFF2-40B4-BE49-F238E27FC236}">
                <a16:creationId xmlns:a16="http://schemas.microsoft.com/office/drawing/2014/main" id="{EA159486-5BAA-3F42-BDAD-67DB111E4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17668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3">
            <a:extLst>
              <a:ext uri="{FF2B5EF4-FFF2-40B4-BE49-F238E27FC236}">
                <a16:creationId xmlns:a16="http://schemas.microsoft.com/office/drawing/2014/main" id="{72C36CBF-D185-2546-B62B-490DC61C8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4863" y="1981200"/>
            <a:ext cx="15224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14">
            <a:extLst>
              <a:ext uri="{FF2B5EF4-FFF2-40B4-BE49-F238E27FC236}">
                <a16:creationId xmlns:a16="http://schemas.microsoft.com/office/drawing/2014/main" id="{81952E79-D956-2D4F-8988-90666ED7DD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7275" y="1639888"/>
            <a:ext cx="0" cy="3614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15">
            <a:extLst>
              <a:ext uri="{FF2B5EF4-FFF2-40B4-BE49-F238E27FC236}">
                <a16:creationId xmlns:a16="http://schemas.microsoft.com/office/drawing/2014/main" id="{B9979AE3-B474-6249-BE5A-D38D1CC7D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4738688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Line 16">
            <a:extLst>
              <a:ext uri="{FF2B5EF4-FFF2-40B4-BE49-F238E27FC236}">
                <a16:creationId xmlns:a16="http://schemas.microsoft.com/office/drawing/2014/main" id="{AF7A6290-4DE7-7C47-81AB-1053D1453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439420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Line 17">
            <a:extLst>
              <a:ext uri="{FF2B5EF4-FFF2-40B4-BE49-F238E27FC236}">
                <a16:creationId xmlns:a16="http://schemas.microsoft.com/office/drawing/2014/main" id="{A9517151-B480-214A-8EC7-792AB95CC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4049713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Line 18">
            <a:extLst>
              <a:ext uri="{FF2B5EF4-FFF2-40B4-BE49-F238E27FC236}">
                <a16:creationId xmlns:a16="http://schemas.microsoft.com/office/drawing/2014/main" id="{3F954F17-12BC-404E-944B-63D1707F9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3705225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Line 19">
            <a:extLst>
              <a:ext uri="{FF2B5EF4-FFF2-40B4-BE49-F238E27FC236}">
                <a16:creationId xmlns:a16="http://schemas.microsoft.com/office/drawing/2014/main" id="{FF33D450-7AAB-2346-A74F-C7B06FB8B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3360738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20">
            <a:extLst>
              <a:ext uri="{FF2B5EF4-FFF2-40B4-BE49-F238E27FC236}">
                <a16:creationId xmlns:a16="http://schemas.microsoft.com/office/drawing/2014/main" id="{D2109E52-69D8-A140-9E52-56FF0DA8F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301625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Line 21">
            <a:extLst>
              <a:ext uri="{FF2B5EF4-FFF2-40B4-BE49-F238E27FC236}">
                <a16:creationId xmlns:a16="http://schemas.microsoft.com/office/drawing/2014/main" id="{58D1DF39-5223-1747-A7EB-B9E05EB28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267335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5" name="Line 22">
            <a:extLst>
              <a:ext uri="{FF2B5EF4-FFF2-40B4-BE49-F238E27FC236}">
                <a16:creationId xmlns:a16="http://schemas.microsoft.com/office/drawing/2014/main" id="{F430F507-AE06-5145-8B57-D802807B8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2328863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6" name="Line 23">
            <a:extLst>
              <a:ext uri="{FF2B5EF4-FFF2-40B4-BE49-F238E27FC236}">
                <a16:creationId xmlns:a16="http://schemas.microsoft.com/office/drawing/2014/main" id="{BDA176A2-1E1E-E449-8EA0-17725A7C3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1984375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7" name="Line 24">
            <a:extLst>
              <a:ext uri="{FF2B5EF4-FFF2-40B4-BE49-F238E27FC236}">
                <a16:creationId xmlns:a16="http://schemas.microsoft.com/office/drawing/2014/main" id="{CA9024B5-FE93-F54E-8A53-F158186A6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8" name="Line 25">
            <a:extLst>
              <a:ext uri="{FF2B5EF4-FFF2-40B4-BE49-F238E27FC236}">
                <a16:creationId xmlns:a16="http://schemas.microsoft.com/office/drawing/2014/main" id="{6EC8D62C-259A-0F40-A3F0-FC86FF9E7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9" name="Line 26">
            <a:extLst>
              <a:ext uri="{FF2B5EF4-FFF2-40B4-BE49-F238E27FC236}">
                <a16:creationId xmlns:a16="http://schemas.microsoft.com/office/drawing/2014/main" id="{AD6FFC25-10D2-2F4E-9B80-D22274128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1163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0" name="Line 27">
            <a:extLst>
              <a:ext uri="{FF2B5EF4-FFF2-40B4-BE49-F238E27FC236}">
                <a16:creationId xmlns:a16="http://schemas.microsoft.com/office/drawing/2014/main" id="{97E374A8-EC60-CE4B-AA44-882503E67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5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1" name="Line 28">
            <a:extLst>
              <a:ext uri="{FF2B5EF4-FFF2-40B4-BE49-F238E27FC236}">
                <a16:creationId xmlns:a16="http://schemas.microsoft.com/office/drawing/2014/main" id="{AF87B663-04A6-1E4D-A5C8-F81728C1C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2" name="Line 29">
            <a:extLst>
              <a:ext uri="{FF2B5EF4-FFF2-40B4-BE49-F238E27FC236}">
                <a16:creationId xmlns:a16="http://schemas.microsoft.com/office/drawing/2014/main" id="{D541384B-FA50-4448-90C3-D36EAC81A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3" name="Text Box 30">
            <a:extLst>
              <a:ext uri="{FF2B5EF4-FFF2-40B4-BE49-F238E27FC236}">
                <a16:creationId xmlns:a16="http://schemas.microsoft.com/office/drawing/2014/main" id="{0F85CC5D-002E-FF47-8006-D8156421F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54276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4" name="Text Box 31">
            <a:extLst>
              <a:ext uri="{FF2B5EF4-FFF2-40B4-BE49-F238E27FC236}">
                <a16:creationId xmlns:a16="http://schemas.microsoft.com/office/drawing/2014/main" id="{73DF2779-92A3-694E-9E44-87829081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5" y="5427663"/>
            <a:ext cx="5905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2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7375" name="Text Box 32">
            <a:extLst>
              <a:ext uri="{FF2B5EF4-FFF2-40B4-BE49-F238E27FC236}">
                <a16:creationId xmlns:a16="http://schemas.microsoft.com/office/drawing/2014/main" id="{F173AB13-15F6-A541-8F10-62B3F6B42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54276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5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7376" name="Text Box 33">
            <a:extLst>
              <a:ext uri="{FF2B5EF4-FFF2-40B4-BE49-F238E27FC236}">
                <a16:creationId xmlns:a16="http://schemas.microsoft.com/office/drawing/2014/main" id="{3AE0FC16-A2A6-9140-BEBB-6E92DA2AD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38" y="5427663"/>
            <a:ext cx="5889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7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7377" name="Text Box 34">
            <a:extLst>
              <a:ext uri="{FF2B5EF4-FFF2-40B4-BE49-F238E27FC236}">
                <a16:creationId xmlns:a16="http://schemas.microsoft.com/office/drawing/2014/main" id="{B838B9F3-BFAE-FF42-A4DB-14FAE65C4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5427663"/>
            <a:ext cx="5889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6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8" name="Text Box 35">
            <a:extLst>
              <a:ext uri="{FF2B5EF4-FFF2-40B4-BE49-F238E27FC236}">
                <a16:creationId xmlns:a16="http://schemas.microsoft.com/office/drawing/2014/main" id="{C21FD970-6B5C-2B49-BCBF-9A87EA016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54276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8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9" name="Text Box 36">
            <a:extLst>
              <a:ext uri="{FF2B5EF4-FFF2-40B4-BE49-F238E27FC236}">
                <a16:creationId xmlns:a16="http://schemas.microsoft.com/office/drawing/2014/main" id="{ED0507D3-7106-3447-A971-2678795E1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5254625"/>
            <a:ext cx="1473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System crash</a:t>
            </a:r>
          </a:p>
        </p:txBody>
      </p:sp>
      <p:sp>
        <p:nvSpPr>
          <p:cNvPr id="57380" name="Text Box 37">
            <a:extLst>
              <a:ext uri="{FF2B5EF4-FFF2-40B4-BE49-F238E27FC236}">
                <a16:creationId xmlns:a16="http://schemas.microsoft.com/office/drawing/2014/main" id="{A1DF9210-7C51-9E4F-B090-6F9BBF160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5" y="4738688"/>
            <a:ext cx="7366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log</a:t>
            </a:r>
          </a:p>
        </p:txBody>
      </p:sp>
      <p:sp>
        <p:nvSpPr>
          <p:cNvPr id="57381" name="Text Box 38">
            <a:extLst>
              <a:ext uri="{FF2B5EF4-FFF2-40B4-BE49-F238E27FC236}">
                <a16:creationId xmlns:a16="http://schemas.microsoft.com/office/drawing/2014/main" id="{47D4A338-5C35-3C4C-BA02-2E6785C33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65650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1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7382" name="Text Box 39">
            <a:extLst>
              <a:ext uri="{FF2B5EF4-FFF2-40B4-BE49-F238E27FC236}">
                <a16:creationId xmlns:a16="http://schemas.microsoft.com/office/drawing/2014/main" id="{95036FEE-CA10-DF48-8C08-FD7048E47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22750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2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7383" name="Text Box 40">
            <a:extLst>
              <a:ext uri="{FF2B5EF4-FFF2-40B4-BE49-F238E27FC236}">
                <a16:creationId xmlns:a16="http://schemas.microsoft.com/office/drawing/2014/main" id="{4EA6619F-AC07-1949-B240-B03D3BE04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782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3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7384" name="Text Box 41">
            <a:extLst>
              <a:ext uri="{FF2B5EF4-FFF2-40B4-BE49-F238E27FC236}">
                <a16:creationId xmlns:a16="http://schemas.microsoft.com/office/drawing/2014/main" id="{0BF1D1FB-DCFB-334B-B671-C64DE4CAC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33775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4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7385" name="Text Box 42">
            <a:extLst>
              <a:ext uri="{FF2B5EF4-FFF2-40B4-BE49-F238E27FC236}">
                <a16:creationId xmlns:a16="http://schemas.microsoft.com/office/drawing/2014/main" id="{8855760B-6115-7544-8AC3-2949A10D2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89288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5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7386" name="Text Box 43">
            <a:extLst>
              <a:ext uri="{FF2B5EF4-FFF2-40B4-BE49-F238E27FC236}">
                <a16:creationId xmlns:a16="http://schemas.microsoft.com/office/drawing/2014/main" id="{DA3C5535-7045-C448-B006-CE6893502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44800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6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7387" name="Text Box 44">
            <a:extLst>
              <a:ext uri="{FF2B5EF4-FFF2-40B4-BE49-F238E27FC236}">
                <a16:creationId xmlns:a16="http://schemas.microsoft.com/office/drawing/2014/main" id="{556FB1DF-E530-8B45-A2EA-90BB5E819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0031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7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7388" name="Text Box 45">
            <a:extLst>
              <a:ext uri="{FF2B5EF4-FFF2-40B4-BE49-F238E27FC236}">
                <a16:creationId xmlns:a16="http://schemas.microsoft.com/office/drawing/2014/main" id="{02292C97-6E4D-4E46-B3CB-62B8A6794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55825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8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7389" name="Text Box 46">
            <a:extLst>
              <a:ext uri="{FF2B5EF4-FFF2-40B4-BE49-F238E27FC236}">
                <a16:creationId xmlns:a16="http://schemas.microsoft.com/office/drawing/2014/main" id="{BCB9E633-FA01-7942-ACE9-1914AEEE9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11338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9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grpSp>
        <p:nvGrpSpPr>
          <p:cNvPr id="57390" name="Group 5">
            <a:extLst>
              <a:ext uri="{FF2B5EF4-FFF2-40B4-BE49-F238E27FC236}">
                <a16:creationId xmlns:a16="http://schemas.microsoft.com/office/drawing/2014/main" id="{79E94134-FB69-1740-9A6F-476E2127C512}"/>
              </a:ext>
            </a:extLst>
          </p:cNvPr>
          <p:cNvGrpSpPr>
            <a:grpSpLocks/>
          </p:cNvGrpSpPr>
          <p:nvPr/>
        </p:nvGrpSpPr>
        <p:grpSpPr bwMode="auto">
          <a:xfrm>
            <a:off x="1422400" y="2038350"/>
            <a:ext cx="4714875" cy="461963"/>
            <a:chOff x="1422400" y="2038648"/>
            <a:chExt cx="4714875" cy="461665"/>
          </a:xfrm>
        </p:grpSpPr>
        <p:cxnSp>
          <p:nvCxnSpPr>
            <p:cNvPr id="57401" name="Straight Arrow Connector 3">
              <a:extLst>
                <a:ext uri="{FF2B5EF4-FFF2-40B4-BE49-F238E27FC236}">
                  <a16:creationId xmlns:a16="http://schemas.microsoft.com/office/drawing/2014/main" id="{90B25A9C-61AA-5243-A5E7-C5BF5103C3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22400" y="2500313"/>
              <a:ext cx="47148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402" name="TextBox 4">
              <a:extLst>
                <a:ext uri="{FF2B5EF4-FFF2-40B4-BE49-F238E27FC236}">
                  <a16:creationId xmlns:a16="http://schemas.microsoft.com/office/drawing/2014/main" id="{E8F6B019-DC84-994A-B5F4-BED6EEB10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819" y="2038648"/>
              <a:ext cx="26340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Phase 1(analysis)</a:t>
              </a:r>
            </a:p>
          </p:txBody>
        </p:sp>
      </p:grpSp>
      <p:grpSp>
        <p:nvGrpSpPr>
          <p:cNvPr id="57391" name="Group 51">
            <a:extLst>
              <a:ext uri="{FF2B5EF4-FFF2-40B4-BE49-F238E27FC236}">
                <a16:creationId xmlns:a16="http://schemas.microsoft.com/office/drawing/2014/main" id="{16EEB44B-2B96-5A40-A390-1672684AFA9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76550"/>
            <a:ext cx="4714875" cy="461963"/>
            <a:chOff x="1422400" y="2038648"/>
            <a:chExt cx="4714875" cy="461665"/>
          </a:xfrm>
        </p:grpSpPr>
        <p:cxnSp>
          <p:nvCxnSpPr>
            <p:cNvPr id="57399" name="Straight Arrow Connector 52">
              <a:extLst>
                <a:ext uri="{FF2B5EF4-FFF2-40B4-BE49-F238E27FC236}">
                  <a16:creationId xmlns:a16="http://schemas.microsoft.com/office/drawing/2014/main" id="{63AACC8E-A573-1844-ADC2-9B91CF0AA7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22400" y="2500313"/>
              <a:ext cx="47148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400" name="TextBox 53">
              <a:extLst>
                <a:ext uri="{FF2B5EF4-FFF2-40B4-BE49-F238E27FC236}">
                  <a16:creationId xmlns:a16="http://schemas.microsoft.com/office/drawing/2014/main" id="{D31A4B9A-B9D2-E24B-8664-C767D18F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412" y="2038648"/>
              <a:ext cx="22910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Phase 2 (undo)</a:t>
              </a:r>
            </a:p>
          </p:txBody>
        </p:sp>
      </p:grpSp>
      <p:grpSp>
        <p:nvGrpSpPr>
          <p:cNvPr id="57392" name="Group 54">
            <a:extLst>
              <a:ext uri="{FF2B5EF4-FFF2-40B4-BE49-F238E27FC236}">
                <a16:creationId xmlns:a16="http://schemas.microsoft.com/office/drawing/2014/main" id="{95D4D2BB-6B36-8C45-9ED0-35144938FD7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790950"/>
            <a:ext cx="4714875" cy="461963"/>
            <a:chOff x="1422400" y="2038648"/>
            <a:chExt cx="4714875" cy="461665"/>
          </a:xfrm>
        </p:grpSpPr>
        <p:cxnSp>
          <p:nvCxnSpPr>
            <p:cNvPr id="57397" name="Straight Arrow Connector 55">
              <a:extLst>
                <a:ext uri="{FF2B5EF4-FFF2-40B4-BE49-F238E27FC236}">
                  <a16:creationId xmlns:a16="http://schemas.microsoft.com/office/drawing/2014/main" id="{7F5A36CE-EF96-254B-ABE9-C63F1CB9DC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22400" y="2500313"/>
              <a:ext cx="47148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98" name="TextBox 56">
              <a:extLst>
                <a:ext uri="{FF2B5EF4-FFF2-40B4-BE49-F238E27FC236}">
                  <a16:creationId xmlns:a16="http://schemas.microsoft.com/office/drawing/2014/main" id="{18517539-09E3-9C40-8DA5-97E534EAE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144" y="2038648"/>
              <a:ext cx="22220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Phase 3 (redo)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8BC7E0-E5E3-F949-B781-0478FE529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13" y="2232025"/>
            <a:ext cx="151606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5400">
                <a:solidFill>
                  <a:srgbClr val="0070C0"/>
                </a:solidFill>
              </a:rPr>
              <a:t>✢</a:t>
            </a:r>
          </a:p>
        </p:txBody>
      </p:sp>
      <p:sp>
        <p:nvSpPr>
          <p:cNvPr id="57394" name="TextBox 6">
            <a:extLst>
              <a:ext uri="{FF2B5EF4-FFF2-40B4-BE49-F238E27FC236}">
                <a16:creationId xmlns:a16="http://schemas.microsoft.com/office/drawing/2014/main" id="{F30EA3A5-75C6-3441-9292-F1E4FFF97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392906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✔</a:t>
            </a:r>
            <a:r>
              <a:rPr lang="en-US" altLang="en-US">
                <a:solidFill>
                  <a:srgbClr val="00B050"/>
                </a:solidFill>
              </a:rPr>
              <a:t>︎</a:t>
            </a:r>
          </a:p>
        </p:txBody>
      </p:sp>
      <p:sp>
        <p:nvSpPr>
          <p:cNvPr id="57395" name="TextBox 7">
            <a:extLst>
              <a:ext uri="{FF2B5EF4-FFF2-40B4-BE49-F238E27FC236}">
                <a16:creationId xmlns:a16="http://schemas.microsoft.com/office/drawing/2014/main" id="{E66E6407-7667-E34C-8DD5-2BBECDB45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2855913"/>
            <a:ext cx="528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⍻</a:t>
            </a:r>
          </a:p>
        </p:txBody>
      </p:sp>
      <p:sp>
        <p:nvSpPr>
          <p:cNvPr id="57396" name="TextBox 62">
            <a:extLst>
              <a:ext uri="{FF2B5EF4-FFF2-40B4-BE49-F238E27FC236}">
                <a16:creationId xmlns:a16="http://schemas.microsoft.com/office/drawing/2014/main" id="{CD102C77-948E-0C4C-9638-DFBEB9756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1409700"/>
            <a:ext cx="2425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Analyze the Log to build the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CL={} &amp; AL={}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D3EE4D39-AAA6-5B49-BE62-97329E7E2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261225" cy="6096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What should Restart do?</a:t>
            </a:r>
          </a:p>
        </p:txBody>
      </p:sp>
      <p:sp>
        <p:nvSpPr>
          <p:cNvPr id="59394" name="Line 3">
            <a:extLst>
              <a:ext uri="{FF2B5EF4-FFF2-40B4-BE49-F238E27FC236}">
                <a16:creationId xmlns:a16="http://schemas.microsoft.com/office/drawing/2014/main" id="{C5201870-3FC2-6D47-9B43-EC22AAF9C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4763" y="5254625"/>
            <a:ext cx="5303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5" name="Line 4">
            <a:extLst>
              <a:ext uri="{FF2B5EF4-FFF2-40B4-BE49-F238E27FC236}">
                <a16:creationId xmlns:a16="http://schemas.microsoft.com/office/drawing/2014/main" id="{18C3C638-44C1-2D4F-BF6F-EB5131875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4763" y="1295400"/>
            <a:ext cx="0" cy="395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6" name="Line 5">
            <a:extLst>
              <a:ext uri="{FF2B5EF4-FFF2-40B4-BE49-F238E27FC236}">
                <a16:creationId xmlns:a16="http://schemas.microsoft.com/office/drawing/2014/main" id="{68864BFB-4D6D-0547-95B3-E76FE0552E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9000" y="4724400"/>
            <a:ext cx="3978275" cy="12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7" name="Line 6">
            <a:extLst>
              <a:ext uri="{FF2B5EF4-FFF2-40B4-BE49-F238E27FC236}">
                <a16:creationId xmlns:a16="http://schemas.microsoft.com/office/drawing/2014/main" id="{49A9984D-9B0F-744A-8D84-9E374D376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675" y="4419600"/>
            <a:ext cx="11779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Line 7">
            <a:extLst>
              <a:ext uri="{FF2B5EF4-FFF2-40B4-BE49-F238E27FC236}">
                <a16:creationId xmlns:a16="http://schemas.microsoft.com/office/drawing/2014/main" id="{9752DF7C-7A52-9343-B899-05848BE5B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725" y="4092575"/>
            <a:ext cx="590550" cy="2222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Line 8">
            <a:extLst>
              <a:ext uri="{FF2B5EF4-FFF2-40B4-BE49-F238E27FC236}">
                <a16:creationId xmlns:a16="http://schemas.microsoft.com/office/drawing/2014/main" id="{9E9E1765-DE33-7B44-983A-08433845E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2150" y="3733800"/>
            <a:ext cx="41751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9">
            <a:extLst>
              <a:ext uri="{FF2B5EF4-FFF2-40B4-BE49-F238E27FC236}">
                <a16:creationId xmlns:a16="http://schemas.microsoft.com/office/drawing/2014/main" id="{0483F4A9-610F-8E41-8C2E-ECF709268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638" y="3352800"/>
            <a:ext cx="19145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10">
            <a:extLst>
              <a:ext uri="{FF2B5EF4-FFF2-40B4-BE49-F238E27FC236}">
                <a16:creationId xmlns:a16="http://schemas.microsoft.com/office/drawing/2014/main" id="{071BD47A-C0D3-C147-86F2-1913CAE52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1113" y="2971800"/>
            <a:ext cx="2701925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11">
            <a:extLst>
              <a:ext uri="{FF2B5EF4-FFF2-40B4-BE49-F238E27FC236}">
                <a16:creationId xmlns:a16="http://schemas.microsoft.com/office/drawing/2014/main" id="{CB3DCE83-F8DA-D34F-B9A6-B9ACE39DE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2667000"/>
            <a:ext cx="11779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Line 12">
            <a:extLst>
              <a:ext uri="{FF2B5EF4-FFF2-40B4-BE49-F238E27FC236}">
                <a16:creationId xmlns:a16="http://schemas.microsoft.com/office/drawing/2014/main" id="{F62667F9-B9DF-4942-829B-340BC8E03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17668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13">
            <a:extLst>
              <a:ext uri="{FF2B5EF4-FFF2-40B4-BE49-F238E27FC236}">
                <a16:creationId xmlns:a16="http://schemas.microsoft.com/office/drawing/2014/main" id="{3C4ECCE2-4CAC-F64B-8B47-F9D361D49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4863" y="1981200"/>
            <a:ext cx="15224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5" name="Line 14">
            <a:extLst>
              <a:ext uri="{FF2B5EF4-FFF2-40B4-BE49-F238E27FC236}">
                <a16:creationId xmlns:a16="http://schemas.microsoft.com/office/drawing/2014/main" id="{58AEA856-634D-4B40-97DD-4997EE6E24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7275" y="1639888"/>
            <a:ext cx="0" cy="3614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Line 15">
            <a:extLst>
              <a:ext uri="{FF2B5EF4-FFF2-40B4-BE49-F238E27FC236}">
                <a16:creationId xmlns:a16="http://schemas.microsoft.com/office/drawing/2014/main" id="{4084C38B-E028-A545-92FC-8BFBE33C6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4738688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Line 16">
            <a:extLst>
              <a:ext uri="{FF2B5EF4-FFF2-40B4-BE49-F238E27FC236}">
                <a16:creationId xmlns:a16="http://schemas.microsoft.com/office/drawing/2014/main" id="{204C3DE7-765C-BC40-8938-FF69E8750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439420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8" name="Line 17">
            <a:extLst>
              <a:ext uri="{FF2B5EF4-FFF2-40B4-BE49-F238E27FC236}">
                <a16:creationId xmlns:a16="http://schemas.microsoft.com/office/drawing/2014/main" id="{5BD08494-A8A0-1448-BE72-E1B9322F4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4049713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Line 18">
            <a:extLst>
              <a:ext uri="{FF2B5EF4-FFF2-40B4-BE49-F238E27FC236}">
                <a16:creationId xmlns:a16="http://schemas.microsoft.com/office/drawing/2014/main" id="{E86E56D3-5CCE-9D4A-90EB-E2F3D248E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3705225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0" name="Line 19">
            <a:extLst>
              <a:ext uri="{FF2B5EF4-FFF2-40B4-BE49-F238E27FC236}">
                <a16:creationId xmlns:a16="http://schemas.microsoft.com/office/drawing/2014/main" id="{8877FF5F-6FF1-1D44-94E5-36F547342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3360738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1" name="Line 20">
            <a:extLst>
              <a:ext uri="{FF2B5EF4-FFF2-40B4-BE49-F238E27FC236}">
                <a16:creationId xmlns:a16="http://schemas.microsoft.com/office/drawing/2014/main" id="{3BC172B0-213E-5F45-B8C6-2258F4D38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301625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Line 21">
            <a:extLst>
              <a:ext uri="{FF2B5EF4-FFF2-40B4-BE49-F238E27FC236}">
                <a16:creationId xmlns:a16="http://schemas.microsoft.com/office/drawing/2014/main" id="{8E932F26-103A-9C43-B5BD-CC31143B0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2673350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3" name="Line 22">
            <a:extLst>
              <a:ext uri="{FF2B5EF4-FFF2-40B4-BE49-F238E27FC236}">
                <a16:creationId xmlns:a16="http://schemas.microsoft.com/office/drawing/2014/main" id="{EAD6AEE7-40EB-1D4D-8EDA-1C06219CC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2328863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4" name="Line 23">
            <a:extLst>
              <a:ext uri="{FF2B5EF4-FFF2-40B4-BE49-F238E27FC236}">
                <a16:creationId xmlns:a16="http://schemas.microsoft.com/office/drawing/2014/main" id="{300C85C1-CB04-C546-9EDA-ED0D85E10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1984375"/>
            <a:ext cx="295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5" name="Line 24">
            <a:extLst>
              <a:ext uri="{FF2B5EF4-FFF2-40B4-BE49-F238E27FC236}">
                <a16:creationId xmlns:a16="http://schemas.microsoft.com/office/drawing/2014/main" id="{98A273F6-F254-6944-A332-3264110BA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6" name="Line 25">
            <a:extLst>
              <a:ext uri="{FF2B5EF4-FFF2-40B4-BE49-F238E27FC236}">
                <a16:creationId xmlns:a16="http://schemas.microsoft.com/office/drawing/2014/main" id="{25402B5F-2A7C-2B46-BBDF-9DAB6BBBF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7" name="Line 26">
            <a:extLst>
              <a:ext uri="{FF2B5EF4-FFF2-40B4-BE49-F238E27FC236}">
                <a16:creationId xmlns:a16="http://schemas.microsoft.com/office/drawing/2014/main" id="{3B3C3BC2-7EA0-ED46-8550-9C6843C97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1163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8" name="Line 27">
            <a:extLst>
              <a:ext uri="{FF2B5EF4-FFF2-40B4-BE49-F238E27FC236}">
                <a16:creationId xmlns:a16="http://schemas.microsoft.com/office/drawing/2014/main" id="{BDC9614B-CC25-4B44-9C36-B0C4BA995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5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9" name="Line 28">
            <a:extLst>
              <a:ext uri="{FF2B5EF4-FFF2-40B4-BE49-F238E27FC236}">
                <a16:creationId xmlns:a16="http://schemas.microsoft.com/office/drawing/2014/main" id="{996D16B6-9B8F-1546-BD79-371CEB8D7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0" name="Line 29">
            <a:extLst>
              <a:ext uri="{FF2B5EF4-FFF2-40B4-BE49-F238E27FC236}">
                <a16:creationId xmlns:a16="http://schemas.microsoft.com/office/drawing/2014/main" id="{D00DC7BC-B0B1-4A4D-A3BE-7DDB159C5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5083175"/>
            <a:ext cx="0" cy="34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1" name="Text Box 30">
            <a:extLst>
              <a:ext uri="{FF2B5EF4-FFF2-40B4-BE49-F238E27FC236}">
                <a16:creationId xmlns:a16="http://schemas.microsoft.com/office/drawing/2014/main" id="{E1F79FB9-A6FD-3543-BFF4-3941F4918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54276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22" name="Text Box 31">
            <a:extLst>
              <a:ext uri="{FF2B5EF4-FFF2-40B4-BE49-F238E27FC236}">
                <a16:creationId xmlns:a16="http://schemas.microsoft.com/office/drawing/2014/main" id="{8BCD9253-20C2-0043-9835-57D6780DA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5" y="5427663"/>
            <a:ext cx="5905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2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9423" name="Text Box 32">
            <a:extLst>
              <a:ext uri="{FF2B5EF4-FFF2-40B4-BE49-F238E27FC236}">
                <a16:creationId xmlns:a16="http://schemas.microsoft.com/office/drawing/2014/main" id="{24656116-66E4-9546-8B4F-E77962A03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54276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5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9424" name="Text Box 33">
            <a:extLst>
              <a:ext uri="{FF2B5EF4-FFF2-40B4-BE49-F238E27FC236}">
                <a16:creationId xmlns:a16="http://schemas.microsoft.com/office/drawing/2014/main" id="{0616F1D1-6EFD-2D4B-ADAC-001AD2970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38" y="5427663"/>
            <a:ext cx="5889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7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9425" name="Text Box 34">
            <a:extLst>
              <a:ext uri="{FF2B5EF4-FFF2-40B4-BE49-F238E27FC236}">
                <a16:creationId xmlns:a16="http://schemas.microsoft.com/office/drawing/2014/main" id="{2E27214F-EC3D-FF4A-BE84-0086D4E41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5427663"/>
            <a:ext cx="5889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6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26" name="Text Box 35">
            <a:extLst>
              <a:ext uri="{FF2B5EF4-FFF2-40B4-BE49-F238E27FC236}">
                <a16:creationId xmlns:a16="http://schemas.microsoft.com/office/drawing/2014/main" id="{71D3ED45-5AC5-F748-BE24-BAF0BB236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54276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8</a:t>
            </a:r>
            <a:endParaRPr lang="en-US" altLang="en-US" sz="1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27" name="Text Box 36">
            <a:extLst>
              <a:ext uri="{FF2B5EF4-FFF2-40B4-BE49-F238E27FC236}">
                <a16:creationId xmlns:a16="http://schemas.microsoft.com/office/drawing/2014/main" id="{64F5A721-ADB6-1745-8A71-C3A67DA58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5254625"/>
            <a:ext cx="1473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System crash</a:t>
            </a:r>
          </a:p>
        </p:txBody>
      </p:sp>
      <p:sp>
        <p:nvSpPr>
          <p:cNvPr id="59428" name="Text Box 37">
            <a:extLst>
              <a:ext uri="{FF2B5EF4-FFF2-40B4-BE49-F238E27FC236}">
                <a16:creationId xmlns:a16="http://schemas.microsoft.com/office/drawing/2014/main" id="{F5AF9749-294E-7744-A70C-561910CC3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5" y="4738688"/>
            <a:ext cx="7366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log</a:t>
            </a:r>
          </a:p>
        </p:txBody>
      </p:sp>
      <p:sp>
        <p:nvSpPr>
          <p:cNvPr id="59429" name="Text Box 38">
            <a:extLst>
              <a:ext uri="{FF2B5EF4-FFF2-40B4-BE49-F238E27FC236}">
                <a16:creationId xmlns:a16="http://schemas.microsoft.com/office/drawing/2014/main" id="{50B5D912-31A7-734C-A016-58ACE430B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65650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1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9430" name="Text Box 39">
            <a:extLst>
              <a:ext uri="{FF2B5EF4-FFF2-40B4-BE49-F238E27FC236}">
                <a16:creationId xmlns:a16="http://schemas.microsoft.com/office/drawing/2014/main" id="{86A06873-937D-BD48-8B3B-77AA60765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22750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2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9431" name="Text Box 40">
            <a:extLst>
              <a:ext uri="{FF2B5EF4-FFF2-40B4-BE49-F238E27FC236}">
                <a16:creationId xmlns:a16="http://schemas.microsoft.com/office/drawing/2014/main" id="{BAB3D9DA-1924-654F-9CB7-70B677FA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7826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3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9432" name="Text Box 41">
            <a:extLst>
              <a:ext uri="{FF2B5EF4-FFF2-40B4-BE49-F238E27FC236}">
                <a16:creationId xmlns:a16="http://schemas.microsoft.com/office/drawing/2014/main" id="{CB518A82-A805-DD46-9F39-AF33A2A91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33775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4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9433" name="Text Box 42">
            <a:extLst>
              <a:ext uri="{FF2B5EF4-FFF2-40B4-BE49-F238E27FC236}">
                <a16:creationId xmlns:a16="http://schemas.microsoft.com/office/drawing/2014/main" id="{142C2D81-BDC9-8E45-8E2D-A88BBB5BD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89288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5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9434" name="Text Box 43">
            <a:extLst>
              <a:ext uri="{FF2B5EF4-FFF2-40B4-BE49-F238E27FC236}">
                <a16:creationId xmlns:a16="http://schemas.microsoft.com/office/drawing/2014/main" id="{B719275B-F595-EA47-9178-6F130D892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44800"/>
            <a:ext cx="58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6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9435" name="Text Box 44">
            <a:extLst>
              <a:ext uri="{FF2B5EF4-FFF2-40B4-BE49-F238E27FC236}">
                <a16:creationId xmlns:a16="http://schemas.microsoft.com/office/drawing/2014/main" id="{A422F67C-FD0B-A849-8DFC-BD6F041E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00313"/>
            <a:ext cx="58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7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9436" name="Text Box 45">
            <a:extLst>
              <a:ext uri="{FF2B5EF4-FFF2-40B4-BE49-F238E27FC236}">
                <a16:creationId xmlns:a16="http://schemas.microsoft.com/office/drawing/2014/main" id="{49CDF771-CC59-434D-B034-DE34DB2A2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55825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8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9437" name="Text Box 46">
            <a:extLst>
              <a:ext uri="{FF2B5EF4-FFF2-40B4-BE49-F238E27FC236}">
                <a16:creationId xmlns:a16="http://schemas.microsoft.com/office/drawing/2014/main" id="{1F128F52-7CA7-FC40-AB63-A92848282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11338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9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9438" name="TextBox 4">
            <a:extLst>
              <a:ext uri="{FF2B5EF4-FFF2-40B4-BE49-F238E27FC236}">
                <a16:creationId xmlns:a16="http://schemas.microsoft.com/office/drawing/2014/main" id="{F860079E-EF63-B242-A69A-C162F1C7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286000"/>
            <a:ext cx="263366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Phase 1(analysis)</a:t>
            </a:r>
          </a:p>
        </p:txBody>
      </p:sp>
      <p:grpSp>
        <p:nvGrpSpPr>
          <p:cNvPr id="59439" name="Group 51">
            <a:extLst>
              <a:ext uri="{FF2B5EF4-FFF2-40B4-BE49-F238E27FC236}">
                <a16:creationId xmlns:a16="http://schemas.microsoft.com/office/drawing/2014/main" id="{E815A39D-2C14-2E4F-9AC6-0BF99CBB4FD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14638"/>
            <a:ext cx="4714875" cy="523875"/>
            <a:chOff x="1422400" y="1976735"/>
            <a:chExt cx="4714875" cy="523578"/>
          </a:xfrm>
        </p:grpSpPr>
        <p:cxnSp>
          <p:nvCxnSpPr>
            <p:cNvPr id="59447" name="Straight Arrow Connector 52">
              <a:extLst>
                <a:ext uri="{FF2B5EF4-FFF2-40B4-BE49-F238E27FC236}">
                  <a16:creationId xmlns:a16="http://schemas.microsoft.com/office/drawing/2014/main" id="{31B39767-7C7B-AE46-B798-09582C3644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22400" y="2500313"/>
              <a:ext cx="47148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48" name="TextBox 53">
              <a:extLst>
                <a:ext uri="{FF2B5EF4-FFF2-40B4-BE49-F238E27FC236}">
                  <a16:creationId xmlns:a16="http://schemas.microsoft.com/office/drawing/2014/main" id="{351088E9-843C-9449-A374-84F9139C4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412" y="1976735"/>
              <a:ext cx="2291012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Phase 2 (undo)</a:t>
              </a:r>
            </a:p>
          </p:txBody>
        </p:sp>
      </p:grpSp>
      <p:grpSp>
        <p:nvGrpSpPr>
          <p:cNvPr id="59440" name="Group 54">
            <a:extLst>
              <a:ext uri="{FF2B5EF4-FFF2-40B4-BE49-F238E27FC236}">
                <a16:creationId xmlns:a16="http://schemas.microsoft.com/office/drawing/2014/main" id="{39107280-E856-1E4A-8BC4-DA9A7E44412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790950"/>
            <a:ext cx="4714875" cy="461963"/>
            <a:chOff x="1422400" y="2038648"/>
            <a:chExt cx="4714875" cy="461665"/>
          </a:xfrm>
        </p:grpSpPr>
        <p:cxnSp>
          <p:nvCxnSpPr>
            <p:cNvPr id="59445" name="Straight Arrow Connector 55">
              <a:extLst>
                <a:ext uri="{FF2B5EF4-FFF2-40B4-BE49-F238E27FC236}">
                  <a16:creationId xmlns:a16="http://schemas.microsoft.com/office/drawing/2014/main" id="{6A9226B8-1F35-6045-8B9F-FF5B4758A1D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22400" y="2500313"/>
              <a:ext cx="47148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46" name="TextBox 56">
              <a:extLst>
                <a:ext uri="{FF2B5EF4-FFF2-40B4-BE49-F238E27FC236}">
                  <a16:creationId xmlns:a16="http://schemas.microsoft.com/office/drawing/2014/main" id="{D990B9EC-5E5F-A248-B11C-92AFC8A42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144" y="2038648"/>
              <a:ext cx="22220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Phase 3 (redo)</a:t>
              </a:r>
            </a:p>
          </p:txBody>
        </p:sp>
      </p:grpSp>
      <p:sp>
        <p:nvSpPr>
          <p:cNvPr id="59441" name="TextBox 1">
            <a:extLst>
              <a:ext uri="{FF2B5EF4-FFF2-40B4-BE49-F238E27FC236}">
                <a16:creationId xmlns:a16="http://schemas.microsoft.com/office/drawing/2014/main" id="{44F7B6C3-C9EF-A34B-846B-084D060A9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514600"/>
            <a:ext cx="1516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0070C0"/>
                </a:solidFill>
              </a:rPr>
              <a:t>✢</a:t>
            </a:r>
          </a:p>
        </p:txBody>
      </p:sp>
      <p:sp>
        <p:nvSpPr>
          <p:cNvPr id="59442" name="TextBox 6">
            <a:extLst>
              <a:ext uri="{FF2B5EF4-FFF2-40B4-BE49-F238E27FC236}">
                <a16:creationId xmlns:a16="http://schemas.microsoft.com/office/drawing/2014/main" id="{24819AB1-B7D1-9A4B-8492-9FC87A95A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392906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✔</a:t>
            </a:r>
            <a:r>
              <a:rPr lang="en-US" altLang="en-US">
                <a:solidFill>
                  <a:srgbClr val="00B050"/>
                </a:solidFill>
              </a:rPr>
              <a:t>︎</a:t>
            </a:r>
          </a:p>
        </p:txBody>
      </p:sp>
      <p:sp>
        <p:nvSpPr>
          <p:cNvPr id="59443" name="TextBox 7">
            <a:extLst>
              <a:ext uri="{FF2B5EF4-FFF2-40B4-BE49-F238E27FC236}">
                <a16:creationId xmlns:a16="http://schemas.microsoft.com/office/drawing/2014/main" id="{EEA7CFC9-8768-554B-A2EF-E8671DBCF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2855913"/>
            <a:ext cx="528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⍻</a:t>
            </a:r>
          </a:p>
        </p:txBody>
      </p:sp>
      <p:sp>
        <p:nvSpPr>
          <p:cNvPr id="59444" name="TextBox 62">
            <a:extLst>
              <a:ext uri="{FF2B5EF4-FFF2-40B4-BE49-F238E27FC236}">
                <a16:creationId xmlns:a16="http://schemas.microsoft.com/office/drawing/2014/main" id="{C884976B-602E-704B-B2F5-C475AF9AC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1409700"/>
            <a:ext cx="2425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Analyze the Log to build the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CL={} &amp; AL={}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026">
            <a:extLst>
              <a:ext uri="{FF2B5EF4-FFF2-40B4-BE49-F238E27FC236}">
                <a16:creationId xmlns:a16="http://schemas.microsoft.com/office/drawing/2014/main" id="{7CAE4704-C609-E64E-920D-09059FFBA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77200" cy="609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Idempotence of Restarts</a:t>
            </a:r>
          </a:p>
        </p:txBody>
      </p:sp>
      <p:sp>
        <p:nvSpPr>
          <p:cNvPr id="621571" name="Rectangle 1027">
            <a:extLst>
              <a:ext uri="{FF2B5EF4-FFF2-40B4-BE49-F238E27FC236}">
                <a16:creationId xmlns:a16="http://schemas.microsoft.com/office/drawing/2014/main" id="{16CB0372-7527-124B-8D83-22D1DD983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001000" cy="44958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The restart operation may be interrupted because of a failure</a:t>
            </a:r>
          </a:p>
          <a:p>
            <a:r>
              <a:rPr lang="en-US" altLang="en-US">
                <a:ea typeface="MS Mincho" panose="02020609040205080304" pitchFamily="49" charset="-128"/>
              </a:rPr>
              <a:t>Incomplete executions of Restart followed by a completed Restart must have the same effect as just one completed Restart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85992497-576D-E543-B4C2-39CECC396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Cost of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05192-CFE9-E14E-86BB-C58E63569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4958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To Restart, we need to scan the entire log ! 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ea typeface="MS Mincho" panose="02020609040205080304" pitchFamily="49" charset="-128"/>
              </a:rPr>
              <a:t>The Restart operation will be prohibitively slow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ea typeface="MS Mincho" panose="02020609040205080304" pitchFamily="49" charset="-128"/>
              </a:rPr>
              <a:t>The Log file may become very long and may not fit on disk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MS Mincho" panose="02020609040205080304" pitchFamily="49" charset="-128"/>
              </a:rPr>
              <a:t>Observation: Most of the transactions that need to be redone have already written their updates to stable database  (why?)</a:t>
            </a:r>
          </a:p>
          <a:p>
            <a:pPr lvl="1"/>
            <a:r>
              <a:rPr lang="en-US" altLang="en-US">
                <a:ea typeface="MS Mincho" panose="02020609040205080304" pitchFamily="49" charset="-128"/>
              </a:rPr>
              <a:t>Thus, most of the Restart operations are unnecessarily performed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AF9091AE-D1CF-2745-9003-F8F5302B2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609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Garbage Collection &amp; Checkpoints</a:t>
            </a:r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60B33B39-4E9E-4448-BF21-450DD9BD5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800600"/>
          </a:xfrm>
        </p:spPr>
        <p:txBody>
          <a:bodyPr/>
          <a:lstStyle/>
          <a:p>
            <a:endParaRPr lang="en-US" altLang="en-US" sz="1200" dirty="0">
              <a:ea typeface="MS Mincho" panose="02020609040205080304" pitchFamily="49" charset="-128"/>
            </a:endParaRPr>
          </a:p>
          <a:p>
            <a:pPr marL="381000" indent="-381000">
              <a:lnSpc>
                <a:spcPct val="90000"/>
              </a:lnSpc>
              <a:defRPr/>
            </a:pPr>
            <a:r>
              <a:rPr lang="en-US" altLang="en-US" dirty="0">
                <a:ea typeface="MS Mincho" panose="02020609040205080304" pitchFamily="49" charset="-128"/>
              </a:rPr>
              <a:t>Recycling space in the log occupied by unnecessary info</a:t>
            </a:r>
          </a:p>
          <a:p>
            <a:pPr marL="0" indent="0">
              <a:buNone/>
            </a:pPr>
            <a:endParaRPr lang="en-US" altLang="en-US" dirty="0">
              <a:ea typeface="MS Mincho" panose="02020609040205080304" pitchFamily="49" charset="-128"/>
            </a:endParaRPr>
          </a:p>
          <a:p>
            <a:r>
              <a:rPr lang="en-US" altLang="en-US" dirty="0">
                <a:ea typeface="MS Mincho" panose="02020609040205080304" pitchFamily="49" charset="-128"/>
              </a:rPr>
              <a:t>The amount of work Restart has to do after a system failure can be reduced by</a:t>
            </a:r>
            <a:r>
              <a:rPr lang="en-US" altLang="en-US" i="1" dirty="0">
                <a:ea typeface="MS Mincho" panose="02020609040205080304" pitchFamily="49" charset="-128"/>
              </a:rPr>
              <a:t> </a:t>
            </a:r>
            <a:r>
              <a:rPr lang="en-US" altLang="en-US" b="1" i="1" dirty="0">
                <a:ea typeface="MS Mincho" panose="02020609040205080304" pitchFamily="49" charset="-128"/>
              </a:rPr>
              <a:t>checkpointing</a:t>
            </a:r>
            <a:r>
              <a:rPr lang="en-US" altLang="en-US" b="1" dirty="0">
                <a:ea typeface="MS Mincho" panose="02020609040205080304" pitchFamily="49" charset="-128"/>
              </a:rPr>
              <a:t> </a:t>
            </a:r>
          </a:p>
          <a:p>
            <a:pPr lvl="1"/>
            <a:r>
              <a:rPr lang="en-US" altLang="en-US" b="1" dirty="0">
                <a:ea typeface="MS Mincho" panose="02020609040205080304" pitchFamily="49" charset="-128"/>
              </a:rPr>
              <a:t>Force </a:t>
            </a:r>
            <a:r>
              <a:rPr lang="en-US" altLang="en-US" dirty="0">
                <a:ea typeface="MS Mincho" panose="02020609040205080304" pitchFamily="49" charset="-128"/>
              </a:rPr>
              <a:t>the updates that have been performed up to a certain time to materialize in the database</a:t>
            </a:r>
          </a:p>
          <a:p>
            <a:pPr lvl="1"/>
            <a:r>
              <a:rPr lang="en-US" altLang="en-US" u="sng" dirty="0">
                <a:ea typeface="MS Mincho" panose="02020609040205080304" pitchFamily="49" charset="-128"/>
              </a:rPr>
              <a:t>Checkpoint Record: </a:t>
            </a:r>
            <a:r>
              <a:rPr lang="en-US" altLang="en-US" dirty="0">
                <a:ea typeface="MS Mincho" panose="02020609040205080304" pitchFamily="49" charset="-128"/>
              </a:rPr>
              <a:t>include a list of transactions that were active at checkpoint time </a:t>
            </a:r>
          </a:p>
          <a:p>
            <a:pPr lvl="1">
              <a:buNone/>
            </a:pPr>
            <a:r>
              <a:rPr lang="en-US" altLang="en-US" dirty="0">
                <a:ea typeface="MS Mincho" panose="02020609040205080304" pitchFamily="49" charset="-128"/>
              </a:rPr>
              <a:t>			[checkpoint, Ac] </a:t>
            </a:r>
          </a:p>
          <a:p>
            <a:pPr lvl="1"/>
            <a:endParaRPr lang="en-US" altLang="en-US" dirty="0"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026">
            <a:extLst>
              <a:ext uri="{FF2B5EF4-FFF2-40B4-BE49-F238E27FC236}">
                <a16:creationId xmlns:a16="http://schemas.microsoft.com/office/drawing/2014/main" id="{A7FEA515-A8B2-524F-8E65-1FA480EFC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609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Restart with Checkpointing</a:t>
            </a:r>
          </a:p>
        </p:txBody>
      </p:sp>
      <p:sp>
        <p:nvSpPr>
          <p:cNvPr id="492547" name="Rectangle 1027">
            <a:extLst>
              <a:ext uri="{FF2B5EF4-FFF2-40B4-BE49-F238E27FC236}">
                <a16:creationId xmlns:a16="http://schemas.microsoft.com/office/drawing/2014/main" id="{F28BE2A0-F29A-2B47-A6C4-9E9DA9912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Mincho" panose="02020609040205080304" pitchFamily="49" charset="-128"/>
              </a:rPr>
              <a:t>Restart may proceed as before, i.e.: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Mincho" panose="02020609040205080304" pitchFamily="49" charset="-128"/>
              </a:rPr>
              <a:t>redo updates of transactions that have been committed, undo updates of transactions that have not been committed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MS Mincho" panose="02020609040205080304" pitchFamily="49" charset="-128"/>
              </a:rPr>
              <a:t>	</a:t>
            </a:r>
            <a:r>
              <a:rPr lang="en-US" altLang="en-US" u="sng" dirty="0">
                <a:ea typeface="MS Mincho" panose="02020609040205080304" pitchFamily="49" charset="-128"/>
              </a:rPr>
              <a:t>Notice</a:t>
            </a:r>
            <a:r>
              <a:rPr lang="en-US" altLang="en-US" dirty="0">
                <a:ea typeface="MS Mincho" panose="02020609040205080304" pitchFamily="49" charset="-128"/>
              </a:rPr>
              <a:t>: The undo procedure may require reading log records written before the most recent checkpoint point (why?)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800" dirty="0">
              <a:ea typeface="MS Mincho" panose="02020609040205080304" pitchFamily="49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Mincho" panose="02020609040205080304" pitchFamily="49" charset="-128"/>
              </a:rPr>
              <a:t>In addition, the following scenario for a transaction </a:t>
            </a:r>
            <a:r>
              <a:rPr lang="en-US" altLang="en-US" i="1" dirty="0">
                <a:ea typeface="MS Mincho" panose="02020609040205080304" pitchFamily="49" charset="-128"/>
              </a:rPr>
              <a:t>T</a:t>
            </a:r>
            <a:r>
              <a:rPr lang="en-US" altLang="en-US" dirty="0">
                <a:ea typeface="MS Mincho" panose="02020609040205080304" pitchFamily="49" charset="-128"/>
              </a:rPr>
              <a:t> is possible: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ea typeface="MS Mincho" panose="02020609040205080304" pitchFamily="49" charset="-128"/>
              </a:rPr>
              <a:t>T</a:t>
            </a:r>
            <a:r>
              <a:rPr lang="en-US" altLang="en-US" dirty="0">
                <a:ea typeface="MS Mincho" panose="02020609040205080304" pitchFamily="49" charset="-128"/>
              </a:rPr>
              <a:t> was active when the system crashed. </a:t>
            </a:r>
            <a:endParaRPr lang="en-US" altLang="en-US" i="1" dirty="0">
              <a:ea typeface="MS Mincho" panose="02020609040205080304" pitchFamily="49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Mincho" panose="02020609040205080304" pitchFamily="49" charset="-128"/>
              </a:rPr>
              <a:t>But </a:t>
            </a:r>
            <a:r>
              <a:rPr lang="en-US" altLang="en-US" i="1" dirty="0">
                <a:ea typeface="MS Mincho" panose="02020609040205080304" pitchFamily="49" charset="-128"/>
              </a:rPr>
              <a:t>T</a:t>
            </a:r>
            <a:r>
              <a:rPr lang="en-US" altLang="en-US" dirty="0">
                <a:ea typeface="MS Mincho" panose="02020609040205080304" pitchFamily="49" charset="-128"/>
              </a:rPr>
              <a:t> did not perform any Write operation since the last checkpoint</a:t>
            </a:r>
          </a:p>
          <a:p>
            <a:pPr lvl="2">
              <a:lnSpc>
                <a:spcPct val="90000"/>
              </a:lnSpc>
            </a:pPr>
            <a:r>
              <a:rPr lang="en-US" altLang="en-US" sz="2200" dirty="0">
                <a:ea typeface="MS Mincho" panose="02020609040205080304" pitchFamily="49" charset="-128"/>
              </a:rPr>
              <a:t>there is no log record for </a:t>
            </a:r>
            <a:r>
              <a:rPr lang="en-US" altLang="en-US" sz="2200" i="1" dirty="0">
                <a:ea typeface="MS Mincho" panose="02020609040205080304" pitchFamily="49" charset="-128"/>
              </a:rPr>
              <a:t>T</a:t>
            </a:r>
            <a:r>
              <a:rPr lang="en-US" altLang="en-US" sz="2200" dirty="0">
                <a:ea typeface="MS Mincho" panose="02020609040205080304" pitchFamily="49" charset="-128"/>
              </a:rPr>
              <a:t> after the last checkpoint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85D0A6D2-A113-E748-9279-8F80F7418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5905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Example: Restart with Checkpoint</a:t>
            </a:r>
          </a:p>
        </p:txBody>
      </p:sp>
      <p:grpSp>
        <p:nvGrpSpPr>
          <p:cNvPr id="75778" name="Group 50">
            <a:extLst>
              <a:ext uri="{FF2B5EF4-FFF2-40B4-BE49-F238E27FC236}">
                <a16:creationId xmlns:a16="http://schemas.microsoft.com/office/drawing/2014/main" id="{DA1ADAA4-4AD6-EA44-B5A1-5BF3FC80E0D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219200"/>
            <a:ext cx="6705600" cy="4800600"/>
            <a:chOff x="816" y="1008"/>
            <a:chExt cx="4083" cy="2969"/>
          </a:xfrm>
        </p:grpSpPr>
        <p:sp>
          <p:nvSpPr>
            <p:cNvPr id="75782" name="Line 3">
              <a:extLst>
                <a:ext uri="{FF2B5EF4-FFF2-40B4-BE49-F238E27FC236}">
                  <a16:creationId xmlns:a16="http://schemas.microsoft.com/office/drawing/2014/main" id="{8498DC22-BA36-8443-BA50-09622BE16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7" y="3502"/>
              <a:ext cx="33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3" name="Line 4">
              <a:extLst>
                <a:ext uri="{FF2B5EF4-FFF2-40B4-BE49-F238E27FC236}">
                  <a16:creationId xmlns:a16="http://schemas.microsoft.com/office/drawing/2014/main" id="{937B41C9-4634-8B4B-99BD-C285DB031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7" y="1008"/>
              <a:ext cx="0" cy="24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4" name="Line 5">
              <a:extLst>
                <a:ext uri="{FF2B5EF4-FFF2-40B4-BE49-F238E27FC236}">
                  <a16:creationId xmlns:a16="http://schemas.microsoft.com/office/drawing/2014/main" id="{0B81F239-1DCA-4043-8D33-D59D8ACC8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3154"/>
              <a:ext cx="2630" cy="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5" name="Line 6">
              <a:extLst>
                <a:ext uri="{FF2B5EF4-FFF2-40B4-BE49-F238E27FC236}">
                  <a16:creationId xmlns:a16="http://schemas.microsoft.com/office/drawing/2014/main" id="{A92EA5FD-3FD4-6D40-9A27-8224C8D1D4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5" y="2976"/>
              <a:ext cx="803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6" name="Line 7">
              <a:extLst>
                <a:ext uri="{FF2B5EF4-FFF2-40B4-BE49-F238E27FC236}">
                  <a16:creationId xmlns:a16="http://schemas.microsoft.com/office/drawing/2014/main" id="{EB647A9B-6C73-B742-8897-FB46C37A9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7" y="2784"/>
              <a:ext cx="433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7" name="Line 8">
              <a:extLst>
                <a:ext uri="{FF2B5EF4-FFF2-40B4-BE49-F238E27FC236}">
                  <a16:creationId xmlns:a16="http://schemas.microsoft.com/office/drawing/2014/main" id="{F6C0D47F-A8BB-0C46-B06F-157D759CD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2544"/>
              <a:ext cx="26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8" name="Line 9">
              <a:extLst>
                <a:ext uri="{FF2B5EF4-FFF2-40B4-BE49-F238E27FC236}">
                  <a16:creationId xmlns:a16="http://schemas.microsoft.com/office/drawing/2014/main" id="{0469F82B-DAD5-F343-8996-F118BCF79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2304"/>
              <a:ext cx="12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9" name="Line 10">
              <a:extLst>
                <a:ext uri="{FF2B5EF4-FFF2-40B4-BE49-F238E27FC236}">
                  <a16:creationId xmlns:a16="http://schemas.microsoft.com/office/drawing/2014/main" id="{FE993AC9-8BC4-9B4F-8523-A6B81562D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1" y="2064"/>
              <a:ext cx="170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0" name="Line 11">
              <a:extLst>
                <a:ext uri="{FF2B5EF4-FFF2-40B4-BE49-F238E27FC236}">
                  <a16:creationId xmlns:a16="http://schemas.microsoft.com/office/drawing/2014/main" id="{8FA73B57-06DC-CB42-AB25-C500CB5E0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9" y="1872"/>
              <a:ext cx="665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1" name="Line 12">
              <a:extLst>
                <a:ext uri="{FF2B5EF4-FFF2-40B4-BE49-F238E27FC236}">
                  <a16:creationId xmlns:a16="http://schemas.microsoft.com/office/drawing/2014/main" id="{B8CC4662-E186-704D-A497-9972392FE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632"/>
              <a:ext cx="1113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2" name="Line 13">
              <a:extLst>
                <a:ext uri="{FF2B5EF4-FFF2-40B4-BE49-F238E27FC236}">
                  <a16:creationId xmlns:a16="http://schemas.microsoft.com/office/drawing/2014/main" id="{22B0330D-5456-FA49-B9C2-C7E695F9F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1" y="1440"/>
              <a:ext cx="9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3" name="Line 14">
              <a:extLst>
                <a:ext uri="{FF2B5EF4-FFF2-40B4-BE49-F238E27FC236}">
                  <a16:creationId xmlns:a16="http://schemas.microsoft.com/office/drawing/2014/main" id="{056E8DD5-E710-7345-8EE7-E2346CFA9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0" y="1225"/>
              <a:ext cx="0" cy="2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Line 15">
              <a:extLst>
                <a:ext uri="{FF2B5EF4-FFF2-40B4-BE49-F238E27FC236}">
                  <a16:creationId xmlns:a16="http://schemas.microsoft.com/office/drawing/2014/main" id="{8A6C9362-4CAB-4E43-A5A6-A7B414913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3177"/>
              <a:ext cx="1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Line 16">
              <a:extLst>
                <a:ext uri="{FF2B5EF4-FFF2-40B4-BE49-F238E27FC236}">
                  <a16:creationId xmlns:a16="http://schemas.microsoft.com/office/drawing/2014/main" id="{B3A952F5-A033-3045-9BD5-B65E39FEA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2960"/>
              <a:ext cx="1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Line 17">
              <a:extLst>
                <a:ext uri="{FF2B5EF4-FFF2-40B4-BE49-F238E27FC236}">
                  <a16:creationId xmlns:a16="http://schemas.microsoft.com/office/drawing/2014/main" id="{FD5697B1-CBE7-274F-BB7A-D5A77062B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2743"/>
              <a:ext cx="1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Line 18">
              <a:extLst>
                <a:ext uri="{FF2B5EF4-FFF2-40B4-BE49-F238E27FC236}">
                  <a16:creationId xmlns:a16="http://schemas.microsoft.com/office/drawing/2014/main" id="{BB39112A-0B0A-C449-8237-327D8428C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2526"/>
              <a:ext cx="1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Line 19">
              <a:extLst>
                <a:ext uri="{FF2B5EF4-FFF2-40B4-BE49-F238E27FC236}">
                  <a16:creationId xmlns:a16="http://schemas.microsoft.com/office/drawing/2014/main" id="{C5936BC9-53C3-F348-9A32-2076B15EF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2309"/>
              <a:ext cx="1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Line 20">
              <a:extLst>
                <a:ext uri="{FF2B5EF4-FFF2-40B4-BE49-F238E27FC236}">
                  <a16:creationId xmlns:a16="http://schemas.microsoft.com/office/drawing/2014/main" id="{D5999A74-AA8B-5D48-8BD9-A19369DB0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2092"/>
              <a:ext cx="1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Line 21">
              <a:extLst>
                <a:ext uri="{FF2B5EF4-FFF2-40B4-BE49-F238E27FC236}">
                  <a16:creationId xmlns:a16="http://schemas.microsoft.com/office/drawing/2014/main" id="{D1895B79-92AF-2445-BBD2-ACC916D80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1876"/>
              <a:ext cx="1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Line 22">
              <a:extLst>
                <a:ext uri="{FF2B5EF4-FFF2-40B4-BE49-F238E27FC236}">
                  <a16:creationId xmlns:a16="http://schemas.microsoft.com/office/drawing/2014/main" id="{CC342624-70DB-054D-A18B-6E021778C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1659"/>
              <a:ext cx="1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Line 23">
              <a:extLst>
                <a:ext uri="{FF2B5EF4-FFF2-40B4-BE49-F238E27FC236}">
                  <a16:creationId xmlns:a16="http://schemas.microsoft.com/office/drawing/2014/main" id="{B4206983-13BC-5F45-A8CE-0B8EDF48E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1442"/>
              <a:ext cx="1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3" name="Line 24">
              <a:extLst>
                <a:ext uri="{FF2B5EF4-FFF2-40B4-BE49-F238E27FC236}">
                  <a16:creationId xmlns:a16="http://schemas.microsoft.com/office/drawing/2014/main" id="{FD928668-5510-644A-921A-822809FCD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0" y="3394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Line 25">
              <a:extLst>
                <a:ext uri="{FF2B5EF4-FFF2-40B4-BE49-F238E27FC236}">
                  <a16:creationId xmlns:a16="http://schemas.microsoft.com/office/drawing/2014/main" id="{D0363615-8748-D946-9DED-72A701440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394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5" name="Line 26">
              <a:extLst>
                <a:ext uri="{FF2B5EF4-FFF2-40B4-BE49-F238E27FC236}">
                  <a16:creationId xmlns:a16="http://schemas.microsoft.com/office/drawing/2014/main" id="{F48CAE9E-3C0D-E149-9839-3C781FF85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3394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6" name="Line 27">
              <a:extLst>
                <a:ext uri="{FF2B5EF4-FFF2-40B4-BE49-F238E27FC236}">
                  <a16:creationId xmlns:a16="http://schemas.microsoft.com/office/drawing/2014/main" id="{5191A494-DDB1-894F-96B2-3E8C9D662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4" y="3394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7" name="Line 28">
              <a:extLst>
                <a:ext uri="{FF2B5EF4-FFF2-40B4-BE49-F238E27FC236}">
                  <a16:creationId xmlns:a16="http://schemas.microsoft.com/office/drawing/2014/main" id="{5E193B6C-1C60-374F-9958-CD3FDE238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" y="3394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8" name="Line 29">
              <a:extLst>
                <a:ext uri="{FF2B5EF4-FFF2-40B4-BE49-F238E27FC236}">
                  <a16:creationId xmlns:a16="http://schemas.microsoft.com/office/drawing/2014/main" id="{4F920F0C-D953-4045-B809-3A8BA3862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3394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9" name="Text Box 30">
              <a:extLst>
                <a:ext uri="{FF2B5EF4-FFF2-40B4-BE49-F238E27FC236}">
                  <a16:creationId xmlns:a16="http://schemas.microsoft.com/office/drawing/2014/main" id="{C3AF6DE5-788F-9848-AEFD-6EAC64D85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3611"/>
              <a:ext cx="371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16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10" name="Text Box 31">
              <a:extLst>
                <a:ext uri="{FF2B5EF4-FFF2-40B4-BE49-F238E27FC236}">
                  <a16:creationId xmlns:a16="http://schemas.microsoft.com/office/drawing/2014/main" id="{70F438E1-BBA0-BA4D-9667-C7C8EB97F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2" y="3611"/>
              <a:ext cx="37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C</a:t>
              </a:r>
              <a:r>
                <a:rPr lang="en-US" altLang="en-US" sz="1600" b="1" baseline="-25000">
                  <a:latin typeface="Times New Roman" panose="02020603050405020304" pitchFamily="18" charset="0"/>
                </a:rPr>
                <a:t>2</a:t>
              </a:r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5811" name="Text Box 32">
              <a:extLst>
                <a:ext uri="{FF2B5EF4-FFF2-40B4-BE49-F238E27FC236}">
                  <a16:creationId xmlns:a16="http://schemas.microsoft.com/office/drawing/2014/main" id="{B0BBD780-6393-864D-818B-E98C84417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8" y="3611"/>
              <a:ext cx="371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C</a:t>
              </a:r>
              <a:r>
                <a:rPr lang="en-US" altLang="en-US" sz="1600" b="1" baseline="-25000">
                  <a:latin typeface="Times New Roman" panose="02020603050405020304" pitchFamily="18" charset="0"/>
                </a:rPr>
                <a:t>5</a:t>
              </a:r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5812" name="Text Box 33">
              <a:extLst>
                <a:ext uri="{FF2B5EF4-FFF2-40B4-BE49-F238E27FC236}">
                  <a16:creationId xmlns:a16="http://schemas.microsoft.com/office/drawing/2014/main" id="{4ED38734-1A83-0B47-86D1-E3E18ED02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3611"/>
              <a:ext cx="371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C</a:t>
              </a:r>
              <a:r>
                <a:rPr lang="en-US" altLang="en-US" sz="1600" b="1" baseline="-25000">
                  <a:latin typeface="Times New Roman" panose="02020603050405020304" pitchFamily="18" charset="0"/>
                </a:rPr>
                <a:t>7</a:t>
              </a:r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5813" name="Text Box 34">
              <a:extLst>
                <a:ext uri="{FF2B5EF4-FFF2-40B4-BE49-F238E27FC236}">
                  <a16:creationId xmlns:a16="http://schemas.microsoft.com/office/drawing/2014/main" id="{56AAF837-4C39-434D-A7AD-5FF2FF76B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7" y="3611"/>
              <a:ext cx="371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16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14" name="Text Box 35">
              <a:extLst>
                <a:ext uri="{FF2B5EF4-FFF2-40B4-BE49-F238E27FC236}">
                  <a16:creationId xmlns:a16="http://schemas.microsoft.com/office/drawing/2014/main" id="{72680236-09E5-6047-B62C-9C2221975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" y="3611"/>
              <a:ext cx="371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16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8</a:t>
              </a:r>
              <a:endPara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15" name="Text Box 36">
              <a:extLst>
                <a:ext uri="{FF2B5EF4-FFF2-40B4-BE49-F238E27FC236}">
                  <a16:creationId xmlns:a16="http://schemas.microsoft.com/office/drawing/2014/main" id="{C695ACFC-3872-C144-AB0E-01B52F4C2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3510"/>
              <a:ext cx="9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 ^ </a:t>
              </a:r>
              <a:r>
                <a:rPr lang="en-US" altLang="en-US" sz="1600" b="1" i="1">
                  <a:latin typeface="Times New Roman" panose="02020603050405020304" pitchFamily="18" charset="0"/>
                </a:rPr>
                <a:t>System </a:t>
              </a:r>
              <a:br>
                <a:rPr lang="en-US" altLang="en-US" sz="1600" b="1" i="1">
                  <a:latin typeface="Times New Roman" panose="02020603050405020304" pitchFamily="18" charset="0"/>
                </a:rPr>
              </a:br>
              <a:r>
                <a:rPr lang="en-US" altLang="en-US" sz="1600" b="1" i="1">
                  <a:latin typeface="Times New Roman" panose="02020603050405020304" pitchFamily="18" charset="0"/>
                </a:rPr>
                <a:t>   crash</a:t>
              </a:r>
            </a:p>
          </p:txBody>
        </p:sp>
        <p:sp>
          <p:nvSpPr>
            <p:cNvPr id="75816" name="Text Box 37">
              <a:extLst>
                <a:ext uri="{FF2B5EF4-FFF2-40B4-BE49-F238E27FC236}">
                  <a16:creationId xmlns:a16="http://schemas.microsoft.com/office/drawing/2014/main" id="{8119A387-3D28-AF47-803A-46D14C3E1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0" y="3177"/>
              <a:ext cx="464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log</a:t>
              </a:r>
            </a:p>
          </p:txBody>
        </p:sp>
        <p:sp>
          <p:nvSpPr>
            <p:cNvPr id="75817" name="Text Box 38">
              <a:extLst>
                <a:ext uri="{FF2B5EF4-FFF2-40B4-BE49-F238E27FC236}">
                  <a16:creationId xmlns:a16="http://schemas.microsoft.com/office/drawing/2014/main" id="{E67135C4-2924-B64A-94D9-5BE72165A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068"/>
              <a:ext cx="37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T</a:t>
              </a:r>
              <a:r>
                <a:rPr lang="en-US" altLang="en-US" sz="1600" b="1" baseline="-25000">
                  <a:latin typeface="Times New Roman" panose="02020603050405020304" pitchFamily="18" charset="0"/>
                </a:rPr>
                <a:t>1</a:t>
              </a:r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5818" name="Text Box 39">
              <a:extLst>
                <a:ext uri="{FF2B5EF4-FFF2-40B4-BE49-F238E27FC236}">
                  <a16:creationId xmlns:a16="http://schemas.microsoft.com/office/drawing/2014/main" id="{97959A5F-A7D5-6F45-AF24-7D75FB8F3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852"/>
              <a:ext cx="371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T</a:t>
              </a:r>
              <a:r>
                <a:rPr lang="en-US" altLang="en-US" sz="1600" b="1" baseline="-25000">
                  <a:latin typeface="Times New Roman" panose="02020603050405020304" pitchFamily="18" charset="0"/>
                </a:rPr>
                <a:t>2</a:t>
              </a:r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5819" name="Text Box 40">
              <a:extLst>
                <a:ext uri="{FF2B5EF4-FFF2-40B4-BE49-F238E27FC236}">
                  <a16:creationId xmlns:a16="http://schemas.microsoft.com/office/drawing/2014/main" id="{24DD5607-4EB2-7B44-9150-0B65DEA9B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635"/>
              <a:ext cx="371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T</a:t>
              </a:r>
              <a:r>
                <a:rPr lang="en-US" altLang="en-US" sz="1600" b="1" baseline="-25000">
                  <a:latin typeface="Times New Roman" panose="02020603050405020304" pitchFamily="18" charset="0"/>
                </a:rPr>
                <a:t>3</a:t>
              </a:r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5820" name="Text Box 41">
              <a:extLst>
                <a:ext uri="{FF2B5EF4-FFF2-40B4-BE49-F238E27FC236}">
                  <a16:creationId xmlns:a16="http://schemas.microsoft.com/office/drawing/2014/main" id="{ED7CC565-EC69-1448-8955-7CAAFB9A1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18"/>
              <a:ext cx="371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T</a:t>
              </a:r>
              <a:r>
                <a:rPr lang="en-US" altLang="en-US" sz="1600" b="1" baseline="-25000">
                  <a:latin typeface="Times New Roman" panose="02020603050405020304" pitchFamily="18" charset="0"/>
                </a:rPr>
                <a:t>4</a:t>
              </a:r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5821" name="Text Box 42">
              <a:extLst>
                <a:ext uri="{FF2B5EF4-FFF2-40B4-BE49-F238E27FC236}">
                  <a16:creationId xmlns:a16="http://schemas.microsoft.com/office/drawing/2014/main" id="{CD7EA8A2-253E-6943-9ABF-8A7932E7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201"/>
              <a:ext cx="371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T</a:t>
              </a:r>
              <a:r>
                <a:rPr lang="en-US" altLang="en-US" sz="1600" b="1" baseline="-25000">
                  <a:latin typeface="Times New Roman" panose="02020603050405020304" pitchFamily="18" charset="0"/>
                </a:rPr>
                <a:t>5</a:t>
              </a:r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5822" name="Text Box 43">
              <a:extLst>
                <a:ext uri="{FF2B5EF4-FFF2-40B4-BE49-F238E27FC236}">
                  <a16:creationId xmlns:a16="http://schemas.microsoft.com/office/drawing/2014/main" id="{FCB22A1D-EA5A-DB48-B7FD-F78A49E75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984"/>
              <a:ext cx="371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T</a:t>
              </a:r>
              <a:r>
                <a:rPr lang="en-US" altLang="en-US" sz="1600" b="1" baseline="-25000">
                  <a:latin typeface="Times New Roman" panose="02020603050405020304" pitchFamily="18" charset="0"/>
                </a:rPr>
                <a:t>6</a:t>
              </a:r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5823" name="Text Box 44">
              <a:extLst>
                <a:ext uri="{FF2B5EF4-FFF2-40B4-BE49-F238E27FC236}">
                  <a16:creationId xmlns:a16="http://schemas.microsoft.com/office/drawing/2014/main" id="{3095F1AD-8857-2A42-97D7-B402CD92E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767"/>
              <a:ext cx="371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T</a:t>
              </a:r>
              <a:r>
                <a:rPr lang="en-US" altLang="en-US" sz="1600" b="1" baseline="-25000">
                  <a:latin typeface="Times New Roman" panose="02020603050405020304" pitchFamily="18" charset="0"/>
                </a:rPr>
                <a:t>7</a:t>
              </a:r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5824" name="Text Box 45">
              <a:extLst>
                <a:ext uri="{FF2B5EF4-FFF2-40B4-BE49-F238E27FC236}">
                  <a16:creationId xmlns:a16="http://schemas.microsoft.com/office/drawing/2014/main" id="{C1103A14-9C3F-C641-A297-0F1801733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50"/>
              <a:ext cx="37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T</a:t>
              </a:r>
              <a:r>
                <a:rPr lang="en-US" altLang="en-US" sz="1600" b="1" baseline="-25000">
                  <a:latin typeface="Times New Roman" panose="02020603050405020304" pitchFamily="18" charset="0"/>
                </a:rPr>
                <a:t>8</a:t>
              </a:r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5825" name="Text Box 46">
              <a:extLst>
                <a:ext uri="{FF2B5EF4-FFF2-40B4-BE49-F238E27FC236}">
                  <a16:creationId xmlns:a16="http://schemas.microsoft.com/office/drawing/2014/main" id="{290C6E5D-D1AB-C644-8A44-A1F61EA33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33"/>
              <a:ext cx="37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T</a:t>
              </a:r>
              <a:r>
                <a:rPr lang="en-US" altLang="en-US" sz="1600" b="1" baseline="-25000">
                  <a:latin typeface="Times New Roman" panose="02020603050405020304" pitchFamily="18" charset="0"/>
                </a:rPr>
                <a:t>9</a:t>
              </a:r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5826" name="Text Box 48">
              <a:extLst>
                <a:ext uri="{FF2B5EF4-FFF2-40B4-BE49-F238E27FC236}">
                  <a16:creationId xmlns:a16="http://schemas.microsoft.com/office/drawing/2014/main" id="{4A85167D-69D2-4648-BD5C-4A8BFF5E7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3706"/>
              <a:ext cx="38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CP</a:t>
              </a:r>
            </a:p>
          </p:txBody>
        </p:sp>
        <p:sp>
          <p:nvSpPr>
            <p:cNvPr id="75827" name="Line 49">
              <a:extLst>
                <a:ext uri="{FF2B5EF4-FFF2-40B4-BE49-F238E27FC236}">
                  <a16:creationId xmlns:a16="http://schemas.microsoft.com/office/drawing/2014/main" id="{B1A68625-17C5-DF46-9CCC-33AFC81AC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200"/>
              <a:ext cx="0" cy="2496"/>
            </a:xfrm>
            <a:prstGeom prst="line">
              <a:avLst/>
            </a:prstGeom>
            <a:noFill/>
            <a:ln w="3810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7347" name="TextBox 1">
            <a:extLst>
              <a:ext uri="{FF2B5EF4-FFF2-40B4-BE49-F238E27FC236}">
                <a16:creationId xmlns:a16="http://schemas.microsoft.com/office/drawing/2014/main" id="{D359A185-D031-B64F-8020-1A52FDC44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1143000"/>
            <a:ext cx="1452562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500">
                <a:solidFill>
                  <a:srgbClr val="FF0000"/>
                </a:solidFill>
                <a:latin typeface="Arial Narrow" panose="020B0604020202020204" pitchFamily="34" charset="0"/>
              </a:rPr>
              <a:t>~ Crash ~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4</a:t>
            </a:r>
            <a:r>
              <a:rPr lang="en-US" altLang="en-US" sz="1500">
                <a:latin typeface="Arial Narrow" panose="020B0604020202020204" pitchFamily="34" charset="0"/>
              </a:rPr>
              <a:t>, x, 5 ]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4</a:t>
            </a:r>
            <a:r>
              <a:rPr lang="en-US" altLang="en-US" sz="1500">
                <a:latin typeface="Arial Narrow" panose="020B0604020202020204" pitchFamily="34" charset="0"/>
              </a:rPr>
              <a:t>, y, 3 ]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9</a:t>
            </a:r>
            <a:r>
              <a:rPr lang="en-US" altLang="en-US" sz="1500">
                <a:latin typeface="Arial Narrow" panose="020B0604020202020204" pitchFamily="34" charset="0"/>
              </a:rPr>
              <a:t>, z, 1 ]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8</a:t>
            </a:r>
            <a:r>
              <a:rPr lang="en-US" altLang="en-US" sz="1500">
                <a:latin typeface="Arial Narrow" panose="020B0604020202020204" pitchFamily="34" charset="0"/>
              </a:rPr>
              <a:t>, Abort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1</a:t>
            </a:r>
            <a:r>
              <a:rPr lang="en-US" altLang="en-US" sz="1500">
                <a:latin typeface="Arial Narrow" panose="020B0604020202020204" pitchFamily="34" charset="0"/>
              </a:rPr>
              <a:t>, v, 7 ]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8</a:t>
            </a:r>
            <a:r>
              <a:rPr lang="en-US" altLang="en-US" sz="1500">
                <a:latin typeface="Arial Narrow" panose="020B0604020202020204" pitchFamily="34" charset="0"/>
              </a:rPr>
              <a:t>, x, 3 ]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8</a:t>
            </a:r>
            <a:r>
              <a:rPr lang="en-US" altLang="en-US" sz="1500">
                <a:latin typeface="Arial Narrow" panose="020B0604020202020204" pitchFamily="34" charset="0"/>
              </a:rPr>
              <a:t>, y, 5 ]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1</a:t>
            </a:r>
            <a:r>
              <a:rPr lang="en-US" altLang="en-US" sz="1500">
                <a:latin typeface="Arial Narrow" panose="020B0604020202020204" pitchFamily="34" charset="0"/>
              </a:rPr>
              <a:t>, u, 5 ]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6</a:t>
            </a:r>
            <a:r>
              <a:rPr lang="en-US" altLang="en-US" sz="1500">
                <a:latin typeface="Arial Narrow" panose="020B0604020202020204" pitchFamily="34" charset="0"/>
              </a:rPr>
              <a:t>, Abort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6</a:t>
            </a:r>
            <a:r>
              <a:rPr lang="en-US" altLang="en-US" sz="1500">
                <a:latin typeface="Arial Narrow" panose="020B0604020202020204" pitchFamily="34" charset="0"/>
              </a:rPr>
              <a:t>, v, 5 ]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8</a:t>
            </a:r>
            <a:r>
              <a:rPr lang="en-US" altLang="en-US" sz="1500">
                <a:latin typeface="Arial Narrow" panose="020B0604020202020204" pitchFamily="34" charset="0"/>
              </a:rPr>
              <a:t>, Start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6</a:t>
            </a:r>
            <a:r>
              <a:rPr lang="en-US" altLang="en-US" sz="1500">
                <a:latin typeface="Arial Narrow" panose="020B0604020202020204" pitchFamily="34" charset="0"/>
              </a:rPr>
              <a:t>, x, 9 ]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9</a:t>
            </a:r>
            <a:r>
              <a:rPr lang="en-US" altLang="en-US" sz="1500">
                <a:latin typeface="Arial Narrow" panose="020B0604020202020204" pitchFamily="34" charset="0"/>
              </a:rPr>
              <a:t>, Start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7</a:t>
            </a:r>
            <a:r>
              <a:rPr lang="en-US" altLang="en-US" sz="1500">
                <a:latin typeface="Arial Narrow" panose="020B0604020202020204" pitchFamily="34" charset="0"/>
              </a:rPr>
              <a:t>, Commit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7</a:t>
            </a:r>
            <a:r>
              <a:rPr lang="en-US" altLang="en-US" sz="1500">
                <a:latin typeface="Arial Narrow" panose="020B0604020202020204" pitchFamily="34" charset="0"/>
              </a:rPr>
              <a:t>, y, 5 ]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 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CP, {T</a:t>
            </a:r>
            <a:r>
              <a:rPr lang="en-US" altLang="en-US" sz="1500" baseline="-25000">
                <a:latin typeface="Arial Narrow" panose="020B0604020202020204" pitchFamily="34" charset="0"/>
              </a:rPr>
              <a:t>1,</a:t>
            </a:r>
            <a:r>
              <a:rPr lang="en-US" altLang="en-US" sz="1500">
                <a:latin typeface="Arial Narrow" panose="020B0604020202020204" pitchFamily="34" charset="0"/>
              </a:rPr>
              <a:t>T</a:t>
            </a:r>
            <a:r>
              <a:rPr lang="en-US" altLang="en-US" sz="1500" baseline="-25000">
                <a:latin typeface="Arial Narrow" panose="020B0604020202020204" pitchFamily="34" charset="0"/>
              </a:rPr>
              <a:t>4,</a:t>
            </a:r>
            <a:r>
              <a:rPr lang="en-US" altLang="en-US" sz="1500">
                <a:latin typeface="Arial Narrow" panose="020B0604020202020204" pitchFamily="34" charset="0"/>
              </a:rPr>
              <a:t>T</a:t>
            </a:r>
            <a:r>
              <a:rPr lang="en-US" altLang="en-US" sz="1500" baseline="-25000">
                <a:latin typeface="Arial Narrow" panose="020B0604020202020204" pitchFamily="34" charset="0"/>
              </a:rPr>
              <a:t>5,</a:t>
            </a:r>
            <a:r>
              <a:rPr lang="en-US" altLang="en-US" sz="1500">
                <a:latin typeface="Arial Narrow" panose="020B0604020202020204" pitchFamily="34" charset="0"/>
              </a:rPr>
              <a:t>T</a:t>
            </a:r>
            <a:r>
              <a:rPr lang="en-US" altLang="en-US" sz="1500" baseline="-25000">
                <a:latin typeface="Arial Narrow" panose="020B0604020202020204" pitchFamily="34" charset="0"/>
              </a:rPr>
              <a:t>6</a:t>
            </a:r>
            <a:r>
              <a:rPr lang="en-US" altLang="en-US" sz="1500">
                <a:latin typeface="Arial Narrow" panose="020B0604020202020204" pitchFamily="34" charset="0"/>
              </a:rPr>
              <a:t>}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3</a:t>
            </a:r>
            <a:r>
              <a:rPr lang="en-US" altLang="en-US" sz="1500">
                <a:latin typeface="Arial Narrow" panose="020B0604020202020204" pitchFamily="34" charset="0"/>
              </a:rPr>
              <a:t>, Start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5</a:t>
            </a:r>
            <a:r>
              <a:rPr lang="en-US" altLang="en-US" sz="1500">
                <a:latin typeface="Arial Narrow" panose="020B0604020202020204" pitchFamily="34" charset="0"/>
              </a:rPr>
              <a:t>, x, 2 ]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 Narrow" panose="020B0604020202020204" pitchFamily="34" charset="0"/>
              </a:rPr>
              <a:t>[ T</a:t>
            </a:r>
            <a:r>
              <a:rPr lang="en-US" altLang="en-US" sz="1500" baseline="-25000">
                <a:latin typeface="Arial Narrow" panose="020B0604020202020204" pitchFamily="34" charset="0"/>
              </a:rPr>
              <a:t>2</a:t>
            </a:r>
            <a:r>
              <a:rPr lang="en-US" altLang="en-US" sz="1500">
                <a:latin typeface="Arial Narrow" panose="020B0604020202020204" pitchFamily="34" charset="0"/>
              </a:rPr>
              <a:t>, Start 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0BBFAB-97C4-C941-8FF3-A39BB4172145}"/>
              </a:ext>
            </a:extLst>
          </p:cNvPr>
          <p:cNvSpPr txBox="1"/>
          <p:nvPr/>
        </p:nvSpPr>
        <p:spPr>
          <a:xfrm>
            <a:off x="3484162" y="5916406"/>
            <a:ext cx="329449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AL={T</a:t>
            </a:r>
            <a:r>
              <a:rPr lang="en-US" baseline="-25000" dirty="0"/>
              <a:t>4</a:t>
            </a:r>
            <a:r>
              <a:rPr lang="en-US" dirty="0"/>
              <a:t>,T</a:t>
            </a:r>
            <a:r>
              <a:rPr lang="en-US" baseline="-25000" dirty="0"/>
              <a:t>9</a:t>
            </a:r>
            <a:r>
              <a:rPr lang="en-US" dirty="0"/>
              <a:t>,T</a:t>
            </a:r>
            <a:r>
              <a:rPr lang="en-US" baseline="-25000" dirty="0"/>
              <a:t>8</a:t>
            </a:r>
            <a:r>
              <a:rPr lang="en-US" dirty="0"/>
              <a:t>,T</a:t>
            </a:r>
            <a:r>
              <a:rPr lang="en-US" baseline="-25000" dirty="0"/>
              <a:t>1</a:t>
            </a:r>
            <a:r>
              <a:rPr lang="en-US" dirty="0"/>
              <a:t>,T6,</a:t>
            </a:r>
            <a:r>
              <a:rPr lang="en-US" strike="sngStrike" dirty="0"/>
              <a:t>T3</a:t>
            </a:r>
            <a:r>
              <a:rPr lang="en-US" dirty="0"/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DC8D77-C1B3-7947-AD03-4BB70CB2E6FF}"/>
              </a:ext>
            </a:extLst>
          </p:cNvPr>
          <p:cNvSpPr txBox="1"/>
          <p:nvPr/>
        </p:nvSpPr>
        <p:spPr>
          <a:xfrm>
            <a:off x="440004" y="5918199"/>
            <a:ext cx="2037737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CL={T</a:t>
            </a:r>
            <a:r>
              <a:rPr lang="en-US" baseline="-25000" dirty="0"/>
              <a:t>7</a:t>
            </a:r>
            <a:r>
              <a:rPr lang="en-US" dirty="0"/>
              <a:t>,T</a:t>
            </a:r>
            <a:r>
              <a:rPr lang="en-US" baseline="-25000" dirty="0"/>
              <a:t>5</a:t>
            </a:r>
            <a:r>
              <a:rPr lang="en-US" dirty="0"/>
              <a:t>,</a:t>
            </a:r>
            <a:r>
              <a:rPr lang="en-US" strike="sngStrike" dirty="0"/>
              <a:t>T</a:t>
            </a:r>
            <a:r>
              <a:rPr lang="en-US" strike="sngStrike" baseline="-25000" dirty="0"/>
              <a:t>2</a:t>
            </a: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C574A4-4D93-9A46-84B4-E6DBD5D50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0" y="3124200"/>
            <a:ext cx="27305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1026">
            <a:extLst>
              <a:ext uri="{FF2B5EF4-FFF2-40B4-BE49-F238E27FC236}">
                <a16:creationId xmlns:a16="http://schemas.microsoft.com/office/drawing/2014/main" id="{6BF718E3-8F15-9447-A7DC-8B7EDF277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Many Things Can Go Wrong</a:t>
            </a:r>
          </a:p>
        </p:txBody>
      </p:sp>
      <p:sp>
        <p:nvSpPr>
          <p:cNvPr id="436227" name="Rectangle 1027">
            <a:extLst>
              <a:ext uri="{FF2B5EF4-FFF2-40B4-BE49-F238E27FC236}">
                <a16:creationId xmlns:a16="http://schemas.microsoft.com/office/drawing/2014/main" id="{691CBD5C-D8D2-2744-8BAB-F0D8E7DD8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4800600"/>
          </a:xfrm>
        </p:spPr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  <a:sym typeface="Symbol" pitchFamily="2" charset="2"/>
              </a:rPr>
              <a:t>Interference with other concurrent activities</a:t>
            </a:r>
          </a:p>
          <a:p>
            <a:endParaRPr lang="en-US" altLang="en-US" sz="1200">
              <a:ea typeface="ＭＳ Ｐゴシック" panose="020B0600070205080204" pitchFamily="34" charset="-128"/>
              <a:sym typeface="Symbol" pitchFamily="2" charset="2"/>
            </a:endParaRPr>
          </a:p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User may decide to interrupt the program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disk head crash, 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system goes down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Buffer congestion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Account number does not exist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Integer overflow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Error during data transfer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Power failure</a:t>
            </a:r>
          </a:p>
          <a:p>
            <a:endParaRPr lang="en-US" altLang="en-US" sz="1200">
              <a:ea typeface="ＭＳ Ｐゴシック" panose="020B0600070205080204" pitchFamily="34" charset="-128"/>
              <a:sym typeface="Symbol" pitchFamily="2" charset="2"/>
            </a:endParaRPr>
          </a:p>
          <a:p>
            <a:endParaRPr lang="en-US" altLang="en-US" sz="800">
              <a:ea typeface="ＭＳ Ｐゴシック" panose="020B0600070205080204" pitchFamily="34" charset="-128"/>
              <a:sym typeface="Symbol" pitchFamily="2" charset="2"/>
            </a:endParaRPr>
          </a:p>
          <a:p>
            <a:r>
              <a:rPr lang="en-US" altLang="en-US" i="1">
                <a:ea typeface="ＭＳ Ｐゴシック" panose="020B0600070205080204" pitchFamily="34" charset="-128"/>
                <a:sym typeface="Symbol" pitchFamily="2" charset="2"/>
              </a:rPr>
              <a:t>Bad data is inserted or good data is deleted </a:t>
            </a:r>
            <a:endParaRPr lang="en-US" altLang="en-US" i="1">
              <a:ea typeface="ＭＳ Ｐゴシック" panose="020B0600070205080204" pitchFamily="34" charset="-128"/>
            </a:endParaRPr>
          </a:p>
          <a:p>
            <a:endParaRPr lang="en-US" altLang="en-US" sz="2000" i="1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6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6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825F6B8D-E431-6D46-A1D1-A06E255B4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239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ARIES [IBM]</a:t>
            </a: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FC50C317-3069-BC47-A750-DE41B2972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5029200"/>
          </a:xfrm>
        </p:spPr>
        <p:txBody>
          <a:bodyPr/>
          <a:lstStyle/>
          <a:p>
            <a:r>
              <a:rPr lang="en-US" altLang="en-US" dirty="0">
                <a:ea typeface="MS Mincho" panose="02020609040205080304" pitchFamily="49" charset="-128"/>
              </a:rPr>
              <a:t>Works in conjunction with in-place updates, WAL, Fuzzy checkpoints</a:t>
            </a:r>
          </a:p>
          <a:p>
            <a:r>
              <a:rPr lang="en-US" altLang="en-US" dirty="0">
                <a:ea typeface="MS Mincho" panose="02020609040205080304" pitchFamily="49" charset="-128"/>
              </a:rPr>
              <a:t>Novel aspects:</a:t>
            </a:r>
          </a:p>
          <a:p>
            <a:pPr lvl="1"/>
            <a:r>
              <a:rPr lang="en-US" altLang="en-US" dirty="0">
                <a:ea typeface="MS Mincho" panose="02020609040205080304" pitchFamily="49" charset="-128"/>
              </a:rPr>
              <a:t>Hybrid logging: </a:t>
            </a:r>
          </a:p>
          <a:p>
            <a:pPr lvl="2"/>
            <a:r>
              <a:rPr lang="en-US" altLang="en-US" sz="2200" dirty="0">
                <a:ea typeface="MS Mincho" panose="02020609040205080304" pitchFamily="49" charset="-128"/>
              </a:rPr>
              <a:t>Page-oriented redo </a:t>
            </a:r>
          </a:p>
          <a:p>
            <a:pPr lvl="2"/>
            <a:r>
              <a:rPr lang="en-US" altLang="en-US" sz="2200" dirty="0">
                <a:ea typeface="MS Mincho" panose="02020609040205080304" pitchFamily="49" charset="-128"/>
              </a:rPr>
              <a:t>Operation-oriented undo</a:t>
            </a:r>
          </a:p>
          <a:p>
            <a:pPr lvl="1"/>
            <a:r>
              <a:rPr lang="en-US" altLang="en-US" dirty="0">
                <a:ea typeface="MS Mincho" panose="02020609040205080304" pitchFamily="49" charset="-128"/>
              </a:rPr>
              <a:t>Three passes:</a:t>
            </a:r>
          </a:p>
          <a:p>
            <a:pPr lvl="2"/>
            <a:r>
              <a:rPr lang="en-US" altLang="en-US" sz="2200" i="1" dirty="0">
                <a:ea typeface="MS Mincho" panose="02020609040205080304" pitchFamily="49" charset="-128"/>
              </a:rPr>
              <a:t>Analysis Pass:</a:t>
            </a:r>
            <a:r>
              <a:rPr lang="en-US" altLang="en-US" sz="2200" dirty="0">
                <a:ea typeface="MS Mincho" panose="02020609040205080304" pitchFamily="49" charset="-128"/>
              </a:rPr>
              <a:t> Forward pass from checkpoint till end </a:t>
            </a:r>
          </a:p>
          <a:p>
            <a:pPr lvl="2"/>
            <a:r>
              <a:rPr lang="en-US" altLang="en-US" sz="2200" i="1" dirty="0">
                <a:ea typeface="MS Mincho" panose="02020609040205080304" pitchFamily="49" charset="-128"/>
              </a:rPr>
              <a:t>Redo Pass:</a:t>
            </a:r>
            <a:r>
              <a:rPr lang="en-US" altLang="en-US" sz="2200" dirty="0">
                <a:ea typeface="MS Mincho" panose="02020609040205080304" pitchFamily="49" charset="-128"/>
              </a:rPr>
              <a:t> Repeat history -- reestablish database state as of failure</a:t>
            </a:r>
          </a:p>
          <a:p>
            <a:pPr lvl="2"/>
            <a:r>
              <a:rPr lang="en-US" altLang="en-US" sz="2200" i="1" dirty="0">
                <a:ea typeface="MS Mincho" panose="02020609040205080304" pitchFamily="49" charset="-128"/>
              </a:rPr>
              <a:t>Undo Pass:</a:t>
            </a:r>
            <a:r>
              <a:rPr lang="en-US" altLang="en-US" sz="2200" dirty="0">
                <a:ea typeface="MS Mincho" panose="02020609040205080304" pitchFamily="49" charset="-128"/>
              </a:rPr>
              <a:t> Undo aborted/uncommitted transactions</a:t>
            </a:r>
            <a:r>
              <a:rPr lang="en-US" altLang="en-US" dirty="0">
                <a:ea typeface="MS Mincho" panose="02020609040205080304" pitchFamily="49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2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2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2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2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2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2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8867D4CB-3E43-6043-8713-F77D80B88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85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Media Failure</a:t>
            </a:r>
          </a:p>
        </p:txBody>
      </p:sp>
      <p:sp>
        <p:nvSpPr>
          <p:cNvPr id="6195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6940EA7-347E-6D42-BBAD-378C6C7AA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600">
                <a:latin typeface="Tahoma" panose="020B0604030504040204" pitchFamily="34" charset="0"/>
                <a:ea typeface="MS Mincho" panose="02020609040205080304" pitchFamily="49" charset="-128"/>
              </a:rPr>
              <a:t>No surprises here…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800">
              <a:latin typeface="Tahoma" panose="020B0604030504040204" pitchFamily="34" charset="0"/>
              <a:ea typeface="MS Mincho" panose="02020609040205080304" pitchFamily="49" charset="-128"/>
            </a:endParaRPr>
          </a:p>
          <a:p>
            <a:pPr eaLnBrk="1" hangingPunct="1"/>
            <a:r>
              <a:rPr lang="en-US" altLang="en-US" sz="2600">
                <a:latin typeface="Tahoma" panose="020B0604030504040204" pitchFamily="34" charset="0"/>
                <a:ea typeface="MS Mincho" panose="02020609040205080304" pitchFamily="49" charset="-128"/>
              </a:rPr>
              <a:t>The only hope to implement stable storage is by </a:t>
            </a:r>
            <a:r>
              <a:rPr lang="en-US" altLang="en-US" sz="2600" i="1">
                <a:latin typeface="Tahoma" panose="020B0604030504040204" pitchFamily="34" charset="0"/>
                <a:ea typeface="MS Mincho" panose="02020609040205080304" pitchFamily="49" charset="-128"/>
              </a:rPr>
              <a:t>data replication</a:t>
            </a:r>
            <a:r>
              <a:rPr lang="en-US" altLang="en-US" sz="2600">
                <a:latin typeface="Tahoma" panose="020B0604030504040204" pitchFamily="34" charset="0"/>
                <a:ea typeface="MS Mincho" panose="02020609040205080304" pitchFamily="49" charset="-128"/>
              </a:rPr>
              <a:t>. </a:t>
            </a:r>
          </a:p>
          <a:p>
            <a:pPr lvl="1" eaLnBrk="1" hangingPunct="1"/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Number of copies </a:t>
            </a:r>
          </a:p>
          <a:p>
            <a:pPr lvl="1" eaLnBrk="1" hangingPunct="1"/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Where these copies are stored ?</a:t>
            </a:r>
          </a:p>
          <a:p>
            <a:pPr eaLnBrk="1" hangingPunct="1"/>
            <a:endParaRPr lang="en-US" altLang="en-US" sz="600">
              <a:latin typeface="Tahoma" panose="020B0604030504040204" pitchFamily="34" charset="0"/>
              <a:ea typeface="MS Mincho" panose="02020609040205080304" pitchFamily="49" charset="-128"/>
            </a:endParaRPr>
          </a:p>
          <a:p>
            <a:pPr eaLnBrk="1" hangingPunct="1"/>
            <a:r>
              <a:rPr lang="en-US" altLang="en-US" sz="2600">
                <a:latin typeface="Tahoma" panose="020B0604030504040204" pitchFamily="34" charset="0"/>
                <a:ea typeface="MS Mincho" panose="02020609040205080304" pitchFamily="49" charset="-128"/>
              </a:rPr>
              <a:t>Goal</a:t>
            </a:r>
          </a:p>
          <a:p>
            <a:pPr lvl="1" eaLnBrk="1" hangingPunct="1"/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Minimize the probability that all copies will be destroyed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600">
              <a:latin typeface="Tahoma" panose="020B0604030504040204" pitchFamily="34" charset="0"/>
              <a:ea typeface="MS Mincho" panose="02020609040205080304" pitchFamily="49" charset="-128"/>
            </a:endParaRPr>
          </a:p>
          <a:p>
            <a:pPr eaLnBrk="1" hangingPunct="1"/>
            <a:r>
              <a:rPr lang="en-US" altLang="en-US" sz="2600">
                <a:latin typeface="Tahoma" panose="020B0604030504040204" pitchFamily="34" charset="0"/>
                <a:ea typeface="MS Mincho" panose="02020609040205080304" pitchFamily="49" charset="-128"/>
              </a:rPr>
              <a:t>Two common solutions: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Have a second disk (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mirror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) for each used disk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Periodically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backup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 the db to an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archive db</a:t>
            </a:r>
            <a:endParaRPr lang="en-US" altLang="en-US">
              <a:latin typeface="Tahoma" panose="020B0604030504040204" pitchFamily="34" charset="0"/>
              <a:ea typeface="MS Mincho" panose="02020609040205080304" pitchFamily="49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>
              <a:latin typeface="Tahoma" panose="020B0604030504040204" pitchFamily="34" charset="0"/>
              <a:ea typeface="MS Mincho" panose="02020609040205080304" pitchFamily="49" charset="-128"/>
            </a:endParaRPr>
          </a:p>
          <a:p>
            <a:pPr lvl="1" eaLnBrk="1" hangingPunct="1"/>
            <a:endParaRPr lang="en-US" altLang="en-US">
              <a:latin typeface="Tahoma" panose="020B0604030504040204" pitchFamily="34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9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9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9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9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9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9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AutoShape 24">
            <a:extLst>
              <a:ext uri="{FF2B5EF4-FFF2-40B4-BE49-F238E27FC236}">
                <a16:creationId xmlns:a16="http://schemas.microsoft.com/office/drawing/2014/main" id="{E0B33629-0AF9-3A4B-AB8B-4EF164973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362200"/>
            <a:ext cx="6781800" cy="266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9829A9D6-40A1-4B44-B168-D781E7063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Database Management System (DBMS)</a:t>
            </a:r>
          </a:p>
        </p:txBody>
      </p:sp>
      <p:sp>
        <p:nvSpPr>
          <p:cNvPr id="243716" name="AutoShape 4">
            <a:extLst>
              <a:ext uri="{FF2B5EF4-FFF2-40B4-BE49-F238E27FC236}">
                <a16:creationId xmlns:a16="http://schemas.microsoft.com/office/drawing/2014/main" id="{9B9AA3B8-421F-1740-A563-A551BC02B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5181600"/>
            <a:ext cx="5029200" cy="838200"/>
          </a:xfrm>
          <a:prstGeom prst="can">
            <a:avLst>
              <a:gd name="adj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/>
          </a:p>
        </p:txBody>
      </p:sp>
      <p:sp>
        <p:nvSpPr>
          <p:cNvPr id="243719" name="AutoShape 7">
            <a:extLst>
              <a:ext uri="{FF2B5EF4-FFF2-40B4-BE49-F238E27FC236}">
                <a16:creationId xmlns:a16="http://schemas.microsoft.com/office/drawing/2014/main" id="{F963B2BF-52DC-0542-9563-5E07587F8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Interactive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243721" name="Rectangle 9">
            <a:extLst>
              <a:ext uri="{FF2B5EF4-FFF2-40B4-BE49-F238E27FC236}">
                <a16:creationId xmlns:a16="http://schemas.microsoft.com/office/drawing/2014/main" id="{2B46727A-F993-0549-9757-9EB654A2B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38400"/>
            <a:ext cx="35052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latin typeface="Comic Sans MS" pitchFamily="66" charset="0"/>
                <a:ea typeface="ＭＳ Ｐゴシック" charset="0"/>
                <a:cs typeface="ＭＳ Ｐゴシック" charset="0"/>
              </a:rPr>
              <a:t>Query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latin typeface="Comic Sans MS" pitchFamily="66" charset="0"/>
                <a:ea typeface="ＭＳ Ｐゴシック" charset="0"/>
                <a:cs typeface="ＭＳ Ｐゴシック" charset="0"/>
              </a:rPr>
              <a:t>Evaluation Engine</a:t>
            </a:r>
          </a:p>
        </p:txBody>
      </p:sp>
      <p:sp>
        <p:nvSpPr>
          <p:cNvPr id="243722" name="Rectangle 10">
            <a:extLst>
              <a:ext uri="{FF2B5EF4-FFF2-40B4-BE49-F238E27FC236}">
                <a16:creationId xmlns:a16="http://schemas.microsoft.com/office/drawing/2014/main" id="{7D24545F-C424-3243-92D2-CC80A2C0C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4290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latin typeface="Comic Sans MS" pitchFamily="66" charset="0"/>
                <a:ea typeface="ＭＳ Ｐゴシック" charset="0"/>
                <a:cs typeface="ＭＳ Ｐゴシック" charset="0"/>
              </a:rPr>
              <a:t>Files and Access Methods</a:t>
            </a:r>
          </a:p>
        </p:txBody>
      </p:sp>
      <p:sp>
        <p:nvSpPr>
          <p:cNvPr id="243723" name="Rectangle 11">
            <a:extLst>
              <a:ext uri="{FF2B5EF4-FFF2-40B4-BE49-F238E27FC236}">
                <a16:creationId xmlns:a16="http://schemas.microsoft.com/office/drawing/2014/main" id="{B740022F-717B-8145-946A-23E2F37AB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Buffer Manager</a:t>
            </a:r>
          </a:p>
        </p:txBody>
      </p:sp>
      <p:sp>
        <p:nvSpPr>
          <p:cNvPr id="243724" name="Rectangle 12">
            <a:extLst>
              <a:ext uri="{FF2B5EF4-FFF2-40B4-BE49-F238E27FC236}">
                <a16:creationId xmlns:a16="http://schemas.microsoft.com/office/drawing/2014/main" id="{844C9352-C4B0-4E49-8F81-41E34C645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4958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Disk Space Manager</a:t>
            </a:r>
          </a:p>
        </p:txBody>
      </p:sp>
      <p:sp>
        <p:nvSpPr>
          <p:cNvPr id="243725" name="Rectangle 13">
            <a:extLst>
              <a:ext uri="{FF2B5EF4-FFF2-40B4-BE49-F238E27FC236}">
                <a16:creationId xmlns:a16="http://schemas.microsoft.com/office/drawing/2014/main" id="{7E131792-8276-5A40-82BA-B178B3D04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429000"/>
            <a:ext cx="13716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>
                <a:latin typeface="Comic Sans MS" pitchFamily="66" charset="0"/>
                <a:ea typeface="ＭＳ Ｐゴシック" charset="0"/>
                <a:cs typeface="ＭＳ Ｐゴシック" charset="0"/>
              </a:rPr>
              <a:t>Concurrency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>
                <a:latin typeface="Comic Sans MS" pitchFamily="66" charset="0"/>
                <a:ea typeface="ＭＳ Ｐゴシック" charset="0"/>
                <a:cs typeface="ＭＳ Ｐゴシック" charset="0"/>
              </a:rPr>
              <a:t>Control</a:t>
            </a:r>
          </a:p>
        </p:txBody>
      </p:sp>
      <p:sp>
        <p:nvSpPr>
          <p:cNvPr id="243726" name="Rectangle 14">
            <a:extLst>
              <a:ext uri="{FF2B5EF4-FFF2-40B4-BE49-F238E27FC236}">
                <a16:creationId xmlns:a16="http://schemas.microsoft.com/office/drawing/2014/main" id="{FC6E0766-4B7C-674B-8A46-44D18508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429000"/>
            <a:ext cx="13716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>
                <a:latin typeface="Comic Sans MS" pitchFamily="66" charset="0"/>
                <a:ea typeface="ＭＳ Ｐゴシック" charset="0"/>
                <a:cs typeface="ＭＳ Ｐゴシック" charset="0"/>
              </a:rPr>
              <a:t>Recovery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>
                <a:latin typeface="Comic Sans MS" pitchFamily="66" charset="0"/>
                <a:ea typeface="ＭＳ Ｐゴシック" charset="0"/>
                <a:cs typeface="ＭＳ Ｐゴシック" charset="0"/>
              </a:rPr>
              <a:t>Manager</a:t>
            </a:r>
          </a:p>
        </p:txBody>
      </p:sp>
      <p:sp>
        <p:nvSpPr>
          <p:cNvPr id="90123" name="Text Box 15">
            <a:extLst>
              <a:ext uri="{FF2B5EF4-FFF2-40B4-BE49-F238E27FC236}">
                <a16:creationId xmlns:a16="http://schemas.microsoft.com/office/drawing/2014/main" id="{EAA6531A-C226-A149-9CBF-896E3B78A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45465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latin typeface="Comic Sans MS" panose="030F0902030302020204" pitchFamily="66" charset="0"/>
              </a:rPr>
              <a:t>Indexes</a:t>
            </a:r>
          </a:p>
        </p:txBody>
      </p:sp>
      <p:sp>
        <p:nvSpPr>
          <p:cNvPr id="90124" name="Text Box 18">
            <a:extLst>
              <a:ext uri="{FF2B5EF4-FFF2-40B4-BE49-F238E27FC236}">
                <a16:creationId xmlns:a16="http://schemas.microsoft.com/office/drawing/2014/main" id="{508F29D6-0D98-A640-97D2-87DFCCA6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5465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latin typeface="Comic Sans MS" panose="030F0902030302020204" pitchFamily="66" charset="0"/>
              </a:rPr>
              <a:t>Data</a:t>
            </a:r>
          </a:p>
        </p:txBody>
      </p:sp>
      <p:sp>
        <p:nvSpPr>
          <p:cNvPr id="90125" name="Text Box 19">
            <a:extLst>
              <a:ext uri="{FF2B5EF4-FFF2-40B4-BE49-F238E27FC236}">
                <a16:creationId xmlns:a16="http://schemas.microsoft.com/office/drawing/2014/main" id="{CE9098D4-8D35-8940-A96C-17EEFBABF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5465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latin typeface="Comic Sans MS" panose="030F0902030302020204" pitchFamily="66" charset="0"/>
              </a:rPr>
              <a:t> Catalog</a:t>
            </a:r>
          </a:p>
        </p:txBody>
      </p:sp>
      <p:sp>
        <p:nvSpPr>
          <p:cNvPr id="90126" name="Text Box 20">
            <a:extLst>
              <a:ext uri="{FF2B5EF4-FFF2-40B4-BE49-F238E27FC236}">
                <a16:creationId xmlns:a16="http://schemas.microsoft.com/office/drawing/2014/main" id="{DDDA5BD2-0840-EB4F-B79F-C36E714C2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1995488"/>
            <a:ext cx="2400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latin typeface="Comic Sans MS" panose="030F0902030302020204" pitchFamily="66" charset="0"/>
              </a:rPr>
              <a:t>SQL Commands</a:t>
            </a:r>
          </a:p>
        </p:txBody>
      </p:sp>
      <p:cxnSp>
        <p:nvCxnSpPr>
          <p:cNvPr id="90127" name="AutoShape 37">
            <a:extLst>
              <a:ext uri="{FF2B5EF4-FFF2-40B4-BE49-F238E27FC236}">
                <a16:creationId xmlns:a16="http://schemas.microsoft.com/office/drawing/2014/main" id="{EAE69DE7-A6D8-984B-AB6B-644C378EB81A}"/>
              </a:ext>
            </a:extLst>
          </p:cNvPr>
          <p:cNvCxnSpPr>
            <a:cxnSpLocks noChangeShapeType="1"/>
            <a:endCxn id="90126" idx="1"/>
          </p:cNvCxnSpPr>
          <p:nvPr/>
        </p:nvCxnSpPr>
        <p:spPr bwMode="auto">
          <a:xfrm rot="16200000" flipH="1">
            <a:off x="2872581" y="1661319"/>
            <a:ext cx="350838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8" name="AutoShape 39">
            <a:extLst>
              <a:ext uri="{FF2B5EF4-FFF2-40B4-BE49-F238E27FC236}">
                <a16:creationId xmlns:a16="http://schemas.microsoft.com/office/drawing/2014/main" id="{0DA038F7-2C38-A24E-B026-D63DE798A842}"/>
              </a:ext>
            </a:extLst>
          </p:cNvPr>
          <p:cNvCxnSpPr>
            <a:cxnSpLocks noChangeShapeType="1"/>
            <a:stCxn id="243719" idx="2"/>
            <a:endCxn id="90126" idx="3"/>
          </p:cNvCxnSpPr>
          <p:nvPr/>
        </p:nvCxnSpPr>
        <p:spPr bwMode="auto">
          <a:xfrm rot="5400000">
            <a:off x="6034881" y="1585119"/>
            <a:ext cx="350838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129" name="Line 40">
            <a:extLst>
              <a:ext uri="{FF2B5EF4-FFF2-40B4-BE49-F238E27FC236}">
                <a16:creationId xmlns:a16="http://schemas.microsoft.com/office/drawing/2014/main" id="{8FE2C144-287A-EA49-AFDF-7B30C5AC0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1905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90130" name="AutoShape 41">
            <a:extLst>
              <a:ext uri="{FF2B5EF4-FFF2-40B4-BE49-F238E27FC236}">
                <a16:creationId xmlns:a16="http://schemas.microsoft.com/office/drawing/2014/main" id="{BEF11F7F-84FD-5A4E-B3FD-692A240E00DF}"/>
              </a:ext>
            </a:extLst>
          </p:cNvPr>
          <p:cNvCxnSpPr>
            <a:cxnSpLocks noChangeShapeType="1"/>
            <a:stCxn id="243721" idx="2"/>
            <a:endCxn id="243722" idx="0"/>
          </p:cNvCxnSpPr>
          <p:nvPr/>
        </p:nvCxnSpPr>
        <p:spPr bwMode="auto">
          <a:xfrm rot="5400000">
            <a:off x="4495801" y="3314700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131" name="Line 42">
            <a:extLst>
              <a:ext uri="{FF2B5EF4-FFF2-40B4-BE49-F238E27FC236}">
                <a16:creationId xmlns:a16="http://schemas.microsoft.com/office/drawing/2014/main" id="{12DE82E8-3880-6049-8552-71837A2BC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2" name="Line 43">
            <a:extLst>
              <a:ext uri="{FF2B5EF4-FFF2-40B4-BE49-F238E27FC236}">
                <a16:creationId xmlns:a16="http://schemas.microsoft.com/office/drawing/2014/main" id="{629F25E3-3C80-9547-9373-F4E5A8C61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3" name="Line 44">
            <a:extLst>
              <a:ext uri="{FF2B5EF4-FFF2-40B4-BE49-F238E27FC236}">
                <a16:creationId xmlns:a16="http://schemas.microsoft.com/office/drawing/2014/main" id="{2EF83EB0-C007-D746-907D-1E505E700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4" name="Line 45">
            <a:extLst>
              <a:ext uri="{FF2B5EF4-FFF2-40B4-BE49-F238E27FC236}">
                <a16:creationId xmlns:a16="http://schemas.microsoft.com/office/drawing/2014/main" id="{6CDA6FF9-EE80-AA42-B371-1E2D8D53E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5" name="Line 46">
            <a:extLst>
              <a:ext uri="{FF2B5EF4-FFF2-40B4-BE49-F238E27FC236}">
                <a16:creationId xmlns:a16="http://schemas.microsoft.com/office/drawing/2014/main" id="{DB26C9C7-22C9-D949-B1FE-768CACE05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6" name="Line 47">
            <a:extLst>
              <a:ext uri="{FF2B5EF4-FFF2-40B4-BE49-F238E27FC236}">
                <a16:creationId xmlns:a16="http://schemas.microsoft.com/office/drawing/2014/main" id="{6BFFC33F-539D-D649-A6FB-22947BCC6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90137" name="AutoShape 48">
            <a:extLst>
              <a:ext uri="{FF2B5EF4-FFF2-40B4-BE49-F238E27FC236}">
                <a16:creationId xmlns:a16="http://schemas.microsoft.com/office/drawing/2014/main" id="{1A6D8516-DC22-774A-B13F-631D407650A9}"/>
              </a:ext>
            </a:extLst>
          </p:cNvPr>
          <p:cNvCxnSpPr>
            <a:cxnSpLocks noChangeShapeType="1"/>
            <a:stCxn id="243722" idx="2"/>
            <a:endCxn id="243723" idx="0"/>
          </p:cNvCxnSpPr>
          <p:nvPr/>
        </p:nvCxnSpPr>
        <p:spPr bwMode="auto">
          <a:xfrm>
            <a:off x="4610100" y="3810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38" name="AutoShape 49">
            <a:extLst>
              <a:ext uri="{FF2B5EF4-FFF2-40B4-BE49-F238E27FC236}">
                <a16:creationId xmlns:a16="http://schemas.microsoft.com/office/drawing/2014/main" id="{5BD1E887-2046-8745-8D4D-3086541C3F67}"/>
              </a:ext>
            </a:extLst>
          </p:cNvPr>
          <p:cNvCxnSpPr>
            <a:cxnSpLocks noChangeShapeType="1"/>
            <a:stCxn id="243723" idx="2"/>
            <a:endCxn id="243724" idx="0"/>
          </p:cNvCxnSpPr>
          <p:nvPr/>
        </p:nvCxnSpPr>
        <p:spPr bwMode="auto">
          <a:xfrm>
            <a:off x="4610100" y="43434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157E9028-A901-8345-989D-A67213411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Embedded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A71F8E36-D3EA-DA47-8BFA-1D3D285E3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Web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Forms</a:t>
            </a:r>
          </a:p>
        </p:txBody>
      </p:sp>
      <p:sp>
        <p:nvSpPr>
          <p:cNvPr id="90141" name="Line 25">
            <a:extLst>
              <a:ext uri="{FF2B5EF4-FFF2-40B4-BE49-F238E27FC236}">
                <a16:creationId xmlns:a16="http://schemas.microsoft.com/office/drawing/2014/main" id="{2F6AB7E1-B890-B04A-A119-C546A8BF3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043113"/>
            <a:ext cx="7696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2" name="Line 26">
            <a:extLst>
              <a:ext uri="{FF2B5EF4-FFF2-40B4-BE49-F238E27FC236}">
                <a16:creationId xmlns:a16="http://schemas.microsoft.com/office/drawing/2014/main" id="{7238A2F6-60F5-BB43-9070-1A61049C4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105400"/>
            <a:ext cx="7696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E1B4C622-2859-9B4E-B706-8172D93ED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71600"/>
            <a:ext cx="17526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Applications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D07A9CAE-BCB3-474C-8F49-C3104B3D3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176463"/>
            <a:ext cx="9906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DBMS</a:t>
            </a:r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2302E102-D520-714D-ACD4-FB0EE9D2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453063"/>
            <a:ext cx="14478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Database</a:t>
            </a:r>
          </a:p>
        </p:txBody>
      </p:sp>
      <p:sp>
        <p:nvSpPr>
          <p:cNvPr id="90146" name="Slide Number Placeholder 43">
            <a:extLst>
              <a:ext uri="{FF2B5EF4-FFF2-40B4-BE49-F238E27FC236}">
                <a16:creationId xmlns:a16="http://schemas.microsoft.com/office/drawing/2014/main" id="{BEB7E5CE-CFFB-1646-8ECF-F69414708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fld id="{693DC750-AB8C-C449-A1B8-CC2211F71182}" type="slidenum">
              <a:rPr lang="en-US" altLang="en-US"/>
              <a:pPr>
                <a:lnSpc>
                  <a:spcPct val="90000"/>
                </a:lnSpc>
                <a:buFont typeface="Monotype Sorts" pitchFamily="2" charset="2"/>
                <a:buNone/>
              </a:pPr>
              <a:t>32</a:t>
            </a:fld>
            <a:endParaRPr lang="en-US" altLang="en-US"/>
          </a:p>
        </p:txBody>
      </p:sp>
      <p:pic>
        <p:nvPicPr>
          <p:cNvPr id="90147" name="Picture 46">
            <a:extLst>
              <a:ext uri="{FF2B5EF4-FFF2-40B4-BE49-F238E27FC236}">
                <a16:creationId xmlns:a16="http://schemas.microsoft.com/office/drawing/2014/main" id="{523D5B8F-3AD2-1640-A4EC-0EA3773CC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11734800" cy="688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026">
            <a:extLst>
              <a:ext uri="{FF2B5EF4-FFF2-40B4-BE49-F238E27FC236}">
                <a16:creationId xmlns:a16="http://schemas.microsoft.com/office/drawing/2014/main" id="{E19018FC-DC52-2644-88CE-CE3DA5188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"/>
            <a:ext cx="9144000" cy="7239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ARIES</a:t>
            </a:r>
          </a:p>
        </p:txBody>
      </p:sp>
      <p:sp>
        <p:nvSpPr>
          <p:cNvPr id="92162" name="Rectangle 1027">
            <a:extLst>
              <a:ext uri="{FF2B5EF4-FFF2-40B4-BE49-F238E27FC236}">
                <a16:creationId xmlns:a16="http://schemas.microsoft.com/office/drawing/2014/main" id="{CFBC554D-B377-2D4F-8767-5B00FDC73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29718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Log changes during rollback</a:t>
            </a:r>
          </a:p>
          <a:p>
            <a:pPr lvl="1"/>
            <a:r>
              <a:rPr lang="en-US" altLang="en-US">
                <a:ea typeface="MS Mincho" panose="02020609040205080304" pitchFamily="49" charset="-128"/>
              </a:rPr>
              <a:t>Compensation Log Records (CLR's) </a:t>
            </a:r>
          </a:p>
          <a:p>
            <a:pPr lvl="1"/>
            <a:r>
              <a:rPr lang="en-US" altLang="en-US">
                <a:ea typeface="MS Mincho" panose="02020609040205080304" pitchFamily="49" charset="-128"/>
              </a:rPr>
              <a:t>CLRs point to predecessor of undone log record</a:t>
            </a:r>
          </a:p>
          <a:p>
            <a:pPr lvl="1"/>
            <a:r>
              <a:rPr lang="en-US" altLang="en-US">
                <a:ea typeface="MS Mincho" panose="02020609040205080304" pitchFamily="49" charset="-128"/>
              </a:rPr>
              <a:t>A logged action is undone at most once</a:t>
            </a:r>
          </a:p>
          <a:p>
            <a:pPr lvl="1"/>
            <a:r>
              <a:rPr lang="en-US" altLang="en-US">
                <a:ea typeface="MS Mincho" panose="02020609040205080304" pitchFamily="49" charset="-128"/>
              </a:rPr>
              <a:t>Undo's are never undone</a:t>
            </a:r>
          </a:p>
          <a:p>
            <a:endParaRPr lang="en-US" altLang="en-US" sz="1200">
              <a:ea typeface="MS Mincho" panose="02020609040205080304" pitchFamily="49" charset="-128"/>
            </a:endParaRPr>
          </a:p>
          <a:p>
            <a:r>
              <a:rPr lang="en-US" altLang="en-US">
                <a:ea typeface="MS Mincho" panose="02020609040205080304" pitchFamily="49" charset="-128"/>
              </a:rPr>
              <a:t>Partial rollback</a:t>
            </a:r>
          </a:p>
        </p:txBody>
      </p:sp>
      <p:grpSp>
        <p:nvGrpSpPr>
          <p:cNvPr id="92163" name="Group 4">
            <a:extLst>
              <a:ext uri="{FF2B5EF4-FFF2-40B4-BE49-F238E27FC236}">
                <a16:creationId xmlns:a16="http://schemas.microsoft.com/office/drawing/2014/main" id="{BBC69ECD-A934-9147-9A91-289B2C31410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657600"/>
            <a:ext cx="5257800" cy="2171700"/>
            <a:chOff x="1980" y="720"/>
            <a:chExt cx="8280" cy="3420"/>
          </a:xfrm>
        </p:grpSpPr>
        <p:sp>
          <p:nvSpPr>
            <p:cNvPr id="92164" name="Text Box 5">
              <a:extLst>
                <a:ext uri="{FF2B5EF4-FFF2-40B4-BE49-F238E27FC236}">
                  <a16:creationId xmlns:a16="http://schemas.microsoft.com/office/drawing/2014/main" id="{D798D93B-1C4E-E348-9E0A-139AF7798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0" y="3600"/>
              <a:ext cx="63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Log   1   2   3   3</a:t>
              </a:r>
              <a:r>
                <a:rPr lang="ja-JP" altLang="en-US" sz="2000"/>
                <a:t>’</a:t>
              </a:r>
              <a:r>
                <a:rPr lang="en-US" altLang="ja-JP" sz="2000"/>
                <a:t>   2</a:t>
              </a:r>
              <a:r>
                <a:rPr lang="ja-JP" altLang="en-US" sz="2000"/>
                <a:t>’</a:t>
              </a:r>
              <a:r>
                <a:rPr lang="en-US" altLang="ja-JP" sz="2000"/>
                <a:t>   4   5</a:t>
              </a:r>
              <a:endParaRPr lang="en-US" altLang="en-US" sz="2000"/>
            </a:p>
          </p:txBody>
        </p:sp>
        <p:sp>
          <p:nvSpPr>
            <p:cNvPr id="92165" name="Oval 6">
              <a:extLst>
                <a:ext uri="{FF2B5EF4-FFF2-40B4-BE49-F238E27FC236}">
                  <a16:creationId xmlns:a16="http://schemas.microsoft.com/office/drawing/2014/main" id="{977E6C31-50C3-0D4F-AC08-9A797EC39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980"/>
              <a:ext cx="72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92166" name="Oval 7">
              <a:extLst>
                <a:ext uri="{FF2B5EF4-FFF2-40B4-BE49-F238E27FC236}">
                  <a16:creationId xmlns:a16="http://schemas.microsoft.com/office/drawing/2014/main" id="{CFB5003E-E678-9348-8F5B-4B090D43F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80"/>
              <a:ext cx="72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92167" name="Oval 8">
              <a:extLst>
                <a:ext uri="{FF2B5EF4-FFF2-40B4-BE49-F238E27FC236}">
                  <a16:creationId xmlns:a16="http://schemas.microsoft.com/office/drawing/2014/main" id="{8ED95E58-620D-6448-AFAF-0256E33C7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1980"/>
              <a:ext cx="72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92168" name="Oval 9">
              <a:extLst>
                <a:ext uri="{FF2B5EF4-FFF2-40B4-BE49-F238E27FC236}">
                  <a16:creationId xmlns:a16="http://schemas.microsoft.com/office/drawing/2014/main" id="{B7BEECC3-F813-124C-BD0B-57FA3E570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" y="1980"/>
              <a:ext cx="72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92169" name="Oval 10">
              <a:extLst>
                <a:ext uri="{FF2B5EF4-FFF2-40B4-BE49-F238E27FC236}">
                  <a16:creationId xmlns:a16="http://schemas.microsoft.com/office/drawing/2014/main" id="{00847CDF-360F-004D-9FA8-795254328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0" y="1980"/>
              <a:ext cx="72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92170" name="Oval 11">
              <a:extLst>
                <a:ext uri="{FF2B5EF4-FFF2-40B4-BE49-F238E27FC236}">
                  <a16:creationId xmlns:a16="http://schemas.microsoft.com/office/drawing/2014/main" id="{112975FB-E781-644B-BF1D-60B47B2D3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" y="1980"/>
              <a:ext cx="72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92171" name="Freeform 12">
              <a:extLst>
                <a:ext uri="{FF2B5EF4-FFF2-40B4-BE49-F238E27FC236}">
                  <a16:creationId xmlns:a16="http://schemas.microsoft.com/office/drawing/2014/main" id="{1BEFEA6E-FFC6-3D4A-BB19-A24E3BC9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950"/>
              <a:ext cx="540" cy="210"/>
            </a:xfrm>
            <a:custGeom>
              <a:avLst/>
              <a:gdLst>
                <a:gd name="T0" fmla="*/ 0 w 540"/>
                <a:gd name="T1" fmla="*/ 210 h 210"/>
                <a:gd name="T2" fmla="*/ 180 w 540"/>
                <a:gd name="T3" fmla="*/ 30 h 210"/>
                <a:gd name="T4" fmla="*/ 360 w 540"/>
                <a:gd name="T5" fmla="*/ 30 h 210"/>
                <a:gd name="T6" fmla="*/ 540 w 540"/>
                <a:gd name="T7" fmla="*/ 210 h 2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0"/>
                <a:gd name="T13" fmla="*/ 0 h 210"/>
                <a:gd name="T14" fmla="*/ 540 w 540"/>
                <a:gd name="T15" fmla="*/ 210 h 2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0" h="210">
                  <a:moveTo>
                    <a:pt x="0" y="210"/>
                  </a:moveTo>
                  <a:cubicBezTo>
                    <a:pt x="60" y="135"/>
                    <a:pt x="120" y="60"/>
                    <a:pt x="180" y="30"/>
                  </a:cubicBezTo>
                  <a:cubicBezTo>
                    <a:pt x="240" y="0"/>
                    <a:pt x="300" y="0"/>
                    <a:pt x="360" y="30"/>
                  </a:cubicBezTo>
                  <a:cubicBezTo>
                    <a:pt x="420" y="60"/>
                    <a:pt x="480" y="135"/>
                    <a:pt x="540" y="21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2" name="Freeform 13">
              <a:extLst>
                <a:ext uri="{FF2B5EF4-FFF2-40B4-BE49-F238E27FC236}">
                  <a16:creationId xmlns:a16="http://schemas.microsoft.com/office/drawing/2014/main" id="{A2E023BC-0223-1345-8083-C6A2DF5A4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980"/>
              <a:ext cx="540" cy="210"/>
            </a:xfrm>
            <a:custGeom>
              <a:avLst/>
              <a:gdLst>
                <a:gd name="T0" fmla="*/ 0 w 540"/>
                <a:gd name="T1" fmla="*/ 210 h 210"/>
                <a:gd name="T2" fmla="*/ 180 w 540"/>
                <a:gd name="T3" fmla="*/ 30 h 210"/>
                <a:gd name="T4" fmla="*/ 360 w 540"/>
                <a:gd name="T5" fmla="*/ 30 h 210"/>
                <a:gd name="T6" fmla="*/ 540 w 540"/>
                <a:gd name="T7" fmla="*/ 210 h 2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0"/>
                <a:gd name="T13" fmla="*/ 0 h 210"/>
                <a:gd name="T14" fmla="*/ 540 w 540"/>
                <a:gd name="T15" fmla="*/ 210 h 2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0" h="210">
                  <a:moveTo>
                    <a:pt x="0" y="210"/>
                  </a:moveTo>
                  <a:cubicBezTo>
                    <a:pt x="60" y="135"/>
                    <a:pt x="120" y="60"/>
                    <a:pt x="180" y="30"/>
                  </a:cubicBezTo>
                  <a:cubicBezTo>
                    <a:pt x="240" y="0"/>
                    <a:pt x="300" y="0"/>
                    <a:pt x="360" y="30"/>
                  </a:cubicBezTo>
                  <a:cubicBezTo>
                    <a:pt x="420" y="60"/>
                    <a:pt x="480" y="135"/>
                    <a:pt x="540" y="21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3" name="Freeform 14">
              <a:extLst>
                <a:ext uri="{FF2B5EF4-FFF2-40B4-BE49-F238E27FC236}">
                  <a16:creationId xmlns:a16="http://schemas.microsoft.com/office/drawing/2014/main" id="{E8322265-AFEB-4C49-80FE-98E94E430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" y="1950"/>
              <a:ext cx="540" cy="210"/>
            </a:xfrm>
            <a:custGeom>
              <a:avLst/>
              <a:gdLst>
                <a:gd name="T0" fmla="*/ 0 w 540"/>
                <a:gd name="T1" fmla="*/ 210 h 210"/>
                <a:gd name="T2" fmla="*/ 180 w 540"/>
                <a:gd name="T3" fmla="*/ 30 h 210"/>
                <a:gd name="T4" fmla="*/ 360 w 540"/>
                <a:gd name="T5" fmla="*/ 30 h 210"/>
                <a:gd name="T6" fmla="*/ 540 w 540"/>
                <a:gd name="T7" fmla="*/ 210 h 2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0"/>
                <a:gd name="T13" fmla="*/ 0 h 210"/>
                <a:gd name="T14" fmla="*/ 540 w 540"/>
                <a:gd name="T15" fmla="*/ 210 h 2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0" h="210">
                  <a:moveTo>
                    <a:pt x="0" y="210"/>
                  </a:moveTo>
                  <a:cubicBezTo>
                    <a:pt x="60" y="135"/>
                    <a:pt x="120" y="60"/>
                    <a:pt x="180" y="30"/>
                  </a:cubicBezTo>
                  <a:cubicBezTo>
                    <a:pt x="240" y="0"/>
                    <a:pt x="300" y="0"/>
                    <a:pt x="360" y="30"/>
                  </a:cubicBezTo>
                  <a:cubicBezTo>
                    <a:pt x="420" y="60"/>
                    <a:pt x="480" y="135"/>
                    <a:pt x="540" y="21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4" name="Freeform 15">
              <a:extLst>
                <a:ext uri="{FF2B5EF4-FFF2-40B4-BE49-F238E27FC236}">
                  <a16:creationId xmlns:a16="http://schemas.microsoft.com/office/drawing/2014/main" id="{EEEE694F-0395-BF40-8295-C039555EC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" y="1950"/>
              <a:ext cx="540" cy="210"/>
            </a:xfrm>
            <a:custGeom>
              <a:avLst/>
              <a:gdLst>
                <a:gd name="T0" fmla="*/ 0 w 540"/>
                <a:gd name="T1" fmla="*/ 210 h 210"/>
                <a:gd name="T2" fmla="*/ 180 w 540"/>
                <a:gd name="T3" fmla="*/ 30 h 210"/>
                <a:gd name="T4" fmla="*/ 360 w 540"/>
                <a:gd name="T5" fmla="*/ 30 h 210"/>
                <a:gd name="T6" fmla="*/ 540 w 540"/>
                <a:gd name="T7" fmla="*/ 210 h 2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0"/>
                <a:gd name="T13" fmla="*/ 0 h 210"/>
                <a:gd name="T14" fmla="*/ 540 w 540"/>
                <a:gd name="T15" fmla="*/ 210 h 2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0" h="210">
                  <a:moveTo>
                    <a:pt x="0" y="210"/>
                  </a:moveTo>
                  <a:cubicBezTo>
                    <a:pt x="60" y="135"/>
                    <a:pt x="120" y="60"/>
                    <a:pt x="180" y="30"/>
                  </a:cubicBezTo>
                  <a:cubicBezTo>
                    <a:pt x="240" y="0"/>
                    <a:pt x="300" y="0"/>
                    <a:pt x="360" y="30"/>
                  </a:cubicBezTo>
                  <a:cubicBezTo>
                    <a:pt x="420" y="60"/>
                    <a:pt x="480" y="135"/>
                    <a:pt x="540" y="21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5" name="Freeform 16">
              <a:extLst>
                <a:ext uri="{FF2B5EF4-FFF2-40B4-BE49-F238E27FC236}">
                  <a16:creationId xmlns:a16="http://schemas.microsoft.com/office/drawing/2014/main" id="{3AD148E9-7660-1049-984C-191DEF14A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2520"/>
              <a:ext cx="540" cy="360"/>
            </a:xfrm>
            <a:custGeom>
              <a:avLst/>
              <a:gdLst>
                <a:gd name="T0" fmla="*/ 540 w 540"/>
                <a:gd name="T1" fmla="*/ 0 h 360"/>
                <a:gd name="T2" fmla="*/ 360 w 540"/>
                <a:gd name="T3" fmla="*/ 360 h 360"/>
                <a:gd name="T4" fmla="*/ 0 w 540"/>
                <a:gd name="T5" fmla="*/ 0 h 360"/>
                <a:gd name="T6" fmla="*/ 0 60000 65536"/>
                <a:gd name="T7" fmla="*/ 0 60000 65536"/>
                <a:gd name="T8" fmla="*/ 0 60000 65536"/>
                <a:gd name="T9" fmla="*/ 0 w 540"/>
                <a:gd name="T10" fmla="*/ 0 h 360"/>
                <a:gd name="T11" fmla="*/ 540 w 540"/>
                <a:gd name="T12" fmla="*/ 360 h 3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360">
                  <a:moveTo>
                    <a:pt x="540" y="0"/>
                  </a:moveTo>
                  <a:cubicBezTo>
                    <a:pt x="495" y="180"/>
                    <a:pt x="450" y="360"/>
                    <a:pt x="360" y="360"/>
                  </a:cubicBezTo>
                  <a:cubicBezTo>
                    <a:pt x="270" y="360"/>
                    <a:pt x="135" y="180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6" name="Freeform 17">
              <a:extLst>
                <a:ext uri="{FF2B5EF4-FFF2-40B4-BE49-F238E27FC236}">
                  <a16:creationId xmlns:a16="http://schemas.microsoft.com/office/drawing/2014/main" id="{19007BB3-3297-F545-9308-44A48CFF1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" y="2520"/>
              <a:ext cx="540" cy="360"/>
            </a:xfrm>
            <a:custGeom>
              <a:avLst/>
              <a:gdLst>
                <a:gd name="T0" fmla="*/ 540 w 540"/>
                <a:gd name="T1" fmla="*/ 0 h 360"/>
                <a:gd name="T2" fmla="*/ 360 w 540"/>
                <a:gd name="T3" fmla="*/ 360 h 360"/>
                <a:gd name="T4" fmla="*/ 0 w 540"/>
                <a:gd name="T5" fmla="*/ 0 h 360"/>
                <a:gd name="T6" fmla="*/ 0 60000 65536"/>
                <a:gd name="T7" fmla="*/ 0 60000 65536"/>
                <a:gd name="T8" fmla="*/ 0 60000 65536"/>
                <a:gd name="T9" fmla="*/ 0 w 540"/>
                <a:gd name="T10" fmla="*/ 0 h 360"/>
                <a:gd name="T11" fmla="*/ 540 w 540"/>
                <a:gd name="T12" fmla="*/ 360 h 3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360">
                  <a:moveTo>
                    <a:pt x="540" y="0"/>
                  </a:moveTo>
                  <a:cubicBezTo>
                    <a:pt x="495" y="180"/>
                    <a:pt x="450" y="360"/>
                    <a:pt x="360" y="360"/>
                  </a:cubicBezTo>
                  <a:cubicBezTo>
                    <a:pt x="270" y="360"/>
                    <a:pt x="135" y="180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7" name="Freeform 18">
              <a:extLst>
                <a:ext uri="{FF2B5EF4-FFF2-40B4-BE49-F238E27FC236}">
                  <a16:creationId xmlns:a16="http://schemas.microsoft.com/office/drawing/2014/main" id="{19D69599-5D03-DC43-846A-7835F952C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2520"/>
              <a:ext cx="540" cy="360"/>
            </a:xfrm>
            <a:custGeom>
              <a:avLst/>
              <a:gdLst>
                <a:gd name="T0" fmla="*/ 540 w 540"/>
                <a:gd name="T1" fmla="*/ 0 h 360"/>
                <a:gd name="T2" fmla="*/ 360 w 540"/>
                <a:gd name="T3" fmla="*/ 360 h 360"/>
                <a:gd name="T4" fmla="*/ 0 w 540"/>
                <a:gd name="T5" fmla="*/ 0 h 360"/>
                <a:gd name="T6" fmla="*/ 0 60000 65536"/>
                <a:gd name="T7" fmla="*/ 0 60000 65536"/>
                <a:gd name="T8" fmla="*/ 0 60000 65536"/>
                <a:gd name="T9" fmla="*/ 0 w 540"/>
                <a:gd name="T10" fmla="*/ 0 h 360"/>
                <a:gd name="T11" fmla="*/ 540 w 540"/>
                <a:gd name="T12" fmla="*/ 360 h 3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360">
                  <a:moveTo>
                    <a:pt x="540" y="0"/>
                  </a:moveTo>
                  <a:cubicBezTo>
                    <a:pt x="495" y="180"/>
                    <a:pt x="450" y="360"/>
                    <a:pt x="360" y="360"/>
                  </a:cubicBezTo>
                  <a:cubicBezTo>
                    <a:pt x="270" y="360"/>
                    <a:pt x="135" y="180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8" name="Text Box 19">
              <a:extLst>
                <a:ext uri="{FF2B5EF4-FFF2-40B4-BE49-F238E27FC236}">
                  <a16:creationId xmlns:a16="http://schemas.microsoft.com/office/drawing/2014/main" id="{1251EAAD-F45E-1E42-82C9-564F8CF94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0" y="1440"/>
              <a:ext cx="6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92179" name="Text Box 20">
              <a:extLst>
                <a:ext uri="{FF2B5EF4-FFF2-40B4-BE49-F238E27FC236}">
                  <a16:creationId xmlns:a16="http://schemas.microsoft.com/office/drawing/2014/main" id="{A7844D50-4D64-8341-B87D-AEBB79C11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440"/>
              <a:ext cx="6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 2</a:t>
              </a:r>
            </a:p>
          </p:txBody>
        </p:sp>
        <p:sp>
          <p:nvSpPr>
            <p:cNvPr id="92180" name="Text Box 21">
              <a:extLst>
                <a:ext uri="{FF2B5EF4-FFF2-40B4-BE49-F238E27FC236}">
                  <a16:creationId xmlns:a16="http://schemas.microsoft.com/office/drawing/2014/main" id="{308AC8B7-5174-0844-BFD8-4104CC6D9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0" y="1440"/>
              <a:ext cx="6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 3</a:t>
              </a:r>
            </a:p>
          </p:txBody>
        </p:sp>
        <p:sp>
          <p:nvSpPr>
            <p:cNvPr id="92181" name="Text Box 22">
              <a:extLst>
                <a:ext uri="{FF2B5EF4-FFF2-40B4-BE49-F238E27FC236}">
                  <a16:creationId xmlns:a16="http://schemas.microsoft.com/office/drawing/2014/main" id="{37E7B42B-9F7E-C146-96DC-ED101B9E2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0" y="2880"/>
              <a:ext cx="6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3</a:t>
              </a:r>
              <a:r>
                <a:rPr lang="ja-JP" altLang="en-US" sz="1400">
                  <a:latin typeface="Times New Roman" panose="02020603050405020304" pitchFamily="18" charset="0"/>
                </a:rPr>
                <a:t>’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92182" name="Text Box 23">
              <a:extLst>
                <a:ext uri="{FF2B5EF4-FFF2-40B4-BE49-F238E27FC236}">
                  <a16:creationId xmlns:a16="http://schemas.microsoft.com/office/drawing/2014/main" id="{CFBCC3BA-F086-D445-BE76-45E95EB8B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" y="2880"/>
              <a:ext cx="6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r>
                <a:rPr lang="ja-JP" altLang="en-US" sz="1400">
                  <a:latin typeface="Times New Roman" panose="02020603050405020304" pitchFamily="18" charset="0"/>
                </a:rPr>
                <a:t>’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92183" name="Text Box 24">
              <a:extLst>
                <a:ext uri="{FF2B5EF4-FFF2-40B4-BE49-F238E27FC236}">
                  <a16:creationId xmlns:a16="http://schemas.microsoft.com/office/drawing/2014/main" id="{8CDAFBF5-6521-7941-AC4E-DE874CC45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0" y="720"/>
              <a:ext cx="6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2184" name="Text Box 25">
              <a:extLst>
                <a:ext uri="{FF2B5EF4-FFF2-40B4-BE49-F238E27FC236}">
                  <a16:creationId xmlns:a16="http://schemas.microsoft.com/office/drawing/2014/main" id="{BEFBA853-F364-4744-9AAF-530BCD466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0" y="1440"/>
              <a:ext cx="6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2185" name="Freeform 26">
              <a:extLst>
                <a:ext uri="{FF2B5EF4-FFF2-40B4-BE49-F238E27FC236}">
                  <a16:creationId xmlns:a16="http://schemas.microsoft.com/office/drawing/2014/main" id="{D834650F-C54E-DE4B-AC06-238F92C4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" y="1140"/>
              <a:ext cx="4320" cy="840"/>
            </a:xfrm>
            <a:custGeom>
              <a:avLst/>
              <a:gdLst>
                <a:gd name="T0" fmla="*/ 0 w 4320"/>
                <a:gd name="T1" fmla="*/ 840 h 840"/>
                <a:gd name="T2" fmla="*/ 360 w 4320"/>
                <a:gd name="T3" fmla="*/ 300 h 840"/>
                <a:gd name="T4" fmla="*/ 1260 w 4320"/>
                <a:gd name="T5" fmla="*/ 120 h 840"/>
                <a:gd name="T6" fmla="*/ 3420 w 4320"/>
                <a:gd name="T7" fmla="*/ 120 h 840"/>
                <a:gd name="T8" fmla="*/ 4320 w 4320"/>
                <a:gd name="T9" fmla="*/ 84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0"/>
                <a:gd name="T16" fmla="*/ 0 h 840"/>
                <a:gd name="T17" fmla="*/ 4320 w 432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0" h="840">
                  <a:moveTo>
                    <a:pt x="0" y="840"/>
                  </a:moveTo>
                  <a:cubicBezTo>
                    <a:pt x="75" y="630"/>
                    <a:pt x="150" y="420"/>
                    <a:pt x="360" y="300"/>
                  </a:cubicBezTo>
                  <a:cubicBezTo>
                    <a:pt x="570" y="180"/>
                    <a:pt x="750" y="150"/>
                    <a:pt x="1260" y="120"/>
                  </a:cubicBezTo>
                  <a:cubicBezTo>
                    <a:pt x="1770" y="90"/>
                    <a:pt x="2910" y="0"/>
                    <a:pt x="3420" y="120"/>
                  </a:cubicBezTo>
                  <a:cubicBezTo>
                    <a:pt x="3930" y="240"/>
                    <a:pt x="4125" y="540"/>
                    <a:pt x="4320" y="8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026">
            <a:extLst>
              <a:ext uri="{FF2B5EF4-FFF2-40B4-BE49-F238E27FC236}">
                <a16:creationId xmlns:a16="http://schemas.microsoft.com/office/drawing/2014/main" id="{7E030F6A-A9E8-F74F-88B2-2F7E5E4AB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239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Comparison of Logging Schemes</a:t>
            </a:r>
          </a:p>
        </p:txBody>
      </p:sp>
      <p:grpSp>
        <p:nvGrpSpPr>
          <p:cNvPr id="2" name="Group 1042">
            <a:extLst>
              <a:ext uri="{FF2B5EF4-FFF2-40B4-BE49-F238E27FC236}">
                <a16:creationId xmlns:a16="http://schemas.microsoft.com/office/drawing/2014/main" id="{53EEF8A3-37F8-E64C-A502-33F19832A30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371600"/>
            <a:ext cx="6477000" cy="4648200"/>
            <a:chOff x="912" y="1100"/>
            <a:chExt cx="3312" cy="2692"/>
          </a:xfrm>
        </p:grpSpPr>
        <p:sp>
          <p:nvSpPr>
            <p:cNvPr id="94211" name="Text Box 1029">
              <a:extLst>
                <a:ext uri="{FF2B5EF4-FFF2-40B4-BE49-F238E27FC236}">
                  <a16:creationId xmlns:a16="http://schemas.microsoft.com/office/drawing/2014/main" id="{1F39BEA0-D5C2-FF47-9E58-B038F2E01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100"/>
              <a:ext cx="1152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en-US" altLang="en-US" sz="2200"/>
                <a:t>before failure</a:t>
              </a:r>
            </a:p>
            <a:p>
              <a:pPr algn="ctr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en-US" altLang="en-US" sz="2200"/>
            </a:p>
          </p:txBody>
        </p:sp>
        <p:sp>
          <p:nvSpPr>
            <p:cNvPr id="94212" name="Text Box 1030">
              <a:extLst>
                <a:ext uri="{FF2B5EF4-FFF2-40B4-BE49-F238E27FC236}">
                  <a16:creationId xmlns:a16="http://schemas.microsoft.com/office/drawing/2014/main" id="{959CA2D5-574E-374A-B3D4-67CF77EC3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959"/>
              <a:ext cx="1152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/>
                <a:t>after failure</a:t>
              </a:r>
            </a:p>
          </p:txBody>
        </p:sp>
        <p:sp>
          <p:nvSpPr>
            <p:cNvPr id="94213" name="Text Box 1031">
              <a:extLst>
                <a:ext uri="{FF2B5EF4-FFF2-40B4-BE49-F238E27FC236}">
                  <a16:creationId xmlns:a16="http://schemas.microsoft.com/office/drawing/2014/main" id="{5E497169-8326-3440-B848-A6D0979AF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" y="1497"/>
              <a:ext cx="285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Log  1  2  3  3</a:t>
              </a:r>
              <a:r>
                <a:rPr lang="ja-JP" altLang="en-US" sz="2000"/>
                <a:t>’</a:t>
              </a:r>
              <a:r>
                <a:rPr lang="en-US" altLang="ja-JP" sz="2000"/>
                <a:t>  2</a:t>
              </a:r>
              <a:r>
                <a:rPr lang="ja-JP" altLang="en-US" sz="2000"/>
                <a:t>’</a:t>
              </a:r>
              <a:r>
                <a:rPr lang="en-US" altLang="ja-JP" sz="2000"/>
                <a:t>  crash</a:t>
              </a:r>
              <a:endParaRPr lang="en-US" altLang="en-US" sz="2000"/>
            </a:p>
          </p:txBody>
        </p:sp>
        <p:sp>
          <p:nvSpPr>
            <p:cNvPr id="94214" name="Text Box 1032">
              <a:extLst>
                <a:ext uri="{FF2B5EF4-FFF2-40B4-BE49-F238E27FC236}">
                  <a16:creationId xmlns:a16="http://schemas.microsoft.com/office/drawing/2014/main" id="{23C29737-C540-A04A-A5F1-F2D0B4DC6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340"/>
              <a:ext cx="9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db2</a:t>
              </a:r>
            </a:p>
          </p:txBody>
        </p:sp>
        <p:sp>
          <p:nvSpPr>
            <p:cNvPr id="94215" name="Text Box 1033">
              <a:extLst>
                <a:ext uri="{FF2B5EF4-FFF2-40B4-BE49-F238E27FC236}">
                  <a16:creationId xmlns:a16="http://schemas.microsoft.com/office/drawing/2014/main" id="{7FAF4044-608F-2347-93A2-5C2587AB7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340"/>
              <a:ext cx="187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2</a:t>
              </a:r>
              <a:r>
                <a:rPr lang="ja-JP" altLang="en-US"/>
                <a:t>”</a:t>
              </a:r>
              <a:r>
                <a:rPr lang="en-US" altLang="ja-JP"/>
                <a:t>  3</a:t>
              </a:r>
              <a:r>
                <a:rPr lang="ja-JP" altLang="en-US"/>
                <a:t>”</a:t>
              </a:r>
              <a:r>
                <a:rPr lang="en-US" altLang="ja-JP"/>
                <a:t>  3</a:t>
              </a:r>
              <a:r>
                <a:rPr lang="ja-JP" altLang="en-US"/>
                <a:t>’</a:t>
              </a:r>
              <a:r>
                <a:rPr lang="en-US" altLang="ja-JP"/>
                <a:t>  2</a:t>
              </a:r>
              <a:r>
                <a:rPr lang="ja-JP" altLang="en-US"/>
                <a:t>’</a:t>
              </a:r>
              <a:r>
                <a:rPr lang="en-US" altLang="ja-JP"/>
                <a:t>  1</a:t>
              </a:r>
              <a:r>
                <a:rPr lang="ja-JP" altLang="en-US"/>
                <a:t>’</a:t>
              </a:r>
              <a:endParaRPr lang="en-US" altLang="en-US"/>
            </a:p>
          </p:txBody>
        </p:sp>
        <p:sp>
          <p:nvSpPr>
            <p:cNvPr id="94216" name="Text Box 1036">
              <a:extLst>
                <a:ext uri="{FF2B5EF4-FFF2-40B4-BE49-F238E27FC236}">
                  <a16:creationId xmlns:a16="http://schemas.microsoft.com/office/drawing/2014/main" id="{291FD99A-E662-8C46-A0A6-F7119DFBE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772"/>
              <a:ext cx="72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ARIES</a:t>
              </a:r>
            </a:p>
          </p:txBody>
        </p:sp>
        <p:sp>
          <p:nvSpPr>
            <p:cNvPr id="94217" name="Text Box 1037">
              <a:extLst>
                <a:ext uri="{FF2B5EF4-FFF2-40B4-BE49-F238E27FC236}">
                  <a16:creationId xmlns:a16="http://schemas.microsoft.com/office/drawing/2014/main" id="{6B1926EC-B6EC-A04F-B696-9FE3A9AF0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772"/>
              <a:ext cx="100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  <a:r>
                <a:rPr lang="ja-JP" altLang="en-US" sz="2000"/>
                <a:t>’</a:t>
              </a:r>
              <a:endParaRPr lang="en-US" altLang="en-US" sz="2000"/>
            </a:p>
          </p:txBody>
        </p:sp>
        <p:sp>
          <p:nvSpPr>
            <p:cNvPr id="94218" name="Text Box 1038">
              <a:extLst>
                <a:ext uri="{FF2B5EF4-FFF2-40B4-BE49-F238E27FC236}">
                  <a16:creationId xmlns:a16="http://schemas.microsoft.com/office/drawing/2014/main" id="{068E4D16-2541-D142-8D34-B89BCBA53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3060"/>
              <a:ext cx="129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CLR chaining</a:t>
              </a:r>
            </a:p>
          </p:txBody>
        </p:sp>
        <p:sp>
          <p:nvSpPr>
            <p:cNvPr id="94219" name="Text Box 1039">
              <a:extLst>
                <a:ext uri="{FF2B5EF4-FFF2-40B4-BE49-F238E27FC236}">
                  <a16:creationId xmlns:a16="http://schemas.microsoft.com/office/drawing/2014/main" id="{4AC3E5B7-7CDE-B64D-8030-8A909242D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276"/>
              <a:ext cx="158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1     2     3     3</a:t>
              </a:r>
              <a:r>
                <a:rPr lang="ja-JP" altLang="en-US" sz="2000"/>
                <a:t>’</a:t>
              </a:r>
              <a:r>
                <a:rPr lang="en-US" altLang="ja-JP" sz="2000"/>
                <a:t>     2</a:t>
              </a:r>
              <a:r>
                <a:rPr lang="ja-JP" altLang="en-US" sz="2000"/>
                <a:t>’</a:t>
              </a:r>
              <a:r>
                <a:rPr lang="en-US" altLang="ja-JP" sz="2000"/>
                <a:t>  </a:t>
              </a:r>
              <a:endParaRPr lang="en-US" altLang="en-US" sz="2000"/>
            </a:p>
          </p:txBody>
        </p:sp>
        <p:sp>
          <p:nvSpPr>
            <p:cNvPr id="94220" name="Freeform 1040">
              <a:extLst>
                <a:ext uri="{FF2B5EF4-FFF2-40B4-BE49-F238E27FC236}">
                  <a16:creationId xmlns:a16="http://schemas.microsoft.com/office/drawing/2014/main" id="{CC4340F7-21A5-4247-8AF8-8D98E6F72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3528"/>
              <a:ext cx="528" cy="72"/>
            </a:xfrm>
            <a:custGeom>
              <a:avLst/>
              <a:gdLst>
                <a:gd name="T0" fmla="*/ 0 w 1080"/>
                <a:gd name="T1" fmla="*/ 0 h 180"/>
                <a:gd name="T2" fmla="*/ 0 w 1080"/>
                <a:gd name="T3" fmla="*/ 0 h 180"/>
                <a:gd name="T4" fmla="*/ 0 w 1080"/>
                <a:gd name="T5" fmla="*/ 0 h 180"/>
                <a:gd name="T6" fmla="*/ 0 60000 65536"/>
                <a:gd name="T7" fmla="*/ 0 60000 65536"/>
                <a:gd name="T8" fmla="*/ 0 60000 65536"/>
                <a:gd name="T9" fmla="*/ 0 w 1080"/>
                <a:gd name="T10" fmla="*/ 0 h 180"/>
                <a:gd name="T11" fmla="*/ 1080 w 108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0" h="180">
                  <a:moveTo>
                    <a:pt x="1080" y="0"/>
                  </a:moveTo>
                  <a:cubicBezTo>
                    <a:pt x="900" y="90"/>
                    <a:pt x="720" y="180"/>
                    <a:pt x="540" y="180"/>
                  </a:cubicBezTo>
                  <a:cubicBezTo>
                    <a:pt x="360" y="180"/>
                    <a:pt x="180" y="90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1" name="Freeform 1041">
              <a:extLst>
                <a:ext uri="{FF2B5EF4-FFF2-40B4-BE49-F238E27FC236}">
                  <a16:creationId xmlns:a16="http://schemas.microsoft.com/office/drawing/2014/main" id="{81102AA0-17FA-AF48-9FD3-6A8047198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3504"/>
              <a:ext cx="1176" cy="288"/>
            </a:xfrm>
            <a:custGeom>
              <a:avLst/>
              <a:gdLst>
                <a:gd name="T0" fmla="*/ 1 w 1980"/>
                <a:gd name="T1" fmla="*/ 0 h 570"/>
                <a:gd name="T2" fmla="*/ 1 w 1980"/>
                <a:gd name="T3" fmla="*/ 1 h 570"/>
                <a:gd name="T4" fmla="*/ 0 w 1980"/>
                <a:gd name="T5" fmla="*/ 1 h 570"/>
                <a:gd name="T6" fmla="*/ 0 60000 65536"/>
                <a:gd name="T7" fmla="*/ 0 60000 65536"/>
                <a:gd name="T8" fmla="*/ 0 60000 65536"/>
                <a:gd name="T9" fmla="*/ 0 w 1980"/>
                <a:gd name="T10" fmla="*/ 0 h 570"/>
                <a:gd name="T11" fmla="*/ 1980 w 1980"/>
                <a:gd name="T12" fmla="*/ 570 h 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0" h="570">
                  <a:moveTo>
                    <a:pt x="1980" y="0"/>
                  </a:moveTo>
                  <a:cubicBezTo>
                    <a:pt x="1785" y="255"/>
                    <a:pt x="1590" y="510"/>
                    <a:pt x="1260" y="540"/>
                  </a:cubicBezTo>
                  <a:cubicBezTo>
                    <a:pt x="930" y="570"/>
                    <a:pt x="465" y="375"/>
                    <a:pt x="0" y="18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DFEF2997-5607-2E41-A88E-6ED225D31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Data Processing Paradigms</a:t>
            </a:r>
          </a:p>
        </p:txBody>
      </p:sp>
      <p:sp>
        <p:nvSpPr>
          <p:cNvPr id="107522" name="Content Placeholder 2">
            <a:extLst>
              <a:ext uri="{FF2B5EF4-FFF2-40B4-BE49-F238E27FC236}">
                <a16:creationId xmlns:a16="http://schemas.microsoft.com/office/drawing/2014/main" id="{6A68533A-4BDC-9A42-AFD7-32A25839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Char char="o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Data Base Management Systems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o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Distributed  Data Processing</a:t>
            </a:r>
          </a:p>
          <a:p>
            <a:pPr>
              <a:buFont typeface="Monotype Sorts" charset="0"/>
              <a:buChar char="o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o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Data Stream Management Systems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1" name="Group 2">
            <a:extLst>
              <a:ext uri="{FF2B5EF4-FFF2-40B4-BE49-F238E27FC236}">
                <a16:creationId xmlns:a16="http://schemas.microsoft.com/office/drawing/2014/main" id="{F45ED612-B265-894A-A710-6F9703FF47B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466850"/>
            <a:ext cx="4495800" cy="4857750"/>
            <a:chOff x="1066" y="300"/>
            <a:chExt cx="3583" cy="3747"/>
          </a:xfrm>
        </p:grpSpPr>
        <p:grpSp>
          <p:nvGrpSpPr>
            <p:cNvPr id="97284" name="Group 3">
              <a:extLst>
                <a:ext uri="{FF2B5EF4-FFF2-40B4-BE49-F238E27FC236}">
                  <a16:creationId xmlns:a16="http://schemas.microsoft.com/office/drawing/2014/main" id="{17A4202E-D6DC-6141-8DDD-E9E0FE338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640"/>
              <a:ext cx="1451" cy="1407"/>
              <a:chOff x="2835" y="436"/>
              <a:chExt cx="1451" cy="1407"/>
            </a:xfrm>
          </p:grpSpPr>
          <p:sp>
            <p:nvSpPr>
              <p:cNvPr id="97323" name="Rectangle 4">
                <a:extLst>
                  <a:ext uri="{FF2B5EF4-FFF2-40B4-BE49-F238E27FC236}">
                    <a16:creationId xmlns:a16="http://schemas.microsoft.com/office/drawing/2014/main" id="{9CCEFB42-A093-A548-9CCC-57FEEA511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5" y="436"/>
                <a:ext cx="1451" cy="1407"/>
              </a:xfrm>
              <a:prstGeom prst="rect">
                <a:avLst/>
              </a:prstGeom>
              <a:solidFill>
                <a:srgbClr val="9966FF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sp>
            <p:nvSpPr>
              <p:cNvPr id="97324" name="Line 5">
                <a:extLst>
                  <a:ext uri="{FF2B5EF4-FFF2-40B4-BE49-F238E27FC236}">
                    <a16:creationId xmlns:a16="http://schemas.microsoft.com/office/drawing/2014/main" id="{2CAC90E6-6D87-E14E-8ECB-057A99FEE9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8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25" name="Rectangle 6">
                <a:extLst>
                  <a:ext uri="{FF2B5EF4-FFF2-40B4-BE49-F238E27FC236}">
                    <a16:creationId xmlns:a16="http://schemas.microsoft.com/office/drawing/2014/main" id="{8450C71A-661D-AE49-AD5C-7A2887253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935"/>
                <a:ext cx="453" cy="31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sp>
            <p:nvSpPr>
              <p:cNvPr id="97326" name="Rectangle 7">
                <a:extLst>
                  <a:ext uri="{FF2B5EF4-FFF2-40B4-BE49-F238E27FC236}">
                    <a16:creationId xmlns:a16="http://schemas.microsoft.com/office/drawing/2014/main" id="{C5155C13-9EC6-144B-9B77-B6E3ED4BA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1434"/>
                <a:ext cx="772" cy="31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grpSp>
            <p:nvGrpSpPr>
              <p:cNvPr id="97327" name="Group 8">
                <a:extLst>
                  <a:ext uri="{FF2B5EF4-FFF2-40B4-BE49-F238E27FC236}">
                    <a16:creationId xmlns:a16="http://schemas.microsoft.com/office/drawing/2014/main" id="{CDB27B9A-E284-F648-BCB0-A2AC881E01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7" y="799"/>
                <a:ext cx="409" cy="590"/>
                <a:chOff x="1655" y="799"/>
                <a:chExt cx="409" cy="590"/>
              </a:xfrm>
            </p:grpSpPr>
            <p:sp>
              <p:nvSpPr>
                <p:cNvPr id="97333" name="Oval 9">
                  <a:extLst>
                    <a:ext uri="{FF2B5EF4-FFF2-40B4-BE49-F238E27FC236}">
                      <a16:creationId xmlns:a16="http://schemas.microsoft.com/office/drawing/2014/main" id="{0D1BA11F-A100-374C-8B2B-BF561C2B8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5" y="1207"/>
                  <a:ext cx="409" cy="18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sp>
              <p:nvSpPr>
                <p:cNvPr id="97334" name="Rectangle 10">
                  <a:extLst>
                    <a:ext uri="{FF2B5EF4-FFF2-40B4-BE49-F238E27FC236}">
                      <a16:creationId xmlns:a16="http://schemas.microsoft.com/office/drawing/2014/main" id="{BB9D804C-A263-144B-ABA4-1BBE3585B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5" y="890"/>
                  <a:ext cx="409" cy="40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sp>
              <p:nvSpPr>
                <p:cNvPr id="97335" name="Line 11">
                  <a:extLst>
                    <a:ext uri="{FF2B5EF4-FFF2-40B4-BE49-F238E27FC236}">
                      <a16:creationId xmlns:a16="http://schemas.microsoft.com/office/drawing/2014/main" id="{86B7AB3A-3EA3-3540-9376-327D87B0FC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55" y="890"/>
                  <a:ext cx="0" cy="4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36" name="Line 12">
                  <a:extLst>
                    <a:ext uri="{FF2B5EF4-FFF2-40B4-BE49-F238E27FC236}">
                      <a16:creationId xmlns:a16="http://schemas.microsoft.com/office/drawing/2014/main" id="{6D78C70F-7CED-574E-9B59-82ACA3B045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4" y="890"/>
                  <a:ext cx="0" cy="4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37" name="Oval 13">
                  <a:extLst>
                    <a:ext uri="{FF2B5EF4-FFF2-40B4-BE49-F238E27FC236}">
                      <a16:creationId xmlns:a16="http://schemas.microsoft.com/office/drawing/2014/main" id="{634C9E50-A51E-734B-90C1-28770825F3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5" y="799"/>
                  <a:ext cx="409" cy="182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97328" name="Text Box 14">
                <a:extLst>
                  <a:ext uri="{FF2B5EF4-FFF2-40B4-BE49-F238E27FC236}">
                    <a16:creationId xmlns:a16="http://schemas.microsoft.com/office/drawing/2014/main" id="{FDB27D38-7E07-D444-A6A1-31862833A0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1" y="981"/>
                <a:ext cx="455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CPU</a:t>
                </a:r>
              </a:p>
            </p:txBody>
          </p:sp>
          <p:sp>
            <p:nvSpPr>
              <p:cNvPr id="97329" name="Text Box 15">
                <a:extLst>
                  <a:ext uri="{FF2B5EF4-FFF2-40B4-BE49-F238E27FC236}">
                    <a16:creationId xmlns:a16="http://schemas.microsoft.com/office/drawing/2014/main" id="{01482031-2129-264C-9EBA-4899E75B1B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5" y="1480"/>
                <a:ext cx="772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l-GR" altLang="en-US" sz="1600">
                    <a:latin typeface="Arial" panose="020B0604020202020204" pitchFamily="34" charset="0"/>
                  </a:rPr>
                  <a:t>Memory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7330" name="Text Box 16">
                <a:extLst>
                  <a:ext uri="{FF2B5EF4-FFF2-40B4-BE49-F238E27FC236}">
                    <a16:creationId xmlns:a16="http://schemas.microsoft.com/office/drawing/2014/main" id="{42690A47-D494-394D-8B5F-17D9AEBC5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3" y="1026"/>
                <a:ext cx="400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DB</a:t>
                </a:r>
              </a:p>
            </p:txBody>
          </p:sp>
          <p:sp>
            <p:nvSpPr>
              <p:cNvPr id="97331" name="Line 17">
                <a:extLst>
                  <a:ext uri="{FF2B5EF4-FFF2-40B4-BE49-F238E27FC236}">
                    <a16:creationId xmlns:a16="http://schemas.microsoft.com/office/drawing/2014/main" id="{24718FD5-1A71-354B-AA5F-B9B079704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111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32" name="Text Box 18">
                <a:extLst>
                  <a:ext uri="{FF2B5EF4-FFF2-40B4-BE49-F238E27FC236}">
                    <a16:creationId xmlns:a16="http://schemas.microsoft.com/office/drawing/2014/main" id="{55135D2E-5189-C745-9972-9C9868E010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5" y="483"/>
                <a:ext cx="1451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l-GR" altLang="en-US" sz="1800">
                    <a:latin typeface="Arial" panose="020B0604020202020204" pitchFamily="34" charset="0"/>
                  </a:rPr>
                  <a:t>Computer </a:t>
                </a:r>
                <a:r>
                  <a:rPr lang="en-US" altLang="en-US" sz="1800">
                    <a:latin typeface="Arial" panose="020B0604020202020204" pitchFamily="34" charset="0"/>
                  </a:rPr>
                  <a:t>n</a:t>
                </a:r>
              </a:p>
            </p:txBody>
          </p:sp>
        </p:grpSp>
        <p:grpSp>
          <p:nvGrpSpPr>
            <p:cNvPr id="97285" name="Group 19">
              <a:extLst>
                <a:ext uri="{FF2B5EF4-FFF2-40B4-BE49-F238E27FC236}">
                  <a16:creationId xmlns:a16="http://schemas.microsoft.com/office/drawing/2014/main" id="{333DF1BA-08D1-6E4F-83A2-7685992275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00"/>
              <a:ext cx="3583" cy="2359"/>
              <a:chOff x="1066" y="300"/>
              <a:chExt cx="3583" cy="2359"/>
            </a:xfrm>
          </p:grpSpPr>
          <p:grpSp>
            <p:nvGrpSpPr>
              <p:cNvPr id="97286" name="Group 20">
                <a:extLst>
                  <a:ext uri="{FF2B5EF4-FFF2-40B4-BE49-F238E27FC236}">
                    <a16:creationId xmlns:a16="http://schemas.microsoft.com/office/drawing/2014/main" id="{EDF3F708-785B-1B42-A4B2-EF571FB228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6" y="300"/>
                <a:ext cx="1451" cy="1407"/>
                <a:chOff x="703" y="436"/>
                <a:chExt cx="1451" cy="1407"/>
              </a:xfrm>
            </p:grpSpPr>
            <p:sp>
              <p:nvSpPr>
                <p:cNvPr id="97308" name="Rectangle 21">
                  <a:extLst>
                    <a:ext uri="{FF2B5EF4-FFF2-40B4-BE49-F238E27FC236}">
                      <a16:creationId xmlns:a16="http://schemas.microsoft.com/office/drawing/2014/main" id="{CFEDC3A3-8A8F-D14F-9003-742C644983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436"/>
                  <a:ext cx="1451" cy="1407"/>
                </a:xfrm>
                <a:prstGeom prst="rect">
                  <a:avLst/>
                </a:prstGeom>
                <a:solidFill>
                  <a:srgbClr val="9966FF">
                    <a:alpha val="39999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sp>
              <p:nvSpPr>
                <p:cNvPr id="97309" name="Line 22">
                  <a:extLst>
                    <a:ext uri="{FF2B5EF4-FFF2-40B4-BE49-F238E27FC236}">
                      <a16:creationId xmlns:a16="http://schemas.microsoft.com/office/drawing/2014/main" id="{E2A14BB3-0B4D-9E4D-BA9B-6AB574DA9F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56" y="120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10" name="Rectangle 23">
                  <a:extLst>
                    <a:ext uri="{FF2B5EF4-FFF2-40B4-BE49-F238E27FC236}">
                      <a16:creationId xmlns:a16="http://schemas.microsoft.com/office/drawing/2014/main" id="{03513347-657F-7F49-9651-C5ECEB1118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0" y="935"/>
                  <a:ext cx="453" cy="318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sp>
              <p:nvSpPr>
                <p:cNvPr id="97311" name="Rectangle 24">
                  <a:extLst>
                    <a:ext uri="{FF2B5EF4-FFF2-40B4-BE49-F238E27FC236}">
                      <a16:creationId xmlns:a16="http://schemas.microsoft.com/office/drawing/2014/main" id="{A3743D1B-631E-6449-961D-1CEAD4B92A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1434"/>
                  <a:ext cx="772" cy="318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grpSp>
              <p:nvGrpSpPr>
                <p:cNvPr id="97312" name="Group 25">
                  <a:extLst>
                    <a:ext uri="{FF2B5EF4-FFF2-40B4-BE49-F238E27FC236}">
                      <a16:creationId xmlns:a16="http://schemas.microsoft.com/office/drawing/2014/main" id="{F649C622-AE9C-FF42-A3B3-DC37C9A7C7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55" y="799"/>
                  <a:ext cx="409" cy="590"/>
                  <a:chOff x="1655" y="799"/>
                  <a:chExt cx="409" cy="590"/>
                </a:xfrm>
              </p:grpSpPr>
              <p:sp>
                <p:nvSpPr>
                  <p:cNvPr id="97318" name="Oval 26">
                    <a:extLst>
                      <a:ext uri="{FF2B5EF4-FFF2-40B4-BE49-F238E27FC236}">
                        <a16:creationId xmlns:a16="http://schemas.microsoft.com/office/drawing/2014/main" id="{A1A04D6F-CAA6-8C40-BD25-3C57B05318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55" y="1207"/>
                    <a:ext cx="409" cy="18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97319" name="Rectangle 27">
                    <a:extLst>
                      <a:ext uri="{FF2B5EF4-FFF2-40B4-BE49-F238E27FC236}">
                        <a16:creationId xmlns:a16="http://schemas.microsoft.com/office/drawing/2014/main" id="{969F9C36-B817-924E-9712-8D856F48AE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55" y="890"/>
                    <a:ext cx="409" cy="40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97320" name="Line 28">
                    <a:extLst>
                      <a:ext uri="{FF2B5EF4-FFF2-40B4-BE49-F238E27FC236}">
                        <a16:creationId xmlns:a16="http://schemas.microsoft.com/office/drawing/2014/main" id="{5904B85C-80F3-7F46-8F17-D8A4625B06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55" y="890"/>
                    <a:ext cx="0" cy="4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321" name="Line 29">
                    <a:extLst>
                      <a:ext uri="{FF2B5EF4-FFF2-40B4-BE49-F238E27FC236}">
                        <a16:creationId xmlns:a16="http://schemas.microsoft.com/office/drawing/2014/main" id="{CD06B16C-C736-2147-872A-83315B055D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64" y="890"/>
                    <a:ext cx="0" cy="4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322" name="Oval 30">
                    <a:extLst>
                      <a:ext uri="{FF2B5EF4-FFF2-40B4-BE49-F238E27FC236}">
                        <a16:creationId xmlns:a16="http://schemas.microsoft.com/office/drawing/2014/main" id="{4F4691D0-A944-6B4F-A783-7E22438419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55" y="799"/>
                    <a:ext cx="409" cy="182"/>
                  </a:xfrm>
                  <a:prstGeom prst="ellipse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</p:grpSp>
            <p:sp>
              <p:nvSpPr>
                <p:cNvPr id="97313" name="Text Box 31">
                  <a:extLst>
                    <a:ext uri="{FF2B5EF4-FFF2-40B4-BE49-F238E27FC236}">
                      <a16:creationId xmlns:a16="http://schemas.microsoft.com/office/drawing/2014/main" id="{2161D8B0-D432-7D4C-AD66-C3DF5A80CF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9" y="981"/>
                  <a:ext cx="455" cy="4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spcBef>
                      <a:spcPct val="50000"/>
                    </a:spcBef>
                    <a:buFont typeface="Monotype Sorts" pitchFamily="2" charset="2"/>
                    <a:buNone/>
                  </a:pPr>
                  <a:r>
                    <a:rPr lang="en-US" altLang="en-US" sz="1800">
                      <a:latin typeface="Arial" panose="020B0604020202020204" pitchFamily="34" charset="0"/>
                    </a:rPr>
                    <a:t>CPU</a:t>
                  </a:r>
                </a:p>
              </p:txBody>
            </p:sp>
            <p:sp>
              <p:nvSpPr>
                <p:cNvPr id="97314" name="Text Box 32">
                  <a:extLst>
                    <a:ext uri="{FF2B5EF4-FFF2-40B4-BE49-F238E27FC236}">
                      <a16:creationId xmlns:a16="http://schemas.microsoft.com/office/drawing/2014/main" id="{CD1728BF-14E3-0E4F-A994-5564FB1E0E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3" y="1481"/>
                  <a:ext cx="772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spcBef>
                      <a:spcPct val="50000"/>
                    </a:spcBef>
                    <a:buFont typeface="Monotype Sorts" pitchFamily="2" charset="2"/>
                    <a:buNone/>
                  </a:pPr>
                  <a:r>
                    <a:rPr lang="el-GR" altLang="en-US" sz="1600">
                      <a:latin typeface="Arial" panose="020B0604020202020204" pitchFamily="34" charset="0"/>
                    </a:rPr>
                    <a:t>Memory</a:t>
                  </a:r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7315" name="Text Box 33">
                  <a:extLst>
                    <a:ext uri="{FF2B5EF4-FFF2-40B4-BE49-F238E27FC236}">
                      <a16:creationId xmlns:a16="http://schemas.microsoft.com/office/drawing/2014/main" id="{ADABD1B5-B5BA-D749-84A8-9D2735CA28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1" y="1026"/>
                  <a:ext cx="400" cy="2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buFont typeface="Monotype Sorts" pitchFamily="2" charset="2"/>
                    <a:buNone/>
                  </a:pPr>
                  <a:r>
                    <a:rPr lang="en-US" altLang="en-US" sz="1800">
                      <a:latin typeface="Arial" panose="020B0604020202020204" pitchFamily="34" charset="0"/>
                    </a:rPr>
                    <a:t>DB</a:t>
                  </a:r>
                </a:p>
              </p:txBody>
            </p:sp>
            <p:sp>
              <p:nvSpPr>
                <p:cNvPr id="97316" name="Line 34">
                  <a:extLst>
                    <a:ext uri="{FF2B5EF4-FFF2-40B4-BE49-F238E27FC236}">
                      <a16:creationId xmlns:a16="http://schemas.microsoft.com/office/drawing/2014/main" id="{8D578AFE-379C-054D-B496-FF1D1998C4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83" y="1117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17" name="Text Box 35">
                  <a:extLst>
                    <a:ext uri="{FF2B5EF4-FFF2-40B4-BE49-F238E27FC236}">
                      <a16:creationId xmlns:a16="http://schemas.microsoft.com/office/drawing/2014/main" id="{01D443B3-6A82-B34B-8A34-4DF670BDA2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3" y="483"/>
                  <a:ext cx="1451" cy="2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spcBef>
                      <a:spcPct val="50000"/>
                    </a:spcBef>
                    <a:buFont typeface="Monotype Sorts" pitchFamily="2" charset="2"/>
                    <a:buNone/>
                  </a:pPr>
                  <a:r>
                    <a:rPr lang="el-GR" altLang="en-US" sz="1800">
                      <a:latin typeface="Arial" panose="020B0604020202020204" pitchFamily="34" charset="0"/>
                    </a:rPr>
                    <a:t>Computer 1</a:t>
                  </a: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97287" name="Group 36">
                <a:extLst>
                  <a:ext uri="{FF2B5EF4-FFF2-40B4-BE49-F238E27FC236}">
                    <a16:creationId xmlns:a16="http://schemas.microsoft.com/office/drawing/2014/main" id="{BF9A0835-BC2E-C547-B8FA-C7325A7611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98" y="300"/>
                <a:ext cx="1451" cy="1407"/>
                <a:chOff x="2835" y="436"/>
                <a:chExt cx="1451" cy="1407"/>
              </a:xfrm>
            </p:grpSpPr>
            <p:sp>
              <p:nvSpPr>
                <p:cNvPr id="97293" name="Rectangle 37">
                  <a:extLst>
                    <a:ext uri="{FF2B5EF4-FFF2-40B4-BE49-F238E27FC236}">
                      <a16:creationId xmlns:a16="http://schemas.microsoft.com/office/drawing/2014/main" id="{67E9ACA0-C044-5443-AA66-2AF78884DC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5" y="436"/>
                  <a:ext cx="1451" cy="1407"/>
                </a:xfrm>
                <a:prstGeom prst="rect">
                  <a:avLst/>
                </a:prstGeom>
                <a:solidFill>
                  <a:srgbClr val="9966FF">
                    <a:alpha val="39999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sp>
              <p:nvSpPr>
                <p:cNvPr id="97294" name="Line 38">
                  <a:extLst>
                    <a:ext uri="{FF2B5EF4-FFF2-40B4-BE49-F238E27FC236}">
                      <a16:creationId xmlns:a16="http://schemas.microsoft.com/office/drawing/2014/main" id="{FBA43DE0-FC28-DA4B-A1FB-22128234B3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88" y="120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295" name="Rectangle 39">
                  <a:extLst>
                    <a:ext uri="{FF2B5EF4-FFF2-40B4-BE49-F238E27FC236}">
                      <a16:creationId xmlns:a16="http://schemas.microsoft.com/office/drawing/2014/main" id="{8304AD1A-E3CD-5649-A181-A919BD5F29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2" y="935"/>
                  <a:ext cx="453" cy="318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sp>
              <p:nvSpPr>
                <p:cNvPr id="97296" name="Rectangle 40">
                  <a:extLst>
                    <a:ext uri="{FF2B5EF4-FFF2-40B4-BE49-F238E27FC236}">
                      <a16:creationId xmlns:a16="http://schemas.microsoft.com/office/drawing/2014/main" id="{0AF23DD1-D88D-C243-AA7A-0E35BD848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5" y="1434"/>
                  <a:ext cx="772" cy="318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grpSp>
              <p:nvGrpSpPr>
                <p:cNvPr id="97297" name="Group 41">
                  <a:extLst>
                    <a:ext uri="{FF2B5EF4-FFF2-40B4-BE49-F238E27FC236}">
                      <a16:creationId xmlns:a16="http://schemas.microsoft.com/office/drawing/2014/main" id="{791B8509-A046-2B4D-9117-ED69C07BFA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7" y="799"/>
                  <a:ext cx="409" cy="590"/>
                  <a:chOff x="1655" y="799"/>
                  <a:chExt cx="409" cy="590"/>
                </a:xfrm>
              </p:grpSpPr>
              <p:sp>
                <p:nvSpPr>
                  <p:cNvPr id="97303" name="Oval 42">
                    <a:extLst>
                      <a:ext uri="{FF2B5EF4-FFF2-40B4-BE49-F238E27FC236}">
                        <a16:creationId xmlns:a16="http://schemas.microsoft.com/office/drawing/2014/main" id="{72D2FCDF-FBD1-B144-80BF-F2F257F88B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55" y="1207"/>
                    <a:ext cx="409" cy="18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97304" name="Rectangle 43">
                    <a:extLst>
                      <a:ext uri="{FF2B5EF4-FFF2-40B4-BE49-F238E27FC236}">
                        <a16:creationId xmlns:a16="http://schemas.microsoft.com/office/drawing/2014/main" id="{402ADDC1-50BF-354E-B407-CDBF66D4D9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55" y="890"/>
                    <a:ext cx="409" cy="40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97305" name="Line 44">
                    <a:extLst>
                      <a:ext uri="{FF2B5EF4-FFF2-40B4-BE49-F238E27FC236}">
                        <a16:creationId xmlns:a16="http://schemas.microsoft.com/office/drawing/2014/main" id="{A582D8BE-8638-354C-81FF-3DAA0D486A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55" y="890"/>
                    <a:ext cx="0" cy="4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306" name="Line 45">
                    <a:extLst>
                      <a:ext uri="{FF2B5EF4-FFF2-40B4-BE49-F238E27FC236}">
                        <a16:creationId xmlns:a16="http://schemas.microsoft.com/office/drawing/2014/main" id="{4DF21695-ECEA-5643-82EC-30A2234754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64" y="890"/>
                    <a:ext cx="0" cy="4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307" name="Oval 46">
                    <a:extLst>
                      <a:ext uri="{FF2B5EF4-FFF2-40B4-BE49-F238E27FC236}">
                        <a16:creationId xmlns:a16="http://schemas.microsoft.com/office/drawing/2014/main" id="{A1BFF7AC-C0A6-1F42-A188-C6F95C2302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55" y="799"/>
                    <a:ext cx="409" cy="182"/>
                  </a:xfrm>
                  <a:prstGeom prst="ellipse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</p:grpSp>
            <p:sp>
              <p:nvSpPr>
                <p:cNvPr id="97298" name="Text Box 47">
                  <a:extLst>
                    <a:ext uri="{FF2B5EF4-FFF2-40B4-BE49-F238E27FC236}">
                      <a16:creationId xmlns:a16="http://schemas.microsoft.com/office/drawing/2014/main" id="{559A6D1C-5999-6E49-87E1-11F8CB4221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1" y="981"/>
                  <a:ext cx="455" cy="4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spcBef>
                      <a:spcPct val="50000"/>
                    </a:spcBef>
                    <a:buFont typeface="Monotype Sorts" pitchFamily="2" charset="2"/>
                    <a:buNone/>
                  </a:pPr>
                  <a:r>
                    <a:rPr lang="en-US" altLang="en-US" sz="1800">
                      <a:latin typeface="Arial" panose="020B0604020202020204" pitchFamily="34" charset="0"/>
                    </a:rPr>
                    <a:t>CPU</a:t>
                  </a:r>
                </a:p>
              </p:txBody>
            </p:sp>
            <p:sp>
              <p:nvSpPr>
                <p:cNvPr id="97299" name="Text Box 48">
                  <a:extLst>
                    <a:ext uri="{FF2B5EF4-FFF2-40B4-BE49-F238E27FC236}">
                      <a16:creationId xmlns:a16="http://schemas.microsoft.com/office/drawing/2014/main" id="{3BB3CC9A-F252-8045-8F0E-70DB03D829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5" y="1481"/>
                  <a:ext cx="771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spcBef>
                      <a:spcPct val="50000"/>
                    </a:spcBef>
                    <a:buFont typeface="Monotype Sorts" pitchFamily="2" charset="2"/>
                    <a:buNone/>
                  </a:pPr>
                  <a:r>
                    <a:rPr lang="el-GR" altLang="en-US" sz="1600">
                      <a:latin typeface="Arial" panose="020B0604020202020204" pitchFamily="34" charset="0"/>
                    </a:rPr>
                    <a:t>Memory</a:t>
                  </a:r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7300" name="Text Box 49">
                  <a:extLst>
                    <a:ext uri="{FF2B5EF4-FFF2-40B4-BE49-F238E27FC236}">
                      <a16:creationId xmlns:a16="http://schemas.microsoft.com/office/drawing/2014/main" id="{96633D1C-7409-4540-A5FC-5332380A50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33" y="1026"/>
                  <a:ext cx="400" cy="2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buFont typeface="Monotype Sorts" pitchFamily="2" charset="2"/>
                    <a:buNone/>
                  </a:pPr>
                  <a:r>
                    <a:rPr lang="en-US" altLang="en-US" sz="1800">
                      <a:latin typeface="Arial" panose="020B0604020202020204" pitchFamily="34" charset="0"/>
                    </a:rPr>
                    <a:t>DB</a:t>
                  </a:r>
                </a:p>
              </p:txBody>
            </p:sp>
            <p:sp>
              <p:nvSpPr>
                <p:cNvPr id="97301" name="Line 50">
                  <a:extLst>
                    <a:ext uri="{FF2B5EF4-FFF2-40B4-BE49-F238E27FC236}">
                      <a16:creationId xmlns:a16="http://schemas.microsoft.com/office/drawing/2014/main" id="{52582520-2ABA-BA40-8796-75CED02A69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15" y="1117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02" name="Text Box 51">
                  <a:extLst>
                    <a:ext uri="{FF2B5EF4-FFF2-40B4-BE49-F238E27FC236}">
                      <a16:creationId xmlns:a16="http://schemas.microsoft.com/office/drawing/2014/main" id="{87E84241-2DB1-124B-8E6E-9BA67B23D9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5" y="483"/>
                  <a:ext cx="1451" cy="2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spcBef>
                      <a:spcPct val="50000"/>
                    </a:spcBef>
                    <a:buFont typeface="Monotype Sorts" pitchFamily="2" charset="2"/>
                    <a:buNone/>
                  </a:pPr>
                  <a:r>
                    <a:rPr lang="el-GR" altLang="en-US" sz="1800">
                      <a:latin typeface="Arial" panose="020B0604020202020204" pitchFamily="34" charset="0"/>
                    </a:rPr>
                    <a:t>Computer  2</a:t>
                  </a: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7288" name="Rectangle 52" descr="Outlined diamond">
                <a:extLst>
                  <a:ext uri="{FF2B5EF4-FFF2-40B4-BE49-F238E27FC236}">
                    <a16:creationId xmlns:a16="http://schemas.microsoft.com/office/drawing/2014/main" id="{B43A9670-2BB4-4747-995B-ED848373F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1979"/>
                <a:ext cx="3583" cy="40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sp>
            <p:nvSpPr>
              <p:cNvPr id="97289" name="Line 53">
                <a:extLst>
                  <a:ext uri="{FF2B5EF4-FFF2-40B4-BE49-F238E27FC236}">
                    <a16:creationId xmlns:a16="http://schemas.microsoft.com/office/drawing/2014/main" id="{003168ED-BA4C-3B44-A2FE-629B28D47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2" y="1706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90" name="Line 54">
                <a:extLst>
                  <a:ext uri="{FF2B5EF4-FFF2-40B4-BE49-F238E27FC236}">
                    <a16:creationId xmlns:a16="http://schemas.microsoft.com/office/drawing/2014/main" id="{EFB3442E-E3E3-EB41-B0E9-B5D8C40F2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1706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91" name="Line 55">
                <a:extLst>
                  <a:ext uri="{FF2B5EF4-FFF2-40B4-BE49-F238E27FC236}">
                    <a16:creationId xmlns:a16="http://schemas.microsoft.com/office/drawing/2014/main" id="{5A4196C4-FD94-EE42-8A3A-448A2726B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5" y="2387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92" name="Text Box 56">
                <a:extLst>
                  <a:ext uri="{FF2B5EF4-FFF2-40B4-BE49-F238E27FC236}">
                    <a16:creationId xmlns:a16="http://schemas.microsoft.com/office/drawing/2014/main" id="{3452A873-C38F-C243-94B6-8C8E763998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2070"/>
                <a:ext cx="3583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l-GR" altLang="en-US" sz="2000" b="1">
                    <a:latin typeface="Arial" panose="020B0604020202020204" pitchFamily="34" charset="0"/>
                  </a:rPr>
                  <a:t>Network</a:t>
                </a:r>
                <a:endParaRPr lang="en-US" altLang="en-US" sz="2000" b="1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7282" name="Rectangle 57">
            <a:extLst>
              <a:ext uri="{FF2B5EF4-FFF2-40B4-BE49-F238E27FC236}">
                <a16:creationId xmlns:a16="http://schemas.microsoft.com/office/drawing/2014/main" id="{4C402405-5233-D040-8504-E1280F7AE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762000"/>
          </a:xfrm>
        </p:spPr>
        <p:txBody>
          <a:bodyPr/>
          <a:lstStyle/>
          <a:p>
            <a:pPr eaLnBrk="1" hangingPunct="1"/>
            <a:r>
              <a:rPr lang="el-GR" altLang="en-US" sz="3200">
                <a:ea typeface="ＭＳ Ｐゴシック" panose="020B0600070205080204" pitchFamily="34" charset="-128"/>
              </a:rPr>
              <a:t>Distributed </a:t>
            </a:r>
            <a:r>
              <a:rPr lang="en-US" altLang="en-US" sz="3200">
                <a:ea typeface="ＭＳ Ｐゴシック" panose="020B0600070205080204" pitchFamily="34" charset="-128"/>
              </a:rPr>
              <a:t>DBMS Architectures</a:t>
            </a:r>
          </a:p>
        </p:txBody>
      </p:sp>
      <p:sp>
        <p:nvSpPr>
          <p:cNvPr id="97283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1593828-CFE5-D148-B8CF-8B1694853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>
                <a:latin typeface="Lucida Grande" panose="020B0600040502020204" pitchFamily="34" charset="0"/>
                <a:ea typeface="ＭＳ Ｐゴシック" panose="020B0600070205080204" pitchFamily="34" charset="-128"/>
              </a:rPr>
              <a:t>Shared nothing</a:t>
            </a:r>
            <a:endParaRPr lang="el-GR" altLang="en-US" sz="28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l-GR" altLang="en-US" sz="2600" b="1">
                <a:latin typeface="Lucida Grande" panose="020B0600040502020204" pitchFamily="34" charset="0"/>
                <a:ea typeface="ＭＳ Ｐゴシック" panose="020B0600070205080204" pitchFamily="34" charset="-128"/>
              </a:rPr>
              <a:t>Homogeneous</a:t>
            </a:r>
            <a:endParaRPr lang="el-GR" altLang="en-US" sz="2600" b="1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l-GR" altLang="en-US">
                <a:latin typeface="Lucida Grande" panose="020B0600040502020204" pitchFamily="34" charset="0"/>
                <a:ea typeface="ＭＳ Ｐゴシック" panose="020B0600070205080204" pitchFamily="34" charset="-128"/>
              </a:rPr>
              <a:t>With or W/out</a:t>
            </a:r>
            <a:endParaRPr lang="el-GR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   Replication</a:t>
            </a:r>
            <a:endParaRPr lang="el-GR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l-GR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l-GR" altLang="en-US" sz="2600" b="1">
                <a:latin typeface="Lucida Grande" panose="020B0600040502020204" pitchFamily="34" charset="0"/>
                <a:ea typeface="ＭＳ Ｐゴシック" panose="020B0600070205080204" pitchFamily="34" charset="-128"/>
              </a:rPr>
              <a:t>Heterogeneous</a:t>
            </a:r>
            <a:endParaRPr lang="el-GR" altLang="en-US" sz="2600" b="1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l-GR" altLang="en-US" sz="2600" b="1">
                <a:latin typeface="Lucida Grande" panose="020B0600040502020204" pitchFamily="34" charset="0"/>
                <a:ea typeface="ＭＳ Ｐゴシック" panose="020B0600070205080204" pitchFamily="34" charset="-128"/>
              </a:rPr>
              <a:t>Federated</a:t>
            </a:r>
            <a:endParaRPr lang="el-GR" altLang="en-US" sz="2600" b="1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Autonomous</a:t>
            </a:r>
            <a:endParaRPr lang="el-GR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Multidatabases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P2P</a:t>
            </a:r>
          </a:p>
          <a:p>
            <a:pPr eaLnBrk="1" hangingPunct="1">
              <a:lnSpc>
                <a:spcPct val="90000"/>
              </a:lnSpc>
            </a:pPr>
            <a:endParaRPr lang="el-GR" altLang="en-US" sz="28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C7BC130B-D1B2-B249-A2C7-106CA976C9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Why are monitoring apps different?</a:t>
            </a:r>
          </a:p>
        </p:txBody>
      </p:sp>
      <p:grpSp>
        <p:nvGrpSpPr>
          <p:cNvPr id="99330" name="Group 4">
            <a:extLst>
              <a:ext uri="{FF2B5EF4-FFF2-40B4-BE49-F238E27FC236}">
                <a16:creationId xmlns:a16="http://schemas.microsoft.com/office/drawing/2014/main" id="{5A9AB5FA-F9A2-1D40-9C9A-9F8E8A4F1D3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197100"/>
            <a:ext cx="784225" cy="155575"/>
            <a:chOff x="696912" y="1951037"/>
            <a:chExt cx="1295400" cy="381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ED8C8-4638-C64C-84FC-1F51D8922B03}"/>
                </a:ext>
              </a:extLst>
            </p:cNvPr>
            <p:cNvSpPr/>
            <p:nvPr/>
          </p:nvSpPr>
          <p:spPr>
            <a:xfrm>
              <a:off x="696912" y="1951037"/>
              <a:ext cx="76047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B3835C-5066-1041-867A-7D02E0C3A450}"/>
                </a:ext>
              </a:extLst>
            </p:cNvPr>
            <p:cNvSpPr/>
            <p:nvPr/>
          </p:nvSpPr>
          <p:spPr>
            <a:xfrm>
              <a:off x="849003" y="1951037"/>
              <a:ext cx="76047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24874C-BD51-1D49-8F7D-718DDD584A4A}"/>
                </a:ext>
              </a:extLst>
            </p:cNvPr>
            <p:cNvSpPr/>
            <p:nvPr/>
          </p:nvSpPr>
          <p:spPr>
            <a:xfrm>
              <a:off x="1001095" y="1951037"/>
              <a:ext cx="76047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BA67C8-44A5-4C4D-86FF-119CF55172DD}"/>
                </a:ext>
              </a:extLst>
            </p:cNvPr>
            <p:cNvSpPr/>
            <p:nvPr/>
          </p:nvSpPr>
          <p:spPr>
            <a:xfrm>
              <a:off x="1153186" y="1951037"/>
              <a:ext cx="76047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72C3B10-1406-794A-9E8A-4629B81BD147}"/>
                </a:ext>
              </a:extLst>
            </p:cNvPr>
            <p:cNvSpPr/>
            <p:nvPr/>
          </p:nvSpPr>
          <p:spPr>
            <a:xfrm>
              <a:off x="1305278" y="1951037"/>
              <a:ext cx="78668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5E9397E-9500-474B-AFE3-826AC0D945FB}"/>
                </a:ext>
              </a:extLst>
            </p:cNvPr>
            <p:cNvSpPr/>
            <p:nvPr/>
          </p:nvSpPr>
          <p:spPr>
            <a:xfrm>
              <a:off x="1459993" y="1951037"/>
              <a:ext cx="7604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14ED75C-7B61-5F45-A82A-45793221C50D}"/>
                </a:ext>
              </a:extLst>
            </p:cNvPr>
            <p:cNvSpPr/>
            <p:nvPr/>
          </p:nvSpPr>
          <p:spPr>
            <a:xfrm>
              <a:off x="1612084" y="1951037"/>
              <a:ext cx="7604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1192E1-96D6-9C4B-826F-7E264C931711}"/>
                </a:ext>
              </a:extLst>
            </p:cNvPr>
            <p:cNvSpPr/>
            <p:nvPr/>
          </p:nvSpPr>
          <p:spPr>
            <a:xfrm>
              <a:off x="1764176" y="1951037"/>
              <a:ext cx="7604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E41F206-4650-5F42-A1C1-F1387BEA9177}"/>
                </a:ext>
              </a:extLst>
            </p:cNvPr>
            <p:cNvSpPr/>
            <p:nvPr/>
          </p:nvSpPr>
          <p:spPr>
            <a:xfrm>
              <a:off x="1916267" y="1951037"/>
              <a:ext cx="7604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9C346A7-54FD-E247-B508-E750C0AEA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006600"/>
            <a:ext cx="1981200" cy="874713"/>
          </a:xfrm>
          <a:prstGeom prst="rect">
            <a:avLst/>
          </a:prstGeom>
          <a:gradFill rotWithShape="1">
            <a:gsLst>
              <a:gs pos="0">
                <a:srgbClr val="E6FAF6"/>
              </a:gs>
              <a:gs pos="64999">
                <a:srgbClr val="C0EFE7"/>
              </a:gs>
              <a:gs pos="100000">
                <a:srgbClr val="A4EBDE"/>
              </a:gs>
            </a:gsLst>
            <a:lin ang="5400000" scaled="1"/>
          </a:gradFill>
          <a:ln w="9525">
            <a:solidFill>
              <a:srgbClr val="00968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</a:rPr>
              <a:t>Data Processing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1AE39C-65CB-9D45-AB2A-AB8ECC0E09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2311400"/>
            <a:ext cx="508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9333" name="Group 16">
            <a:extLst>
              <a:ext uri="{FF2B5EF4-FFF2-40B4-BE49-F238E27FC236}">
                <a16:creationId xmlns:a16="http://schemas.microsoft.com/office/drawing/2014/main" id="{2032301F-2DD0-6C4E-9971-DBE751EE905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578100"/>
            <a:ext cx="784225" cy="155575"/>
            <a:chOff x="696912" y="1951037"/>
            <a:chExt cx="1295400" cy="381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928412A-4570-644B-8D85-21934484D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2" y="1951037"/>
              <a:ext cx="76047" cy="381000"/>
            </a:xfrm>
            <a:prstGeom prst="rect">
              <a:avLst/>
            </a:prstGeom>
            <a:gradFill rotWithShape="1">
              <a:gsLst>
                <a:gs pos="0">
                  <a:srgbClr val="EDECF0"/>
                </a:gs>
                <a:gs pos="64999">
                  <a:srgbClr val="D0CCD7"/>
                </a:gs>
                <a:gs pos="100000">
                  <a:srgbClr val="BBB6C6"/>
                </a:gs>
              </a:gsLst>
              <a:lin ang="5400000" scaled="1"/>
            </a:gradFill>
            <a:ln w="9525">
              <a:solidFill>
                <a:srgbClr val="270049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  <a:defRPr/>
              </a:pPr>
              <a:endParaRPr lang="en-US" altLang="en-US">
                <a:solidFill>
                  <a:srgbClr val="280049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1924503-F50E-A943-B628-ADDD281B7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003" y="1951037"/>
              <a:ext cx="76047" cy="381000"/>
            </a:xfrm>
            <a:prstGeom prst="rect">
              <a:avLst/>
            </a:prstGeom>
            <a:gradFill rotWithShape="1">
              <a:gsLst>
                <a:gs pos="0">
                  <a:srgbClr val="EDECF0"/>
                </a:gs>
                <a:gs pos="64999">
                  <a:srgbClr val="D0CCD7"/>
                </a:gs>
                <a:gs pos="100000">
                  <a:srgbClr val="BBB6C6"/>
                </a:gs>
              </a:gsLst>
              <a:lin ang="5400000" scaled="1"/>
            </a:gradFill>
            <a:ln w="9525">
              <a:solidFill>
                <a:srgbClr val="270049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  <a:defRPr/>
              </a:pPr>
              <a:endParaRPr lang="en-US" altLang="en-US">
                <a:solidFill>
                  <a:srgbClr val="280049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4A55D95-B9E8-CC45-8892-97D82BCD4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095" y="1951037"/>
              <a:ext cx="76047" cy="381000"/>
            </a:xfrm>
            <a:prstGeom prst="rect">
              <a:avLst/>
            </a:prstGeom>
            <a:gradFill rotWithShape="1">
              <a:gsLst>
                <a:gs pos="0">
                  <a:srgbClr val="EDECF0"/>
                </a:gs>
                <a:gs pos="64999">
                  <a:srgbClr val="D0CCD7"/>
                </a:gs>
                <a:gs pos="100000">
                  <a:srgbClr val="BBB6C6"/>
                </a:gs>
              </a:gsLst>
              <a:lin ang="5400000" scaled="1"/>
            </a:gradFill>
            <a:ln w="9525">
              <a:solidFill>
                <a:srgbClr val="270049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  <a:defRPr/>
              </a:pPr>
              <a:endParaRPr lang="en-US" altLang="en-US">
                <a:solidFill>
                  <a:srgbClr val="280049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27929A-B0CC-E24D-87CA-238FE3038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186" y="1951037"/>
              <a:ext cx="76047" cy="381000"/>
            </a:xfrm>
            <a:prstGeom prst="rect">
              <a:avLst/>
            </a:prstGeom>
            <a:gradFill rotWithShape="1">
              <a:gsLst>
                <a:gs pos="0">
                  <a:srgbClr val="EDECF0"/>
                </a:gs>
                <a:gs pos="64999">
                  <a:srgbClr val="D0CCD7"/>
                </a:gs>
                <a:gs pos="100000">
                  <a:srgbClr val="BBB6C6"/>
                </a:gs>
              </a:gsLst>
              <a:lin ang="5400000" scaled="1"/>
            </a:gradFill>
            <a:ln w="9525">
              <a:solidFill>
                <a:srgbClr val="270049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  <a:defRPr/>
              </a:pPr>
              <a:endParaRPr lang="en-US" altLang="en-US">
                <a:solidFill>
                  <a:srgbClr val="280049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9BE1737-EBAE-FC4B-B1BF-98109524F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278" y="1951037"/>
              <a:ext cx="78668" cy="381000"/>
            </a:xfrm>
            <a:prstGeom prst="rect">
              <a:avLst/>
            </a:prstGeom>
            <a:gradFill rotWithShape="1">
              <a:gsLst>
                <a:gs pos="0">
                  <a:srgbClr val="EDECF0"/>
                </a:gs>
                <a:gs pos="64999">
                  <a:srgbClr val="D0CCD7"/>
                </a:gs>
                <a:gs pos="100000">
                  <a:srgbClr val="BBB6C6"/>
                </a:gs>
              </a:gsLst>
              <a:lin ang="5400000" scaled="1"/>
            </a:gradFill>
            <a:ln w="9525">
              <a:solidFill>
                <a:srgbClr val="270049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  <a:defRPr/>
              </a:pPr>
              <a:endParaRPr lang="en-US" altLang="en-US">
                <a:solidFill>
                  <a:srgbClr val="280049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2846603-E28D-224A-9B7A-43E49A6F3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993" y="1951037"/>
              <a:ext cx="76045" cy="381000"/>
            </a:xfrm>
            <a:prstGeom prst="rect">
              <a:avLst/>
            </a:prstGeom>
            <a:gradFill rotWithShape="1">
              <a:gsLst>
                <a:gs pos="0">
                  <a:srgbClr val="EDECF0"/>
                </a:gs>
                <a:gs pos="64999">
                  <a:srgbClr val="D0CCD7"/>
                </a:gs>
                <a:gs pos="100000">
                  <a:srgbClr val="BBB6C6"/>
                </a:gs>
              </a:gsLst>
              <a:lin ang="5400000" scaled="1"/>
            </a:gradFill>
            <a:ln w="9525">
              <a:solidFill>
                <a:srgbClr val="270049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  <a:defRPr/>
              </a:pPr>
              <a:endParaRPr lang="en-US" altLang="en-US">
                <a:solidFill>
                  <a:srgbClr val="280049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FAFB8B-9945-4845-A244-2721C1B28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084" y="1951037"/>
              <a:ext cx="76045" cy="381000"/>
            </a:xfrm>
            <a:prstGeom prst="rect">
              <a:avLst/>
            </a:prstGeom>
            <a:gradFill rotWithShape="1">
              <a:gsLst>
                <a:gs pos="0">
                  <a:srgbClr val="EDECF0"/>
                </a:gs>
                <a:gs pos="64999">
                  <a:srgbClr val="D0CCD7"/>
                </a:gs>
                <a:gs pos="100000">
                  <a:srgbClr val="BBB6C6"/>
                </a:gs>
              </a:gsLst>
              <a:lin ang="5400000" scaled="1"/>
            </a:gradFill>
            <a:ln w="9525">
              <a:solidFill>
                <a:srgbClr val="270049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  <a:defRPr/>
              </a:pPr>
              <a:endParaRPr lang="en-US" altLang="en-US">
                <a:solidFill>
                  <a:srgbClr val="280049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67CC41-EDF0-D847-A0BA-017B9129D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176" y="1951037"/>
              <a:ext cx="76045" cy="381000"/>
            </a:xfrm>
            <a:prstGeom prst="rect">
              <a:avLst/>
            </a:prstGeom>
            <a:gradFill rotWithShape="1">
              <a:gsLst>
                <a:gs pos="0">
                  <a:srgbClr val="EDECF0"/>
                </a:gs>
                <a:gs pos="64999">
                  <a:srgbClr val="D0CCD7"/>
                </a:gs>
                <a:gs pos="100000">
                  <a:srgbClr val="BBB6C6"/>
                </a:gs>
              </a:gsLst>
              <a:lin ang="5400000" scaled="1"/>
            </a:gradFill>
            <a:ln w="9525">
              <a:solidFill>
                <a:srgbClr val="270049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  <a:defRPr/>
              </a:pPr>
              <a:endParaRPr lang="en-US" altLang="en-US">
                <a:solidFill>
                  <a:srgbClr val="280049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A390701-6962-6F44-B5F7-8A68656B7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267" y="1951037"/>
              <a:ext cx="76045" cy="381000"/>
            </a:xfrm>
            <a:prstGeom prst="rect">
              <a:avLst/>
            </a:prstGeom>
            <a:gradFill rotWithShape="1">
              <a:gsLst>
                <a:gs pos="0">
                  <a:srgbClr val="EDECF0"/>
                </a:gs>
                <a:gs pos="64999">
                  <a:srgbClr val="D0CCD7"/>
                </a:gs>
                <a:gs pos="100000">
                  <a:srgbClr val="BBB6C6"/>
                </a:gs>
              </a:gsLst>
              <a:lin ang="5400000" scaled="1"/>
            </a:gradFill>
            <a:ln w="9525">
              <a:solidFill>
                <a:srgbClr val="270049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  <a:defRPr/>
              </a:pPr>
              <a:endParaRPr lang="en-US" altLang="en-US">
                <a:solidFill>
                  <a:srgbClr val="280049"/>
                </a:solidFill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E329D0-4DF6-0649-BBCE-1FA7A19EBE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2692400"/>
            <a:ext cx="508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9335" name="Group 27">
            <a:extLst>
              <a:ext uri="{FF2B5EF4-FFF2-40B4-BE49-F238E27FC236}">
                <a16:creationId xmlns:a16="http://schemas.microsoft.com/office/drawing/2014/main" id="{B9CCEE9F-C1FC-1E49-B1F6-43DAC4643622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284413"/>
            <a:ext cx="1066800" cy="179387"/>
            <a:chOff x="6030912" y="1798637"/>
            <a:chExt cx="1066800" cy="1524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B1761CF-DB26-4745-B161-F98CEEC0D605}"/>
                </a:ext>
              </a:extLst>
            </p:cNvPr>
            <p:cNvSpPr/>
            <p:nvPr/>
          </p:nvSpPr>
          <p:spPr>
            <a:xfrm>
              <a:off x="6030912" y="1798637"/>
              <a:ext cx="63500" cy="152400"/>
            </a:xfrm>
            <a:prstGeom prst="rect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F995A77-C943-F840-BE87-E87E0CE8D64B}"/>
                </a:ext>
              </a:extLst>
            </p:cNvPr>
            <p:cNvSpPr/>
            <p:nvPr/>
          </p:nvSpPr>
          <p:spPr>
            <a:xfrm>
              <a:off x="6653212" y="1798637"/>
              <a:ext cx="63500" cy="152400"/>
            </a:xfrm>
            <a:prstGeom prst="rect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0363647-FBEB-CF41-BDDC-60FA0A8260BB}"/>
                </a:ext>
              </a:extLst>
            </p:cNvPr>
            <p:cNvSpPr/>
            <p:nvPr/>
          </p:nvSpPr>
          <p:spPr>
            <a:xfrm>
              <a:off x="7034212" y="1798637"/>
              <a:ext cx="63500" cy="152400"/>
            </a:xfrm>
            <a:prstGeom prst="rect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</p:grpSp>
      <p:grpSp>
        <p:nvGrpSpPr>
          <p:cNvPr id="50" name="Group 32">
            <a:extLst>
              <a:ext uri="{FF2B5EF4-FFF2-40B4-BE49-F238E27FC236}">
                <a16:creationId xmlns:a16="http://schemas.microsoft.com/office/drawing/2014/main" id="{EC619734-1AAE-374A-AA76-01DADE0BC5DD}"/>
              </a:ext>
            </a:extLst>
          </p:cNvPr>
          <p:cNvGrpSpPr/>
          <p:nvPr/>
        </p:nvGrpSpPr>
        <p:grpSpPr>
          <a:xfrm>
            <a:off x="6477000" y="2615625"/>
            <a:ext cx="1143000" cy="152400"/>
            <a:chOff x="696912" y="1951037"/>
            <a:chExt cx="1295400" cy="381000"/>
          </a:xfrm>
          <a:solidFill>
            <a:srgbClr val="FF6600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31E21B2-3C22-9841-BE07-DD1EBBFF399C}"/>
                </a:ext>
              </a:extLst>
            </p:cNvPr>
            <p:cNvSpPr/>
            <p:nvPr/>
          </p:nvSpPr>
          <p:spPr>
            <a:xfrm>
              <a:off x="696912" y="1951037"/>
              <a:ext cx="76200" cy="381000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347E617-3F13-A34A-A20B-F32751D1C470}"/>
                </a:ext>
              </a:extLst>
            </p:cNvPr>
            <p:cNvSpPr/>
            <p:nvPr/>
          </p:nvSpPr>
          <p:spPr>
            <a:xfrm>
              <a:off x="849312" y="1951037"/>
              <a:ext cx="76200" cy="381000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FC54350-EE57-E843-80C2-F9D2DD692EFA}"/>
                </a:ext>
              </a:extLst>
            </p:cNvPr>
            <p:cNvSpPr/>
            <p:nvPr/>
          </p:nvSpPr>
          <p:spPr>
            <a:xfrm>
              <a:off x="1001712" y="1951037"/>
              <a:ext cx="76200" cy="381000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8C489B8-6D1C-AE4A-B1C0-D5496CB2C3A7}"/>
                </a:ext>
              </a:extLst>
            </p:cNvPr>
            <p:cNvSpPr/>
            <p:nvPr/>
          </p:nvSpPr>
          <p:spPr>
            <a:xfrm>
              <a:off x="1154112" y="1951037"/>
              <a:ext cx="76200" cy="381000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7EC9575-32AC-C04C-A1EC-D2FDC4EF78B6}"/>
                </a:ext>
              </a:extLst>
            </p:cNvPr>
            <p:cNvSpPr/>
            <p:nvPr/>
          </p:nvSpPr>
          <p:spPr>
            <a:xfrm>
              <a:off x="1306512" y="1951037"/>
              <a:ext cx="76200" cy="381000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5B8DA4-63A9-DA43-B3A6-F4CB5F55962D}"/>
                </a:ext>
              </a:extLst>
            </p:cNvPr>
            <p:cNvSpPr/>
            <p:nvPr/>
          </p:nvSpPr>
          <p:spPr>
            <a:xfrm>
              <a:off x="1458912" y="1951037"/>
              <a:ext cx="76200" cy="381000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B347631-E090-A045-A9B1-73C3D9B3B5B9}"/>
                </a:ext>
              </a:extLst>
            </p:cNvPr>
            <p:cNvSpPr/>
            <p:nvPr/>
          </p:nvSpPr>
          <p:spPr>
            <a:xfrm>
              <a:off x="1611312" y="1951037"/>
              <a:ext cx="76200" cy="381000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9C158FE-1EA2-E54D-9328-E9190BBB3BE4}"/>
                </a:ext>
              </a:extLst>
            </p:cNvPr>
            <p:cNvSpPr/>
            <p:nvPr/>
          </p:nvSpPr>
          <p:spPr>
            <a:xfrm>
              <a:off x="1763712" y="1951037"/>
              <a:ext cx="76200" cy="381000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051C139-968E-E34C-8246-90B3E31A5535}"/>
                </a:ext>
              </a:extLst>
            </p:cNvPr>
            <p:cNvSpPr/>
            <p:nvPr/>
          </p:nvSpPr>
          <p:spPr>
            <a:xfrm>
              <a:off x="1916112" y="1951037"/>
              <a:ext cx="76200" cy="381000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/>
            </a:p>
          </p:txBody>
        </p:sp>
      </p:grpSp>
      <p:sp>
        <p:nvSpPr>
          <p:cNvPr id="99337" name="TextBox 59">
            <a:extLst>
              <a:ext uri="{FF2B5EF4-FFF2-40B4-BE49-F238E27FC236}">
                <a16:creationId xmlns:a16="http://schemas.microsoft.com/office/drawing/2014/main" id="{8CB1C992-E1F3-5E45-9317-B260F39CD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921000"/>
            <a:ext cx="2514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i="1"/>
              <a:t>Outputs for CQ2: average temp.  every 5 minutes</a:t>
            </a:r>
            <a:endParaRPr lang="en-US" altLang="en-US" i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0486250-78E2-A44E-803D-A37CAC818D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2311400"/>
            <a:ext cx="4143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D5B03A-6404-C045-BFD6-55DD156E1B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2692400"/>
            <a:ext cx="4143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40" name="Rectangle 62">
            <a:extLst>
              <a:ext uri="{FF2B5EF4-FFF2-40B4-BE49-F238E27FC236}">
                <a16:creationId xmlns:a16="http://schemas.microsoft.com/office/drawing/2014/main" id="{05C600EF-E023-384C-A18C-52AC1C46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44800"/>
            <a:ext cx="3200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i="1"/>
              <a:t>Data streams : humidity &amp; temperature of different locations</a:t>
            </a:r>
            <a:endParaRPr lang="en-US" altLang="en-US" sz="1600"/>
          </a:p>
        </p:txBody>
      </p:sp>
      <p:sp>
        <p:nvSpPr>
          <p:cNvPr id="99341" name="TextBox 1">
            <a:extLst>
              <a:ext uri="{FF2B5EF4-FFF2-40B4-BE49-F238E27FC236}">
                <a16:creationId xmlns:a16="http://schemas.microsoft.com/office/drawing/2014/main" id="{67BFA95A-D719-4744-A6F4-F307ED305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22788"/>
            <a:ext cx="7327900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</a:pPr>
            <a:r>
              <a:rPr lang="en-US" altLang="en-US"/>
              <a:t>Data needs to be process continuously as it arrive</a:t>
            </a: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q"/>
            </a:pPr>
            <a:r>
              <a:rPr lang="en-US" altLang="en-US"/>
              <a:t>Queries execute continuously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>
            <a:extLst>
              <a:ext uri="{FF2B5EF4-FFF2-40B4-BE49-F238E27FC236}">
                <a16:creationId xmlns:a16="http://schemas.microsoft.com/office/drawing/2014/main" id="{D88C6CBE-CA04-EE4E-AAAF-40FE3B9C19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Queries in Traditional DBMS</a:t>
            </a:r>
          </a:p>
        </p:txBody>
      </p:sp>
      <p:grpSp>
        <p:nvGrpSpPr>
          <p:cNvPr id="101378" name="Group 3">
            <a:extLst>
              <a:ext uri="{FF2B5EF4-FFF2-40B4-BE49-F238E27FC236}">
                <a16:creationId xmlns:a16="http://schemas.microsoft.com/office/drawing/2014/main" id="{B639436B-03B6-C84F-9C51-4E910781F22D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828800"/>
            <a:ext cx="1419225" cy="1419225"/>
            <a:chOff x="1248" y="1296"/>
            <a:chExt cx="894" cy="894"/>
          </a:xfrm>
        </p:grpSpPr>
        <p:pic>
          <p:nvPicPr>
            <p:cNvPr id="101394" name="Picture 4" descr="dell">
              <a:extLst>
                <a:ext uri="{FF2B5EF4-FFF2-40B4-BE49-F238E27FC236}">
                  <a16:creationId xmlns:a16="http://schemas.microsoft.com/office/drawing/2014/main" id="{E75197A1-D578-D94D-840B-341288435C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296"/>
              <a:ext cx="8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95" name="Text Box 5">
              <a:extLst>
                <a:ext uri="{FF2B5EF4-FFF2-40B4-BE49-F238E27FC236}">
                  <a16:creationId xmlns:a16="http://schemas.microsoft.com/office/drawing/2014/main" id="{A4A6E3D9-D9D4-424E-A5C8-D36049045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641"/>
              <a:ext cx="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bg1"/>
                  </a:solidFill>
                  <a:latin typeface="Tahoma" panose="020B0604030504040204" pitchFamily="34" charset="0"/>
                </a:rPr>
                <a:t>dbms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</p:grpSp>
      <p:pic>
        <p:nvPicPr>
          <p:cNvPr id="101379" name="Picture 7" descr="hard-disk-drive">
            <a:extLst>
              <a:ext uri="{FF2B5EF4-FFF2-40B4-BE49-F238E27FC236}">
                <a16:creationId xmlns:a16="http://schemas.microsoft.com/office/drawing/2014/main" id="{A0FBC90F-BCAF-4742-8C6C-38EAEB3F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14800"/>
            <a:ext cx="10668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Text Box 8">
            <a:extLst>
              <a:ext uri="{FF2B5EF4-FFF2-40B4-BE49-F238E27FC236}">
                <a16:creationId xmlns:a16="http://schemas.microsoft.com/office/drawing/2014/main" id="{E03238CA-4684-434C-80CC-16B110425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343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Tahoma" panose="020B0604030504040204" pitchFamily="34" charset="0"/>
              </a:rPr>
              <a:t>data</a:t>
            </a:r>
            <a:endParaRPr lang="en-US" altLang="en-US">
              <a:latin typeface="Tahoma" panose="020B0604030504040204" pitchFamily="34" charset="0"/>
            </a:endParaRP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B71C228E-DE33-064C-9A89-0092508890B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057400"/>
            <a:ext cx="2286000" cy="457200"/>
            <a:chOff x="864" y="1536"/>
            <a:chExt cx="1440" cy="288"/>
          </a:xfrm>
        </p:grpSpPr>
        <p:sp>
          <p:nvSpPr>
            <p:cNvPr id="101392" name="Text Box 10">
              <a:extLst>
                <a:ext uri="{FF2B5EF4-FFF2-40B4-BE49-F238E27FC236}">
                  <a16:creationId xmlns:a16="http://schemas.microsoft.com/office/drawing/2014/main" id="{411C7060-59B3-6744-B138-9B46ECD60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536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rgbClr val="A50021"/>
                  </a:solidFill>
                  <a:latin typeface="Tahoma" panose="020B0604030504040204" pitchFamily="34" charset="0"/>
                </a:rPr>
                <a:t>query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101393" name="Line 11">
              <a:extLst>
                <a:ext uri="{FF2B5EF4-FFF2-40B4-BE49-F238E27FC236}">
                  <a16:creationId xmlns:a16="http://schemas.microsoft.com/office/drawing/2014/main" id="{31585848-7814-C24C-B442-0D884F054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680"/>
              <a:ext cx="912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6FE3CCAB-6B68-4947-B61F-7FF15E1C9B5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971800"/>
            <a:ext cx="2286000" cy="442913"/>
            <a:chOff x="816" y="2112"/>
            <a:chExt cx="1440" cy="279"/>
          </a:xfrm>
        </p:grpSpPr>
        <p:sp>
          <p:nvSpPr>
            <p:cNvPr id="101390" name="Text Box 13">
              <a:extLst>
                <a:ext uri="{FF2B5EF4-FFF2-40B4-BE49-F238E27FC236}">
                  <a16:creationId xmlns:a16="http://schemas.microsoft.com/office/drawing/2014/main" id="{4563DE79-F091-D149-9470-7B614C1EE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160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rgbClr val="008000"/>
                  </a:solidFill>
                  <a:latin typeface="Tahoma" panose="020B0604030504040204" pitchFamily="34" charset="0"/>
                </a:rPr>
                <a:t>answer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101391" name="Line 14">
              <a:extLst>
                <a:ext uri="{FF2B5EF4-FFF2-40B4-BE49-F238E27FC236}">
                  <a16:creationId xmlns:a16="http://schemas.microsoft.com/office/drawing/2014/main" id="{0405821C-8413-6948-A5F7-741ED7731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112"/>
              <a:ext cx="864" cy="14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5979ADC9-5268-7D43-9B58-A158D3E4A767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528888"/>
            <a:ext cx="2139950" cy="366712"/>
            <a:chOff x="3072" y="1833"/>
            <a:chExt cx="1348" cy="231"/>
          </a:xfrm>
        </p:grpSpPr>
        <p:sp>
          <p:nvSpPr>
            <p:cNvPr id="101388" name="Text Box 16">
              <a:extLst>
                <a:ext uri="{FF2B5EF4-FFF2-40B4-BE49-F238E27FC236}">
                  <a16:creationId xmlns:a16="http://schemas.microsoft.com/office/drawing/2014/main" id="{11E7CCAD-9B1C-F347-8B4E-8AE06BB7D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833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rgbClr val="0000FF"/>
                  </a:solidFill>
                  <a:latin typeface="Tahoma" panose="020B0604030504040204" pitchFamily="34" charset="0"/>
                </a:rPr>
                <a:t>updates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101389" name="Line 17">
              <a:extLst>
                <a:ext uri="{FF2B5EF4-FFF2-40B4-BE49-F238E27FC236}">
                  <a16:creationId xmlns:a16="http://schemas.microsoft.com/office/drawing/2014/main" id="{4E6A2559-DEB0-C84B-A6BB-16B079C2F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72" y="1968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384" name="Line 18">
            <a:extLst>
              <a:ext uri="{FF2B5EF4-FFF2-40B4-BE49-F238E27FC236}">
                <a16:creationId xmlns:a16="http://schemas.microsoft.com/office/drawing/2014/main" id="{C4E523F9-DE69-3542-B035-D50E23B9B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766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1589E1AC-9A77-434B-897E-494D37E393E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257800"/>
            <a:ext cx="4729163" cy="990600"/>
            <a:chOff x="3552" y="3264"/>
            <a:chExt cx="2163" cy="624"/>
          </a:xfrm>
        </p:grpSpPr>
        <p:sp>
          <p:nvSpPr>
            <p:cNvPr id="101386" name="AutoShape 20">
              <a:extLst>
                <a:ext uri="{FF2B5EF4-FFF2-40B4-BE49-F238E27FC236}">
                  <a16:creationId xmlns:a16="http://schemas.microsoft.com/office/drawing/2014/main" id="{DDD3127A-0074-2740-BD41-A323AE404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64"/>
              <a:ext cx="2112" cy="624"/>
            </a:xfrm>
            <a:prstGeom prst="horizontalScroll">
              <a:avLst>
                <a:gd name="adj" fmla="val 12500"/>
              </a:avLst>
            </a:prstGeom>
            <a:solidFill>
              <a:srgbClr val="CC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101387" name="Rectangle 21">
              <a:extLst>
                <a:ext uri="{FF2B5EF4-FFF2-40B4-BE49-F238E27FC236}">
                  <a16:creationId xmlns:a16="http://schemas.microsoft.com/office/drawing/2014/main" id="{6B947E81-7D37-A24D-BFA1-84B96793D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3456"/>
              <a:ext cx="20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latin typeface="Comic Sans MS" panose="030F0902030302020204" pitchFamily="66" charset="0"/>
                </a:rPr>
                <a:t>Store-then-query processing 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B9FF0B17-5E11-5741-9731-CF8536622C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Continuous Queries in Traditional DBMS</a:t>
            </a:r>
          </a:p>
        </p:txBody>
      </p:sp>
      <p:grpSp>
        <p:nvGrpSpPr>
          <p:cNvPr id="103426" name="Group 4">
            <a:extLst>
              <a:ext uri="{FF2B5EF4-FFF2-40B4-BE49-F238E27FC236}">
                <a16:creationId xmlns:a16="http://schemas.microsoft.com/office/drawing/2014/main" id="{F935A860-0E46-5E4E-8E44-1C0B41404671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334000"/>
            <a:ext cx="6858000" cy="990600"/>
            <a:chOff x="2352" y="3264"/>
            <a:chExt cx="3321" cy="624"/>
          </a:xfrm>
        </p:grpSpPr>
        <p:sp>
          <p:nvSpPr>
            <p:cNvPr id="103442" name="AutoShape 5">
              <a:extLst>
                <a:ext uri="{FF2B5EF4-FFF2-40B4-BE49-F238E27FC236}">
                  <a16:creationId xmlns:a16="http://schemas.microsoft.com/office/drawing/2014/main" id="{CDA234F5-3B96-9143-A6C6-F05175DA4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264"/>
              <a:ext cx="3312" cy="624"/>
            </a:xfrm>
            <a:prstGeom prst="horizontalScroll">
              <a:avLst>
                <a:gd name="adj" fmla="val 12500"/>
              </a:avLst>
            </a:prstGeom>
            <a:solidFill>
              <a:srgbClr val="CC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103443" name="Rectangle 6">
              <a:extLst>
                <a:ext uri="{FF2B5EF4-FFF2-40B4-BE49-F238E27FC236}">
                  <a16:creationId xmlns:a16="http://schemas.microsoft.com/office/drawing/2014/main" id="{B48D5E2D-0A0D-B447-97C5-E7681F44F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456"/>
              <a:ext cx="3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latin typeface="Comic Sans MS" panose="030F0902030302020204" pitchFamily="66" charset="0"/>
                </a:rPr>
                <a:t>Store-then-query-and-query-again processing </a:t>
              </a:r>
            </a:p>
          </p:txBody>
        </p:sp>
      </p:grpSp>
      <p:grpSp>
        <p:nvGrpSpPr>
          <p:cNvPr id="103427" name="Group 7">
            <a:extLst>
              <a:ext uri="{FF2B5EF4-FFF2-40B4-BE49-F238E27FC236}">
                <a16:creationId xmlns:a16="http://schemas.microsoft.com/office/drawing/2014/main" id="{999E1B1E-C097-1F40-809B-D257A10C5E0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828800"/>
            <a:ext cx="1419225" cy="1419225"/>
            <a:chOff x="1248" y="1296"/>
            <a:chExt cx="894" cy="894"/>
          </a:xfrm>
        </p:grpSpPr>
        <p:pic>
          <p:nvPicPr>
            <p:cNvPr id="103440" name="Picture 8" descr="dell">
              <a:extLst>
                <a:ext uri="{FF2B5EF4-FFF2-40B4-BE49-F238E27FC236}">
                  <a16:creationId xmlns:a16="http://schemas.microsoft.com/office/drawing/2014/main" id="{EF45ADA1-336D-2D41-A9F1-210F9C706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296"/>
              <a:ext cx="8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1" name="Text Box 9">
              <a:extLst>
                <a:ext uri="{FF2B5EF4-FFF2-40B4-BE49-F238E27FC236}">
                  <a16:creationId xmlns:a16="http://schemas.microsoft.com/office/drawing/2014/main" id="{66A22C81-0091-7F4F-846F-FDE1A6F1F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641"/>
              <a:ext cx="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bg1"/>
                  </a:solidFill>
                  <a:latin typeface="Tahoma" panose="020B0604030504040204" pitchFamily="34" charset="0"/>
                </a:rPr>
                <a:t>dbms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</p:grpSp>
      <p:pic>
        <p:nvPicPr>
          <p:cNvPr id="103428" name="Picture 10" descr="hard-disk-drive">
            <a:extLst>
              <a:ext uri="{FF2B5EF4-FFF2-40B4-BE49-F238E27FC236}">
                <a16:creationId xmlns:a16="http://schemas.microsoft.com/office/drawing/2014/main" id="{5DE2DFB3-B575-7E47-B945-847137D4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91000"/>
            <a:ext cx="10668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Text Box 11">
            <a:extLst>
              <a:ext uri="{FF2B5EF4-FFF2-40B4-BE49-F238E27FC236}">
                <a16:creationId xmlns:a16="http://schemas.microsoft.com/office/drawing/2014/main" id="{AA772D72-321D-544E-802B-BAE601E5F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343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Tahoma" panose="020B0604030504040204" pitchFamily="34" charset="0"/>
              </a:rPr>
              <a:t>data</a:t>
            </a:r>
            <a:endParaRPr lang="en-US" altLang="en-US">
              <a:latin typeface="Tahoma" panose="020B0604030504040204" pitchFamily="34" charset="0"/>
            </a:endParaRP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4141D59F-13CF-7D40-9DCA-B5BDE1D88A0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057400"/>
            <a:ext cx="2286000" cy="457200"/>
            <a:chOff x="864" y="1536"/>
            <a:chExt cx="1440" cy="288"/>
          </a:xfrm>
        </p:grpSpPr>
        <p:sp>
          <p:nvSpPr>
            <p:cNvPr id="103438" name="Text Box 13">
              <a:extLst>
                <a:ext uri="{FF2B5EF4-FFF2-40B4-BE49-F238E27FC236}">
                  <a16:creationId xmlns:a16="http://schemas.microsoft.com/office/drawing/2014/main" id="{B6B1D2D3-C984-064A-A145-69283B71D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536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rgbClr val="A50021"/>
                  </a:solidFill>
                  <a:latin typeface="Tahoma" panose="020B0604030504040204" pitchFamily="34" charset="0"/>
                </a:rPr>
                <a:t>query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103439" name="Line 14">
              <a:extLst>
                <a:ext uri="{FF2B5EF4-FFF2-40B4-BE49-F238E27FC236}">
                  <a16:creationId xmlns:a16="http://schemas.microsoft.com/office/drawing/2014/main" id="{6B52A07E-36F1-1B46-826D-52BDC8429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680"/>
              <a:ext cx="912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B75EEDA3-7050-FE4E-A7D9-930567F43837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971800"/>
            <a:ext cx="2286000" cy="442913"/>
            <a:chOff x="816" y="2112"/>
            <a:chExt cx="1440" cy="279"/>
          </a:xfrm>
        </p:grpSpPr>
        <p:sp>
          <p:nvSpPr>
            <p:cNvPr id="103436" name="Text Box 16">
              <a:extLst>
                <a:ext uri="{FF2B5EF4-FFF2-40B4-BE49-F238E27FC236}">
                  <a16:creationId xmlns:a16="http://schemas.microsoft.com/office/drawing/2014/main" id="{B8450738-5646-7848-B1DD-C22774E40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160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rgbClr val="008000"/>
                  </a:solidFill>
                  <a:latin typeface="Tahoma" panose="020B0604030504040204" pitchFamily="34" charset="0"/>
                </a:rPr>
                <a:t>answer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103437" name="Line 17">
              <a:extLst>
                <a:ext uri="{FF2B5EF4-FFF2-40B4-BE49-F238E27FC236}">
                  <a16:creationId xmlns:a16="http://schemas.microsoft.com/office/drawing/2014/main" id="{E3CF140D-57E6-3143-8F8F-BC8B50A6E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112"/>
              <a:ext cx="864" cy="14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DDDC6500-0232-5243-8AF4-8C8C3A0F4CB5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528888"/>
            <a:ext cx="2139950" cy="366712"/>
            <a:chOff x="3072" y="1833"/>
            <a:chExt cx="1348" cy="231"/>
          </a:xfrm>
        </p:grpSpPr>
        <p:sp>
          <p:nvSpPr>
            <p:cNvPr id="103434" name="Text Box 19">
              <a:extLst>
                <a:ext uri="{FF2B5EF4-FFF2-40B4-BE49-F238E27FC236}">
                  <a16:creationId xmlns:a16="http://schemas.microsoft.com/office/drawing/2014/main" id="{24D90FE9-5D4F-CA4D-8876-DDF19891D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833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rgbClr val="0000FF"/>
                  </a:solidFill>
                  <a:latin typeface="Tahoma" panose="020B0604030504040204" pitchFamily="34" charset="0"/>
                </a:rPr>
                <a:t>updates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103435" name="Line 20">
              <a:extLst>
                <a:ext uri="{FF2B5EF4-FFF2-40B4-BE49-F238E27FC236}">
                  <a16:creationId xmlns:a16="http://schemas.microsoft.com/office/drawing/2014/main" id="{4ABB23FC-F3A9-4849-8572-E7AB45634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72" y="1968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433" name="Line 21">
            <a:extLst>
              <a:ext uri="{FF2B5EF4-FFF2-40B4-BE49-F238E27FC236}">
                <a16:creationId xmlns:a16="http://schemas.microsoft.com/office/drawing/2014/main" id="{9F5E9047-C8E0-0B44-8064-D6D7D416A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766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5">
            <a:extLst>
              <a:ext uri="{FF2B5EF4-FFF2-40B4-BE49-F238E27FC236}">
                <a16:creationId xmlns:a16="http://schemas.microsoft.com/office/drawing/2014/main" id="{BA4121E7-B324-F24A-ADF2-AB51A7681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0" y="2590800"/>
            <a:ext cx="27305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1026">
            <a:extLst>
              <a:ext uri="{FF2B5EF4-FFF2-40B4-BE49-F238E27FC236}">
                <a16:creationId xmlns:a16="http://schemas.microsoft.com/office/drawing/2014/main" id="{2D386E08-F158-774A-9930-833AB00C8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Many Things Can Go Wrong</a:t>
            </a:r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8293CD38-D7A9-524F-A1A7-4671D9820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419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User may decide to interrupt the program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disk head crash, system goes down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Buffer congestion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Account number does not exist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Integer overflow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Error during data transfer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Power failure</a:t>
            </a:r>
          </a:p>
          <a:p>
            <a:endParaRPr lang="en-US" altLang="en-US" sz="1200">
              <a:ea typeface="ＭＳ Ｐゴシック" panose="020B0600070205080204" pitchFamily="34" charset="-128"/>
              <a:sym typeface="Symbol" pitchFamily="2" charset="2"/>
            </a:endParaRPr>
          </a:p>
          <a:p>
            <a:r>
              <a:rPr lang="en-US" altLang="en-US" b="1">
                <a:ea typeface="ＭＳ Ｐゴシック" panose="020B0600070205080204" pitchFamily="34" charset="-128"/>
                <a:sym typeface="Symbol" pitchFamily="2" charset="2"/>
              </a:rPr>
              <a:t>Interference with other concurrent activities</a:t>
            </a:r>
          </a:p>
          <a:p>
            <a:endParaRPr lang="en-US" altLang="en-US" sz="1200">
              <a:ea typeface="ＭＳ Ｐゴシック" panose="020B0600070205080204" pitchFamily="34" charset="-128"/>
              <a:sym typeface="Symbol" pitchFamily="2" charset="2"/>
            </a:endParaRPr>
          </a:p>
          <a:p>
            <a:r>
              <a:rPr lang="en-US" altLang="en-US" i="1">
                <a:ea typeface="ＭＳ Ｐゴシック" panose="020B0600070205080204" pitchFamily="34" charset="-128"/>
                <a:sym typeface="Symbol" pitchFamily="2" charset="2"/>
              </a:rPr>
              <a:t>Bad data is inserted or good data is deleted </a:t>
            </a:r>
            <a:endParaRPr lang="en-US" altLang="en-US" i="1">
              <a:ea typeface="ＭＳ Ｐゴシック" panose="020B0600070205080204" pitchFamily="34" charset="-128"/>
            </a:endParaRPr>
          </a:p>
          <a:p>
            <a:endParaRPr lang="en-US" altLang="en-US" sz="2000">
              <a:ea typeface="ＭＳ Ｐゴシック" panose="020B0600070205080204" pitchFamily="34" charset="-128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228BB3C-FFB7-F846-A40B-5910A645E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50292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>
            <a:extLst>
              <a:ext uri="{FF2B5EF4-FFF2-40B4-BE49-F238E27FC236}">
                <a16:creationId xmlns:a16="http://schemas.microsoft.com/office/drawing/2014/main" id="{2D25E233-A3D5-1A48-BA7E-73749D7A9C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Continuous Queries in Active DBMS</a:t>
            </a:r>
          </a:p>
        </p:txBody>
      </p:sp>
      <p:grpSp>
        <p:nvGrpSpPr>
          <p:cNvPr id="105474" name="Group 4">
            <a:extLst>
              <a:ext uri="{FF2B5EF4-FFF2-40B4-BE49-F238E27FC236}">
                <a16:creationId xmlns:a16="http://schemas.microsoft.com/office/drawing/2014/main" id="{88BFF444-E705-8E4A-B452-66F4C6B40327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410200"/>
            <a:ext cx="6477000" cy="990600"/>
            <a:chOff x="2352" y="3264"/>
            <a:chExt cx="3486" cy="624"/>
          </a:xfrm>
        </p:grpSpPr>
        <p:sp>
          <p:nvSpPr>
            <p:cNvPr id="105490" name="AutoShape 5">
              <a:extLst>
                <a:ext uri="{FF2B5EF4-FFF2-40B4-BE49-F238E27FC236}">
                  <a16:creationId xmlns:a16="http://schemas.microsoft.com/office/drawing/2014/main" id="{4E2634C7-9698-A44A-BD07-394BA9E02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264"/>
              <a:ext cx="3312" cy="624"/>
            </a:xfrm>
            <a:prstGeom prst="horizontalScroll">
              <a:avLst>
                <a:gd name="adj" fmla="val 12500"/>
              </a:avLst>
            </a:prstGeom>
            <a:solidFill>
              <a:srgbClr val="CC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105491" name="Rectangle 6">
              <a:extLst>
                <a:ext uri="{FF2B5EF4-FFF2-40B4-BE49-F238E27FC236}">
                  <a16:creationId xmlns:a16="http://schemas.microsoft.com/office/drawing/2014/main" id="{CD6EDB8A-03B0-3844-A28C-8276E61AC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3456"/>
              <a:ext cx="32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latin typeface="Comic Sans MS" panose="030F0902030302020204" pitchFamily="66" charset="0"/>
                </a:rPr>
                <a:t>Store-store-then-trigger-processing </a:t>
              </a:r>
            </a:p>
          </p:txBody>
        </p:sp>
      </p:grpSp>
      <p:grpSp>
        <p:nvGrpSpPr>
          <p:cNvPr id="105475" name="Group 7">
            <a:extLst>
              <a:ext uri="{FF2B5EF4-FFF2-40B4-BE49-F238E27FC236}">
                <a16:creationId xmlns:a16="http://schemas.microsoft.com/office/drawing/2014/main" id="{B195E177-5CEC-F944-BA49-7D62C73489AE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828800"/>
            <a:ext cx="1419225" cy="1419225"/>
            <a:chOff x="1248" y="1296"/>
            <a:chExt cx="894" cy="894"/>
          </a:xfrm>
        </p:grpSpPr>
        <p:pic>
          <p:nvPicPr>
            <p:cNvPr id="105488" name="Picture 8" descr="dell">
              <a:extLst>
                <a:ext uri="{FF2B5EF4-FFF2-40B4-BE49-F238E27FC236}">
                  <a16:creationId xmlns:a16="http://schemas.microsoft.com/office/drawing/2014/main" id="{19EB6ED1-2B80-DB48-B901-DAA1F2D62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296"/>
              <a:ext cx="8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489" name="Text Box 9">
              <a:extLst>
                <a:ext uri="{FF2B5EF4-FFF2-40B4-BE49-F238E27FC236}">
                  <a16:creationId xmlns:a16="http://schemas.microsoft.com/office/drawing/2014/main" id="{2E9CAA2A-EE8F-A145-BB77-E2B8652E5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641"/>
              <a:ext cx="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bg1"/>
                  </a:solidFill>
                  <a:latin typeface="Tahoma" panose="020B0604030504040204" pitchFamily="34" charset="0"/>
                </a:rPr>
                <a:t>dbms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</p:grpSp>
      <p:pic>
        <p:nvPicPr>
          <p:cNvPr id="105476" name="Picture 10" descr="hard-disk-drive">
            <a:extLst>
              <a:ext uri="{FF2B5EF4-FFF2-40B4-BE49-F238E27FC236}">
                <a16:creationId xmlns:a16="http://schemas.microsoft.com/office/drawing/2014/main" id="{B88D75C8-3696-E044-8E58-652A49116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14800"/>
            <a:ext cx="10668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7" name="Text Box 11">
            <a:extLst>
              <a:ext uri="{FF2B5EF4-FFF2-40B4-BE49-F238E27FC236}">
                <a16:creationId xmlns:a16="http://schemas.microsoft.com/office/drawing/2014/main" id="{88A185E1-9C3A-EC40-8043-79A1BDB38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43400"/>
            <a:ext cx="2513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Tahoma" panose="020B0604030504040204" pitchFamily="34" charset="0"/>
              </a:rPr>
              <a:t>Data + </a:t>
            </a:r>
            <a:r>
              <a:rPr lang="en-US" altLang="en-US" b="1">
                <a:solidFill>
                  <a:srgbClr val="0000FF"/>
                </a:solidFill>
                <a:latin typeface="Tahoma" panose="020B0604030504040204" pitchFamily="34" charset="0"/>
              </a:rPr>
              <a:t>Triggers</a:t>
            </a:r>
            <a:endParaRPr lang="en-US" altLang="en-US" b="1">
              <a:latin typeface="Tahoma" panose="020B0604030504040204" pitchFamily="34" charset="0"/>
            </a:endParaRP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BE3AA717-BD45-B74C-8D88-7ECFE7F6D5A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057400"/>
            <a:ext cx="2286000" cy="457200"/>
            <a:chOff x="864" y="1536"/>
            <a:chExt cx="1440" cy="288"/>
          </a:xfrm>
        </p:grpSpPr>
        <p:sp>
          <p:nvSpPr>
            <p:cNvPr id="105486" name="Text Box 13">
              <a:extLst>
                <a:ext uri="{FF2B5EF4-FFF2-40B4-BE49-F238E27FC236}">
                  <a16:creationId xmlns:a16="http://schemas.microsoft.com/office/drawing/2014/main" id="{B5C24AF2-8C6C-534E-AB4C-C33FB80A5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536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rgbClr val="A50021"/>
                  </a:solidFill>
                  <a:latin typeface="Tahoma" panose="020B0604030504040204" pitchFamily="34" charset="0"/>
                </a:rPr>
                <a:t>query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105487" name="Line 14">
              <a:extLst>
                <a:ext uri="{FF2B5EF4-FFF2-40B4-BE49-F238E27FC236}">
                  <a16:creationId xmlns:a16="http://schemas.microsoft.com/office/drawing/2014/main" id="{4317227D-E047-454E-9F51-1995313C1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680"/>
              <a:ext cx="912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10023875-A9AF-E54A-A6D4-8446FBDDE962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971800"/>
            <a:ext cx="2286000" cy="442913"/>
            <a:chOff x="816" y="2112"/>
            <a:chExt cx="1440" cy="279"/>
          </a:xfrm>
        </p:grpSpPr>
        <p:sp>
          <p:nvSpPr>
            <p:cNvPr id="105484" name="Text Box 16">
              <a:extLst>
                <a:ext uri="{FF2B5EF4-FFF2-40B4-BE49-F238E27FC236}">
                  <a16:creationId xmlns:a16="http://schemas.microsoft.com/office/drawing/2014/main" id="{33699160-E20C-2342-8199-F76B2CB05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160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rgbClr val="008000"/>
                  </a:solidFill>
                  <a:latin typeface="Tahoma" panose="020B0604030504040204" pitchFamily="34" charset="0"/>
                </a:rPr>
                <a:t>answer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105485" name="Line 17">
              <a:extLst>
                <a:ext uri="{FF2B5EF4-FFF2-40B4-BE49-F238E27FC236}">
                  <a16:creationId xmlns:a16="http://schemas.microsoft.com/office/drawing/2014/main" id="{D610303A-E125-5747-BAA0-2A654D810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112"/>
              <a:ext cx="864" cy="14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C26F964E-0550-BB4F-8D44-CD6AE6B54FC9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528888"/>
            <a:ext cx="2139950" cy="366712"/>
            <a:chOff x="3072" y="1833"/>
            <a:chExt cx="1348" cy="231"/>
          </a:xfrm>
        </p:grpSpPr>
        <p:sp>
          <p:nvSpPr>
            <p:cNvPr id="105482" name="Text Box 19">
              <a:extLst>
                <a:ext uri="{FF2B5EF4-FFF2-40B4-BE49-F238E27FC236}">
                  <a16:creationId xmlns:a16="http://schemas.microsoft.com/office/drawing/2014/main" id="{11EF993A-1F72-2B43-8308-7C060BC8D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833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rgbClr val="0000FF"/>
                  </a:solidFill>
                  <a:latin typeface="Tahoma" panose="020B0604030504040204" pitchFamily="34" charset="0"/>
                </a:rPr>
                <a:t>updates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105483" name="Line 20">
              <a:extLst>
                <a:ext uri="{FF2B5EF4-FFF2-40B4-BE49-F238E27FC236}">
                  <a16:creationId xmlns:a16="http://schemas.microsoft.com/office/drawing/2014/main" id="{71F8E960-6FE0-6448-B81B-EFAD7E273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72" y="1968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81" name="Line 21">
            <a:extLst>
              <a:ext uri="{FF2B5EF4-FFF2-40B4-BE49-F238E27FC236}">
                <a16:creationId xmlns:a16="http://schemas.microsoft.com/office/drawing/2014/main" id="{7D3E8D10-A03D-1247-8FD0-AD7107749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766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>
            <a:extLst>
              <a:ext uri="{FF2B5EF4-FFF2-40B4-BE49-F238E27FC236}">
                <a16:creationId xmlns:a16="http://schemas.microsoft.com/office/drawing/2014/main" id="{C7B23286-B4E7-5842-8C98-FD4439E117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Data Stream Management Systems</a:t>
            </a:r>
          </a:p>
        </p:txBody>
      </p:sp>
      <p:grpSp>
        <p:nvGrpSpPr>
          <p:cNvPr id="107522" name="Group 3">
            <a:extLst>
              <a:ext uri="{FF2B5EF4-FFF2-40B4-BE49-F238E27FC236}">
                <a16:creationId xmlns:a16="http://schemas.microsoft.com/office/drawing/2014/main" id="{F8373730-0EE3-AE43-A4DE-6217D0E2D2D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905000"/>
            <a:ext cx="1419225" cy="1419225"/>
            <a:chOff x="3696" y="1431"/>
            <a:chExt cx="894" cy="894"/>
          </a:xfrm>
        </p:grpSpPr>
        <p:pic>
          <p:nvPicPr>
            <p:cNvPr id="107542" name="Picture 4" descr="dell">
              <a:extLst>
                <a:ext uri="{FF2B5EF4-FFF2-40B4-BE49-F238E27FC236}">
                  <a16:creationId xmlns:a16="http://schemas.microsoft.com/office/drawing/2014/main" id="{2B4A50F9-C0AE-D24E-A534-E2687C05C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431"/>
              <a:ext cx="8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543" name="Text Box 5">
              <a:extLst>
                <a:ext uri="{FF2B5EF4-FFF2-40B4-BE49-F238E27FC236}">
                  <a16:creationId xmlns:a16="http://schemas.microsoft.com/office/drawing/2014/main" id="{AE18558B-EF50-FD49-9896-84F0E55EF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776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bg1"/>
                  </a:solidFill>
                  <a:latin typeface="Tahoma" panose="020B0604030504040204" pitchFamily="34" charset="0"/>
                </a:rPr>
                <a:t>dsms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</p:grpSp>
      <p:pic>
        <p:nvPicPr>
          <p:cNvPr id="107523" name="Picture 7" descr="hard-disk-drive">
            <a:extLst>
              <a:ext uri="{FF2B5EF4-FFF2-40B4-BE49-F238E27FC236}">
                <a16:creationId xmlns:a16="http://schemas.microsoft.com/office/drawing/2014/main" id="{51152EAE-0226-8B47-9A67-D53FEEBB7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91000"/>
            <a:ext cx="10668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1784" name="Text Box 8">
            <a:extLst>
              <a:ext uri="{FF2B5EF4-FFF2-40B4-BE49-F238E27FC236}">
                <a16:creationId xmlns:a16="http://schemas.microsoft.com/office/drawing/2014/main" id="{5C6DC4CF-3DCC-7B45-B152-3EAD57FF1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510088"/>
            <a:ext cx="2205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Tahoma" panose="020B0604030504040204" pitchFamily="34" charset="0"/>
              </a:rPr>
              <a:t>Continuous Queries</a:t>
            </a:r>
            <a:endParaRPr lang="en-US" altLang="en-US">
              <a:latin typeface="Tahoma" panose="020B0604030504040204" pitchFamily="34" charset="0"/>
            </a:endParaRP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FAB83385-0DBF-924C-93C8-8E5EA693A3D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667000"/>
            <a:ext cx="2895600" cy="381000"/>
            <a:chOff x="480" y="1872"/>
            <a:chExt cx="1824" cy="240"/>
          </a:xfrm>
        </p:grpSpPr>
        <p:sp>
          <p:nvSpPr>
            <p:cNvPr id="107540" name="Text Box 10">
              <a:extLst>
                <a:ext uri="{FF2B5EF4-FFF2-40B4-BE49-F238E27FC236}">
                  <a16:creationId xmlns:a16="http://schemas.microsoft.com/office/drawing/2014/main" id="{FA7C9846-E100-E446-BD47-2573B0566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81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rgbClr val="A50021"/>
                  </a:solidFill>
                  <a:latin typeface="Tahoma" panose="020B0604030504040204" pitchFamily="34" charset="0"/>
                </a:rPr>
                <a:t>data stream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107541" name="Line 11">
              <a:extLst>
                <a:ext uri="{FF2B5EF4-FFF2-40B4-BE49-F238E27FC236}">
                  <a16:creationId xmlns:a16="http://schemas.microsoft.com/office/drawing/2014/main" id="{59B8D842-254D-DA4F-BC83-B684E7161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872"/>
              <a:ext cx="91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FC48CC7C-E1EB-2D47-B388-B481108D101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514600"/>
            <a:ext cx="3054350" cy="366713"/>
            <a:chOff x="3120" y="1757"/>
            <a:chExt cx="1924" cy="231"/>
          </a:xfrm>
        </p:grpSpPr>
        <p:sp>
          <p:nvSpPr>
            <p:cNvPr id="107538" name="Text Box 13">
              <a:extLst>
                <a:ext uri="{FF2B5EF4-FFF2-40B4-BE49-F238E27FC236}">
                  <a16:creationId xmlns:a16="http://schemas.microsoft.com/office/drawing/2014/main" id="{17FF5BE8-30D7-0047-A52E-D21762149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757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rgbClr val="008000"/>
                  </a:solidFill>
                  <a:latin typeface="Tahoma" panose="020B0604030504040204" pitchFamily="34" charset="0"/>
                </a:rPr>
                <a:t>answer stream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107539" name="Line 14">
              <a:extLst>
                <a:ext uri="{FF2B5EF4-FFF2-40B4-BE49-F238E27FC236}">
                  <a16:creationId xmlns:a16="http://schemas.microsoft.com/office/drawing/2014/main" id="{E9E3B61E-68F8-C548-9174-2CB71A3BEE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1872"/>
              <a:ext cx="86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527" name="Line 15">
            <a:extLst>
              <a:ext uri="{FF2B5EF4-FFF2-40B4-BE49-F238E27FC236}">
                <a16:creationId xmlns:a16="http://schemas.microsoft.com/office/drawing/2014/main" id="{B141FC64-4CDE-FF42-A14A-1872D50BE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3528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8" name="Rectangle 16">
            <a:extLst>
              <a:ext uri="{FF2B5EF4-FFF2-40B4-BE49-F238E27FC236}">
                <a16:creationId xmlns:a16="http://schemas.microsoft.com/office/drawing/2014/main" id="{931EADC2-4984-CB48-8C63-F8C004F2F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3613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07529" name="Text Box 17">
            <a:extLst>
              <a:ext uri="{FF2B5EF4-FFF2-40B4-BE49-F238E27FC236}">
                <a16:creationId xmlns:a16="http://schemas.microsoft.com/office/drawing/2014/main" id="{122A9C93-2989-8C47-80BA-41B45ADB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419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Tahoma" panose="020B0604030504040204" pitchFamily="34" charset="0"/>
              </a:rPr>
              <a:t>data</a:t>
            </a:r>
            <a:endParaRPr lang="en-US" altLang="en-US">
              <a:latin typeface="Tahoma" panose="020B0604030504040204" pitchFamily="34" charset="0"/>
            </a:endParaRPr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CF66DD81-ACA7-184F-B039-AD94463E9F5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343400"/>
            <a:ext cx="1143000" cy="533400"/>
            <a:chOff x="2352" y="2928"/>
            <a:chExt cx="720" cy="336"/>
          </a:xfrm>
        </p:grpSpPr>
        <p:sp>
          <p:nvSpPr>
            <p:cNvPr id="107536" name="Line 19">
              <a:extLst>
                <a:ext uri="{FF2B5EF4-FFF2-40B4-BE49-F238E27FC236}">
                  <a16:creationId xmlns:a16="http://schemas.microsoft.com/office/drawing/2014/main" id="{8F1E3F82-82CB-6F4C-A29F-ECBC02A6E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928"/>
              <a:ext cx="528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7" name="Line 20">
              <a:extLst>
                <a:ext uri="{FF2B5EF4-FFF2-40B4-BE49-F238E27FC236}">
                  <a16:creationId xmlns:a16="http://schemas.microsoft.com/office/drawing/2014/main" id="{5AA6CF47-4668-C64E-A471-B6DC70E294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928"/>
              <a:ext cx="72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31797" name="Picture 21">
            <a:extLst>
              <a:ext uri="{FF2B5EF4-FFF2-40B4-BE49-F238E27FC236}">
                <a16:creationId xmlns:a16="http://schemas.microsoft.com/office/drawing/2014/main" id="{11F20A4E-B1E8-774A-BC4E-3A5991DBF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33600"/>
            <a:ext cx="3683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2">
            <a:extLst>
              <a:ext uri="{FF2B5EF4-FFF2-40B4-BE49-F238E27FC236}">
                <a16:creationId xmlns:a16="http://schemas.microsoft.com/office/drawing/2014/main" id="{698A8872-E2AC-584E-97EB-E8A081F760E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410200"/>
            <a:ext cx="5029200" cy="914400"/>
            <a:chOff x="3552" y="3264"/>
            <a:chExt cx="2112" cy="624"/>
          </a:xfrm>
        </p:grpSpPr>
        <p:sp>
          <p:nvSpPr>
            <p:cNvPr id="107534" name="AutoShape 23">
              <a:extLst>
                <a:ext uri="{FF2B5EF4-FFF2-40B4-BE49-F238E27FC236}">
                  <a16:creationId xmlns:a16="http://schemas.microsoft.com/office/drawing/2014/main" id="{FDC895D5-EA51-1649-B868-DDCC517E8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64"/>
              <a:ext cx="2112" cy="624"/>
            </a:xfrm>
            <a:prstGeom prst="horizontalScroll">
              <a:avLst>
                <a:gd name="adj" fmla="val 12500"/>
              </a:avLst>
            </a:prstGeom>
            <a:solidFill>
              <a:srgbClr val="CC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107535" name="Rectangle 24">
              <a:extLst>
                <a:ext uri="{FF2B5EF4-FFF2-40B4-BE49-F238E27FC236}">
                  <a16:creationId xmlns:a16="http://schemas.microsoft.com/office/drawing/2014/main" id="{D717B7B4-22FC-2645-99C7-494B9134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3456"/>
              <a:ext cx="19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latin typeface="Comic Sans MS" panose="030F0902030302020204" pitchFamily="66" charset="0"/>
                </a:rPr>
                <a:t>Conveyor-belt data processing </a:t>
              </a:r>
            </a:p>
          </p:txBody>
        </p:sp>
      </p:grpSp>
      <p:pic>
        <p:nvPicPr>
          <p:cNvPr id="331801" name="Picture 25">
            <a:extLst>
              <a:ext uri="{FF2B5EF4-FFF2-40B4-BE49-F238E27FC236}">
                <a16:creationId xmlns:a16="http://schemas.microsoft.com/office/drawing/2014/main" id="{DEC78028-8574-4745-A8B3-A9C153D62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33600"/>
            <a:ext cx="3683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331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331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78CC455-2F06-F94B-82F6-CA15327D3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917700"/>
            <a:ext cx="5029200" cy="3200400"/>
          </a:xfrm>
          <a:prstGeom prst="rect">
            <a:avLst/>
          </a:prstGeom>
          <a:gradFill rotWithShape="1">
            <a:gsLst>
              <a:gs pos="0">
                <a:srgbClr val="D9E0FF"/>
              </a:gs>
              <a:gs pos="64999">
                <a:srgbClr val="A6B5FF"/>
              </a:gs>
              <a:gs pos="100000">
                <a:srgbClr val="8097FF"/>
              </a:gs>
            </a:gsLst>
            <a:lin ang="5400000" scaled="1"/>
          </a:gradFill>
          <a:ln w="9525">
            <a:solidFill>
              <a:srgbClr val="2D60FA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>
              <a:solidFill>
                <a:srgbClr val="280049"/>
              </a:solidFill>
            </a:endParaRPr>
          </a:p>
        </p:txBody>
      </p:sp>
      <p:sp>
        <p:nvSpPr>
          <p:cNvPr id="109570" name="Title 1">
            <a:extLst>
              <a:ext uri="{FF2B5EF4-FFF2-40B4-BE49-F238E27FC236}">
                <a16:creationId xmlns:a16="http://schemas.microsoft.com/office/drawing/2014/main" id="{8E28D62E-287E-A447-9DA5-382758DB9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AQSIOS  - A DSMS Architecture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282E2BB8-9A16-D748-9625-9ABD42FF0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263" y="2776538"/>
            <a:ext cx="385762" cy="19827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eaVert" lIns="90000" tIns="45000" rIns="90000" bIns="45000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solidFill>
                  <a:srgbClr val="000000"/>
                </a:solidFill>
              </a:rPr>
              <a:t>Query optimizer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E2CCE70-8629-724B-8719-83A00F18439E}"/>
              </a:ext>
            </a:extLst>
          </p:cNvPr>
          <p:cNvGrpSpPr>
            <a:grpSpLocks/>
          </p:cNvGrpSpPr>
          <p:nvPr/>
        </p:nvGrpSpPr>
        <p:grpSpPr bwMode="auto">
          <a:xfrm>
            <a:off x="3624263" y="3060700"/>
            <a:ext cx="5227637" cy="3060700"/>
            <a:chOff x="3624146" y="3060031"/>
            <a:chExt cx="5228447" cy="3060793"/>
          </a:xfrm>
        </p:grpSpPr>
        <p:sp>
          <p:nvSpPr>
            <p:cNvPr id="109589" name="AutoShape 1">
              <a:extLst>
                <a:ext uri="{FF2B5EF4-FFF2-40B4-BE49-F238E27FC236}">
                  <a16:creationId xmlns:a16="http://schemas.microsoft.com/office/drawing/2014/main" id="{61F33841-0F34-EC49-85FC-EC0A4760D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059" y="3060031"/>
              <a:ext cx="3671887" cy="1630923"/>
            </a:xfrm>
            <a:prstGeom prst="roundRect">
              <a:avLst>
                <a:gd name="adj" fmla="val 16667"/>
              </a:avLst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109590" name="Oval 5">
              <a:extLst>
                <a:ext uri="{FF2B5EF4-FFF2-40B4-BE49-F238E27FC236}">
                  <a16:creationId xmlns:a16="http://schemas.microsoft.com/office/drawing/2014/main" id="{BBDE2771-9F60-674E-9E8F-F2547AEFD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7146" y="3471754"/>
              <a:ext cx="193416" cy="1882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109591" name="Oval 6">
              <a:extLst>
                <a:ext uri="{FF2B5EF4-FFF2-40B4-BE49-F238E27FC236}">
                  <a16:creationId xmlns:a16="http://schemas.microsoft.com/office/drawing/2014/main" id="{7845F880-7B60-E240-9811-D583806DC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346" y="3928954"/>
              <a:ext cx="193416" cy="1882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109592" name="Oval 7">
              <a:extLst>
                <a:ext uri="{FF2B5EF4-FFF2-40B4-BE49-F238E27FC236}">
                  <a16:creationId xmlns:a16="http://schemas.microsoft.com/office/drawing/2014/main" id="{2206B63A-157F-FD44-8C68-3FA741C5F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146" y="3471754"/>
              <a:ext cx="193416" cy="1882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109593" name="Oval 8">
              <a:extLst>
                <a:ext uri="{FF2B5EF4-FFF2-40B4-BE49-F238E27FC236}">
                  <a16:creationId xmlns:a16="http://schemas.microsoft.com/office/drawing/2014/main" id="{D10A46FD-0279-0542-9873-6C884BFF2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746" y="3471754"/>
              <a:ext cx="193416" cy="1882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109594" name="Oval 9">
              <a:extLst>
                <a:ext uri="{FF2B5EF4-FFF2-40B4-BE49-F238E27FC236}">
                  <a16:creationId xmlns:a16="http://schemas.microsoft.com/office/drawing/2014/main" id="{DD694951-031E-4A47-8CF3-5A6950F79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1146" y="3928954"/>
              <a:ext cx="193416" cy="1882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109595" name="Oval 10">
              <a:extLst>
                <a:ext uri="{FF2B5EF4-FFF2-40B4-BE49-F238E27FC236}">
                  <a16:creationId xmlns:a16="http://schemas.microsoft.com/office/drawing/2014/main" id="{243AE081-9A34-F845-A935-C8EB3D79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746" y="3928954"/>
              <a:ext cx="193416" cy="1882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109596" name="Oval 11">
              <a:extLst>
                <a:ext uri="{FF2B5EF4-FFF2-40B4-BE49-F238E27FC236}">
                  <a16:creationId xmlns:a16="http://schemas.microsoft.com/office/drawing/2014/main" id="{90DB257B-A383-1943-A4C1-7FDEA63D1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746" y="4386154"/>
              <a:ext cx="193416" cy="1882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109597" name="Oval 12">
              <a:extLst>
                <a:ext uri="{FF2B5EF4-FFF2-40B4-BE49-F238E27FC236}">
                  <a16:creationId xmlns:a16="http://schemas.microsoft.com/office/drawing/2014/main" id="{348E5765-E79A-2641-8BE8-1E90A353F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146" y="4386154"/>
              <a:ext cx="193416" cy="1882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cxnSp>
          <p:nvCxnSpPr>
            <p:cNvPr id="109598" name="AutoShape 13">
              <a:extLst>
                <a:ext uri="{FF2B5EF4-FFF2-40B4-BE49-F238E27FC236}">
                  <a16:creationId xmlns:a16="http://schemas.microsoft.com/office/drawing/2014/main" id="{F7BC3EB5-5806-C244-8075-9F20FCCED31A}"/>
                </a:ext>
              </a:extLst>
            </p:cNvPr>
            <p:cNvCxnSpPr>
              <a:cxnSpLocks noChangeShapeType="1"/>
              <a:stCxn id="109590" idx="6"/>
              <a:endCxn id="109592" idx="2"/>
            </p:cNvCxnSpPr>
            <p:nvPr/>
          </p:nvCxnSpPr>
          <p:spPr bwMode="auto">
            <a:xfrm>
              <a:off x="4960562" y="3565884"/>
              <a:ext cx="568584" cy="15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99" name="AutoShape 14">
              <a:extLst>
                <a:ext uri="{FF2B5EF4-FFF2-40B4-BE49-F238E27FC236}">
                  <a16:creationId xmlns:a16="http://schemas.microsoft.com/office/drawing/2014/main" id="{7E638E8A-13AB-5649-B4E8-DD6D9C7C562D}"/>
                </a:ext>
              </a:extLst>
            </p:cNvPr>
            <p:cNvCxnSpPr>
              <a:cxnSpLocks noChangeShapeType="1"/>
              <a:stCxn id="109592" idx="6"/>
              <a:endCxn id="109593" idx="2"/>
            </p:cNvCxnSpPr>
            <p:nvPr/>
          </p:nvCxnSpPr>
          <p:spPr bwMode="auto">
            <a:xfrm>
              <a:off x="5722562" y="3565884"/>
              <a:ext cx="1178184" cy="15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600" name="AutoShape 15">
              <a:extLst>
                <a:ext uri="{FF2B5EF4-FFF2-40B4-BE49-F238E27FC236}">
                  <a16:creationId xmlns:a16="http://schemas.microsoft.com/office/drawing/2014/main" id="{73CF6D94-D10E-954C-AD2B-9123712411A6}"/>
                </a:ext>
              </a:extLst>
            </p:cNvPr>
            <p:cNvCxnSpPr>
              <a:cxnSpLocks noChangeShapeType="1"/>
              <a:stCxn id="109591" idx="6"/>
              <a:endCxn id="109606" idx="2"/>
            </p:cNvCxnSpPr>
            <p:nvPr/>
          </p:nvCxnSpPr>
          <p:spPr bwMode="auto">
            <a:xfrm>
              <a:off x="5036762" y="4023084"/>
              <a:ext cx="492384" cy="15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601" name="AutoShape 16">
              <a:extLst>
                <a:ext uri="{FF2B5EF4-FFF2-40B4-BE49-F238E27FC236}">
                  <a16:creationId xmlns:a16="http://schemas.microsoft.com/office/drawing/2014/main" id="{9F258EDE-29F4-DE43-B8CB-46AA6EEF5420}"/>
                </a:ext>
              </a:extLst>
            </p:cNvPr>
            <p:cNvCxnSpPr>
              <a:cxnSpLocks noChangeShapeType="1"/>
              <a:stCxn id="109594" idx="6"/>
              <a:endCxn id="109595" idx="2"/>
            </p:cNvCxnSpPr>
            <p:nvPr/>
          </p:nvCxnSpPr>
          <p:spPr bwMode="auto">
            <a:xfrm>
              <a:off x="6484562" y="4023084"/>
              <a:ext cx="416184" cy="15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602" name="Line 17">
              <a:extLst>
                <a:ext uri="{FF2B5EF4-FFF2-40B4-BE49-F238E27FC236}">
                  <a16:creationId xmlns:a16="http://schemas.microsoft.com/office/drawing/2014/main" id="{90CD2EF6-8C97-C645-9148-26D6DEAC1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1546" y="3624154"/>
              <a:ext cx="68580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3" name="Oval 18">
              <a:extLst>
                <a:ext uri="{FF2B5EF4-FFF2-40B4-BE49-F238E27FC236}">
                  <a16:creationId xmlns:a16="http://schemas.microsoft.com/office/drawing/2014/main" id="{DC5E3E0D-F131-0D40-BB7F-17E4EFACC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346" y="4386154"/>
              <a:ext cx="193416" cy="1882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cxnSp>
          <p:nvCxnSpPr>
            <p:cNvPr id="109604" name="AutoShape 19">
              <a:extLst>
                <a:ext uri="{FF2B5EF4-FFF2-40B4-BE49-F238E27FC236}">
                  <a16:creationId xmlns:a16="http://schemas.microsoft.com/office/drawing/2014/main" id="{8EB96794-6202-3A42-87E1-BCDE9A52003E}"/>
                </a:ext>
              </a:extLst>
            </p:cNvPr>
            <p:cNvCxnSpPr>
              <a:cxnSpLocks noChangeShapeType="1"/>
              <a:stCxn id="109603" idx="6"/>
              <a:endCxn id="109597" idx="2"/>
            </p:cNvCxnSpPr>
            <p:nvPr/>
          </p:nvCxnSpPr>
          <p:spPr bwMode="auto">
            <a:xfrm>
              <a:off x="5036762" y="4480284"/>
              <a:ext cx="873384" cy="15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605" name="AutoShape 20">
              <a:extLst>
                <a:ext uri="{FF2B5EF4-FFF2-40B4-BE49-F238E27FC236}">
                  <a16:creationId xmlns:a16="http://schemas.microsoft.com/office/drawing/2014/main" id="{30800D21-3079-024B-9791-82A0F340ABAC}"/>
                </a:ext>
              </a:extLst>
            </p:cNvPr>
            <p:cNvCxnSpPr>
              <a:cxnSpLocks noChangeShapeType="1"/>
              <a:stCxn id="109597" idx="6"/>
              <a:endCxn id="109596" idx="2"/>
            </p:cNvCxnSpPr>
            <p:nvPr/>
          </p:nvCxnSpPr>
          <p:spPr bwMode="auto">
            <a:xfrm>
              <a:off x="6103562" y="4480284"/>
              <a:ext cx="797184" cy="15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606" name="Oval 21">
              <a:extLst>
                <a:ext uri="{FF2B5EF4-FFF2-40B4-BE49-F238E27FC236}">
                  <a16:creationId xmlns:a16="http://schemas.microsoft.com/office/drawing/2014/main" id="{A3503499-AFD1-2049-9489-7148E4DFE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146" y="3928954"/>
              <a:ext cx="193416" cy="1882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cxnSp>
          <p:nvCxnSpPr>
            <p:cNvPr id="109607" name="AutoShape 22">
              <a:extLst>
                <a:ext uri="{FF2B5EF4-FFF2-40B4-BE49-F238E27FC236}">
                  <a16:creationId xmlns:a16="http://schemas.microsoft.com/office/drawing/2014/main" id="{D61D15E9-F4DD-874B-8BE7-8BD5EDEDAA1B}"/>
                </a:ext>
              </a:extLst>
            </p:cNvPr>
            <p:cNvCxnSpPr>
              <a:cxnSpLocks noChangeShapeType="1"/>
              <a:stCxn id="109606" idx="6"/>
              <a:endCxn id="109594" idx="2"/>
            </p:cNvCxnSpPr>
            <p:nvPr/>
          </p:nvCxnSpPr>
          <p:spPr bwMode="auto">
            <a:xfrm>
              <a:off x="5722562" y="4023084"/>
              <a:ext cx="568584" cy="15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608" name="Line 23">
              <a:extLst>
                <a:ext uri="{FF2B5EF4-FFF2-40B4-BE49-F238E27FC236}">
                  <a16:creationId xmlns:a16="http://schemas.microsoft.com/office/drawing/2014/main" id="{303B048A-E2E5-C544-8DD8-D25DACE4E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0838" y="3563231"/>
              <a:ext cx="1220981" cy="16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9" name="Line 24">
              <a:extLst>
                <a:ext uri="{FF2B5EF4-FFF2-40B4-BE49-F238E27FC236}">
                  <a16:creationId xmlns:a16="http://schemas.microsoft.com/office/drawing/2014/main" id="{1F637152-1A6A-C743-8BA4-1C0C3C78E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4606" y="4026965"/>
              <a:ext cx="1221638" cy="67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0" name="Line 25">
              <a:extLst>
                <a:ext uri="{FF2B5EF4-FFF2-40B4-BE49-F238E27FC236}">
                  <a16:creationId xmlns:a16="http://schemas.microsoft.com/office/drawing/2014/main" id="{A9049E0B-C13E-8349-A639-7B2EC74FB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2883" y="4478183"/>
              <a:ext cx="1182030" cy="4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1" name="Oval 26">
              <a:extLst>
                <a:ext uri="{FF2B5EF4-FFF2-40B4-BE49-F238E27FC236}">
                  <a16:creationId xmlns:a16="http://schemas.microsoft.com/office/drawing/2014/main" id="{4ABC0AD3-C3EA-3F4D-98A9-5A4CC9FA8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146" y="5367789"/>
              <a:ext cx="1905000" cy="7530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5000" rIns="90000" bIns="4500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Data stream sources</a:t>
              </a:r>
            </a:p>
          </p:txBody>
        </p:sp>
        <p:sp>
          <p:nvSpPr>
            <p:cNvPr id="109612" name="Line 27">
              <a:extLst>
                <a:ext uri="{FF2B5EF4-FFF2-40B4-BE49-F238E27FC236}">
                  <a16:creationId xmlns:a16="http://schemas.microsoft.com/office/drawing/2014/main" id="{69B17143-ED65-5447-A82F-5CF46045B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0696" y="4576867"/>
              <a:ext cx="10869" cy="809179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9613" name="AutoShape 30">
              <a:extLst>
                <a:ext uri="{FF2B5EF4-FFF2-40B4-BE49-F238E27FC236}">
                  <a16:creationId xmlns:a16="http://schemas.microsoft.com/office/drawing/2014/main" id="{3E49CAAB-D4A8-BB4D-B204-255EFD9E3665}"/>
                </a:ext>
              </a:extLst>
            </p:cNvPr>
            <p:cNvCxnSpPr>
              <a:cxnSpLocks noChangeShapeType="1"/>
              <a:endCxn id="109591" idx="2"/>
            </p:cNvCxnSpPr>
            <p:nvPr/>
          </p:nvCxnSpPr>
          <p:spPr bwMode="auto">
            <a:xfrm rot="5400000" flipH="1" flipV="1">
              <a:off x="4014111" y="4547519"/>
              <a:ext cx="1353670" cy="304800"/>
            </a:xfrm>
            <a:prstGeom prst="bentConnector2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614" name="Freeform 31">
              <a:extLst>
                <a:ext uri="{FF2B5EF4-FFF2-40B4-BE49-F238E27FC236}">
                  <a16:creationId xmlns:a16="http://schemas.microsoft.com/office/drawing/2014/main" id="{5FA82175-7653-BA4D-B924-E2B1E1A30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229" y="3547955"/>
              <a:ext cx="467963" cy="1860394"/>
            </a:xfrm>
            <a:custGeom>
              <a:avLst/>
              <a:gdLst>
                <a:gd name="T0" fmla="*/ 2147483646 w 1536"/>
                <a:gd name="T1" fmla="*/ 2147483646 h 6586"/>
                <a:gd name="T2" fmla="*/ 0 w 1536"/>
                <a:gd name="T3" fmla="*/ 0 h 6586"/>
                <a:gd name="T4" fmla="*/ 2147483646 w 1536"/>
                <a:gd name="T5" fmla="*/ 0 h 65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36" h="6586">
                  <a:moveTo>
                    <a:pt x="26" y="6585"/>
                  </a:moveTo>
                  <a:lnTo>
                    <a:pt x="0" y="0"/>
                  </a:lnTo>
                  <a:lnTo>
                    <a:pt x="1535" y="0"/>
                  </a:lnTo>
                </a:path>
              </a:pathLst>
            </a:cu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5" name="Text Box 32">
              <a:extLst>
                <a:ext uri="{FF2B5EF4-FFF2-40B4-BE49-F238E27FC236}">
                  <a16:creationId xmlns:a16="http://schemas.microsoft.com/office/drawing/2014/main" id="{3DC45933-AEE9-FD43-B56E-B31260172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2346" y="3166954"/>
              <a:ext cx="580247" cy="363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Q</a:t>
              </a:r>
              <a:r>
                <a:rPr lang="en-US" altLang="en-US" baseline="-33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9616" name="Text Box 33">
              <a:extLst>
                <a:ext uri="{FF2B5EF4-FFF2-40B4-BE49-F238E27FC236}">
                  <a16:creationId xmlns:a16="http://schemas.microsoft.com/office/drawing/2014/main" id="{DFFD2D5D-D161-6541-B096-5413AE6B0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2346" y="3700354"/>
              <a:ext cx="580247" cy="363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Q</a:t>
              </a:r>
              <a:r>
                <a:rPr lang="en-US" altLang="en-US" baseline="-33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9617" name="Text Box 34">
              <a:extLst>
                <a:ext uri="{FF2B5EF4-FFF2-40B4-BE49-F238E27FC236}">
                  <a16:creationId xmlns:a16="http://schemas.microsoft.com/office/drawing/2014/main" id="{84B1CD23-F34B-8646-928F-E8BD5717D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6326" y="4237471"/>
              <a:ext cx="580247" cy="363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Q</a:t>
              </a:r>
              <a:r>
                <a:rPr lang="en-US" altLang="en-US" baseline="-33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9618" name="Text Box 36">
              <a:extLst>
                <a:ext uri="{FF2B5EF4-FFF2-40B4-BE49-F238E27FC236}">
                  <a16:creationId xmlns:a16="http://schemas.microsoft.com/office/drawing/2014/main" id="{53B77388-ED13-164A-AD7F-077C0F297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0583" y="3060032"/>
              <a:ext cx="2573138" cy="307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Query networks</a:t>
              </a:r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2975384D-7735-A84A-BC07-E49C8279A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7015" y="3726801"/>
              <a:ext cx="38741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AB3578F-8996-B342-B8C8-28B7CBE5908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905000"/>
            <a:ext cx="2411413" cy="3167063"/>
            <a:chOff x="685800" y="1905000"/>
            <a:chExt cx="2410778" cy="3166954"/>
          </a:xfrm>
        </p:grpSpPr>
        <p:sp>
          <p:nvSpPr>
            <p:cNvPr id="109583" name="Text Box 38">
              <a:extLst>
                <a:ext uri="{FF2B5EF4-FFF2-40B4-BE49-F238E27FC236}">
                  <a16:creationId xmlns:a16="http://schemas.microsoft.com/office/drawing/2014/main" id="{EF583725-44B7-B549-A820-2393E1B62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3505208"/>
              <a:ext cx="1977484" cy="42374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5000" rIns="90000" bIns="45000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Continuous queries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EAC3A5D-B560-7E4D-B73D-4AA8121F7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012" y="4565558"/>
              <a:ext cx="1741028" cy="5063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5000" rIns="90000" bIns="4500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6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Stream applications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E73AC1-EFA0-F74C-9058-326309C2A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1905000"/>
              <a:ext cx="2133038" cy="10667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0000" tIns="45000" rIns="90000" bIns="4500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600" dirty="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Administrator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600" dirty="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Set the delay targets and priorities for queries</a:t>
              </a:r>
            </a:p>
          </p:txBody>
        </p:sp>
        <p:cxnSp>
          <p:nvCxnSpPr>
            <p:cNvPr id="109586" name="AutoShape 41">
              <a:extLst>
                <a:ext uri="{FF2B5EF4-FFF2-40B4-BE49-F238E27FC236}">
                  <a16:creationId xmlns:a16="http://schemas.microsoft.com/office/drawing/2014/main" id="{AC368BD1-D711-3448-A411-F0F7A24321F1}"/>
                </a:ext>
              </a:extLst>
            </p:cNvPr>
            <p:cNvCxnSpPr>
              <a:cxnSpLocks noChangeShapeType="1"/>
              <a:stCxn id="41" idx="2"/>
              <a:endCxn id="109583" idx="0"/>
            </p:cNvCxnSpPr>
            <p:nvPr/>
          </p:nvCxnSpPr>
          <p:spPr bwMode="auto">
            <a:xfrm rot="5400000">
              <a:off x="1446867" y="3199475"/>
              <a:ext cx="533408" cy="78058"/>
            </a:xfrm>
            <a:prstGeom prst="bentConnector3">
              <a:avLst>
                <a:gd name="adj1" fmla="val 50000"/>
              </a:avLst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87" name="AutoShape 42">
              <a:extLst>
                <a:ext uri="{FF2B5EF4-FFF2-40B4-BE49-F238E27FC236}">
                  <a16:creationId xmlns:a16="http://schemas.microsoft.com/office/drawing/2014/main" id="{77317F59-6E65-584D-9CA3-1BA5BA749315}"/>
                </a:ext>
              </a:extLst>
            </p:cNvPr>
            <p:cNvCxnSpPr>
              <a:cxnSpLocks noChangeShapeType="1"/>
              <a:stCxn id="109583" idx="2"/>
              <a:endCxn id="40" idx="0"/>
            </p:cNvCxnSpPr>
            <p:nvPr/>
          </p:nvCxnSpPr>
          <p:spPr bwMode="auto">
            <a:xfrm rot="16200000" flipH="1">
              <a:off x="1394402" y="4209093"/>
              <a:ext cx="637054" cy="76775"/>
            </a:xfrm>
            <a:prstGeom prst="bentConnector3">
              <a:avLst>
                <a:gd name="adj1" fmla="val 50000"/>
              </a:avLst>
            </a:prstGeom>
            <a:noFill/>
            <a:ln w="1836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588" name="Line 43">
              <a:extLst>
                <a:ext uri="{FF2B5EF4-FFF2-40B4-BE49-F238E27FC236}">
                  <a16:creationId xmlns:a16="http://schemas.microsoft.com/office/drawing/2014/main" id="{76213BB1-85A9-924D-8BA9-0CB346E7A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424" y="3699151"/>
              <a:ext cx="435154" cy="251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1DEA785-F765-E741-833C-DD80EC69C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024063"/>
            <a:ext cx="1082675" cy="554037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tabLst>
                <a:tab pos="723900" algn="l"/>
              </a:tabLs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tabLst>
                <a:tab pos="723900" algn="l"/>
              </a:tabLs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rgbClr val="000000"/>
                </a:solidFill>
              </a:rPr>
              <a:t>Scheduler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16786CA-D7AD-A54B-AA65-84422BE14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2027238"/>
            <a:ext cx="1093787" cy="56356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tabLst>
                <a:tab pos="723900" algn="l"/>
              </a:tabLs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tabLst>
                <a:tab pos="723900" algn="l"/>
              </a:tabLs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rgbClr val="000000"/>
                </a:solidFill>
              </a:rPr>
              <a:t>Statistics collector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12278284-B9AB-6144-9CC1-FCFFA1AE64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1063" y="2587625"/>
            <a:ext cx="4762" cy="474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B7D8EB02-EB4B-E046-9558-A3CE71C3A3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9325" y="2600325"/>
            <a:ext cx="0" cy="446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3D89C8A3-8633-4342-9E5E-A7EDC8F5EA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328863"/>
            <a:ext cx="33972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1E9A752E-C8A8-F54B-AC05-DBD88EA00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24063"/>
            <a:ext cx="1219200" cy="56515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tabLst>
                <a:tab pos="723900" algn="l"/>
              </a:tabLs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tabLst>
                <a:tab pos="723900" algn="l"/>
              </a:tabLs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rgbClr val="000000"/>
                </a:solidFill>
              </a:rPr>
              <a:t>Load Manager</a:t>
            </a:r>
          </a:p>
        </p:txBody>
      </p:sp>
      <p:sp>
        <p:nvSpPr>
          <p:cNvPr id="49" name="Line 49">
            <a:extLst>
              <a:ext uri="{FF2B5EF4-FFF2-40B4-BE49-F238E27FC236}">
                <a16:creationId xmlns:a16="http://schemas.microsoft.com/office/drawing/2014/main" id="{7FF7341C-E065-5943-8B34-B20033524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2330450"/>
            <a:ext cx="3111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" name="Line 50">
            <a:extLst>
              <a:ext uri="{FF2B5EF4-FFF2-40B4-BE49-F238E27FC236}">
                <a16:creationId xmlns:a16="http://schemas.microsoft.com/office/drawing/2014/main" id="{8713A789-6F99-F54A-9BDF-9F2F90C9E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0913" y="2600325"/>
            <a:ext cx="3175" cy="485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582" name="TextBox 50">
            <a:extLst>
              <a:ext uri="{FF2B5EF4-FFF2-40B4-BE49-F238E27FC236}">
                <a16:creationId xmlns:a16="http://schemas.microsoft.com/office/drawing/2014/main" id="{62B4A4B2-E31A-494E-AA5B-099A8ED49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784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aseline="30000"/>
              <a:t> </a:t>
            </a:r>
            <a:r>
              <a:rPr lang="en-US" altLang="en-US" sz="1600" i="1"/>
              <a:t>AQSIOS is the DSMS prototype developed at our ADMT Lab. It is built on top of the STREAM prototype from Stanford.</a:t>
            </a:r>
            <a:endParaRPr lang="en-US" altLang="en-US" i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5967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" grpId="0" animBg="1"/>
      <p:bldP spid="7" grpId="0" animBg="1"/>
      <p:bldP spid="4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AutoShape 24">
            <a:extLst>
              <a:ext uri="{FF2B5EF4-FFF2-40B4-BE49-F238E27FC236}">
                <a16:creationId xmlns:a16="http://schemas.microsoft.com/office/drawing/2014/main" id="{4A355A9A-9FC8-B346-B9A7-5CBD538DD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2432050"/>
            <a:ext cx="7124700" cy="2743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000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6F3E0262-1F77-E443-82B1-3456C3405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Structure of a DBMS</a:t>
            </a:r>
          </a:p>
        </p:txBody>
      </p:sp>
      <p:sp>
        <p:nvSpPr>
          <p:cNvPr id="111619" name="AutoShape 6">
            <a:extLst>
              <a:ext uri="{FF2B5EF4-FFF2-40B4-BE49-F238E27FC236}">
                <a16:creationId xmlns:a16="http://schemas.microsoft.com/office/drawing/2014/main" id="{A1927D8F-0B0C-F04F-B4C7-9D4FDF3A8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97038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900">
                <a:latin typeface="Comic Sans MS" panose="030F0902030302020204" pitchFamily="66" charset="0"/>
              </a:rPr>
              <a:t>Web Forms</a:t>
            </a:r>
          </a:p>
        </p:txBody>
      </p:sp>
      <p:sp>
        <p:nvSpPr>
          <p:cNvPr id="111620" name="AutoShape 7">
            <a:extLst>
              <a:ext uri="{FF2B5EF4-FFF2-40B4-BE49-F238E27FC236}">
                <a16:creationId xmlns:a16="http://schemas.microsoft.com/office/drawing/2014/main" id="{F84E7364-19A0-4D4C-B5CB-987CA003A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697038"/>
            <a:ext cx="190500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900">
                <a:latin typeface="Comic Sans MS" panose="030F0902030302020204" pitchFamily="66" charset="0"/>
              </a:rPr>
              <a:t>SQL Interface</a:t>
            </a:r>
          </a:p>
        </p:txBody>
      </p:sp>
      <p:sp>
        <p:nvSpPr>
          <p:cNvPr id="111621" name="AutoShape 8">
            <a:extLst>
              <a:ext uri="{FF2B5EF4-FFF2-40B4-BE49-F238E27FC236}">
                <a16:creationId xmlns:a16="http://schemas.microsoft.com/office/drawing/2014/main" id="{43437B58-1584-7B4A-9897-27134BBD4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4478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Application 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Front Ends</a:t>
            </a:r>
          </a:p>
        </p:txBody>
      </p:sp>
      <p:sp>
        <p:nvSpPr>
          <p:cNvPr id="111622" name="Rectangle 9">
            <a:extLst>
              <a:ext uri="{FF2B5EF4-FFF2-40B4-BE49-F238E27FC236}">
                <a16:creationId xmlns:a16="http://schemas.microsoft.com/office/drawing/2014/main" id="{E68F1890-8E98-E540-80A2-0785645CA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87638"/>
            <a:ext cx="35052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Query 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Evaluation Engine</a:t>
            </a:r>
          </a:p>
        </p:txBody>
      </p:sp>
      <p:sp>
        <p:nvSpPr>
          <p:cNvPr id="111623" name="Rectangle 10">
            <a:extLst>
              <a:ext uri="{FF2B5EF4-FFF2-40B4-BE49-F238E27FC236}">
                <a16:creationId xmlns:a16="http://schemas.microsoft.com/office/drawing/2014/main" id="{61F0E63E-C220-DF40-9056-84A6CEB60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3830638"/>
            <a:ext cx="2989263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900">
                <a:latin typeface="Comic Sans MS" panose="030F0902030302020204" pitchFamily="66" charset="0"/>
              </a:rPr>
              <a:t>Files and Access Methods</a:t>
            </a:r>
          </a:p>
        </p:txBody>
      </p:sp>
      <p:sp>
        <p:nvSpPr>
          <p:cNvPr id="111624" name="Rectangle 11">
            <a:extLst>
              <a:ext uri="{FF2B5EF4-FFF2-40B4-BE49-F238E27FC236}">
                <a16:creationId xmlns:a16="http://schemas.microsoft.com/office/drawing/2014/main" id="{612EA893-093B-1946-9D82-75F3DDC96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4364038"/>
            <a:ext cx="2989263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900">
                <a:latin typeface="Comic Sans MS" panose="030F0902030302020204" pitchFamily="66" charset="0"/>
              </a:rPr>
              <a:t>Disk Space Manager</a:t>
            </a:r>
          </a:p>
        </p:txBody>
      </p:sp>
      <p:sp>
        <p:nvSpPr>
          <p:cNvPr id="111625" name="Rectangle 12">
            <a:extLst>
              <a:ext uri="{FF2B5EF4-FFF2-40B4-BE49-F238E27FC236}">
                <a16:creationId xmlns:a16="http://schemas.microsoft.com/office/drawing/2014/main" id="{6A0B9202-BCDF-AE40-B1D2-0E88A7F19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4897438"/>
            <a:ext cx="2989263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900">
                <a:latin typeface="Comic Sans MS" panose="030F0902030302020204" pitchFamily="66" charset="0"/>
              </a:rPr>
              <a:t>Buffer Manager</a:t>
            </a:r>
          </a:p>
        </p:txBody>
      </p:sp>
      <p:sp>
        <p:nvSpPr>
          <p:cNvPr id="111626" name="Rectangle 13">
            <a:extLst>
              <a:ext uri="{FF2B5EF4-FFF2-40B4-BE49-F238E27FC236}">
                <a16:creationId xmlns:a16="http://schemas.microsoft.com/office/drawing/2014/main" id="{05273B85-9E12-804C-ABCC-E9A884198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30638"/>
            <a:ext cx="145415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900">
                <a:latin typeface="Comic Sans MS" panose="030F0902030302020204" pitchFamily="66" charset="0"/>
              </a:rPr>
              <a:t>Concurrency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900">
                <a:latin typeface="Comic Sans MS" panose="030F0902030302020204" pitchFamily="66" charset="0"/>
              </a:rPr>
              <a:t>Control</a:t>
            </a:r>
          </a:p>
        </p:txBody>
      </p:sp>
      <p:sp>
        <p:nvSpPr>
          <p:cNvPr id="111627" name="Rectangle 14">
            <a:extLst>
              <a:ext uri="{FF2B5EF4-FFF2-40B4-BE49-F238E27FC236}">
                <a16:creationId xmlns:a16="http://schemas.microsoft.com/office/drawing/2014/main" id="{D9ECF14D-2DD9-A140-9D93-FD43431C3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3830638"/>
            <a:ext cx="145415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Recovery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Manager</a:t>
            </a:r>
          </a:p>
        </p:txBody>
      </p:sp>
      <p:sp>
        <p:nvSpPr>
          <p:cNvPr id="111628" name="Text Box 18">
            <a:extLst>
              <a:ext uri="{FF2B5EF4-FFF2-40B4-BE49-F238E27FC236}">
                <a16:creationId xmlns:a16="http://schemas.microsoft.com/office/drawing/2014/main" id="{1179A979-721D-D14A-9619-804606CE7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618163"/>
            <a:ext cx="11430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Data Files</a:t>
            </a:r>
          </a:p>
        </p:txBody>
      </p:sp>
      <p:sp>
        <p:nvSpPr>
          <p:cNvPr id="111629" name="Text Box 19">
            <a:extLst>
              <a:ext uri="{FF2B5EF4-FFF2-40B4-BE49-F238E27FC236}">
                <a16:creationId xmlns:a16="http://schemas.microsoft.com/office/drawing/2014/main" id="{1C3FC7C4-6653-E14D-B095-E83AA8044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562600"/>
            <a:ext cx="23622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System Catalog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Index Files</a:t>
            </a:r>
          </a:p>
        </p:txBody>
      </p:sp>
      <p:sp>
        <p:nvSpPr>
          <p:cNvPr id="111630" name="Line 25">
            <a:extLst>
              <a:ext uri="{FF2B5EF4-FFF2-40B4-BE49-F238E27FC236}">
                <a16:creationId xmlns:a16="http://schemas.microsoft.com/office/drawing/2014/main" id="{D81F5B33-C7D0-384A-A5EC-DE56B61A6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230438"/>
            <a:ext cx="7696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1" name="Line 26">
            <a:extLst>
              <a:ext uri="{FF2B5EF4-FFF2-40B4-BE49-F238E27FC236}">
                <a16:creationId xmlns:a16="http://schemas.microsoft.com/office/drawing/2014/main" id="{A9A44CA8-BE86-DE4C-BAC4-1ED65C6AC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430838"/>
            <a:ext cx="7696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2" name="Text Box 27">
            <a:extLst>
              <a:ext uri="{FF2B5EF4-FFF2-40B4-BE49-F238E27FC236}">
                <a16:creationId xmlns:a16="http://schemas.microsoft.com/office/drawing/2014/main" id="{2219D063-452C-6940-99E6-5638EC737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Applications</a:t>
            </a:r>
          </a:p>
        </p:txBody>
      </p:sp>
      <p:sp>
        <p:nvSpPr>
          <p:cNvPr id="111633" name="Text Box 28">
            <a:extLst>
              <a:ext uri="{FF2B5EF4-FFF2-40B4-BE49-F238E27FC236}">
                <a16:creationId xmlns:a16="http://schemas.microsoft.com/office/drawing/2014/main" id="{ABE72633-76B2-174E-A8D7-17D0B261F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92350"/>
            <a:ext cx="990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DBMS</a:t>
            </a:r>
          </a:p>
        </p:txBody>
      </p:sp>
      <p:sp>
        <p:nvSpPr>
          <p:cNvPr id="111634" name="Text Box 29">
            <a:extLst>
              <a:ext uri="{FF2B5EF4-FFF2-40B4-BE49-F238E27FC236}">
                <a16:creationId xmlns:a16="http://schemas.microsoft.com/office/drawing/2014/main" id="{A5C9FB1C-DFF6-9A4F-9331-5C3B467D8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568950"/>
            <a:ext cx="14478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Database</a:t>
            </a:r>
          </a:p>
        </p:txBody>
      </p:sp>
      <p:sp>
        <p:nvSpPr>
          <p:cNvPr id="111635" name="Text Box 20">
            <a:extLst>
              <a:ext uri="{FF2B5EF4-FFF2-40B4-BE49-F238E27FC236}">
                <a16:creationId xmlns:a16="http://schemas.microsoft.com/office/drawing/2014/main" id="{C59382B2-5CFE-3E4F-8308-E3149020F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244725"/>
            <a:ext cx="24003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SQL Commands</a:t>
            </a:r>
          </a:p>
        </p:txBody>
      </p:sp>
      <p:cxnSp>
        <p:nvCxnSpPr>
          <p:cNvPr id="111636" name="AutoShape 37">
            <a:extLst>
              <a:ext uri="{FF2B5EF4-FFF2-40B4-BE49-F238E27FC236}">
                <a16:creationId xmlns:a16="http://schemas.microsoft.com/office/drawing/2014/main" id="{DA91A972-157F-2F48-BDA9-96EB412D037A}"/>
              </a:ext>
            </a:extLst>
          </p:cNvPr>
          <p:cNvCxnSpPr>
            <a:cxnSpLocks noChangeShapeType="1"/>
            <a:stCxn id="111619" idx="2"/>
            <a:endCxn id="111635" idx="1"/>
          </p:cNvCxnSpPr>
          <p:nvPr/>
        </p:nvCxnSpPr>
        <p:spPr bwMode="auto">
          <a:xfrm rot="16200000" flipH="1">
            <a:off x="2832894" y="1912144"/>
            <a:ext cx="354012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37" name="AutoShape 39">
            <a:extLst>
              <a:ext uri="{FF2B5EF4-FFF2-40B4-BE49-F238E27FC236}">
                <a16:creationId xmlns:a16="http://schemas.microsoft.com/office/drawing/2014/main" id="{8C5E732A-A3AB-3046-9450-BEE27E5F4868}"/>
              </a:ext>
            </a:extLst>
          </p:cNvPr>
          <p:cNvCxnSpPr>
            <a:cxnSpLocks noChangeShapeType="1"/>
            <a:stCxn id="111620" idx="2"/>
            <a:endCxn id="111635" idx="3"/>
          </p:cNvCxnSpPr>
          <p:nvPr/>
        </p:nvCxnSpPr>
        <p:spPr bwMode="auto">
          <a:xfrm rot="5400000">
            <a:off x="6033294" y="1797844"/>
            <a:ext cx="354012" cy="914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38" name="Line 40">
            <a:extLst>
              <a:ext uri="{FF2B5EF4-FFF2-40B4-BE49-F238E27FC236}">
                <a16:creationId xmlns:a16="http://schemas.microsoft.com/office/drawing/2014/main" id="{78BFBDC4-D697-CB41-A64A-794255727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057400"/>
            <a:ext cx="0" cy="2492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1639" name="AutoShape 41">
            <a:extLst>
              <a:ext uri="{FF2B5EF4-FFF2-40B4-BE49-F238E27FC236}">
                <a16:creationId xmlns:a16="http://schemas.microsoft.com/office/drawing/2014/main" id="{2A69A482-5110-B347-8DB8-96B6CA41F1A6}"/>
              </a:ext>
            </a:extLst>
          </p:cNvPr>
          <p:cNvCxnSpPr>
            <a:cxnSpLocks noChangeShapeType="1"/>
            <a:stCxn id="111622" idx="2"/>
            <a:endCxn id="111623" idx="0"/>
          </p:cNvCxnSpPr>
          <p:nvPr/>
        </p:nvCxnSpPr>
        <p:spPr bwMode="auto">
          <a:xfrm rot="16200000" flipH="1">
            <a:off x="4537869" y="3712369"/>
            <a:ext cx="228600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40" name="Line 42">
            <a:extLst>
              <a:ext uri="{FF2B5EF4-FFF2-40B4-BE49-F238E27FC236}">
                <a16:creationId xmlns:a16="http://schemas.microsoft.com/office/drawing/2014/main" id="{8719D4D2-6FC3-E74A-8325-8733E1531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0592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1" name="Line 43">
            <a:extLst>
              <a:ext uri="{FF2B5EF4-FFF2-40B4-BE49-F238E27FC236}">
                <a16:creationId xmlns:a16="http://schemas.microsoft.com/office/drawing/2014/main" id="{3940CBD1-FD9F-4F42-BC97-4BB96F308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0498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2" name="Line 44">
            <a:extLst>
              <a:ext uri="{FF2B5EF4-FFF2-40B4-BE49-F238E27FC236}">
                <a16:creationId xmlns:a16="http://schemas.microsoft.com/office/drawing/2014/main" id="{5F549211-8DCC-5143-B6CA-3E321D556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926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3" name="Line 45">
            <a:extLst>
              <a:ext uri="{FF2B5EF4-FFF2-40B4-BE49-F238E27FC236}">
                <a16:creationId xmlns:a16="http://schemas.microsoft.com/office/drawing/2014/main" id="{6DD6424D-7429-0049-A74A-3F4CD78D6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0592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4" name="Line 46">
            <a:extLst>
              <a:ext uri="{FF2B5EF4-FFF2-40B4-BE49-F238E27FC236}">
                <a16:creationId xmlns:a16="http://schemas.microsoft.com/office/drawing/2014/main" id="{239256A2-AAC3-9043-96BE-4367AF1D0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0498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5" name="Line 47">
            <a:extLst>
              <a:ext uri="{FF2B5EF4-FFF2-40B4-BE49-F238E27FC236}">
                <a16:creationId xmlns:a16="http://schemas.microsoft.com/office/drawing/2014/main" id="{D9A058C2-85E7-BA42-84EF-7DE1EC967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5926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1646" name="AutoShape 48">
            <a:extLst>
              <a:ext uri="{FF2B5EF4-FFF2-40B4-BE49-F238E27FC236}">
                <a16:creationId xmlns:a16="http://schemas.microsoft.com/office/drawing/2014/main" id="{DB9CB4C4-2D28-264A-A3E6-EE9B77C9F6B0}"/>
              </a:ext>
            </a:extLst>
          </p:cNvPr>
          <p:cNvCxnSpPr>
            <a:cxnSpLocks noChangeShapeType="1"/>
            <a:stCxn id="111623" idx="2"/>
            <a:endCxn id="111624" idx="0"/>
          </p:cNvCxnSpPr>
          <p:nvPr/>
        </p:nvCxnSpPr>
        <p:spPr bwMode="auto">
          <a:xfrm rot="5400000">
            <a:off x="4580732" y="4287044"/>
            <a:ext cx="1524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47" name="AutoShape 49">
            <a:extLst>
              <a:ext uri="{FF2B5EF4-FFF2-40B4-BE49-F238E27FC236}">
                <a16:creationId xmlns:a16="http://schemas.microsoft.com/office/drawing/2014/main" id="{C619EBB0-CF17-1040-A6EB-9FE08E6E461D}"/>
              </a:ext>
            </a:extLst>
          </p:cNvPr>
          <p:cNvCxnSpPr>
            <a:cxnSpLocks noChangeShapeType="1"/>
            <a:stCxn id="111624" idx="2"/>
            <a:endCxn id="111625" idx="0"/>
          </p:cNvCxnSpPr>
          <p:nvPr/>
        </p:nvCxnSpPr>
        <p:spPr bwMode="auto">
          <a:xfrm rot="5400000">
            <a:off x="4580732" y="4820444"/>
            <a:ext cx="1524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1648" name="Group 44">
            <a:extLst>
              <a:ext uri="{FF2B5EF4-FFF2-40B4-BE49-F238E27FC236}">
                <a16:creationId xmlns:a16="http://schemas.microsoft.com/office/drawing/2014/main" id="{1D160A3F-E244-C74C-B19A-E14BF7AF73F5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715000"/>
            <a:ext cx="1143000" cy="533400"/>
            <a:chOff x="1440" y="3552"/>
            <a:chExt cx="720" cy="336"/>
          </a:xfrm>
        </p:grpSpPr>
        <p:grpSp>
          <p:nvGrpSpPr>
            <p:cNvPr id="111657" name="Group 24">
              <a:extLst>
                <a:ext uri="{FF2B5EF4-FFF2-40B4-BE49-F238E27FC236}">
                  <a16:creationId xmlns:a16="http://schemas.microsoft.com/office/drawing/2014/main" id="{9FCC755C-FF58-AA40-A05A-166E8E8C93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3552"/>
              <a:ext cx="336" cy="336"/>
              <a:chOff x="1680" y="2304"/>
              <a:chExt cx="1584" cy="1200"/>
            </a:xfrm>
          </p:grpSpPr>
          <p:sp>
            <p:nvSpPr>
              <p:cNvPr id="111663" name="AutoShape 25">
                <a:extLst>
                  <a:ext uri="{FF2B5EF4-FFF2-40B4-BE49-F238E27FC236}">
                    <a16:creationId xmlns:a16="http://schemas.microsoft.com/office/drawing/2014/main" id="{F53B4CD8-9B6C-6E46-A546-02FDCD92D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488" cy="1200"/>
              </a:xfrm>
              <a:prstGeom prst="flowChartMagneticDisk">
                <a:avLst/>
              </a:prstGeom>
              <a:solidFill>
                <a:srgbClr val="FFB054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sp>
            <p:nvSpPr>
              <p:cNvPr id="111664" name="Freeform 26">
                <a:extLst>
                  <a:ext uri="{FF2B5EF4-FFF2-40B4-BE49-F238E27FC236}">
                    <a16:creationId xmlns:a16="http://schemas.microsoft.com/office/drawing/2014/main" id="{767B5052-AA0B-4549-98CC-3B85A536F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640"/>
                <a:ext cx="1584" cy="288"/>
              </a:xfrm>
              <a:custGeom>
                <a:avLst/>
                <a:gdLst>
                  <a:gd name="T0" fmla="*/ 9 w 1672"/>
                  <a:gd name="T1" fmla="*/ 0 h 336"/>
                  <a:gd name="T2" fmla="*/ 9 w 1672"/>
                  <a:gd name="T3" fmla="*/ 3 h 336"/>
                  <a:gd name="T4" fmla="*/ 13 w 1672"/>
                  <a:gd name="T5" fmla="*/ 3 h 336"/>
                  <a:gd name="T6" fmla="*/ 23 w 1672"/>
                  <a:gd name="T7" fmla="*/ 3 h 336"/>
                  <a:gd name="T8" fmla="*/ 21 w 1672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2"/>
                  <a:gd name="T16" fmla="*/ 0 h 336"/>
                  <a:gd name="T17" fmla="*/ 1672 w 167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2" h="336">
                    <a:moveTo>
                      <a:pt x="296" y="0"/>
                    </a:moveTo>
                    <a:cubicBezTo>
                      <a:pt x="148" y="44"/>
                      <a:pt x="0" y="88"/>
                      <a:pt x="104" y="144"/>
                    </a:cubicBezTo>
                    <a:cubicBezTo>
                      <a:pt x="208" y="200"/>
                      <a:pt x="672" y="336"/>
                      <a:pt x="920" y="336"/>
                    </a:cubicBezTo>
                    <a:cubicBezTo>
                      <a:pt x="1168" y="336"/>
                      <a:pt x="1512" y="200"/>
                      <a:pt x="1592" y="144"/>
                    </a:cubicBezTo>
                    <a:cubicBezTo>
                      <a:pt x="1672" y="88"/>
                      <a:pt x="1432" y="24"/>
                      <a:pt x="140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111665" name="Freeform 27">
                <a:extLst>
                  <a:ext uri="{FF2B5EF4-FFF2-40B4-BE49-F238E27FC236}">
                    <a16:creationId xmlns:a16="http://schemas.microsoft.com/office/drawing/2014/main" id="{A35E417D-A4A3-8A4C-91F7-6BF67CA57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832"/>
                <a:ext cx="1584" cy="288"/>
              </a:xfrm>
              <a:custGeom>
                <a:avLst/>
                <a:gdLst>
                  <a:gd name="T0" fmla="*/ 9 w 1672"/>
                  <a:gd name="T1" fmla="*/ 0 h 336"/>
                  <a:gd name="T2" fmla="*/ 9 w 1672"/>
                  <a:gd name="T3" fmla="*/ 3 h 336"/>
                  <a:gd name="T4" fmla="*/ 13 w 1672"/>
                  <a:gd name="T5" fmla="*/ 3 h 336"/>
                  <a:gd name="T6" fmla="*/ 23 w 1672"/>
                  <a:gd name="T7" fmla="*/ 3 h 336"/>
                  <a:gd name="T8" fmla="*/ 21 w 1672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2"/>
                  <a:gd name="T16" fmla="*/ 0 h 336"/>
                  <a:gd name="T17" fmla="*/ 1672 w 167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2" h="336">
                    <a:moveTo>
                      <a:pt x="296" y="0"/>
                    </a:moveTo>
                    <a:cubicBezTo>
                      <a:pt x="148" y="44"/>
                      <a:pt x="0" y="88"/>
                      <a:pt x="104" y="144"/>
                    </a:cubicBezTo>
                    <a:cubicBezTo>
                      <a:pt x="208" y="200"/>
                      <a:pt x="672" y="336"/>
                      <a:pt x="920" y="336"/>
                    </a:cubicBezTo>
                    <a:cubicBezTo>
                      <a:pt x="1168" y="336"/>
                      <a:pt x="1512" y="200"/>
                      <a:pt x="1592" y="144"/>
                    </a:cubicBezTo>
                    <a:cubicBezTo>
                      <a:pt x="1672" y="88"/>
                      <a:pt x="1432" y="24"/>
                      <a:pt x="140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111666" name="Freeform 28">
                <a:extLst>
                  <a:ext uri="{FF2B5EF4-FFF2-40B4-BE49-F238E27FC236}">
                    <a16:creationId xmlns:a16="http://schemas.microsoft.com/office/drawing/2014/main" id="{6336D942-3961-F549-B9B8-448F05192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3024"/>
                <a:ext cx="1584" cy="288"/>
              </a:xfrm>
              <a:custGeom>
                <a:avLst/>
                <a:gdLst>
                  <a:gd name="T0" fmla="*/ 9 w 1672"/>
                  <a:gd name="T1" fmla="*/ 0 h 336"/>
                  <a:gd name="T2" fmla="*/ 9 w 1672"/>
                  <a:gd name="T3" fmla="*/ 3 h 336"/>
                  <a:gd name="T4" fmla="*/ 13 w 1672"/>
                  <a:gd name="T5" fmla="*/ 3 h 336"/>
                  <a:gd name="T6" fmla="*/ 23 w 1672"/>
                  <a:gd name="T7" fmla="*/ 3 h 336"/>
                  <a:gd name="T8" fmla="*/ 21 w 1672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2"/>
                  <a:gd name="T16" fmla="*/ 0 h 336"/>
                  <a:gd name="T17" fmla="*/ 1672 w 167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2" h="336">
                    <a:moveTo>
                      <a:pt x="296" y="0"/>
                    </a:moveTo>
                    <a:cubicBezTo>
                      <a:pt x="148" y="44"/>
                      <a:pt x="0" y="88"/>
                      <a:pt x="104" y="144"/>
                    </a:cubicBezTo>
                    <a:cubicBezTo>
                      <a:pt x="208" y="200"/>
                      <a:pt x="672" y="336"/>
                      <a:pt x="920" y="336"/>
                    </a:cubicBezTo>
                    <a:cubicBezTo>
                      <a:pt x="1168" y="336"/>
                      <a:pt x="1512" y="200"/>
                      <a:pt x="1592" y="144"/>
                    </a:cubicBezTo>
                    <a:cubicBezTo>
                      <a:pt x="1672" y="88"/>
                      <a:pt x="1432" y="24"/>
                      <a:pt x="140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</p:grpSp>
        <p:grpSp>
          <p:nvGrpSpPr>
            <p:cNvPr id="111658" name="Group 29">
              <a:extLst>
                <a:ext uri="{FF2B5EF4-FFF2-40B4-BE49-F238E27FC236}">
                  <a16:creationId xmlns:a16="http://schemas.microsoft.com/office/drawing/2014/main" id="{54575427-46B3-C345-ABB9-A621515DB6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552"/>
              <a:ext cx="336" cy="336"/>
              <a:chOff x="1680" y="2304"/>
              <a:chExt cx="1584" cy="1200"/>
            </a:xfrm>
          </p:grpSpPr>
          <p:sp>
            <p:nvSpPr>
              <p:cNvPr id="111659" name="AutoShape 30">
                <a:extLst>
                  <a:ext uri="{FF2B5EF4-FFF2-40B4-BE49-F238E27FC236}">
                    <a16:creationId xmlns:a16="http://schemas.microsoft.com/office/drawing/2014/main" id="{EDA22A9E-4EC8-F24E-BDF1-5D213A701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488" cy="1200"/>
              </a:xfrm>
              <a:prstGeom prst="flowChartMagneticDisk">
                <a:avLst/>
              </a:prstGeom>
              <a:solidFill>
                <a:srgbClr val="FFB054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sp>
            <p:nvSpPr>
              <p:cNvPr id="111660" name="Freeform 31">
                <a:extLst>
                  <a:ext uri="{FF2B5EF4-FFF2-40B4-BE49-F238E27FC236}">
                    <a16:creationId xmlns:a16="http://schemas.microsoft.com/office/drawing/2014/main" id="{534F7287-35BF-9A4A-8FBF-A3D72E793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640"/>
                <a:ext cx="1584" cy="288"/>
              </a:xfrm>
              <a:custGeom>
                <a:avLst/>
                <a:gdLst>
                  <a:gd name="T0" fmla="*/ 9 w 1672"/>
                  <a:gd name="T1" fmla="*/ 0 h 336"/>
                  <a:gd name="T2" fmla="*/ 9 w 1672"/>
                  <a:gd name="T3" fmla="*/ 3 h 336"/>
                  <a:gd name="T4" fmla="*/ 13 w 1672"/>
                  <a:gd name="T5" fmla="*/ 3 h 336"/>
                  <a:gd name="T6" fmla="*/ 23 w 1672"/>
                  <a:gd name="T7" fmla="*/ 3 h 336"/>
                  <a:gd name="T8" fmla="*/ 21 w 1672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2"/>
                  <a:gd name="T16" fmla="*/ 0 h 336"/>
                  <a:gd name="T17" fmla="*/ 1672 w 167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2" h="336">
                    <a:moveTo>
                      <a:pt x="296" y="0"/>
                    </a:moveTo>
                    <a:cubicBezTo>
                      <a:pt x="148" y="44"/>
                      <a:pt x="0" y="88"/>
                      <a:pt x="104" y="144"/>
                    </a:cubicBezTo>
                    <a:cubicBezTo>
                      <a:pt x="208" y="200"/>
                      <a:pt x="672" y="336"/>
                      <a:pt x="920" y="336"/>
                    </a:cubicBezTo>
                    <a:cubicBezTo>
                      <a:pt x="1168" y="336"/>
                      <a:pt x="1512" y="200"/>
                      <a:pt x="1592" y="144"/>
                    </a:cubicBezTo>
                    <a:cubicBezTo>
                      <a:pt x="1672" y="88"/>
                      <a:pt x="1432" y="24"/>
                      <a:pt x="140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111661" name="Freeform 32">
                <a:extLst>
                  <a:ext uri="{FF2B5EF4-FFF2-40B4-BE49-F238E27FC236}">
                    <a16:creationId xmlns:a16="http://schemas.microsoft.com/office/drawing/2014/main" id="{DCD31CDD-79C8-3848-8436-AEFDFC9ED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832"/>
                <a:ext cx="1584" cy="288"/>
              </a:xfrm>
              <a:custGeom>
                <a:avLst/>
                <a:gdLst>
                  <a:gd name="T0" fmla="*/ 9 w 1672"/>
                  <a:gd name="T1" fmla="*/ 0 h 336"/>
                  <a:gd name="T2" fmla="*/ 9 w 1672"/>
                  <a:gd name="T3" fmla="*/ 3 h 336"/>
                  <a:gd name="T4" fmla="*/ 13 w 1672"/>
                  <a:gd name="T5" fmla="*/ 3 h 336"/>
                  <a:gd name="T6" fmla="*/ 23 w 1672"/>
                  <a:gd name="T7" fmla="*/ 3 h 336"/>
                  <a:gd name="T8" fmla="*/ 21 w 1672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2"/>
                  <a:gd name="T16" fmla="*/ 0 h 336"/>
                  <a:gd name="T17" fmla="*/ 1672 w 167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2" h="336">
                    <a:moveTo>
                      <a:pt x="296" y="0"/>
                    </a:moveTo>
                    <a:cubicBezTo>
                      <a:pt x="148" y="44"/>
                      <a:pt x="0" y="88"/>
                      <a:pt x="104" y="144"/>
                    </a:cubicBezTo>
                    <a:cubicBezTo>
                      <a:pt x="208" y="200"/>
                      <a:pt x="672" y="336"/>
                      <a:pt x="920" y="336"/>
                    </a:cubicBezTo>
                    <a:cubicBezTo>
                      <a:pt x="1168" y="336"/>
                      <a:pt x="1512" y="200"/>
                      <a:pt x="1592" y="144"/>
                    </a:cubicBezTo>
                    <a:cubicBezTo>
                      <a:pt x="1672" y="88"/>
                      <a:pt x="1432" y="24"/>
                      <a:pt x="140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  <p:sp>
            <p:nvSpPr>
              <p:cNvPr id="111662" name="Freeform 33">
                <a:extLst>
                  <a:ext uri="{FF2B5EF4-FFF2-40B4-BE49-F238E27FC236}">
                    <a16:creationId xmlns:a16="http://schemas.microsoft.com/office/drawing/2014/main" id="{0A5597DF-EDF5-744B-A645-6767785E8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3024"/>
                <a:ext cx="1584" cy="288"/>
              </a:xfrm>
              <a:custGeom>
                <a:avLst/>
                <a:gdLst>
                  <a:gd name="T0" fmla="*/ 9 w 1672"/>
                  <a:gd name="T1" fmla="*/ 0 h 336"/>
                  <a:gd name="T2" fmla="*/ 9 w 1672"/>
                  <a:gd name="T3" fmla="*/ 3 h 336"/>
                  <a:gd name="T4" fmla="*/ 13 w 1672"/>
                  <a:gd name="T5" fmla="*/ 3 h 336"/>
                  <a:gd name="T6" fmla="*/ 23 w 1672"/>
                  <a:gd name="T7" fmla="*/ 3 h 336"/>
                  <a:gd name="T8" fmla="*/ 21 w 1672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2"/>
                  <a:gd name="T16" fmla="*/ 0 h 336"/>
                  <a:gd name="T17" fmla="*/ 1672 w 167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2" h="336">
                    <a:moveTo>
                      <a:pt x="296" y="0"/>
                    </a:moveTo>
                    <a:cubicBezTo>
                      <a:pt x="148" y="44"/>
                      <a:pt x="0" y="88"/>
                      <a:pt x="104" y="144"/>
                    </a:cubicBezTo>
                    <a:cubicBezTo>
                      <a:pt x="208" y="200"/>
                      <a:pt x="672" y="336"/>
                      <a:pt x="920" y="336"/>
                    </a:cubicBezTo>
                    <a:cubicBezTo>
                      <a:pt x="1168" y="336"/>
                      <a:pt x="1512" y="200"/>
                      <a:pt x="1592" y="144"/>
                    </a:cubicBezTo>
                    <a:cubicBezTo>
                      <a:pt x="1672" y="88"/>
                      <a:pt x="1432" y="24"/>
                      <a:pt x="140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en-US"/>
              </a:p>
            </p:txBody>
          </p:sp>
        </p:grpSp>
      </p:grpSp>
      <p:sp>
        <p:nvSpPr>
          <p:cNvPr id="111649" name="Line 53">
            <a:extLst>
              <a:ext uri="{FF2B5EF4-FFF2-40B4-BE49-F238E27FC236}">
                <a16:creationId xmlns:a16="http://schemas.microsoft.com/office/drawing/2014/main" id="{37C373FA-9169-3C49-A330-D77BB2CCBF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5278438"/>
            <a:ext cx="381000" cy="466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50" name="Line 54">
            <a:extLst>
              <a:ext uri="{FF2B5EF4-FFF2-40B4-BE49-F238E27FC236}">
                <a16:creationId xmlns:a16="http://schemas.microsoft.com/office/drawing/2014/main" id="{6289ED64-0CB8-E941-80E1-E2B7BC8D9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278438"/>
            <a:ext cx="212725" cy="466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51" name="AutoShape 40">
            <a:extLst>
              <a:ext uri="{FF2B5EF4-FFF2-40B4-BE49-F238E27FC236}">
                <a16:creationId xmlns:a16="http://schemas.microsoft.com/office/drawing/2014/main" id="{C9F3A233-24D6-1545-8AAD-F6C1B5BCE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5668963"/>
            <a:ext cx="501650" cy="533400"/>
          </a:xfrm>
          <a:prstGeom prst="flowChartMagneticDisk">
            <a:avLst/>
          </a:prstGeom>
          <a:solidFill>
            <a:srgbClr val="A6A6A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11652" name="Line 52">
            <a:extLst>
              <a:ext uri="{FF2B5EF4-FFF2-40B4-BE49-F238E27FC236}">
                <a16:creationId xmlns:a16="http://schemas.microsoft.com/office/drawing/2014/main" id="{EFE6E0A4-81E4-7C40-90C1-14FA9201A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278438"/>
            <a:ext cx="304800" cy="466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TextBox 47">
            <a:extLst>
              <a:ext uri="{FF2B5EF4-FFF2-40B4-BE49-F238E27FC236}">
                <a16:creationId xmlns:a16="http://schemas.microsoft.com/office/drawing/2014/main" id="{12DD9F8D-4BE6-EB4A-8DC9-E25732010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738563"/>
            <a:ext cx="1905000" cy="1671637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b="1" i="1" u="sng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/>
          </a:p>
        </p:txBody>
      </p:sp>
      <p:sp>
        <p:nvSpPr>
          <p:cNvPr id="51" name="TextBox 47">
            <a:extLst>
              <a:ext uri="{FF2B5EF4-FFF2-40B4-BE49-F238E27FC236}">
                <a16:creationId xmlns:a16="http://schemas.microsoft.com/office/drawing/2014/main" id="{A8569336-8C07-4949-8157-66DD8EE4A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00600"/>
            <a:ext cx="3498850" cy="6858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b="1" i="1" u="sng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/>
          </a:p>
        </p:txBody>
      </p:sp>
      <p:sp>
        <p:nvSpPr>
          <p:cNvPr id="52" name="Text Box 187">
            <a:extLst>
              <a:ext uri="{FF2B5EF4-FFF2-40B4-BE49-F238E27FC236}">
                <a16:creationId xmlns:a16="http://schemas.microsoft.com/office/drawing/2014/main" id="{5EBCDF5F-9327-754B-8FBC-66F563E5F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800600"/>
            <a:ext cx="1295400" cy="342900"/>
          </a:xfrm>
          <a:prstGeom prst="rect">
            <a:avLst/>
          </a:prstGeom>
          <a:gradFill rotWithShape="1">
            <a:gsLst>
              <a:gs pos="0">
                <a:srgbClr val="D9E0FF"/>
              </a:gs>
              <a:gs pos="64999">
                <a:srgbClr val="A6B5FF"/>
              </a:gs>
              <a:gs pos="100000">
                <a:srgbClr val="8097FF"/>
              </a:gs>
            </a:gsLst>
            <a:lin ang="5400000" scaled="1"/>
          </a:gradFill>
          <a:ln w="9525">
            <a:solidFill>
              <a:srgbClr val="2D60FA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>
                <a:solidFill>
                  <a:srgbClr val="280049"/>
                </a:solidFill>
              </a:rPr>
              <a:t>Scheduler</a:t>
            </a:r>
            <a:endParaRPr lang="en-US" altLang="en-US" sz="1400">
              <a:solidFill>
                <a:srgbClr val="280049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200">
              <a:solidFill>
                <a:srgbClr val="28004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56" name="TextBox 50">
            <a:extLst>
              <a:ext uri="{FF2B5EF4-FFF2-40B4-BE49-F238E27FC236}">
                <a16:creationId xmlns:a16="http://schemas.microsoft.com/office/drawing/2014/main" id="{5BCF67E0-6156-6045-904A-2D101C49A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897438"/>
            <a:ext cx="1371600" cy="4302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Focus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03985CCF-C2E1-7C43-8FAA-C07F4E043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672263" cy="7429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What Is A Transaction ?</a:t>
            </a:r>
          </a:p>
        </p:txBody>
      </p:sp>
      <p:sp>
        <p:nvSpPr>
          <p:cNvPr id="3174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1CD251A-F68E-3747-B793-A78CCA010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>
                <a:latin typeface="Tahoma" panose="020B0604030504040204" pitchFamily="34" charset="0"/>
                <a:ea typeface="ＭＳ Ｐゴシック" panose="020B0600070205080204" pitchFamily="34" charset="-128"/>
              </a:rPr>
              <a:t>A transaction is a </a:t>
            </a:r>
            <a:r>
              <a:rPr lang="en-US" altLang="en-US" i="1">
                <a:latin typeface="Comic Sans MS" panose="030F0902030302020204" pitchFamily="66" charset="0"/>
                <a:ea typeface="ＭＳ Ｐゴシック" panose="020B0600070205080204" pitchFamily="34" charset="-128"/>
              </a:rPr>
              <a:t>logical unit</a:t>
            </a:r>
            <a:r>
              <a:rPr lang="en-US" altLang="en-US" i="1">
                <a:latin typeface="Tahoma" panose="020B0604030504040204" pitchFamily="34" charset="0"/>
                <a:ea typeface="ＭＳ Ｐゴシック" panose="020B0600070205080204" pitchFamily="34" charset="-128"/>
              </a:rPr>
              <a:t> of work in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It is the execution of a program segment that performs some function or task by accessing shared data (e.g.,  a database)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2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deposit, withdraw, transfer money (banking transaction)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reserve a seat on a flight (airline reservation)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reserve a room in a hotel (hotel reservation)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print monthly payment checks (business transaction)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update inventory (inventory transaction)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design a car engine (CAD/CAM transaction)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find a document (office transaction)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7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7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026">
            <a:extLst>
              <a:ext uri="{FF2B5EF4-FFF2-40B4-BE49-F238E27FC236}">
                <a16:creationId xmlns:a16="http://schemas.microsoft.com/office/drawing/2014/main" id="{23F65FD9-09DA-744E-A3AE-32475572A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Reliability &amp; Correctness</a:t>
            </a:r>
          </a:p>
        </p:txBody>
      </p:sp>
      <p:sp>
        <p:nvSpPr>
          <p:cNvPr id="445443" name="Rectangle 1027">
            <a:extLst>
              <a:ext uri="{FF2B5EF4-FFF2-40B4-BE49-F238E27FC236}">
                <a16:creationId xmlns:a16="http://schemas.microsoft.com/office/drawing/2014/main" id="{530204A7-2F1B-AA40-BEEA-6F5C959C0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i="1">
                <a:ea typeface="ＭＳ Ｐゴシック" panose="020B0600070205080204" pitchFamily="34" charset="-128"/>
              </a:rPr>
              <a:t>Recovery Problem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A correct transaction executed half-way through may leave the database in an inconsistent state.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Loss of data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Violate the integrity constraints</a:t>
            </a:r>
          </a:p>
          <a:p>
            <a:pPr>
              <a:lnSpc>
                <a:spcPct val="90000"/>
              </a:lnSpc>
            </a:pPr>
            <a:endParaRPr lang="en-US" altLang="en-US" sz="1800" i="1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b="1" i="1">
                <a:ea typeface="ＭＳ Ｐゴシック" panose="020B0600070205080204" pitchFamily="34" charset="-128"/>
              </a:rPr>
              <a:t>Concurrency Problem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	</a:t>
            </a:r>
            <a:r>
              <a:rPr lang="en-US" altLang="en-US">
                <a:ea typeface="ＭＳ Ｐゴシック" panose="020B0600070205080204" pitchFamily="34" charset="-128"/>
              </a:rPr>
              <a:t>A set of individually correct transactions when executed concurrently (i.e., operations are </a:t>
            </a:r>
            <a:r>
              <a:rPr lang="en-US" altLang="en-US" i="1">
                <a:ea typeface="ＭＳ Ｐゴシック" panose="020B0600070205080204" pitchFamily="34" charset="-128"/>
              </a:rPr>
              <a:t>interleaved) may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lead to incorrect results and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violate the integrity of the database.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5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5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5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5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026">
            <a:extLst>
              <a:ext uri="{FF2B5EF4-FFF2-40B4-BE49-F238E27FC236}">
                <a16:creationId xmlns:a16="http://schemas.microsoft.com/office/drawing/2014/main" id="{46369E16-1159-CA4E-9552-13EBC0951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53513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ACID Properties</a:t>
            </a:r>
          </a:p>
        </p:txBody>
      </p:sp>
      <p:sp>
        <p:nvSpPr>
          <p:cNvPr id="435203" name="Rectangle 1027">
            <a:extLst>
              <a:ext uri="{FF2B5EF4-FFF2-40B4-BE49-F238E27FC236}">
                <a16:creationId xmlns:a16="http://schemas.microsoft.com/office/drawing/2014/main" id="{39C6FE30-45A6-BC46-8AB7-88AAAC0A4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b="1">
                <a:solidFill>
                  <a:srgbClr val="790015"/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200">
                <a:solidFill>
                  <a:srgbClr val="790015"/>
                </a:solidFill>
                <a:ea typeface="ＭＳ Ｐゴシック" panose="020B0600070205080204" pitchFamily="34" charset="-128"/>
              </a:rPr>
              <a:t>tomicity</a:t>
            </a:r>
            <a:r>
              <a:rPr lang="en-US" altLang="en-US" sz="2200">
                <a:ea typeface="ＭＳ Ｐゴシック" panose="020B0600070205080204" pitchFamily="34" charset="-128"/>
              </a:rPr>
              <a:t> (alias failure atomicity)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	Either all the operations associated with a transaction happen or none of them happens</a:t>
            </a:r>
          </a:p>
          <a:p>
            <a:pPr>
              <a:lnSpc>
                <a:spcPct val="90000"/>
              </a:lnSpc>
            </a:pPr>
            <a:r>
              <a:rPr lang="en-US" altLang="en-US" sz="2200" b="1">
                <a:solidFill>
                  <a:srgbClr val="790015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sz="2200">
                <a:solidFill>
                  <a:srgbClr val="790015"/>
                </a:solidFill>
                <a:ea typeface="ＭＳ Ｐゴシック" panose="020B0600070205080204" pitchFamily="34" charset="-128"/>
              </a:rPr>
              <a:t>onsistency Preservation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	A transaction is a correct program segment. It satisfies the integrity constraints on the database at the transaction's boundaries</a:t>
            </a:r>
          </a:p>
          <a:p>
            <a:pPr>
              <a:lnSpc>
                <a:spcPct val="90000"/>
              </a:lnSpc>
            </a:pPr>
            <a:r>
              <a:rPr lang="en-US" altLang="en-US" sz="2200" b="1">
                <a:solidFill>
                  <a:srgbClr val="790015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200">
                <a:solidFill>
                  <a:srgbClr val="790015"/>
                </a:solidFill>
                <a:ea typeface="ＭＳ Ｐゴシック" panose="020B0600070205080204" pitchFamily="34" charset="-128"/>
              </a:rPr>
              <a:t>solation</a:t>
            </a:r>
            <a:r>
              <a:rPr lang="en-US" altLang="en-US" sz="2200">
                <a:ea typeface="ＭＳ Ｐゴシック" panose="020B0600070205080204" pitchFamily="34" charset="-128"/>
              </a:rPr>
              <a:t> (alias concurrency atomicity / serializability)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	Transactions are independent, the result of the execution of concurrent transactions is the same as if transactions were executed serially, one after the other</a:t>
            </a:r>
          </a:p>
          <a:p>
            <a:pPr>
              <a:lnSpc>
                <a:spcPct val="90000"/>
              </a:lnSpc>
            </a:pPr>
            <a:r>
              <a:rPr lang="en-US" altLang="en-US" sz="2200" b="1">
                <a:solidFill>
                  <a:srgbClr val="790015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z="2200">
                <a:solidFill>
                  <a:srgbClr val="790015"/>
                </a:solidFill>
                <a:ea typeface="ＭＳ Ｐゴシック" panose="020B0600070205080204" pitchFamily="34" charset="-128"/>
              </a:rPr>
              <a:t>urability </a:t>
            </a:r>
            <a:r>
              <a:rPr lang="en-US" altLang="en-US" sz="2200">
                <a:ea typeface="ＭＳ Ｐゴシック" panose="020B0600070205080204" pitchFamily="34" charset="-128"/>
              </a:rPr>
              <a:t>(alias persistence / permanence)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	The effects of completed transactions become permanent surviving any subsequent failures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>
            <a:extLst>
              <a:ext uri="{FF2B5EF4-FFF2-40B4-BE49-F238E27FC236}">
                <a16:creationId xmlns:a16="http://schemas.microsoft.com/office/drawing/2014/main" id="{D09FDC33-B3AF-EF4A-8E55-18701F26D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53513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ACID Properties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24D2DD4-C39B-3E43-BFFF-F7AD801BBEC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667000"/>
            <a:ext cx="6781800" cy="2819400"/>
            <a:chOff x="1800" y="4140"/>
            <a:chExt cx="9000" cy="2880"/>
          </a:xfrm>
        </p:grpSpPr>
        <p:sp>
          <p:nvSpPr>
            <p:cNvPr id="116740" name="Text Box 5">
              <a:extLst>
                <a:ext uri="{FF2B5EF4-FFF2-40B4-BE49-F238E27FC236}">
                  <a16:creationId xmlns:a16="http://schemas.microsoft.com/office/drawing/2014/main" id="{B17F59DD-D3BD-2C4C-BF23-4CD79E8A9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4140"/>
              <a:ext cx="27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Property</a:t>
              </a:r>
            </a:p>
          </p:txBody>
        </p:sp>
        <p:sp>
          <p:nvSpPr>
            <p:cNvPr id="116741" name="Text Box 6">
              <a:extLst>
                <a:ext uri="{FF2B5EF4-FFF2-40B4-BE49-F238E27FC236}">
                  <a16:creationId xmlns:a16="http://schemas.microsoft.com/office/drawing/2014/main" id="{14D3FD85-BE8E-0E46-8AE8-AC62CA525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4860"/>
              <a:ext cx="27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mic Sans MS" panose="030F0902030302020204" pitchFamily="66" charset="0"/>
                </a:rPr>
                <a:t>A, D</a:t>
              </a:r>
            </a:p>
          </p:txBody>
        </p:sp>
        <p:sp>
          <p:nvSpPr>
            <p:cNvPr id="116742" name="Text Box 7">
              <a:extLst>
                <a:ext uri="{FF2B5EF4-FFF2-40B4-BE49-F238E27FC236}">
                  <a16:creationId xmlns:a16="http://schemas.microsoft.com/office/drawing/2014/main" id="{EE084ED0-515E-0446-AE4B-D4F5D3F7D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5580"/>
              <a:ext cx="27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mic Sans MS" panose="030F0902030302020204" pitchFamily="66" charset="0"/>
                </a:rPr>
                <a:t>I</a:t>
              </a:r>
            </a:p>
          </p:txBody>
        </p:sp>
        <p:sp>
          <p:nvSpPr>
            <p:cNvPr id="116743" name="Text Box 8">
              <a:extLst>
                <a:ext uri="{FF2B5EF4-FFF2-40B4-BE49-F238E27FC236}">
                  <a16:creationId xmlns:a16="http://schemas.microsoft.com/office/drawing/2014/main" id="{AAB2EC32-4F31-714E-AFBF-40D46FC7A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6300"/>
              <a:ext cx="27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mic Sans MS" panose="030F0902030302020204" pitchFamily="66" charset="0"/>
                </a:rPr>
                <a:t>C</a:t>
              </a:r>
            </a:p>
          </p:txBody>
        </p:sp>
        <p:sp>
          <p:nvSpPr>
            <p:cNvPr id="116744" name="Text Box 9">
              <a:extLst>
                <a:ext uri="{FF2B5EF4-FFF2-40B4-BE49-F238E27FC236}">
                  <a16:creationId xmlns:a16="http://schemas.microsoft.com/office/drawing/2014/main" id="{9EBE24A2-88BE-8A40-B46B-49E0EC79F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4140"/>
              <a:ext cx="63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Dealt with by</a:t>
              </a:r>
            </a:p>
          </p:txBody>
        </p:sp>
        <p:sp>
          <p:nvSpPr>
            <p:cNvPr id="116745" name="Text Box 10">
              <a:extLst>
                <a:ext uri="{FF2B5EF4-FFF2-40B4-BE49-F238E27FC236}">
                  <a16:creationId xmlns:a16="http://schemas.microsoft.com/office/drawing/2014/main" id="{979FC24E-D193-F64F-9903-100C3E9F8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4860"/>
              <a:ext cx="63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Recovery Techniques</a:t>
              </a:r>
            </a:p>
          </p:txBody>
        </p:sp>
        <p:sp>
          <p:nvSpPr>
            <p:cNvPr id="116746" name="Text Box 11">
              <a:extLst>
                <a:ext uri="{FF2B5EF4-FFF2-40B4-BE49-F238E27FC236}">
                  <a16:creationId xmlns:a16="http://schemas.microsoft.com/office/drawing/2014/main" id="{24618704-6655-6D48-866A-4BC9BF96A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5580"/>
              <a:ext cx="63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Concurrency Control Techniques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6747" name="Text Box 12">
              <a:extLst>
                <a:ext uri="{FF2B5EF4-FFF2-40B4-BE49-F238E27FC236}">
                  <a16:creationId xmlns:a16="http://schemas.microsoft.com/office/drawing/2014/main" id="{E8605EBB-419D-304F-9924-CA7891B43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6300"/>
              <a:ext cx="63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Checks, Assertions,Triggers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Applications Programmers</a:t>
              </a:r>
              <a:endParaRPr lang="en-US" altLang="en-US" sz="2000" b="1"/>
            </a:p>
          </p:txBody>
        </p:sp>
      </p:grpSp>
      <p:sp>
        <p:nvSpPr>
          <p:cNvPr id="1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3246FD9-220F-C04E-862D-BD2EC9C30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Transactions support </a:t>
            </a:r>
            <a:r>
              <a:rPr lang="en-US" altLang="en-US" sz="2600" b="1" i="1">
                <a:latin typeface="Tahoma" panose="020B0604030504040204" pitchFamily="34" charset="0"/>
              </a:rPr>
              <a:t>activity abstraction</a:t>
            </a:r>
            <a:r>
              <a:rPr lang="en-US" altLang="en-US" sz="2600">
                <a:latin typeface="Tahoma" panose="020B0604030504040204" pitchFamily="34" charset="0"/>
              </a:rPr>
              <a:t> as data models support data abstraction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>
            <a:extLst>
              <a:ext uri="{FF2B5EF4-FFF2-40B4-BE49-F238E27FC236}">
                <a16:creationId xmlns:a16="http://schemas.microsoft.com/office/drawing/2014/main" id="{F62CABCF-EBF7-DC4E-9986-7AB4D78497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Transaction Processing</a:t>
            </a:r>
          </a:p>
        </p:txBody>
      </p:sp>
      <p:sp>
        <p:nvSpPr>
          <p:cNvPr id="1536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625CCF5-67B3-1B42-9F6C-E2D9478898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7239000" cy="1752600"/>
          </a:xfrm>
        </p:spPr>
        <p:txBody>
          <a:bodyPr/>
          <a:lstStyle/>
          <a:p>
            <a:pPr eaLnBrk="1" hangingPunct="1">
              <a:buFont typeface="Wingdings" charset="0"/>
              <a:buBlip>
                <a:blip r:embed="rId3"/>
              </a:buBlip>
              <a:defRPr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ahoma" charset="0"/>
                <a:ea typeface="ＭＳ Ｐゴシック" charset="0"/>
                <a:cs typeface="ＭＳ Ｐゴシック" charset="0"/>
              </a:rPr>
              <a:t>Transactions properties</a:t>
            </a:r>
          </a:p>
          <a:p>
            <a:pPr eaLnBrk="1" hangingPunct="1">
              <a:buFont typeface="Wingdings" charset="0"/>
              <a:buBlip>
                <a:blip r:embed="rId3"/>
              </a:buBlip>
              <a:defRPr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 Recovery </a:t>
            </a:r>
          </a:p>
          <a:p>
            <a:pPr eaLnBrk="1" hangingPunct="1">
              <a:buFont typeface="Wingdings" charset="0"/>
              <a:buBlip>
                <a:blip r:embed="rId3"/>
              </a:buBlip>
              <a:defRPr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 Concurrency control 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4">
            <a:extLst>
              <a:ext uri="{FF2B5EF4-FFF2-40B4-BE49-F238E27FC236}">
                <a16:creationId xmlns:a16="http://schemas.microsoft.com/office/drawing/2014/main" id="{F69AB439-CA3F-BF45-BB5E-AF3423E4B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Transaction Log</a:t>
            </a:r>
          </a:p>
        </p:txBody>
      </p:sp>
      <p:graphicFrame>
        <p:nvGraphicFramePr>
          <p:cNvPr id="119810" name="Object 2">
            <a:extLst>
              <a:ext uri="{FF2B5EF4-FFF2-40B4-BE49-F238E27FC236}">
                <a16:creationId xmlns:a16="http://schemas.microsoft.com/office/drawing/2014/main" id="{5EB0C6DB-D408-C04C-80BB-59A65FF46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" y="1143000"/>
          <a:ext cx="893445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076400" imgH="8763000" progId="">
                  <p:embed/>
                </p:oleObj>
              </mc:Choice>
              <mc:Fallback>
                <p:oleObj name="VISIO" r:id="rId2" imgW="27076400" imgH="8763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1143000"/>
                        <a:ext cx="8934450" cy="2895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65FB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DE668654-EBE0-EC47-B4E5-E5CE0F47E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4191000"/>
            <a:ext cx="81661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0800"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Arial"/>
              <a:buChar char="•"/>
              <a:tabLst>
                <a:tab pos="571500" algn="l"/>
              </a:tabLst>
              <a:defRPr/>
            </a:pPr>
            <a:r>
              <a:rPr lang="en-US" sz="2600" b="1" kern="0" dirty="0">
                <a:latin typeface="+mn-lt"/>
                <a:ea typeface="ＭＳ Ｐゴシック" charset="-128"/>
                <a:cs typeface="ＭＳ Ｐゴシック" charset="0"/>
              </a:rPr>
              <a:t>BFIM</a:t>
            </a:r>
            <a:r>
              <a:rPr lang="en-US" sz="2600" kern="0" dirty="0">
                <a:latin typeface="+mn-lt"/>
                <a:ea typeface="ＭＳ Ｐゴシック" charset="-128"/>
                <a:cs typeface="ＭＳ Ｐゴシック" charset="0"/>
              </a:rPr>
              <a:t>: old values before modification </a:t>
            </a:r>
            <a:r>
              <a:rPr lang="en-US" sz="2600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0"/>
              </a:rPr>
              <a:t>(</a:t>
            </a:r>
            <a:r>
              <a:rPr lang="en-US" sz="2600" kern="0" dirty="0" err="1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0"/>
              </a:rPr>
              <a:t>BeFore</a:t>
            </a:r>
            <a:r>
              <a:rPr lang="en-US" sz="2600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0"/>
              </a:rPr>
              <a:t> Image)</a:t>
            </a:r>
            <a:r>
              <a:rPr lang="en-US" sz="2600" kern="0" dirty="0">
                <a:latin typeface="+mn-lt"/>
                <a:ea typeface="ＭＳ Ｐゴシック" charset="-128"/>
                <a:cs typeface="ＭＳ Ｐゴシック" charset="0"/>
              </a:rPr>
              <a:t> </a:t>
            </a:r>
          </a:p>
          <a:p>
            <a:pPr marL="50800"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Arial"/>
              <a:buChar char="•"/>
              <a:tabLst>
                <a:tab pos="571500" algn="l"/>
              </a:tabLst>
              <a:defRPr/>
            </a:pPr>
            <a:r>
              <a:rPr lang="en-US" sz="2600" b="1" kern="0" dirty="0">
                <a:latin typeface="+mn-lt"/>
                <a:ea typeface="ＭＳ Ｐゴシック" charset="-128"/>
                <a:cs typeface="ＭＳ Ｐゴシック" charset="0"/>
              </a:rPr>
              <a:t>AFIM</a:t>
            </a:r>
            <a:r>
              <a:rPr lang="en-US" sz="2600" kern="0" dirty="0">
                <a:latin typeface="+mn-lt"/>
                <a:ea typeface="ＭＳ Ｐゴシック" charset="-128"/>
                <a:cs typeface="ＭＳ Ｐゴシック" charset="0"/>
              </a:rPr>
              <a:t>: new value after modification </a:t>
            </a:r>
            <a:r>
              <a:rPr lang="en-US" sz="2600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0"/>
              </a:rPr>
              <a:t>(</a:t>
            </a:r>
            <a:r>
              <a:rPr lang="en-US" sz="2600" kern="0" dirty="0" err="1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0"/>
              </a:rPr>
              <a:t>AFter</a:t>
            </a:r>
            <a:r>
              <a:rPr lang="en-US" sz="2600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0"/>
              </a:rPr>
              <a:t> Image)</a:t>
            </a:r>
          </a:p>
          <a:p>
            <a:pPr marL="50800"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Arial"/>
              <a:buChar char="•"/>
              <a:tabLst>
                <a:tab pos="571500" algn="l"/>
              </a:tabLst>
              <a:defRPr/>
            </a:pPr>
            <a:r>
              <a:rPr lang="en-US" sz="2600" b="1" kern="0" dirty="0">
                <a:latin typeface="+mn-lt"/>
                <a:ea typeface="ＭＳ Ｐゴシック" charset="-128"/>
                <a:cs typeface="ＭＳ Ｐゴシック" charset="0"/>
              </a:rPr>
              <a:t>Back P</a:t>
            </a:r>
            <a:r>
              <a:rPr lang="en-US" sz="2600" kern="0" dirty="0">
                <a:latin typeface="+mn-lt"/>
                <a:ea typeface="ＭＳ Ｐゴシック" charset="-128"/>
                <a:cs typeface="ＭＳ Ｐゴシック" charset="0"/>
              </a:rPr>
              <a:t> and </a:t>
            </a:r>
            <a:r>
              <a:rPr lang="en-US" sz="2600" b="1" kern="0" dirty="0">
                <a:latin typeface="+mn-lt"/>
                <a:ea typeface="ＭＳ Ｐゴシック" charset="-128"/>
                <a:cs typeface="ＭＳ Ｐゴシック" charset="0"/>
              </a:rPr>
              <a:t>Next P</a:t>
            </a:r>
            <a:r>
              <a:rPr lang="en-US" sz="2600" kern="0" dirty="0">
                <a:latin typeface="+mn-lt"/>
                <a:ea typeface="ＭＳ Ｐゴシック" charset="-128"/>
                <a:cs typeface="ＭＳ Ｐゴシック" charset="0"/>
              </a:rPr>
              <a:t> point to the </a:t>
            </a:r>
            <a:r>
              <a:rPr lang="en-US" sz="2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0"/>
              </a:rPr>
              <a:t>previous and next</a:t>
            </a:r>
            <a:r>
              <a:rPr lang="en-US" sz="2600" kern="0" dirty="0">
                <a:latin typeface="+mn-lt"/>
                <a:ea typeface="ＭＳ Ｐゴシック" charset="-128"/>
                <a:cs typeface="ＭＳ Ｐゴシック" charset="0"/>
              </a:rPr>
              <a:t> log records of the same transaction</a:t>
            </a:r>
          </a:p>
        </p:txBody>
      </p:sp>
      <p:cxnSp>
        <p:nvCxnSpPr>
          <p:cNvPr id="119812" name="Straight Connector 2">
            <a:extLst>
              <a:ext uri="{FF2B5EF4-FFF2-40B4-BE49-F238E27FC236}">
                <a16:creationId xmlns:a16="http://schemas.microsoft.com/office/drawing/2014/main" id="{6A8C4ABF-C712-D146-94CF-E4C6BAD73E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" y="3124200"/>
            <a:ext cx="83820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19813" name="Straight Connector 4">
            <a:extLst>
              <a:ext uri="{FF2B5EF4-FFF2-40B4-BE49-F238E27FC236}">
                <a16:creationId xmlns:a16="http://schemas.microsoft.com/office/drawing/2014/main" id="{7180CFEC-630A-8344-BEBE-A166C96E14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" y="3127375"/>
            <a:ext cx="8001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4" name="Straight Connector 9">
            <a:extLst>
              <a:ext uri="{FF2B5EF4-FFF2-40B4-BE49-F238E27FC236}">
                <a16:creationId xmlns:a16="http://schemas.microsoft.com/office/drawing/2014/main" id="{533F96C4-F2E0-8F43-B944-9EE1DF3F51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14400" y="3429000"/>
            <a:ext cx="8001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D1CC309C-A811-D041-B5C0-58B4DAD34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53513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ACID Properties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F977305-64EA-454F-B49B-085213B54C1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14600"/>
            <a:ext cx="6781800" cy="2819400"/>
            <a:chOff x="1800" y="4140"/>
            <a:chExt cx="9000" cy="2880"/>
          </a:xfrm>
          <a:noFill/>
        </p:grpSpPr>
        <p:sp>
          <p:nvSpPr>
            <p:cNvPr id="10246" name="Text Box 5">
              <a:extLst>
                <a:ext uri="{FF2B5EF4-FFF2-40B4-BE49-F238E27FC236}">
                  <a16:creationId xmlns:a16="http://schemas.microsoft.com/office/drawing/2014/main" id="{8CB5DE92-10C0-3641-B441-B0A0A5B8D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4140"/>
              <a:ext cx="2700" cy="72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b="1"/>
                <a:t>Property</a:t>
              </a:r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D32E0F01-C386-C14B-898D-6FAEAD0D4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4860"/>
              <a:ext cx="2700" cy="72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>
                  <a:latin typeface="Comic Sans MS" charset="0"/>
                </a:rPr>
                <a:t>A, D</a:t>
              </a:r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B4B7397C-492B-5F48-89ED-A8C72E31F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5580"/>
              <a:ext cx="2700" cy="72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>
                  <a:latin typeface="Comic Sans MS" charset="0"/>
                </a:rPr>
                <a:t>I</a:t>
              </a:r>
            </a:p>
          </p:txBody>
        </p:sp>
        <p:sp>
          <p:nvSpPr>
            <p:cNvPr id="10249" name="Text Box 8">
              <a:extLst>
                <a:ext uri="{FF2B5EF4-FFF2-40B4-BE49-F238E27FC236}">
                  <a16:creationId xmlns:a16="http://schemas.microsoft.com/office/drawing/2014/main" id="{1AFC482E-6059-B843-A4F9-4771DFA88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6300"/>
              <a:ext cx="2700" cy="72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>
                  <a:latin typeface="Comic Sans MS" charset="0"/>
                </a:rPr>
                <a:t>C</a:t>
              </a:r>
            </a:p>
          </p:txBody>
        </p:sp>
        <p:sp>
          <p:nvSpPr>
            <p:cNvPr id="10250" name="Text Box 9">
              <a:extLst>
                <a:ext uri="{FF2B5EF4-FFF2-40B4-BE49-F238E27FC236}">
                  <a16:creationId xmlns:a16="http://schemas.microsoft.com/office/drawing/2014/main" id="{1AD5CEBD-6DEC-9A46-BEE1-FA46CB817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4140"/>
              <a:ext cx="6300" cy="72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b="1"/>
                <a:t>Dealt with by</a:t>
              </a:r>
            </a:p>
          </p:txBody>
        </p:sp>
        <p:sp>
          <p:nvSpPr>
            <p:cNvPr id="10251" name="Text Box 10">
              <a:extLst>
                <a:ext uri="{FF2B5EF4-FFF2-40B4-BE49-F238E27FC236}">
                  <a16:creationId xmlns:a16="http://schemas.microsoft.com/office/drawing/2014/main" id="{65D5E860-72F9-5E48-A2D2-AFCF59452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4860"/>
              <a:ext cx="6300" cy="72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/>
                <a:t>Recovery Techniques</a:t>
              </a:r>
            </a:p>
          </p:txBody>
        </p:sp>
        <p:sp>
          <p:nvSpPr>
            <p:cNvPr id="10252" name="Text Box 11">
              <a:extLst>
                <a:ext uri="{FF2B5EF4-FFF2-40B4-BE49-F238E27FC236}">
                  <a16:creationId xmlns:a16="http://schemas.microsoft.com/office/drawing/2014/main" id="{0CEDA9B2-8CD9-CC43-8BBA-01D208625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5580"/>
              <a:ext cx="6300" cy="72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/>
                <a:t>Concurrency Control Techniques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10253" name="Text Box 12">
              <a:extLst>
                <a:ext uri="{FF2B5EF4-FFF2-40B4-BE49-F238E27FC236}">
                  <a16:creationId xmlns:a16="http://schemas.microsoft.com/office/drawing/2014/main" id="{D0811F6C-BAE6-B149-919B-1C34A91C7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6300"/>
              <a:ext cx="6300" cy="72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/>
                <a:t>Checks, Assertions,Triggers</a:t>
              </a:r>
            </a:p>
            <a:p>
              <a:pPr algn="ctr">
                <a:defRPr/>
              </a:pPr>
              <a:r>
                <a:rPr lang="en-US" sz="2000"/>
                <a:t> Applications Programmers</a:t>
              </a:r>
              <a:endParaRPr lang="en-US" sz="2000" b="1"/>
            </a:p>
          </p:txBody>
        </p:sp>
      </p:grpSp>
      <p:grpSp>
        <p:nvGrpSpPr>
          <p:cNvPr id="12291" name="Group 11">
            <a:extLst>
              <a:ext uri="{FF2B5EF4-FFF2-40B4-BE49-F238E27FC236}">
                <a16:creationId xmlns:a16="http://schemas.microsoft.com/office/drawing/2014/main" id="{4B2FE7BA-00D4-7549-BC19-9FAAEF2C1858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114425"/>
            <a:ext cx="1890713" cy="1781175"/>
            <a:chOff x="7162800" y="1114930"/>
            <a:chExt cx="1890713" cy="1780670"/>
          </a:xfrm>
        </p:grpSpPr>
        <p:pic>
          <p:nvPicPr>
            <p:cNvPr id="12300" name="Picture 7">
              <a:extLst>
                <a:ext uri="{FF2B5EF4-FFF2-40B4-BE49-F238E27FC236}">
                  <a16:creationId xmlns:a16="http://schemas.microsoft.com/office/drawing/2014/main" id="{E1905E43-5BBD-9E41-9A05-69A0D8E63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113" y="1323832"/>
              <a:ext cx="1295400" cy="157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1" name="TextBox 13">
              <a:extLst>
                <a:ext uri="{FF2B5EF4-FFF2-40B4-BE49-F238E27FC236}">
                  <a16:creationId xmlns:a16="http://schemas.microsoft.com/office/drawing/2014/main" id="{6E29B27D-BF48-CC40-9F03-5A43E30B5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1114930"/>
              <a:ext cx="1030742" cy="7047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2200" b="1">
                  <a:solidFill>
                    <a:srgbClr val="660066"/>
                  </a:solidFill>
                  <a:latin typeface="Arial" panose="020B0604020202020204" pitchFamily="34" charset="0"/>
                </a:rPr>
                <a:t>DBMS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743CD5E-A58F-4D48-A080-458E8C706410}"/>
              </a:ext>
            </a:extLst>
          </p:cNvPr>
          <p:cNvGraphicFramePr>
            <a:graphicFrameLocks noGrp="1"/>
          </p:cNvGraphicFramePr>
          <p:nvPr/>
        </p:nvGraphicFramePr>
        <p:xfrm>
          <a:off x="442913" y="3184525"/>
          <a:ext cx="7315200" cy="777875"/>
        </p:xfrm>
        <a:graphic>
          <a:graphicData uri="http://schemas.openxmlformats.org/drawingml/2006/table">
            <a:tbl>
              <a:tblPr/>
              <a:tblGrid>
                <a:gridCol w="22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A, D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Recovery Techniques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>
            <a:extLst>
              <a:ext uri="{FF2B5EF4-FFF2-40B4-BE49-F238E27FC236}">
                <a16:creationId xmlns:a16="http://schemas.microsoft.com/office/drawing/2014/main" id="{DA625A80-3CDE-0544-8072-5DD5175FE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609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Fuzzy Checkpointing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5D9E77FF-9909-784D-9091-4EDDC989E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16002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Can we further reduce the delay due to checkpointing?</a:t>
            </a:r>
          </a:p>
          <a:p>
            <a:r>
              <a:rPr lang="en-US" altLang="en-US">
                <a:ea typeface="MS Mincho" panose="02020609040205080304" pitchFamily="49" charset="-128"/>
              </a:rPr>
              <a:t>Flush those dirty buffers that have not been flushed since before the previous checkpoint.</a:t>
            </a:r>
          </a:p>
        </p:txBody>
      </p:sp>
      <p:graphicFrame>
        <p:nvGraphicFramePr>
          <p:cNvPr id="500740" name="Object 2">
            <a:extLst>
              <a:ext uri="{FF2B5EF4-FFF2-40B4-BE49-F238E27FC236}">
                <a16:creationId xmlns:a16="http://schemas.microsoft.com/office/drawing/2014/main" id="{E42756B3-D59A-514F-B1D4-4DFAB4662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743200"/>
          <a:ext cx="629285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7518400" imgH="4368800" progId="Photoshop.Image.5">
                  <p:embed/>
                </p:oleObj>
              </mc:Choice>
              <mc:Fallback>
                <p:oleObj name="Image" r:id="rId3" imgW="7518400" imgH="4368800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629285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FEF96FA1-F0D1-DE44-B660-86A03554A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A6AFB62C-1184-E34C-BEEA-0FC15D9B9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B0912751-9951-8D4D-B7B9-1952C5F7F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1750" y="304800"/>
            <a:ext cx="9053513" cy="533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Atomicity &amp; Durability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EC81284E-7418-7644-A9F5-2F9F016ED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95413"/>
            <a:ext cx="7848600" cy="2057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Atomicity: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Transactions may abort (“Rollback”</a:t>
            </a:r>
            <a:r>
              <a:rPr lang="en-US" altLang="ja-JP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Durability: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What if DBMS stops running?  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CF2A7544-5F0A-1C47-853C-3573AB8F7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38600"/>
            <a:ext cx="4495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Desired Behavior after system restarts: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lang="en-US" sz="2000" dirty="0">
                <a:solidFill>
                  <a:srgbClr val="0000FF"/>
                </a:solidFill>
                <a:latin typeface="+mj-lt"/>
                <a:ea typeface="ＭＳ Ｐゴシック" charset="0"/>
                <a:cs typeface="ＭＳ Ｐゴシック" charset="0"/>
              </a:rPr>
              <a:t>T1, T2 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&amp; </a:t>
            </a:r>
            <a:r>
              <a:rPr lang="en-US" sz="2000" dirty="0">
                <a:solidFill>
                  <a:srgbClr val="0000FF"/>
                </a:solidFill>
                <a:latin typeface="+mj-lt"/>
                <a:ea typeface="ＭＳ Ｐゴシック" charset="0"/>
                <a:cs typeface="ＭＳ Ｐゴシック" charset="0"/>
              </a:rPr>
              <a:t>T3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should be </a:t>
            </a:r>
            <a:r>
              <a:rPr lang="en-US" sz="2000" dirty="0">
                <a:solidFill>
                  <a:srgbClr val="0000FF"/>
                </a:solidFill>
                <a:latin typeface="+mj-lt"/>
                <a:ea typeface="ＭＳ Ｐゴシック" charset="0"/>
                <a:cs typeface="ＭＳ Ｐゴシック" charset="0"/>
              </a:rPr>
              <a:t>durable</a:t>
            </a: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T4 &amp; T5</a:t>
            </a:r>
            <a:r>
              <a:rPr lang="en-US" sz="2000" dirty="0">
                <a:solidFill>
                  <a:schemeClr val="accent2"/>
                </a:solidFill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should be </a:t>
            </a:r>
            <a:r>
              <a:rPr lang="en-US" sz="20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aborted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(effects not seen)</a:t>
            </a:r>
          </a:p>
        </p:txBody>
      </p:sp>
      <p:grpSp>
        <p:nvGrpSpPr>
          <p:cNvPr id="14342" name="Group 1">
            <a:extLst>
              <a:ext uri="{FF2B5EF4-FFF2-40B4-BE49-F238E27FC236}">
                <a16:creationId xmlns:a16="http://schemas.microsoft.com/office/drawing/2014/main" id="{E780520D-906E-A848-AC21-88475D83A918}"/>
              </a:ext>
            </a:extLst>
          </p:cNvPr>
          <p:cNvGrpSpPr>
            <a:grpSpLocks/>
          </p:cNvGrpSpPr>
          <p:nvPr/>
        </p:nvGrpSpPr>
        <p:grpSpPr bwMode="auto">
          <a:xfrm>
            <a:off x="4476750" y="3582988"/>
            <a:ext cx="4483100" cy="2454275"/>
            <a:chOff x="4584700" y="3641725"/>
            <a:chExt cx="4483100" cy="2454275"/>
          </a:xfrm>
        </p:grpSpPr>
        <p:sp>
          <p:nvSpPr>
            <p:cNvPr id="7174" name="Rectangle 6">
              <a:extLst>
                <a:ext uri="{FF2B5EF4-FFF2-40B4-BE49-F238E27FC236}">
                  <a16:creationId xmlns:a16="http://schemas.microsoft.com/office/drawing/2014/main" id="{A21622BF-05F2-D34B-8155-45128F786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550" y="3641725"/>
              <a:ext cx="876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b="1">
                  <a:solidFill>
                    <a:schemeClr val="accent2"/>
                  </a:solidFill>
                  <a:latin typeface="+mj-lt"/>
                  <a:ea typeface="ＭＳ Ｐゴシック" charset="0"/>
                  <a:cs typeface="ＭＳ Ｐゴシック" charset="0"/>
                </a:rPr>
                <a:t>crash!</a:t>
              </a:r>
            </a:p>
          </p:txBody>
        </p:sp>
        <p:sp>
          <p:nvSpPr>
            <p:cNvPr id="7176" name="Rectangle 8">
              <a:extLst>
                <a:ext uri="{FF2B5EF4-FFF2-40B4-BE49-F238E27FC236}">
                  <a16:creationId xmlns:a16="http://schemas.microsoft.com/office/drawing/2014/main" id="{8F59A896-1457-E64D-9543-D26CF7E72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838" y="3979862"/>
              <a:ext cx="452437" cy="1474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dirty="0">
                  <a:solidFill>
                    <a:schemeClr val="tx2"/>
                  </a:solidFill>
                  <a:latin typeface="+mj-lt"/>
                  <a:ea typeface="ＭＳ Ｐゴシック" charset="0"/>
                  <a:cs typeface="ＭＳ Ｐゴシック" charset="0"/>
                </a:rPr>
                <a:t>T1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dirty="0">
                  <a:solidFill>
                    <a:schemeClr val="tx2"/>
                  </a:solidFill>
                  <a:latin typeface="+mj-lt"/>
                  <a:ea typeface="ＭＳ Ｐゴシック" charset="0"/>
                  <a:cs typeface="ＭＳ Ｐゴシック" charset="0"/>
                </a:rPr>
                <a:t>T2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dirty="0">
                  <a:solidFill>
                    <a:schemeClr val="tx2"/>
                  </a:solidFill>
                  <a:latin typeface="+mj-lt"/>
                  <a:ea typeface="ＭＳ Ｐゴシック" charset="0"/>
                  <a:cs typeface="ＭＳ Ｐゴシック" charset="0"/>
                </a:rPr>
                <a:t>T3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dirty="0">
                  <a:solidFill>
                    <a:schemeClr val="tx2"/>
                  </a:solidFill>
                  <a:latin typeface="+mj-lt"/>
                  <a:ea typeface="ＭＳ Ｐゴシック" charset="0"/>
                  <a:cs typeface="ＭＳ Ｐゴシック" charset="0"/>
                </a:rPr>
                <a:t>T4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dirty="0">
                  <a:solidFill>
                    <a:schemeClr val="tx2"/>
                  </a:solidFill>
                  <a:latin typeface="+mj-lt"/>
                  <a:ea typeface="ＭＳ Ｐゴシック" charset="0"/>
                  <a:cs typeface="ＭＳ Ｐゴシック" charset="0"/>
                </a:rPr>
                <a:t>T5</a:t>
              </a:r>
            </a:p>
          </p:txBody>
        </p:sp>
        <p:sp>
          <p:nvSpPr>
            <p:cNvPr id="7177" name="Line 9">
              <a:extLst>
                <a:ext uri="{FF2B5EF4-FFF2-40B4-BE49-F238E27FC236}">
                  <a16:creationId xmlns:a16="http://schemas.microsoft.com/office/drawing/2014/main" id="{299E060C-D66A-2041-81D4-A6FAFC44C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7175" y="4176712"/>
              <a:ext cx="1136650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78" name="Line 10">
              <a:extLst>
                <a:ext uri="{FF2B5EF4-FFF2-40B4-BE49-F238E27FC236}">
                  <a16:creationId xmlns:a16="http://schemas.microsoft.com/office/drawing/2014/main" id="{1895C959-7F1B-C74D-B86B-406F0D316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0738" y="4478337"/>
              <a:ext cx="113506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79" name="Line 11">
              <a:extLst>
                <a:ext uri="{FF2B5EF4-FFF2-40B4-BE49-F238E27FC236}">
                  <a16:creationId xmlns:a16="http://schemas.microsoft.com/office/drawing/2014/main" id="{BFB9B722-7F98-EB42-BB7D-6D39F9595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5450" y="4860925"/>
              <a:ext cx="1136650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80" name="Line 12">
              <a:extLst>
                <a:ext uri="{FF2B5EF4-FFF2-40B4-BE49-F238E27FC236}">
                  <a16:creationId xmlns:a16="http://schemas.microsoft.com/office/drawing/2014/main" id="{74AFFF30-7429-3848-8146-A25DEA0C6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5413" y="5233987"/>
              <a:ext cx="339090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81" name="Line 13">
              <a:extLst>
                <a:ext uri="{FF2B5EF4-FFF2-40B4-BE49-F238E27FC236}">
                  <a16:creationId xmlns:a16="http://schemas.microsoft.com/office/drawing/2014/main" id="{22A798C7-5A0D-5742-8961-375B7D03D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7488" y="5546725"/>
              <a:ext cx="762000" cy="0"/>
            </a:xfrm>
            <a:prstGeom prst="line">
              <a:avLst/>
            </a:prstGeom>
            <a:noFill/>
            <a:ln w="508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82" name="Line 14">
              <a:extLst>
                <a:ext uri="{FF2B5EF4-FFF2-40B4-BE49-F238E27FC236}">
                  <a16:creationId xmlns:a16="http://schemas.microsoft.com/office/drawing/2014/main" id="{8A71B58F-5C1E-1C4B-9A96-9C80FD19E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4888" y="4191000"/>
              <a:ext cx="0" cy="1573212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83" name="Line 15">
              <a:extLst>
                <a:ext uri="{FF2B5EF4-FFF2-40B4-BE49-F238E27FC236}">
                  <a16:creationId xmlns:a16="http://schemas.microsoft.com/office/drawing/2014/main" id="{E898D46B-6FFD-B545-93B5-862EDAD37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1775" y="4143375"/>
              <a:ext cx="0" cy="6985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84" name="Line 16">
              <a:extLst>
                <a:ext uri="{FF2B5EF4-FFF2-40B4-BE49-F238E27FC236}">
                  <a16:creationId xmlns:a16="http://schemas.microsoft.com/office/drawing/2014/main" id="{69DEF7F2-7491-AA46-BA81-406ECA731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9225" y="4143375"/>
              <a:ext cx="0" cy="6985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85" name="Line 17">
              <a:extLst>
                <a:ext uri="{FF2B5EF4-FFF2-40B4-BE49-F238E27FC236}">
                  <a16:creationId xmlns:a16="http://schemas.microsoft.com/office/drawing/2014/main" id="{0C362B03-735C-1146-86B6-6C8E4FED5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75338" y="4443412"/>
              <a:ext cx="0" cy="68263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86" name="Line 18">
              <a:extLst>
                <a:ext uri="{FF2B5EF4-FFF2-40B4-BE49-F238E27FC236}">
                  <a16:creationId xmlns:a16="http://schemas.microsoft.com/office/drawing/2014/main" id="{911AF3A0-C015-4041-BE23-9C9B53BC0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1200" y="4443412"/>
              <a:ext cx="0" cy="68263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87" name="Line 19">
              <a:extLst>
                <a:ext uri="{FF2B5EF4-FFF2-40B4-BE49-F238E27FC236}">
                  <a16:creationId xmlns:a16="http://schemas.microsoft.com/office/drawing/2014/main" id="{E94CE828-A938-CE47-99F1-0E91A1CB2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0050" y="4826000"/>
              <a:ext cx="0" cy="6985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88" name="Line 20">
              <a:extLst>
                <a:ext uri="{FF2B5EF4-FFF2-40B4-BE49-F238E27FC236}">
                  <a16:creationId xmlns:a16="http://schemas.microsoft.com/office/drawing/2014/main" id="{833434B3-6B79-7449-BD38-60C9615E2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7500" y="4826000"/>
              <a:ext cx="0" cy="6985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89" name="Line 21">
              <a:extLst>
                <a:ext uri="{FF2B5EF4-FFF2-40B4-BE49-F238E27FC236}">
                  <a16:creationId xmlns:a16="http://schemas.microsoft.com/office/drawing/2014/main" id="{61484DCE-A45E-5B4B-94D6-FCBA2C638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238" y="5199062"/>
              <a:ext cx="0" cy="6985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90" name="Line 22">
              <a:extLst>
                <a:ext uri="{FF2B5EF4-FFF2-40B4-BE49-F238E27FC236}">
                  <a16:creationId xmlns:a16="http://schemas.microsoft.com/office/drawing/2014/main" id="{3ABB633B-F85C-3C44-8933-1D429E48F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2088" y="5510212"/>
              <a:ext cx="0" cy="6985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91" name="Rectangle 23">
              <a:extLst>
                <a:ext uri="{FF2B5EF4-FFF2-40B4-BE49-F238E27FC236}">
                  <a16:creationId xmlns:a16="http://schemas.microsoft.com/office/drawing/2014/main" id="{08CB6A34-75FF-D14B-9F8C-B1448B121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700" y="3670300"/>
              <a:ext cx="4483100" cy="24257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26">
            <a:extLst>
              <a:ext uri="{FF2B5EF4-FFF2-40B4-BE49-F238E27FC236}">
                <a16:creationId xmlns:a16="http://schemas.microsoft.com/office/drawing/2014/main" id="{545610E8-7CC1-2249-B43A-EF5C16F04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53513" cy="533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Goal of Recovery</a:t>
            </a:r>
          </a:p>
        </p:txBody>
      </p:sp>
      <p:sp>
        <p:nvSpPr>
          <p:cNvPr id="445443" name="Rectangle 1027">
            <a:extLst>
              <a:ext uri="{FF2B5EF4-FFF2-40B4-BE49-F238E27FC236}">
                <a16:creationId xmlns:a16="http://schemas.microsoft.com/office/drawing/2014/main" id="{9FDDEA7A-8A40-5648-AD5E-C6FDCAFDC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96313" cy="5181600"/>
          </a:xfrm>
        </p:spPr>
        <p:txBody>
          <a:bodyPr/>
          <a:lstStyle/>
          <a:p>
            <a:pPr marL="457200" indent="-457200">
              <a:buFont typeface="Monotype Sorts" charset="2"/>
              <a:buNone/>
              <a:defRPr/>
            </a:pPr>
            <a:endParaRPr lang="en-US" sz="600" dirty="0"/>
          </a:p>
          <a:p>
            <a:pPr marL="457200" indent="-457200">
              <a:buFont typeface="Monotype Sorts" charset="2"/>
              <a:buAutoNum type="arabicPeriod"/>
              <a:defRPr/>
            </a:pPr>
            <a:r>
              <a:rPr lang="en-US" dirty="0"/>
              <a:t>When a transaction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b="1" i="1" dirty="0"/>
              <a:t>commits</a:t>
            </a:r>
            <a:endParaRPr lang="en-US" b="1" dirty="0"/>
          </a:p>
          <a:p>
            <a:pPr marL="914400" lvl="1" indent="-457200">
              <a:buFont typeface="Wingdings" charset="2"/>
              <a:buChar char="§"/>
              <a:defRPr/>
            </a:pPr>
            <a:r>
              <a:rPr lang="en-US" sz="2200" dirty="0">
                <a:ea typeface="ＭＳ Ｐゴシック" charset="-128"/>
              </a:rPr>
              <a:t>Make the updates permanent in the database so that they can survive subsequent failures</a:t>
            </a:r>
            <a:r>
              <a:rPr lang="en-US" dirty="0">
                <a:ea typeface="ＭＳ Ｐゴシック" charset="-128"/>
              </a:rPr>
              <a:t>.</a:t>
            </a:r>
          </a:p>
          <a:p>
            <a:pPr marL="514350" indent="-457200">
              <a:buFont typeface="Monotype Sorts" charset="2"/>
              <a:buChar char="o"/>
              <a:defRPr/>
            </a:pPr>
            <a:endParaRPr lang="en-US" sz="1200" dirty="0">
              <a:ea typeface="ＭＳ Ｐゴシック" charset="-128"/>
            </a:endParaRPr>
          </a:p>
          <a:p>
            <a:pPr marL="457200" indent="-457200">
              <a:buFont typeface="Monotype Sorts" charset="2"/>
              <a:buAutoNum type="arabicPeriod" startAt="2"/>
              <a:defRPr/>
            </a:pPr>
            <a:r>
              <a:rPr lang="en-US" dirty="0"/>
              <a:t>When a transaction </a:t>
            </a:r>
            <a:r>
              <a:rPr lang="en-US" i="1" dirty="0"/>
              <a:t>T</a:t>
            </a:r>
            <a:r>
              <a:rPr lang="en-US" b="1" dirty="0"/>
              <a:t> </a:t>
            </a:r>
            <a:r>
              <a:rPr lang="en-US" b="1" i="1" dirty="0"/>
              <a:t>aborts</a:t>
            </a:r>
          </a:p>
          <a:p>
            <a:pPr marL="914400" lvl="1" indent="-457200">
              <a:buFont typeface="Wingdings" charset="2"/>
              <a:buChar char="§"/>
              <a:defRPr/>
            </a:pPr>
            <a:r>
              <a:rPr lang="en-US" sz="2200" dirty="0">
                <a:ea typeface="ＭＳ Ｐゴシック" charset="-128"/>
              </a:rPr>
              <a:t>Obliterate any updates on data items by aborted transactions in the database.</a:t>
            </a:r>
          </a:p>
          <a:p>
            <a:pPr marL="914400" lvl="1" indent="-457200">
              <a:buFont typeface="Wingdings" charset="2"/>
              <a:buChar char="§"/>
              <a:defRPr/>
            </a:pPr>
            <a:r>
              <a:rPr lang="en-US" sz="2200" dirty="0">
                <a:ea typeface="ＭＳ Ｐゴシック" charset="-128"/>
              </a:rPr>
              <a:t>Obliterate the effects of </a:t>
            </a:r>
            <a:r>
              <a:rPr lang="en-US" sz="2200" i="1" dirty="0">
                <a:ea typeface="ＭＳ Ｐゴシック" charset="-128"/>
              </a:rPr>
              <a:t>T</a:t>
            </a:r>
            <a:r>
              <a:rPr lang="en-US" sz="2200" dirty="0">
                <a:ea typeface="ＭＳ Ｐゴシック" charset="-128"/>
              </a:rPr>
              <a:t>  on other transactions; i.e., transactions that read data items updated by </a:t>
            </a:r>
            <a:r>
              <a:rPr lang="en-US" sz="2200" i="1">
                <a:ea typeface="ＭＳ Ｐゴシック" charset="-128"/>
              </a:rPr>
              <a:t>T</a:t>
            </a:r>
            <a:r>
              <a:rPr lang="en-US" sz="2200">
                <a:ea typeface="ＭＳ Ｐゴシック" charset="-128"/>
              </a:rPr>
              <a:t>.</a:t>
            </a:r>
          </a:p>
          <a:p>
            <a:pPr marL="914400" lvl="1" indent="-457200">
              <a:buFont typeface="Wingdings" charset="2"/>
              <a:buChar char="§"/>
              <a:defRPr/>
            </a:pPr>
            <a:endParaRPr lang="en-US" sz="2200" dirty="0">
              <a:ea typeface="ＭＳ Ｐゴシック" charset="-128"/>
            </a:endParaRPr>
          </a:p>
          <a:p>
            <a:pPr marL="457200" lvl="0" indent="-457200">
              <a:buClr>
                <a:srgbClr val="280049"/>
              </a:buClr>
              <a:buFont typeface="Monotype Sorts" charset="2"/>
              <a:buAutoNum type="arabicPeriod" startAt="2"/>
              <a:defRPr/>
            </a:pPr>
            <a:r>
              <a:rPr lang="en-US" dirty="0"/>
              <a:t>When the system </a:t>
            </a:r>
            <a:r>
              <a:rPr lang="en-US" b="1" i="1" dirty="0"/>
              <a:t>crashes</a:t>
            </a:r>
            <a:r>
              <a:rPr lang="en-US" dirty="0"/>
              <a:t> after a system or media failure</a:t>
            </a:r>
          </a:p>
          <a:p>
            <a:pPr marL="914400" lvl="1" indent="-457200">
              <a:buFont typeface="Wingdings" charset="2"/>
              <a:buChar char="§"/>
              <a:defRPr/>
            </a:pPr>
            <a:r>
              <a:rPr lang="en-US" sz="2200" dirty="0">
                <a:ea typeface="ＭＳ Ｐゴシック" charset="-128"/>
              </a:rPr>
              <a:t>Bring the database to its most recent consistent state</a:t>
            </a:r>
            <a:r>
              <a:rPr lang="en-US" dirty="0">
                <a:ea typeface="ＭＳ Ｐゴシック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5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5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5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5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0128F84B-D997-584E-86F3-6D941AA01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Recovery Actions</a:t>
            </a:r>
          </a:p>
        </p:txBody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FE4D296C-B7B1-3141-8F49-9D941C974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464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 Recovery protocols implement two actions:</a:t>
            </a:r>
          </a:p>
          <a:p>
            <a:pPr lvl="1"/>
            <a:endParaRPr lang="en-US" altLang="en-US" i="1">
              <a:ea typeface="ＭＳ Ｐゴシック" panose="020B0600070205080204" pitchFamily="34" charset="-128"/>
            </a:endParaRPr>
          </a:p>
          <a:p>
            <a:pPr lvl="1"/>
            <a:r>
              <a:rPr lang="en-US" altLang="en-US" b="1" i="1">
                <a:latin typeface="Comic Sans MS" panose="030F0902030302020204" pitchFamily="66" charset="0"/>
                <a:ea typeface="ＭＳ Ｐゴシック" panose="020B0600070205080204" pitchFamily="34" charset="-128"/>
              </a:rPr>
              <a:t>Undo</a:t>
            </a:r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action: required for atomicity.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Undoes all updates on the stable storage by an uncommitted transaction.</a:t>
            </a:r>
          </a:p>
          <a:p>
            <a:pPr lvl="1"/>
            <a:endParaRPr lang="en-US" altLang="en-US" i="1">
              <a:ea typeface="ＭＳ Ｐゴシック" panose="020B0600070205080204" pitchFamily="34" charset="-128"/>
            </a:endParaRPr>
          </a:p>
          <a:p>
            <a:pPr lvl="1"/>
            <a:r>
              <a:rPr lang="en-US" altLang="en-US" b="1" i="1">
                <a:latin typeface="Comic Sans MS" panose="030F0902030302020204" pitchFamily="66" charset="0"/>
                <a:ea typeface="ＭＳ Ｐゴシック" panose="020B0600070205080204" pitchFamily="34" charset="-128"/>
              </a:rPr>
              <a:t>Redo</a:t>
            </a:r>
            <a:r>
              <a:rPr lang="en-US" altLang="en-US">
                <a:ea typeface="ＭＳ Ｐゴシック" panose="020B0600070205080204" pitchFamily="34" charset="-128"/>
              </a:rPr>
              <a:t> action: required for durability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Redoes the update (on the stable storage) of committed transaction.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3FDECBC7-D87B-724A-8A95-8D1102449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Recovering from Failures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75E0E3EB-3F99-9946-B9C7-9CD19218D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495800"/>
          </a:xfrm>
        </p:spPr>
        <p:txBody>
          <a:bodyPr/>
          <a:lstStyle/>
          <a:p>
            <a:r>
              <a:rPr lang="en-US" altLang="en-US" i="1">
                <a:ea typeface="ＭＳ Ｐゴシック" panose="020B0600070205080204" pitchFamily="34" charset="-128"/>
                <a:sym typeface="Symbol" pitchFamily="2" charset="2"/>
              </a:rPr>
              <a:t>Program Failures     </a:t>
            </a:r>
            <a:r>
              <a:rPr lang="en-US" altLang="en-US" i="1">
                <a:solidFill>
                  <a:srgbClr val="790015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sym typeface="Symbol" pitchFamily="2" charset="2"/>
              </a:rPr>
              <a:t>Transaction Undo</a:t>
            </a:r>
          </a:p>
          <a:p>
            <a:pPr lvl="3">
              <a:buFont typeface="Monotype Sorts" pitchFamily="2" charset="2"/>
              <a:buNone/>
            </a:pPr>
            <a:r>
              <a:rPr lang="en-US" altLang="en-US" sz="2200" i="1">
                <a:ea typeface="ＭＳ Ｐゴシック" panose="020B0600070205080204" pitchFamily="34" charset="-128"/>
                <a:sym typeface="Symbol" pitchFamily="2" charset="2"/>
              </a:rPr>
              <a:t>                         - Removes all the updates of the 			 aborted transaction</a:t>
            </a:r>
          </a:p>
          <a:p>
            <a:pPr lvl="4">
              <a:buFontTx/>
              <a:buNone/>
            </a:pPr>
            <a:r>
              <a:rPr lang="en-US" altLang="en-US" sz="2200" i="1">
                <a:ea typeface="ＭＳ Ｐゴシック" panose="020B0600070205080204" pitchFamily="34" charset="-128"/>
                <a:sym typeface="Symbol" pitchFamily="2" charset="2"/>
              </a:rPr>
              <a:t>                   - with Isolation does not affect any</a:t>
            </a:r>
            <a:br>
              <a:rPr lang="en-US" altLang="en-US" sz="2200" i="1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2200" i="1">
                <a:ea typeface="ＭＳ Ｐゴシック" panose="020B0600070205080204" pitchFamily="34" charset="-128"/>
                <a:sym typeface="Symbol" pitchFamily="2" charset="2"/>
              </a:rPr>
              <a:t>                   other transaction</a:t>
            </a:r>
          </a:p>
          <a:p>
            <a:pPr lvl="4">
              <a:buFontTx/>
              <a:buNone/>
            </a:pPr>
            <a:endParaRPr lang="en-US" altLang="en-US" sz="1200" i="1">
              <a:ea typeface="ＭＳ Ｐゴシック" panose="020B0600070205080204" pitchFamily="34" charset="-128"/>
              <a:sym typeface="Symbol" pitchFamily="2" charset="2"/>
            </a:endParaRPr>
          </a:p>
          <a:p>
            <a:r>
              <a:rPr lang="en-US" altLang="en-US" i="1">
                <a:ea typeface="ＭＳ Ｐゴシック" panose="020B0600070205080204" pitchFamily="34" charset="-128"/>
              </a:rPr>
              <a:t>System Failures        </a:t>
            </a:r>
            <a:r>
              <a:rPr lang="en-US" altLang="en-US" i="1">
                <a:solidFill>
                  <a:srgbClr val="790015"/>
                </a:solidFill>
                <a:ea typeface="ＭＳ Ｐゴシック" panose="020B0600070205080204" pitchFamily="34" charset="-128"/>
              </a:rPr>
              <a:t>Global Undo</a:t>
            </a:r>
          </a:p>
          <a:p>
            <a:pPr lvl="4">
              <a:buFontTx/>
              <a:buNone/>
            </a:pPr>
            <a:r>
              <a:rPr lang="en-US" altLang="en-US" sz="2200" i="1">
                <a:ea typeface="ＭＳ Ｐゴシック" panose="020B0600070205080204" pitchFamily="34" charset="-128"/>
              </a:rPr>
              <a:t>                  </a:t>
            </a:r>
            <a:r>
              <a:rPr lang="en-US" altLang="en-US" sz="2400" i="1">
                <a:solidFill>
                  <a:srgbClr val="790015"/>
                </a:solidFill>
                <a:ea typeface="ＭＳ Ｐゴシック" panose="020B0600070205080204" pitchFamily="34" charset="-128"/>
              </a:rPr>
              <a:t>Partial Redo</a:t>
            </a:r>
          </a:p>
          <a:p>
            <a:pPr lvl="4">
              <a:buFontTx/>
              <a:buNone/>
            </a:pPr>
            <a:r>
              <a:rPr lang="en-US" altLang="en-US" sz="2400" i="1">
                <a:solidFill>
                  <a:srgbClr val="790015"/>
                </a:solidFill>
                <a:ea typeface="ＭＳ Ｐゴシック" panose="020B0600070205080204" pitchFamily="34" charset="-128"/>
              </a:rPr>
              <a:t>                  </a:t>
            </a:r>
            <a:r>
              <a:rPr lang="en-US" altLang="en-US" sz="2400" i="1">
                <a:ea typeface="ＭＳ Ｐゴシック" panose="020B0600070205080204" pitchFamily="34" charset="-128"/>
              </a:rPr>
              <a:t>- </a:t>
            </a:r>
            <a:r>
              <a:rPr lang="en-US" altLang="en-US" sz="2200" i="1">
                <a:ea typeface="ＭＳ Ｐゴシック" panose="020B0600070205080204" pitchFamily="34" charset="-128"/>
              </a:rPr>
              <a:t>Effects of committed transactions          		are reflected in the database</a:t>
            </a:r>
            <a:endParaRPr lang="en-US" altLang="en-US" sz="2400" i="1">
              <a:solidFill>
                <a:srgbClr val="790015"/>
              </a:solidFill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en-US" sz="1200" i="1">
              <a:ea typeface="ＭＳ Ｐゴシック" panose="020B0600070205080204" pitchFamily="34" charset="-128"/>
            </a:endParaRPr>
          </a:p>
          <a:p>
            <a:r>
              <a:rPr lang="en-US" altLang="en-US" i="1">
                <a:ea typeface="ＭＳ Ｐゴシック" panose="020B0600070205080204" pitchFamily="34" charset="-128"/>
                <a:sym typeface="Symbol" pitchFamily="2" charset="2"/>
              </a:rPr>
              <a:t>Media Failures         </a:t>
            </a:r>
            <a:r>
              <a:rPr lang="en-US" altLang="en-US" i="1">
                <a:solidFill>
                  <a:srgbClr val="790015"/>
                </a:solidFill>
                <a:ea typeface="ＭＳ Ｐゴシック" panose="020B0600070205080204" pitchFamily="34" charset="-128"/>
                <a:sym typeface="Symbol" pitchFamily="2" charset="2"/>
              </a:rPr>
              <a:t>Global Redo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 autoUpdateAnimBg="0"/>
    </p:bldLst>
  </p:timing>
</p:sld>
</file>

<file path=ppt/theme/theme1.xml><?xml version="1.0" encoding="utf-8"?>
<a:theme xmlns:a="http://schemas.openxmlformats.org/drawingml/2006/main" name="Crafting Recovery Slides">
  <a:themeElements>
    <a:clrScheme name="">
      <a:dk1>
        <a:srgbClr val="280049"/>
      </a:dk1>
      <a:lt1>
        <a:srgbClr val="FFFFFF"/>
      </a:lt1>
      <a:dk2>
        <a:srgbClr val="CF0E30"/>
      </a:dk2>
      <a:lt2>
        <a:srgbClr val="CECECE"/>
      </a:lt2>
      <a:accent1>
        <a:srgbClr val="3365FB"/>
      </a:accent1>
      <a:accent2>
        <a:srgbClr val="009688"/>
      </a:accent2>
      <a:accent3>
        <a:srgbClr val="FFFFFF"/>
      </a:accent3>
      <a:accent4>
        <a:srgbClr val="21003D"/>
      </a:accent4>
      <a:accent5>
        <a:srgbClr val="ADB8FD"/>
      </a:accent5>
      <a:accent6>
        <a:srgbClr val="00877B"/>
      </a:accent6>
      <a:hlink>
        <a:srgbClr val="51DC00"/>
      </a:hlink>
      <a:folHlink>
        <a:srgbClr val="DADADA"/>
      </a:folHlink>
    </a:clrScheme>
    <a:fontScheme name="Crafting Recovery Slides">
      <a:majorFont>
        <a:latin typeface="Comic Sans M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lnDef>
  </a:objectDefaults>
  <a:extraClrSchemeLst>
    <a:extraClrScheme>
      <a:clrScheme name="Crafting Recovery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fting Recovery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Smack:Users:Cris:Crafting Recovery Slides</Template>
  <TotalTime>18596</TotalTime>
  <Pages>23</Pages>
  <Words>3018</Words>
  <Application>Microsoft Office PowerPoint</Application>
  <PresentationFormat>On-screen Show (4:3)</PresentationFormat>
  <Paragraphs>734</Paragraphs>
  <Slides>50</Slides>
  <Notes>38</Notes>
  <HiddenSlides>19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Arial Narrow</vt:lpstr>
      <vt:lpstr>Comic Sans MS</vt:lpstr>
      <vt:lpstr>Helvetica</vt:lpstr>
      <vt:lpstr>Lucida Grande</vt:lpstr>
      <vt:lpstr>Monotype Sorts</vt:lpstr>
      <vt:lpstr>Tahoma</vt:lpstr>
      <vt:lpstr>Times New Roman</vt:lpstr>
      <vt:lpstr>Wingdings</vt:lpstr>
      <vt:lpstr>Crafting Recovery Slides</vt:lpstr>
      <vt:lpstr>VISIO</vt:lpstr>
      <vt:lpstr>Image</vt:lpstr>
      <vt:lpstr>Transaction Recovery</vt:lpstr>
      <vt:lpstr>Database Management System (DBMS)</vt:lpstr>
      <vt:lpstr>Many Things Can Go Wrong</vt:lpstr>
      <vt:lpstr>Many Things Can Go Wrong</vt:lpstr>
      <vt:lpstr>ACID Properties</vt:lpstr>
      <vt:lpstr>Atomicity &amp; Durability</vt:lpstr>
      <vt:lpstr>Goal of Recovery</vt:lpstr>
      <vt:lpstr>Recovery Actions</vt:lpstr>
      <vt:lpstr>Recovering from Failures</vt:lpstr>
      <vt:lpstr>Recovery Techniques</vt:lpstr>
      <vt:lpstr>Logging</vt:lpstr>
      <vt:lpstr>Log Records</vt:lpstr>
      <vt:lpstr>Log Records</vt:lpstr>
      <vt:lpstr>Logical Logging on the Record Level</vt:lpstr>
      <vt:lpstr>Undoing Writes</vt:lpstr>
      <vt:lpstr>Redoing Writes</vt:lpstr>
      <vt:lpstr>Restarts</vt:lpstr>
      <vt:lpstr>What should Restart do?</vt:lpstr>
      <vt:lpstr>What should Restart do?</vt:lpstr>
      <vt:lpstr>What should Restart do?</vt:lpstr>
      <vt:lpstr>What should Restart do?</vt:lpstr>
      <vt:lpstr>What should Restart do?</vt:lpstr>
      <vt:lpstr>What should Restart do?</vt:lpstr>
      <vt:lpstr>What should Restart do?</vt:lpstr>
      <vt:lpstr>Idempotence of Restarts</vt:lpstr>
      <vt:lpstr>Cost of Recovery</vt:lpstr>
      <vt:lpstr>Garbage Collection &amp; Checkpoints</vt:lpstr>
      <vt:lpstr>Restart with Checkpointing</vt:lpstr>
      <vt:lpstr>Example: Restart with Checkpoint</vt:lpstr>
      <vt:lpstr>ARIES [IBM]</vt:lpstr>
      <vt:lpstr>Media Failure</vt:lpstr>
      <vt:lpstr>Database Management System (DBMS)</vt:lpstr>
      <vt:lpstr>ARIES</vt:lpstr>
      <vt:lpstr>Comparison of Logging Schemes</vt:lpstr>
      <vt:lpstr>Data Processing Paradigms</vt:lpstr>
      <vt:lpstr>Distributed DBMS Architectures</vt:lpstr>
      <vt:lpstr>Why are monitoring apps different?</vt:lpstr>
      <vt:lpstr>Queries in Traditional DBMS</vt:lpstr>
      <vt:lpstr>Continuous Queries in Traditional DBMS</vt:lpstr>
      <vt:lpstr>Continuous Queries in Active DBMS</vt:lpstr>
      <vt:lpstr>Data Stream Management Systems</vt:lpstr>
      <vt:lpstr>AQSIOS  - A DSMS Architecture</vt:lpstr>
      <vt:lpstr>Structure of a DBMS</vt:lpstr>
      <vt:lpstr>What Is A Transaction ?</vt:lpstr>
      <vt:lpstr>Reliability &amp; Correctness</vt:lpstr>
      <vt:lpstr>ACID Properties</vt:lpstr>
      <vt:lpstr>ACID Properties</vt:lpstr>
      <vt:lpstr>Transaction Processing</vt:lpstr>
      <vt:lpstr>Transaction Log</vt:lpstr>
      <vt:lpstr>Fuzzy Checkpointing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 Consistent and Current Data “Off the Air”</dc:title>
  <dc:subject>Delegation: Efficiently Rewriting History</dc:subject>
  <dc:creator>Computer Science</dc:creator>
  <cp:keywords>delegation recovery icde</cp:keywords>
  <dc:description/>
  <cp:lastModifiedBy>Costantinos Costa</cp:lastModifiedBy>
  <cp:revision>612</cp:revision>
  <cp:lastPrinted>2019-11-16T22:12:36Z</cp:lastPrinted>
  <dcterms:created xsi:type="dcterms:W3CDTF">2010-01-16T17:36:36Z</dcterms:created>
  <dcterms:modified xsi:type="dcterms:W3CDTF">2021-04-21T16:59:10Z</dcterms:modified>
</cp:coreProperties>
</file>