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58" r:id="rId2"/>
    <p:sldId id="1585" r:id="rId3"/>
    <p:sldId id="1586" r:id="rId4"/>
    <p:sldId id="1587" r:id="rId5"/>
    <p:sldId id="1588" r:id="rId6"/>
    <p:sldId id="1589" r:id="rId7"/>
    <p:sldId id="1590" r:id="rId8"/>
    <p:sldId id="1591" r:id="rId9"/>
    <p:sldId id="1592" r:id="rId10"/>
  </p:sldIdLst>
  <p:sldSz cx="9144000" cy="6858000" type="screen4x3"/>
  <p:notesSz cx="9194800" cy="7035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8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4"/>
    <p:restoredTop sz="94762"/>
  </p:normalViewPr>
  <p:slideViewPr>
    <p:cSldViewPr snapToObjects="1">
      <p:cViewPr varScale="1">
        <p:scale>
          <a:sx n="121" d="100"/>
          <a:sy n="121" d="100"/>
        </p:scale>
        <p:origin x="15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-1384" y="-112"/>
      </p:cViewPr>
      <p:guideLst>
        <p:guide orient="horz" pos="2216"/>
        <p:guide pos="28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040A5712-C36B-414C-A091-BAA1E8200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64A9EA1B-7173-714D-8D8D-48D179CC4BB9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978B92A-B4C4-0D4F-BDF6-A69E778BC6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5550" y="3341688"/>
            <a:ext cx="6743700" cy="3167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72" tIns="45081" rIns="91772" bIns="45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1165E1F-2D99-294C-BDD6-4A3892B91C6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3213" y="531813"/>
            <a:ext cx="3505200" cy="262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69378CD-50FD-A74D-9397-7BE5DC3F6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6735763"/>
            <a:ext cx="869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fld id="{5B105CBA-2CCE-F34B-823E-59145D8E66DD}" type="datetime1">
              <a:rPr lang="en-US" altLang="en-US" sz="1400" smtClean="0"/>
              <a:pPr>
                <a:defRPr/>
              </a:pPr>
              <a:t>4/16/21</a:t>
            </a:fld>
            <a:endParaRPr lang="en-US" altLang="en-US" sz="140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F5C2A05-E227-D740-9897-5D9400BED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2CBF5185-746D-E84E-A7E7-3479454A88E4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ＭＳ Ｐゴシック" pitchFamily="4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BF26512-B5F5-6A47-B8E8-16D76E17FE4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ED5FAF54-DCC4-A54E-9A8A-E86A5615DA15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C3A2A8D-9B0F-CC41-9DFA-CF43304C40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DF0485-CEFF-E34D-822D-25FB97023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663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28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262188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638925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601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466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411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29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70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634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388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937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071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>
            <a:extLst>
              <a:ext uri="{FF2B5EF4-FFF2-40B4-BE49-F238E27FC236}">
                <a16:creationId xmlns:a16="http://schemas.microsoft.com/office/drawing/2014/main" id="{43C60448-37AD-5E49-8485-76E31671069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39800"/>
            <a:ext cx="8737600" cy="127000"/>
            <a:chOff x="0" y="900"/>
            <a:chExt cx="5753" cy="92"/>
          </a:xfrm>
        </p:grpSpPr>
        <p:sp>
          <p:nvSpPr>
            <p:cNvPr id="1033" name="Rectangle 2">
              <a:extLst>
                <a:ext uri="{FF2B5EF4-FFF2-40B4-BE49-F238E27FC236}">
                  <a16:creationId xmlns:a16="http://schemas.microsoft.com/office/drawing/2014/main" id="{2CCBB8DB-851E-2243-9120-24699EDD8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5753" cy="53"/>
            </a:xfrm>
            <a:prstGeom prst="rect">
              <a:avLst/>
            </a:prstGeom>
            <a:gradFill rotWithShape="0">
              <a:gsLst>
                <a:gs pos="0">
                  <a:srgbClr val="2951C9"/>
                </a:gs>
                <a:gs pos="50000">
                  <a:srgbClr val="3365FB"/>
                </a:gs>
                <a:gs pos="100000">
                  <a:srgbClr val="2951C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EB26D141-D9B6-DE47-BD89-20757A170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2"/>
              <a:ext cx="5753" cy="20"/>
            </a:xfrm>
            <a:prstGeom prst="rect">
              <a:avLst/>
            </a:prstGeom>
            <a:gradFill rotWithShape="0"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A466EB2F-A75B-4E4C-9FA7-9B0F31B1F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D668C5A3-6581-D640-A031-C6DAB9EA4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053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02C7946B-F230-A145-B647-2DF29E09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6215085"/>
            <a:ext cx="742030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1400" dirty="0"/>
          </a:p>
          <a:p>
            <a:pPr>
              <a:defRPr/>
            </a:pPr>
            <a:r>
              <a:rPr lang="en-US" altLang="en-US" sz="1400" dirty="0">
                <a:solidFill>
                  <a:srgbClr val="790015"/>
                </a:solidFill>
              </a:rPr>
              <a:t>CS1555/2055, </a:t>
            </a:r>
            <a:r>
              <a:rPr lang="en-US" altLang="en-US" sz="1400" b="1" dirty="0">
                <a:solidFill>
                  <a:srgbClr val="790015"/>
                </a:solidFill>
              </a:rPr>
              <a:t>Panos K. Chrysanthis &amp; </a:t>
            </a:r>
            <a:r>
              <a:rPr lang="en-US" altLang="en-US" sz="1400" b="1" dirty="0" err="1">
                <a:solidFill>
                  <a:srgbClr val="790015"/>
                </a:solidFill>
              </a:rPr>
              <a:t>Constantinos</a:t>
            </a:r>
            <a:r>
              <a:rPr lang="en-US" altLang="en-US" sz="1400" b="1" dirty="0">
                <a:solidFill>
                  <a:srgbClr val="790015"/>
                </a:solidFill>
              </a:rPr>
              <a:t> Costa</a:t>
            </a:r>
            <a:r>
              <a:rPr lang="en-US" altLang="en-US" sz="1400" dirty="0"/>
              <a:t> –  </a:t>
            </a:r>
            <a:r>
              <a:rPr lang="en-US" altLang="en-US" sz="1400" b="1" dirty="0">
                <a:solidFill>
                  <a:schemeClr val="accent1"/>
                </a:solidFill>
              </a:rPr>
              <a:t>University of Pittsburgh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BCEBD219-86CD-B84B-B106-18B1C10FF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513" y="6403975"/>
            <a:ext cx="4460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1400"/>
              <a:t> </a:t>
            </a:r>
            <a:fld id="{EC83C50E-A871-474F-A055-9EAC903943E4}" type="slidenum">
              <a:rPr lang="en-US" altLang="en-US" sz="1400" smtClean="0"/>
              <a:pPr algn="ctr">
                <a:defRPr/>
              </a:pPr>
              <a:t>‹#›</a:t>
            </a:fld>
            <a:endParaRPr lang="en-US" altLang="en-US" sz="1400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FC2AC1D2-5D8B-B145-A7CE-3D7F4BFAA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6408738"/>
            <a:ext cx="310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endParaRPr lang="en-US" altLang="en-US"/>
          </a:p>
        </p:txBody>
      </p:sp>
      <p:sp>
        <p:nvSpPr>
          <p:cNvPr id="1032" name="Line 5">
            <a:extLst>
              <a:ext uri="{FF2B5EF4-FFF2-40B4-BE49-F238E27FC236}">
                <a16:creationId xmlns:a16="http://schemas.microsoft.com/office/drawing/2014/main" id="{36889E41-D6C2-2943-B1AE-E5BCD04F4F1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1000" y="6408738"/>
            <a:ext cx="829468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611" r:id="rId2"/>
    <p:sldLayoutId id="2147484612" r:id="rId3"/>
    <p:sldLayoutId id="2147484613" r:id="rId4"/>
    <p:sldLayoutId id="2147484614" r:id="rId5"/>
    <p:sldLayoutId id="2147484615" r:id="rId6"/>
    <p:sldLayoutId id="2147484616" r:id="rId7"/>
    <p:sldLayoutId id="2147484617" r:id="rId8"/>
    <p:sldLayoutId id="2147484618" r:id="rId9"/>
    <p:sldLayoutId id="2147484619" r:id="rId10"/>
    <p:sldLayoutId id="214748462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4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o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4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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3CDD006-8721-AA46-9393-D5D004D40A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ER-to-Relational Mapping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3003-01BA-5A4D-A9B7-48395429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ER-to-Relational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81BA-01C0-3842-854A-F6F67D866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dirty="0"/>
              <a:t>There is almost a one-to-one correspondence between the ER constructs and the relational ones. </a:t>
            </a:r>
          </a:p>
          <a:p>
            <a:r>
              <a:rPr lang="en-US" dirty="0"/>
              <a:t>The two major distinctions are:</a:t>
            </a:r>
          </a:p>
          <a:p>
            <a:pPr lvl="1"/>
            <a:r>
              <a:rPr lang="en-US" dirty="0"/>
              <a:t>In a relational schema, relationships are represented implicitly through primary and foreign keys of participating entities.</a:t>
            </a:r>
          </a:p>
          <a:p>
            <a:pPr lvl="1"/>
            <a:r>
              <a:rPr lang="en-US" dirty="0"/>
              <a:t>In a relational schema, columns of relations cannot be multi-valued or composite.</a:t>
            </a:r>
          </a:p>
          <a:p>
            <a:pPr lvl="2"/>
            <a:r>
              <a:rPr lang="en-US" dirty="0"/>
              <a:t>Composite attributes are replaced with their simple component ones, and</a:t>
            </a:r>
          </a:p>
          <a:p>
            <a:pPr lvl="2"/>
            <a:r>
              <a:rPr lang="en-US" dirty="0"/>
              <a:t>Multi-valued attributes are stored in a separate relations.</a:t>
            </a:r>
          </a:p>
        </p:txBody>
      </p:sp>
    </p:spTree>
    <p:extLst>
      <p:ext uri="{BB962C8B-B14F-4D97-AF65-F5344CB8AC3E}">
        <p14:creationId xmlns:p14="http://schemas.microsoft.com/office/powerpoint/2010/main" val="219837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3003-01BA-5A4D-A9B7-48395429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Mapping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81BA-01C0-3842-854A-F6F67D866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For each strong entity type E:</a:t>
            </a:r>
          </a:p>
          <a:p>
            <a:pPr lvl="1"/>
            <a:r>
              <a:rPr lang="en-US" dirty="0"/>
              <a:t>Create a new table</a:t>
            </a:r>
          </a:p>
          <a:p>
            <a:pPr lvl="1"/>
            <a:r>
              <a:rPr lang="en-US" dirty="0"/>
              <a:t>Include as its columns, all the simple attributes and simple components of the composite attributes of E.</a:t>
            </a:r>
          </a:p>
          <a:p>
            <a:pPr lvl="1"/>
            <a:r>
              <a:rPr lang="en-US" dirty="0"/>
              <a:t>Identify the primary key and the alternate keys</a:t>
            </a:r>
          </a:p>
        </p:txBody>
      </p:sp>
    </p:spTree>
    <p:extLst>
      <p:ext uri="{BB962C8B-B14F-4D97-AF65-F5344CB8AC3E}">
        <p14:creationId xmlns:p14="http://schemas.microsoft.com/office/powerpoint/2010/main" val="50339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3003-01BA-5A4D-A9B7-48395429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Mapping Algorithm … Weak 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81BA-01C0-3842-854A-F6F67D866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56" y="1219200"/>
            <a:ext cx="7772400" cy="457200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For each weak entity W that is associated with only one 1:1 identifying owner relationship.</a:t>
            </a:r>
          </a:p>
          <a:p>
            <a:pPr marL="857250" lvl="1" indent="-457200"/>
            <a:r>
              <a:rPr lang="en-US" sz="2000" dirty="0"/>
              <a:t>Identify the table T of the owner entity type.</a:t>
            </a:r>
          </a:p>
          <a:p>
            <a:pPr marL="857250" lvl="1" indent="-457200"/>
            <a:r>
              <a:rPr lang="en-US" sz="2000" dirty="0"/>
              <a:t>Include as columns of T, all the simple attributes and simple components of the composite attributes of W.</a:t>
            </a:r>
          </a:p>
          <a:p>
            <a:pPr marL="857250" lvl="1" indent="-457200"/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For each weak entity W that is associated with 1:N or M:N identifying relationship, or participates in more than one relationship:</a:t>
            </a:r>
          </a:p>
          <a:p>
            <a:pPr marL="857250" lvl="1" indent="-457200"/>
            <a:r>
              <a:rPr lang="en-US" sz="2000" dirty="0"/>
              <a:t>Create a new table T.</a:t>
            </a:r>
          </a:p>
          <a:p>
            <a:pPr marL="857250" lvl="1" indent="-457200"/>
            <a:r>
              <a:rPr lang="en-US" sz="2000" dirty="0"/>
              <a:t>Include as its columns of T, all the simple attributes and simple components of the composite attributes of W.</a:t>
            </a:r>
          </a:p>
          <a:p>
            <a:pPr marL="857250" lvl="1" indent="-457200"/>
            <a:r>
              <a:rPr lang="en-US" sz="2000" dirty="0"/>
              <a:t>Form its primary key by including as a foreign key in T, the primary key of its owner entity.</a:t>
            </a:r>
          </a:p>
        </p:txBody>
      </p:sp>
    </p:spTree>
    <p:extLst>
      <p:ext uri="{BB962C8B-B14F-4D97-AF65-F5344CB8AC3E}">
        <p14:creationId xmlns:p14="http://schemas.microsoft.com/office/powerpoint/2010/main" val="313075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3003-01BA-5A4D-A9B7-48395429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Mapping Algorithm … Binary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81BA-01C0-3842-854A-F6F67D866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For each binary 1:1 relationship type R</a:t>
            </a:r>
          </a:p>
          <a:p>
            <a:pPr marL="857250" lvl="1" indent="-457200"/>
            <a:r>
              <a:rPr lang="en-US" sz="2000" dirty="0"/>
              <a:t>Identify the tables S and  T of the participating entity types.</a:t>
            </a:r>
          </a:p>
          <a:p>
            <a:pPr marL="857250" lvl="1" indent="-457200"/>
            <a:r>
              <a:rPr lang="en-US" sz="2000" dirty="0"/>
              <a:t>Choose S (preferably the one with total participation).</a:t>
            </a:r>
          </a:p>
          <a:p>
            <a:pPr marL="857250" lvl="1" indent="-457200"/>
            <a:r>
              <a:rPr lang="en-US" sz="2000" dirty="0"/>
              <a:t>Include as foreign key in S, the primary key of T.</a:t>
            </a:r>
          </a:p>
          <a:p>
            <a:pPr marL="857250" lvl="1" indent="-457200"/>
            <a:r>
              <a:rPr lang="en-US" sz="2000" dirty="0"/>
              <a:t>Include as columns of S, all the simple attributes and simple components of the composite attributes of R.</a:t>
            </a:r>
          </a:p>
          <a:p>
            <a:pPr marL="857250" lvl="1" indent="-457200"/>
            <a:endParaRPr lang="en-US" sz="20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For each binary 1:N relationship type R.</a:t>
            </a:r>
          </a:p>
          <a:p>
            <a:pPr marL="857250" lvl="1" indent="-457200"/>
            <a:r>
              <a:rPr lang="en-US" sz="2000" dirty="0"/>
              <a:t>Identify the table S (at the N-side) and </a:t>
            </a:r>
            <a:r>
              <a:rPr lang="en-US" sz="2000" dirty="0" err="1"/>
              <a:t>Tof</a:t>
            </a:r>
            <a:r>
              <a:rPr lang="en-US" sz="2000" dirty="0"/>
              <a:t> the participating entities.</a:t>
            </a:r>
          </a:p>
          <a:p>
            <a:pPr marL="857250" lvl="1" indent="-457200"/>
            <a:r>
              <a:rPr lang="en-US" sz="2000" dirty="0"/>
              <a:t>Include as foreign key in S, the primary key of T.</a:t>
            </a:r>
          </a:p>
          <a:p>
            <a:pPr marL="857250" lvl="1" indent="-457200"/>
            <a:r>
              <a:rPr lang="en-US" sz="2000" dirty="0"/>
              <a:t>Include as columns of S, all the simple attributes and simple components of composite attributes of R.</a:t>
            </a:r>
          </a:p>
        </p:txBody>
      </p:sp>
    </p:spTree>
    <p:extLst>
      <p:ext uri="{BB962C8B-B14F-4D97-AF65-F5344CB8AC3E}">
        <p14:creationId xmlns:p14="http://schemas.microsoft.com/office/powerpoint/2010/main" val="271371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3003-01BA-5A4D-A9B7-48395429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Mapping Algorithm … Any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81BA-01C0-3842-854A-F6F67D866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sz="2000" dirty="0"/>
              <a:t>For each N-</a:t>
            </a:r>
            <a:r>
              <a:rPr lang="en-US" sz="2000" dirty="0" err="1"/>
              <a:t>ary</a:t>
            </a:r>
            <a:r>
              <a:rPr lang="en-US" sz="2000" dirty="0"/>
              <a:t> relationship (including binary N:M relationship) type R</a:t>
            </a:r>
          </a:p>
          <a:p>
            <a:pPr marL="857250" lvl="1" indent="-457200"/>
            <a:r>
              <a:rPr lang="en-US" sz="2000" dirty="0"/>
              <a:t>Create new table T.</a:t>
            </a:r>
          </a:p>
          <a:p>
            <a:pPr marL="857250" lvl="1" indent="-457200"/>
            <a:r>
              <a:rPr lang="en-US" sz="2000" dirty="0"/>
              <a:t>Include as columns of T, all the simple attributes and simple components of composite attributes of R.</a:t>
            </a:r>
          </a:p>
          <a:p>
            <a:pPr marL="857250" lvl="1" indent="-457200"/>
            <a:r>
              <a:rPr lang="en-US" sz="2000" dirty="0"/>
              <a:t>Include as foreign keys, the the primary keys of the participating (strong or weak) entity types.</a:t>
            </a:r>
          </a:p>
          <a:p>
            <a:pPr marL="857250" lvl="1" indent="-457200"/>
            <a:r>
              <a:rPr lang="en-US" sz="2000" dirty="0"/>
              <a:t>Specify as the primary key of T, the list of foreign keys.</a:t>
            </a:r>
          </a:p>
        </p:txBody>
      </p:sp>
    </p:spTree>
    <p:extLst>
      <p:ext uri="{BB962C8B-B14F-4D97-AF65-F5344CB8AC3E}">
        <p14:creationId xmlns:p14="http://schemas.microsoft.com/office/powerpoint/2010/main" val="263485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3003-01BA-5A4D-A9B7-48395429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Mapping Algorithm … Multi-valued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81BA-01C0-3842-854A-F6F67D866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sz="2000" dirty="0"/>
              <a:t>For each multi-valued attribute A.</a:t>
            </a:r>
          </a:p>
          <a:p>
            <a:pPr marL="857250" lvl="1" indent="-457200"/>
            <a:r>
              <a:rPr lang="en-US" sz="2000" dirty="0"/>
              <a:t>Create new table T.</a:t>
            </a:r>
          </a:p>
          <a:p>
            <a:pPr marL="857250" lvl="1" indent="-457200"/>
            <a:r>
              <a:rPr lang="en-US" sz="2000" dirty="0"/>
              <a:t>Include as columns of T, the simple attribute or simple components </a:t>
            </a:r>
            <a:r>
              <a:rPr lang="en-US" sz="2000"/>
              <a:t>of the </a:t>
            </a:r>
            <a:r>
              <a:rPr lang="en-US" sz="2000" dirty="0"/>
              <a:t>attribute A.</a:t>
            </a:r>
          </a:p>
          <a:p>
            <a:pPr marL="857250" lvl="1" indent="-457200"/>
            <a:r>
              <a:rPr lang="en-US" sz="2000" dirty="0"/>
              <a:t>Include as foreign keys, the the primary key of the entity or relationship type that has A.</a:t>
            </a:r>
          </a:p>
          <a:p>
            <a:pPr marL="857250" lvl="1" indent="-457200"/>
            <a:r>
              <a:rPr lang="en-US" sz="2000" dirty="0"/>
              <a:t>Specify as the primary key of T, the foreign key and the columns corresponding to A.</a:t>
            </a:r>
          </a:p>
        </p:txBody>
      </p:sp>
    </p:spTree>
    <p:extLst>
      <p:ext uri="{BB962C8B-B14F-4D97-AF65-F5344CB8AC3E}">
        <p14:creationId xmlns:p14="http://schemas.microsoft.com/office/powerpoint/2010/main" val="94254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3003-01BA-5A4D-A9B7-48395429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EER Mapping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481BA-01C0-3842-854A-F6F67D866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24000"/>
                <a:ext cx="7772400" cy="457200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8"/>
                </a:pPr>
                <a:r>
                  <a:rPr lang="en-US" sz="2000" dirty="0"/>
                  <a:t>For each specialization with disjoint subclasses.</a:t>
                </a:r>
              </a:p>
              <a:p>
                <a:pPr marL="857250" lvl="1" indent="-457200"/>
                <a:r>
                  <a:rPr lang="en-US" sz="2000" dirty="0"/>
                  <a:t>Create a new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/>
                  <a:t> for each subclass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857250" lvl="1" indent="-457200"/>
                <a:r>
                  <a:rPr lang="en-US" sz="2000" dirty="0"/>
                  <a:t>Include as columns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/>
                  <a:t>, the simple attributes and simple component attributes of the superclass</a:t>
                </a:r>
              </a:p>
              <a:p>
                <a:pPr marL="857250" lvl="1" indent="-457200"/>
                <a:r>
                  <a:rPr lang="en-US" sz="2000" dirty="0"/>
                  <a:t>Include as columns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/>
                  <a:t>, the simple attributes and simple component attributes specific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857250" lvl="1" indent="-457200"/>
                <a:r>
                  <a:rPr lang="en-US" sz="2000" dirty="0"/>
                  <a:t>Identify the primary key.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481BA-01C0-3842-854A-F6F67D866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24000"/>
                <a:ext cx="7772400" cy="4572000"/>
              </a:xfrm>
              <a:blipFill>
                <a:blip r:embed="rId2"/>
                <a:stretch>
                  <a:fillRect l="-163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91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3003-01BA-5A4D-A9B7-48395429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EER Mapping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481BA-01C0-3842-854A-F6F67D866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24000"/>
                <a:ext cx="7772400" cy="457200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9"/>
                </a:pPr>
                <a:r>
                  <a:rPr lang="en-US" sz="2000" dirty="0"/>
                  <a:t>For each specialization with overlapping subclasses.</a:t>
                </a:r>
              </a:p>
              <a:p>
                <a:pPr marL="857250" lvl="1" indent="-457200"/>
                <a:r>
                  <a:rPr lang="en-US" sz="2000" dirty="0"/>
                  <a:t>Create a new table O for the superclass.</a:t>
                </a:r>
              </a:p>
              <a:p>
                <a:pPr marL="857250" lvl="1" indent="-457200"/>
                <a:r>
                  <a:rPr lang="en-US" sz="2000" dirty="0"/>
                  <a:t>Include as columns of O, the simple attributes and the simple component attributes of the superclass.</a:t>
                </a:r>
              </a:p>
              <a:p>
                <a:pPr marL="857250" lvl="1" indent="-457200"/>
                <a:r>
                  <a:rPr lang="en-US" sz="2000" dirty="0"/>
                  <a:t>Identify its primary key and alternate keys.</a:t>
                </a:r>
              </a:p>
              <a:p>
                <a:pPr marL="857250" lvl="1" indent="-457200"/>
                <a:r>
                  <a:rPr lang="en-US" sz="2000" dirty="0"/>
                  <a:t>Create a new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/>
                  <a:t> for each subclass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857250" lvl="1" indent="-457200"/>
                <a:r>
                  <a:rPr lang="en-US" sz="2000" dirty="0"/>
                  <a:t>Include as columns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/>
                  <a:t>, the simple attributes and simple component attributes specific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857250" lvl="1" indent="-457200"/>
                <a:r>
                  <a:rPr lang="en-US" sz="2000" dirty="0"/>
                  <a:t>Include as a foreign key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/>
                  <a:t> (to be part of the primary key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/>
                  <a:t>) the primary key of 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481BA-01C0-3842-854A-F6F67D866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24000"/>
                <a:ext cx="7772400" cy="4572000"/>
              </a:xfrm>
              <a:blipFill>
                <a:blip r:embed="rId2"/>
                <a:stretch>
                  <a:fillRect l="-163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060808"/>
      </p:ext>
    </p:extLst>
  </p:cSld>
  <p:clrMapOvr>
    <a:masterClrMapping/>
  </p:clrMapOvr>
</p:sld>
</file>

<file path=ppt/theme/theme1.xml><?xml version="1.0" encoding="utf-8"?>
<a:theme xmlns:a="http://schemas.openxmlformats.org/drawingml/2006/main" name="Crafting Recovery Slides">
  <a:themeElements>
    <a:clrScheme name="">
      <a:dk1>
        <a:srgbClr val="280049"/>
      </a:dk1>
      <a:lt1>
        <a:srgbClr val="FFFFFF"/>
      </a:lt1>
      <a:dk2>
        <a:srgbClr val="CF0E30"/>
      </a:dk2>
      <a:lt2>
        <a:srgbClr val="CECECE"/>
      </a:lt2>
      <a:accent1>
        <a:srgbClr val="3365FB"/>
      </a:accent1>
      <a:accent2>
        <a:srgbClr val="009688"/>
      </a:accent2>
      <a:accent3>
        <a:srgbClr val="FFFFFF"/>
      </a:accent3>
      <a:accent4>
        <a:srgbClr val="21003D"/>
      </a:accent4>
      <a:accent5>
        <a:srgbClr val="ADB8FD"/>
      </a:accent5>
      <a:accent6>
        <a:srgbClr val="00877B"/>
      </a:accent6>
      <a:hlink>
        <a:srgbClr val="51DC00"/>
      </a:hlink>
      <a:folHlink>
        <a:srgbClr val="DADADA"/>
      </a:folHlink>
    </a:clrScheme>
    <a:fontScheme name="Crafting Recovery Slides">
      <a:majorFont>
        <a:latin typeface="Comic Sans M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lnDef>
  </a:objectDefaults>
  <a:extraClrSchemeLst>
    <a:extraClrScheme>
      <a:clrScheme name="Crafting Recovery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fting Recovery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Smack:Users:Cris:Crafting Recovery Slides</Template>
  <TotalTime>27432</TotalTime>
  <Pages>23</Pages>
  <Words>669</Words>
  <Application>Microsoft Macintosh PowerPoint</Application>
  <PresentationFormat>On-screen Show (4:3)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Cambria Math</vt:lpstr>
      <vt:lpstr>Comic Sans MS</vt:lpstr>
      <vt:lpstr>Helvetica</vt:lpstr>
      <vt:lpstr>Monotype Sorts</vt:lpstr>
      <vt:lpstr>Tahoma</vt:lpstr>
      <vt:lpstr>Times New Roman</vt:lpstr>
      <vt:lpstr>Wingdings</vt:lpstr>
      <vt:lpstr>Crafting Recovery Slides</vt:lpstr>
      <vt:lpstr> ER-to-Relational Mapping</vt:lpstr>
      <vt:lpstr>ER-to-Relational Mapping</vt:lpstr>
      <vt:lpstr>Mapping Algorithm</vt:lpstr>
      <vt:lpstr>Mapping Algorithm … Weak Entities </vt:lpstr>
      <vt:lpstr>Mapping Algorithm … Binary Relationships</vt:lpstr>
      <vt:lpstr>Mapping Algorithm … Any Relationship</vt:lpstr>
      <vt:lpstr>Mapping Algorithm … Multi-valued Attributes</vt:lpstr>
      <vt:lpstr>EER Mapping Algorithm</vt:lpstr>
      <vt:lpstr>EER Mapping Algorithm</vt:lpstr>
    </vt:vector>
  </TitlesOfParts>
  <Manager/>
  <Company>University of Massachusetts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Database Design &amp;  ER-Model</dc:title>
  <dc:subject/>
  <dc:creator>Computer Science</dc:creator>
  <cp:keywords/>
  <dc:description/>
  <cp:lastModifiedBy>Alseghayer, Rakan Abdullah S</cp:lastModifiedBy>
  <cp:revision>785</cp:revision>
  <cp:lastPrinted>2020-04-01T22:50:29Z</cp:lastPrinted>
  <dcterms:created xsi:type="dcterms:W3CDTF">2010-01-13T05:11:50Z</dcterms:created>
  <dcterms:modified xsi:type="dcterms:W3CDTF">2021-04-16T16:51:10Z</dcterms:modified>
  <cp:category/>
</cp:coreProperties>
</file>