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375" r:id="rId2"/>
    <p:sldId id="431" r:id="rId3"/>
    <p:sldId id="355" r:id="rId4"/>
    <p:sldId id="356" r:id="rId5"/>
    <p:sldId id="357" r:id="rId6"/>
    <p:sldId id="467" r:id="rId7"/>
    <p:sldId id="464" r:id="rId8"/>
    <p:sldId id="450" r:id="rId9"/>
    <p:sldId id="452" r:id="rId10"/>
    <p:sldId id="468" r:id="rId11"/>
    <p:sldId id="453" r:id="rId12"/>
    <p:sldId id="454" r:id="rId13"/>
    <p:sldId id="455" r:id="rId14"/>
    <p:sldId id="457" r:id="rId15"/>
    <p:sldId id="471" r:id="rId16"/>
    <p:sldId id="461" r:id="rId17"/>
    <p:sldId id="462" r:id="rId18"/>
    <p:sldId id="472" r:id="rId19"/>
    <p:sldId id="456" r:id="rId20"/>
    <p:sldId id="451" r:id="rId21"/>
    <p:sldId id="458" r:id="rId22"/>
    <p:sldId id="466" r:id="rId23"/>
    <p:sldId id="459" r:id="rId24"/>
    <p:sldId id="460" r:id="rId25"/>
    <p:sldId id="463" r:id="rId26"/>
  </p:sldIdLst>
  <p:sldSz cx="9144000" cy="6858000" type="screen4x3"/>
  <p:notesSz cx="9194800" cy="70358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6">
          <p15:clr>
            <a:srgbClr val="A4A3A4"/>
          </p15:clr>
        </p15:guide>
        <p15:guide id="2" pos="289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45"/>
    <p:restoredTop sz="85518"/>
  </p:normalViewPr>
  <p:slideViewPr>
    <p:cSldViewPr snapToObjects="1">
      <p:cViewPr varScale="1">
        <p:scale>
          <a:sx n="142" d="100"/>
          <a:sy n="142" d="100"/>
        </p:scale>
        <p:origin x="200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96" d="100"/>
          <a:sy n="96" d="100"/>
        </p:scale>
        <p:origin x="-1384" y="-112"/>
      </p:cViewPr>
      <p:guideLst>
        <p:guide orient="horz" pos="2216"/>
        <p:guide pos="289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>
            <a:extLst>
              <a:ext uri="{FF2B5EF4-FFF2-40B4-BE49-F238E27FC236}">
                <a16:creationId xmlns:a16="http://schemas.microsoft.com/office/drawing/2014/main" id="{1CC3C091-F197-AA47-9032-5F2A6CA9E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6325" y="6735763"/>
            <a:ext cx="40481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772" tIns="45081" rIns="91772" bIns="45081" anchor="ctr">
            <a:spAutoFit/>
          </a:bodyPr>
          <a:lstStyle>
            <a:lvl1pPr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defTabSz="9271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defTabSz="9271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defTabSz="9271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defTabSz="9271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r">
              <a:defRPr/>
            </a:pPr>
            <a:fld id="{29541793-59A5-9E43-9AAB-3D06C06876C1}" type="slidenum">
              <a:rPr lang="en-US" altLang="en-US" sz="1400" smtClean="0"/>
              <a:pPr algn="r">
                <a:defRPr/>
              </a:pPr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F4731F03-26C8-4541-9ED9-251594EC9BF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25550" y="3341688"/>
            <a:ext cx="6743700" cy="3167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772" tIns="45081" rIns="91772" bIns="450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CA81B9D8-3BF7-C34B-800E-6D7409E58B0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43213" y="531813"/>
            <a:ext cx="3505200" cy="2628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76ACE57E-E045-C24C-B343-C725D6DA1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63" y="6735763"/>
            <a:ext cx="86995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772" tIns="45081" rIns="91772" bIns="45081" anchor="ctr">
            <a:spAutoFit/>
          </a:bodyPr>
          <a:lstStyle>
            <a:lvl1pPr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defTabSz="9271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defTabSz="9271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defTabSz="9271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defTabSz="9271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defRPr/>
            </a:pPr>
            <a:fld id="{7DBF2D05-6EE0-6044-AF29-09E4BDD1A765}" type="datetime1">
              <a:rPr lang="en-US" altLang="en-US" sz="1400" smtClean="0"/>
              <a:pPr>
                <a:defRPr/>
              </a:pPr>
              <a:t>1/27/21</a:t>
            </a:fld>
            <a:endParaRPr lang="en-US" altLang="en-US" sz="1400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637A00E5-924A-DE43-BA46-4E4E0D043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6325" y="6735763"/>
            <a:ext cx="40481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772" tIns="45081" rIns="91772" bIns="45081" anchor="ctr">
            <a:spAutoFit/>
          </a:bodyPr>
          <a:lstStyle>
            <a:lvl1pPr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defTabSz="9271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defTabSz="9271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defTabSz="9271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defTabSz="9271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r">
              <a:defRPr/>
            </a:pPr>
            <a:fld id="{96BA4A2F-7C1B-1F45-A1E7-C8103B0C810C}" type="slidenum">
              <a:rPr lang="en-US" altLang="en-US" sz="1400" smtClean="0"/>
              <a:pPr algn="r">
                <a:defRPr/>
              </a:pPr>
              <a:t>‹#›</a:t>
            </a:fld>
            <a:endParaRPr lang="en-US" alt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pitchFamily="37" charset="0"/>
        <a:ea typeface="ＭＳ Ｐゴシック" pitchFamily="40" charset="-128"/>
        <a:cs typeface="ＭＳ Ｐゴシック" pitchFamily="4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pitchFamily="37" charset="0"/>
        <a:ea typeface="ＭＳ Ｐゴシック" pitchFamily="37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pitchFamily="37" charset="0"/>
        <a:ea typeface="ＭＳ Ｐゴシック" pitchFamily="37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pitchFamily="37" charset="0"/>
        <a:ea typeface="ＭＳ Ｐゴシック" pitchFamily="37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pitchFamily="37" charset="0"/>
        <a:ea typeface="ＭＳ Ｐゴシック" pitchFamily="3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>
            <a:extLst>
              <a:ext uri="{FF2B5EF4-FFF2-40B4-BE49-F238E27FC236}">
                <a16:creationId xmlns:a16="http://schemas.microsoft.com/office/drawing/2014/main" id="{42DC8878-005A-DF43-8948-12642CD3A0CF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08588" y="6683375"/>
            <a:ext cx="3984625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D5646513-2752-AA44-91E7-3080EFE9200B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1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03F5B676-E919-9C41-BAB3-3F649F225C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182BD7EC-E2A8-2441-82A4-2AC308B346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>
            <a:extLst>
              <a:ext uri="{FF2B5EF4-FFF2-40B4-BE49-F238E27FC236}">
                <a16:creationId xmlns:a16="http://schemas.microsoft.com/office/drawing/2014/main" id="{B9B5EE40-2F7E-624B-84B8-B48DBEA266A6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08588" y="6683375"/>
            <a:ext cx="3984625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BB10E1E0-C038-9F49-A662-00ED77B44E30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12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0C16507C-4FCD-A84E-8924-97DFF2F6E3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91F45B0F-B369-974E-90C8-B3DCA758BB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One of the first systems to incorporate date/TS temporal data types natively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>
            <a:extLst>
              <a:ext uri="{FF2B5EF4-FFF2-40B4-BE49-F238E27FC236}">
                <a16:creationId xmlns:a16="http://schemas.microsoft.com/office/drawing/2014/main" id="{6BB8BCD3-D618-4947-B788-6117426C3753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08588" y="6683375"/>
            <a:ext cx="3984625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7F05587D-29F6-9544-BF6C-1BF7246478BE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13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551A80CD-248D-0248-AB72-A53C7579C8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B6528500-A4E5-0346-A355-360D024C08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1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E.g., 6:30 am local time in Greece can be represented as 06:30:00+02:00, whereas 6:30 local time on the East coast of the U.S. as 06:30:00-05:00.</a:t>
            </a:r>
          </a:p>
          <a:p>
            <a:pPr eaLnBrk="1" hangingPunct="1"/>
            <a:endParaRPr lang="en-US" altLang="en-US" sz="100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1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Timestamp: </a:t>
            </a:r>
            <a:r>
              <a:rPr lang="ja-JP" altLang="en-US" sz="1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‘</a:t>
            </a:r>
            <a:r>
              <a:rPr lang="en-US" altLang="ja-JP" sz="1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yyyy</a:t>
            </a:r>
            <a:r>
              <a:rPr lang="en-US" altLang="ja-JP" sz="1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-mm-dd </a:t>
            </a:r>
            <a:r>
              <a:rPr lang="en-US" altLang="ja-JP" sz="1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hh:mm:ss</a:t>
            </a:r>
            <a:r>
              <a:rPr lang="en-US" altLang="ja-JP" sz="1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[{+/-}</a:t>
            </a:r>
            <a:r>
              <a:rPr lang="en-US" altLang="ja-JP" sz="1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hh:mm</a:t>
            </a:r>
            <a:r>
              <a:rPr lang="en-US" altLang="ja-JP" sz="1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]     Some vendors allow any punctuation to be used: 98/12/31 11*30*45 or 98.12.31 11+30+45 or 98@12@31 11^30^45</a:t>
            </a:r>
          </a:p>
          <a:p>
            <a:pPr eaLnBrk="1" hangingPunct="1"/>
            <a:endParaRPr lang="en-US" altLang="en-US" sz="100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1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Oracle &amp; SQL Server have only DATE that is Timestamp and have no TIME type ??</a:t>
            </a:r>
          </a:p>
          <a:p>
            <a:pPr eaLnBrk="1" hangingPunct="1"/>
            <a:endParaRPr lang="en-US" altLang="en-US" sz="100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>
            <a:extLst>
              <a:ext uri="{FF2B5EF4-FFF2-40B4-BE49-F238E27FC236}">
                <a16:creationId xmlns:a16="http://schemas.microsoft.com/office/drawing/2014/main" id="{1705F05C-7D70-1E44-AF4E-F03A72A1CCC7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08588" y="6683375"/>
            <a:ext cx="3984625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C1CD7904-992A-CB4B-9490-2510945BB5F6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14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97463E79-97E7-5549-B91C-1CF58CDDE3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C04C6DC9-A481-3940-AC55-19791AD029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Extract (Month from Date(2009, 9, 29))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712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>
            <a:extLst>
              <a:ext uri="{FF2B5EF4-FFF2-40B4-BE49-F238E27FC236}">
                <a16:creationId xmlns:a16="http://schemas.microsoft.com/office/drawing/2014/main" id="{45B1F2D3-170B-5F49-A50D-7867FF53E4B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08588" y="6683375"/>
            <a:ext cx="3984625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C92A2431-EC29-D64B-A506-691025C0A914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16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0347F9EA-4C20-054E-9699-48F9F717A8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0D98FCA2-AF7F-1747-BC1B-7A6F6466E5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9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Datetime - Datetime = Interval of year/month or day/time ?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>
            <a:extLst>
              <a:ext uri="{FF2B5EF4-FFF2-40B4-BE49-F238E27FC236}">
                <a16:creationId xmlns:a16="http://schemas.microsoft.com/office/drawing/2014/main" id="{0194D5B0-F043-6042-9833-0D6FCE94D600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08588" y="6683375"/>
            <a:ext cx="3984625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5145B2FF-99FA-384E-92D7-BD19B59E9BA5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17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CA6A69B9-7AA1-704F-8A90-C317BF9E81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647C85C9-4FE6-1441-9426-B2B5EFB934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r>
              <a:rPr lang="en-US" altLang="en-US" sz="1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 is the precision, or maximum number of digits in the leading field (default is 2 digits)</a:t>
            </a:r>
          </a:p>
          <a:p>
            <a:pPr lvl="1" eaLnBrk="1" hangingPunct="1"/>
            <a:r>
              <a:rPr lang="en-US" altLang="en-US" sz="1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fs is the fractional second precision, which is only applicable to DAY/TIME (default is 6 digits)</a:t>
            </a:r>
          </a:p>
          <a:p>
            <a:pPr lvl="1" eaLnBrk="1" hangingPunct="1"/>
            <a:r>
              <a:rPr lang="en-US" altLang="en-US" sz="1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In Oracle, default for fractions is 2: ff or</a:t>
            </a:r>
          </a:p>
          <a:p>
            <a:pPr lvl="1" eaLnBrk="1" hangingPunct="1"/>
            <a:r>
              <a:rPr lang="en-US" altLang="en-US" sz="1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Interval Day to Second is [dd:hh:mm:ss:ff]</a:t>
            </a:r>
          </a:p>
          <a:p>
            <a:pPr lvl="1" eaLnBrk="1" hangingPunct="1"/>
            <a:endParaRPr lang="en-US" altLang="en-US" sz="100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5328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>
            <a:extLst>
              <a:ext uri="{FF2B5EF4-FFF2-40B4-BE49-F238E27FC236}">
                <a16:creationId xmlns:a16="http://schemas.microsoft.com/office/drawing/2014/main" id="{29C2DCF8-E2BF-DD44-9A79-776BA7A19F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4" name="Notes Placeholder 2">
            <a:extLst>
              <a:ext uri="{FF2B5EF4-FFF2-40B4-BE49-F238E27FC236}">
                <a16:creationId xmlns:a16="http://schemas.microsoft.com/office/drawing/2014/main" id="{12F2256B-0202-F647-BD0B-205A1BD4B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Helvetica" pitchFamily="2" charset="0"/>
                <a:ea typeface="ＭＳ Ｐゴシック" panose="020B0600070205080204" pitchFamily="34" charset="-128"/>
              </a:rPr>
              <a:t>MS SQLServer support DATETIME similar to MySQL</a:t>
            </a:r>
          </a:p>
          <a:p>
            <a:r>
              <a:rPr lang="en-US" altLang="en-US">
                <a:latin typeface="Helvetica" pitchFamily="2" charset="0"/>
                <a:ea typeface="ＭＳ Ｐゴシック" panose="020B0600070205080204" pitchFamily="34" charset="-128"/>
              </a:rPr>
              <a:t>UTC: Coordinated Universal Time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>
            <a:extLst>
              <a:ext uri="{FF2B5EF4-FFF2-40B4-BE49-F238E27FC236}">
                <a16:creationId xmlns:a16="http://schemas.microsoft.com/office/drawing/2014/main" id="{829991FB-8714-024B-BCE2-A2B8B12EAF43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08588" y="6683375"/>
            <a:ext cx="3984625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B16D45D8-8B0C-8140-8121-2B45AA34EB04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20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98118A79-6F44-9D49-9FF3-719FD642BB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EB0482BE-240E-664C-B3B0-F3D22BD402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>
            <a:extLst>
              <a:ext uri="{FF2B5EF4-FFF2-40B4-BE49-F238E27FC236}">
                <a16:creationId xmlns:a16="http://schemas.microsoft.com/office/drawing/2014/main" id="{0E6B6A2C-1D19-9C44-8CAC-14EBF9081D4B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08588" y="6683375"/>
            <a:ext cx="3984625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500E492C-410E-DB4A-A944-5F6E39719B93}" type="slidenum">
              <a:rPr lang="en-US" altLang="en-US"/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21</a:t>
            </a:fld>
            <a:endParaRPr lang="en-US" altLang="en-US"/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484CFF8B-CCF6-2E4D-80BC-3C87944FAA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C10963F8-9A6B-114A-87DB-79D6E14550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Section 1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>
            <a:extLst>
              <a:ext uri="{FF2B5EF4-FFF2-40B4-BE49-F238E27FC236}">
                <a16:creationId xmlns:a16="http://schemas.microsoft.com/office/drawing/2014/main" id="{6CB87776-703C-7048-9D84-20244FE8EA6B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08588" y="6683375"/>
            <a:ext cx="3984625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CCDE6E1E-F87C-2143-9384-CC2376EE88C2}" type="slidenum">
              <a:rPr lang="en-US" altLang="en-US"/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3</a:t>
            </a:fld>
            <a:endParaRPr lang="en-US" altLang="en-US"/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4ECB5710-2DAB-6741-9EDB-482CE11AE1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47DE234B-2343-1D45-B2BD-C596EC5DA7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>
            <a:extLst>
              <a:ext uri="{FF2B5EF4-FFF2-40B4-BE49-F238E27FC236}">
                <a16:creationId xmlns:a16="http://schemas.microsoft.com/office/drawing/2014/main" id="{095DB816-8754-0C43-B0B1-4A54EB1AA504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08588" y="6683375"/>
            <a:ext cx="3984625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142AE088-C10C-E34A-8F5C-D8649039DEC5}" type="slidenum">
              <a:rPr lang="en-US" altLang="en-US"/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23</a:t>
            </a:fld>
            <a:endParaRPr lang="en-US" altLang="en-US"/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677FF162-ADE1-2A43-83D9-E6AD3F31C2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0416D44A-358A-E048-B685-9B0400A0D0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>
            <a:extLst>
              <a:ext uri="{FF2B5EF4-FFF2-40B4-BE49-F238E27FC236}">
                <a16:creationId xmlns:a16="http://schemas.microsoft.com/office/drawing/2014/main" id="{114DE887-61C2-8A4F-9291-7138CDBDF20C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08588" y="6683375"/>
            <a:ext cx="3984625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17839098-0234-604A-A5BC-3D871EE2525E}" type="slidenum">
              <a:rPr lang="en-US" altLang="en-US"/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24</a:t>
            </a:fld>
            <a:endParaRPr lang="en-US" altLang="en-US"/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25C47CEC-AF85-C94D-B53B-0F09E903A1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66A13C9E-C6C7-1948-AC74-1DAAE8CCD6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>
            <a:extLst>
              <a:ext uri="{FF2B5EF4-FFF2-40B4-BE49-F238E27FC236}">
                <a16:creationId xmlns:a16="http://schemas.microsoft.com/office/drawing/2014/main" id="{E44AD335-1AFE-FA46-B869-8224A62CF6AC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08588" y="6683375"/>
            <a:ext cx="3984625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8513BEF4-DA8F-D54C-A08A-ECF0EC1F9C6D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25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CE28812E-FEFC-904B-85AC-8A8FB0AE67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D55878BD-B78C-9B46-A349-700769D979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Second (10) = ss:ffffffff</a:t>
            </a:r>
          </a:p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E3D0CEBD-C88F-A044-A9C2-5FFD14E5D36E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08588" y="6683375"/>
            <a:ext cx="3984625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CD9CF4EF-AD37-3A49-96C5-8A4D84B8138A}" type="slidenum">
              <a:rPr lang="en-US" altLang="en-US"/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4</a:t>
            </a:fld>
            <a:endParaRPr lang="en-US" altLang="en-US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405EEB76-2310-8A4D-8DF8-7E5D7D2A12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721CF480-0E4D-CC47-841C-DBD7EA4CB0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>
            <a:extLst>
              <a:ext uri="{FF2B5EF4-FFF2-40B4-BE49-F238E27FC236}">
                <a16:creationId xmlns:a16="http://schemas.microsoft.com/office/drawing/2014/main" id="{D443D351-37C2-B544-B83A-2CC0F417E1A2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08588" y="6683375"/>
            <a:ext cx="3984625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F1726E87-068F-BF46-9972-4259D99B82C0}" type="slidenum">
              <a:rPr lang="en-US" altLang="en-US"/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5</a:t>
            </a:fld>
            <a:endParaRPr lang="en-US" altLang="en-US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6037DBE4-2278-D14B-888C-8E40E07A80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9AA0C371-2B63-3B49-ABA6-C051D05C4C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marL="711200" lvl="1" indent="-273050">
              <a:spcBef>
                <a:spcPct val="0"/>
              </a:spcBef>
              <a:buFont typeface="Calibri" panose="020F0502020204030204" pitchFamily="34" charset="0"/>
              <a:buAutoNum type="alphaLcPeriod"/>
            </a:pP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SELECT table_name FROM user_tables;</a:t>
            </a:r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marL="711200" lvl="1" indent="-273050">
              <a:spcBef>
                <a:spcPct val="0"/>
              </a:spcBef>
              <a:buFont typeface="Calibri" panose="020F0502020204030204" pitchFamily="34" charset="0"/>
              <a:buAutoNum type="alphaLcPeriod"/>
            </a:pP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Describe table name;</a:t>
            </a:r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28C3A5C0-32DF-7947-BDD5-822130225AA8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08588" y="6683375"/>
            <a:ext cx="3984625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D05FF217-F42A-E14A-A1F4-7FC73111C20F}" type="slidenum">
              <a:rPr lang="en-US" altLang="en-US"/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7</a:t>
            </a:fld>
            <a:endParaRPr lang="en-US" altLang="en-US"/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4DAA48D7-5830-BE4E-87EF-DE11FB08F3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7D2E8420-0505-164A-A0B6-1E20BCEB5D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>
            <a:extLst>
              <a:ext uri="{FF2B5EF4-FFF2-40B4-BE49-F238E27FC236}">
                <a16:creationId xmlns:a16="http://schemas.microsoft.com/office/drawing/2014/main" id="{62FF7E78-27CE-EF42-A527-932CA9FF7092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08588" y="6683375"/>
            <a:ext cx="3984625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41970FC6-DDCE-C648-A4C6-865690FC8DF3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8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D3AED3FE-3F57-8347-B569-2163678B97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FC36F843-2FD6-6A46-AEE5-5CDFA4D15B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1100" i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Precision</a:t>
            </a:r>
            <a:r>
              <a:rPr lang="en-US" altLang="en-US" sz="11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refers to the number of decimal or fractional digits to be stored.</a:t>
            </a:r>
          </a:p>
          <a:p>
            <a:pPr eaLnBrk="1" hangingPunct="1"/>
            <a:r>
              <a:rPr lang="en-US" altLang="en-US" sz="11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Oracle does not have floats but only Number()</a:t>
            </a:r>
          </a:p>
          <a:p>
            <a:pPr eaLnBrk="1" hangingPunct="1"/>
            <a:r>
              <a:rPr lang="en-US" altLang="en-US" sz="11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Truncation: towards 0</a:t>
            </a:r>
          </a:p>
          <a:p>
            <a:pPr eaLnBrk="1" hangingPunct="1"/>
            <a:r>
              <a:rPr lang="en-US" altLang="en-US" sz="11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Rounding (business instead of Scientific)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>
            <a:extLst>
              <a:ext uri="{FF2B5EF4-FFF2-40B4-BE49-F238E27FC236}">
                <a16:creationId xmlns:a16="http://schemas.microsoft.com/office/drawing/2014/main" id="{16115029-976F-0E42-A211-736125FD110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08588" y="6683375"/>
            <a:ext cx="3984625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B2CA34E2-2D5B-5343-9A85-027BC11AA04E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9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2FD31281-5F26-884E-B37F-DC97E6FDEC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6C96D574-AB3A-B142-8D4D-85975EA4A9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Varchar2 in Oracle</a:t>
            </a:r>
          </a:p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Unicode characters in MySQL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>
            <a:extLst>
              <a:ext uri="{FF2B5EF4-FFF2-40B4-BE49-F238E27FC236}">
                <a16:creationId xmlns:a16="http://schemas.microsoft.com/office/drawing/2014/main" id="{30C28C78-D08F-8D4A-8DD0-6E2FA36A8CA2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08588" y="6683375"/>
            <a:ext cx="3984625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707B2E0B-53EA-5E4A-AAB5-EC6A5F0660D3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10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E07AA720-13A0-074C-A404-CFE564DE61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23FE8CB1-A197-1D45-AE09-FAB34FBDD1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Varchar2 in Oracle</a:t>
            </a:r>
          </a:p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Unicode characters in MySQL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>
            <a:extLst>
              <a:ext uri="{FF2B5EF4-FFF2-40B4-BE49-F238E27FC236}">
                <a16:creationId xmlns:a16="http://schemas.microsoft.com/office/drawing/2014/main" id="{7F9A801C-7E01-B949-B038-CAADB96D6C4E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08588" y="6683375"/>
            <a:ext cx="3984625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D254A75A-7AC4-694F-BD89-5064AA4DB510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11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8E7D237F-E583-4D44-BD10-0FE93800A3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5DCAB09C-7AEC-834F-A3E4-3A5DA0DAF0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altLang="en-US" sz="9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So, </a:t>
            </a:r>
            <a:r>
              <a:rPr lang="en-US" altLang="en-US" sz="1000">
                <a:latin typeface="Comic Sans MS" panose="030F0902030302020204" pitchFamily="66" charset="0"/>
                <a:ea typeface="ＭＳ Ｐゴシック" panose="020B0600070205080204" pitchFamily="34" charset="-128"/>
              </a:rPr>
              <a:t>BIT = BIT(1) = VARBIT(1) = VARBIT</a:t>
            </a:r>
            <a:r>
              <a:rPr lang="en-US" altLang="en-US" sz="9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</a:p>
          <a:p>
            <a:pPr lvl="1" eaLnBrk="1" hangingPunct="1"/>
            <a:endParaRPr lang="en-US" altLang="en-US" sz="100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34513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03967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1325" y="228600"/>
            <a:ext cx="2262188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228600"/>
            <a:ext cx="6638925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6014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42435-4B90-E14A-AECF-FA414F1FC1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629400" y="6248400"/>
            <a:ext cx="2286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  <a:defRPr>
                <a:latin typeface="Helvetica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en-US"/>
          </a:p>
          <a:p>
            <a:pPr>
              <a:defRPr/>
            </a:pPr>
            <a:fld id="{5BB30BE2-0C3C-C14B-B6DD-54A159BD69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AD8FB-2721-3F40-BB30-0A411C99F044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304800" y="6248400"/>
            <a:ext cx="4876800" cy="4572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  <a:defRPr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err="1"/>
              <a:t>Panos</a:t>
            </a:r>
            <a:r>
              <a:rPr lang="en-US" dirty="0"/>
              <a:t> K. </a:t>
            </a:r>
            <a:r>
              <a:rPr lang="en-US" dirty="0" err="1"/>
              <a:t>Chrysanthis</a:t>
            </a:r>
            <a:r>
              <a:rPr lang="en-US" dirty="0"/>
              <a:t>, University of Pittsburgh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C17306-8DDA-F841-BC03-AA959204439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  <a:defRPr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1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81000"/>
            <a:ext cx="80010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143000"/>
            <a:ext cx="8001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738" y="3695700"/>
            <a:ext cx="8001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7F260D44-D85F-1349-9C30-61728641AA1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609600" y="6248400"/>
            <a:ext cx="5943600" cy="47625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>
                <a:latin typeface="Helvetica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 dirty="0"/>
              <a:t>Mohamed Sharaf, Univ. of Queensland             INFS2200/7903 - Semester 2, 2015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BCC5AB7F-E4AE-C945-BB18-654D4FDCB61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  <a:defRPr>
                <a:latin typeface="Helvetica" charset="0"/>
                <a:ea typeface="ＭＳ Ｐゴシック" charset="-128"/>
              </a:defRPr>
            </a:lvl1pPr>
          </a:lstStyle>
          <a:p>
            <a:pPr>
              <a:defRPr/>
            </a:pPr>
            <a:fld id="{F4003E5D-951F-CF46-A32B-2B923A9263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313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2595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9783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67123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90272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439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735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1337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7935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">
            <a:extLst>
              <a:ext uri="{FF2B5EF4-FFF2-40B4-BE49-F238E27FC236}">
                <a16:creationId xmlns:a16="http://schemas.microsoft.com/office/drawing/2014/main" id="{A0D28A65-ADF4-FD4D-90BD-DD878C4443A4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939800"/>
            <a:ext cx="8737600" cy="127000"/>
            <a:chOff x="0" y="900"/>
            <a:chExt cx="5753" cy="92"/>
          </a:xfrm>
        </p:grpSpPr>
        <p:sp>
          <p:nvSpPr>
            <p:cNvPr id="1033" name="Rectangle 2">
              <a:extLst>
                <a:ext uri="{FF2B5EF4-FFF2-40B4-BE49-F238E27FC236}">
                  <a16:creationId xmlns:a16="http://schemas.microsoft.com/office/drawing/2014/main" id="{2553C58D-200D-9049-BCE2-CFB223D7FD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00"/>
              <a:ext cx="5753" cy="53"/>
            </a:xfrm>
            <a:prstGeom prst="rect">
              <a:avLst/>
            </a:prstGeom>
            <a:gradFill rotWithShape="0">
              <a:gsLst>
                <a:gs pos="0">
                  <a:srgbClr val="2951C9"/>
                </a:gs>
                <a:gs pos="50000">
                  <a:srgbClr val="3365FB"/>
                </a:gs>
                <a:gs pos="100000">
                  <a:srgbClr val="2951C9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2"/>
                <a:buNone/>
                <a:defRPr/>
              </a:pPr>
              <a:endParaRPr lang="en-US" altLang="en-US"/>
            </a:p>
          </p:txBody>
        </p:sp>
        <p:sp>
          <p:nvSpPr>
            <p:cNvPr id="1034" name="Rectangle 3">
              <a:extLst>
                <a:ext uri="{FF2B5EF4-FFF2-40B4-BE49-F238E27FC236}">
                  <a16:creationId xmlns:a16="http://schemas.microsoft.com/office/drawing/2014/main" id="{DCD94098-B734-FC41-B0AF-983D2B45C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72"/>
              <a:ext cx="5753" cy="20"/>
            </a:xfrm>
            <a:prstGeom prst="rect">
              <a:avLst/>
            </a:prstGeom>
            <a:gradFill rotWithShape="0">
              <a:gsLst>
                <a:gs pos="0">
                  <a:srgbClr val="7C7C7C"/>
                </a:gs>
                <a:gs pos="50000">
                  <a:srgbClr val="CECECE"/>
                </a:gs>
                <a:gs pos="100000">
                  <a:srgbClr val="7C7C7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2"/>
                <a:buNone/>
                <a:defRPr/>
              </a:pPr>
              <a:endParaRPr lang="en-US" altLang="en-US"/>
            </a:p>
          </p:txBody>
        </p:sp>
      </p:grpSp>
      <p:sp>
        <p:nvSpPr>
          <p:cNvPr id="1027" name="Rectangle 5">
            <a:extLst>
              <a:ext uri="{FF2B5EF4-FFF2-40B4-BE49-F238E27FC236}">
                <a16:creationId xmlns:a16="http://schemas.microsoft.com/office/drawing/2014/main" id="{F3A987CC-B748-9040-9509-6E09959359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6">
            <a:extLst>
              <a:ext uri="{FF2B5EF4-FFF2-40B4-BE49-F238E27FC236}">
                <a16:creationId xmlns:a16="http://schemas.microsoft.com/office/drawing/2014/main" id="{74BB15C9-4754-C044-B1DE-8766846974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381000"/>
            <a:ext cx="90535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Rectangle 7">
            <a:extLst>
              <a:ext uri="{FF2B5EF4-FFF2-40B4-BE49-F238E27FC236}">
                <a16:creationId xmlns:a16="http://schemas.microsoft.com/office/drawing/2014/main" id="{43193425-3FE8-DB4B-B60F-69B4838D37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913" y="6215085"/>
            <a:ext cx="7420300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defRPr/>
            </a:pPr>
            <a:endParaRPr lang="en-US" altLang="en-US" sz="1400" dirty="0"/>
          </a:p>
          <a:p>
            <a:pPr>
              <a:defRPr/>
            </a:pPr>
            <a:r>
              <a:rPr lang="en-US" altLang="en-US" sz="1400" dirty="0">
                <a:solidFill>
                  <a:srgbClr val="790015"/>
                </a:solidFill>
              </a:rPr>
              <a:t>CS1555/2055, </a:t>
            </a:r>
            <a:r>
              <a:rPr lang="en-US" altLang="en-US" sz="1400" b="1" dirty="0" err="1">
                <a:solidFill>
                  <a:srgbClr val="790015"/>
                </a:solidFill>
              </a:rPr>
              <a:t>Panos</a:t>
            </a:r>
            <a:r>
              <a:rPr lang="en-US" altLang="en-US" sz="1400" b="1" dirty="0">
                <a:solidFill>
                  <a:srgbClr val="790015"/>
                </a:solidFill>
              </a:rPr>
              <a:t> K. </a:t>
            </a:r>
            <a:r>
              <a:rPr lang="en-US" altLang="en-US" sz="1400" b="1" dirty="0" err="1">
                <a:solidFill>
                  <a:srgbClr val="790015"/>
                </a:solidFill>
              </a:rPr>
              <a:t>Chrysanthis</a:t>
            </a:r>
            <a:r>
              <a:rPr lang="en-US" altLang="en-US" sz="1400" b="1" dirty="0">
                <a:solidFill>
                  <a:srgbClr val="790015"/>
                </a:solidFill>
              </a:rPr>
              <a:t> &amp; </a:t>
            </a:r>
            <a:r>
              <a:rPr lang="en-US" altLang="en-US" sz="1400" b="1" dirty="0" err="1">
                <a:solidFill>
                  <a:srgbClr val="790015"/>
                </a:solidFill>
              </a:rPr>
              <a:t>Constantinos</a:t>
            </a:r>
            <a:r>
              <a:rPr lang="en-US" altLang="en-US" sz="1400" b="1" dirty="0">
                <a:solidFill>
                  <a:srgbClr val="790015"/>
                </a:solidFill>
              </a:rPr>
              <a:t> Costa</a:t>
            </a:r>
            <a:r>
              <a:rPr lang="en-US" altLang="en-US" sz="1400" dirty="0"/>
              <a:t> –  </a:t>
            </a:r>
            <a:r>
              <a:rPr lang="en-US" altLang="en-US" sz="1400" b="1" dirty="0">
                <a:solidFill>
                  <a:schemeClr val="accent1"/>
                </a:solidFill>
              </a:rPr>
              <a:t>University of Pittsburgh</a:t>
            </a:r>
          </a:p>
        </p:txBody>
      </p:sp>
      <p:sp>
        <p:nvSpPr>
          <p:cNvPr id="1030" name="Rectangle 8">
            <a:extLst>
              <a:ext uri="{FF2B5EF4-FFF2-40B4-BE49-F238E27FC236}">
                <a16:creationId xmlns:a16="http://schemas.microsoft.com/office/drawing/2014/main" id="{BA2092BA-49C8-0948-B469-73FC02F4B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4513" y="6403975"/>
            <a:ext cx="44608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>
              <a:defRPr/>
            </a:pPr>
            <a:r>
              <a:rPr lang="en-US" altLang="en-US" sz="1400"/>
              <a:t> </a:t>
            </a:r>
            <a:fld id="{3197F7B1-38E7-F54D-AC0B-2B7D2B78C292}" type="slidenum">
              <a:rPr lang="en-US" altLang="en-US" sz="1400" smtClean="0"/>
              <a:pPr algn="ctr">
                <a:defRPr/>
              </a:pPr>
              <a:t>‹#›</a:t>
            </a:fld>
            <a:endParaRPr lang="en-US" altLang="en-US" sz="1400"/>
          </a:p>
        </p:txBody>
      </p:sp>
      <p:sp>
        <p:nvSpPr>
          <p:cNvPr id="1031" name="Rectangle 9">
            <a:extLst>
              <a:ext uri="{FF2B5EF4-FFF2-40B4-BE49-F238E27FC236}">
                <a16:creationId xmlns:a16="http://schemas.microsoft.com/office/drawing/2014/main" id="{0610D905-86BC-624A-A148-34BBAB72C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6775" y="6408738"/>
            <a:ext cx="3106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  <a:defRPr/>
            </a:pPr>
            <a:endParaRPr lang="en-US" altLang="en-US"/>
          </a:p>
        </p:txBody>
      </p:sp>
      <p:sp>
        <p:nvSpPr>
          <p:cNvPr id="1032" name="Line 5">
            <a:extLst>
              <a:ext uri="{FF2B5EF4-FFF2-40B4-BE49-F238E27FC236}">
                <a16:creationId xmlns:a16="http://schemas.microsoft.com/office/drawing/2014/main" id="{BCA455B3-AFB2-6E43-A030-FBE93F592C52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381000" y="6408738"/>
            <a:ext cx="8294688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97" r:id="rId1"/>
    <p:sldLayoutId id="2147484698" r:id="rId2"/>
    <p:sldLayoutId id="2147484699" r:id="rId3"/>
    <p:sldLayoutId id="2147484700" r:id="rId4"/>
    <p:sldLayoutId id="2147484701" r:id="rId5"/>
    <p:sldLayoutId id="2147484702" r:id="rId6"/>
    <p:sldLayoutId id="2147484703" r:id="rId7"/>
    <p:sldLayoutId id="2147484704" r:id="rId8"/>
    <p:sldLayoutId id="2147484705" r:id="rId9"/>
    <p:sldLayoutId id="2147484706" r:id="rId10"/>
    <p:sldLayoutId id="2147484707" r:id="rId11"/>
    <p:sldLayoutId id="2147484709" r:id="rId12"/>
    <p:sldLayoutId id="2147484710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ＭＳ Ｐゴシック" pitchFamily="40" charset="-128"/>
          <a:cs typeface="ＭＳ Ｐゴシック" pitchFamily="40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37" charset="0"/>
          <a:ea typeface="ＭＳ Ｐゴシック" pitchFamily="40" charset="-128"/>
          <a:cs typeface="ＭＳ Ｐゴシック" pitchFamily="4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37" charset="0"/>
          <a:ea typeface="ＭＳ Ｐゴシック" pitchFamily="40" charset="-128"/>
          <a:cs typeface="ＭＳ Ｐゴシック" pitchFamily="4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37" charset="0"/>
          <a:ea typeface="ＭＳ Ｐゴシック" pitchFamily="40" charset="-128"/>
          <a:cs typeface="ＭＳ Ｐゴシック" pitchFamily="4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37" charset="0"/>
          <a:ea typeface="ＭＳ Ｐゴシック" pitchFamily="40" charset="-128"/>
          <a:cs typeface="ＭＳ Ｐゴシック" pitchFamily="40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37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37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37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37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o"/>
        <a:defRPr sz="2400">
          <a:solidFill>
            <a:schemeClr val="tx1"/>
          </a:solidFill>
          <a:latin typeface="+mn-lt"/>
          <a:ea typeface="ＭＳ Ｐゴシック" pitchFamily="40" charset="-128"/>
          <a:cs typeface="ＭＳ Ｐゴシック" pitchFamily="40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ＭＳ Ｐゴシック" pitchFamily="37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ea typeface="ＭＳ Ｐゴシック" pitchFamily="37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Monotype Sorts" pitchFamily="2" charset="2"/>
        <a:buChar char=""/>
        <a:defRPr sz="2000">
          <a:solidFill>
            <a:schemeClr val="tx1"/>
          </a:solidFill>
          <a:latin typeface="+mn-lt"/>
          <a:ea typeface="ＭＳ Ｐゴシック" pitchFamily="37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000">
          <a:solidFill>
            <a:schemeClr val="tx1"/>
          </a:solidFill>
          <a:latin typeface="+mn-lt"/>
          <a:ea typeface="ＭＳ Ｐゴシック" pitchFamily="37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000">
          <a:solidFill>
            <a:schemeClr val="tx1"/>
          </a:solidFill>
          <a:latin typeface="+mn-lt"/>
          <a:ea typeface="ＭＳ Ｐゴシック" pitchFamily="37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000">
          <a:solidFill>
            <a:schemeClr val="tx1"/>
          </a:solidFill>
          <a:latin typeface="+mn-lt"/>
          <a:ea typeface="ＭＳ Ｐゴシック" pitchFamily="37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000">
          <a:solidFill>
            <a:schemeClr val="tx1"/>
          </a:solidFill>
          <a:latin typeface="+mn-lt"/>
          <a:ea typeface="ＭＳ Ｐゴシック" pitchFamily="37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000">
          <a:solidFill>
            <a:schemeClr val="tx1"/>
          </a:solidFill>
          <a:latin typeface="+mn-lt"/>
          <a:ea typeface="ＭＳ Ｐゴシック" pitchFamily="37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>
            <a:extLst>
              <a:ext uri="{FF2B5EF4-FFF2-40B4-BE49-F238E27FC236}">
                <a16:creationId xmlns:a16="http://schemas.microsoft.com/office/drawing/2014/main" id="{E4A97DD3-4176-ED4C-A752-5FBE032F09D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577975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Structured Query Language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SQL - DDL</a:t>
            </a:r>
          </a:p>
        </p:txBody>
      </p:sp>
      <p:sp>
        <p:nvSpPr>
          <p:cNvPr id="8194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D5AF7FAE-1524-3E48-992C-D3E11F746CD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990600" y="3352800"/>
            <a:ext cx="7162800" cy="1143000"/>
          </a:xfrm>
        </p:spPr>
        <p:txBody>
          <a:bodyPr/>
          <a:lstStyle/>
          <a:p>
            <a:pPr eaLnBrk="1" hangingPunct="1">
              <a:buFont typeface="Wingdings" pitchFamily="2" charset="2"/>
              <a:buBlip>
                <a:blip r:embed="rId3"/>
              </a:buBlip>
            </a:pPr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SQL Datatypes</a:t>
            </a:r>
          </a:p>
          <a:p>
            <a:pPr eaLnBrk="1" hangingPunct="1">
              <a:buFont typeface="Wingdings" pitchFamily="2" charset="2"/>
              <a:buBlip>
                <a:blip r:embed="rId3"/>
              </a:buBlip>
            </a:pPr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DDL statements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3A36ACD-05AE-8842-8AA8-C9DACC14D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81000"/>
            <a:ext cx="90535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ＭＳ Ｐゴシック" pitchFamily="40" charset="-128"/>
                <a:cs typeface="ＭＳ Ｐゴシック" pitchFamily="4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37" charset="0"/>
                <a:ea typeface="ＭＳ Ｐゴシック" pitchFamily="40" charset="-128"/>
                <a:cs typeface="ＭＳ Ｐゴシック" pitchFamily="4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37" charset="0"/>
                <a:ea typeface="ＭＳ Ｐゴシック" pitchFamily="40" charset="-128"/>
                <a:cs typeface="ＭＳ Ｐゴシック" pitchFamily="4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37" charset="0"/>
                <a:ea typeface="ＭＳ Ｐゴシック" pitchFamily="40" charset="-128"/>
                <a:cs typeface="ＭＳ Ｐゴシック" pitchFamily="4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37" charset="0"/>
                <a:ea typeface="ＭＳ Ｐゴシック" pitchFamily="40" charset="-128"/>
                <a:cs typeface="ＭＳ Ｐゴシック" pitchFamily="40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omic Sans MS" pitchFamily="37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omic Sans MS" pitchFamily="37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omic Sans MS" pitchFamily="37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omic Sans MS" pitchFamily="37" charset="0"/>
              </a:defRPr>
            </a:lvl9pPr>
          </a:lstStyle>
          <a:p>
            <a:pPr eaLnBrk="1" hangingPunct="1"/>
            <a:r>
              <a:rPr lang="en-US" altLang="en-US" sz="3200" kern="0" dirty="0">
                <a:ea typeface="ＭＳ Ｐゴシック" panose="020B0600070205080204" pitchFamily="34" charset="-128"/>
              </a:rPr>
              <a:t>Recitation -2-</a:t>
            </a:r>
          </a:p>
        </p:txBody>
      </p:sp>
      <p:sp>
        <p:nvSpPr>
          <p:cNvPr id="6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C348B130-109C-8F42-8F8E-66F54384DA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7000" y="4495800"/>
            <a:ext cx="716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  <a:defRPr sz="2400">
                <a:solidFill>
                  <a:schemeClr val="tx1"/>
                </a:solidFill>
                <a:latin typeface="+mn-lt"/>
                <a:ea typeface="ＭＳ Ｐゴシック" pitchFamily="40" charset="-128"/>
                <a:cs typeface="ＭＳ Ｐゴシック" pitchFamily="40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sz="2400">
                <a:solidFill>
                  <a:schemeClr val="tx1"/>
                </a:solidFill>
                <a:latin typeface="+mn-lt"/>
                <a:ea typeface="ＭＳ Ｐゴシック" pitchFamily="37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37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pitchFamily="2" charset="2"/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37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37" charset="-128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37" charset="-128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37" charset="-128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37" charset="-128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37" charset="-128"/>
              </a:defRPr>
            </a:lvl9pPr>
          </a:lstStyle>
          <a:p>
            <a:pPr eaLnBrk="1" hangingPunct="1"/>
            <a:endParaRPr lang="en-US" altLang="en-US" sz="1800" b="1" kern="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000" b="1" kern="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Presented by:</a:t>
            </a:r>
          </a:p>
          <a:p>
            <a:pPr eaLnBrk="1" hangingPunct="1"/>
            <a:r>
              <a:rPr lang="en-US" altLang="en-US" sz="2000" b="1" kern="0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Rakan</a:t>
            </a:r>
            <a:r>
              <a:rPr lang="en-US" altLang="en-US" sz="2000" b="1" kern="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A. </a:t>
            </a:r>
            <a:r>
              <a:rPr lang="en-US" altLang="en-US" sz="2000" b="1" kern="0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Alseghayer</a:t>
            </a:r>
            <a:endParaRPr lang="en-US" altLang="en-US" sz="2000" b="1" kern="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7538B818-7EEA-3E42-8C42-6CE50BAB54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SQL Character Strings</a:t>
            </a:r>
          </a:p>
        </p:txBody>
      </p:sp>
      <p:sp>
        <p:nvSpPr>
          <p:cNvPr id="157699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6131CB61-975B-4F4F-BE20-3D31404669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534400" cy="5334000"/>
          </a:xfrm>
        </p:spPr>
        <p:txBody>
          <a:bodyPr/>
          <a:lstStyle/>
          <a:p>
            <a:pPr eaLnBrk="1" hangingPunct="1">
              <a:lnSpc>
                <a:spcPct val="60000"/>
              </a:lnSpc>
            </a:pPr>
            <a:endParaRPr lang="en-US" altLang="en-US" sz="800">
              <a:latin typeface="Comic Sans MS" panose="030F0902030302020204" pitchFamily="66" charset="0"/>
              <a:ea typeface="ＭＳ Ｐゴシック" panose="020B0600070205080204" pitchFamily="34" charset="-128"/>
            </a:endParaRPr>
          </a:p>
          <a:p>
            <a:pPr lvl="1" eaLnBrk="1" hangingPunct="1">
              <a:buClr>
                <a:schemeClr val="tx2"/>
              </a:buClr>
            </a:pPr>
            <a:endParaRPr lang="en-US" altLang="en-US" sz="300">
              <a:latin typeface="Comic Sans MS" panose="030F0902030302020204" pitchFamily="66" charset="0"/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Concatenation operator: || 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 'abc' || 'XYZ' results in 'abcXYZ' </a:t>
            </a:r>
          </a:p>
          <a:p>
            <a:pPr eaLnBrk="1" hangingPunct="1"/>
            <a:endParaRPr lang="en-US" altLang="en-US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>
                <a:latin typeface="Tahoma" panose="020B0604030504040204" pitchFamily="34" charset="0"/>
                <a:ea typeface="ＭＳ Ｐゴシック" panose="020B0600070205080204" pitchFamily="34" charset="-128"/>
              </a:rPr>
              <a:t>Foreign-language characters (ISO-defined chars):</a:t>
            </a:r>
          </a:p>
          <a:p>
            <a:pPr lvl="1" eaLnBrk="1" hangingPunct="1">
              <a:spcBef>
                <a:spcPts val="1075"/>
              </a:spcBef>
              <a:buClr>
                <a:schemeClr val="tx2"/>
              </a:buClr>
            </a:pPr>
            <a:r>
              <a:rPr lang="en-US" altLang="en-US" sz="2000">
                <a:latin typeface="Comic Sans MS" panose="030F0902030302020204" pitchFamily="66" charset="0"/>
                <a:ea typeface="ＭＳ Ｐゴシック" panose="020B0600070205080204" pitchFamily="34" charset="-128"/>
              </a:rPr>
              <a:t>NATIONAL CHAR(n) </a:t>
            </a:r>
          </a:p>
          <a:p>
            <a:pPr lvl="1" eaLnBrk="1" hangingPunct="1">
              <a:spcBef>
                <a:spcPts val="1075"/>
              </a:spcBef>
              <a:buClr>
                <a:schemeClr val="tx2"/>
              </a:buClr>
            </a:pPr>
            <a:r>
              <a:rPr lang="en-US" altLang="en-US" sz="2000">
                <a:latin typeface="Comic Sans MS" panose="030F0902030302020204" pitchFamily="66" charset="0"/>
                <a:ea typeface="ＭＳ Ｐゴシック" panose="020B0600070205080204" pitchFamily="34" charset="-128"/>
              </a:rPr>
              <a:t>NATIONAL VARCHAR(n)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7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7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7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7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9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92A2410C-66A7-884C-BA70-4B80BC0F35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SQL Bit Strings</a:t>
            </a:r>
          </a:p>
        </p:txBody>
      </p:sp>
      <p:sp>
        <p:nvSpPr>
          <p:cNvPr id="41986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DFEA23C8-792A-F645-9E5C-D208DB857D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077200" cy="5105400"/>
          </a:xfrm>
        </p:spPr>
        <p:txBody>
          <a:bodyPr/>
          <a:lstStyle/>
          <a:p>
            <a:pPr eaLnBrk="1" hangingPunct="1"/>
            <a:r>
              <a:rPr lang="en-US" altLang="en-US" sz="2600">
                <a:latin typeface="Tahoma" panose="020B0604030504040204" pitchFamily="34" charset="0"/>
                <a:ea typeface="ＭＳ Ｐゴシック" panose="020B0600070205080204" pitchFamily="34" charset="-128"/>
              </a:rPr>
              <a:t>Bit strings are sequences of binary digits, or bits</a:t>
            </a:r>
          </a:p>
          <a:p>
            <a:pPr eaLnBrk="1" hangingPunct="1">
              <a:spcBef>
                <a:spcPts val="75"/>
              </a:spcBef>
            </a:pPr>
            <a:endParaRPr lang="en-US" altLang="en-US" sz="120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spcBef>
                <a:spcPts val="75"/>
              </a:spcBef>
            </a:pPr>
            <a:r>
              <a:rPr lang="en-US" altLang="en-US" sz="2800">
                <a:latin typeface="Tahoma" panose="020B0604030504040204" pitchFamily="34" charset="0"/>
                <a:ea typeface="ＭＳ Ｐゴシック" panose="020B0600070205080204" pitchFamily="34" charset="-128"/>
              </a:rPr>
              <a:t>In SQL, a bit string is denoted by enclosing it </a:t>
            </a:r>
            <a:br>
              <a:rPr lang="en-US" altLang="en-US" sz="2800">
                <a:latin typeface="Tahoma" panose="020B0604030504040204" pitchFamily="34" charset="0"/>
                <a:ea typeface="ＭＳ Ｐゴシック" panose="020B0600070205080204" pitchFamily="34" charset="-128"/>
              </a:rPr>
            </a:br>
            <a:r>
              <a:rPr lang="en-US" altLang="en-US" sz="2800">
                <a:latin typeface="Tahoma" panose="020B0604030504040204" pitchFamily="34" charset="0"/>
                <a:ea typeface="ＭＳ Ｐゴシック" panose="020B0600070205080204" pitchFamily="34" charset="-128"/>
              </a:rPr>
              <a:t>in </a:t>
            </a:r>
            <a:r>
              <a:rPr lang="en-US" altLang="en-US" sz="2800" i="1">
                <a:solidFill>
                  <a:srgbClr val="FF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single quotes</a:t>
            </a:r>
            <a:r>
              <a:rPr lang="en-US" altLang="en-US" sz="2800">
                <a:latin typeface="Tahoma" panose="020B0604030504040204" pitchFamily="34" charset="0"/>
                <a:ea typeface="ＭＳ Ｐゴシック" panose="020B0600070205080204" pitchFamily="34" charset="-128"/>
              </a:rPr>
              <a:t>: B’</a:t>
            </a:r>
            <a:r>
              <a:rPr lang="en-US" altLang="ja-JP" sz="2800">
                <a:latin typeface="Tahoma" panose="020B0604030504040204" pitchFamily="34" charset="0"/>
                <a:ea typeface="ＭＳ Ｐゴシック" panose="020B0600070205080204" pitchFamily="34" charset="-128"/>
              </a:rPr>
              <a:t>0101100110</a:t>
            </a:r>
            <a:r>
              <a:rPr lang="ja-JP" altLang="en-US" sz="2800">
                <a:latin typeface="Tahoma" panose="020B0604030504040204" pitchFamily="34" charset="0"/>
                <a:ea typeface="ＭＳ Ｐゴシック" panose="020B0600070205080204" pitchFamily="34" charset="-128"/>
              </a:rPr>
              <a:t>’</a:t>
            </a:r>
            <a:endParaRPr lang="en-US" altLang="en-US" sz="260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sz="120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spcBef>
                <a:spcPts val="25"/>
              </a:spcBef>
            </a:pPr>
            <a:r>
              <a:rPr lang="en-US" altLang="en-US" sz="2600">
                <a:latin typeface="Tahoma" panose="020B0604030504040204" pitchFamily="34" charset="0"/>
                <a:ea typeface="ＭＳ Ｐゴシック" panose="020B0600070205080204" pitchFamily="34" charset="-128"/>
              </a:rPr>
              <a:t>Bit String types</a:t>
            </a:r>
          </a:p>
          <a:p>
            <a:pPr lvl="1" eaLnBrk="1" hangingPunct="1">
              <a:buClr>
                <a:schemeClr val="tx2"/>
              </a:buClr>
            </a:pPr>
            <a:r>
              <a:rPr lang="en-US" altLang="en-US" i="1">
                <a:latin typeface="Tahoma" panose="020B0604030504040204" pitchFamily="34" charset="0"/>
                <a:ea typeface="ＭＳ Ｐゴシック" panose="020B0600070205080204" pitchFamily="34" charset="-128"/>
              </a:rPr>
              <a:t>Fixed length n</a:t>
            </a:r>
            <a:r>
              <a:rPr lang="en-US" altLang="en-US">
                <a:latin typeface="Tahoma" panose="020B0604030504040204" pitchFamily="34" charset="0"/>
                <a:ea typeface="ＭＳ Ｐゴシック" panose="020B0600070205080204" pitchFamily="34" charset="-128"/>
              </a:rPr>
              <a:t>: </a:t>
            </a:r>
            <a:r>
              <a:rPr lang="en-US" altLang="en-US">
                <a:latin typeface="Comic Sans MS" panose="030F0902030302020204" pitchFamily="66" charset="0"/>
                <a:ea typeface="ＭＳ Ｐゴシック" panose="020B0600070205080204" pitchFamily="34" charset="-128"/>
              </a:rPr>
              <a:t>BIT(n)</a:t>
            </a:r>
            <a:r>
              <a:rPr lang="en-US" altLang="en-US">
                <a:latin typeface="Tahoma" panose="020B0604030504040204" pitchFamily="34" charset="0"/>
                <a:ea typeface="ＭＳ Ｐゴシック" panose="020B0600070205080204" pitchFamily="34" charset="-128"/>
              </a:rPr>
              <a:t> </a:t>
            </a:r>
          </a:p>
          <a:p>
            <a:pPr lvl="1" eaLnBrk="1" hangingPunct="1">
              <a:buClr>
                <a:schemeClr val="tx2"/>
              </a:buClr>
            </a:pPr>
            <a:r>
              <a:rPr lang="en-US" altLang="en-US" i="1">
                <a:latin typeface="Tahoma" panose="020B0604030504040204" pitchFamily="34" charset="0"/>
                <a:ea typeface="ＭＳ Ｐゴシック" panose="020B0600070205080204" pitchFamily="34" charset="-128"/>
              </a:rPr>
              <a:t>Varying length of maximum n</a:t>
            </a:r>
            <a:r>
              <a:rPr lang="en-US" altLang="en-US">
                <a:latin typeface="Tahoma" panose="020B0604030504040204" pitchFamily="34" charset="0"/>
                <a:ea typeface="ＭＳ Ｐゴシック" panose="020B0600070205080204" pitchFamily="34" charset="-128"/>
              </a:rPr>
              <a:t>: </a:t>
            </a:r>
            <a:br>
              <a:rPr lang="en-US" altLang="en-US">
                <a:latin typeface="Tahoma" panose="020B0604030504040204" pitchFamily="34" charset="0"/>
                <a:ea typeface="ＭＳ Ｐゴシック" panose="020B0600070205080204" pitchFamily="34" charset="-128"/>
              </a:rPr>
            </a:br>
            <a:r>
              <a:rPr lang="en-US" altLang="en-US">
                <a:latin typeface="Comic Sans MS" panose="030F0902030302020204" pitchFamily="66" charset="0"/>
                <a:ea typeface="ＭＳ Ｐゴシック" panose="020B0600070205080204" pitchFamily="34" charset="-128"/>
              </a:rPr>
              <a:t>VARBIT(n) </a:t>
            </a:r>
            <a:r>
              <a:rPr lang="en-US" altLang="en-US">
                <a:latin typeface="Tahoma" panose="020B0604030504040204" pitchFamily="34" charset="0"/>
                <a:ea typeface="ＭＳ Ｐゴシック" panose="020B0600070205080204" pitchFamily="34" charset="-128"/>
              </a:rPr>
              <a:t>or</a:t>
            </a:r>
            <a:r>
              <a:rPr lang="en-US" altLang="en-US">
                <a:latin typeface="Comic Sans MS" panose="030F0902030302020204" pitchFamily="66" charset="0"/>
                <a:ea typeface="ＭＳ Ｐゴシック" panose="020B0600070205080204" pitchFamily="34" charset="-128"/>
              </a:rPr>
              <a:t> BIT VARYING (n)</a:t>
            </a:r>
            <a:r>
              <a:rPr lang="en-US" altLang="en-US">
                <a:latin typeface="Tahoma" panose="020B0604030504040204" pitchFamily="34" charset="0"/>
                <a:ea typeface="ＭＳ Ｐゴシック" panose="020B0600070205080204" pitchFamily="34" charset="-128"/>
              </a:rPr>
              <a:t> </a:t>
            </a:r>
          </a:p>
          <a:p>
            <a:pPr eaLnBrk="1" hangingPunct="1">
              <a:spcBef>
                <a:spcPct val="0"/>
              </a:spcBef>
            </a:pPr>
            <a:endParaRPr lang="en-US" altLang="en-US" sz="120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spcBef>
                <a:spcPct val="0"/>
              </a:spcBef>
              <a:buSzPct val="60000"/>
            </a:pPr>
            <a:r>
              <a:rPr lang="en-US" altLang="en-US">
                <a:latin typeface="Tahoma" panose="020B0604030504040204" pitchFamily="34" charset="0"/>
                <a:ea typeface="ＭＳ Ｐゴシック" panose="020B0600070205080204" pitchFamily="34" charset="-128"/>
              </a:rPr>
              <a:t>The default value for n is 1</a:t>
            </a:r>
          </a:p>
          <a:p>
            <a:pPr eaLnBrk="1" hangingPunct="1">
              <a:buSzPct val="60000"/>
            </a:pPr>
            <a:endParaRPr lang="en-US" altLang="en-US" sz="120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lvl="1" eaLnBrk="1" hangingPunct="1">
              <a:buClr>
                <a:schemeClr val="tx2"/>
              </a:buClr>
              <a:buSzPct val="60000"/>
              <a:buFont typeface="Monotype Sorts" pitchFamily="2" charset="2"/>
              <a:buChar char="o"/>
            </a:pPr>
            <a:r>
              <a:rPr lang="en-US" altLang="en-US" sz="2200">
                <a:latin typeface="Comic Sans MS" panose="030F0902030302020204" pitchFamily="66" charset="0"/>
                <a:ea typeface="ＭＳ Ｐゴシック" panose="020B0600070205080204" pitchFamily="34" charset="-128"/>
              </a:rPr>
              <a:t>BLOBS</a:t>
            </a:r>
            <a:r>
              <a:rPr lang="en-US" altLang="en-US" sz="2200">
                <a:ea typeface="ＭＳ Ｐゴシック" panose="020B0600070205080204" pitchFamily="34" charset="-128"/>
              </a:rPr>
              <a:t> (size): Binary Large Objects [SQL99]</a:t>
            </a:r>
          </a:p>
          <a:p>
            <a:pPr marL="742950" lvl="2" indent="-342900" eaLnBrk="1" hangingPunct="1">
              <a:buClr>
                <a:schemeClr val="tx2"/>
              </a:buClr>
              <a:buSzPct val="60000"/>
              <a:buFont typeface="Monotype Sorts" pitchFamily="2" charset="2"/>
              <a:buChar char="o"/>
            </a:pPr>
            <a:r>
              <a:rPr lang="en-US" altLang="en-US">
                <a:ea typeface="ＭＳ Ｐゴシック" panose="020B0600070205080204" pitchFamily="34" charset="-128"/>
              </a:rPr>
              <a:t>size specified in kilobytes (K), megabytes (M), or gigabytes (G) </a:t>
            </a:r>
          </a:p>
          <a:p>
            <a:pPr lvl="1" eaLnBrk="1" hangingPunct="1">
              <a:buClr>
                <a:schemeClr val="tx2"/>
              </a:buClr>
              <a:buSzPct val="60000"/>
              <a:buFont typeface="Monotype Sorts" pitchFamily="2" charset="2"/>
              <a:buChar char="o"/>
            </a:pPr>
            <a:endParaRPr lang="en-US" altLang="en-US" sz="2200">
              <a:ea typeface="ＭＳ Ｐゴシック" panose="020B0600070205080204" pitchFamily="34" charset="-128"/>
            </a:endParaRPr>
          </a:p>
          <a:p>
            <a:pPr eaLnBrk="1" hangingPunct="1">
              <a:buSzPct val="60000"/>
            </a:pPr>
            <a:endParaRPr lang="en-US" altLang="en-US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F56F7D5D-5E2F-7143-BCB8-5F8B5FC645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SQL Temporal Data</a:t>
            </a:r>
          </a:p>
        </p:txBody>
      </p:sp>
      <p:sp>
        <p:nvSpPr>
          <p:cNvPr id="44034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27C4921E-FD61-6345-9B29-44194E6080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z="2600">
                <a:latin typeface="Tahoma" panose="020B0604030504040204" pitchFamily="34" charset="0"/>
                <a:ea typeface="ＭＳ Ｐゴシック" panose="020B0600070205080204" pitchFamily="34" charset="-128"/>
              </a:rPr>
              <a:t>DATE data type</a:t>
            </a:r>
          </a:p>
          <a:p>
            <a:pPr eaLnBrk="1" hangingPunct="1"/>
            <a:endParaRPr lang="en-US" altLang="en-US" sz="120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600">
                <a:latin typeface="Tahoma" panose="020B0604030504040204" pitchFamily="34" charset="0"/>
                <a:ea typeface="ＭＳ Ｐゴシック" panose="020B0600070205080204" pitchFamily="34" charset="-128"/>
              </a:rPr>
              <a:t>TIME and TIMESTAMP data types</a:t>
            </a:r>
          </a:p>
          <a:p>
            <a:pPr eaLnBrk="1" hangingPunct="1"/>
            <a:endParaRPr lang="en-US" altLang="en-US" sz="120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600">
                <a:latin typeface="Tahoma" panose="020B0604030504040204" pitchFamily="34" charset="0"/>
                <a:ea typeface="ＭＳ Ｐゴシック" panose="020B0600070205080204" pitchFamily="34" charset="-128"/>
              </a:rPr>
              <a:t>INTERVAL data type. </a:t>
            </a:r>
          </a:p>
          <a:p>
            <a:pPr lvl="1" eaLnBrk="1" hangingPunct="1">
              <a:buClr>
                <a:schemeClr val="tx2"/>
              </a:buClr>
            </a:pPr>
            <a:r>
              <a:rPr lang="en-US" altLang="en-US">
                <a:latin typeface="Tahoma" panose="020B0604030504040204" pitchFamily="34" charset="0"/>
                <a:ea typeface="ＭＳ Ｐゴシック" panose="020B0600070205080204" pitchFamily="34" charset="-128"/>
              </a:rPr>
              <a:t>INTERVAL data type represents periods of time</a:t>
            </a:r>
          </a:p>
          <a:p>
            <a:pPr eaLnBrk="1" hangingPunct="1"/>
            <a:endParaRPr lang="en-US" altLang="en-US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>
            <a:extLst>
              <a:ext uri="{FF2B5EF4-FFF2-40B4-BE49-F238E27FC236}">
                <a16:creationId xmlns:a16="http://schemas.microsoft.com/office/drawing/2014/main" id="{51394E8C-65E3-8D44-918E-3F70AF7579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Date and Time</a:t>
            </a:r>
          </a:p>
        </p:txBody>
      </p:sp>
      <p:sp>
        <p:nvSpPr>
          <p:cNvPr id="161795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CA366F2B-80F9-7546-A844-E084B71F92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0010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altLang="en-US" dirty="0">
                <a:solidFill>
                  <a:srgbClr val="FF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DATE</a:t>
            </a:r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(10 positions) stores calendar values representing YEAR, MONTH, and DAY: </a:t>
            </a:r>
            <a:r>
              <a:rPr lang="en-US" altLang="en-US" b="1" dirty="0">
                <a:latin typeface="Comic Sans MS" panose="030F0902030302020204" pitchFamily="66" charset="0"/>
                <a:ea typeface="ＭＳ Ｐゴシック" panose="020B0600070205080204" pitchFamily="34" charset="-128"/>
              </a:rPr>
              <a:t>YYYY-MM-DD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altLang="en-US" dirty="0">
                <a:solidFill>
                  <a:srgbClr val="FF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TIME</a:t>
            </a:r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defines HOURS, MINUTES, and SECONDS in a twenty-four-hour notation: </a:t>
            </a:r>
            <a:r>
              <a:rPr lang="en-US" altLang="en-US" b="1" dirty="0">
                <a:latin typeface="Comic Sans MS" panose="030F0902030302020204" pitchFamily="66" charset="0"/>
                <a:ea typeface="ＭＳ Ｐゴシック" panose="020B0600070205080204" pitchFamily="34" charset="-128"/>
              </a:rPr>
              <a:t>HH:MM:SS</a:t>
            </a:r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altLang="en-US" dirty="0">
                <a:solidFill>
                  <a:srgbClr val="FF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TIME(</a:t>
            </a:r>
            <a:r>
              <a:rPr lang="en-US" altLang="en-US" dirty="0" err="1">
                <a:solidFill>
                  <a:srgbClr val="FF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solidFill>
                  <a:srgbClr val="FF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)</a:t>
            </a:r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defines </a:t>
            </a:r>
            <a:r>
              <a:rPr lang="en-US" altLang="en-US" i="1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additional decimal fractions of seconds: </a:t>
            </a:r>
            <a:r>
              <a:rPr lang="en-US" altLang="en-US" b="1" dirty="0" err="1">
                <a:latin typeface="Comic Sans MS" panose="030F0902030302020204" pitchFamily="66" charset="0"/>
                <a:ea typeface="ＭＳ Ｐゴシック" panose="020B0600070205080204" pitchFamily="34" charset="-128"/>
              </a:rPr>
              <a:t>HH:MM:SS:ddd</a:t>
            </a:r>
            <a:r>
              <a:rPr lang="en-US" altLang="en-US" b="1" dirty="0">
                <a:latin typeface="Comic Sans MS" panose="030F0902030302020204" pitchFamily="66" charset="0"/>
                <a:ea typeface="ＭＳ Ｐゴシック" panose="020B0600070205080204" pitchFamily="34" charset="-128"/>
              </a:rPr>
              <a:t>...d</a:t>
            </a:r>
            <a:endParaRPr lang="en-US" altLang="en-US" dirty="0">
              <a:latin typeface="Comic Sans MS" panose="030F0902030302020204" pitchFamily="66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altLang="en-US" dirty="0">
                <a:solidFill>
                  <a:srgbClr val="FF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TIME WITH TIME ZONE </a:t>
            </a:r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includes the displacement [+13:00 to -12:59] from standard universal time zone: </a:t>
            </a:r>
            <a:r>
              <a:rPr lang="en-US" altLang="en-US" b="1" dirty="0">
                <a:latin typeface="Comic Sans MS" panose="030F0902030302020204" pitchFamily="66" charset="0"/>
                <a:ea typeface="ＭＳ Ｐゴシック" panose="020B0600070205080204" pitchFamily="34" charset="-128"/>
              </a:rPr>
              <a:t>HH:MM:SS</a:t>
            </a:r>
            <a:r>
              <a:rPr lang="en-US" altLang="en-US" dirty="0">
                <a:latin typeface="Comic Sans MS" panose="030F0902030302020204" pitchFamily="66" charset="0"/>
                <a:ea typeface="ＭＳ Ｐゴシック" panose="020B0600070205080204" pitchFamily="34" charset="-128"/>
              </a:rPr>
              <a:t>{</a:t>
            </a:r>
            <a:r>
              <a:rPr lang="en-US" altLang="en-US" b="1" dirty="0">
                <a:latin typeface="Comic Sans MS" panose="030F0902030302020204" pitchFamily="66" charset="0"/>
                <a:ea typeface="ＭＳ Ｐゴシック" panose="020B0600070205080204" pitchFamily="34" charset="-128"/>
              </a:rPr>
              <a:t>+</a:t>
            </a:r>
            <a:r>
              <a:rPr lang="en-US" altLang="en-US" dirty="0">
                <a:latin typeface="Comic Sans MS" panose="030F0902030302020204" pitchFamily="66" charset="0"/>
                <a:ea typeface="ＭＳ Ｐゴシック" panose="020B0600070205080204" pitchFamily="34" charset="-128"/>
              </a:rPr>
              <a:t>/</a:t>
            </a:r>
            <a:r>
              <a:rPr lang="en-US" altLang="en-US" b="1" dirty="0">
                <a:latin typeface="Comic Sans MS" panose="030F0902030302020204" pitchFamily="66" charset="0"/>
                <a:ea typeface="ＭＳ Ｐゴシック" panose="020B0600070205080204" pitchFamily="34" charset="-128"/>
              </a:rPr>
              <a:t>-</a:t>
            </a:r>
            <a:r>
              <a:rPr lang="en-US" altLang="en-US" dirty="0">
                <a:latin typeface="Comic Sans MS" panose="030F0902030302020204" pitchFamily="66" charset="0"/>
                <a:ea typeface="ＭＳ Ｐゴシック" panose="020B0600070205080204" pitchFamily="34" charset="-128"/>
              </a:rPr>
              <a:t>}</a:t>
            </a:r>
            <a:r>
              <a:rPr lang="en-US" altLang="en-US" b="1" dirty="0" err="1">
                <a:latin typeface="Comic Sans MS" panose="030F0902030302020204" pitchFamily="66" charset="0"/>
                <a:ea typeface="ＭＳ Ｐゴシック" panose="020B0600070205080204" pitchFamily="34" charset="-128"/>
              </a:rPr>
              <a:t>hh:mm</a:t>
            </a:r>
            <a:endParaRPr lang="en-US" altLang="en-US" b="1" dirty="0">
              <a:latin typeface="Comic Sans MS" panose="030F0902030302020204" pitchFamily="66" charset="0"/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  <a:buClr>
                <a:schemeClr val="tx2"/>
              </a:buClr>
            </a:pPr>
            <a:r>
              <a:rPr lang="en-US" altLang="en-US" sz="2200" i="1" dirty="0" err="1">
                <a:latin typeface="Comic Sans MS" panose="030F0902030302020204" pitchFamily="66" charset="0"/>
                <a:ea typeface="ＭＳ Ｐゴシック" panose="020B0600070205080204" pitchFamily="34" charset="-128"/>
              </a:rPr>
              <a:t>hh</a:t>
            </a:r>
            <a:r>
              <a:rPr lang="en-US" altLang="en-US" sz="22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are the two digits for the TIMEZONE_HOUR and </a:t>
            </a:r>
            <a:r>
              <a:rPr lang="en-US" altLang="en-US" sz="2200" i="1" dirty="0">
                <a:latin typeface="Comic Sans MS" panose="030F0902030302020204" pitchFamily="66" charset="0"/>
                <a:ea typeface="ＭＳ Ｐゴシック" panose="020B0600070205080204" pitchFamily="34" charset="-128"/>
              </a:rPr>
              <a:t>mm</a:t>
            </a:r>
            <a:r>
              <a:rPr lang="en-US" altLang="en-US" sz="22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the two digits for TIMEZONE_MINUTE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altLang="en-US" dirty="0">
                <a:solidFill>
                  <a:srgbClr val="FF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TIMESTAMP</a:t>
            </a:r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represents a complete date and time with 6 fractions of seconds and optional time zone. 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buFont typeface="Wingdings" pitchFamily="2" charset="2"/>
              <a:buNone/>
            </a:pPr>
            <a:endParaRPr lang="en-US" altLang="en-US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1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1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5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>
            <a:extLst>
              <a:ext uri="{FF2B5EF4-FFF2-40B4-BE49-F238E27FC236}">
                <a16:creationId xmlns:a16="http://schemas.microsoft.com/office/drawing/2014/main" id="{370E884E-F1D3-5A44-A7F2-30D758B99E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Functions on Dates</a:t>
            </a:r>
          </a:p>
        </p:txBody>
      </p:sp>
      <p:sp>
        <p:nvSpPr>
          <p:cNvPr id="166915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AB05E8A1-9066-AB40-8681-5DB75A187E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077200" cy="4953000"/>
          </a:xfrm>
        </p:spPr>
        <p:txBody>
          <a:bodyPr/>
          <a:lstStyle/>
          <a:p>
            <a:pPr eaLnBrk="1" hangingPunct="1"/>
            <a:r>
              <a:rPr lang="en-US" altLang="en-US">
                <a:latin typeface="Tahoma" panose="020B0604030504040204" pitchFamily="34" charset="0"/>
                <a:ea typeface="ＭＳ Ｐゴシック" panose="020B0600070205080204" pitchFamily="34" charset="-128"/>
              </a:rPr>
              <a:t>All systems provide functions under different names</a:t>
            </a:r>
          </a:p>
          <a:p>
            <a:pPr lvl="1" eaLnBrk="1" hangingPunct="1">
              <a:buClr>
                <a:schemeClr val="tx2"/>
              </a:buClr>
            </a:pPr>
            <a:r>
              <a:rPr lang="en-US" altLang="en-US" sz="2200">
                <a:latin typeface="Tahoma" panose="020B0604030504040204" pitchFamily="34" charset="0"/>
                <a:ea typeface="ＭＳ Ｐゴシック" panose="020B0600070205080204" pitchFamily="34" charset="-128"/>
              </a:rPr>
              <a:t>for constructing a date from strings or integers</a:t>
            </a:r>
          </a:p>
          <a:p>
            <a:pPr lvl="1" eaLnBrk="1" hangingPunct="1">
              <a:buClr>
                <a:schemeClr val="tx2"/>
              </a:buClr>
            </a:pPr>
            <a:r>
              <a:rPr lang="en-US" altLang="en-US" sz="2200">
                <a:latin typeface="Tahoma" panose="020B0604030504040204" pitchFamily="34" charset="0"/>
                <a:ea typeface="ＭＳ Ｐゴシック" panose="020B0600070205080204" pitchFamily="34" charset="-128"/>
              </a:rPr>
              <a:t>for extracting out the month, day, or year from a date</a:t>
            </a:r>
          </a:p>
          <a:p>
            <a:pPr lvl="1" eaLnBrk="1" hangingPunct="1">
              <a:buClr>
                <a:schemeClr val="tx2"/>
              </a:buClr>
            </a:pPr>
            <a:r>
              <a:rPr lang="en-US" altLang="en-US" sz="2200">
                <a:latin typeface="Tahoma" panose="020B0604030504040204" pitchFamily="34" charset="0"/>
                <a:ea typeface="ＭＳ Ｐゴシック" panose="020B0600070205080204" pitchFamily="34" charset="-128"/>
              </a:rPr>
              <a:t>for displaying dates in different ways</a:t>
            </a:r>
          </a:p>
          <a:p>
            <a:pPr lvl="1" eaLnBrk="1" hangingPunct="1">
              <a:buClr>
                <a:schemeClr val="tx2"/>
              </a:buClr>
            </a:pPr>
            <a:endParaRPr lang="en-US" altLang="en-US" sz="120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>
                <a:latin typeface="Tahoma" panose="020B0604030504040204" pitchFamily="34" charset="0"/>
                <a:ea typeface="ＭＳ Ｐゴシック" panose="020B0600070205080204" pitchFamily="34" charset="-128"/>
              </a:rPr>
              <a:t>Examples, </a:t>
            </a:r>
          </a:p>
          <a:p>
            <a:pPr lvl="1" eaLnBrk="1" hangingPunct="1">
              <a:buClr>
                <a:schemeClr val="tx2"/>
              </a:buClr>
            </a:pPr>
            <a:r>
              <a:rPr lang="en-US" altLang="en-US" sz="2200">
                <a:latin typeface="Tahoma" panose="020B0604030504040204" pitchFamily="34" charset="0"/>
                <a:ea typeface="ＭＳ Ｐゴシック" panose="020B0600070205080204" pitchFamily="34" charset="-128"/>
              </a:rPr>
              <a:t>CAST(string AS DATE)    </a:t>
            </a:r>
            <a:r>
              <a:rPr lang="en-US" altLang="en-US" sz="2000">
                <a:latin typeface="Tahoma" panose="020B0604030504040204" pitchFamily="34" charset="0"/>
                <a:ea typeface="ＭＳ Ｐゴシック" panose="020B0600070205080204" pitchFamily="34" charset="-128"/>
              </a:rPr>
              <a:t>[SQL2: CAST(&lt;value&gt; AS &lt;type&gt;)]</a:t>
            </a:r>
          </a:p>
          <a:p>
            <a:pPr lvl="1" eaLnBrk="1" hangingPunct="1">
              <a:buClr>
                <a:schemeClr val="tx2"/>
              </a:buClr>
              <a:buFont typeface="Wingdings" pitchFamily="2" charset="2"/>
              <a:buNone/>
            </a:pPr>
            <a:r>
              <a:rPr lang="en-US" altLang="en-US" sz="2200">
                <a:latin typeface="Tahoma" panose="020B0604030504040204" pitchFamily="34" charset="0"/>
                <a:ea typeface="ＭＳ Ｐゴシック" panose="020B0600070205080204" pitchFamily="34" charset="-128"/>
              </a:rPr>
              <a:t>    e.g., CAST(</a:t>
            </a:r>
            <a:r>
              <a:rPr lang="ja-JP" altLang="en-US" sz="2200">
                <a:latin typeface="Tahoma" panose="020B0604030504040204" pitchFamily="34" charset="0"/>
                <a:ea typeface="ＭＳ Ｐゴシック" panose="020B0600070205080204" pitchFamily="34" charset="-128"/>
              </a:rPr>
              <a:t>‘</a:t>
            </a:r>
            <a:r>
              <a:rPr lang="en-US" altLang="ja-JP" sz="2200">
                <a:latin typeface="Tahoma" panose="020B0604030504040204" pitchFamily="34" charset="0"/>
                <a:ea typeface="ＭＳ Ｐゴシック" panose="020B0600070205080204" pitchFamily="34" charset="-128"/>
              </a:rPr>
              <a:t>2002-02-18' AS DATE)</a:t>
            </a:r>
          </a:p>
          <a:p>
            <a:pPr lvl="1" eaLnBrk="1" hangingPunct="1">
              <a:buClr>
                <a:schemeClr val="tx2"/>
              </a:buClr>
            </a:pPr>
            <a:r>
              <a:rPr lang="en-US" altLang="en-US" sz="2200">
                <a:latin typeface="Tahoma" panose="020B0604030504040204" pitchFamily="34" charset="0"/>
                <a:ea typeface="ＭＳ Ｐゴシック" panose="020B0600070205080204" pitchFamily="34" charset="-128"/>
              </a:rPr>
              <a:t>MAKEDATE (int year, int month, int day) or</a:t>
            </a:r>
            <a:br>
              <a:rPr lang="en-US" altLang="en-US" sz="2200">
                <a:latin typeface="Tahoma" panose="020B0604030504040204" pitchFamily="34" charset="0"/>
                <a:ea typeface="ＭＳ Ｐゴシック" panose="020B0600070205080204" pitchFamily="34" charset="-128"/>
              </a:rPr>
            </a:br>
            <a:r>
              <a:rPr lang="en-US" altLang="en-US" sz="2200">
                <a:latin typeface="Tahoma" panose="020B0604030504040204" pitchFamily="34" charset="0"/>
                <a:ea typeface="ＭＳ Ｐゴシック" panose="020B0600070205080204" pitchFamily="34" charset="-128"/>
              </a:rPr>
              <a:t>DATE (int year, int month, int day)</a:t>
            </a:r>
          </a:p>
          <a:p>
            <a:pPr lvl="1" eaLnBrk="1" hangingPunct="1">
              <a:buClr>
                <a:schemeClr val="tx2"/>
              </a:buClr>
              <a:buFont typeface="Wingdings" pitchFamily="2" charset="2"/>
              <a:buNone/>
            </a:pPr>
            <a:r>
              <a:rPr lang="en-US" altLang="en-US" sz="2200">
                <a:latin typeface="Tahoma" panose="020B0604030504040204" pitchFamily="34" charset="0"/>
                <a:ea typeface="ＭＳ Ｐゴシック" panose="020B0600070205080204" pitchFamily="34" charset="-128"/>
              </a:rPr>
              <a:t>    e.g., MAKEDATE(1999, 12, 31)</a:t>
            </a:r>
          </a:p>
          <a:p>
            <a:pPr lvl="1" eaLnBrk="1" hangingPunct="1">
              <a:buClr>
                <a:schemeClr val="tx2"/>
              </a:buClr>
            </a:pPr>
            <a:r>
              <a:rPr lang="en-US" altLang="en-US" sz="2200">
                <a:latin typeface="Tahoma" panose="020B0604030504040204" pitchFamily="34" charset="0"/>
                <a:ea typeface="ＭＳ Ｐゴシック" panose="020B0600070205080204" pitchFamily="34" charset="-128"/>
              </a:rPr>
              <a:t>EXTRACT (MONTH/DAY/YEAR FROM &lt;date&gt;) [SQL3]</a:t>
            </a:r>
          </a:p>
          <a:p>
            <a:pPr lvl="1" eaLnBrk="1" hangingPunct="1">
              <a:buClr>
                <a:schemeClr val="tx2"/>
              </a:buClr>
            </a:pPr>
            <a:r>
              <a:rPr lang="en-US" altLang="en-US" sz="2200">
                <a:latin typeface="Tahoma" panose="020B0604030504040204" pitchFamily="34" charset="0"/>
                <a:ea typeface="ＭＳ Ｐゴシック" panose="020B0600070205080204" pitchFamily="34" charset="-128"/>
              </a:rPr>
              <a:t>YEAR(&lt;date&gt;), MONTH(&lt;date&gt;), DAY(&lt;date&gt;)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6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6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6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6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6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6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69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69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5" grpId="0" build="p" bldLvl="2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7AF45-C2EE-4743-B034-BE180D4B9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PostqreSQL</a:t>
            </a:r>
            <a:r>
              <a:rPr lang="en-US" altLang="en-US" dirty="0"/>
              <a:t> Functions on Dates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46D2C2-64EC-4E4E-AAD2-913CCD828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87" y="1676400"/>
            <a:ext cx="8896026" cy="37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635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>
            <a:extLst>
              <a:ext uri="{FF2B5EF4-FFF2-40B4-BE49-F238E27FC236}">
                <a16:creationId xmlns:a16="http://schemas.microsoft.com/office/drawing/2014/main" id="{EE60FED8-9955-064D-ACA1-8209DA648F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Operations on Dates</a:t>
            </a:r>
          </a:p>
        </p:txBody>
      </p:sp>
      <p:sp>
        <p:nvSpPr>
          <p:cNvPr id="59394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D9B03970-5BC2-B743-8785-30553CB0EA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077200" cy="45720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5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Datetime (+ or -) Interval = Datetime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5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Datetime - Datetime = Interval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5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Interval (* or /) Number = Interval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5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Interval (+ or -) Interval = Interval </a:t>
            </a:r>
          </a:p>
          <a:p>
            <a:pPr eaLnBrk="1" hangingPunct="1"/>
            <a:endParaRPr lang="en-US" altLang="en-US" sz="25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5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Examples (ANSI SQL):</a:t>
            </a:r>
          </a:p>
          <a:p>
            <a:pPr lvl="1" eaLnBrk="1" hangingPunct="1">
              <a:lnSpc>
                <a:spcPct val="130000"/>
              </a:lnSpc>
              <a:buClr>
                <a:schemeClr val="tx2"/>
              </a:buClr>
            </a:pPr>
            <a:r>
              <a:rPr lang="en-US" altLang="en-US" sz="22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(CURRENT_DATE + INTERVAL '1' MONTH) </a:t>
            </a:r>
          </a:p>
          <a:p>
            <a:pPr lvl="1" eaLnBrk="1" hangingPunct="1">
              <a:lnSpc>
                <a:spcPct val="130000"/>
              </a:lnSpc>
              <a:buClr>
                <a:schemeClr val="tx2"/>
              </a:buClr>
            </a:pPr>
            <a:r>
              <a:rPr lang="en-US" altLang="en-US" sz="22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(CURRENT_DATE - INTERVAL </a:t>
            </a:r>
            <a:r>
              <a:rPr lang="ja-JP" altLang="en-US" sz="2200">
                <a:latin typeface="Tahoma" panose="020B0604030504040204" pitchFamily="34" charset="0"/>
                <a:ea typeface="ＭＳ Ｐゴシック" panose="020B0600070205080204" pitchFamily="34" charset="-128"/>
              </a:rPr>
              <a:t>‘</a:t>
            </a:r>
            <a:r>
              <a:rPr lang="en-US" altLang="ja-JP" sz="22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18' DAY)</a:t>
            </a:r>
          </a:p>
          <a:p>
            <a:pPr lvl="1" eaLnBrk="1" hangingPunct="1">
              <a:lnSpc>
                <a:spcPct val="130000"/>
              </a:lnSpc>
              <a:buClr>
                <a:schemeClr val="tx2"/>
              </a:buClr>
            </a:pPr>
            <a:r>
              <a:rPr lang="en-US" altLang="en-US" sz="22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(CURRENT_DATE – </a:t>
            </a:r>
            <a:r>
              <a:rPr lang="en-US" altLang="en-US" sz="2200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BirthDate</a:t>
            </a:r>
            <a:r>
              <a:rPr lang="en-US" altLang="en-US" sz="22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)</a:t>
            </a: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>
            <a:extLst>
              <a:ext uri="{FF2B5EF4-FFF2-40B4-BE49-F238E27FC236}">
                <a16:creationId xmlns:a16="http://schemas.microsoft.com/office/drawing/2014/main" id="{DC421E63-8F0F-6445-ABC0-AB1425C5F0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Intervals</a:t>
            </a:r>
          </a:p>
        </p:txBody>
      </p:sp>
      <p:sp>
        <p:nvSpPr>
          <p:cNvPr id="61442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8B432C65-B776-0F41-9F09-1709628140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077200" cy="4800600"/>
          </a:xfrm>
        </p:spPr>
        <p:txBody>
          <a:bodyPr/>
          <a:lstStyle/>
          <a:p>
            <a:pPr eaLnBrk="1" hangingPunct="1">
              <a:spcAft>
                <a:spcPts val="300"/>
              </a:spcAft>
            </a:pPr>
            <a:r>
              <a:rPr lang="en-US" altLang="en-US" sz="25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An interval results when two dates are subtracted. E.g., </a:t>
            </a:r>
            <a:r>
              <a:rPr lang="en-US" altLang="en-US" sz="2500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AdmitDate</a:t>
            </a:r>
            <a:r>
              <a:rPr lang="en-US" altLang="en-US" sz="25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– </a:t>
            </a:r>
            <a:r>
              <a:rPr lang="en-US" altLang="en-US" sz="2500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DischargeDate</a:t>
            </a:r>
            <a:endParaRPr lang="en-US" altLang="en-US" sz="25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spcAft>
                <a:spcPts val="300"/>
              </a:spcAft>
            </a:pPr>
            <a:r>
              <a:rPr lang="en-US" altLang="en-US" sz="25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Two interval data types: </a:t>
            </a:r>
            <a:r>
              <a:rPr lang="en-US" altLang="en-US" sz="2500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Year-Month</a:t>
            </a:r>
            <a:r>
              <a:rPr lang="en-US" altLang="en-US" sz="25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&amp; </a:t>
            </a:r>
            <a:r>
              <a:rPr lang="en-US" altLang="en-US" sz="2500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Day-Time</a:t>
            </a:r>
          </a:p>
          <a:p>
            <a:pPr eaLnBrk="1" hangingPunct="1">
              <a:spcAft>
                <a:spcPts val="300"/>
              </a:spcAft>
            </a:pPr>
            <a:r>
              <a:rPr lang="en-US" altLang="en-US" sz="25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Format: INTERVAL start-field(p) [TO end-field(fs)]</a:t>
            </a:r>
          </a:p>
          <a:p>
            <a:pPr lvl="1" eaLnBrk="1" hangingPunct="1">
              <a:spcAft>
                <a:spcPts val="300"/>
              </a:spcAft>
              <a:buClr>
                <a:schemeClr val="tx2"/>
              </a:buClr>
            </a:pPr>
            <a:r>
              <a:rPr lang="en-US" altLang="en-US" sz="22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p is the precision (default is 2 digits)</a:t>
            </a:r>
          </a:p>
          <a:p>
            <a:pPr lvl="1" eaLnBrk="1" hangingPunct="1">
              <a:spcAft>
                <a:spcPts val="300"/>
              </a:spcAft>
              <a:buClr>
                <a:schemeClr val="tx2"/>
              </a:buClr>
            </a:pPr>
            <a:r>
              <a:rPr lang="en-US" altLang="en-US" sz="22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fs is the fractional second precision, which is only applicable to DAY/TIME (default is 6 digits)</a:t>
            </a:r>
            <a:r>
              <a:rPr lang="en-US" altLang="en-US" sz="21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</a:t>
            </a:r>
          </a:p>
          <a:p>
            <a:pPr eaLnBrk="1" hangingPunct="1">
              <a:spcAft>
                <a:spcPts val="300"/>
              </a:spcAft>
            </a:pPr>
            <a:r>
              <a:rPr lang="en-US" altLang="en-US" sz="25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Year-Month intervals: </a:t>
            </a:r>
          </a:p>
          <a:p>
            <a:pPr lvl="1" eaLnBrk="1" hangingPunct="1">
              <a:spcAft>
                <a:spcPts val="300"/>
              </a:spcAft>
              <a:buClr>
                <a:schemeClr val="tx2"/>
              </a:buClr>
            </a:pPr>
            <a:r>
              <a:rPr lang="en-US" altLang="en-US" sz="21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INTERVAL YEAR, INTERVAL YEAR(p), INTERVAL MONTH, INTERVAL MONTH(p), INTERVAL YEAR TO MONTH, INTERVAL YEAR(p) TO MONTH</a:t>
            </a:r>
          </a:p>
          <a:p>
            <a:pPr lvl="1" eaLnBrk="1" hangingPunct="1">
              <a:spcAft>
                <a:spcPts val="300"/>
              </a:spcAft>
              <a:buClr>
                <a:schemeClr val="tx2"/>
              </a:buClr>
            </a:pPr>
            <a:r>
              <a:rPr lang="en-US" altLang="en-US" sz="21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E.g., INTERVAL YEAR (2) to MONTH could be [0-0, 99-11]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7AF45-C2EE-4743-B034-BE180D4B9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PostqreSQL</a:t>
            </a:r>
            <a:r>
              <a:rPr lang="en-US" altLang="en-US" dirty="0"/>
              <a:t> Intervals…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E0D231-A436-034E-A8A8-3B8D6E211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7" y="1123950"/>
            <a:ext cx="6943725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495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>
            <a:extLst>
              <a:ext uri="{FF2B5EF4-FFF2-40B4-BE49-F238E27FC236}">
                <a16:creationId xmlns:a16="http://schemas.microsoft.com/office/drawing/2014/main" id="{AD88716B-B9E5-F34D-8D91-C622DD4088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DATETIME Type &amp; Oracle DATE</a:t>
            </a:r>
          </a:p>
        </p:txBody>
      </p:sp>
      <p:sp>
        <p:nvSpPr>
          <p:cNvPr id="48130" name="Content Placeholder 2">
            <a:extLst>
              <a:ext uri="{FF2B5EF4-FFF2-40B4-BE49-F238E27FC236}">
                <a16:creationId xmlns:a16="http://schemas.microsoft.com/office/drawing/2014/main" id="{12AC6BBC-D89A-2F48-88AF-F4507A8F18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143000"/>
            <a:ext cx="8610600" cy="5257800"/>
          </a:xfrm>
        </p:spPr>
        <p:txBody>
          <a:bodyPr/>
          <a:lstStyle/>
          <a:p>
            <a:r>
              <a:rPr lang="en-US" altLang="en-US" sz="2300">
                <a:solidFill>
                  <a:srgbClr val="FF0000"/>
                </a:solidFill>
                <a:ea typeface="ＭＳ Ｐゴシック" panose="020B0600070205080204" pitchFamily="34" charset="-128"/>
              </a:rPr>
              <a:t>DATETIME</a:t>
            </a:r>
            <a:r>
              <a:rPr lang="en-US" altLang="en-US" sz="2300">
                <a:ea typeface="ＭＳ Ｐゴシック" panose="020B0600070205080204" pitchFamily="34" charset="-128"/>
              </a:rPr>
              <a:t> is </a:t>
            </a:r>
            <a:r>
              <a:rPr lang="en-US" altLang="en-US" sz="2300">
                <a:latin typeface="Comic Sans MS" panose="030F0902030302020204" pitchFamily="66" charset="0"/>
                <a:ea typeface="ＭＳ Ｐゴシック" panose="020B0600070205080204" pitchFamily="34" charset="-128"/>
              </a:rPr>
              <a:t>not</a:t>
            </a:r>
            <a:r>
              <a:rPr lang="en-US" altLang="en-US" sz="2300">
                <a:ea typeface="ＭＳ Ｐゴシック" panose="020B0600070205080204" pitchFamily="34" charset="-128"/>
              </a:rPr>
              <a:t> a valid ANSI SQL type</a:t>
            </a:r>
          </a:p>
          <a:p>
            <a:r>
              <a:rPr lang="en-US" altLang="en-US" sz="2300">
                <a:ea typeface="ＭＳ Ｐゴシック" panose="020B0600070205080204" pitchFamily="34" charset="-128"/>
              </a:rPr>
              <a:t>Not supported by Oracle - Oracle DATE = ANSI TIMESTAMP</a:t>
            </a:r>
          </a:p>
          <a:p>
            <a:r>
              <a:rPr lang="en-US" altLang="en-US" sz="2300">
                <a:ea typeface="ＭＳ Ｐゴシック" panose="020B0600070205080204" pitchFamily="34" charset="-128"/>
              </a:rPr>
              <a:t>MySQL DATETIME is used as a TIMESTAMP </a:t>
            </a:r>
          </a:p>
          <a:p>
            <a:pPr lvl="1">
              <a:buClr>
                <a:schemeClr val="tx2"/>
              </a:buClr>
            </a:pPr>
            <a:r>
              <a:rPr lang="en-US" altLang="en-US" sz="2300">
                <a:ea typeface="ＭＳ Ｐゴシック" panose="020B0600070205080204" pitchFamily="34" charset="-128"/>
              </a:rPr>
              <a:t>MySQL DATETIME supported range is '1000-01-01 00:00:00' to '9999-12-31 23:59:59’</a:t>
            </a:r>
          </a:p>
          <a:p>
            <a:pPr lvl="1">
              <a:buClr>
                <a:schemeClr val="tx2"/>
              </a:buClr>
            </a:pPr>
            <a:r>
              <a:rPr lang="en-US" altLang="en-US" sz="2300">
                <a:ea typeface="ＭＳ Ｐゴシック" panose="020B0600070205080204" pitchFamily="34" charset="-128"/>
              </a:rPr>
              <a:t>MySQL TIMESTAMP supported range is '1970-01-01 00:00:01' UTC to '2038-01-19 03:14:07' UTC</a:t>
            </a:r>
          </a:p>
          <a:p>
            <a:pPr lvl="2">
              <a:buClr>
                <a:schemeClr val="tx2"/>
              </a:buClr>
            </a:pPr>
            <a:r>
              <a:rPr lang="en-US" altLang="en-US" sz="2300">
                <a:ea typeface="ＭＳ Ｐゴシック" panose="020B0600070205080204" pitchFamily="34" charset="-128"/>
              </a:rPr>
              <a:t>has varying properties, depending on the MySQL version and the SQL mode the server is running in.</a:t>
            </a:r>
          </a:p>
          <a:p>
            <a:r>
              <a:rPr lang="en-US" altLang="en-US" sz="2300">
                <a:ea typeface="ＭＳ Ｐゴシック" panose="020B0600070205080204" pitchFamily="34" charset="-128"/>
              </a:rPr>
              <a:t>Transarc-SQL: No TIMESTAMP</a:t>
            </a:r>
          </a:p>
          <a:p>
            <a:pPr lvl="1">
              <a:buClr>
                <a:schemeClr val="tx2"/>
              </a:buClr>
            </a:pPr>
            <a:r>
              <a:rPr lang="en-US" altLang="en-US" sz="2300">
                <a:ea typeface="ＭＳ Ｐゴシック" panose="020B0600070205080204" pitchFamily="34" charset="-128"/>
              </a:rPr>
              <a:t>DATETIME: 1753-01-01 to 9999-12-31[hh:mm:ss:nnn]</a:t>
            </a:r>
          </a:p>
          <a:p>
            <a:pPr lvl="1">
              <a:buClr>
                <a:schemeClr val="tx2"/>
              </a:buClr>
            </a:pPr>
            <a:r>
              <a:rPr lang="en-US" altLang="en-US" sz="2300">
                <a:ea typeface="ＭＳ Ｐゴシック" panose="020B0600070205080204" pitchFamily="34" charset="-128"/>
              </a:rPr>
              <a:t>DATETIME2: 0001-01-01 00:00:00.0000000 to           </a:t>
            </a:r>
            <a:br>
              <a:rPr lang="en-US" altLang="en-US" sz="2300">
                <a:ea typeface="ＭＳ Ｐゴシック" panose="020B0600070205080204" pitchFamily="34" charset="-128"/>
              </a:rPr>
            </a:br>
            <a:r>
              <a:rPr lang="en-US" altLang="en-US" sz="2300">
                <a:ea typeface="ＭＳ Ｐゴシック" panose="020B0600070205080204" pitchFamily="34" charset="-128"/>
              </a:rPr>
              <a:t>                      9999-12-31 23:59:59.9999999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E7E22D58-EDA8-4142-8C8F-5A6BE3AB92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>
                <a:ea typeface="ＭＳ Ｐゴシック" panose="020B0600070205080204" pitchFamily="34" charset="-128"/>
              </a:rPr>
              <a:t>Database Languages</a:t>
            </a:r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6B1F0F01-5761-014B-9541-97EDDCEAD2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b="1">
                <a:latin typeface="Arial" panose="020B0604020202020204" pitchFamily="34" charset="0"/>
                <a:ea typeface="ＭＳ Ｐゴシック" panose="020B0600070205080204" pitchFamily="34" charset="-128"/>
              </a:rPr>
              <a:t>Data Definition Language (</a:t>
            </a:r>
            <a:r>
              <a:rPr lang="en-US" altLang="en-US" b="1" i="1">
                <a:latin typeface="Arial" panose="020B0604020202020204" pitchFamily="34" charset="0"/>
                <a:ea typeface="ＭＳ Ｐゴシック" panose="020B0600070205080204" pitchFamily="34" charset="-128"/>
              </a:rPr>
              <a:t>DDL</a:t>
            </a:r>
            <a:r>
              <a:rPr lang="en-US" altLang="en-US" b="1">
                <a:latin typeface="Arial" panose="020B0604020202020204" pitchFamily="34" charset="0"/>
                <a:ea typeface="ＭＳ Ｐゴシック" panose="020B0600070205080204" pitchFamily="34" charset="-128"/>
              </a:rPr>
              <a:t>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Define schemas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Define </a:t>
            </a:r>
            <a:r>
              <a:rPr lang="en-US" altLang="en-US" b="1">
                <a:latin typeface="Arial" panose="020B0604020202020204" pitchFamily="34" charset="0"/>
                <a:ea typeface="ＭＳ Ｐゴシック" panose="020B0600070205080204" pitchFamily="34" charset="-128"/>
              </a:rPr>
              <a:t>Integrity Constraints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Example: unique </a:t>
            </a: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</a:rPr>
              <a:t>SID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More…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90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spcBef>
                <a:spcPts val="1175"/>
              </a:spcBef>
            </a:pPr>
            <a:r>
              <a:rPr lang="en-US" altLang="en-US" b="1">
                <a:latin typeface="Arial" panose="020B0604020202020204" pitchFamily="34" charset="0"/>
                <a:ea typeface="ＭＳ Ｐゴシック" panose="020B0600070205080204" pitchFamily="34" charset="-128"/>
              </a:rPr>
              <a:t>Data Manipulation Language (</a:t>
            </a:r>
            <a:r>
              <a:rPr lang="en-US" altLang="en-US" b="1" i="1">
                <a:latin typeface="Arial" panose="020B0604020202020204" pitchFamily="34" charset="0"/>
                <a:ea typeface="ＭＳ Ｐゴシック" panose="020B0600070205080204" pitchFamily="34" charset="-128"/>
              </a:rPr>
              <a:t>DML</a:t>
            </a:r>
            <a:r>
              <a:rPr lang="en-US" altLang="en-US" b="1">
                <a:latin typeface="Arial" panose="020B0604020202020204" pitchFamily="34" charset="0"/>
                <a:ea typeface="ＭＳ Ｐゴシック" panose="020B0600070205080204" pitchFamily="34" charset="-128"/>
              </a:rPr>
              <a:t>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To ask questions = </a:t>
            </a:r>
            <a:r>
              <a:rPr lang="en-US" altLang="en-US" b="1" i="1">
                <a:latin typeface="Arial" panose="020B0604020202020204" pitchFamily="34" charset="0"/>
                <a:ea typeface="ＭＳ Ｐゴシック" panose="020B0600070205080204" pitchFamily="34" charset="-128"/>
              </a:rPr>
              <a:t>Query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Example: Which students have GPA &gt; 3.75?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To insert, delete and update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99FC9C9C-0154-A948-AA38-6C99424417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ahoma" panose="020B0604030504040204" pitchFamily="34" charset="0"/>
                <a:ea typeface="ＭＳ Ｐゴシック" panose="020B0600070205080204" pitchFamily="34" charset="-128"/>
              </a:rPr>
              <a:t>Observations on Numeric types</a:t>
            </a:r>
          </a:p>
        </p:txBody>
      </p:sp>
      <p:sp>
        <p:nvSpPr>
          <p:cNvPr id="159747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A61D56A7-6245-9745-888B-D82CB12787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7724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600">
                <a:latin typeface="Tahoma" panose="020B0604030504040204" pitchFamily="34" charset="0"/>
                <a:ea typeface="ＭＳ Ｐゴシック" panose="020B0600070205080204" pitchFamily="34" charset="-128"/>
              </a:rPr>
              <a:t>They are like the datatype in C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2200">
                <a:latin typeface="Tahoma" panose="020B0604030504040204" pitchFamily="34" charset="0"/>
                <a:ea typeface="ＭＳ Ｐゴシック" panose="020B0600070205080204" pitchFamily="34" charset="-128"/>
              </a:rPr>
              <a:t>BIGINT for long integer or integer</a:t>
            </a:r>
          </a:p>
          <a:p>
            <a:pPr eaLnBrk="1" hangingPunct="1">
              <a:lnSpc>
                <a:spcPct val="90000"/>
              </a:lnSpc>
            </a:pPr>
            <a:endParaRPr lang="en-US" altLang="en-US" sz="120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600">
                <a:latin typeface="Tahoma" panose="020B0604030504040204" pitchFamily="34" charset="0"/>
                <a:ea typeface="ＭＳ Ｐゴシック" panose="020B0600070205080204" pitchFamily="34" charset="-128"/>
              </a:rPr>
              <a:t>Truncation is towards 0</a:t>
            </a:r>
          </a:p>
          <a:p>
            <a:pPr eaLnBrk="1" hangingPunct="1">
              <a:lnSpc>
                <a:spcPct val="90000"/>
              </a:lnSpc>
            </a:pPr>
            <a:endParaRPr lang="en-US" altLang="en-US" sz="120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600">
                <a:latin typeface="Tahoma" panose="020B0604030504040204" pitchFamily="34" charset="0"/>
                <a:ea typeface="ＭＳ Ｐゴシック" panose="020B0600070205080204" pitchFamily="34" charset="-128"/>
              </a:rPr>
              <a:t>Rounding is business instead of </a:t>
            </a:r>
            <a:r>
              <a:rPr lang="en-US" altLang="en-US" sz="26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Scientific</a:t>
            </a:r>
            <a:r>
              <a:rPr lang="en-US" altLang="en-US" sz="2600">
                <a:latin typeface="Tahoma" panose="020B0604030504040204" pitchFamily="34" charset="0"/>
                <a:ea typeface="ＭＳ Ｐゴシック" panose="020B0600070205080204" pitchFamily="34" charset="-128"/>
              </a:rPr>
              <a:t> 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2200">
                <a:latin typeface="Tahoma" panose="020B0604030504040204" pitchFamily="34" charset="0"/>
                <a:ea typeface="ＭＳ Ｐゴシック" panose="020B0600070205080204" pitchFamily="34" charset="-128"/>
              </a:rPr>
              <a:t>[0..4] </a:t>
            </a:r>
            <a:r>
              <a:rPr lang="en-US" altLang="en-US" sz="2200"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</a:t>
            </a:r>
            <a:r>
              <a:rPr lang="en-US" altLang="en-US" sz="2200">
                <a:latin typeface="Tahoma" panose="020B0604030504040204" pitchFamily="34" charset="0"/>
                <a:ea typeface="ＭＳ Ｐゴシック" panose="020B0600070205080204" pitchFamily="34" charset="-128"/>
              </a:rPr>
              <a:t> 0                                   </a:t>
            </a:r>
            <a:r>
              <a:rPr lang="en-US" altLang="en-US" sz="2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[0..4] </a:t>
            </a:r>
            <a:r>
              <a:rPr lang="en-US" altLang="en-US" sz="2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 0</a:t>
            </a:r>
            <a:endParaRPr lang="en-US" altLang="en-US" sz="2200">
              <a:solidFill>
                <a:schemeClr val="tx2"/>
              </a:solidFill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2200">
                <a:latin typeface="Tahoma" panose="020B0604030504040204" pitchFamily="34" charset="0"/>
                <a:ea typeface="ＭＳ Ｐゴシック" panose="020B0600070205080204" pitchFamily="34" charset="-128"/>
              </a:rPr>
              <a:t>[6..9] </a:t>
            </a:r>
            <a:r>
              <a:rPr lang="en-US" altLang="en-US" sz="2200"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</a:t>
            </a:r>
            <a:r>
              <a:rPr lang="en-US" altLang="en-US" sz="2200">
                <a:latin typeface="Tahoma" panose="020B0604030504040204" pitchFamily="34" charset="0"/>
                <a:ea typeface="ＭＳ Ｐゴシック" panose="020B0600070205080204" pitchFamily="34" charset="-128"/>
              </a:rPr>
              <a:t> 1                                   </a:t>
            </a:r>
            <a:r>
              <a:rPr lang="en-US" altLang="en-US" sz="2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[5..9] </a:t>
            </a:r>
            <a:r>
              <a:rPr lang="en-US" altLang="en-US" sz="2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 1</a:t>
            </a:r>
            <a:endParaRPr lang="en-US" altLang="en-US" sz="2200">
              <a:solidFill>
                <a:schemeClr val="tx2"/>
              </a:solidFill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2200">
                <a:latin typeface="Tahoma" panose="020B0604030504040204" pitchFamily="34" charset="0"/>
                <a:ea typeface="ＭＳ Ｐゴシック" panose="020B0600070205080204" pitchFamily="34" charset="-128"/>
              </a:rPr>
              <a:t>Half times of 5 is 0 and half 1</a:t>
            </a:r>
          </a:p>
          <a:p>
            <a:pPr eaLnBrk="1" hangingPunct="1">
              <a:lnSpc>
                <a:spcPct val="90000"/>
              </a:lnSpc>
            </a:pPr>
            <a:endParaRPr lang="en-US" altLang="en-US" sz="120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600">
                <a:latin typeface="Tahoma" panose="020B0604030504040204" pitchFamily="34" charset="0"/>
                <a:ea typeface="ＭＳ Ｐゴシック" panose="020B0600070205080204" pitchFamily="34" charset="-128"/>
              </a:rPr>
              <a:t>Some systems use Number() for floating</a:t>
            </a:r>
          </a:p>
          <a:p>
            <a:pPr eaLnBrk="1" hangingPunct="1">
              <a:lnSpc>
                <a:spcPct val="90000"/>
              </a:lnSpc>
            </a:pPr>
            <a:endParaRPr lang="en-US" altLang="en-US" sz="120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600" i="1">
                <a:latin typeface="Tahoma" panose="020B0604030504040204" pitchFamily="34" charset="0"/>
                <a:ea typeface="ＭＳ Ｐゴシック" panose="020B0600070205080204" pitchFamily="34" charset="-128"/>
              </a:rPr>
              <a:t>Money</a:t>
            </a:r>
            <a:r>
              <a:rPr lang="en-US" altLang="en-US" sz="2600">
                <a:latin typeface="Tahoma" panose="020B0604030504040204" pitchFamily="34" charset="0"/>
                <a:ea typeface="ＭＳ Ｐゴシック" panose="020B0600070205080204" pitchFamily="34" charset="-128"/>
              </a:rPr>
              <a:t> or C</a:t>
            </a:r>
            <a:r>
              <a:rPr lang="en-US" altLang="en-US" sz="2600" i="1">
                <a:latin typeface="Tahoma" panose="020B0604030504040204" pitchFamily="34" charset="0"/>
                <a:ea typeface="ＭＳ Ｐゴシック" panose="020B0600070205080204" pitchFamily="34" charset="-128"/>
              </a:rPr>
              <a:t>urrency </a:t>
            </a:r>
            <a:r>
              <a:rPr lang="en-US" altLang="en-US" sz="2600">
                <a:latin typeface="Tahoma" panose="020B0604030504040204" pitchFamily="34" charset="0"/>
                <a:ea typeface="ＭＳ Ｐゴシック" panose="020B0600070205080204" pitchFamily="34" charset="-128"/>
              </a:rPr>
              <a:t>data are numeric data with a currency sign: $, £, €, ¥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60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9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9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9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9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9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9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97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97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build="p" bldLvl="2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>
            <a:extLst>
              <a:ext uri="{FF2B5EF4-FFF2-40B4-BE49-F238E27FC236}">
                <a16:creationId xmlns:a16="http://schemas.microsoft.com/office/drawing/2014/main" id="{C112AD28-549F-2140-B919-B4B33D83E0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6096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Constructing Date Functions in Oracle</a:t>
            </a:r>
          </a:p>
        </p:txBody>
      </p:sp>
      <p:graphicFrame>
        <p:nvGraphicFramePr>
          <p:cNvPr id="248906" name="Group 74">
            <a:extLst>
              <a:ext uri="{FF2B5EF4-FFF2-40B4-BE49-F238E27FC236}">
                <a16:creationId xmlns:a16="http://schemas.microsoft.com/office/drawing/2014/main" id="{BF963C1B-652E-AD4F-B564-7201CC03B515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450850" y="1219200"/>
          <a:ext cx="4038600" cy="2365376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7850">
                <a:tc>
                  <a:txBody>
                    <a:bodyPr/>
                    <a:lstStyle>
                      <a:lvl1pPr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Oracle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054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Returns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0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650">
                <a:tc>
                  <a:txBody>
                    <a:bodyPr/>
                    <a:lstStyle>
                      <a:lvl1pPr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TO_CHAR(d,format)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charset="0"/>
                        <a:ea typeface="ＭＳ Ｐゴシック" charset="-128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character-string equivalent of </a:t>
                      </a:r>
                      <a:r>
                        <a:rPr kumimoji="0" lang="en-US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d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 based on </a:t>
                      </a:r>
                      <a:r>
                        <a:rPr kumimoji="0" lang="en-US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format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438">
                <a:tc>
                  <a:txBody>
                    <a:bodyPr/>
                    <a:lstStyle>
                      <a:lvl1pPr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TO_DATE(s,format)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date corresponding to </a:t>
                      </a:r>
                      <a:r>
                        <a:rPr kumimoji="0" lang="en-US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s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 based on </a:t>
                      </a:r>
                      <a:r>
                        <a:rPr kumimoji="0" lang="en-US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format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438">
                <a:tc>
                  <a:txBody>
                    <a:bodyPr/>
                    <a:lstStyle>
                      <a:lvl1pPr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TO_TIMESTAMP(s, format)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date corresponding to </a:t>
                      </a:r>
                      <a:r>
                        <a:rPr kumimoji="0" lang="en-US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s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 based on </a:t>
                      </a:r>
                      <a:r>
                        <a:rPr kumimoji="0" lang="en-US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format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48855" name="Group 23">
            <a:extLst>
              <a:ext uri="{FF2B5EF4-FFF2-40B4-BE49-F238E27FC236}">
                <a16:creationId xmlns:a16="http://schemas.microsoft.com/office/drawing/2014/main" id="{5D6AA4ED-988F-5D48-B7EE-80CA221585E0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4800600" y="1225550"/>
          <a:ext cx="4114800" cy="4946656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</a:rPr>
                        <a:t>Format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05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</a:rPr>
                        <a:t>Description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0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</a:rPr>
                        <a:t>MM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</a:rPr>
                        <a:t>Month number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</a:rPr>
                        <a:t>MON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</a:rPr>
                        <a:t>3-letter abbreviation of month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</a:rPr>
                        <a:t>MONTH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</a:rPr>
                        <a:t>Fully spelled-out month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</a:rPr>
                        <a:t>D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</a:rPr>
                        <a:t>Number of days in the week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</a:rPr>
                        <a:t>DD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</a:rPr>
                        <a:t>Number of days in the month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</a:rPr>
                        <a:t>DDD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</a:rPr>
                        <a:t>Number of days in the year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</a:rPr>
                        <a:t>DY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</a:rPr>
                        <a:t>3-letter abbreviation of day of week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</a:rPr>
                        <a:t>DAY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</a:rPr>
                        <a:t>Fully spelled-out day of week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91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</a:rPr>
                        <a:t>Y, YY, YYY, YYYY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</a:rPr>
                        <a:t>Last 1, 2, 3 or 4 digits of year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</a:rPr>
                        <a:t>HH12, HH24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</a:rPr>
                        <a:t>Hours of the day (1-12 or 0-23)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</a:rPr>
                        <a:t>MI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</a:rPr>
                        <a:t>Minutes of hour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</a:rPr>
                        <a:t>SS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</a:rPr>
                        <a:t>Seconds of minute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43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</a:rPr>
                        <a:t>AM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</a:rPr>
                        <a:t>Display AM or PM depending on time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085F95F-76D9-B749-9C8D-8A47C153C3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657600"/>
            <a:ext cx="4183063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Clr>
                <a:schemeClr val="tx1"/>
              </a:buClr>
              <a:buFont typeface="Monotype Sorts" pitchFamily="2" charset="2"/>
              <a:buNone/>
            </a:pPr>
            <a:r>
              <a:rPr lang="en-US" altLang="en-US" sz="2200"/>
              <a:t>Examples: </a:t>
            </a:r>
          </a:p>
          <a:p>
            <a:pPr>
              <a:lnSpc>
                <a:spcPct val="110000"/>
              </a:lnSpc>
              <a:buFont typeface="Wingdings" pitchFamily="2" charset="2"/>
              <a:buChar char="§"/>
            </a:pPr>
            <a:r>
              <a:rPr lang="en-US" altLang="en-US" sz="2000">
                <a:solidFill>
                  <a:schemeClr val="accent1"/>
                </a:solidFill>
              </a:rPr>
              <a:t>TO_DATE(</a:t>
            </a:r>
            <a:r>
              <a:rPr lang="ja-JP" altLang="en-US" sz="2000">
                <a:solidFill>
                  <a:schemeClr val="accent1"/>
                </a:solidFill>
                <a:latin typeface="Tahoma" panose="020B0604030504040204" pitchFamily="34" charset="0"/>
              </a:rPr>
              <a:t>‘</a:t>
            </a:r>
            <a:r>
              <a:rPr lang="en-US" altLang="ja-JP" sz="2000">
                <a:solidFill>
                  <a:schemeClr val="accent1"/>
                </a:solidFill>
                <a:latin typeface="Tahoma" panose="020B0604030504040204" pitchFamily="34" charset="0"/>
              </a:rPr>
              <a:t>2011-FEB-18’,</a:t>
            </a:r>
            <a:br>
              <a:rPr lang="en-US" altLang="ja-JP" sz="2000">
                <a:solidFill>
                  <a:schemeClr val="accent1"/>
                </a:solidFill>
                <a:latin typeface="Tahoma" panose="020B0604030504040204" pitchFamily="34" charset="0"/>
              </a:rPr>
            </a:br>
            <a:r>
              <a:rPr lang="en-US" altLang="ja-JP" sz="2000">
                <a:solidFill>
                  <a:schemeClr val="accent1"/>
                </a:solidFill>
                <a:latin typeface="Tahoma" panose="020B0604030504040204" pitchFamily="34" charset="0"/>
              </a:rPr>
              <a:t>                </a:t>
            </a:r>
            <a:r>
              <a:rPr lang="ja-JP" altLang="en-US" sz="2000">
                <a:solidFill>
                  <a:schemeClr val="accent1"/>
                </a:solidFill>
                <a:latin typeface="Tahoma" panose="020B0604030504040204" pitchFamily="34" charset="0"/>
              </a:rPr>
              <a:t>‘</a:t>
            </a:r>
            <a:r>
              <a:rPr lang="en-US" altLang="ja-JP" sz="2000">
                <a:solidFill>
                  <a:schemeClr val="accent1"/>
                </a:solidFill>
                <a:latin typeface="Tahoma" panose="020B0604030504040204" pitchFamily="34" charset="0"/>
              </a:rPr>
              <a:t>YYYY-MON-DD’)</a:t>
            </a:r>
          </a:p>
          <a:p>
            <a:pPr>
              <a:lnSpc>
                <a:spcPct val="110000"/>
              </a:lnSpc>
              <a:buFont typeface="Wingdings" pitchFamily="2" charset="2"/>
              <a:buChar char="§"/>
            </a:pPr>
            <a:r>
              <a:rPr lang="en-US" altLang="ja-JP" sz="2000">
                <a:solidFill>
                  <a:schemeClr val="accent1"/>
                </a:solidFill>
                <a:latin typeface="Tahoma" panose="020B0604030504040204" pitchFamily="34" charset="0"/>
              </a:rPr>
              <a:t>TO_DATE(</a:t>
            </a:r>
            <a:r>
              <a:rPr lang="ja-JP" altLang="en-US" sz="2000">
                <a:solidFill>
                  <a:schemeClr val="accent1"/>
                </a:solidFill>
                <a:latin typeface="Tahoma" panose="020B0604030504040204" pitchFamily="34" charset="0"/>
              </a:rPr>
              <a:t>‘</a:t>
            </a:r>
            <a:r>
              <a:rPr lang="en-US" altLang="ja-JP" sz="2000">
                <a:solidFill>
                  <a:schemeClr val="accent1"/>
                </a:solidFill>
                <a:latin typeface="Tahoma" panose="020B0604030504040204" pitchFamily="34" charset="0"/>
              </a:rPr>
              <a:t>02182011’ ,</a:t>
            </a:r>
            <a:r>
              <a:rPr lang="en-US" altLang="ja-JP" sz="2000">
                <a:solidFill>
                  <a:schemeClr val="accent1"/>
                </a:solidFill>
              </a:rPr>
              <a:t> </a:t>
            </a:r>
            <a:br>
              <a:rPr lang="en-US" altLang="ja-JP" sz="2000">
                <a:solidFill>
                  <a:schemeClr val="accent1"/>
                </a:solidFill>
              </a:rPr>
            </a:br>
            <a:r>
              <a:rPr lang="en-US" altLang="ja-JP" sz="2000">
                <a:solidFill>
                  <a:schemeClr val="accent1"/>
                </a:solidFill>
              </a:rPr>
              <a:t>                   </a:t>
            </a:r>
            <a:r>
              <a:rPr lang="ja-JP" altLang="en-US" sz="2000">
                <a:solidFill>
                  <a:schemeClr val="accent1"/>
                </a:solidFill>
                <a:latin typeface="Tahoma" panose="020B0604030504040204" pitchFamily="34" charset="0"/>
              </a:rPr>
              <a:t>‘</a:t>
            </a:r>
            <a:r>
              <a:rPr lang="en-US" altLang="ja-JP" sz="2000">
                <a:solidFill>
                  <a:schemeClr val="accent1"/>
                </a:solidFill>
                <a:latin typeface="Tahoma" panose="020B0604030504040204" pitchFamily="34" charset="0"/>
              </a:rPr>
              <a:t>MMDDYYYY’)</a:t>
            </a:r>
          </a:p>
          <a:p>
            <a:pPr>
              <a:lnSpc>
                <a:spcPct val="130000"/>
              </a:lnSpc>
              <a:buFont typeface="Wingdings" pitchFamily="2" charset="2"/>
              <a:buChar char="§"/>
            </a:pPr>
            <a:r>
              <a:rPr lang="en-US" altLang="ja-JP" sz="2000">
                <a:solidFill>
                  <a:schemeClr val="accent1"/>
                </a:solidFill>
                <a:latin typeface="Tahoma" panose="020B0604030504040204" pitchFamily="34" charset="0"/>
              </a:rPr>
              <a:t>TO_CHAR(mydate, DY)  </a:t>
            </a:r>
            <a:r>
              <a:rPr lang="en-US" altLang="ja-JP" sz="2000">
                <a:solidFill>
                  <a:schemeClr val="accent1"/>
                </a:solidFill>
                <a:latin typeface="Tahoma" panose="020B0604030504040204" pitchFamily="34" charset="0"/>
                <a:sym typeface="Wingdings" pitchFamily="2" charset="2"/>
              </a:rPr>
              <a:t> returns</a:t>
            </a:r>
            <a:br>
              <a:rPr lang="en-US" altLang="ja-JP" sz="2000">
                <a:solidFill>
                  <a:schemeClr val="accent1"/>
                </a:solidFill>
                <a:latin typeface="Tahoma" panose="020B0604030504040204" pitchFamily="34" charset="0"/>
                <a:sym typeface="Wingdings" pitchFamily="2" charset="2"/>
              </a:rPr>
            </a:br>
            <a:r>
              <a:rPr lang="en-US" altLang="ja-JP" sz="2000">
                <a:solidFill>
                  <a:schemeClr val="accent1"/>
                </a:solidFill>
                <a:latin typeface="Tahoma" panose="020B0604030504040204" pitchFamily="34" charset="0"/>
                <a:sym typeface="Wingdings" pitchFamily="2" charset="2"/>
              </a:rPr>
              <a:t>  sun, mon, tue, wed, thu, fri, sat</a:t>
            </a:r>
            <a:endParaRPr lang="en-US" altLang="ja-JP" sz="20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>
            <a:extLst>
              <a:ext uri="{FF2B5EF4-FFF2-40B4-BE49-F238E27FC236}">
                <a16:creationId xmlns:a16="http://schemas.microsoft.com/office/drawing/2014/main" id="{35EAA96A-14E7-6142-BF55-0D3264D70F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Resolving Spec Ambiguity</a:t>
            </a:r>
          </a:p>
        </p:txBody>
      </p:sp>
      <p:sp>
        <p:nvSpPr>
          <p:cNvPr id="54274" name="Content Placeholder 2">
            <a:extLst>
              <a:ext uri="{FF2B5EF4-FFF2-40B4-BE49-F238E27FC236}">
                <a16:creationId xmlns:a16="http://schemas.microsoft.com/office/drawing/2014/main" id="{DD516856-911E-E447-8646-85DFE4D077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r>
              <a:rPr lang="en-US" altLang="ja-JP">
                <a:latin typeface="Tahoma" panose="020B0604030504040204" pitchFamily="34" charset="0"/>
                <a:ea typeface="ＭＳ Ｐゴシック" panose="020B0600070205080204" pitchFamily="34" charset="-128"/>
              </a:rPr>
              <a:t>TO_DATE(</a:t>
            </a:r>
            <a:r>
              <a:rPr lang="ja-JP" altLang="en-US">
                <a:latin typeface="Tahoma" panose="020B0604030504040204" pitchFamily="34" charset="0"/>
                <a:ea typeface="ＭＳ Ｐゴシック" panose="020B0600070205080204" pitchFamily="34" charset="-128"/>
              </a:rPr>
              <a:t>‘</a:t>
            </a:r>
            <a:r>
              <a:rPr lang="en-US" altLang="ja-JP">
                <a:latin typeface="Tahoma" panose="020B0604030504040204" pitchFamily="34" charset="0"/>
                <a:ea typeface="ＭＳ Ｐゴシック" panose="020B0600070205080204" pitchFamily="34" charset="-128"/>
              </a:rPr>
              <a:t>02182011’ ,</a:t>
            </a:r>
            <a:r>
              <a:rPr lang="en-US" altLang="ja-JP">
                <a:ea typeface="ＭＳ Ｐゴシック" panose="020B0600070205080204" pitchFamily="34" charset="-128"/>
              </a:rPr>
              <a:t> </a:t>
            </a:r>
            <a:r>
              <a:rPr lang="ja-JP" altLang="en-US">
                <a:latin typeface="Tahoma" panose="020B0604030504040204" pitchFamily="34" charset="0"/>
                <a:ea typeface="ＭＳ Ｐゴシック" panose="020B0600070205080204" pitchFamily="34" charset="-128"/>
              </a:rPr>
              <a:t>‘</a:t>
            </a:r>
            <a:r>
              <a:rPr lang="en-US" altLang="ja-JP">
                <a:latin typeface="Tahoma" panose="020B0604030504040204" pitchFamily="34" charset="0"/>
                <a:ea typeface="ＭＳ Ｐゴシック" panose="020B0600070205080204" pitchFamily="34" charset="-128"/>
              </a:rPr>
              <a:t>MMDDYYYY’)</a:t>
            </a:r>
          </a:p>
          <a:p>
            <a:r>
              <a:rPr lang="en-US" altLang="ja-JP">
                <a:latin typeface="Tahoma" panose="020B0604030504040204" pitchFamily="34" charset="0"/>
                <a:ea typeface="ＭＳ Ｐゴシック" panose="020B0600070205080204" pitchFamily="34" charset="-128"/>
              </a:rPr>
              <a:t>It parses to the longest keyword.</a:t>
            </a:r>
          </a:p>
          <a:p>
            <a:endParaRPr lang="en-US" altLang="ja-JP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r>
              <a:rPr lang="en-US" altLang="ja-JP">
                <a:latin typeface="Tahoma" panose="020B0604030504040204" pitchFamily="34" charset="0"/>
                <a:ea typeface="ＭＳ Ｐゴシック" panose="020B0600070205080204" pitchFamily="34" charset="-128"/>
              </a:rPr>
              <a:t>Examples:</a:t>
            </a:r>
          </a:p>
          <a:p>
            <a:pPr lvl="1"/>
            <a:r>
              <a:rPr lang="en-US" altLang="ja-JP">
                <a:latin typeface="Tahoma" panose="020B0604030504040204" pitchFamily="34" charset="0"/>
                <a:ea typeface="ＭＳ Ｐゴシック" panose="020B0600070205080204" pitchFamily="34" charset="-128"/>
              </a:rPr>
              <a:t>'DYY' = DY and Y</a:t>
            </a:r>
          </a:p>
          <a:p>
            <a:pPr>
              <a:buFont typeface="Monotype Sorts" pitchFamily="2" charset="2"/>
              <a:buNone/>
            </a:pPr>
            <a:r>
              <a:rPr lang="en-US" altLang="ja-JP">
                <a:latin typeface="Tahoma" panose="020B0604030504040204" pitchFamily="34" charset="0"/>
                <a:ea typeface="ＭＳ Ｐゴシック" panose="020B0600070205080204" pitchFamily="34" charset="-128"/>
              </a:rPr>
              <a:t>        TO_DATE('WED7', 'DYY') = 01-FEB-17</a:t>
            </a:r>
          </a:p>
          <a:p>
            <a:pPr>
              <a:buFont typeface="Monotype Sorts" pitchFamily="2" charset="2"/>
              <a:buNone/>
            </a:pPr>
            <a:endParaRPr lang="en-US" altLang="ja-JP" sz="80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lvl="1"/>
            <a:r>
              <a:rPr lang="en-US" altLang="ja-JP">
                <a:latin typeface="Tahoma" panose="020B0604030504040204" pitchFamily="34" charset="0"/>
                <a:ea typeface="ＭＳ Ｐゴシック" panose="020B0600070205080204" pitchFamily="34" charset="-128"/>
              </a:rPr>
              <a:t>'DDDYYYY' = DDD and YYYY</a:t>
            </a:r>
          </a:p>
          <a:p>
            <a:pPr lvl="1">
              <a:buFont typeface="Wingdings" pitchFamily="2" charset="2"/>
              <a:buNone/>
            </a:pPr>
            <a:r>
              <a:rPr lang="en-US" altLang="ja-JP">
                <a:latin typeface="Tahoma" panose="020B0604030504040204" pitchFamily="34" charset="0"/>
                <a:ea typeface="ＭＳ Ｐゴシック" panose="020B0600070205080204" pitchFamily="34" charset="-128"/>
              </a:rPr>
              <a:t>   TO_DATE('3232017', 'DDDYYYY') = 19-NOV-17</a:t>
            </a:r>
          </a:p>
          <a:p>
            <a:pPr>
              <a:buFont typeface="Monotype Sorts" pitchFamily="2" charset="2"/>
              <a:buNone/>
            </a:pPr>
            <a:endParaRPr lang="en-US" altLang="ja-JP" sz="80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lvl="1"/>
            <a:r>
              <a:rPr lang="en-US" altLang="ja-JP">
                <a:latin typeface="Tahoma" panose="020B0604030504040204" pitchFamily="34" charset="0"/>
                <a:ea typeface="ＭＳ Ｐゴシック" panose="020B0600070205080204" pitchFamily="34" charset="-128"/>
              </a:rPr>
              <a:t>'DYYY' = DY and YY</a:t>
            </a:r>
          </a:p>
          <a:p>
            <a:pPr lvl="1">
              <a:buFont typeface="Wingdings" pitchFamily="2" charset="2"/>
              <a:buNone/>
            </a:pPr>
            <a:r>
              <a:rPr lang="en-US" altLang="ja-JP">
                <a:latin typeface="Tahoma" panose="020B0604030504040204" pitchFamily="34" charset="0"/>
                <a:ea typeface="ＭＳ Ｐゴシック" panose="020B0600070205080204" pitchFamily="34" charset="-128"/>
              </a:rPr>
              <a:t>   TO_DATE('WED17', 'DYYY') = 01-FEB-17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>
            <a:extLst>
              <a:ext uri="{FF2B5EF4-FFF2-40B4-BE49-F238E27FC236}">
                <a16:creationId xmlns:a16="http://schemas.microsoft.com/office/drawing/2014/main" id="{153DEAAB-E680-1A48-937A-91019ABEC3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Example of Date Functions</a:t>
            </a:r>
          </a:p>
        </p:txBody>
      </p:sp>
      <p:graphicFrame>
        <p:nvGraphicFramePr>
          <p:cNvPr id="247811" name="Group 3">
            <a:extLst>
              <a:ext uri="{FF2B5EF4-FFF2-40B4-BE49-F238E27FC236}">
                <a16:creationId xmlns:a16="http://schemas.microsoft.com/office/drawing/2014/main" id="{D8B9A8FD-FCA3-064D-A15D-4BFD394AC84C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76200" y="1828800"/>
          <a:ext cx="8991600" cy="4006851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7825">
                <a:tc>
                  <a:txBody>
                    <a:bodyPr/>
                    <a:lstStyle>
                      <a:lvl1pPr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Oracle</a:t>
                      </a:r>
                    </a:p>
                  </a:txBody>
                  <a:tcPr marT="45724" marB="4572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054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SQLServer 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054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MySQL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054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Returns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0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0750">
                <a:tc>
                  <a:txBody>
                    <a:bodyPr/>
                    <a:lstStyle>
                      <a:lvl1pPr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SYSDATE</a:t>
                      </a:r>
                    </a:p>
                  </a:txBody>
                  <a:tcPr marT="45724" marB="4572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CURRENT_TIMESTAMP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GETDATE()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CURRENT_TIMESTAMP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SYSDATE()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NOW()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current date and time on the server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0750">
                <a:tc>
                  <a:txBody>
                    <a:bodyPr/>
                    <a:lstStyle>
                      <a:lvl1pPr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ADD_MONTHS(d,n)</a:t>
                      </a:r>
                    </a:p>
                  </a:txBody>
                  <a:tcPr marT="45724" marB="4572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DATEADD(datepart,n,d)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charset="0"/>
                        <a:ea typeface="ＭＳ Ｐゴシック" charset="-128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DATE_ADD(d,INTERVAL n u)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DATE_SUB(d,INTERVAL n u)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charset="0"/>
                        <a:ea typeface="ＭＳ Ｐゴシック" charset="-128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d + 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d – 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n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 months after d</a:t>
                      </a:r>
                      <a:endParaRPr kumimoji="0" lang="en-US" altLang="en-US" sz="16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charset="0"/>
                        <a:ea typeface="ＭＳ Ｐゴシック" charset="-128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8650">
                <a:tc>
                  <a:txBody>
                    <a:bodyPr/>
                    <a:lstStyle>
                      <a:lvl1pPr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MONTHS_BETWEEN(d2,d1)</a:t>
                      </a:r>
                    </a:p>
                  </a:txBody>
                  <a:tcPr marT="45724" marB="4572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DATEDIFF(datepart,d1,d2)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charset="0"/>
                        <a:ea typeface="ＭＳ Ｐゴシック" charset="-128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charset="0"/>
                        <a:ea typeface="ＭＳ Ｐゴシック" charset="-128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d2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 – </a:t>
                      </a:r>
                      <a:r>
                        <a:rPr kumimoji="0" lang="en-US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d1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d2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 – </a:t>
                      </a:r>
                      <a:r>
                        <a:rPr kumimoji="0" lang="en-US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d1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 in months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438">
                <a:tc>
                  <a:txBody>
                    <a:bodyPr/>
                    <a:lstStyle>
                      <a:lvl1pPr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NEXT_DAY(d, weekday)</a:t>
                      </a:r>
                    </a:p>
                  </a:txBody>
                  <a:tcPr marT="45724" marB="4572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charset="0"/>
                        <a:ea typeface="ＭＳ Ｐゴシック" charset="-128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charset="0"/>
                        <a:ea typeface="ＭＳ Ｐゴシック" charset="-128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next date after </a:t>
                      </a:r>
                      <a:r>
                        <a:rPr kumimoji="0" lang="en-US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d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 that falls on weekday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438">
                <a:tc>
                  <a:txBody>
                    <a:bodyPr/>
                    <a:lstStyle>
                      <a:lvl1pPr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LAST_DAY(d)</a:t>
                      </a:r>
                    </a:p>
                  </a:txBody>
                  <a:tcPr marT="45724" marB="4572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charset="0"/>
                        <a:ea typeface="ＭＳ Ｐゴシック" charset="-128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charset="0"/>
                        <a:ea typeface="ＭＳ Ｐゴシック" charset="-128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last day of the month to which </a:t>
                      </a:r>
                      <a:r>
                        <a:rPr kumimoji="0" lang="en-US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d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 belongs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" name="Group 40">
            <a:extLst>
              <a:ext uri="{FF2B5EF4-FFF2-40B4-BE49-F238E27FC236}">
                <a16:creationId xmlns:a16="http://schemas.microsoft.com/office/drawing/2014/main" id="{A66FBC18-DCAF-4D45-9516-06BD6CBF4201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2514600"/>
            <a:ext cx="2390775" cy="2790825"/>
            <a:chOff x="2304" y="1440"/>
            <a:chExt cx="1506" cy="1758"/>
          </a:xfrm>
        </p:grpSpPr>
        <p:sp>
          <p:nvSpPr>
            <p:cNvPr id="55336" name="Text Box 41">
              <a:extLst>
                <a:ext uri="{FF2B5EF4-FFF2-40B4-BE49-F238E27FC236}">
                  <a16:creationId xmlns:a16="http://schemas.microsoft.com/office/drawing/2014/main" id="{50166606-C3E7-D44A-B50A-DA889A74D0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1440"/>
              <a:ext cx="834" cy="1758"/>
            </a:xfrm>
            <a:prstGeom prst="rect">
              <a:avLst/>
            </a:prstGeom>
            <a:solidFill>
              <a:srgbClr val="FFB05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buClr>
                  <a:schemeClr val="tx1"/>
                </a:buClr>
                <a:buFont typeface="Monotype Sorts" pitchFamily="2" charset="2"/>
                <a:buNone/>
              </a:pPr>
              <a:r>
                <a:rPr lang="en-US" altLang="en-US" sz="1600" i="1">
                  <a:latin typeface="Arial Narrow" panose="020B0604020202020204" pitchFamily="34" charset="0"/>
                </a:rPr>
                <a:t>datepart:</a:t>
              </a:r>
            </a:p>
            <a:p>
              <a:pPr>
                <a:lnSpc>
                  <a:spcPct val="90000"/>
                </a:lnSpc>
                <a:buClr>
                  <a:schemeClr val="tx1"/>
                </a:buClr>
                <a:buFont typeface="Monotype Sorts" pitchFamily="2" charset="2"/>
                <a:buNone/>
              </a:pPr>
              <a:r>
                <a:rPr lang="en-US" altLang="en-US" sz="1600">
                  <a:latin typeface="Arial Narrow" panose="020B0604020202020204" pitchFamily="34" charset="0"/>
                </a:rPr>
                <a:t>year,yy,yyyy,</a:t>
              </a:r>
            </a:p>
            <a:p>
              <a:pPr>
                <a:lnSpc>
                  <a:spcPct val="90000"/>
                </a:lnSpc>
                <a:buClr>
                  <a:schemeClr val="tx1"/>
                </a:buClr>
                <a:buFont typeface="Monotype Sorts" pitchFamily="2" charset="2"/>
                <a:buNone/>
              </a:pPr>
              <a:r>
                <a:rPr lang="en-US" altLang="en-US" sz="1600">
                  <a:latin typeface="Arial Narrow" panose="020B0604020202020204" pitchFamily="34" charset="0"/>
                </a:rPr>
                <a:t>quarter,qq,q,</a:t>
              </a:r>
            </a:p>
            <a:p>
              <a:pPr>
                <a:lnSpc>
                  <a:spcPct val="90000"/>
                </a:lnSpc>
                <a:buClr>
                  <a:schemeClr val="tx1"/>
                </a:buClr>
                <a:buFont typeface="Monotype Sorts" pitchFamily="2" charset="2"/>
                <a:buNone/>
              </a:pPr>
              <a:r>
                <a:rPr lang="en-US" altLang="en-US" sz="1600">
                  <a:latin typeface="Arial Narrow" panose="020B0604020202020204" pitchFamily="34" charset="0"/>
                </a:rPr>
                <a:t>month,mm,m,</a:t>
              </a:r>
            </a:p>
            <a:p>
              <a:pPr>
                <a:lnSpc>
                  <a:spcPct val="90000"/>
                </a:lnSpc>
                <a:buClr>
                  <a:schemeClr val="tx1"/>
                </a:buClr>
                <a:buFont typeface="Monotype Sorts" pitchFamily="2" charset="2"/>
                <a:buNone/>
              </a:pPr>
              <a:r>
                <a:rPr lang="en-US" altLang="en-US" sz="1600">
                  <a:latin typeface="Arial Narrow" panose="020B0604020202020204" pitchFamily="34" charset="0"/>
                </a:rPr>
                <a:t>dayofyear,dy,y,</a:t>
              </a:r>
            </a:p>
            <a:p>
              <a:pPr>
                <a:lnSpc>
                  <a:spcPct val="90000"/>
                </a:lnSpc>
                <a:buClr>
                  <a:schemeClr val="tx1"/>
                </a:buClr>
                <a:buFont typeface="Monotype Sorts" pitchFamily="2" charset="2"/>
                <a:buNone/>
              </a:pPr>
              <a:r>
                <a:rPr lang="en-US" altLang="en-US" sz="1600">
                  <a:latin typeface="Arial Narrow" panose="020B0604020202020204" pitchFamily="34" charset="0"/>
                </a:rPr>
                <a:t>day,dd,d,</a:t>
              </a:r>
            </a:p>
            <a:p>
              <a:pPr>
                <a:lnSpc>
                  <a:spcPct val="90000"/>
                </a:lnSpc>
                <a:buClr>
                  <a:schemeClr val="tx1"/>
                </a:buClr>
                <a:buFont typeface="Monotype Sorts" pitchFamily="2" charset="2"/>
                <a:buNone/>
              </a:pPr>
              <a:r>
                <a:rPr lang="en-US" altLang="en-US" sz="1600">
                  <a:latin typeface="Arial Narrow" panose="020B0604020202020204" pitchFamily="34" charset="0"/>
                </a:rPr>
                <a:t>week,wk,ww,</a:t>
              </a:r>
            </a:p>
            <a:p>
              <a:pPr>
                <a:lnSpc>
                  <a:spcPct val="90000"/>
                </a:lnSpc>
                <a:buClr>
                  <a:schemeClr val="tx1"/>
                </a:buClr>
                <a:buFont typeface="Monotype Sorts" pitchFamily="2" charset="2"/>
                <a:buNone/>
              </a:pPr>
              <a:r>
                <a:rPr lang="en-US" altLang="en-US" sz="1600">
                  <a:latin typeface="Arial Narrow" panose="020B0604020202020204" pitchFamily="34" charset="0"/>
                </a:rPr>
                <a:t>hour,hh,</a:t>
              </a:r>
            </a:p>
            <a:p>
              <a:pPr>
                <a:lnSpc>
                  <a:spcPct val="90000"/>
                </a:lnSpc>
                <a:buClr>
                  <a:schemeClr val="tx1"/>
                </a:buClr>
                <a:buFont typeface="Monotype Sorts" pitchFamily="2" charset="2"/>
                <a:buNone/>
              </a:pPr>
              <a:r>
                <a:rPr lang="en-US" altLang="en-US" sz="1600">
                  <a:latin typeface="Arial Narrow" panose="020B0604020202020204" pitchFamily="34" charset="0"/>
                </a:rPr>
                <a:t>minute,mi,n,</a:t>
              </a:r>
            </a:p>
            <a:p>
              <a:pPr>
                <a:lnSpc>
                  <a:spcPct val="90000"/>
                </a:lnSpc>
                <a:buClr>
                  <a:schemeClr val="tx1"/>
                </a:buClr>
                <a:buFont typeface="Monotype Sorts" pitchFamily="2" charset="2"/>
                <a:buNone/>
              </a:pPr>
              <a:r>
                <a:rPr lang="en-US" altLang="en-US" sz="1600">
                  <a:latin typeface="Arial Narrow" panose="020B0604020202020204" pitchFamily="34" charset="0"/>
                </a:rPr>
                <a:t>second,ss,s,</a:t>
              </a:r>
            </a:p>
            <a:p>
              <a:pPr>
                <a:lnSpc>
                  <a:spcPct val="90000"/>
                </a:lnSpc>
                <a:buClr>
                  <a:schemeClr val="tx1"/>
                </a:buClr>
                <a:buFont typeface="Monotype Sorts" pitchFamily="2" charset="2"/>
                <a:buNone/>
              </a:pPr>
              <a:r>
                <a:rPr lang="en-US" altLang="en-US" sz="1600">
                  <a:latin typeface="Arial Narrow" panose="020B0604020202020204" pitchFamily="34" charset="0"/>
                </a:rPr>
                <a:t>millisecond,ms</a:t>
              </a:r>
            </a:p>
          </p:txBody>
        </p:sp>
        <p:sp>
          <p:nvSpPr>
            <p:cNvPr id="55337" name="Line 42">
              <a:extLst>
                <a:ext uri="{FF2B5EF4-FFF2-40B4-BE49-F238E27FC236}">
                  <a16:creationId xmlns:a16="http://schemas.microsoft.com/office/drawing/2014/main" id="{EB8A36B4-56B5-0C40-BB5B-8B492130D8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04" y="1536"/>
              <a:ext cx="72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38" name="Line 43">
              <a:extLst>
                <a:ext uri="{FF2B5EF4-FFF2-40B4-BE49-F238E27FC236}">
                  <a16:creationId xmlns:a16="http://schemas.microsoft.com/office/drawing/2014/main" id="{B104D1A8-39A5-F045-A6A7-B5B833D3E1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52" y="1536"/>
              <a:ext cx="672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>
            <a:extLst>
              <a:ext uri="{FF2B5EF4-FFF2-40B4-BE49-F238E27FC236}">
                <a16:creationId xmlns:a16="http://schemas.microsoft.com/office/drawing/2014/main" id="{079AE43F-0C1F-5D46-9A04-F34970F819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Example of Date Functions</a:t>
            </a:r>
          </a:p>
        </p:txBody>
      </p:sp>
      <p:graphicFrame>
        <p:nvGraphicFramePr>
          <p:cNvPr id="247811" name="Group 3">
            <a:extLst>
              <a:ext uri="{FF2B5EF4-FFF2-40B4-BE49-F238E27FC236}">
                <a16:creationId xmlns:a16="http://schemas.microsoft.com/office/drawing/2014/main" id="{C3041CBE-AAF5-1648-BC41-3425A781141B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76200" y="1828800"/>
          <a:ext cx="8991600" cy="4006851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7825">
                <a:tc>
                  <a:txBody>
                    <a:bodyPr/>
                    <a:lstStyle>
                      <a:lvl1pPr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Oracle</a:t>
                      </a:r>
                    </a:p>
                  </a:txBody>
                  <a:tcPr marT="45724" marB="4572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054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SQLServer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054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MySQL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054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Returns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0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0750">
                <a:tc>
                  <a:txBody>
                    <a:bodyPr/>
                    <a:lstStyle>
                      <a:lvl1pPr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SYSDATE</a:t>
                      </a:r>
                    </a:p>
                  </a:txBody>
                  <a:tcPr marT="45724" marB="4572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CURRENT_TIMESTAMP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GETDATE()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CURRENT_TIMESTAMP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SYSDATE()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NOW()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current date and time on the server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0750">
                <a:tc>
                  <a:txBody>
                    <a:bodyPr/>
                    <a:lstStyle>
                      <a:lvl1pPr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ADD_MONTHS(d,n)</a:t>
                      </a:r>
                    </a:p>
                  </a:txBody>
                  <a:tcPr marT="45724" marB="4572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DATEADD(datepart,n,d)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charset="0"/>
                        <a:ea typeface="ＭＳ Ｐゴシック" charset="-128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DATE_ADD(d,INTERVAL n u)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DATE_SUB(d,INTERVAL n u)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charset="0"/>
                        <a:ea typeface="ＭＳ Ｐゴシック" charset="-128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d + 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d – 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n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 months after d</a:t>
                      </a:r>
                      <a:endParaRPr kumimoji="0" lang="en-US" altLang="en-US" sz="16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charset="0"/>
                        <a:ea typeface="ＭＳ Ｐゴシック" charset="-128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8650">
                <a:tc>
                  <a:txBody>
                    <a:bodyPr/>
                    <a:lstStyle>
                      <a:lvl1pPr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MONTHS_BETWEEN(d2,d1)</a:t>
                      </a:r>
                    </a:p>
                  </a:txBody>
                  <a:tcPr marT="45724" marB="4572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DATEDIFF(datepart,d1,d2)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charset="0"/>
                        <a:ea typeface="ＭＳ Ｐゴシック" charset="-128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charset="0"/>
                        <a:ea typeface="ＭＳ Ｐゴシック" charset="-128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d2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 – </a:t>
                      </a:r>
                      <a:r>
                        <a:rPr kumimoji="0" lang="en-US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d1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d2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 – </a:t>
                      </a:r>
                      <a:r>
                        <a:rPr kumimoji="0" lang="en-US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d1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 in months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438">
                <a:tc>
                  <a:txBody>
                    <a:bodyPr/>
                    <a:lstStyle>
                      <a:lvl1pPr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NEXT_DAY(d, weekday)</a:t>
                      </a:r>
                    </a:p>
                  </a:txBody>
                  <a:tcPr marT="45724" marB="4572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charset="0"/>
                        <a:ea typeface="ＭＳ Ｐゴシック" charset="-128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charset="0"/>
                        <a:ea typeface="ＭＳ Ｐゴシック" charset="-128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next date after </a:t>
                      </a:r>
                      <a:r>
                        <a:rPr kumimoji="0" lang="en-US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d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 that falls on weekday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438">
                <a:tc>
                  <a:txBody>
                    <a:bodyPr/>
                    <a:lstStyle>
                      <a:lvl1pPr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LAST_DAY(d)</a:t>
                      </a:r>
                    </a:p>
                  </a:txBody>
                  <a:tcPr marT="45724" marB="4572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charset="0"/>
                        <a:ea typeface="ＭＳ Ｐゴシック" charset="-128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charset="0"/>
                        <a:ea typeface="ＭＳ Ｐゴシック" charset="-128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last day of the month to which </a:t>
                      </a:r>
                      <a:r>
                        <a:rPr kumimoji="0" lang="en-US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d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 belongs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" name="Group 44">
            <a:extLst>
              <a:ext uri="{FF2B5EF4-FFF2-40B4-BE49-F238E27FC236}">
                <a16:creationId xmlns:a16="http://schemas.microsoft.com/office/drawing/2014/main" id="{7DE58D06-6168-5946-8B62-BF7357DDD192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2514600"/>
            <a:ext cx="2095500" cy="3524250"/>
            <a:chOff x="4320" y="1440"/>
            <a:chExt cx="1320" cy="2220"/>
          </a:xfrm>
        </p:grpSpPr>
        <p:sp>
          <p:nvSpPr>
            <p:cNvPr id="57384" name="Text Box 45">
              <a:extLst>
                <a:ext uri="{FF2B5EF4-FFF2-40B4-BE49-F238E27FC236}">
                  <a16:creationId xmlns:a16="http://schemas.microsoft.com/office/drawing/2014/main" id="{B17FA721-C24A-0B4F-8BE2-D40D6CB74C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1440"/>
              <a:ext cx="1032" cy="2220"/>
            </a:xfrm>
            <a:prstGeom prst="rect">
              <a:avLst/>
            </a:prstGeom>
            <a:solidFill>
              <a:srgbClr val="FFB05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buClr>
                  <a:schemeClr val="tx1"/>
                </a:buClr>
                <a:buFont typeface="Monotype Sorts" pitchFamily="2" charset="2"/>
                <a:buNone/>
              </a:pPr>
              <a:r>
                <a:rPr lang="en-US" altLang="en-US" sz="1600" i="1">
                  <a:latin typeface="Arial Narrow" panose="020B0604020202020204" pitchFamily="34" charset="0"/>
                </a:rPr>
                <a:t>u (units):</a:t>
              </a:r>
            </a:p>
            <a:p>
              <a:pPr>
                <a:lnSpc>
                  <a:spcPct val="90000"/>
                </a:lnSpc>
                <a:buClr>
                  <a:schemeClr val="tx1"/>
                </a:buClr>
                <a:buFont typeface="Monotype Sorts" pitchFamily="2" charset="2"/>
                <a:buNone/>
              </a:pPr>
              <a:r>
                <a:rPr lang="en-US" altLang="en-US" sz="1600">
                  <a:latin typeface="Arial Narrow" panose="020B0604020202020204" pitchFamily="34" charset="0"/>
                </a:rPr>
                <a:t>SECOND</a:t>
              </a:r>
            </a:p>
            <a:p>
              <a:pPr>
                <a:lnSpc>
                  <a:spcPct val="90000"/>
                </a:lnSpc>
                <a:buClr>
                  <a:schemeClr val="tx1"/>
                </a:buClr>
                <a:buFont typeface="Monotype Sorts" pitchFamily="2" charset="2"/>
                <a:buNone/>
              </a:pPr>
              <a:r>
                <a:rPr lang="en-US" altLang="en-US" sz="1600">
                  <a:latin typeface="Arial Narrow" panose="020B0604020202020204" pitchFamily="34" charset="0"/>
                </a:rPr>
                <a:t>MINUTE</a:t>
              </a:r>
            </a:p>
            <a:p>
              <a:pPr>
                <a:lnSpc>
                  <a:spcPct val="90000"/>
                </a:lnSpc>
                <a:buClr>
                  <a:schemeClr val="tx1"/>
                </a:buClr>
                <a:buFont typeface="Monotype Sorts" pitchFamily="2" charset="2"/>
                <a:buNone/>
              </a:pPr>
              <a:r>
                <a:rPr lang="en-US" altLang="en-US" sz="1600">
                  <a:latin typeface="Arial Narrow" panose="020B0604020202020204" pitchFamily="34" charset="0"/>
                </a:rPr>
                <a:t>HOUR</a:t>
              </a:r>
            </a:p>
            <a:p>
              <a:pPr>
                <a:lnSpc>
                  <a:spcPct val="90000"/>
                </a:lnSpc>
                <a:buClr>
                  <a:schemeClr val="tx1"/>
                </a:buClr>
                <a:buFont typeface="Monotype Sorts" pitchFamily="2" charset="2"/>
                <a:buNone/>
              </a:pPr>
              <a:r>
                <a:rPr lang="en-US" altLang="en-US" sz="1600">
                  <a:latin typeface="Arial Narrow" panose="020B0604020202020204" pitchFamily="34" charset="0"/>
                </a:rPr>
                <a:t>DAY</a:t>
              </a:r>
            </a:p>
            <a:p>
              <a:pPr>
                <a:lnSpc>
                  <a:spcPct val="90000"/>
                </a:lnSpc>
                <a:buClr>
                  <a:schemeClr val="tx1"/>
                </a:buClr>
                <a:buFont typeface="Monotype Sorts" pitchFamily="2" charset="2"/>
                <a:buNone/>
              </a:pPr>
              <a:r>
                <a:rPr lang="en-US" altLang="en-US" sz="1600">
                  <a:latin typeface="Arial Narrow" panose="020B0604020202020204" pitchFamily="34" charset="0"/>
                </a:rPr>
                <a:t>MONTH</a:t>
              </a:r>
            </a:p>
            <a:p>
              <a:pPr>
                <a:lnSpc>
                  <a:spcPct val="90000"/>
                </a:lnSpc>
                <a:buClr>
                  <a:schemeClr val="tx1"/>
                </a:buClr>
                <a:buFont typeface="Monotype Sorts" pitchFamily="2" charset="2"/>
                <a:buNone/>
              </a:pPr>
              <a:r>
                <a:rPr lang="en-US" altLang="en-US" sz="1600">
                  <a:latin typeface="Arial Narrow" panose="020B0604020202020204" pitchFamily="34" charset="0"/>
                </a:rPr>
                <a:t>YEAR</a:t>
              </a:r>
            </a:p>
            <a:p>
              <a:pPr>
                <a:lnSpc>
                  <a:spcPct val="90000"/>
                </a:lnSpc>
                <a:buClr>
                  <a:schemeClr val="tx1"/>
                </a:buClr>
                <a:buFont typeface="Monotype Sorts" pitchFamily="2" charset="2"/>
                <a:buNone/>
              </a:pPr>
              <a:r>
                <a:rPr lang="en-US" altLang="en-US" sz="1600">
                  <a:latin typeface="Arial Narrow" panose="020B0604020202020204" pitchFamily="34" charset="0"/>
                </a:rPr>
                <a:t>DAY_HOUR</a:t>
              </a:r>
            </a:p>
            <a:p>
              <a:pPr>
                <a:lnSpc>
                  <a:spcPct val="90000"/>
                </a:lnSpc>
                <a:buClr>
                  <a:schemeClr val="tx1"/>
                </a:buClr>
                <a:buFont typeface="Monotype Sorts" pitchFamily="2" charset="2"/>
                <a:buNone/>
              </a:pPr>
              <a:r>
                <a:rPr lang="en-US" altLang="en-US" sz="1600">
                  <a:latin typeface="Arial Narrow" panose="020B0604020202020204" pitchFamily="34" charset="0"/>
                </a:rPr>
                <a:t>DAY_MINUTE</a:t>
              </a:r>
            </a:p>
            <a:p>
              <a:pPr>
                <a:lnSpc>
                  <a:spcPct val="90000"/>
                </a:lnSpc>
                <a:buClr>
                  <a:schemeClr val="tx1"/>
                </a:buClr>
                <a:buFont typeface="Monotype Sorts" pitchFamily="2" charset="2"/>
                <a:buNone/>
              </a:pPr>
              <a:r>
                <a:rPr lang="en-US" altLang="en-US" sz="1600">
                  <a:latin typeface="Arial Narrow" panose="020B0604020202020204" pitchFamily="34" charset="0"/>
                </a:rPr>
                <a:t>DAY_SECOND</a:t>
              </a:r>
            </a:p>
            <a:p>
              <a:pPr>
                <a:lnSpc>
                  <a:spcPct val="90000"/>
                </a:lnSpc>
                <a:buClr>
                  <a:schemeClr val="tx1"/>
                </a:buClr>
                <a:buFont typeface="Monotype Sorts" pitchFamily="2" charset="2"/>
                <a:buNone/>
              </a:pPr>
              <a:r>
                <a:rPr lang="en-US" altLang="en-US" sz="1600">
                  <a:latin typeface="Arial Narrow" panose="020B0604020202020204" pitchFamily="34" charset="0"/>
                </a:rPr>
                <a:t>HOUR_MINUTE</a:t>
              </a:r>
            </a:p>
            <a:p>
              <a:pPr>
                <a:lnSpc>
                  <a:spcPct val="90000"/>
                </a:lnSpc>
                <a:buClr>
                  <a:schemeClr val="tx1"/>
                </a:buClr>
                <a:buFont typeface="Monotype Sorts" pitchFamily="2" charset="2"/>
                <a:buNone/>
              </a:pPr>
              <a:r>
                <a:rPr lang="en-US" altLang="en-US" sz="1600">
                  <a:latin typeface="Arial Narrow" panose="020B0604020202020204" pitchFamily="34" charset="0"/>
                </a:rPr>
                <a:t>HOUR_SECOND</a:t>
              </a:r>
            </a:p>
            <a:p>
              <a:pPr>
                <a:lnSpc>
                  <a:spcPct val="90000"/>
                </a:lnSpc>
                <a:buClr>
                  <a:schemeClr val="tx1"/>
                </a:buClr>
                <a:buFont typeface="Monotype Sorts" pitchFamily="2" charset="2"/>
                <a:buNone/>
              </a:pPr>
              <a:r>
                <a:rPr lang="en-US" altLang="en-US" sz="1600">
                  <a:latin typeface="Arial Narrow" panose="020B0604020202020204" pitchFamily="34" charset="0"/>
                </a:rPr>
                <a:t>MINUTE_SECOND</a:t>
              </a:r>
            </a:p>
            <a:p>
              <a:pPr>
                <a:lnSpc>
                  <a:spcPct val="90000"/>
                </a:lnSpc>
                <a:buClr>
                  <a:schemeClr val="tx1"/>
                </a:buClr>
                <a:buFont typeface="Monotype Sorts" pitchFamily="2" charset="2"/>
                <a:buNone/>
              </a:pPr>
              <a:r>
                <a:rPr lang="en-US" altLang="en-US" sz="1600">
                  <a:latin typeface="Arial Narrow" panose="020B0604020202020204" pitchFamily="34" charset="0"/>
                </a:rPr>
                <a:t>YEAR_MONTH</a:t>
              </a:r>
            </a:p>
          </p:txBody>
        </p:sp>
        <p:sp>
          <p:nvSpPr>
            <p:cNvPr id="57385" name="Line 46">
              <a:extLst>
                <a:ext uri="{FF2B5EF4-FFF2-40B4-BE49-F238E27FC236}">
                  <a16:creationId xmlns:a16="http://schemas.microsoft.com/office/drawing/2014/main" id="{9EBFDF67-4A16-7C46-8FBF-FC85F4AA22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0" y="1536"/>
              <a:ext cx="33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86" name="Line 47">
              <a:extLst>
                <a:ext uri="{FF2B5EF4-FFF2-40B4-BE49-F238E27FC236}">
                  <a16:creationId xmlns:a16="http://schemas.microsoft.com/office/drawing/2014/main" id="{0DE58754-7773-A043-ABBA-FEF4A1D216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0" y="1536"/>
              <a:ext cx="33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>
            <a:extLst>
              <a:ext uri="{FF2B5EF4-FFF2-40B4-BE49-F238E27FC236}">
                <a16:creationId xmlns:a16="http://schemas.microsoft.com/office/drawing/2014/main" id="{1BD237C4-A272-C740-9E3C-280F25D41E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Intervals…</a:t>
            </a:r>
          </a:p>
        </p:txBody>
      </p:sp>
      <p:sp>
        <p:nvSpPr>
          <p:cNvPr id="43013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4A46743A-59E7-FF4E-924A-4AA35FE81E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371600"/>
            <a:ext cx="7772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500">
                <a:latin typeface="Tahoma" panose="020B0604030504040204" pitchFamily="34" charset="0"/>
                <a:ea typeface="ＭＳ Ｐゴシック" panose="020B0600070205080204" pitchFamily="34" charset="-128"/>
              </a:rPr>
              <a:t>DAY-TIME intervals: the fields can be a contiguous selection from DAY, HOUR, MINUTE, SECOND</a:t>
            </a:r>
          </a:p>
          <a:p>
            <a:pPr eaLnBrk="1" hangingPunct="1">
              <a:lnSpc>
                <a:spcPct val="90000"/>
              </a:lnSpc>
            </a:pPr>
            <a:endParaRPr lang="en-US" altLang="en-US" sz="120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500">
                <a:latin typeface="Tahoma" panose="020B0604030504040204" pitchFamily="34" charset="0"/>
                <a:ea typeface="ＭＳ Ｐゴシック" panose="020B0600070205080204" pitchFamily="34" charset="-128"/>
              </a:rPr>
              <a:t>E.g., 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2200">
                <a:latin typeface="Tahoma" panose="020B0604030504040204" pitchFamily="34" charset="0"/>
                <a:ea typeface="ＭＳ Ｐゴシック" panose="020B0600070205080204" pitchFamily="34" charset="-128"/>
              </a:rPr>
              <a:t>INTERVAL DAY TO HOUR</a:t>
            </a:r>
          </a:p>
          <a:p>
            <a:pPr lvl="2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2200">
                <a:latin typeface="Tahoma" panose="020B0604030504040204" pitchFamily="34" charset="0"/>
                <a:ea typeface="ＭＳ Ｐゴシック" panose="020B0600070205080204" pitchFamily="34" charset="-128"/>
              </a:rPr>
              <a:t>[0:0, 99:23] (day:hours)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2200">
                <a:latin typeface="Tahoma" panose="020B0604030504040204" pitchFamily="34" charset="0"/>
                <a:ea typeface="ＭＳ Ｐゴシック" panose="020B0600070205080204" pitchFamily="34" charset="-128"/>
              </a:rPr>
              <a:t>INTERVAL DAY(1) TO HOUR</a:t>
            </a:r>
          </a:p>
          <a:p>
            <a:pPr lvl="2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2200">
                <a:latin typeface="Tahoma" panose="020B0604030504040204" pitchFamily="34" charset="0"/>
                <a:ea typeface="ＭＳ Ｐゴシック" panose="020B0600070205080204" pitchFamily="34" charset="-128"/>
              </a:rPr>
              <a:t>[0:0, 9:23] (days:hours)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2200">
                <a:latin typeface="Tahoma" panose="020B0604030504040204" pitchFamily="34" charset="0"/>
                <a:ea typeface="ＭＳ Ｐゴシック" panose="020B0600070205080204" pitchFamily="34" charset="-128"/>
              </a:rPr>
              <a:t>INTERVAL DAY TO MINUTE</a:t>
            </a:r>
          </a:p>
          <a:p>
            <a:pPr lvl="2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2200">
                <a:latin typeface="Tahoma" panose="020B0604030504040204" pitchFamily="34" charset="0"/>
                <a:ea typeface="ＭＳ Ｐゴシック" panose="020B0600070205080204" pitchFamily="34" charset="-128"/>
              </a:rPr>
              <a:t>[0:0:0, 99:23:59] (days:hours:minutes)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2200">
                <a:latin typeface="Tahoma" panose="020B0604030504040204" pitchFamily="34" charset="0"/>
                <a:ea typeface="ＭＳ Ｐゴシック" panose="020B0600070205080204" pitchFamily="34" charset="-128"/>
              </a:rPr>
              <a:t>INTERVAL SECOND(8) 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2200">
                <a:latin typeface="Tahoma" panose="020B0604030504040204" pitchFamily="34" charset="0"/>
                <a:ea typeface="ＭＳ Ｐゴシック" panose="020B0600070205080204" pitchFamily="34" charset="-128"/>
              </a:rPr>
              <a:t>INTERVAL DAY(5) to SECOND(10)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2200">
                <a:latin typeface="Tahoma" panose="020B0604030504040204" pitchFamily="34" charset="0"/>
                <a:ea typeface="ＭＳ Ｐゴシック" panose="020B0600070205080204" pitchFamily="34" charset="-128"/>
              </a:rPr>
              <a:t>INTERVAL MINUTE(3) to SECOND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3" grpId="0" build="p" bldLvl="3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7865DBBB-E7CD-394E-A856-032D8BC1B8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Basic SQL-DDL COMMANDS</a:t>
            </a:r>
          </a:p>
        </p:txBody>
      </p:sp>
      <p:sp>
        <p:nvSpPr>
          <p:cNvPr id="169987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B49699EB-4A4A-964E-B00B-DB18B36215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143000"/>
            <a:ext cx="7924800" cy="4572000"/>
          </a:xfrm>
        </p:spPr>
        <p:txBody>
          <a:bodyPr/>
          <a:lstStyle/>
          <a:p>
            <a:pPr eaLnBrk="1" hangingPunct="1"/>
            <a:r>
              <a:rPr lang="en-US" altLang="en-US" sz="2500" dirty="0">
                <a:ea typeface="ＭＳ Ｐゴシック" panose="020B0600070205080204" pitchFamily="34" charset="-128"/>
              </a:rPr>
              <a:t>For database schemas: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     </a:t>
            </a:r>
            <a:r>
              <a:rPr lang="en-US" altLang="en-US" dirty="0">
                <a:solidFill>
                  <a:srgbClr val="FF0000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rPr>
              <a:t>CREATE</a:t>
            </a:r>
            <a:r>
              <a:rPr lang="en-US" altLang="en-US" dirty="0">
                <a:latin typeface="Comic Sans MS" panose="030F0902030302020204" pitchFamily="66" charset="0"/>
                <a:ea typeface="ＭＳ Ｐゴシック" panose="020B0600070205080204" pitchFamily="34" charset="-128"/>
              </a:rPr>
              <a:t> SCHEMA, </a:t>
            </a:r>
            <a:r>
              <a:rPr lang="en-US" altLang="en-US" dirty="0">
                <a:solidFill>
                  <a:srgbClr val="FF0000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rPr>
              <a:t>DROP</a:t>
            </a:r>
            <a:r>
              <a:rPr lang="en-US" altLang="en-US" dirty="0">
                <a:latin typeface="Comic Sans MS" panose="030F0902030302020204" pitchFamily="66" charset="0"/>
                <a:ea typeface="ＭＳ Ｐゴシック" panose="020B0600070205080204" pitchFamily="34" charset="-128"/>
              </a:rPr>
              <a:t> SCHEMA </a:t>
            </a:r>
          </a:p>
          <a:p>
            <a:pPr eaLnBrk="1" hangingPunct="1"/>
            <a:r>
              <a:rPr lang="en-US" altLang="en-US" sz="2500" dirty="0">
                <a:ea typeface="ＭＳ Ｐゴシック" panose="020B0600070205080204" pitchFamily="34" charset="-128"/>
              </a:rPr>
              <a:t>For tables: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      </a:t>
            </a:r>
            <a:r>
              <a:rPr lang="en-US" altLang="en-US" dirty="0">
                <a:latin typeface="Comic Sans MS" panose="030F0902030302020204" pitchFamily="66" charset="0"/>
                <a:ea typeface="ＭＳ Ｐゴシック" panose="020B0600070205080204" pitchFamily="34" charset="-128"/>
              </a:rPr>
              <a:t>CREATE TABLE, DROP TABLE, </a:t>
            </a:r>
            <a:r>
              <a:rPr lang="en-US" altLang="en-US" dirty="0">
                <a:solidFill>
                  <a:srgbClr val="FF0000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rPr>
              <a:t>ALTER</a:t>
            </a:r>
            <a:r>
              <a:rPr lang="en-US" altLang="en-US" dirty="0">
                <a:latin typeface="Comic Sans MS" panose="030F0902030302020204" pitchFamily="66" charset="0"/>
                <a:ea typeface="ＭＳ Ｐゴシック" panose="020B0600070205080204" pitchFamily="34" charset="-128"/>
              </a:rPr>
              <a:t> TABLE</a:t>
            </a:r>
          </a:p>
          <a:p>
            <a:pPr eaLnBrk="1" hangingPunct="1"/>
            <a:r>
              <a:rPr lang="en-US" altLang="en-US" sz="2500" dirty="0">
                <a:ea typeface="ＭＳ Ｐゴシック" panose="020B0600070205080204" pitchFamily="34" charset="-128"/>
              </a:rPr>
              <a:t>For views: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      </a:t>
            </a:r>
            <a:r>
              <a:rPr lang="en-US" altLang="en-US" dirty="0">
                <a:latin typeface="Comic Sans MS" panose="030F0902030302020204" pitchFamily="66" charset="0"/>
                <a:ea typeface="ＭＳ Ｐゴシック" panose="020B0600070205080204" pitchFamily="34" charset="-128"/>
              </a:rPr>
              <a:t>CREATE VIEW, DROP VIEW </a:t>
            </a:r>
          </a:p>
          <a:p>
            <a:pPr eaLnBrk="1" hangingPunct="1"/>
            <a:r>
              <a:rPr lang="en-US" altLang="en-US" sz="2500" dirty="0">
                <a:ea typeface="ＭＳ Ｐゴシック" panose="020B0600070205080204" pitchFamily="34" charset="-128"/>
              </a:rPr>
              <a:t>For integrity constraints</a:t>
            </a:r>
          </a:p>
          <a:p>
            <a:pPr lvl="1" eaLnBrk="1" hangingPunct="1">
              <a:buClr>
                <a:schemeClr val="tx2"/>
              </a:buClr>
              <a:buFont typeface="Wingdings" pitchFamily="2" charset="2"/>
              <a:buNone/>
            </a:pPr>
            <a:r>
              <a:rPr lang="en-US" altLang="en-US" sz="2800" dirty="0">
                <a:ea typeface="ＭＳ Ｐゴシック" panose="020B0600070205080204" pitchFamily="34" charset="-128"/>
              </a:rPr>
              <a:t>  </a:t>
            </a:r>
            <a:r>
              <a:rPr lang="en-US" altLang="en-US" dirty="0">
                <a:latin typeface="Comic Sans MS" panose="030F0902030302020204" pitchFamily="66" charset="0"/>
                <a:ea typeface="ＭＳ Ｐゴシック" panose="020B0600070205080204" pitchFamily="34" charset="-128"/>
              </a:rPr>
              <a:t>CREATE IC, DROP IC</a:t>
            </a:r>
          </a:p>
          <a:p>
            <a:pPr eaLnBrk="1" hangingPunct="1"/>
            <a:r>
              <a:rPr lang="en-US" altLang="en-US" sz="2500" dirty="0">
                <a:ea typeface="ＭＳ Ｐゴシック" panose="020B0600070205080204" pitchFamily="34" charset="-128"/>
              </a:rPr>
              <a:t>For domains: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      </a:t>
            </a:r>
            <a:r>
              <a:rPr lang="en-US" altLang="en-US" dirty="0">
                <a:latin typeface="Comic Sans MS" panose="030F0902030302020204" pitchFamily="66" charset="0"/>
                <a:ea typeface="ＭＳ Ｐゴシック" panose="020B0600070205080204" pitchFamily="34" charset="-128"/>
              </a:rPr>
              <a:t>CREATE DOMAIN, DROP DOMAIN [SQL99]</a:t>
            </a:r>
          </a:p>
          <a:p>
            <a:pPr lvl="1" eaLnBrk="1" hangingPunct="1">
              <a:buClr>
                <a:schemeClr val="tx2"/>
              </a:buClr>
              <a:buFont typeface="Wingdings" pitchFamily="2" charset="2"/>
              <a:buNone/>
            </a:pPr>
            <a:r>
              <a:rPr lang="en-US" altLang="en-US" sz="2800" dirty="0">
                <a:ea typeface="ＭＳ Ｐゴシック" panose="020B0600070205080204" pitchFamily="34" charset="-128"/>
              </a:rPr>
              <a:t>	</a:t>
            </a:r>
            <a:endParaRPr lang="en-US" altLang="en-US" sz="2500" dirty="0">
              <a:ea typeface="ＭＳ Ｐゴシック" panose="020B0600070205080204" pitchFamily="34" charset="-128"/>
            </a:endParaRPr>
          </a:p>
        </p:txBody>
      </p:sp>
      <p:sp>
        <p:nvSpPr>
          <p:cNvPr id="169988" name="Text Box 4">
            <a:extLst>
              <a:ext uri="{FF2B5EF4-FFF2-40B4-BE49-F238E27FC236}">
                <a16:creationId xmlns:a16="http://schemas.microsoft.com/office/drawing/2014/main" id="{3431548C-11E4-B441-A77D-33B2C27D5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867400"/>
            <a:ext cx="439102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Monotype Sorts" pitchFamily="2" charset="2"/>
              <a:buNone/>
            </a:pPr>
            <a:r>
              <a:rPr lang="en-US" altLang="en-US" sz="2200" dirty="0">
                <a:solidFill>
                  <a:srgbClr val="996633"/>
                </a:solidFill>
                <a:latin typeface="Comic Sans MS" panose="030F0902030302020204" pitchFamily="66" charset="0"/>
              </a:rPr>
              <a:t>For Indexes [defunct in SQL2]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9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9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9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9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9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9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9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9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9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9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9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9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9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9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7" grpId="0" build="p" autoUpdateAnimBg="0"/>
      <p:bldP spid="169988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CB6ACEE0-8D3D-BB4C-A8F2-FDF4BD9A49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Database Schema</a:t>
            </a:r>
          </a:p>
        </p:txBody>
      </p:sp>
      <p:sp>
        <p:nvSpPr>
          <p:cNvPr id="171011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CF4D7F72-B4B8-B346-B566-B94BD5ACD0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5344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b="1">
                <a:latin typeface="Comic Sans MS" panose="030F0902030302020204" pitchFamily="66" charset="0"/>
                <a:ea typeface="ＭＳ Ｐゴシック" panose="020B0600070205080204" pitchFamily="34" charset="-128"/>
              </a:rPr>
              <a:t>CREATE SCHEMA</a:t>
            </a:r>
            <a:r>
              <a:rPr lang="en-US" altLang="en-US">
                <a:latin typeface="Comic Sans MS" panose="030F0902030302020204" pitchFamily="66" charset="0"/>
                <a:ea typeface="ＭＳ Ｐゴシック" panose="020B0600070205080204" pitchFamily="34" charset="-128"/>
              </a:rPr>
              <a:t> &lt;database-name&gt; </a:t>
            </a:r>
            <a:br>
              <a:rPr lang="en-US" altLang="en-US">
                <a:latin typeface="Comic Sans MS" panose="030F0902030302020204" pitchFamily="66" charset="0"/>
                <a:ea typeface="ＭＳ Ｐゴシック" panose="020B0600070205080204" pitchFamily="34" charset="-128"/>
              </a:rPr>
            </a:br>
            <a:r>
              <a:rPr lang="en-US" altLang="en-US">
                <a:latin typeface="Comic Sans MS" panose="030F0902030302020204" pitchFamily="66" charset="0"/>
                <a:ea typeface="ＭＳ Ｐゴシック" panose="020B0600070205080204" pitchFamily="34" charset="-128"/>
              </a:rPr>
              <a:t>    </a:t>
            </a:r>
            <a:r>
              <a:rPr lang="en-US" altLang="en-US" b="1">
                <a:latin typeface="Comic Sans MS" panose="030F0902030302020204" pitchFamily="66" charset="0"/>
                <a:ea typeface="ＭＳ Ｐゴシック" panose="020B0600070205080204" pitchFamily="34" charset="-128"/>
              </a:rPr>
              <a:t>AUTHORIZATION</a:t>
            </a:r>
            <a:r>
              <a:rPr lang="en-US" altLang="en-US">
                <a:latin typeface="Comic Sans MS" panose="030F0902030302020204" pitchFamily="66" charset="0"/>
                <a:ea typeface="ＭＳ Ｐゴシック" panose="020B0600070205080204" pitchFamily="34" charset="-128"/>
              </a:rPr>
              <a:t> &lt;user-identifier&gt;;</a:t>
            </a:r>
            <a:r>
              <a:rPr lang="en-US" altLang="en-US">
                <a:latin typeface="Arial Unicode MS" panose="020B0604020202020204" pitchFamily="34" charset="-128"/>
                <a:ea typeface="ＭＳ Ｐゴシック" panose="020B0600070205080204" pitchFamily="34" charset="-128"/>
              </a:rPr>
              <a:t> 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E.g. </a:t>
            </a: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CREATE SCHEMA </a:t>
            </a:r>
            <a:r>
              <a:rPr lang="en-US" altLang="en-US">
                <a:latin typeface="Arial Narrow" panose="020B0604020202020204" pitchFamily="34" charset="0"/>
                <a:ea typeface="ＭＳ Ｐゴシック" panose="020B0600070205080204" pitchFamily="34" charset="-128"/>
              </a:rPr>
              <a:t>micro_db </a:t>
            </a:r>
            <a:br>
              <a:rPr lang="en-US" altLang="en-US">
                <a:latin typeface="Arial Narrow" panose="020B0604020202020204" pitchFamily="34" charset="0"/>
                <a:ea typeface="ＭＳ Ｐゴシック" panose="020B0600070205080204" pitchFamily="34" charset="-128"/>
              </a:rPr>
            </a:br>
            <a:r>
              <a:rPr lang="en-US" altLang="en-US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</a:t>
            </a: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AUTHORIZATION</a:t>
            </a:r>
            <a:r>
              <a:rPr lang="en-US" altLang="en-US">
                <a:latin typeface="Arial Narrow" panose="020B0604020202020204" pitchFamily="34" charset="0"/>
                <a:ea typeface="ＭＳ Ｐゴシック" panose="020B0600070205080204" pitchFamily="34" charset="-128"/>
              </a:rPr>
              <a:t> panos;</a:t>
            </a:r>
          </a:p>
          <a:p>
            <a:pPr eaLnBrk="1" hangingPunct="1">
              <a:lnSpc>
                <a:spcPct val="90000"/>
              </a:lnSpc>
            </a:pPr>
            <a:endParaRPr lang="en-US" altLang="en-US">
              <a:latin typeface="Arial Narrow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b="1">
                <a:latin typeface="Comic Sans MS" panose="030F0902030302020204" pitchFamily="66" charset="0"/>
                <a:ea typeface="ＭＳ Ｐゴシック" panose="020B0600070205080204" pitchFamily="34" charset="-128"/>
              </a:rPr>
              <a:t>DROP SCHEMA</a:t>
            </a:r>
            <a:r>
              <a:rPr lang="en-US" altLang="en-US">
                <a:latin typeface="Comic Sans MS" panose="030F0902030302020204" pitchFamily="66" charset="0"/>
                <a:ea typeface="ＭＳ Ｐゴシック" panose="020B0600070205080204" pitchFamily="34" charset="-128"/>
              </a:rPr>
              <a:t> &lt;db-name&gt; [</a:t>
            </a:r>
            <a:r>
              <a:rPr lang="en-US" altLang="en-US" b="1">
                <a:latin typeface="Comic Sans MS" panose="030F0902030302020204" pitchFamily="66" charset="0"/>
                <a:ea typeface="ＭＳ Ｐゴシック" panose="020B0600070205080204" pitchFamily="34" charset="-128"/>
              </a:rPr>
              <a:t>RESTRICT</a:t>
            </a:r>
            <a:r>
              <a:rPr lang="en-US" altLang="en-US">
                <a:latin typeface="Comic Sans MS" panose="030F0902030302020204" pitchFamily="66" charset="0"/>
                <a:ea typeface="ＭＳ Ｐゴシック" panose="020B0600070205080204" pitchFamily="34" charset="-128"/>
              </a:rPr>
              <a:t> | </a:t>
            </a:r>
            <a:r>
              <a:rPr lang="en-US" altLang="en-US" b="1">
                <a:latin typeface="Comic Sans MS" panose="030F0902030302020204" pitchFamily="66" charset="0"/>
                <a:ea typeface="ＭＳ Ｐゴシック" panose="020B0600070205080204" pitchFamily="34" charset="-128"/>
              </a:rPr>
              <a:t>CASCADE</a:t>
            </a:r>
            <a:r>
              <a:rPr lang="en-US" altLang="en-US">
                <a:latin typeface="Comic Sans MS" panose="030F0902030302020204" pitchFamily="66" charset="0"/>
                <a:ea typeface="ＭＳ Ｐゴシック" panose="020B0600070205080204" pitchFamily="34" charset="-128"/>
              </a:rPr>
              <a:t>]; 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>
                <a:latin typeface="Comic Sans MS" panose="030F0902030302020204" pitchFamily="66" charset="0"/>
                <a:ea typeface="ＭＳ Ｐゴシック" panose="020B0600070205080204" pitchFamily="34" charset="-128"/>
              </a:rPr>
              <a:t>Restrict:</a:t>
            </a:r>
            <a:r>
              <a:rPr lang="en-US" altLang="en-US" sz="2200">
                <a:latin typeface="Comic Sans MS" panose="030F0902030302020204" pitchFamily="66" charset="0"/>
                <a:ea typeface="ＭＳ Ｐゴシック" panose="020B0600070205080204" pitchFamily="34" charset="-128"/>
              </a:rPr>
              <a:t> </a:t>
            </a:r>
            <a:r>
              <a:rPr lang="en-US" altLang="en-US">
                <a:ea typeface="ＭＳ Ｐゴシック" panose="020B0600070205080204" pitchFamily="34" charset="-128"/>
              </a:rPr>
              <a:t>removes the schema if the db has no data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>
                <a:latin typeface="Comic Sans MS" panose="030F0902030302020204" pitchFamily="66" charset="0"/>
                <a:ea typeface="ＭＳ Ｐゴシック" panose="020B0600070205080204" pitchFamily="34" charset="-128"/>
              </a:rPr>
              <a:t>Cascade</a:t>
            </a:r>
            <a:r>
              <a:rPr lang="en-US" altLang="en-US" sz="2200">
                <a:ea typeface="ＭＳ Ｐゴシック" panose="020B0600070205080204" pitchFamily="34" charset="-128"/>
              </a:rPr>
              <a:t>: </a:t>
            </a:r>
            <a:r>
              <a:rPr lang="en-US" altLang="en-US">
                <a:ea typeface="ＭＳ Ｐゴシック" panose="020B0600070205080204" pitchFamily="34" charset="-128"/>
              </a:rPr>
              <a:t>removes everything, data and definitions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E.g., </a:t>
            </a: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DROP SCHEMA </a:t>
            </a:r>
            <a:r>
              <a:rPr lang="en-US" altLang="en-US">
                <a:latin typeface="Arial Narrow" panose="020B0604020202020204" pitchFamily="34" charset="0"/>
                <a:ea typeface="ＭＳ Ｐゴシック" panose="020B0600070205080204" pitchFamily="34" charset="-128"/>
              </a:rPr>
              <a:t>micro_db </a:t>
            </a: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RESTRICT</a:t>
            </a:r>
            <a:r>
              <a:rPr lang="en-US" altLang="en-US">
                <a:latin typeface="Arial Narrow" panose="020B0604020202020204" pitchFamily="34" charset="0"/>
                <a:ea typeface="ＭＳ Ｐゴシック" panose="020B0600070205080204" pitchFamily="34" charset="-128"/>
              </a:rPr>
              <a:t>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1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1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1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1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1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634A2936-54EB-6649-90B0-4C90F7F0BE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Schema and Catalog </a:t>
            </a:r>
          </a:p>
        </p:txBody>
      </p:sp>
      <p:sp>
        <p:nvSpPr>
          <p:cNvPr id="187395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0D4AC36F-2E50-E249-BF7B-1C8A16E046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458200" cy="54102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SQL2, SQL3 support multiple database schemas </a:t>
            </a:r>
          </a:p>
          <a:p>
            <a:pPr eaLnBrk="1" hangingPunct="1"/>
            <a:r>
              <a:rPr lang="en-US" altLang="en-US" b="1" dirty="0">
                <a:ea typeface="ＭＳ Ｐゴシック" panose="020B0600070205080204" pitchFamily="34" charset="-128"/>
              </a:rPr>
              <a:t>Catalog</a:t>
            </a:r>
            <a:r>
              <a:rPr lang="en-US" altLang="en-US" dirty="0">
                <a:ea typeface="ＭＳ Ｐゴシック" panose="020B0600070205080204" pitchFamily="34" charset="-128"/>
              </a:rPr>
              <a:t> contains the definitions of database schemas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INFORMATION_SCHEMA</a:t>
            </a:r>
          </a:p>
          <a:p>
            <a:pPr lvl="1" eaLnBrk="1" hangingPunct="1"/>
            <a:r>
              <a:rPr lang="en-US" altLang="en-US" sz="2200" dirty="0">
                <a:ea typeface="ＭＳ Ｐゴシック" panose="020B0600070205080204" pitchFamily="34" charset="-128"/>
              </a:rPr>
              <a:t>Schemas and Base relations (tables)</a:t>
            </a:r>
          </a:p>
          <a:p>
            <a:pPr marL="914400" lvl="2" indent="0" eaLnBrk="1" hangingPunct="1"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(</a:t>
            </a:r>
            <a:r>
              <a:rPr lang="en-US" altLang="en-US" dirty="0" err="1">
                <a:ea typeface="ＭＳ Ｐゴシック" panose="020B0600070205080204" pitchFamily="34" charset="-128"/>
              </a:rPr>
              <a:t>tbl_name</a:t>
            </a:r>
            <a:r>
              <a:rPr lang="en-US" altLang="en-US" dirty="0">
                <a:ea typeface="ＭＳ Ｐゴシック" panose="020B0600070205080204" pitchFamily="34" charset="-128"/>
              </a:rPr>
              <a:t>, creator, #</a:t>
            </a:r>
            <a:r>
              <a:rPr lang="en-US" altLang="en-US" dirty="0" err="1">
                <a:ea typeface="ＭＳ Ｐゴシック" panose="020B0600070205080204" pitchFamily="34" charset="-128"/>
              </a:rPr>
              <a:t>of_tuples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dirty="0" err="1">
                <a:ea typeface="ＭＳ Ｐゴシック" panose="020B0600070205080204" pitchFamily="34" charset="-128"/>
              </a:rPr>
              <a:t>tuple_length</a:t>
            </a:r>
            <a:r>
              <a:rPr lang="en-US" altLang="en-US" dirty="0">
                <a:ea typeface="ＭＳ Ｐゴシック" panose="020B0600070205080204" pitchFamily="34" charset="-128"/>
              </a:rPr>
              <a:t>, #</a:t>
            </a:r>
            <a:r>
              <a:rPr lang="en-US" altLang="en-US" dirty="0" err="1">
                <a:ea typeface="ＭＳ Ｐゴシック" panose="020B0600070205080204" pitchFamily="34" charset="-128"/>
              </a:rPr>
              <a:t>of_attributes</a:t>
            </a:r>
            <a:r>
              <a:rPr lang="en-US" altLang="en-US" dirty="0">
                <a:ea typeface="ＭＳ Ｐゴシック" panose="020B0600070205080204" pitchFamily="34" charset="-128"/>
              </a:rPr>
              <a:t>…)</a:t>
            </a:r>
          </a:p>
          <a:p>
            <a:pPr lvl="1" eaLnBrk="1" hangingPunct="1"/>
            <a:r>
              <a:rPr lang="en-US" altLang="en-US" sz="2200" dirty="0">
                <a:ea typeface="ＭＳ Ｐゴシック" panose="020B0600070205080204" pitchFamily="34" charset="-128"/>
              </a:rPr>
              <a:t>Attributes of Relations (columns) </a:t>
            </a:r>
          </a:p>
          <a:p>
            <a:pPr marL="914400" lvl="2" indent="0" eaLnBrk="1" hangingPunct="1"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(</a:t>
            </a:r>
            <a:r>
              <a:rPr lang="en-US" altLang="en-US" dirty="0" err="1">
                <a:ea typeface="ＭＳ Ｐゴシック" panose="020B0600070205080204" pitchFamily="34" charset="-128"/>
              </a:rPr>
              <a:t>tbl_name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dirty="0" err="1">
                <a:ea typeface="ＭＳ Ｐゴシック" panose="020B0600070205080204" pitchFamily="34" charset="-128"/>
              </a:rPr>
              <a:t>atrb_name</a:t>
            </a:r>
            <a:r>
              <a:rPr lang="en-US" altLang="en-US" dirty="0">
                <a:ea typeface="ＭＳ Ｐゴシック" panose="020B0600070205080204" pitchFamily="34" charset="-128"/>
              </a:rPr>
              <a:t>, type, format, order, </a:t>
            </a:r>
            <a:r>
              <a:rPr lang="en-US" altLang="en-US" dirty="0" err="1">
                <a:ea typeface="ＭＳ Ｐゴシック" panose="020B0600070205080204" pitchFamily="34" charset="-128"/>
              </a:rPr>
              <a:t>key_no</a:t>
            </a:r>
            <a:r>
              <a:rPr lang="en-US" altLang="en-US" dirty="0">
                <a:ea typeface="ＭＳ Ｐゴシック" panose="020B0600070205080204" pitchFamily="34" charset="-128"/>
              </a:rPr>
              <a:t>, ...)</a:t>
            </a:r>
          </a:p>
          <a:p>
            <a:pPr lvl="1" eaLnBrk="1" hangingPunct="1"/>
            <a:r>
              <a:rPr lang="en-US" altLang="en-US" sz="2200" dirty="0">
                <a:ea typeface="ＭＳ Ｐゴシック" panose="020B0600070205080204" pitchFamily="34" charset="-128"/>
              </a:rPr>
              <a:t>Authorization</a:t>
            </a:r>
          </a:p>
          <a:p>
            <a:pPr lvl="1" eaLnBrk="1" hangingPunct="1"/>
            <a:r>
              <a:rPr lang="en-US" altLang="en-US" sz="2200" dirty="0">
                <a:ea typeface="ＭＳ Ｐゴシック" panose="020B0600070205080204" pitchFamily="34" charset="-128"/>
              </a:rPr>
              <a:t>Integrity</a:t>
            </a:r>
          </a:p>
          <a:p>
            <a:pPr lvl="1" eaLnBrk="1" hangingPunct="1"/>
            <a:r>
              <a:rPr lang="en-US" altLang="en-US" sz="2200" dirty="0">
                <a:ea typeface="ＭＳ Ｐゴシック" panose="020B0600070205080204" pitchFamily="34" charset="-128"/>
              </a:rPr>
              <a:t>Indexes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Naming of tables: </a:t>
            </a:r>
            <a:r>
              <a:rPr lang="en-US" altLang="en-US" dirty="0" err="1">
                <a:latin typeface="Comic Sans MS" panose="030F0902030302020204" pitchFamily="66" charset="0"/>
                <a:ea typeface="ＭＳ Ｐゴシック" panose="020B0600070205080204" pitchFamily="34" charset="-128"/>
              </a:rPr>
              <a:t>Schema_name.Table_name</a:t>
            </a:r>
            <a:endParaRPr lang="en-US" altLang="en-US" dirty="0">
              <a:latin typeface="Comic Sans MS" panose="030F0902030302020204" pitchFamily="66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Query: </a:t>
            </a:r>
            <a:r>
              <a:rPr lang="en-US" altLang="en-US" dirty="0">
                <a:latin typeface="Comic Sans MS" panose="030F0902030302020204" pitchFamily="66" charset="0"/>
                <a:ea typeface="ＭＳ Ｐゴシック" panose="020B0600070205080204" pitchFamily="34" charset="-128"/>
              </a:rPr>
              <a:t>Describe table name; </a:t>
            </a:r>
            <a:r>
              <a:rPr lang="en-US" altLang="en-US" dirty="0">
                <a:ea typeface="ＭＳ Ｐゴシック" panose="020B0600070205080204" pitchFamily="34" charset="-128"/>
              </a:rPr>
              <a:t>or using </a:t>
            </a:r>
            <a:r>
              <a:rPr lang="en-US" altLang="en-US" dirty="0">
                <a:latin typeface="Comic Sans MS" panose="030F0902030302020204" pitchFamily="66" charset="0"/>
                <a:ea typeface="ＭＳ Ｐゴシック" panose="020B0600070205080204" pitchFamily="34" charset="-128"/>
              </a:rPr>
              <a:t>SELECT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7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7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7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7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7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7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7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7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87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87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7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7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873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873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5" grpId="0" build="p" bldLvl="2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18">
            <a:extLst>
              <a:ext uri="{FF2B5EF4-FFF2-40B4-BE49-F238E27FC236}">
                <a16:creationId xmlns:a16="http://schemas.microsoft.com/office/drawing/2014/main" id="{640044EA-6AE3-DE46-A4EF-53CD3EA74B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Create Table</a:t>
            </a: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342B1D32-5651-3E40-9225-3B959CF6A62B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1905000" y="3048000"/>
            <a:ext cx="4953000" cy="3352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CREATE TABLE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Students (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i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	</a:t>
            </a:r>
            <a:r>
              <a:rPr lang="en-US" altLang="en-US" sz="2000" i="1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sid</a:t>
            </a:r>
            <a:r>
              <a:rPr lang="en-US" altLang="en-US" sz="2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 </a:t>
            </a: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CHAR(20),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 i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sz="2000" i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name</a:t>
            </a:r>
            <a:r>
              <a:rPr lang="en-US" altLang="en-US" sz="2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CHAR(20),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 i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sz="2000" i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psid</a:t>
            </a:r>
            <a:r>
              <a:rPr lang="en-US" altLang="en-US" sz="2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INTEGER,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 i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sz="2000" i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age</a:t>
            </a:r>
            <a:r>
              <a:rPr lang="en-US" altLang="en-US" sz="2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INTEGER,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 i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sz="2000" i="1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gpa</a:t>
            </a:r>
            <a:r>
              <a:rPr lang="en-US" altLang="en-US" sz="2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REAL,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timestamp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Constraint </a:t>
            </a:r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Student_PK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2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  PRIMARY</a:t>
            </a:r>
            <a:r>
              <a:rPr lang="en-US" altLang="en-US" sz="22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2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KEY</a:t>
            </a:r>
            <a:r>
              <a:rPr lang="en-US" altLang="en-US" sz="2200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22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(</a:t>
            </a:r>
            <a:r>
              <a:rPr lang="en-US" altLang="en-US" sz="2200" i="1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sid</a:t>
            </a:r>
            <a:r>
              <a:rPr lang="en-US" altLang="en-US" sz="22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) 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); </a:t>
            </a:r>
          </a:p>
        </p:txBody>
      </p:sp>
      <p:sp>
        <p:nvSpPr>
          <p:cNvPr id="26627" name="Content Placeholder 1">
            <a:extLst>
              <a:ext uri="{FF2B5EF4-FFF2-40B4-BE49-F238E27FC236}">
                <a16:creationId xmlns:a16="http://schemas.microsoft.com/office/drawing/2014/main" id="{22B428D9-AC55-264F-90FB-307EDBE298CC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533400" y="1143000"/>
            <a:ext cx="8042275" cy="2400300"/>
          </a:xfrm>
        </p:spPr>
        <p:txBody>
          <a:bodyPr/>
          <a:lstStyle/>
          <a:p>
            <a:r>
              <a:rPr lang="en-US" altLang="en-US" b="1">
                <a:latin typeface="Comic Sans MS" panose="030F0902030302020204" pitchFamily="66" charset="0"/>
                <a:ea typeface="ＭＳ Ｐゴシック" panose="020B0600070205080204" pitchFamily="34" charset="-128"/>
              </a:rPr>
              <a:t>CREATE Table </a:t>
            </a:r>
            <a:r>
              <a:rPr lang="en-US" altLang="en-US">
                <a:latin typeface="Comic Sans MS" panose="030F0902030302020204" pitchFamily="66" charset="0"/>
                <a:ea typeface="ＭＳ Ｐゴシック" panose="020B0600070205080204" pitchFamily="34" charset="-128"/>
              </a:rPr>
              <a:t>&lt;Table-name&gt; </a:t>
            </a:r>
            <a:r>
              <a:rPr lang="en-US" altLang="en-US" b="1">
                <a:latin typeface="Comic Sans MS" panose="030F0902030302020204" pitchFamily="66" charset="0"/>
                <a:ea typeface="ＭＳ Ｐゴシック" panose="020B0600070205080204" pitchFamily="34" charset="-128"/>
              </a:rPr>
              <a:t>(</a:t>
            </a:r>
            <a:r>
              <a:rPr lang="en-US" altLang="en-US">
                <a:latin typeface="Comic Sans MS" panose="030F0902030302020204" pitchFamily="66" charset="0"/>
                <a:ea typeface="ＭＳ Ｐゴシック" panose="020B0600070205080204" pitchFamily="34" charset="-128"/>
              </a:rPr>
              <a:t> </a:t>
            </a:r>
            <a:br>
              <a:rPr lang="en-US" altLang="en-US">
                <a:latin typeface="Comic Sans MS" panose="030F0902030302020204" pitchFamily="66" charset="0"/>
                <a:ea typeface="ＭＳ Ｐゴシック" panose="020B0600070205080204" pitchFamily="34" charset="-128"/>
              </a:rPr>
            </a:br>
            <a:r>
              <a:rPr lang="en-US" altLang="en-US">
                <a:latin typeface="Comic Sans MS" panose="030F0902030302020204" pitchFamily="66" charset="0"/>
                <a:ea typeface="ＭＳ Ｐゴシック" panose="020B0600070205080204" pitchFamily="34" charset="-128"/>
              </a:rPr>
              <a:t>&lt;Attribute-name&gt; &lt;Attribute-Type&gt;, </a:t>
            </a:r>
            <a:r>
              <a:rPr lang="mr-IN" altLang="en-US">
                <a:latin typeface="Comic Sans MS" panose="030F0902030302020204" pitchFamily="66" charset="0"/>
                <a:ea typeface="ＭＳ Ｐゴシック" panose="020B0600070205080204" pitchFamily="34" charset="-128"/>
              </a:rPr>
              <a:t>…</a:t>
            </a:r>
            <a:r>
              <a:rPr lang="en-US" altLang="en-US">
                <a:latin typeface="Comic Sans MS" panose="030F0902030302020204" pitchFamily="66" charset="0"/>
                <a:ea typeface="ＭＳ Ｐゴシック" panose="020B0600070205080204" pitchFamily="34" charset="-128"/>
              </a:rPr>
              <a:t> </a:t>
            </a:r>
            <a:br>
              <a:rPr lang="en-US" altLang="en-US">
                <a:latin typeface="Comic Sans MS" panose="030F0902030302020204" pitchFamily="66" charset="0"/>
                <a:ea typeface="ＭＳ Ｐゴシック" panose="020B0600070205080204" pitchFamily="34" charset="-128"/>
              </a:rPr>
            </a:br>
            <a:r>
              <a:rPr lang="en-US" altLang="en-US" b="1">
                <a:latin typeface="Comic Sans MS" panose="030F0902030302020204" pitchFamily="66" charset="0"/>
                <a:ea typeface="ＭＳ Ｐゴシック" panose="020B0600070205080204" pitchFamily="34" charset="-128"/>
              </a:rPr>
              <a:t>Constraint</a:t>
            </a:r>
            <a:r>
              <a:rPr lang="en-US" altLang="en-US">
                <a:latin typeface="Comic Sans MS" panose="030F0902030302020204" pitchFamily="66" charset="0"/>
                <a:ea typeface="ＭＳ Ｐゴシック" panose="020B0600070205080204" pitchFamily="34" charset="-128"/>
              </a:rPr>
              <a:t>  &lt;Constraint-name&gt; &lt;Constraint-spec&gt;, </a:t>
            </a:r>
            <a:r>
              <a:rPr lang="mr-IN" altLang="en-US">
                <a:latin typeface="Comic Sans MS" panose="030F0902030302020204" pitchFamily="66" charset="0"/>
                <a:ea typeface="ＭＳ Ｐゴシック" panose="020B0600070205080204" pitchFamily="34" charset="-128"/>
              </a:rPr>
              <a:t>…</a:t>
            </a:r>
            <a:r>
              <a:rPr lang="en-US" altLang="en-US">
                <a:latin typeface="Comic Sans MS" panose="030F0902030302020204" pitchFamily="66" charset="0"/>
                <a:ea typeface="ＭＳ Ｐゴシック" panose="020B0600070205080204" pitchFamily="34" charset="-128"/>
              </a:rPr>
              <a:t> </a:t>
            </a:r>
            <a:r>
              <a:rPr lang="en-US" altLang="en-US" b="1">
                <a:latin typeface="Comic Sans MS" panose="030F0902030302020204" pitchFamily="66" charset="0"/>
                <a:ea typeface="ＭＳ Ｐゴシック" panose="020B0600070205080204" pitchFamily="34" charset="-128"/>
              </a:rPr>
              <a:t>);</a:t>
            </a:r>
            <a:br>
              <a:rPr lang="en-US" altLang="en-US" b="1">
                <a:latin typeface="Comic Sans MS" panose="030F0902030302020204" pitchFamily="66" charset="0"/>
                <a:ea typeface="ＭＳ Ｐゴシック" panose="020B0600070205080204" pitchFamily="34" charset="-128"/>
              </a:rPr>
            </a:br>
            <a:endParaRPr lang="en-US" altLang="en-US">
              <a:latin typeface="Comic Sans MS" panose="030F0902030302020204" pitchFamily="66" charset="0"/>
              <a:ea typeface="ＭＳ Ｐゴシック" panose="020B0600070205080204" pitchFamily="34" charset="-128"/>
            </a:endParaRPr>
          </a:p>
          <a:p>
            <a:r>
              <a:rPr lang="en-US" altLang="en-US">
                <a:latin typeface="Comic Sans MS" panose="030F0902030302020204" pitchFamily="66" charset="0"/>
                <a:ea typeface="ＭＳ Ｐゴシック" panose="020B0600070205080204" pitchFamily="34" charset="-128"/>
              </a:rPr>
              <a:t>E.g., 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0232672B-A134-4746-A929-7512CA0613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SQL Datatypes</a:t>
            </a:r>
          </a:p>
        </p:txBody>
      </p:sp>
      <p:sp>
        <p:nvSpPr>
          <p:cNvPr id="31746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7DCC58C9-12AB-2448-B64B-5E27318407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67713" cy="46482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Numeric</a:t>
            </a:r>
          </a:p>
          <a:p>
            <a:pPr lvl="1" eaLnBrk="1" hangingPunct="1">
              <a:lnSpc>
                <a:spcPct val="120000"/>
              </a:lnSpc>
              <a:buClr>
                <a:schemeClr val="tx2"/>
              </a:buClr>
            </a:pPr>
            <a:r>
              <a:rPr lang="en-US" altLang="en-US" sz="2200">
                <a:ea typeface="ＭＳ Ｐゴシック" panose="020B0600070205080204" pitchFamily="34" charset="-128"/>
              </a:rPr>
              <a:t>Fixed numbers, approximate numbers, formatted numbers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Character Strings</a:t>
            </a:r>
          </a:p>
          <a:p>
            <a:pPr lvl="1" eaLnBrk="1" hangingPunct="1">
              <a:lnSpc>
                <a:spcPct val="120000"/>
              </a:lnSpc>
              <a:buClr>
                <a:schemeClr val="tx2"/>
              </a:buClr>
            </a:pPr>
            <a:r>
              <a:rPr lang="en-US" altLang="en-US" sz="2200">
                <a:ea typeface="ＭＳ Ｐゴシック" panose="020B0600070205080204" pitchFamily="34" charset="-128"/>
              </a:rPr>
              <a:t>fixed &amp; varying length, CLOBS [SQL99], foreign language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Bit Strings</a:t>
            </a:r>
          </a:p>
          <a:p>
            <a:pPr lvl="1" eaLnBrk="1" hangingPunct="1">
              <a:lnSpc>
                <a:spcPct val="120000"/>
              </a:lnSpc>
              <a:buClr>
                <a:schemeClr val="tx2"/>
              </a:buClr>
            </a:pPr>
            <a:r>
              <a:rPr lang="en-US" altLang="en-US" sz="2200">
                <a:ea typeface="ＭＳ Ｐゴシック" panose="020B0600070205080204" pitchFamily="34" charset="-128"/>
              </a:rPr>
              <a:t>fixed &amp; varying length, BLOBS [SQL99]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Temporal Data</a:t>
            </a:r>
          </a:p>
          <a:p>
            <a:pPr lvl="1" eaLnBrk="1" hangingPunct="1">
              <a:lnSpc>
                <a:spcPct val="120000"/>
              </a:lnSpc>
              <a:buClr>
                <a:schemeClr val="tx2"/>
              </a:buClr>
            </a:pPr>
            <a:r>
              <a:rPr lang="en-US" altLang="en-US">
                <a:ea typeface="ＭＳ Ｐゴシック" panose="020B0600070205080204" pitchFamily="34" charset="-128"/>
              </a:rPr>
              <a:t>date, time and timestamp, intervals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b="1">
                <a:solidFill>
                  <a:srgbClr val="FF0000"/>
                </a:solidFill>
                <a:ea typeface="ＭＳ Ｐゴシック" panose="020B0600070205080204" pitchFamily="34" charset="-128"/>
              </a:rPr>
              <a:t>NULL</a:t>
            </a:r>
            <a:r>
              <a:rPr lang="en-US" altLang="en-US">
                <a:ea typeface="ＭＳ Ｐゴシック" panose="020B0600070205080204" pitchFamily="34" charset="-128"/>
              </a:rPr>
              <a:t> value valid for all types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3FA30264-870E-3946-811E-1807A93396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SQL Numeric Data</a:t>
            </a:r>
          </a:p>
        </p:txBody>
      </p:sp>
      <p:sp>
        <p:nvSpPr>
          <p:cNvPr id="155651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DA93F730-429E-9046-A502-6AC635DF31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u="sng" dirty="0">
                <a:latin typeface="Tahoma" panose="020B0604030504040204" pitchFamily="34" charset="0"/>
                <a:ea typeface="ＭＳ Ｐゴシック" panose="020B0600070205080204" pitchFamily="34" charset="-128"/>
              </a:rPr>
              <a:t>Exact Numbers</a:t>
            </a:r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: Two integer types with different ranges:</a:t>
            </a:r>
            <a:r>
              <a:rPr lang="en-US" altLang="en-US" sz="26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2200" dirty="0">
                <a:latin typeface="Comic Sans MS" panose="030F0902030302020204" pitchFamily="66" charset="0"/>
                <a:ea typeface="ＭＳ Ｐゴシック" panose="020B0600070205080204" pitchFamily="34" charset="-128"/>
              </a:rPr>
              <a:t>INTEGER (or INT) and SMALLINT</a:t>
            </a:r>
            <a:r>
              <a:rPr lang="en-US" altLang="en-US" sz="22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22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The range of numeric types is implementation dependent</a:t>
            </a:r>
            <a:endParaRPr lang="en-US" altLang="en-US" sz="12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u="sng" dirty="0">
                <a:latin typeface="Tahoma" panose="020B0604030504040204" pitchFamily="34" charset="0"/>
                <a:ea typeface="ＭＳ Ｐゴシック" panose="020B0600070205080204" pitchFamily="34" charset="-128"/>
              </a:rPr>
              <a:t>Approximate Numbers</a:t>
            </a:r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: Three floating point types: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2200" dirty="0">
                <a:latin typeface="Comic Sans MS" panose="030F0902030302020204" pitchFamily="66" charset="0"/>
                <a:ea typeface="ＭＳ Ｐゴシック" panose="020B0600070205080204" pitchFamily="34" charset="-128"/>
              </a:rPr>
              <a:t>FLOAT[precision], REAL, and DOUBLE PRECISION</a:t>
            </a:r>
            <a:r>
              <a:rPr lang="en-US" altLang="en-US" sz="22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22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Users can define the precision for FLOAT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22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The precision of REAL and DOUBLE PRECISION is fixed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22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Floating point numbers can be in decimal or scientific notation</a:t>
            </a:r>
            <a:endParaRPr lang="en-US" altLang="en-US" sz="12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u="sng" dirty="0">
                <a:latin typeface="Tahoma" panose="020B0604030504040204" pitchFamily="34" charset="0"/>
                <a:ea typeface="ＭＳ Ｐゴシック" panose="020B0600070205080204" pitchFamily="34" charset="-128"/>
              </a:rPr>
              <a:t>Formatted Numbers</a:t>
            </a:r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: These are decimal numbers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2200" dirty="0">
                <a:latin typeface="Comic Sans MS" panose="030F0902030302020204" pitchFamily="66" charset="0"/>
                <a:ea typeface="ＭＳ Ｐゴシック" panose="020B0600070205080204" pitchFamily="34" charset="-128"/>
              </a:rPr>
              <a:t>DECIMAL(</a:t>
            </a:r>
            <a:r>
              <a:rPr lang="en-US" altLang="en-US" sz="2200" dirty="0" err="1">
                <a:latin typeface="Comic Sans MS" panose="030F0902030302020204" pitchFamily="66" charset="0"/>
                <a:ea typeface="ＭＳ Ｐゴシック" panose="020B0600070205080204" pitchFamily="34" charset="-128"/>
              </a:rPr>
              <a:t>i,j</a:t>
            </a:r>
            <a:r>
              <a:rPr lang="en-US" altLang="en-US" sz="2200" dirty="0">
                <a:latin typeface="Comic Sans MS" panose="030F0902030302020204" pitchFamily="66" charset="0"/>
                <a:ea typeface="ＭＳ Ｐゴシック" panose="020B0600070205080204" pitchFamily="34" charset="-128"/>
              </a:rPr>
              <a:t>), DEC(</a:t>
            </a:r>
            <a:r>
              <a:rPr lang="en-US" altLang="en-US" sz="2200" dirty="0" err="1">
                <a:latin typeface="Comic Sans MS" panose="030F0902030302020204" pitchFamily="66" charset="0"/>
                <a:ea typeface="ＭＳ Ｐゴシック" panose="020B0600070205080204" pitchFamily="34" charset="-128"/>
              </a:rPr>
              <a:t>i,j</a:t>
            </a:r>
            <a:r>
              <a:rPr lang="en-US" altLang="en-US" sz="2200" dirty="0">
                <a:latin typeface="Comic Sans MS" panose="030F0902030302020204" pitchFamily="66" charset="0"/>
                <a:ea typeface="ＭＳ Ｐゴシック" panose="020B0600070205080204" pitchFamily="34" charset="-128"/>
              </a:rPr>
              <a:t>) or NUMERIC(</a:t>
            </a:r>
            <a:r>
              <a:rPr lang="en-US" altLang="en-US" sz="2200" dirty="0" err="1">
                <a:latin typeface="Comic Sans MS" panose="030F0902030302020204" pitchFamily="66" charset="0"/>
                <a:ea typeface="ＭＳ Ｐゴシック" panose="020B0600070205080204" pitchFamily="34" charset="-128"/>
              </a:rPr>
              <a:t>i,j</a:t>
            </a:r>
            <a:r>
              <a:rPr lang="en-US" altLang="en-US" sz="2200" dirty="0">
                <a:latin typeface="Comic Sans MS" panose="030F0902030302020204" pitchFamily="66" charset="0"/>
                <a:ea typeface="ＭＳ Ｐゴシック" panose="020B0600070205080204" pitchFamily="34" charset="-128"/>
              </a:rPr>
              <a:t>)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2200" b="1" dirty="0" err="1">
                <a:latin typeface="Comic Sans MS" panose="030F0902030302020204" pitchFamily="66" charset="0"/>
                <a:ea typeface="ＭＳ Ｐゴシック" panose="020B0600070205080204" pitchFamily="34" charset="-128"/>
              </a:rPr>
              <a:t>i</a:t>
            </a:r>
            <a:r>
              <a:rPr lang="en-US" altLang="en-US" sz="22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= precision (the total # of digits excluding decimal point)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2200" b="1" dirty="0">
                <a:latin typeface="Comic Sans MS" panose="030F0902030302020204" pitchFamily="66" charset="0"/>
                <a:ea typeface="ＭＳ Ｐゴシック" panose="020B0600070205080204" pitchFamily="34" charset="-128"/>
              </a:rPr>
              <a:t>j</a:t>
            </a:r>
            <a:r>
              <a:rPr lang="en-US" altLang="en-US" sz="22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= scale (the # of fractional digits. The default is zero) </a:t>
            </a:r>
          </a:p>
          <a:p>
            <a:pPr eaLnBrk="1" hangingPunct="1">
              <a:lnSpc>
                <a:spcPct val="90000"/>
              </a:lnSpc>
            </a:pPr>
            <a:endParaRPr lang="en-US" altLang="en-US" sz="22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5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5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5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5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5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5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5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5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5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5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5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5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1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68DBB138-6BAD-8942-8292-AA28FACA8B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SQL Character Strings</a:t>
            </a:r>
          </a:p>
        </p:txBody>
      </p:sp>
      <p:sp>
        <p:nvSpPr>
          <p:cNvPr id="157699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A92CDFF8-09F9-C742-832A-68ECEB3457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534400" cy="5334000"/>
          </a:xfrm>
        </p:spPr>
        <p:txBody>
          <a:bodyPr/>
          <a:lstStyle/>
          <a:p>
            <a:pPr eaLnBrk="1" hangingPunct="1"/>
            <a:r>
              <a:rPr lang="en-US" altLang="en-US">
                <a:latin typeface="Tahoma" panose="020B0604030504040204" pitchFamily="34" charset="0"/>
                <a:ea typeface="ＭＳ Ｐゴシック" panose="020B0600070205080204" pitchFamily="34" charset="-128"/>
              </a:rPr>
              <a:t>A character string is a sequence of </a:t>
            </a:r>
            <a:r>
              <a:rPr lang="en-US" altLang="en-US" i="1">
                <a:latin typeface="Tahoma" panose="020B0604030504040204" pitchFamily="34" charset="0"/>
                <a:ea typeface="ＭＳ Ｐゴシック" panose="020B0600070205080204" pitchFamily="34" charset="-128"/>
              </a:rPr>
              <a:t>printable</a:t>
            </a:r>
            <a:r>
              <a:rPr lang="en-US" altLang="en-US">
                <a:latin typeface="Tahoma" panose="020B0604030504040204" pitchFamily="34" charset="0"/>
                <a:ea typeface="ＭＳ Ｐゴシック" panose="020B0600070205080204" pitchFamily="34" charset="-128"/>
              </a:rPr>
              <a:t> chars </a:t>
            </a:r>
          </a:p>
          <a:p>
            <a:pPr eaLnBrk="1" hangingPunct="1"/>
            <a:endParaRPr lang="en-US" altLang="en-US" sz="60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>
                <a:latin typeface="Tahoma" panose="020B0604030504040204" pitchFamily="34" charset="0"/>
                <a:ea typeface="ＭＳ Ｐゴシック" panose="020B0600070205080204" pitchFamily="34" charset="-128"/>
              </a:rPr>
              <a:t>In SQL, a character string is denoted by enclosing it in </a:t>
            </a:r>
            <a:r>
              <a:rPr lang="en-US" altLang="en-US" i="1">
                <a:solidFill>
                  <a:srgbClr val="FF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single quotes</a:t>
            </a:r>
            <a:r>
              <a:rPr lang="en-US" altLang="en-US">
                <a:latin typeface="Tahoma" panose="020B0604030504040204" pitchFamily="34" charset="0"/>
                <a:ea typeface="ＭＳ Ｐゴシック" panose="020B0600070205080204" pitchFamily="34" charset="-128"/>
              </a:rPr>
              <a:t>: </a:t>
            </a:r>
            <a:r>
              <a:rPr lang="ja-JP" altLang="en-US">
                <a:latin typeface="Tahoma" panose="020B0604030504040204" pitchFamily="34" charset="0"/>
                <a:ea typeface="ＭＳ Ｐゴシック" panose="020B0600070205080204" pitchFamily="34" charset="-128"/>
              </a:rPr>
              <a:t>‘</a:t>
            </a:r>
            <a:r>
              <a:rPr lang="en-US" altLang="ja-JP">
                <a:latin typeface="Tahoma" panose="020B0604030504040204" pitchFamily="34" charset="0"/>
                <a:ea typeface="ＭＳ Ｐゴシック" panose="020B0600070205080204" pitchFamily="34" charset="-128"/>
              </a:rPr>
              <a:t>Hello SQL</a:t>
            </a:r>
            <a:r>
              <a:rPr lang="ja-JP" altLang="en-US">
                <a:latin typeface="Tahoma" panose="020B0604030504040204" pitchFamily="34" charset="0"/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latin typeface="Tahoma" panose="020B0604030504040204" pitchFamily="34" charset="0"/>
                <a:ea typeface="ＭＳ Ｐゴシック" panose="020B0600070205080204" pitchFamily="34" charset="-128"/>
              </a:rPr>
              <a:t> </a:t>
            </a:r>
          </a:p>
          <a:p>
            <a:pPr eaLnBrk="1" hangingPunct="1"/>
            <a:endParaRPr lang="en-US" altLang="en-US" sz="80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>
                <a:latin typeface="Tahoma" panose="020B0604030504040204" pitchFamily="34" charset="0"/>
                <a:ea typeface="ＭＳ Ｐゴシック" panose="020B0600070205080204" pitchFamily="34" charset="-128"/>
              </a:rPr>
              <a:t>Character strings types</a:t>
            </a:r>
            <a:endParaRPr lang="en-US" altLang="en-US" i="1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lvl="1" eaLnBrk="1" hangingPunct="1">
              <a:spcBef>
                <a:spcPts val="725"/>
              </a:spcBef>
              <a:buClr>
                <a:schemeClr val="tx2"/>
              </a:buClr>
            </a:pPr>
            <a:r>
              <a:rPr lang="en-US" altLang="en-US" sz="2200" i="1">
                <a:latin typeface="Tahoma" panose="020B0604030504040204" pitchFamily="34" charset="0"/>
                <a:ea typeface="ＭＳ Ｐゴシック" panose="020B0600070205080204" pitchFamily="34" charset="-128"/>
              </a:rPr>
              <a:t>Fixed length n</a:t>
            </a:r>
            <a:r>
              <a:rPr lang="en-US" altLang="en-US" sz="2200">
                <a:latin typeface="Tahoma" panose="020B0604030504040204" pitchFamily="34" charset="0"/>
                <a:ea typeface="ＭＳ Ｐゴシック" panose="020B0600070205080204" pitchFamily="34" charset="-128"/>
              </a:rPr>
              <a:t>: </a:t>
            </a:r>
            <a:r>
              <a:rPr lang="en-US" altLang="en-US" sz="2200">
                <a:latin typeface="Comic Sans MS" panose="030F0902030302020204" pitchFamily="66" charset="0"/>
                <a:ea typeface="ＭＳ Ｐゴシック" panose="020B0600070205080204" pitchFamily="34" charset="-128"/>
              </a:rPr>
              <a:t>CHAR(n) </a:t>
            </a:r>
            <a:r>
              <a:rPr lang="en-US" altLang="en-US" sz="2200">
                <a:latin typeface="Tahoma" panose="020B0604030504040204" pitchFamily="34" charset="0"/>
                <a:ea typeface="ＭＳ Ｐゴシック" panose="020B0600070205080204" pitchFamily="34" charset="-128"/>
              </a:rPr>
              <a:t>or</a:t>
            </a:r>
            <a:r>
              <a:rPr lang="en-US" altLang="en-US" sz="2200">
                <a:latin typeface="Comic Sans MS" panose="030F0902030302020204" pitchFamily="66" charset="0"/>
                <a:ea typeface="ＭＳ Ｐゴシック" panose="020B0600070205080204" pitchFamily="34" charset="-128"/>
              </a:rPr>
              <a:t> CHARACTER(n)</a:t>
            </a:r>
          </a:p>
          <a:p>
            <a:pPr lvl="1" eaLnBrk="1" hangingPunct="1">
              <a:spcBef>
                <a:spcPts val="725"/>
              </a:spcBef>
              <a:buClr>
                <a:schemeClr val="tx2"/>
              </a:buClr>
            </a:pPr>
            <a:r>
              <a:rPr lang="en-US" altLang="en-US" sz="2200" i="1">
                <a:latin typeface="Tahoma" panose="020B0604030504040204" pitchFamily="34" charset="0"/>
                <a:ea typeface="ＭＳ Ｐゴシック" panose="020B0600070205080204" pitchFamily="34" charset="-128"/>
              </a:rPr>
              <a:t>Varying length of maximum n</a:t>
            </a:r>
            <a:r>
              <a:rPr lang="en-US" altLang="en-US" sz="2200">
                <a:latin typeface="Tahoma" panose="020B0604030504040204" pitchFamily="34" charset="0"/>
                <a:ea typeface="ＭＳ Ｐゴシック" panose="020B0600070205080204" pitchFamily="34" charset="-128"/>
              </a:rPr>
              <a:t>: </a:t>
            </a:r>
            <a:br>
              <a:rPr lang="en-US" altLang="en-US" sz="2200">
                <a:latin typeface="Tahoma" panose="020B0604030504040204" pitchFamily="34" charset="0"/>
                <a:ea typeface="ＭＳ Ｐゴシック" panose="020B0600070205080204" pitchFamily="34" charset="-128"/>
              </a:rPr>
            </a:br>
            <a:r>
              <a:rPr lang="en-US" altLang="en-US" sz="2200">
                <a:latin typeface="Tahoma" panose="020B060403050404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2200">
                <a:latin typeface="Comic Sans MS" panose="030F0902030302020204" pitchFamily="66" charset="0"/>
                <a:ea typeface="ＭＳ Ｐゴシック" panose="020B0600070205080204" pitchFamily="34" charset="-128"/>
              </a:rPr>
              <a:t>VARCHAR(n) </a:t>
            </a:r>
            <a:r>
              <a:rPr lang="en-US" altLang="en-US" sz="2200">
                <a:latin typeface="Tahoma" panose="020B0604030504040204" pitchFamily="34" charset="0"/>
                <a:ea typeface="ＭＳ Ｐゴシック" panose="020B0600070205080204" pitchFamily="34" charset="-128"/>
              </a:rPr>
              <a:t>or</a:t>
            </a:r>
            <a:r>
              <a:rPr lang="en-US" altLang="en-US" sz="2200">
                <a:latin typeface="Comic Sans MS" panose="030F0902030302020204" pitchFamily="66" charset="0"/>
                <a:ea typeface="ＭＳ Ｐゴシック" panose="020B0600070205080204" pitchFamily="34" charset="-128"/>
              </a:rPr>
              <a:t> CHAR VARYING (n) </a:t>
            </a:r>
            <a:br>
              <a:rPr lang="en-US" altLang="en-US" sz="2200">
                <a:latin typeface="Comic Sans MS" panose="030F0902030302020204" pitchFamily="66" charset="0"/>
                <a:ea typeface="ＭＳ Ｐゴシック" panose="020B0600070205080204" pitchFamily="34" charset="-128"/>
              </a:rPr>
            </a:br>
            <a:r>
              <a:rPr lang="en-US" altLang="en-US" sz="2200">
                <a:latin typeface="Comic Sans MS" panose="030F0902030302020204" pitchFamily="66" charset="0"/>
                <a:ea typeface="ＭＳ Ｐゴシック" panose="020B0600070205080204" pitchFamily="34" charset="-128"/>
              </a:rPr>
              <a:t>  </a:t>
            </a:r>
            <a:r>
              <a:rPr lang="en-US" altLang="en-US" sz="2200" b="1">
                <a:solidFill>
                  <a:srgbClr val="FF0000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rPr>
              <a:t>-VARCHAR2(n) in Oracle</a:t>
            </a:r>
          </a:p>
          <a:p>
            <a:pPr lvl="1" eaLnBrk="1" hangingPunct="1">
              <a:spcBef>
                <a:spcPts val="725"/>
              </a:spcBef>
              <a:buClr>
                <a:schemeClr val="tx2"/>
              </a:buClr>
            </a:pPr>
            <a:r>
              <a:rPr lang="en-US" altLang="en-US" sz="2200">
                <a:latin typeface="Tahoma" panose="020B0604030504040204" pitchFamily="34" charset="0"/>
                <a:ea typeface="ＭＳ Ｐゴシック" panose="020B0600070205080204" pitchFamily="34" charset="-128"/>
              </a:rPr>
              <a:t>The default value of n is 1, representing a single character. Also, </a:t>
            </a:r>
            <a:r>
              <a:rPr lang="en-US" altLang="en-US" sz="2200">
                <a:latin typeface="Comic Sans MS" panose="030F0902030302020204" pitchFamily="66" charset="0"/>
                <a:ea typeface="ＭＳ Ｐゴシック" panose="020B0600070205080204" pitchFamily="34" charset="-128"/>
              </a:rPr>
              <a:t>CHAR </a:t>
            </a:r>
            <a:r>
              <a:rPr lang="en-US" altLang="en-US" sz="2200">
                <a:latin typeface="Tahoma" panose="020B0604030504040204" pitchFamily="34" charset="0"/>
                <a:ea typeface="ＭＳ Ｐゴシック" panose="020B0600070205080204" pitchFamily="34" charset="-128"/>
              </a:rPr>
              <a:t>or</a:t>
            </a:r>
            <a:r>
              <a:rPr lang="en-US" altLang="en-US" sz="2200">
                <a:latin typeface="Comic Sans MS" panose="030F0902030302020204" pitchFamily="66" charset="0"/>
                <a:ea typeface="ＭＳ Ｐゴシック" panose="020B0600070205080204" pitchFamily="34" charset="-128"/>
              </a:rPr>
              <a:t> CHARACTER</a:t>
            </a:r>
          </a:p>
          <a:p>
            <a:pPr lvl="1" eaLnBrk="1" hangingPunct="1">
              <a:spcBef>
                <a:spcPts val="725"/>
              </a:spcBef>
              <a:buClr>
                <a:schemeClr val="tx2"/>
              </a:buClr>
            </a:pPr>
            <a:r>
              <a:rPr lang="en-US" altLang="en-US" sz="2200">
                <a:ea typeface="ＭＳ Ｐゴシック" panose="020B0600070205080204" pitchFamily="34" charset="-128"/>
              </a:rPr>
              <a:t>CLOBS(Size): Character Large Objects [SQL99]</a:t>
            </a:r>
          </a:p>
          <a:p>
            <a:pPr lvl="2" eaLnBrk="1" hangingPunct="1">
              <a:buClr>
                <a:schemeClr val="tx2"/>
              </a:buClr>
            </a:pPr>
            <a:r>
              <a:rPr lang="en-US" altLang="en-US">
                <a:ea typeface="ＭＳ Ｐゴシック" panose="020B0600070205080204" pitchFamily="34" charset="-128"/>
              </a:rPr>
              <a:t>size specified in kilobytes (K), megabytes (M), or gigabytes (G) </a:t>
            </a:r>
            <a:endParaRPr lang="en-US" altLang="en-US">
              <a:latin typeface="Comic Sans MS" panose="030F0902030302020204" pitchFamily="66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60000"/>
              </a:lnSpc>
            </a:pPr>
            <a:endParaRPr lang="en-US" altLang="en-US" sz="800">
              <a:latin typeface="Comic Sans MS" panose="030F0902030302020204" pitchFamily="66" charset="0"/>
              <a:ea typeface="ＭＳ Ｐゴシック" panose="020B0600070205080204" pitchFamily="34" charset="-128"/>
            </a:endParaRPr>
          </a:p>
          <a:p>
            <a:pPr lvl="1" eaLnBrk="1" hangingPunct="1">
              <a:buClr>
                <a:schemeClr val="tx2"/>
              </a:buClr>
            </a:pPr>
            <a:endParaRPr lang="en-US" altLang="en-US" sz="300">
              <a:latin typeface="Comic Sans MS" panose="030F0902030302020204" pitchFamily="66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7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7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7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7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7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7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7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7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9" grpId="0" build="p" autoUpdateAnimBg="0"/>
    </p:bldLst>
  </p:timing>
</p:sld>
</file>

<file path=ppt/theme/theme1.xml><?xml version="1.0" encoding="utf-8"?>
<a:theme xmlns:a="http://schemas.openxmlformats.org/drawingml/2006/main" name="Crafting Recovery Slides">
  <a:themeElements>
    <a:clrScheme name="">
      <a:dk1>
        <a:srgbClr val="280049"/>
      </a:dk1>
      <a:lt1>
        <a:srgbClr val="FFFFFF"/>
      </a:lt1>
      <a:dk2>
        <a:srgbClr val="CF0E30"/>
      </a:dk2>
      <a:lt2>
        <a:srgbClr val="CECECE"/>
      </a:lt2>
      <a:accent1>
        <a:srgbClr val="3365FB"/>
      </a:accent1>
      <a:accent2>
        <a:srgbClr val="009688"/>
      </a:accent2>
      <a:accent3>
        <a:srgbClr val="FFFFFF"/>
      </a:accent3>
      <a:accent4>
        <a:srgbClr val="21003D"/>
      </a:accent4>
      <a:accent5>
        <a:srgbClr val="ADB8FD"/>
      </a:accent5>
      <a:accent6>
        <a:srgbClr val="00877B"/>
      </a:accent6>
      <a:hlink>
        <a:srgbClr val="51DC00"/>
      </a:hlink>
      <a:folHlink>
        <a:srgbClr val="DADADA"/>
      </a:folHlink>
    </a:clrScheme>
    <a:fontScheme name="Crafting Recovery Slides">
      <a:majorFont>
        <a:latin typeface="Comic Sans MS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487" tIns="44450" rIns="90487" bIns="4445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Monotype Sorts" pitchFamily="37" charset="2"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37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487" tIns="44450" rIns="90487" bIns="4445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Monotype Sorts" pitchFamily="37" charset="2"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37" charset="0"/>
          </a:defRPr>
        </a:defPPr>
      </a:lstStyle>
    </a:lnDef>
  </a:objectDefaults>
  <a:extraClrSchemeLst>
    <a:extraClrScheme>
      <a:clrScheme name="Crafting Recovery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fting Recovery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fting Recovery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fting Recovery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fting Recovery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fting Recovery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fting Recovery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Smack:Users:Cris:Crafting Recovery Slides</Template>
  <TotalTime>28305</TotalTime>
  <Pages>23</Pages>
  <Words>2459</Words>
  <Application>Microsoft Macintosh PowerPoint</Application>
  <PresentationFormat>On-screen Show (4:3)</PresentationFormat>
  <Paragraphs>397</Paragraphs>
  <Slides>25</Slides>
  <Notes>22</Notes>
  <HiddenSlides>11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Arial Unicode MS</vt:lpstr>
      <vt:lpstr>Arial</vt:lpstr>
      <vt:lpstr>Arial Narrow</vt:lpstr>
      <vt:lpstr>Calibri</vt:lpstr>
      <vt:lpstr>Comic Sans MS</vt:lpstr>
      <vt:lpstr>Courier New</vt:lpstr>
      <vt:lpstr>Helvetica</vt:lpstr>
      <vt:lpstr>Monotype Sorts</vt:lpstr>
      <vt:lpstr>Tahoma</vt:lpstr>
      <vt:lpstr>Times New Roman</vt:lpstr>
      <vt:lpstr>Wingdings</vt:lpstr>
      <vt:lpstr>Crafting Recovery Slides</vt:lpstr>
      <vt:lpstr>Structured Query Language SQL - DDL</vt:lpstr>
      <vt:lpstr>Database Languages</vt:lpstr>
      <vt:lpstr>Basic SQL-DDL COMMANDS</vt:lpstr>
      <vt:lpstr>Database Schema</vt:lpstr>
      <vt:lpstr>Schema and Catalog </vt:lpstr>
      <vt:lpstr>Create Table</vt:lpstr>
      <vt:lpstr>SQL Datatypes</vt:lpstr>
      <vt:lpstr>SQL Numeric Data</vt:lpstr>
      <vt:lpstr>SQL Character Strings</vt:lpstr>
      <vt:lpstr>SQL Character Strings</vt:lpstr>
      <vt:lpstr>SQL Bit Strings</vt:lpstr>
      <vt:lpstr>SQL Temporal Data</vt:lpstr>
      <vt:lpstr>Date and Time</vt:lpstr>
      <vt:lpstr>Functions on Dates</vt:lpstr>
      <vt:lpstr>PostqreSQL Functions on Dates</vt:lpstr>
      <vt:lpstr>Operations on Dates</vt:lpstr>
      <vt:lpstr>Intervals</vt:lpstr>
      <vt:lpstr>PostqreSQL Intervals…</vt:lpstr>
      <vt:lpstr>DATETIME Type &amp; Oracle DATE</vt:lpstr>
      <vt:lpstr>Observations on Numeric types</vt:lpstr>
      <vt:lpstr>Constructing Date Functions in Oracle</vt:lpstr>
      <vt:lpstr>Resolving Spec Ambiguity</vt:lpstr>
      <vt:lpstr>Example of Date Functions</vt:lpstr>
      <vt:lpstr>Example of Date Functions</vt:lpstr>
      <vt:lpstr>Intervals…</vt:lpstr>
    </vt:vector>
  </TitlesOfParts>
  <Company>University of Massachusetts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 Consistent and Current Data “Off the Air”</dc:title>
  <dc:subject>Delegation: Efficiently Rewriting History</dc:subject>
  <dc:creator>Computer Science</dc:creator>
  <cp:keywords>delegation recovery icde</cp:keywords>
  <dc:description/>
  <cp:lastModifiedBy>Alseghayer, Rakan Abdullah S</cp:lastModifiedBy>
  <cp:revision>709</cp:revision>
  <cp:lastPrinted>2017-02-02T02:57:36Z</cp:lastPrinted>
  <dcterms:created xsi:type="dcterms:W3CDTF">2010-01-13T05:11:50Z</dcterms:created>
  <dcterms:modified xsi:type="dcterms:W3CDTF">2021-01-27T22:16:41Z</dcterms:modified>
</cp:coreProperties>
</file>