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539" r:id="rId2"/>
    <p:sldId id="1551" r:id="rId3"/>
    <p:sldId id="385" r:id="rId4"/>
    <p:sldId id="401" r:id="rId5"/>
    <p:sldId id="1552" r:id="rId6"/>
    <p:sldId id="1546" r:id="rId7"/>
    <p:sldId id="1547" r:id="rId8"/>
    <p:sldId id="471" r:id="rId9"/>
    <p:sldId id="466" r:id="rId10"/>
    <p:sldId id="468" r:id="rId11"/>
    <p:sldId id="326" r:id="rId12"/>
    <p:sldId id="1540" r:id="rId13"/>
    <p:sldId id="1542" r:id="rId14"/>
    <p:sldId id="1543" r:id="rId15"/>
    <p:sldId id="1544" r:id="rId16"/>
    <p:sldId id="1545" r:id="rId17"/>
    <p:sldId id="432" r:id="rId18"/>
    <p:sldId id="1549" r:id="rId19"/>
    <p:sldId id="1550" r:id="rId20"/>
  </p:sldIdLst>
  <p:sldSz cx="9144000" cy="6858000" type="screen4x3"/>
  <p:notesSz cx="7010400" cy="92964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2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7A37"/>
    <a:srgbClr val="FF3300"/>
    <a:srgbClr val="FF6600"/>
    <a:srgbClr val="FF2600"/>
    <a:srgbClr val="00355E"/>
    <a:srgbClr val="FF0000"/>
    <a:srgbClr val="FFFFCC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7755" autoAdjust="0"/>
  </p:normalViewPr>
  <p:slideViewPr>
    <p:cSldViewPr>
      <p:cViewPr varScale="1">
        <p:scale>
          <a:sx n="98" d="100"/>
          <a:sy n="98" d="100"/>
        </p:scale>
        <p:origin x="30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0" y="72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t" anchorCtr="0" compatLnSpc="1">
            <a:prstTxWarp prst="textNoShape">
              <a:avLst/>
            </a:prstTxWarp>
          </a:bodyPr>
          <a:lstStyle>
            <a:lvl1pPr algn="l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96" y="1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t" anchorCtr="0" compatLnSpc="1">
            <a:prstTxWarp prst="textNoShape">
              <a:avLst/>
            </a:prstTxWarp>
          </a:bodyPr>
          <a:lstStyle>
            <a:lvl1pPr algn="r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135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b" anchorCtr="0" compatLnSpc="1">
            <a:prstTxWarp prst="textNoShape">
              <a:avLst/>
            </a:prstTxWarp>
          </a:bodyPr>
          <a:lstStyle>
            <a:lvl1pPr algn="l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96" y="8831135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b" anchorCtr="0" compatLnSpc="1">
            <a:prstTxWarp prst="textNoShape">
              <a:avLst/>
            </a:prstTxWarp>
          </a:bodyPr>
          <a:lstStyle>
            <a:lvl1pPr algn="r" defTabSz="927202">
              <a:defRPr sz="1200" b="0">
                <a:solidFill>
                  <a:schemeClr val="tx1"/>
                </a:solidFill>
              </a:defRPr>
            </a:lvl1pPr>
          </a:lstStyle>
          <a:p>
            <a:fld id="{51420950-7481-D64B-9C29-D8A6762D1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49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t" anchorCtr="0" compatLnSpc="1">
            <a:prstTxWarp prst="textNoShape">
              <a:avLst/>
            </a:prstTxWarp>
          </a:bodyPr>
          <a:lstStyle>
            <a:lvl1pPr algn="l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96" y="1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t" anchorCtr="0" compatLnSpc="1">
            <a:prstTxWarp prst="textNoShape">
              <a:avLst/>
            </a:prstTxWarp>
          </a:bodyPr>
          <a:lstStyle>
            <a:lvl1pPr algn="r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4" y="4416311"/>
            <a:ext cx="5608975" cy="417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/>
              <a:t>Click to edit Master text styles</a:t>
            </a:r>
          </a:p>
          <a:p>
            <a:pPr lvl="1"/>
            <a:r>
              <a:rPr lang="el-GR" noProof="0"/>
              <a:t>Second level</a:t>
            </a:r>
          </a:p>
          <a:p>
            <a:pPr lvl="2"/>
            <a:r>
              <a:rPr lang="el-GR" noProof="0"/>
              <a:t>Third level</a:t>
            </a:r>
          </a:p>
          <a:p>
            <a:pPr lvl="3"/>
            <a:r>
              <a:rPr lang="el-GR" noProof="0"/>
              <a:t>Fourth level</a:t>
            </a:r>
          </a:p>
          <a:p>
            <a:pPr lvl="4"/>
            <a:r>
              <a:rPr lang="el-GR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135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b" anchorCtr="0" compatLnSpc="1">
            <a:prstTxWarp prst="textNoShape">
              <a:avLst/>
            </a:prstTxWarp>
          </a:bodyPr>
          <a:lstStyle>
            <a:lvl1pPr algn="l" defTabSz="928730">
              <a:defRPr sz="12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796" y="8831135"/>
            <a:ext cx="3036968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7" tIns="46420" rIns="92837" bIns="46420" numCol="1" anchor="b" anchorCtr="0" compatLnSpc="1">
            <a:prstTxWarp prst="textNoShape">
              <a:avLst/>
            </a:prstTxWarp>
          </a:bodyPr>
          <a:lstStyle>
            <a:lvl1pPr algn="r" defTabSz="927202">
              <a:defRPr sz="1200" b="0">
                <a:solidFill>
                  <a:schemeClr val="tx1"/>
                </a:solidFill>
              </a:defRPr>
            </a:lvl1pPr>
          </a:lstStyle>
          <a:p>
            <a:fld id="{0028516D-C5DD-0742-8657-90A9C89A8A69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926783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1761" indent="-285293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1171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597640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4108" indent="-228234" defTabSz="927202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0577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67045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3514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79982" indent="-228234" defTabSz="927202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76066D-C2CC-A244-84BB-1A871204EAC8}" type="slidenum">
              <a:rPr lang="el-GR" altLang="en-US" sz="1200" b="0">
                <a:solidFill>
                  <a:schemeClr val="tx1"/>
                </a:solidFill>
              </a:rPr>
              <a:pPr eaLnBrk="1" hangingPunct="1"/>
              <a:t>1</a:t>
            </a:fld>
            <a:endParaRPr lang="el-GR" altLang="en-US" sz="1200" b="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43438" cy="3481388"/>
          </a:xfrm>
          <a:ln w="12700"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509" tIns="46754" rIns="93509" bIns="46754"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715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8516D-C5DD-0742-8657-90A9C89A8A69}" type="slidenum">
              <a:rPr lang="el-GR" altLang="en-US" smtClean="0"/>
              <a:pPr/>
              <a:t>12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26137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8516D-C5DD-0742-8657-90A9C89A8A69}" type="slidenum">
              <a:rPr lang="el-GR" altLang="en-US" smtClean="0"/>
              <a:pPr/>
              <a:t>13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624247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8516D-C5DD-0742-8657-90A9C89A8A69}" type="slidenum">
              <a:rPr lang="el-GR" altLang="en-US" smtClean="0"/>
              <a:pPr/>
              <a:t>14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91198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8516D-C5DD-0742-8657-90A9C89A8A69}" type="slidenum">
              <a:rPr lang="el-GR" altLang="en-US" smtClean="0"/>
              <a:pPr/>
              <a:t>15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867956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8516D-C5DD-0742-8657-90A9C89A8A69}" type="slidenum">
              <a:rPr lang="el-GR" altLang="en-US" smtClean="0"/>
              <a:pPr/>
              <a:t>16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152193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8516D-C5DD-0742-8657-90A9C89A8A69}" type="slidenum">
              <a:rPr lang="el-GR" altLang="en-US" smtClean="0"/>
              <a:pPr/>
              <a:t>19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01288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8516D-C5DD-0742-8657-90A9C89A8A69}" type="slidenum">
              <a:rPr lang="el-GR" altLang="en-US" smtClean="0"/>
              <a:pPr/>
              <a:t>2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76913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3E52E296-40D4-474F-9769-10EE1A5095F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AA082B6D-A7BB-4B5C-8027-6DEB59C6D939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4A89329-873B-4B88-9387-AB0D00287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D91588C-2374-4787-A5AB-48ED5BCED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CA9BB35C-54BF-4D26-AA14-66A077720CF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C008A77E-DD30-4ED3-BCF4-A2821BC82128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BE0E827-1E95-47C8-82BE-E05499FAF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FF66CF6-37B6-490E-800F-CC6BA0A1A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NULL </a:t>
            </a:r>
            <a:r>
              <a:rPr lang="en-US" altLang="en-US">
                <a:latin typeface="Times New Roman" panose="02020603050405020304" pitchFamily="18" charset="0"/>
              </a:rPr>
              <a:t>Value…explain!!!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D0A44D7D-E5FD-4EE9-8A97-1759D2004BE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43E59A10-0D85-4537-BD64-4A9D9D88AA9A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EC2DCC1-98C2-44BF-8F5B-D2003A1A7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E9D02A-1C34-4AF5-82D5-32A5E3BA2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SQL is </a:t>
            </a:r>
            <a:r>
              <a:rPr lang="en-US" altLang="zh-TW" u="sng">
                <a:latin typeface="Arial" panose="020B0604020202020204" pitchFamily="34" charset="0"/>
                <a:ea typeface="新細明體" panose="02020500000000000000" pitchFamily="18" charset="-120"/>
              </a:rPr>
              <a:t>based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 on concepts from relational algebra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8516D-C5DD-0742-8657-90A9C89A8A69}" type="slidenum">
              <a:rPr lang="el-GR" altLang="en-US" smtClean="0"/>
              <a:pPr/>
              <a:t>6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88252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A7F8EDD2-33F9-4698-A73A-DBAC267B7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64944E06-42A7-481D-A603-90752769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8516D-C5DD-0742-8657-90A9C89A8A69}" type="slidenum">
              <a:rPr lang="el-GR" altLang="en-US" smtClean="0"/>
              <a:pPr/>
              <a:t>9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555222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C2F11E9A-98BB-48EF-B6C6-BE23D37BEC0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67C27A07-D905-462E-AD92-6563F9FC6E3F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11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873D5DD-4DCB-4A4A-8861-D3DB45A1C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A52B67B-749E-4F86-8BA1-737ADC3D1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657A329-17AA-4AA0-B6F8-211219BD3C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549275"/>
            <a:ext cx="8640960" cy="1511300"/>
          </a:xfrm>
          <a:solidFill>
            <a:srgbClr val="00355E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altLang="en-US" sz="3200" i="1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3AC87-16BE-4C80-BF05-5F780AFF90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2060575"/>
            <a:ext cx="796131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23A2D1B-3FE4-441B-ACD3-EF1797283D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1520" y="5230813"/>
            <a:ext cx="8640960" cy="789997"/>
          </a:xfrm>
          <a:prstGeom prst="rect">
            <a:avLst/>
          </a:prstGeom>
          <a:solidFill>
            <a:srgbClr val="00355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fr-FR" altLang="en-US" sz="1800" b="0" dirty="0">
              <a:solidFill>
                <a:schemeClr val="bg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EEDDED-F478-485B-B94C-08E7605D96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2417731"/>
            <a:ext cx="79613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1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050"/>
            <a:ext cx="8712968" cy="522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BFD4EA-6E00-4CE0-99C1-D0321790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633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5778B8-BF2E-4E28-8B97-45EA74541FC6}"/>
              </a:ext>
            </a:extLst>
          </p:cNvPr>
          <p:cNvSpPr/>
          <p:nvPr userDrawn="1"/>
        </p:nvSpPr>
        <p:spPr>
          <a:xfrm>
            <a:off x="251520" y="6433591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0" dirty="0"/>
              <a:t>CS 1555: Database Management Systems - Constantinos Costa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4DC2C6-FC05-460D-BA03-D85F9E61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368" y="6400287"/>
            <a:ext cx="1080120" cy="365125"/>
          </a:xfrm>
          <a:prstGeom prst="rect">
            <a:avLst/>
          </a:prstGeom>
        </p:spPr>
        <p:txBody>
          <a:bodyPr/>
          <a:lstStyle>
            <a:lvl1pPr algn="r">
              <a:defRPr sz="1400" b="0"/>
            </a:lvl1pPr>
          </a:lstStyle>
          <a:p>
            <a:fld id="{7DDC6E19-E111-4960-B4D1-A336F8663A94}" type="slidenum">
              <a:rPr lang="en-US" smtClean="0"/>
              <a:pPr/>
              <a:t>‹#›</a:t>
            </a:fld>
            <a:r>
              <a:rPr lang="en-US" dirty="0"/>
              <a:t> of 27</a:t>
            </a:r>
          </a:p>
        </p:txBody>
      </p:sp>
    </p:spTree>
    <p:extLst>
      <p:ext uri="{BB962C8B-B14F-4D97-AF65-F5344CB8AC3E}">
        <p14:creationId xmlns:p14="http://schemas.microsoft.com/office/powerpoint/2010/main" val="8902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B6F8-336F-494C-B309-98C2C4DF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948904"/>
            <a:ext cx="4247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74CEA-2A98-4122-8B50-5C0F9CD64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520" y="1880581"/>
            <a:ext cx="4247455" cy="43090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2E29E-B284-48D4-934A-00544131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948904"/>
            <a:ext cx="43353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635B3-DA13-4DC3-AF2D-8D8B6602C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49" y="1880581"/>
            <a:ext cx="4335339" cy="43090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487BC6-723D-41BF-9D8E-BF1FD790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solidFill>
            <a:srgbClr val="00355E"/>
          </a:solidFill>
          <a:ln>
            <a:solidFill>
              <a:srgbClr val="00355E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0" ker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8E5402-1DEB-4CA9-BF57-8B198FDFE3D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51520" y="274638"/>
            <a:ext cx="8712968" cy="633412"/>
          </a:xfrm>
          <a:prstGeom prst="rect">
            <a:avLst/>
          </a:prstGeom>
          <a:solidFill>
            <a:srgbClr val="00355E"/>
          </a:solidFill>
          <a:ln>
            <a:solidFill>
              <a:srgbClr val="00355E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l-GR" altLang="en-US" sz="44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0" kern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A9DAE-9C23-46F8-A1CC-38DB569DD7E4}"/>
              </a:ext>
            </a:extLst>
          </p:cNvPr>
          <p:cNvSpPr/>
          <p:nvPr userDrawn="1"/>
        </p:nvSpPr>
        <p:spPr>
          <a:xfrm>
            <a:off x="251520" y="6433591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0" dirty="0"/>
              <a:t>CS 1555: Database Management Systems - Constantinos Costa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2F835C6-9463-46AD-9B28-5A186273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368" y="6400287"/>
            <a:ext cx="1080120" cy="365125"/>
          </a:xfrm>
          <a:prstGeom prst="rect">
            <a:avLst/>
          </a:prstGeom>
        </p:spPr>
        <p:txBody>
          <a:bodyPr/>
          <a:lstStyle>
            <a:lvl1pPr algn="r">
              <a:defRPr sz="1400" b="0"/>
            </a:lvl1pPr>
          </a:lstStyle>
          <a:p>
            <a:fld id="{7DDC6E19-E111-4960-B4D1-A336F8663A94}" type="slidenum">
              <a:rPr lang="en-US" smtClean="0"/>
              <a:pPr/>
              <a:t>‹#›</a:t>
            </a:fld>
            <a:r>
              <a:rPr lang="en-US" dirty="0"/>
              <a:t> of 27</a:t>
            </a:r>
          </a:p>
        </p:txBody>
      </p:sp>
    </p:spTree>
    <p:extLst>
      <p:ext uri="{BB962C8B-B14F-4D97-AF65-F5344CB8AC3E}">
        <p14:creationId xmlns:p14="http://schemas.microsoft.com/office/powerpoint/2010/main" val="104222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81000"/>
            <a:ext cx="8001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143000"/>
            <a:ext cx="8001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8" y="3695700"/>
            <a:ext cx="8001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8F1E576-99FC-4690-86A4-F069BDFFEA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59436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951FC97-D658-438F-BD3D-DC856872F9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E2E4A6B5-F45B-4C1D-831B-BC3D50E21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7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205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178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A4C283-919A-4064-B8B5-D21C4E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4876800" cy="4572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4C7938-9D8F-43B2-94D2-1BBF8FB6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7644C4-B5DA-4F40-B8AD-7B4BF161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D2121913-4ABE-4613-8E1F-FBB4C4081E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85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274638"/>
            <a:ext cx="8712968" cy="633412"/>
          </a:xfrm>
          <a:prstGeom prst="rect">
            <a:avLst/>
          </a:prstGeom>
          <a:solidFill>
            <a:srgbClr val="00355E"/>
          </a:solidFill>
          <a:ln>
            <a:solidFill>
              <a:srgbClr val="00355E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l-G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908050"/>
            <a:ext cx="8712968" cy="545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 dirty="0" err="1"/>
              <a:t>Click</a:t>
            </a:r>
            <a:r>
              <a:rPr lang="el-GR" altLang="en-US" dirty="0"/>
              <a:t> </a:t>
            </a:r>
            <a:r>
              <a:rPr lang="el-GR" altLang="en-US" dirty="0" err="1"/>
              <a:t>to</a:t>
            </a:r>
            <a:r>
              <a:rPr lang="el-GR" altLang="en-US" dirty="0"/>
              <a:t> </a:t>
            </a:r>
            <a:r>
              <a:rPr lang="el-GR" altLang="en-US" dirty="0" err="1"/>
              <a:t>edit</a:t>
            </a:r>
            <a:r>
              <a:rPr lang="el-GR" altLang="en-US" dirty="0"/>
              <a:t> </a:t>
            </a:r>
            <a:r>
              <a:rPr lang="el-GR" altLang="en-US" dirty="0" err="1"/>
              <a:t>Master</a:t>
            </a:r>
            <a:r>
              <a:rPr lang="el-GR" altLang="en-US" dirty="0"/>
              <a:t> </a:t>
            </a:r>
            <a:r>
              <a:rPr lang="el-GR" altLang="en-US" dirty="0" err="1"/>
              <a:t>text</a:t>
            </a:r>
            <a:r>
              <a:rPr lang="el-GR" altLang="en-US" dirty="0"/>
              <a:t> </a:t>
            </a:r>
            <a:r>
              <a:rPr lang="el-GR" altLang="en-US" dirty="0" err="1"/>
              <a:t>styles</a:t>
            </a:r>
            <a:endParaRPr lang="el-GR" altLang="en-US" dirty="0"/>
          </a:p>
          <a:p>
            <a:pPr lvl="1"/>
            <a:r>
              <a:rPr lang="el-GR" altLang="en-US" dirty="0" err="1"/>
              <a:t>Second</a:t>
            </a:r>
            <a:r>
              <a:rPr lang="el-GR" altLang="en-US" dirty="0"/>
              <a:t> </a:t>
            </a:r>
            <a:r>
              <a:rPr lang="el-GR" altLang="en-US" dirty="0" err="1"/>
              <a:t>level</a:t>
            </a:r>
            <a:endParaRPr lang="el-GR" altLang="en-US" dirty="0"/>
          </a:p>
          <a:p>
            <a:pPr lvl="2"/>
            <a:r>
              <a:rPr lang="el-GR" altLang="en-US" dirty="0" err="1"/>
              <a:t>Third</a:t>
            </a:r>
            <a:r>
              <a:rPr lang="el-GR" altLang="en-US" dirty="0"/>
              <a:t> </a:t>
            </a:r>
            <a:r>
              <a:rPr lang="el-GR" altLang="en-US" dirty="0" err="1"/>
              <a:t>level</a:t>
            </a:r>
            <a:endParaRPr lang="el-GR" altLang="en-US" dirty="0"/>
          </a:p>
          <a:p>
            <a:pPr lvl="3"/>
            <a:r>
              <a:rPr lang="el-GR" altLang="en-US" dirty="0" err="1"/>
              <a:t>Fourth</a:t>
            </a:r>
            <a:r>
              <a:rPr lang="el-GR" altLang="en-US" dirty="0"/>
              <a:t> </a:t>
            </a:r>
            <a:r>
              <a:rPr lang="el-GR" altLang="en-US" dirty="0" err="1"/>
              <a:t>level</a:t>
            </a:r>
            <a:endParaRPr lang="el-GR" altLang="en-US" dirty="0"/>
          </a:p>
          <a:p>
            <a:pPr lvl="4"/>
            <a:r>
              <a:rPr lang="el-GR" altLang="en-US" dirty="0" err="1"/>
              <a:t>Fifth</a:t>
            </a:r>
            <a:r>
              <a:rPr lang="el-GR" altLang="en-US" dirty="0"/>
              <a:t> </a:t>
            </a:r>
            <a:r>
              <a:rPr lang="el-GR" altLang="en-US" dirty="0" err="1"/>
              <a:t>level</a:t>
            </a:r>
            <a:endParaRPr lang="el-G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C00C9D-C557-4A2F-BB17-AB30F0CD4B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5764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45" r:id="rId3"/>
    <p:sldLayoutId id="2147483846" r:id="rId4"/>
    <p:sldLayoutId id="2147483847" r:id="rId5"/>
    <p:sldLayoutId id="2147483849" r:id="rId6"/>
    <p:sldLayoutId id="2147483852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l-GR" altLang="en-US" sz="40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db.cs.pitt.edu/courses/cs1555/current.ter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solidFill>
            <a:srgbClr val="00355E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3600" dirty="0"/>
              <a:t>Midterm Review</a:t>
            </a:r>
            <a:endParaRPr lang="en-US" altLang="en-US" sz="3600" i="1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11188" y="2349500"/>
            <a:ext cx="79613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dirty="0"/>
              <a:t>CS 1555: Database Management Systems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Constantinos Costa</a:t>
            </a:r>
            <a:endParaRPr lang="en-US" altLang="en-US" sz="1800" b="0" dirty="0"/>
          </a:p>
          <a:p>
            <a:pPr algn="ctr" eaLnBrk="1" hangingPunct="1">
              <a:buFontTx/>
              <a:buNone/>
            </a:pPr>
            <a:r>
              <a:rPr lang="en-US" sz="1800" dirty="0">
                <a:hlinkClick r:id="rId4"/>
              </a:rPr>
              <a:t>http://db.cs.pitt.edu/courses/cs1555/current.term/</a:t>
            </a:r>
            <a:endParaRPr lang="en-US" sz="1800" dirty="0"/>
          </a:p>
          <a:p>
            <a:pPr algn="ctr" eaLnBrk="1" hangingPunct="1">
              <a:buFontTx/>
              <a:buNone/>
            </a:pPr>
            <a:endParaRPr lang="en-US" altLang="en-US" sz="1800" b="0" dirty="0"/>
          </a:p>
          <a:p>
            <a:pPr algn="ctr"/>
            <a:endParaRPr lang="en-US" altLang="en-US" sz="1800" b="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altLang="en-US" sz="1800" b="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800" baseline="30000" dirty="0"/>
          </a:p>
          <a:p>
            <a:pPr algn="ctr" eaLnBrk="1" hangingPunct="1">
              <a:spcBef>
                <a:spcPct val="20000"/>
              </a:spcBef>
            </a:pPr>
            <a:endParaRPr lang="en-US" altLang="en-US" sz="1800" b="0" dirty="0"/>
          </a:p>
          <a:p>
            <a:pPr algn="ctr" eaLnBrk="1" hangingPunct="1">
              <a:spcBef>
                <a:spcPct val="20000"/>
              </a:spcBef>
            </a:pPr>
            <a:endParaRPr lang="en-US" altLang="en-US" sz="1800" b="0" dirty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800" b="0" dirty="0">
                <a:solidFill>
                  <a:schemeClr val="tx1"/>
                </a:solidFill>
              </a:rPr>
              <a:t>		Lectures based: P. Chrysanthis &amp; N. </a:t>
            </a:r>
            <a:r>
              <a:rPr lang="en-US" altLang="en-US" sz="1800" b="0" dirty="0" err="1">
                <a:solidFill>
                  <a:schemeClr val="tx1"/>
                </a:solidFill>
              </a:rPr>
              <a:t>Farnan</a:t>
            </a:r>
            <a:r>
              <a:rPr lang="en-US" altLang="en-US" sz="1800" b="0" dirty="0">
                <a:solidFill>
                  <a:schemeClr val="tx1"/>
                </a:solidFill>
              </a:rPr>
              <a:t> Lectures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611188" y="5230813"/>
            <a:ext cx="7993062" cy="789997"/>
          </a:xfrm>
          <a:prstGeom prst="rect">
            <a:avLst/>
          </a:prstGeom>
          <a:solidFill>
            <a:srgbClr val="00355E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chemeClr val="bg1"/>
                </a:solidFill>
              </a:rPr>
              <a:t>University of Pittsburgh, Pittsburgh, PA</a:t>
            </a:r>
            <a:endParaRPr lang="fr-FR" altLang="en-US" sz="1800" b="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Box 1">
            <a:extLst>
              <a:ext uri="{FF2B5EF4-FFF2-40B4-BE49-F238E27FC236}">
                <a16:creationId xmlns:a16="http://schemas.microsoft.com/office/drawing/2014/main" id="{C35322BF-92B5-4915-B362-A796C6779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0475"/>
            <a:ext cx="846772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Arial Narrow" panose="020B0606020202030204" pitchFamily="34" charset="0"/>
              </a:rPr>
              <a:t>  SID, </a:t>
            </a:r>
            <a:r>
              <a:rPr lang="en-US" altLang="en-US" dirty="0" err="1">
                <a:latin typeface="Arial Narrow" panose="020B0606020202030204" pitchFamily="34" charset="0"/>
              </a:rPr>
              <a:t>S.Name</a:t>
            </a:r>
            <a:r>
              <a:rPr lang="en-US" altLang="en-US" dirty="0">
                <a:latin typeface="Arial Narrow" panose="020B0606020202030204" pitchFamily="34" charset="0"/>
              </a:rPr>
              <a:t>, S. Major</a:t>
            </a:r>
            <a:br>
              <a:rPr lang="en-US" altLang="en-US" dirty="0">
                <a:latin typeface="Arial Narrow" panose="020B0606020202030204" pitchFamily="34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Arial Narrow" panose="020B0606020202030204" pitchFamily="34" charset="0"/>
              </a:rPr>
              <a:t>       STUDENT S </a:t>
            </a:r>
            <a:r>
              <a:rPr lang="en-US" altLang="en-US" b="1" dirty="0">
                <a:latin typeface="Arial Narrow" panose="020B0606020202030204" pitchFamily="34" charset="0"/>
              </a:rPr>
              <a:t>NATURAL</a:t>
            </a:r>
            <a:r>
              <a:rPr lang="en-US" altLang="en-US" dirty="0"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latin typeface="Arial Narrow" panose="020B0606020202030204" pitchFamily="34" charset="0"/>
              </a:rPr>
              <a:t>LEFT  OUTER JOIN </a:t>
            </a:r>
            <a:r>
              <a:rPr lang="en-US" altLang="en-US" dirty="0">
                <a:latin typeface="Arial Narrow" panose="020B0606020202030204" pitchFamily="34" charset="0"/>
              </a:rPr>
              <a:t> ENROLLS  E                                          </a:t>
            </a:r>
            <a:br>
              <a:rPr lang="en-US" altLang="en-US" dirty="0">
                <a:latin typeface="Arial Narrow" panose="020B0606020202030204" pitchFamily="34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latin typeface="Arial Narrow" panose="020B0606020202030204" pitchFamily="34" charset="0"/>
              </a:rPr>
              <a:t>     </a:t>
            </a:r>
            <a:r>
              <a:rPr lang="en-US" altLang="en-US" dirty="0" err="1">
                <a:latin typeface="Arial Narrow" panose="020B0606020202030204" pitchFamily="34" charset="0"/>
              </a:rPr>
              <a:t>E.Term</a:t>
            </a:r>
            <a:r>
              <a:rPr lang="en-US" altLang="en-US" dirty="0">
                <a:latin typeface="Arial Narrow" panose="020B0606020202030204" pitchFamily="34" charset="0"/>
              </a:rPr>
              <a:t> IS NULL;</a:t>
            </a:r>
            <a:endParaRPr lang="en-US" altLang="en-US" dirty="0"/>
          </a:p>
        </p:txBody>
      </p:sp>
      <p:sp>
        <p:nvSpPr>
          <p:cNvPr id="72706" name="Title 1">
            <a:extLst>
              <a:ext uri="{FF2B5EF4-FFF2-40B4-BE49-F238E27FC236}">
                <a16:creationId xmlns:a16="http://schemas.microsoft.com/office/drawing/2014/main" id="{20720709-26DF-4B0A-9B4B-8E6829937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Outer Join Q2 Execution</a:t>
            </a:r>
          </a:p>
        </p:txBody>
      </p:sp>
      <p:graphicFrame>
        <p:nvGraphicFramePr>
          <p:cNvPr id="7" name="Group 337">
            <a:extLst>
              <a:ext uri="{FF2B5EF4-FFF2-40B4-BE49-F238E27FC236}">
                <a16:creationId xmlns:a16="http://schemas.microsoft.com/office/drawing/2014/main" id="{69D99EB1-8286-1741-9D81-B9BF2E1B7EEA}"/>
              </a:ext>
            </a:extLst>
          </p:cNvPr>
          <p:cNvGraphicFramePr>
            <a:graphicFrameLocks/>
          </p:cNvGraphicFramePr>
          <p:nvPr/>
        </p:nvGraphicFramePr>
        <p:xfrm>
          <a:off x="457200" y="2970213"/>
          <a:ext cx="3657600" cy="160496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Class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123 </a:t>
                      </a:r>
                    </a:p>
                  </a:txBody>
                  <a:tcPr marT="45740" marB="457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John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3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124 </a:t>
                      </a:r>
                    </a:p>
                  </a:txBody>
                  <a:tcPr marT="45740" marB="457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Mary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3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999</a:t>
                      </a:r>
                    </a:p>
                  </a:txBody>
                  <a:tcPr marT="45740" marB="457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Newman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1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356">
            <a:extLst>
              <a:ext uri="{FF2B5EF4-FFF2-40B4-BE49-F238E27FC236}">
                <a16:creationId xmlns:a16="http://schemas.microsoft.com/office/drawing/2014/main" id="{8FA820A4-BB93-CD42-833F-F9042C6F67BF}"/>
              </a:ext>
            </a:extLst>
          </p:cNvPr>
          <p:cNvGraphicFramePr>
            <a:graphicFrameLocks/>
          </p:cNvGraphicFramePr>
          <p:nvPr/>
        </p:nvGraphicFramePr>
        <p:xfrm>
          <a:off x="4572000" y="2970213"/>
          <a:ext cx="4038600" cy="185102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39810" marB="39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Term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39810" marB="39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CS1520 </a:t>
                      </a:r>
                      <a:endParaRPr lang="en-US" sz="1600" dirty="0"/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Fall 10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3.75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</a:t>
                      </a:r>
                    </a:p>
                  </a:txBody>
                  <a:tcPr marT="39810" marB="39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CS1520 </a:t>
                      </a:r>
                      <a:endParaRPr lang="en-US" sz="1600" dirty="0"/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Fall 10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524">
                <a:tc>
                  <a:txBody>
                    <a:bodyPr/>
                    <a:lstStyle/>
                    <a:p>
                      <a:r>
                        <a:rPr lang="en-US" sz="1600" dirty="0"/>
                        <a:t>123</a:t>
                      </a:r>
                    </a:p>
                  </a:txBody>
                  <a:tcPr marT="39810" marB="39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CS1555 </a:t>
                      </a:r>
                      <a:endParaRPr lang="en-US" sz="1600" dirty="0"/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Fall 10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24">
                <a:tc>
                  <a:txBody>
                    <a:bodyPr/>
                    <a:lstStyle/>
                    <a:p>
                      <a:r>
                        <a:rPr lang="en-US" sz="1600" dirty="0"/>
                        <a:t>124</a:t>
                      </a:r>
                    </a:p>
                  </a:txBody>
                  <a:tcPr marT="39810" marB="39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CS1555 </a:t>
                      </a:r>
                      <a:endParaRPr lang="en-US" sz="1600" dirty="0"/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Fall 10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766" name="Text Box 300">
            <a:extLst>
              <a:ext uri="{FF2B5EF4-FFF2-40B4-BE49-F238E27FC236}">
                <a16:creationId xmlns:a16="http://schemas.microsoft.com/office/drawing/2014/main" id="{EB2AAF0A-8748-4ADE-BBE9-0F1863367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40000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72767" name="Text Box 302">
            <a:extLst>
              <a:ext uri="{FF2B5EF4-FFF2-40B4-BE49-F238E27FC236}">
                <a16:creationId xmlns:a16="http://schemas.microsoft.com/office/drawing/2014/main" id="{AEA69FA1-5170-413B-946F-6E8E4F5E6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15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Enroll</a:t>
            </a:r>
          </a:p>
        </p:txBody>
      </p:sp>
      <p:sp>
        <p:nvSpPr>
          <p:cNvPr id="72768" name="Text Box 302">
            <a:extLst>
              <a:ext uri="{FF2B5EF4-FFF2-40B4-BE49-F238E27FC236}">
                <a16:creationId xmlns:a16="http://schemas.microsoft.com/office/drawing/2014/main" id="{9B11DCCD-FA51-46C3-8C02-0E0BE824D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45063"/>
            <a:ext cx="5334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Arial" panose="020B0604020202020204" pitchFamily="34" charset="0"/>
              </a:rPr>
              <a:t>Q2 RESULT </a:t>
            </a:r>
          </a:p>
        </p:txBody>
      </p:sp>
      <p:graphicFrame>
        <p:nvGraphicFramePr>
          <p:cNvPr id="10" name="Group 337">
            <a:extLst>
              <a:ext uri="{FF2B5EF4-FFF2-40B4-BE49-F238E27FC236}">
                <a16:creationId xmlns:a16="http://schemas.microsoft.com/office/drawing/2014/main" id="{020FBCB4-F8D0-144D-85DA-AA6C52E59385}"/>
              </a:ext>
            </a:extLst>
          </p:cNvPr>
          <p:cNvGraphicFramePr>
            <a:graphicFrameLocks/>
          </p:cNvGraphicFramePr>
          <p:nvPr/>
        </p:nvGraphicFramePr>
        <p:xfrm>
          <a:off x="2438400" y="5375275"/>
          <a:ext cx="3675063" cy="873125"/>
        </p:xfrm>
        <a:graphic>
          <a:graphicData uri="http://schemas.openxmlformats.org/drawingml/2006/table">
            <a:tbl>
              <a:tblPr/>
              <a:tblGrid>
                <a:gridCol w="103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S.SID</a:t>
                      </a:r>
                    </a:p>
                  </a:txBody>
                  <a:tcPr marL="91428" marR="91428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S.Name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28" marR="9142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S. Major</a:t>
                      </a:r>
                    </a:p>
                  </a:txBody>
                  <a:tcPr marL="91428" marR="91428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999</a:t>
                      </a:r>
                    </a:p>
                  </a:txBody>
                  <a:tcPr marL="0" marR="0" marT="45747" marB="4574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Newman</a:t>
                      </a:r>
                    </a:p>
                  </a:txBody>
                  <a:tcPr marL="0" marR="0" marT="45747" marB="457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L="0" marR="0" marT="45747" marB="457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9690E-A59A-40D1-B9D2-D0BD49B2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EDAF130-9D46-4CE4-80D5-0BCB44A99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Retrieve all students with </a:t>
            </a:r>
            <a:r>
              <a:rPr lang="en-US" altLang="en-US" i="1" dirty="0"/>
              <a:t>local</a:t>
            </a:r>
            <a:r>
              <a:rPr lang="en-US" altLang="en-US" dirty="0"/>
              <a:t> phone numbers (any area code) which start with 6 and whose third digit is 3.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Arial Narrow" panose="020B0606020202030204" pitchFamily="34" charset="0"/>
              </a:rPr>
              <a:t>    Name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Arial Narrow" panose="020B0606020202030204" pitchFamily="34" charset="0"/>
              </a:rPr>
              <a:t>         STUDENT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</a:t>
            </a:r>
            <a:r>
              <a:rPr lang="en-US" altLang="en-US" b="1" dirty="0">
                <a:latin typeface="Courier New" panose="02070309020205020404" pitchFamily="49" charset="0"/>
              </a:rPr>
              <a:t>WHERE </a:t>
            </a:r>
            <a:r>
              <a:rPr lang="en-US" altLang="en-US" dirty="0">
                <a:latin typeface="Arial Narrow" panose="020B0606020202030204" pitchFamily="34" charset="0"/>
              </a:rPr>
              <a:t>    Phone  </a:t>
            </a:r>
            <a:r>
              <a:rPr lang="en-US" altLang="en-US" b="1" dirty="0">
                <a:latin typeface="Courier New" panose="02070309020205020404" pitchFamily="49" charset="0"/>
              </a:rPr>
              <a:t>LIKE</a:t>
            </a:r>
            <a:r>
              <a:rPr lang="en-US" altLang="en-US" dirty="0">
                <a:latin typeface="Arial Narrow" panose="020B0606020202030204" pitchFamily="34" charset="0"/>
              </a:rPr>
              <a:t>  </a:t>
            </a:r>
            <a:r>
              <a:rPr lang="ja-JP" altLang="en-US" dirty="0">
                <a:latin typeface="Arial Narrow" panose="020B0606020202030204" pitchFamily="34" charset="0"/>
              </a:rPr>
              <a:t>‘</a:t>
            </a:r>
            <a:r>
              <a:rPr lang="en-US" altLang="ja-JP" dirty="0">
                <a:latin typeface="Arial Narrow" panose="020B0606020202030204" pitchFamily="34" charset="0"/>
              </a:rPr>
              <a:t>____6_3%’;</a:t>
            </a:r>
            <a:br>
              <a:rPr lang="en-US" altLang="ja-JP" dirty="0">
                <a:latin typeface="Arial Narrow" panose="020B0606020202030204" pitchFamily="34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Escape defines the escape character that causes SQL to interpret a wildcard char (%) as itself in a string: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      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Arial Narrow" panose="020B0606020202030204" pitchFamily="34" charset="0"/>
              </a:rPr>
              <a:t>   </a:t>
            </a:r>
            <a:r>
              <a:rPr lang="en-US" altLang="en-US" dirty="0" err="1">
                <a:latin typeface="Arial Narrow" panose="020B0606020202030204" pitchFamily="34" charset="0"/>
              </a:rPr>
              <a:t>VideoName</a:t>
            </a:r>
            <a:endParaRPr lang="en-US" altLang="en-US" dirty="0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Arial Narrow" panose="020B0606020202030204" pitchFamily="34" charset="0"/>
              </a:rPr>
              <a:t>       RENTALS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            </a:t>
            </a:r>
            <a:r>
              <a:rPr lang="en-US" altLang="en-US" b="1" dirty="0"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latin typeface="Arial Narrow" panose="020B0606020202030204" pitchFamily="34" charset="0"/>
              </a:rPr>
              <a:t>     Discount</a:t>
            </a:r>
            <a:r>
              <a:rPr lang="en-US" altLang="en-US" b="1" dirty="0">
                <a:latin typeface="Courier New" panose="02070309020205020404" pitchFamily="49" charset="0"/>
              </a:rPr>
              <a:t> LIKE </a:t>
            </a:r>
            <a:r>
              <a:rPr lang="en-US" altLang="en-US" dirty="0">
                <a:latin typeface="Arial Narrow" panose="020B0606020202030204" pitchFamily="34" charset="0"/>
              </a:rPr>
              <a:t>'10&amp;%’ </a:t>
            </a:r>
            <a:r>
              <a:rPr lang="en-US" altLang="en-US" b="1" dirty="0">
                <a:latin typeface="Courier New" panose="02070309020205020404" pitchFamily="49" charset="0"/>
              </a:rPr>
              <a:t>ESCAPE</a:t>
            </a:r>
            <a:r>
              <a:rPr lang="en-US" altLang="en-US" dirty="0">
                <a:latin typeface="Arial Narrow" panose="020B0606020202030204" pitchFamily="34" charset="0"/>
              </a:rPr>
              <a:t> ‘&amp;’;</a:t>
            </a:r>
          </a:p>
        </p:txBody>
      </p:sp>
      <p:sp>
        <p:nvSpPr>
          <p:cNvPr id="82945" name="Rectangle 2">
            <a:extLst>
              <a:ext uri="{FF2B5EF4-FFF2-40B4-BE49-F238E27FC236}">
                <a16:creationId xmlns:a16="http://schemas.microsoft.com/office/drawing/2014/main" id="{250796C3-2826-49A9-8E85-35B52B0E1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Pattern Matching…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E7375-614D-4272-8A34-59FE9E3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9D71E-3C10-403A-BA1A-CEBC0809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relation R(A,C) has the following tuples and relation S(B,C,D) has the following tuples:</a:t>
            </a:r>
          </a:p>
          <a:p>
            <a:r>
              <a:rPr lang="en-US" dirty="0"/>
              <a:t>Compute the natural join of R and S. Which of the following tuples is in the result? Assume each tuple has schema (A,B,C,D).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39B8E5-47E3-469A-A36C-06659949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989A87-7FCA-4E7A-9CB4-6E66F7E49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41385"/>
              </p:ext>
            </p:extLst>
          </p:nvPr>
        </p:nvGraphicFramePr>
        <p:xfrm>
          <a:off x="495672" y="3526170"/>
          <a:ext cx="1751856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2990710056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333895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67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7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3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8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80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2342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C4A2E4-21D4-4C6A-9BE8-A70AC030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501652"/>
              </p:ext>
            </p:extLst>
          </p:nvPr>
        </p:nvGraphicFramePr>
        <p:xfrm>
          <a:off x="2491680" y="3897010"/>
          <a:ext cx="1751856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3952">
                  <a:extLst>
                    <a:ext uri="{9D8B030D-6E8A-4147-A177-3AD203B41FA5}">
                      <a16:colId xmlns:a16="http://schemas.microsoft.com/office/drawing/2014/main" val="3512444120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2990710056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333895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67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7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3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84910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49E443B-D9F7-4653-9455-9DFAF5114785}"/>
              </a:ext>
            </a:extLst>
          </p:cNvPr>
          <p:cNvSpPr/>
          <p:nvPr/>
        </p:nvSpPr>
        <p:spPr>
          <a:xfrm>
            <a:off x="5508104" y="3542321"/>
            <a:ext cx="35308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(6, 4, 3, 9)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(2, 4, 3, 9)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(2, 3, 1, 6)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(5, 1, 6, 4)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72EB83-2A0F-48A5-8125-5F254B62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4149080"/>
            <a:ext cx="266700" cy="190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38F0A-4DF3-48E3-B536-54614B61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9D71E-3C10-403A-BA1A-CEBC0809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relation R(A,C) has the following tuples and relation S(B,C,D) has the following tuples:</a:t>
            </a:r>
          </a:p>
          <a:p>
            <a:r>
              <a:rPr lang="en-US" dirty="0"/>
              <a:t>Compute the theta-join of R and S with the condition R.B = S.B AND R.A &lt; S.C Which of the following tuples is in the result? Assume each tuple has schema (A, R.B, S.B, C, D).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39B8E5-47E3-469A-A36C-06659949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989A87-7FCA-4E7A-9CB4-6E66F7E49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35142"/>
              </p:ext>
            </p:extLst>
          </p:nvPr>
        </p:nvGraphicFramePr>
        <p:xfrm>
          <a:off x="495672" y="3796248"/>
          <a:ext cx="1751856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2990710056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333895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67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7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3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8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80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2342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C4A2E4-21D4-4C6A-9BE8-A70AC030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15655"/>
              </p:ext>
            </p:extLst>
          </p:nvPr>
        </p:nvGraphicFramePr>
        <p:xfrm>
          <a:off x="2491680" y="3897010"/>
          <a:ext cx="1751856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3952">
                  <a:extLst>
                    <a:ext uri="{9D8B030D-6E8A-4147-A177-3AD203B41FA5}">
                      <a16:colId xmlns:a16="http://schemas.microsoft.com/office/drawing/2014/main" val="3512444120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2990710056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333895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67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7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3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84910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49E443B-D9F7-4653-9455-9DFAF5114785}"/>
              </a:ext>
            </a:extLst>
          </p:cNvPr>
          <p:cNvSpPr/>
          <p:nvPr/>
        </p:nvSpPr>
        <p:spPr>
          <a:xfrm>
            <a:off x="5508104" y="4277414"/>
            <a:ext cx="35308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(2, g, c, 5, 6)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(4, c, c, 7, 8)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(1, a, c, 5, 6)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(4, c, c, 5, 6)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C53F20-76EB-4FD4-A576-65F06B3A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728" y="5759450"/>
            <a:ext cx="266700" cy="190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6971D-9141-45BB-B936-D2B9371D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9D71E-3C10-403A-BA1A-CEBC0809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relation R(A,B,C) has the following tuples</a:t>
            </a:r>
          </a:p>
          <a:p>
            <a:r>
              <a:rPr lang="en-US" dirty="0"/>
              <a:t>Compute the projection π C,B (R). Which of the following tuples is in the result?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>
              <a:ea typeface="ＭＳ Ｐゴシック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39B8E5-47E3-469A-A36C-06659949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989A87-7FCA-4E7A-9CB4-6E66F7E49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85596"/>
              </p:ext>
            </p:extLst>
          </p:nvPr>
        </p:nvGraphicFramePr>
        <p:xfrm>
          <a:off x="1127956" y="2968925"/>
          <a:ext cx="1751856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3952">
                  <a:extLst>
                    <a:ext uri="{9D8B030D-6E8A-4147-A177-3AD203B41FA5}">
                      <a16:colId xmlns:a16="http://schemas.microsoft.com/office/drawing/2014/main" val="2990710056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4209355382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333895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67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7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3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8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80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23429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49E443B-D9F7-4653-9455-9DFAF5114785}"/>
              </a:ext>
            </a:extLst>
          </p:cNvPr>
          <p:cNvSpPr/>
          <p:nvPr/>
        </p:nvSpPr>
        <p:spPr>
          <a:xfrm>
            <a:off x="5508104" y="4277414"/>
            <a:ext cx="35308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(6,2)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(5,6)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(5,3)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(2,6)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05AE2E-398B-4E66-91B3-32FC6C9F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53" y="4437112"/>
            <a:ext cx="266700" cy="190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26AD2-2D7D-4D69-B31B-85D85D2A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5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9D71E-3C10-403A-BA1A-CEBC0809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relation R(A,B,C) has the following tuples and relation S(A,B,C) has the following tuples:</a:t>
            </a:r>
          </a:p>
          <a:p>
            <a:r>
              <a:rPr lang="en-US" dirty="0"/>
              <a:t>Compute (R - S) union (S - R), often called the "symmetric difference" of R and S. Which of the following tuples is in the result?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39B8E5-47E3-469A-A36C-06659949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Difference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989A87-7FCA-4E7A-9CB4-6E66F7E49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94146"/>
              </p:ext>
            </p:extLst>
          </p:nvPr>
        </p:nvGraphicFramePr>
        <p:xfrm>
          <a:off x="495672" y="3356992"/>
          <a:ext cx="1751856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3952">
                  <a:extLst>
                    <a:ext uri="{9D8B030D-6E8A-4147-A177-3AD203B41FA5}">
                      <a16:colId xmlns:a16="http://schemas.microsoft.com/office/drawing/2014/main" val="2990710056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2481204852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333895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67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7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3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8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80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2342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C4A2E4-21D4-4C6A-9BE8-A70AC030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17551"/>
              </p:ext>
            </p:extLst>
          </p:nvPr>
        </p:nvGraphicFramePr>
        <p:xfrm>
          <a:off x="2491680" y="3356992"/>
          <a:ext cx="1751856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3952">
                  <a:extLst>
                    <a:ext uri="{9D8B030D-6E8A-4147-A177-3AD203B41FA5}">
                      <a16:colId xmlns:a16="http://schemas.microsoft.com/office/drawing/2014/main" val="3512444120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2990710056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333895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67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87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7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3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84910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49E443B-D9F7-4653-9455-9DFAF5114785}"/>
              </a:ext>
            </a:extLst>
          </p:cNvPr>
          <p:cNvSpPr/>
          <p:nvPr/>
        </p:nvSpPr>
        <p:spPr>
          <a:xfrm>
            <a:off x="5508104" y="4277414"/>
            <a:ext cx="35308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(1,2,3)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(2,5,4)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(4,5,6)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(1,5,6)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18BC16-D193-423D-ACBA-ABBDD87D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762" y="4894684"/>
            <a:ext cx="266700" cy="190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33C6E-3F8B-440C-8CA7-0EB85D68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9D71E-3C10-403A-BA1A-CEBC0809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relation R(A,B,C) has the following tuples and relation S(A,B,C) has the following tuples:</a:t>
            </a:r>
          </a:p>
          <a:p>
            <a:r>
              <a:rPr lang="en-US" dirty="0"/>
              <a:t>Compute the intersection of the relations R and S. Which of the following tuples is in the result?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39B8E5-47E3-469A-A36C-06659949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989A87-7FCA-4E7A-9CB4-6E66F7E497B2}"/>
              </a:ext>
            </a:extLst>
          </p:cNvPr>
          <p:cNvGraphicFramePr>
            <a:graphicFrameLocks noGrp="1"/>
          </p:cNvGraphicFramePr>
          <p:nvPr/>
        </p:nvGraphicFramePr>
        <p:xfrm>
          <a:off x="495672" y="3356992"/>
          <a:ext cx="1751856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3952">
                  <a:extLst>
                    <a:ext uri="{9D8B030D-6E8A-4147-A177-3AD203B41FA5}">
                      <a16:colId xmlns:a16="http://schemas.microsoft.com/office/drawing/2014/main" val="2990710056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2481204852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333895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67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7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3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8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80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2342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C4A2E4-21D4-4C6A-9BE8-A70AC0300560}"/>
              </a:ext>
            </a:extLst>
          </p:cNvPr>
          <p:cNvGraphicFramePr>
            <a:graphicFrameLocks noGrp="1"/>
          </p:cNvGraphicFramePr>
          <p:nvPr/>
        </p:nvGraphicFramePr>
        <p:xfrm>
          <a:off x="2491680" y="3356992"/>
          <a:ext cx="1751856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3952">
                  <a:extLst>
                    <a:ext uri="{9D8B030D-6E8A-4147-A177-3AD203B41FA5}">
                      <a16:colId xmlns:a16="http://schemas.microsoft.com/office/drawing/2014/main" val="3512444120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2990710056"/>
                    </a:ext>
                  </a:extLst>
                </a:gridCol>
                <a:gridCol w="583952">
                  <a:extLst>
                    <a:ext uri="{9D8B030D-6E8A-4147-A177-3AD203B41FA5}">
                      <a16:colId xmlns:a16="http://schemas.microsoft.com/office/drawing/2014/main" val="333895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67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87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7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3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84910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49E443B-D9F7-4653-9455-9DFAF5114785}"/>
              </a:ext>
            </a:extLst>
          </p:cNvPr>
          <p:cNvSpPr/>
          <p:nvPr/>
        </p:nvSpPr>
        <p:spPr>
          <a:xfrm>
            <a:off x="5508104" y="4277414"/>
            <a:ext cx="35308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(2,2,6)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(2,5,4)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(1,2,3)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0" dirty="0">
                <a:solidFill>
                  <a:schemeClr val="tx1"/>
                </a:solidFill>
                <a:latin typeface="+mn-lt"/>
                <a:ea typeface="ＭＳ Ｐゴシック" charset="0"/>
              </a:rPr>
              <a:t>(2,4,3)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67F19-2CFF-4FE2-B043-0DA713DD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660" y="5301208"/>
            <a:ext cx="266700" cy="190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C7230-23EA-42FC-B575-79832BE8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2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Query Rewriting 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81000" y="1295400"/>
            <a:ext cx="4800600" cy="2362200"/>
          </a:xfrm>
          <a:prstGeom prst="foldedCorner">
            <a:avLst>
              <a:gd name="adj" fmla="val 12500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sz="2600" b="1" u="sng">
                <a:solidFill>
                  <a:srgbClr val="0000FF"/>
                </a:solidFill>
                <a:latin typeface="Comic Sans MS" charset="0"/>
              </a:rPr>
              <a:t>View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 sz="800" b="1">
              <a:latin typeface="Courier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CREATE VIEW</a:t>
            </a: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charset="0"/>
              </a:rPr>
              <a:t>CS_Students</a:t>
            </a: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" charset="0"/>
              </a:rPr>
              <a:t>AS</a:t>
            </a:r>
            <a:r>
              <a:rPr lang="en-US" altLang="en-US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SELECT</a:t>
            </a:r>
            <a:r>
              <a:rPr lang="en-US" altLang="en-US">
                <a:latin typeface="Arial" charset="0"/>
              </a:rPr>
              <a:t> name, age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FROM</a:t>
            </a:r>
            <a:r>
              <a:rPr lang="en-US" altLang="en-US">
                <a:latin typeface="Arial" charset="0"/>
              </a:rPr>
              <a:t> Student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WHERE</a:t>
            </a:r>
            <a:r>
              <a:rPr lang="en-US" altLang="en-US">
                <a:latin typeface="Arial" charset="0"/>
              </a:rPr>
              <a:t> Major =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Arial" charset="0"/>
              </a:rPr>
              <a:t>CS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; </a:t>
            </a:r>
            <a:endParaRPr lang="en-US" altLang="en-US">
              <a:latin typeface="Arial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81000" y="4038600"/>
            <a:ext cx="3733800" cy="2209800"/>
          </a:xfrm>
          <a:prstGeom prst="foldedCorner">
            <a:avLst>
              <a:gd name="adj" fmla="val 12500"/>
            </a:avLst>
          </a:prstGeom>
          <a:solidFill>
            <a:srgbClr val="D6E0FE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sz="2600" b="1" u="sng">
                <a:solidFill>
                  <a:srgbClr val="0000FF"/>
                </a:solidFill>
                <a:latin typeface="Comic Sans MS" charset="0"/>
              </a:rPr>
              <a:t>Original Query (user)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 sz="800">
              <a:latin typeface="Courier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SELECT</a:t>
            </a:r>
            <a:r>
              <a:rPr lang="en-US" altLang="en-US">
                <a:latin typeface="Arial" charset="0"/>
              </a:rPr>
              <a:t> name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FROM</a:t>
            </a: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charset="0"/>
              </a:rPr>
              <a:t>CS_Students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where</a:t>
            </a:r>
            <a:r>
              <a:rPr lang="en-US" altLang="en-US">
                <a:latin typeface="Arial" charset="0"/>
              </a:rPr>
              <a:t> age &gt; 19;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029200" y="3810000"/>
            <a:ext cx="4038600" cy="2438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000000">
                <a:alpha val="42998"/>
              </a:srgbClr>
            </a:outerShdw>
          </a:effectLst>
        </p:spPr>
        <p:txBody>
          <a:bodyPr wrap="none" tIns="137160" bIns="0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sz="2600" b="1" u="sng">
                <a:solidFill>
                  <a:srgbClr val="990000"/>
                </a:solidFill>
                <a:latin typeface="Comic Sans MS" charset="0"/>
              </a:rPr>
              <a:t>Modified Query (DBMS)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br>
              <a:rPr lang="en-US" altLang="en-US" sz="800">
                <a:latin typeface="Courier" charset="0"/>
              </a:rPr>
            </a:br>
            <a:r>
              <a:rPr lang="en-US" altLang="en-US">
                <a:latin typeface="Courier" charset="0"/>
              </a:rPr>
              <a:t>SELECT</a:t>
            </a:r>
            <a:r>
              <a:rPr lang="en-US" altLang="en-US">
                <a:latin typeface="Arial" charset="0"/>
              </a:rPr>
              <a:t> name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>
                <a:latin typeface="Courier" charset="0"/>
              </a:rPr>
              <a:t>FROM</a:t>
            </a:r>
            <a:r>
              <a:rPr lang="en-US" altLang="en-US">
                <a:latin typeface="Arial" charset="0"/>
              </a:rPr>
              <a:t> </a:t>
            </a:r>
            <a:r>
              <a:rPr lang="en-US" altLang="en-US" b="1">
                <a:latin typeface="Arial" charset="0"/>
              </a:rPr>
              <a:t>Student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b="1">
                <a:latin typeface="Courier" charset="0"/>
              </a:rPr>
              <a:t>WHERE</a:t>
            </a:r>
            <a:r>
              <a:rPr lang="en-US" altLang="en-US" b="1">
                <a:latin typeface="Arial" charset="0"/>
              </a:rPr>
              <a:t> Major = </a:t>
            </a:r>
            <a:r>
              <a:rPr lang="ja-JP" altLang="en-US" b="1">
                <a:latin typeface="Arial" charset="0"/>
              </a:rPr>
              <a:t>‘</a:t>
            </a:r>
            <a:r>
              <a:rPr lang="en-US" altLang="ja-JP" b="1">
                <a:latin typeface="Arial" charset="0"/>
              </a:rPr>
              <a:t>CS</a:t>
            </a:r>
            <a:r>
              <a:rPr lang="ja-JP" altLang="en-US" b="1">
                <a:latin typeface="Arial" charset="0"/>
              </a:rPr>
              <a:t>’</a:t>
            </a:r>
            <a:endParaRPr lang="en-US" altLang="ja-JP" b="1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r>
              <a:rPr lang="en-US" altLang="en-US" b="1">
                <a:latin typeface="Courier" charset="0"/>
              </a:rPr>
              <a:t>AND</a:t>
            </a:r>
            <a:r>
              <a:rPr lang="en-US" altLang="en-US">
                <a:latin typeface="Courier" charset="0"/>
              </a:rPr>
              <a:t> </a:t>
            </a:r>
            <a:r>
              <a:rPr lang="en-US" altLang="en-US">
                <a:latin typeface="Arial" charset="0"/>
              </a:rPr>
              <a:t>age&gt;19;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191000" y="4572000"/>
            <a:ext cx="762000" cy="609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pic>
        <p:nvPicPr>
          <p:cNvPr id="1434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25146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CE1F1-17C7-4392-BF7D-4716EC74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15D3E-64EA-4842-BEF7-67EDE47E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tables R(A,B) and S(B,C) and a view V = select A,C from R,S where R.B=S.B</a:t>
            </a:r>
            <a:r>
              <a:rPr lang="en-US"/>
              <a:t>. Suppose </a:t>
            </a:r>
            <a:r>
              <a:rPr lang="en-US" dirty="0"/>
              <a:t>R={(1,5),(2,5)} and S={(5,10)}, so V={(1,10),(2,10)}. The user wants to delete tuple (2,10) from V. Which of the following modifications to R and/or S does NOT correctly reflect this modification?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delete (2,5) from 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update (2,5) to (2,6) in 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update (2,5) to (1,6) in 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delete (5,10) from 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AC1773-CAC5-401D-97E7-9462049A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348F8-2359-420C-9282-567E197F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5301208"/>
            <a:ext cx="266700" cy="190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FAA37-B532-4151-ACC1-EB2E1323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15D3E-64EA-4842-BEF7-67EDE47E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tables R(A,B) and S(B,C) and a query Q = select A,C from R,S where R.B=S.B and A &lt; 10 and C &gt; 20. Which of the following materialized views can NOT be used to help evaluate Q?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V1 = select A,C from R,S where R.B=S.B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V2 = select A,C from R,S where A &lt; 10 and C &gt; 20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V3 = select A,R.B,S.B,C from R,S where A &lt; 10 and C &gt; 20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V4 = select * from R where A &lt; 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AC1773-CAC5-401D-97E7-9462049A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348F8-2359-420C-9282-567E197F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3789040"/>
            <a:ext cx="266700" cy="190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F849-32D4-4D70-ABCD-E808FB5D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BDF1E-72A6-47D6-BE7B-4246D555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BA9624-DC85-40DD-BBAC-70F2F036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  <a:p>
            <a:pPr lvl="1"/>
            <a:r>
              <a:rPr lang="en-US" dirty="0"/>
              <a:t>Either all the operations associated with a transaction happen or none of them happens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A transaction is a correct program segment. It satisfies the database’s integrity constraints at its boundaries</a:t>
            </a:r>
          </a:p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Transactions are independent, the result of the execution of concurrent transactions is the same as if transactions were executed serially, one after the other</a:t>
            </a:r>
          </a:p>
          <a:p>
            <a:r>
              <a:rPr lang="en-US" dirty="0"/>
              <a:t>Durability (a.k.a. Permanency)</a:t>
            </a:r>
          </a:p>
          <a:p>
            <a:pPr lvl="1"/>
            <a:r>
              <a:rPr lang="en-US" dirty="0"/>
              <a:t>The effects of completed transactions become permanent surviving any subsequent failure(s)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9D5BBF-8206-4A2C-9BAD-19AA8E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</p:spTree>
    <p:extLst>
      <p:ext uri="{BB962C8B-B14F-4D97-AF65-F5344CB8AC3E}">
        <p14:creationId xmlns:p14="http://schemas.microsoft.com/office/powerpoint/2010/main" val="276951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6C5302D-1779-4313-9E57-6212A1A2E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Useful Terms</a:t>
            </a:r>
          </a:p>
        </p:txBody>
      </p:sp>
      <p:sp>
        <p:nvSpPr>
          <p:cNvPr id="1105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7D71693-6336-41F0-8751-6DCC09DE4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467600" cy="17526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u="sng">
                <a:solidFill>
                  <a:schemeClr val="tx2"/>
                </a:solidFill>
                <a:latin typeface="Tahoma" panose="020B0604030504040204" pitchFamily="34" charset="0"/>
              </a:rPr>
              <a:t>Cardinality</a:t>
            </a:r>
            <a:r>
              <a:rPr lang="en-US" altLang="en-US">
                <a:latin typeface="Tahoma" panose="020B0604030504040204" pitchFamily="34" charset="0"/>
              </a:rPr>
              <a:t> of a relation r(R): # of tuples in r(R) (denoted by |r(R)|)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 u="sng">
                <a:solidFill>
                  <a:srgbClr val="0000FF"/>
                </a:solidFill>
                <a:latin typeface="Tahoma" panose="020B0604030504040204" pitchFamily="34" charset="0"/>
              </a:rPr>
              <a:t>Arity</a:t>
            </a:r>
            <a:r>
              <a:rPr lang="en-US" altLang="en-US">
                <a:latin typeface="Tahoma" panose="020B0604030504040204" pitchFamily="34" charset="0"/>
              </a:rPr>
              <a:t> or </a:t>
            </a:r>
            <a:r>
              <a:rPr lang="en-US" altLang="en-US" u="sng">
                <a:solidFill>
                  <a:srgbClr val="0000FF"/>
                </a:solidFill>
                <a:latin typeface="Tahoma" panose="020B0604030504040204" pitchFamily="34" charset="0"/>
              </a:rPr>
              <a:t>degree</a:t>
            </a:r>
            <a:r>
              <a:rPr lang="en-US" altLang="en-US">
                <a:latin typeface="Tahoma" panose="020B0604030504040204" pitchFamily="34" charset="0"/>
              </a:rPr>
              <a:t> of r(R): # of attributes in R (denoted by |R|)</a:t>
            </a:r>
          </a:p>
        </p:txBody>
      </p:sp>
      <p:graphicFrame>
        <p:nvGraphicFramePr>
          <p:cNvPr id="110637" name="Group 45">
            <a:extLst>
              <a:ext uri="{FF2B5EF4-FFF2-40B4-BE49-F238E27FC236}">
                <a16:creationId xmlns:a16="http://schemas.microsoft.com/office/drawing/2014/main" id="{EBC71045-9713-004E-9AAC-3DDA21FE6911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3565525"/>
          <a:ext cx="4419600" cy="123507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BS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Math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064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BA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History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445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PhD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CS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0"/>
                          <a:cs typeface="ＭＳ Ｐゴシック" charset="0"/>
                        </a:rPr>
                        <a:t>1999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0623" name="Group 31">
            <a:extLst>
              <a:ext uri="{FF2B5EF4-FFF2-40B4-BE49-F238E27FC236}">
                <a16:creationId xmlns:a16="http://schemas.microsoft.com/office/drawing/2014/main" id="{78CCEECB-70C0-6B45-87BC-5F6B3A0BB1E5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3032125"/>
          <a:ext cx="4419600" cy="457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Degree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635" name="Rectangle 4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A59E6C3-4AC3-497F-9348-E662A35C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dirty="0"/>
              <a:t>|r(R)| </a:t>
            </a:r>
            <a:r>
              <a:rPr lang="en-US" altLang="en-US" dirty="0">
                <a:sym typeface="Symbol" panose="05050102010706020507" pitchFamily="18" charset="2"/>
              </a:rPr>
              <a:t> 0 </a:t>
            </a:r>
            <a:r>
              <a:rPr lang="en-US" altLang="en-US" dirty="0"/>
              <a:t>And |R| &gt; 0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dirty="0">
                <a:sym typeface="Symbol" panose="05050102010706020507" pitchFamily="18" charset="2"/>
              </a:rPr>
              <a:t>Cardinality is property of a relation</a:t>
            </a:r>
          </a:p>
          <a:p>
            <a:pPr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dirty="0">
                <a:sym typeface="Symbol" panose="05050102010706020507" pitchFamily="18" charset="2"/>
              </a:rPr>
              <a:t>Arity is property of relation schema or a relation</a:t>
            </a:r>
            <a:endParaRPr lang="en-US" altLang="en-US" dirty="0"/>
          </a:p>
        </p:txBody>
      </p:sp>
      <p:sp>
        <p:nvSpPr>
          <p:cNvPr id="110636" name="Text Box 44">
            <a:extLst>
              <a:ext uri="{FF2B5EF4-FFF2-40B4-BE49-F238E27FC236}">
                <a16:creationId xmlns:a16="http://schemas.microsoft.com/office/drawing/2014/main" id="{959F0A01-91E6-4E50-8D96-06511DC6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14713"/>
            <a:ext cx="1828800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|r(R)| = 3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dirty="0">
                <a:latin typeface="Tahoma" panose="020B0604030504040204" pitchFamily="34" charset="0"/>
              </a:rPr>
              <a:t>|R| =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874B3F-FCEC-487A-8BD2-0C7301E5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  <p:bldP spid="110635" grpId="0" autoUpdateAnimBg="0"/>
      <p:bldP spid="11063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29D0B6D-C254-4032-A667-19A440E1D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Database Schema</a:t>
            </a:r>
          </a:p>
        </p:txBody>
      </p:sp>
      <p:sp>
        <p:nvSpPr>
          <p:cNvPr id="952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941FE22-B368-F04D-9E6D-5262A9140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87700" y="2514600"/>
            <a:ext cx="5803900" cy="3733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500" dirty="0">
                <a:latin typeface="Tahoma" charset="0"/>
                <a:ea typeface="ＭＳ Ｐゴシック" charset="0"/>
                <a:cs typeface="ＭＳ Ｐゴシック" charset="0"/>
              </a:rPr>
              <a:t>Integrity Constraints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ahoma" charset="0"/>
                <a:ea typeface="ＭＳ Ｐゴシック" charset="0"/>
              </a:rPr>
              <a:t>Structural</a:t>
            </a:r>
            <a:r>
              <a:rPr lang="en-US" i="1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Integrity Constraints</a:t>
            </a: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key </a:t>
            </a:r>
            <a:r>
              <a:rPr lang="en-US" sz="2200" dirty="0">
                <a:latin typeface="Tahoma" charset="0"/>
                <a:ea typeface="ＭＳ Ｐゴシック" charset="0"/>
              </a:rPr>
              <a:t>constraints: uniqueness of keys</a:t>
            </a: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entity integrity </a:t>
            </a:r>
            <a:r>
              <a:rPr lang="en-US" sz="2200" dirty="0">
                <a:latin typeface="Tahoma" charset="0"/>
                <a:ea typeface="ＭＳ Ｐゴシック" charset="0"/>
              </a:rPr>
              <a:t>constraint: </a:t>
            </a:r>
            <a:br>
              <a:rPr lang="en-US" sz="2200" dirty="0">
                <a:latin typeface="Tahoma" charset="0"/>
                <a:ea typeface="ＭＳ Ｐゴシック" charset="0"/>
              </a:rPr>
            </a:br>
            <a:r>
              <a:rPr lang="en-US" sz="2200" dirty="0">
                <a:latin typeface="Tahoma" charset="0"/>
                <a:ea typeface="ＭＳ Ｐゴシック" charset="0"/>
              </a:rPr>
              <a:t>no primary key value can be </a:t>
            </a:r>
            <a:r>
              <a:rPr lang="en-US" sz="2200" b="1" dirty="0">
                <a:latin typeface="Tahoma" charset="0"/>
                <a:ea typeface="ＭＳ Ｐゴシック" charset="0"/>
              </a:rPr>
              <a:t>NULL</a:t>
            </a:r>
            <a:r>
              <a:rPr lang="en-US" sz="2200" dirty="0">
                <a:latin typeface="Tahoma" charset="0"/>
                <a:ea typeface="ＭＳ Ｐゴシック" charset="0"/>
              </a:rPr>
              <a:t> </a:t>
            </a:r>
            <a:endParaRPr lang="en-US" sz="2200" b="1" dirty="0">
              <a:latin typeface="Tahoma" charset="0"/>
              <a:ea typeface="ＭＳ Ｐゴシック" charset="0"/>
            </a:endParaRPr>
          </a:p>
          <a:p>
            <a:pPr lvl="2" eaLnBrk="1" hangingPunct="1">
              <a:lnSpc>
                <a:spcPct val="110000"/>
              </a:lnSpc>
              <a:buClr>
                <a:schemeClr val="tx2"/>
              </a:buClr>
              <a:defRPr/>
            </a:pPr>
            <a:r>
              <a:rPr lang="en-US" sz="2200" dirty="0">
                <a:solidFill>
                  <a:srgbClr val="FF3300"/>
                </a:solidFill>
                <a:latin typeface="Tahoma" charset="0"/>
                <a:ea typeface="ＭＳ Ｐゴシック" charset="0"/>
              </a:rPr>
              <a:t>referential integrity </a:t>
            </a:r>
            <a:r>
              <a:rPr lang="en-US" sz="2200" dirty="0">
                <a:latin typeface="Tahoma" charset="0"/>
                <a:ea typeface="ＭＳ Ｐゴシック" charset="0"/>
              </a:rPr>
              <a:t>constraint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i="1" dirty="0">
                <a:solidFill>
                  <a:schemeClr val="accent6"/>
                </a:solidFill>
                <a:latin typeface="Tahoma" charset="0"/>
                <a:ea typeface="ＭＳ Ｐゴシック" charset="0"/>
              </a:rPr>
              <a:t>Semantic</a:t>
            </a:r>
            <a:r>
              <a:rPr lang="en-US" i="1" dirty="0"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Integrity Constraints</a:t>
            </a:r>
          </a:p>
          <a:p>
            <a:pPr lvl="2" eaLnBrk="1" hangingPunct="1">
              <a:buClr>
                <a:schemeClr val="tx2"/>
              </a:buClr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E.g., ??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726F91C2-AE42-44FE-AA89-D3886E509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23637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2CC44E8-01B8-4C9C-9B38-DDADC07F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500" dirty="0">
                <a:latin typeface="Tahoma" panose="020B0604030504040204" pitchFamily="34" charset="0"/>
              </a:rPr>
              <a:t>A </a:t>
            </a:r>
            <a:r>
              <a:rPr lang="en-US" altLang="en-US" sz="2500" i="1" dirty="0">
                <a:latin typeface="Tahoma" panose="020B0604030504040204" pitchFamily="34" charset="0"/>
              </a:rPr>
              <a:t>database  schema</a:t>
            </a:r>
            <a:r>
              <a:rPr lang="en-US" altLang="en-US" sz="2500" dirty="0">
                <a:latin typeface="Tahoma" panose="020B0604030504040204" pitchFamily="34" charset="0"/>
              </a:rPr>
              <a:t> is a set of relation schemas </a:t>
            </a:r>
            <a:br>
              <a:rPr lang="en-US" altLang="en-US" sz="2500" dirty="0">
                <a:latin typeface="Tahoma" panose="020B0604030504040204" pitchFamily="34" charset="0"/>
              </a:rPr>
            </a:br>
            <a:r>
              <a:rPr lang="en-US" altLang="en-US" sz="2500" dirty="0">
                <a:latin typeface="Tahoma" panose="020B0604030504040204" pitchFamily="34" charset="0"/>
              </a:rPr>
              <a:t>                 and a set of </a:t>
            </a:r>
            <a:r>
              <a:rPr lang="en-US" altLang="en-US" sz="2500" b="1" i="1" dirty="0">
                <a:latin typeface="Tahoma" panose="020B0604030504040204" pitchFamily="34" charset="0"/>
              </a:rPr>
              <a:t>integrity constraints</a:t>
            </a:r>
            <a:endParaRPr lang="en-US" altLang="en-US" sz="25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chemeClr val="tx2"/>
              </a:buClr>
            </a:pPr>
            <a:endParaRPr lang="en-US" altLang="en-US" sz="2500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64D92-E7AE-4AA5-8C78-1434725E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983D504-A15E-4EB6-89D3-A8DF3BE8D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sz="2500">
                <a:latin typeface="Tahoma" panose="020B0604030504040204" pitchFamily="34" charset="0"/>
              </a:rPr>
              <a:t>Operations on entire relations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Operands are (constant or variable) relations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Result is a relation</a:t>
            </a:r>
          </a:p>
          <a:p>
            <a:pPr eaLnBrk="1" hangingPunct="1">
              <a:buClr>
                <a:schemeClr val="tx2"/>
              </a:buClr>
            </a:pPr>
            <a:endParaRPr lang="en-US" altLang="en-US" sz="80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sz="2500">
                <a:latin typeface="Tahoma" panose="020B0604030504040204" pitchFamily="34" charset="0"/>
              </a:rPr>
              <a:t>Set theory operations: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Union, Intersection, Difference and Cartesian Product (product for short)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 sz="2500">
                <a:latin typeface="Tahoma" panose="020B0604030504040204" pitchFamily="34" charset="0"/>
              </a:rPr>
              <a:t>Specific relational operations: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Selection, Projection, Join and Division</a:t>
            </a:r>
            <a:endParaRPr lang="en-US" altLang="en-US" sz="120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Complete set of relational algebra operations: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Select, project, product, union and difference</a:t>
            </a:r>
          </a:p>
          <a:p>
            <a:pPr eaLnBrk="1" hangingPunct="1">
              <a:buClr>
                <a:schemeClr val="tx2"/>
              </a:buClr>
            </a:pPr>
            <a:endParaRPr lang="en-US" altLang="en-US" sz="800">
              <a:latin typeface="Tahoma" panose="020B0604030504040204" pitchFamily="34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SQL is </a:t>
            </a:r>
            <a:r>
              <a:rPr lang="en-US" altLang="zh-TW" u="sng">
                <a:latin typeface="Arial" panose="020B0604020202020204" pitchFamily="34" charset="0"/>
                <a:ea typeface="新細明體" panose="02020500000000000000" pitchFamily="18" charset="-120"/>
              </a:rPr>
              <a:t>based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 on concepts from relational algebra</a:t>
            </a:r>
          </a:p>
          <a:p>
            <a:pPr eaLnBrk="1" hangingPunct="1">
              <a:buClr>
                <a:schemeClr val="tx2"/>
              </a:buClr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69" name="Rectangle 2">
            <a:extLst>
              <a:ext uri="{FF2B5EF4-FFF2-40B4-BE49-F238E27FC236}">
                <a16:creationId xmlns:a16="http://schemas.microsoft.com/office/drawing/2014/main" id="{D4ACF0FC-2C01-4755-A411-9439172C1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Relational Algebra</a:t>
            </a:r>
          </a:p>
        </p:txBody>
      </p:sp>
      <p:sp>
        <p:nvSpPr>
          <p:cNvPr id="2" name="Plus 1">
            <a:extLst>
              <a:ext uri="{FF2B5EF4-FFF2-40B4-BE49-F238E27FC236}">
                <a16:creationId xmlns:a16="http://schemas.microsoft.com/office/drawing/2014/main" id="{D72E3405-0500-9541-A4E8-72C88769CBFC}"/>
              </a:ext>
            </a:extLst>
          </p:cNvPr>
          <p:cNvSpPr/>
          <p:nvPr/>
        </p:nvSpPr>
        <p:spPr bwMode="auto">
          <a:xfrm>
            <a:off x="7548981" y="1008062"/>
            <a:ext cx="533400" cy="533400"/>
          </a:xfrm>
          <a:prstGeom prst="mathPlus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Minus 3">
            <a:extLst>
              <a:ext uri="{FF2B5EF4-FFF2-40B4-BE49-F238E27FC236}">
                <a16:creationId xmlns:a16="http://schemas.microsoft.com/office/drawing/2014/main" id="{E87D0B76-13CA-CB49-BBC4-83CB6BB9DEB3}"/>
              </a:ext>
            </a:extLst>
          </p:cNvPr>
          <p:cNvSpPr/>
          <p:nvPr/>
        </p:nvSpPr>
        <p:spPr bwMode="auto">
          <a:xfrm>
            <a:off x="7167981" y="987425"/>
            <a:ext cx="381000" cy="574675"/>
          </a:xfrm>
          <a:prstGeom prst="mathMinus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9741B838-3DBF-9C40-80FB-B6A3BEFBA628}"/>
              </a:ext>
            </a:extLst>
          </p:cNvPr>
          <p:cNvSpPr/>
          <p:nvPr/>
        </p:nvSpPr>
        <p:spPr bwMode="auto">
          <a:xfrm>
            <a:off x="8082381" y="987425"/>
            <a:ext cx="381000" cy="574675"/>
          </a:xfrm>
          <a:prstGeom prst="mathMultiply">
            <a:avLst/>
          </a:prstGeom>
          <a:solidFill>
            <a:srgbClr val="280049"/>
          </a:solidFill>
          <a:ln w="12700" cap="flat" cmpd="sng" algn="ctr">
            <a:solidFill>
              <a:srgbClr val="2800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Division 5">
            <a:extLst>
              <a:ext uri="{FF2B5EF4-FFF2-40B4-BE49-F238E27FC236}">
                <a16:creationId xmlns:a16="http://schemas.microsoft.com/office/drawing/2014/main" id="{587ADC26-ADC9-3D42-800E-D3A93ACC16F4}"/>
              </a:ext>
            </a:extLst>
          </p:cNvPr>
          <p:cNvSpPr/>
          <p:nvPr/>
        </p:nvSpPr>
        <p:spPr bwMode="auto">
          <a:xfrm>
            <a:off x="8463381" y="1008062"/>
            <a:ext cx="533400" cy="533400"/>
          </a:xfrm>
          <a:prstGeom prst="mathDivide">
            <a:avLst>
              <a:gd name="adj1" fmla="val 23520"/>
              <a:gd name="adj2" fmla="val 5880"/>
              <a:gd name="adj3" fmla="val 12493"/>
            </a:avLst>
          </a:prstGeom>
          <a:solidFill>
            <a:srgbClr val="280049"/>
          </a:solidFill>
          <a:ln w="12700" cap="flat" cmpd="sng" algn="ctr">
            <a:solidFill>
              <a:srgbClr val="2800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37" charset="2"/>
              <a:buNone/>
              <a:defRPr/>
            </a:pPr>
            <a:endParaRPr lang="en-US">
              <a:latin typeface="Helvetica" pitchFamily="37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35578-AB73-4613-82B6-15FA9C13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E0D288-6144-48A2-AAAB-85C94914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relation Student has 20 tuples. What is the minimum and maximum number of tuples in the result of this expression: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minimum = 0, maximum = 400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minimum = 20, maximum = 20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minimum = 20, maximum = 400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minimum = 40, maximum = 40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D44746-5011-4A10-A260-BE08F686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0869F-508C-44BE-9C47-5872A355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83" y="2449680"/>
            <a:ext cx="5061235" cy="575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4E9AB-4790-4F4C-A58E-B6B5A656E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4499685"/>
            <a:ext cx="266700" cy="190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407D-3DB8-46E3-BA40-DA126796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E0D288-6144-48A2-AAAB-85C94914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English sentences describes the result of this expression: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All colleges with no GPA&gt;3.5 applicants who applied for a CS major at that college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All colleges with no GPA&gt;3.5 applicants who applied for a CS major at any college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All colleges where all applicants either have GPA&gt;3.5 or applied for a CS major at that college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All colleges where no applicants have GPA&gt;3.5 or no applicants applied for a CS major at that college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D44746-5011-4A10-A260-BE08F686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4E9AB-4790-4F4C-A58E-B6B5A656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479664"/>
            <a:ext cx="266700" cy="19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CD8B1-521D-4A79-86AC-98226EFC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1" y="1997936"/>
            <a:ext cx="7768019" cy="33423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1DFC7-3BAD-4A3A-9D59-67C05D0C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D175-96CD-8F49-982E-91BA814F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STUDENT(</a:t>
            </a:r>
            <a:r>
              <a:rPr lang="en-US" sz="2000" u="sng" dirty="0">
                <a:latin typeface="Tahoma" charset="0"/>
                <a:ea typeface="ＭＳ Ｐゴシック" charset="0"/>
                <a:cs typeface="ＭＳ Ｐゴシック" charset="0"/>
              </a:rPr>
              <a:t>SID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, Name, Class, Major)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charset="0"/>
              <a:buNone/>
              <a:defRPr/>
            </a:pP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    ENROLLS(</a:t>
            </a:r>
            <a:r>
              <a:rPr lang="en-US" sz="2000" u="sng" dirty="0">
                <a:latin typeface="Tahoma" charset="0"/>
                <a:ea typeface="ＭＳ Ｐゴシック" charset="0"/>
                <a:cs typeface="ＭＳ Ｐゴシック" charset="0"/>
              </a:rPr>
              <a:t>CID, SID, Term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, Grade)</a:t>
            </a:r>
          </a:p>
          <a:p>
            <a:pPr>
              <a:buClr>
                <a:schemeClr val="tx2"/>
              </a:buClr>
              <a:buFont typeface="Monotype Sorts" charset="0"/>
              <a:buChar char="o"/>
              <a:defRPr/>
            </a:pPr>
            <a:endParaRPr lang="en-US" sz="1100" dirty="0">
              <a:ea typeface="ＭＳ Ｐゴシック" charset="0"/>
              <a:cs typeface="ＭＳ Ｐゴシック" charset="0"/>
            </a:endParaRPr>
          </a:p>
          <a:p>
            <a:pPr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Q1:</a:t>
            </a:r>
          </a:p>
          <a:p>
            <a:pPr>
              <a:buClr>
                <a:schemeClr val="tx2"/>
              </a:buClr>
              <a:buFont typeface="Wingdings" charset="0"/>
              <a:buNone/>
              <a:defRPr/>
            </a:pP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SELECT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 *</a:t>
            </a:r>
            <a:b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FROM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   (STUDENT S </a:t>
            </a:r>
            <a:r>
              <a:rPr lang="en-US" sz="2400" b="1" dirty="0">
                <a:latin typeface="Arial Narrow" charset="0"/>
                <a:ea typeface="ＭＳ Ｐゴシック" charset="0"/>
                <a:cs typeface="ＭＳ Ｐゴシック" charset="0"/>
              </a:rPr>
              <a:t>LEFT  OUTER JOIN 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ENROLLS  E     </a:t>
            </a:r>
            <a:b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                                                                                </a:t>
            </a:r>
            <a:r>
              <a:rPr lang="en-US" sz="2400" b="1" dirty="0">
                <a:latin typeface="Arial Narrow" charset="0"/>
                <a:ea typeface="ＭＳ Ｐゴシック" charset="0"/>
                <a:cs typeface="ＭＳ Ｐゴシック" charset="0"/>
              </a:rPr>
              <a:t>ON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S.SID=E.SID)</a:t>
            </a:r>
          </a:p>
          <a:p>
            <a:pPr>
              <a:buClr>
                <a:schemeClr val="tx2"/>
              </a:buClr>
              <a:buFont typeface="Wingdings" charset="0"/>
              <a:buNone/>
              <a:defRPr/>
            </a:pP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ORDER BY 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S.SID;</a:t>
            </a:r>
          </a:p>
          <a:p>
            <a:pPr>
              <a:buClr>
                <a:schemeClr val="tx2"/>
              </a:buClr>
              <a:buFont typeface="Wingdings" charset="0"/>
              <a:buNone/>
              <a:defRPr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sz="2400" dirty="0">
                <a:ea typeface="ＭＳ Ｐゴシック" pitchFamily="40" charset="-128"/>
              </a:rPr>
              <a:t>Q2:</a:t>
            </a:r>
          </a:p>
          <a:p>
            <a:pPr marL="0" indent="0">
              <a:buClr>
                <a:schemeClr val="tx2"/>
              </a:buClr>
              <a:buFont typeface="Monotype Sorts" charset="0"/>
              <a:buNone/>
              <a:defRPr/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SELECT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 SID, </a:t>
            </a:r>
            <a:r>
              <a:rPr lang="en-US" sz="2400" dirty="0" err="1">
                <a:latin typeface="Arial Narrow" charset="0"/>
                <a:ea typeface="ＭＳ Ｐゴシック" charset="0"/>
                <a:cs typeface="ＭＳ Ｐゴシック" charset="0"/>
              </a:rPr>
              <a:t>S.Name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, S. Major</a:t>
            </a:r>
            <a:b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FROM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      STUDENT S </a:t>
            </a:r>
            <a:r>
              <a:rPr lang="en-US" sz="2400" b="1" dirty="0">
                <a:latin typeface="Arial Narrow" charset="0"/>
                <a:ea typeface="ＭＳ Ｐゴシック" charset="0"/>
                <a:cs typeface="ＭＳ Ｐゴシック" charset="0"/>
              </a:rPr>
              <a:t>NATURAL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Arial Narrow" charset="0"/>
                <a:ea typeface="ＭＳ Ｐゴシック" charset="0"/>
                <a:cs typeface="ＭＳ Ｐゴシック" charset="0"/>
              </a:rPr>
              <a:t>LEFT  OUTER JOIN 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ENROLLS  E                                          </a:t>
            </a:r>
            <a:b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WHERE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 err="1">
                <a:latin typeface="Arial Narrow" charset="0"/>
                <a:ea typeface="ＭＳ Ｐゴシック" charset="0"/>
                <a:cs typeface="ＭＳ Ｐゴシック" charset="0"/>
              </a:rPr>
              <a:t>E.Term</a:t>
            </a:r>
            <a:r>
              <a:rPr lang="en-US" sz="2400" dirty="0">
                <a:latin typeface="Arial Narrow" charset="0"/>
                <a:ea typeface="ＭＳ Ｐゴシック" charset="0"/>
                <a:cs typeface="ＭＳ Ｐゴシック" charset="0"/>
              </a:rPr>
              <a:t> IS NULL;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o"/>
              <a:defRPr/>
            </a:pPr>
            <a:endParaRPr lang="en-US" sz="2400" dirty="0">
              <a:ea typeface="ＭＳ Ｐゴシック" pitchFamily="40" charset="-128"/>
            </a:endParaRPr>
          </a:p>
        </p:txBody>
      </p:sp>
      <p:sp>
        <p:nvSpPr>
          <p:cNvPr id="69633" name="Title 1">
            <a:extLst>
              <a:ext uri="{FF2B5EF4-FFF2-40B4-BE49-F238E27FC236}">
                <a16:creationId xmlns:a16="http://schemas.microsoft.com/office/drawing/2014/main" id="{669C6D94-4DBA-4389-880E-EC43C5E2C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Outer Join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836FC-26CC-4010-B047-1716141B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9DF1F646-0516-437B-8462-074CEAFC0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Outer Join Q1 Execution</a:t>
            </a:r>
          </a:p>
        </p:txBody>
      </p:sp>
      <p:graphicFrame>
        <p:nvGraphicFramePr>
          <p:cNvPr id="7" name="Group 337">
            <a:extLst>
              <a:ext uri="{FF2B5EF4-FFF2-40B4-BE49-F238E27FC236}">
                <a16:creationId xmlns:a16="http://schemas.microsoft.com/office/drawing/2014/main" id="{2D603004-DB96-D54B-BEB6-2D8F7576CB6D}"/>
              </a:ext>
            </a:extLst>
          </p:cNvPr>
          <p:cNvGraphicFramePr>
            <a:graphicFrameLocks/>
          </p:cNvGraphicFramePr>
          <p:nvPr/>
        </p:nvGraphicFramePr>
        <p:xfrm>
          <a:off x="457200" y="1524000"/>
          <a:ext cx="3657600" cy="160496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Class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Major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123 </a:t>
                      </a:r>
                    </a:p>
                  </a:txBody>
                  <a:tcPr marT="45740" marB="457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John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3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124 </a:t>
                      </a:r>
                    </a:p>
                  </a:txBody>
                  <a:tcPr marT="45740" marB="457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Mary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3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999</a:t>
                      </a:r>
                    </a:p>
                  </a:txBody>
                  <a:tcPr marT="45740" marB="457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Newman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1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356">
            <a:extLst>
              <a:ext uri="{FF2B5EF4-FFF2-40B4-BE49-F238E27FC236}">
                <a16:creationId xmlns:a16="http://schemas.microsoft.com/office/drawing/2014/main" id="{0CEFF946-4EAF-EF46-8C8C-7C17CEF8B056}"/>
              </a:ext>
            </a:extLst>
          </p:cNvPr>
          <p:cNvGraphicFramePr>
            <a:graphicFrameLocks/>
          </p:cNvGraphicFramePr>
          <p:nvPr/>
        </p:nvGraphicFramePr>
        <p:xfrm>
          <a:off x="4572000" y="1524000"/>
          <a:ext cx="4038600" cy="185102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SID</a:t>
                      </a:r>
                    </a:p>
                  </a:txBody>
                  <a:tcPr marT="39810" marB="39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Term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Grade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</a:p>
                  </a:txBody>
                  <a:tcPr marT="39810" marB="39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CS1520 </a:t>
                      </a:r>
                      <a:endParaRPr lang="en-US" sz="1600" dirty="0"/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Fall 10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3.75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</a:t>
                      </a:r>
                    </a:p>
                  </a:txBody>
                  <a:tcPr marT="39810" marB="39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CS1520 </a:t>
                      </a:r>
                      <a:endParaRPr lang="en-US" sz="1600" dirty="0"/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Fall 10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524">
                <a:tc>
                  <a:txBody>
                    <a:bodyPr/>
                    <a:lstStyle/>
                    <a:p>
                      <a:r>
                        <a:rPr lang="en-US" sz="1600" dirty="0"/>
                        <a:t>123</a:t>
                      </a:r>
                    </a:p>
                  </a:txBody>
                  <a:tcPr marT="39810" marB="39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CS1555 </a:t>
                      </a:r>
                      <a:endParaRPr lang="en-US" sz="1600" dirty="0"/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Fall 10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24">
                <a:tc>
                  <a:txBody>
                    <a:bodyPr/>
                    <a:lstStyle/>
                    <a:p>
                      <a:r>
                        <a:rPr lang="en-US" sz="1600" dirty="0"/>
                        <a:t>124</a:t>
                      </a:r>
                    </a:p>
                  </a:txBody>
                  <a:tcPr marT="39810" marB="39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CS1555 </a:t>
                      </a:r>
                      <a:endParaRPr lang="en-US" sz="1600" dirty="0"/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Fall 10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39810" marB="39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41" name="Text Box 300">
            <a:extLst>
              <a:ext uri="{FF2B5EF4-FFF2-40B4-BE49-F238E27FC236}">
                <a16:creationId xmlns:a16="http://schemas.microsoft.com/office/drawing/2014/main" id="{5AD28B55-498B-4438-9AB7-92A7C1C3C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93788"/>
            <a:ext cx="1828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Students</a:t>
            </a:r>
          </a:p>
        </p:txBody>
      </p:sp>
      <p:sp>
        <p:nvSpPr>
          <p:cNvPr id="71742" name="Text Box 302">
            <a:extLst>
              <a:ext uri="{FF2B5EF4-FFF2-40B4-BE49-F238E27FC236}">
                <a16:creationId xmlns:a16="http://schemas.microsoft.com/office/drawing/2014/main" id="{408C4BD9-B33B-479E-9BEF-7F23A593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Enroll</a:t>
            </a:r>
          </a:p>
        </p:txBody>
      </p:sp>
      <p:sp>
        <p:nvSpPr>
          <p:cNvPr id="71743" name="Text Box 302">
            <a:extLst>
              <a:ext uri="{FF2B5EF4-FFF2-40B4-BE49-F238E27FC236}">
                <a16:creationId xmlns:a16="http://schemas.microsoft.com/office/drawing/2014/main" id="{A3A7A51C-2DEC-4EAC-8364-2518C6DF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32188"/>
            <a:ext cx="5334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 i="1">
                <a:solidFill>
                  <a:srgbClr val="FF0000"/>
                </a:solidFill>
                <a:latin typeface="Arial" panose="020B0604020202020204" pitchFamily="34" charset="0"/>
              </a:rPr>
              <a:t>Q1 RESULT</a:t>
            </a:r>
          </a:p>
        </p:txBody>
      </p:sp>
      <p:graphicFrame>
        <p:nvGraphicFramePr>
          <p:cNvPr id="10" name="Group 337">
            <a:extLst>
              <a:ext uri="{FF2B5EF4-FFF2-40B4-BE49-F238E27FC236}">
                <a16:creationId xmlns:a16="http://schemas.microsoft.com/office/drawing/2014/main" id="{3290072A-DCBD-1442-96F5-94EF616FC578}"/>
              </a:ext>
            </a:extLst>
          </p:cNvPr>
          <p:cNvGraphicFramePr>
            <a:graphicFrameLocks/>
          </p:cNvGraphicFramePr>
          <p:nvPr/>
        </p:nvGraphicFramePr>
        <p:xfrm>
          <a:off x="304800" y="3987800"/>
          <a:ext cx="8686802" cy="2336799"/>
        </p:xfrm>
        <a:graphic>
          <a:graphicData uri="http://schemas.openxmlformats.org/drawingml/2006/table">
            <a:tbl>
              <a:tblPr/>
              <a:tblGrid>
                <a:gridCol w="103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8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S.SID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S.Name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S.Class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S. Major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E.SID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E.CID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E.Term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0"/>
                          <a:cs typeface="ＭＳ Ｐゴシック" charset="0"/>
                        </a:rPr>
                        <a:t>E.Grade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9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123 </a:t>
                      </a:r>
                    </a:p>
                  </a:txBody>
                  <a:tcPr marL="0" marR="0" marT="45738" marB="45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John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3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123 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CS1520 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Fall 10</a:t>
                      </a: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3.75</a:t>
                      </a: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123 </a:t>
                      </a:r>
                    </a:p>
                  </a:txBody>
                  <a:tcPr marL="0" marR="0" marT="45738" marB="45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John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3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123 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CS1555 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Fall 10</a:t>
                      </a: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4</a:t>
                      </a: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124 </a:t>
                      </a:r>
                    </a:p>
                  </a:txBody>
                  <a:tcPr marL="0" marR="0" marT="45738" marB="45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Mary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3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124</a:t>
                      </a: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CS1520 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Fall 10</a:t>
                      </a: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4</a:t>
                      </a: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124 </a:t>
                      </a:r>
                    </a:p>
                  </a:txBody>
                  <a:tcPr marL="0" marR="0" marT="45738" marB="45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Mary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3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  <a:cs typeface="Arial"/>
                        </a:rPr>
                        <a:t>124</a:t>
                      </a: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CS1555 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Fall 10</a:t>
                      </a: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NULL</a:t>
                      </a:r>
                    </a:p>
                  </a:txBody>
                  <a:tcPr marL="0" marR="0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999</a:t>
                      </a:r>
                    </a:p>
                  </a:txBody>
                  <a:tcPr marL="0" marR="0" marT="45738" marB="45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Newman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1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CS 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NULL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NULL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NULL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NULL</a:t>
                      </a:r>
                    </a:p>
                  </a:txBody>
                  <a:tcPr marL="0" marR="0" marT="45738" marB="457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4B09F-984C-4ED4-B57D-62BDE5EC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6E19-E111-4960-B4D1-A336F8663A9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3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 bwMode="auto">
        <a:solidFill>
          <a:srgbClr val="00355E"/>
        </a:solidFill>
        <a:ln>
          <a:solidFill>
            <a:srgbClr val="00355E"/>
          </a:solidFill>
        </a:ln>
        <a:extLs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algn="l">
          <a:defRPr b="0" kern="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19116</TotalTime>
  <Words>1770</Words>
  <Application>Microsoft Macintosh PowerPoint</Application>
  <PresentationFormat>On-screen Show (4:3)</PresentationFormat>
  <Paragraphs>472</Paragraphs>
  <Slides>19</Slides>
  <Notes>16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Narrow</vt:lpstr>
      <vt:lpstr>Comic Sans MS</vt:lpstr>
      <vt:lpstr>Courier</vt:lpstr>
      <vt:lpstr>Courier New</vt:lpstr>
      <vt:lpstr>Helvetica</vt:lpstr>
      <vt:lpstr>Monotype Sorts</vt:lpstr>
      <vt:lpstr>Tahoma</vt:lpstr>
      <vt:lpstr>Times New Roman</vt:lpstr>
      <vt:lpstr>Wingdings</vt:lpstr>
      <vt:lpstr>Default Design</vt:lpstr>
      <vt:lpstr>Midterm Review</vt:lpstr>
      <vt:lpstr>ACID</vt:lpstr>
      <vt:lpstr>Useful Terms</vt:lpstr>
      <vt:lpstr>Relational Database Schema</vt:lpstr>
      <vt:lpstr>Relational Algebra</vt:lpstr>
      <vt:lpstr>Relational Algebra</vt:lpstr>
      <vt:lpstr>Relational Algebra</vt:lpstr>
      <vt:lpstr>Outer Join Examples</vt:lpstr>
      <vt:lpstr>Outer Join Q1 Execution</vt:lpstr>
      <vt:lpstr>Outer Join Q2 Execution</vt:lpstr>
      <vt:lpstr>Pattern Matching…</vt:lpstr>
      <vt:lpstr>Natural JOIN</vt:lpstr>
      <vt:lpstr>Theta JOIN</vt:lpstr>
      <vt:lpstr>Projection</vt:lpstr>
      <vt:lpstr>Difference</vt:lpstr>
      <vt:lpstr>Intersection</vt:lpstr>
      <vt:lpstr>Query Rewriting </vt:lpstr>
      <vt:lpstr>Views</vt:lpstr>
      <vt:lpstr>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Exploration of Telco Big Data with Compression and Decaying</dc:title>
  <dc:subject>University of Cyprus</dc:subject>
  <dc:creator>Demetris Zeinalipour;Costantinos Costa</dc:creator>
  <cp:lastModifiedBy>Alseghayer, Rakan Abdullah S</cp:lastModifiedBy>
  <cp:revision>1970</cp:revision>
  <cp:lastPrinted>2019-01-24T20:01:25Z</cp:lastPrinted>
  <dcterms:created xsi:type="dcterms:W3CDTF">2016-03-24T13:15:50Z</dcterms:created>
  <dcterms:modified xsi:type="dcterms:W3CDTF">2021-03-12T18:02:21Z</dcterms:modified>
</cp:coreProperties>
</file>