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1366" r:id="rId3"/>
    <p:sldId id="1365" r:id="rId4"/>
    <p:sldId id="13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78"/>
    <p:restoredTop sz="94653"/>
  </p:normalViewPr>
  <p:slideViewPr>
    <p:cSldViewPr snapToGrid="0" snapToObjects="1">
      <p:cViewPr varScale="1">
        <p:scale>
          <a:sx n="96" d="100"/>
          <a:sy n="96" d="100"/>
        </p:scale>
        <p:origin x="19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80AB8-D512-DF49-8FFC-4355ED79C028}" type="datetimeFigureOut">
              <a:rPr lang="en-US" smtClean="0"/>
              <a:t>4/14/22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E1379C-27DF-8D45-B3C9-2A9124D07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73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0214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7D121-C982-134B-8F20-0CE3D5B54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F336C2-EDF9-EB4F-897A-794A800DB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9C415-071F-A34E-B021-09C4051BF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58BD-1E06-0445-BE91-B75EE13380CB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11F0B-8D57-2644-B02F-DAC9186DB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5194C-883D-FA4C-B0D0-0BF172F93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1686-DC8C-6944-8F75-B997250DA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35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53FDD-D63B-9F4E-BCF7-F77A71173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72BE26-C03E-0C41-AA76-5BDB743E3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0F977-A938-9442-B78B-42AD47582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58BD-1E06-0445-BE91-B75EE13380CB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EA0FE-2DD6-FF4C-B3F9-21553363C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2183F-14FC-6C48-9C2A-16B08A01C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1686-DC8C-6944-8F75-B997250DA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3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D2F816-0BCF-7B4A-A50C-1313E832F9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446DB5-50EB-804F-8B54-482174739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E3883-6B40-3A49-9170-BB93A62D0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58BD-1E06-0445-BE91-B75EE13380CB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4ACCF-FB5A-C94F-B063-96E185F17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023FE-809B-2244-9C1F-28D4BDB5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1686-DC8C-6944-8F75-B997250DA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17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674CB-9E76-0D47-829A-4D92B5B10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EC29C-6471-8B4F-9EB8-7ECC42FB7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0596E-A65F-8342-ACED-01026247A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58BD-1E06-0445-BE91-B75EE13380CB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4B0FD-C9F9-9F4C-B434-DB63D9D29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7C51D-1A46-FE4B-BE6D-8414E8F02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1686-DC8C-6944-8F75-B997250DA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74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754E-E3A3-1047-BB0E-4303E3FC0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7A1DC-7753-2740-99D7-2FA88D667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4A3A1-3312-0142-838A-8605629A5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58BD-1E06-0445-BE91-B75EE13380CB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916A2-2EB1-DD43-BC10-7E9CE58E1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EDA12-4EDC-414A-92BB-1E4CF8B6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1686-DC8C-6944-8F75-B997250DA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4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8786-9FBD-7047-BD1D-48AE5ADE6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3CEAB-83B5-5643-81FF-AB736DE7C7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8743C-4F96-C549-9775-FCFE078B7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FE31C-BA0F-DC42-BA10-01DF57013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58BD-1E06-0445-BE91-B75EE13380CB}" type="datetimeFigureOut">
              <a:rPr lang="en-US" smtClean="0"/>
              <a:t>4/14/22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080D1-8AE1-FA4A-9B7B-3ACC377D9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7BD09F-D101-1042-AB8D-08173B091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1686-DC8C-6944-8F75-B997250DA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17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D0EA1-1F1F-AB4A-B461-0E768B9C8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6D3D6-28B9-A44A-B01F-3429FA269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477F2-D204-9A40-A7A4-6D9BBA9D9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C92FDF-B422-9641-82BF-611866CAEB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6BB9D-D3D5-C74C-A434-CCC6547EA3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390552-F139-5E42-9B37-4D9E176C5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58BD-1E06-0445-BE91-B75EE13380CB}" type="datetimeFigureOut">
              <a:rPr lang="en-US" smtClean="0"/>
              <a:t>4/14/22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0A70D8-2BC0-F342-9F6A-5623055F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3E7CC3-2BB4-E84A-8B70-5D5F1C7F6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1686-DC8C-6944-8F75-B997250DA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18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C608-3A2A-B048-BB81-0C73C01A0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06D56F-ECC4-E246-92ED-C58E4F952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58BD-1E06-0445-BE91-B75EE13380CB}" type="datetimeFigureOut">
              <a:rPr lang="en-US" smtClean="0"/>
              <a:t>4/14/22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563143-C71F-AE46-B4BA-B8EC0F44D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8EDCF3-8597-B149-9DF5-5141CAA24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1686-DC8C-6944-8F75-B997250DA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39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CE1EF9-3038-F14B-8617-6339498CD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58BD-1E06-0445-BE91-B75EE13380CB}" type="datetimeFigureOut">
              <a:rPr lang="en-US" smtClean="0"/>
              <a:t>4/14/22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CC4CB7-344E-4A45-AFE4-1D28245D2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7BF91-C5BF-F24E-AC16-CB9022B2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1686-DC8C-6944-8F75-B997250DA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1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391C1-DE6E-384A-8874-3FA271B3D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093E8-4A2E-6740-AC6A-D73F4831F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CCDDD-0285-684A-86BB-4210B34F1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E9E2B-DEBC-1148-A28A-63FAAFDE4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58BD-1E06-0445-BE91-B75EE13380CB}" type="datetimeFigureOut">
              <a:rPr lang="en-US" smtClean="0"/>
              <a:t>4/14/22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3FBE7-BA5F-8446-8DD0-4494EE68C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70A6B-D7D0-B542-BD7D-16100C65B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1686-DC8C-6944-8F75-B997250DA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7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D4950-4605-404B-9E8D-1142E0F7D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555B70-A2EE-9145-A3B0-CBC5071EE4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9D577-C2B8-F242-A665-E07F44A09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3AA5F-8A14-594A-A1D0-973910857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58BD-1E06-0445-BE91-B75EE13380CB}" type="datetimeFigureOut">
              <a:rPr lang="en-US" smtClean="0"/>
              <a:t>4/14/22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28DFF-2060-004B-8BD4-679A80E84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5F81C-E29A-E645-AF39-12B62895C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1686-DC8C-6944-8F75-B997250DA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41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2C0B7E-2893-EB4E-A292-C0B65073C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F135B-2A40-F647-90B5-CDEBF7C58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C689B-366F-774E-8248-AEE000F926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058BD-1E06-0445-BE91-B75EE13380CB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F2C06-AF77-5E45-8C8A-9DDB9FCC3E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E5B7F-E8D4-D14F-A776-3EE6375FB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61686-DC8C-6944-8F75-B997250DA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3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5E26D61-DFF2-B848-92CB-B24DAC7CF8A9}"/>
              </a:ext>
            </a:extLst>
          </p:cNvPr>
          <p:cNvGrpSpPr/>
          <p:nvPr/>
        </p:nvGrpSpPr>
        <p:grpSpPr>
          <a:xfrm>
            <a:off x="1710466" y="2248889"/>
            <a:ext cx="7469393" cy="3570641"/>
            <a:chOff x="1710466" y="883920"/>
            <a:chExt cx="7469393" cy="3570641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14C2FA4-B716-D345-8A5A-A8C244D9F030}"/>
                </a:ext>
              </a:extLst>
            </p:cNvPr>
            <p:cNvGrpSpPr/>
            <p:nvPr/>
          </p:nvGrpSpPr>
          <p:grpSpPr>
            <a:xfrm>
              <a:off x="1710466" y="883920"/>
              <a:ext cx="7469393" cy="3570641"/>
              <a:chOff x="1710466" y="883920"/>
              <a:chExt cx="7469393" cy="3570641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75D67045-E013-5346-A5C8-4E1B6475B80A}"/>
                  </a:ext>
                </a:extLst>
              </p:cNvPr>
              <p:cNvSpPr/>
              <p:nvPr/>
            </p:nvSpPr>
            <p:spPr>
              <a:xfrm>
                <a:off x="1710466" y="2054711"/>
                <a:ext cx="1516828" cy="13742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  <a:p>
                <a:pPr algn="ctr"/>
                <a:r>
                  <a:rPr lang="en-US" dirty="0"/>
                  <a:t>127.0.0.15010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1B6B04F-408F-1C4A-8696-A0392C8C984A}"/>
                  </a:ext>
                </a:extLst>
              </p:cNvPr>
              <p:cNvSpPr/>
              <p:nvPr/>
            </p:nvSpPr>
            <p:spPr>
              <a:xfrm>
                <a:off x="4778188" y="883920"/>
                <a:ext cx="1516828" cy="13742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  <a:p>
                <a:pPr algn="ctr"/>
                <a:r>
                  <a:rPr lang="en-US" dirty="0"/>
                  <a:t>127.0.0.15020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B926187-04CC-3A4A-A19F-C3B3BDC9AC85}"/>
                  </a:ext>
                </a:extLst>
              </p:cNvPr>
              <p:cNvSpPr/>
              <p:nvPr/>
            </p:nvSpPr>
            <p:spPr>
              <a:xfrm>
                <a:off x="4778188" y="3080273"/>
                <a:ext cx="1516828" cy="13742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  <a:p>
                <a:pPr algn="ctr"/>
                <a:r>
                  <a:rPr lang="en-US" dirty="0"/>
                  <a:t>127.0.0.15030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082BD7E-49C7-0843-84F0-140D8A229683}"/>
                  </a:ext>
                </a:extLst>
              </p:cNvPr>
              <p:cNvSpPr/>
              <p:nvPr/>
            </p:nvSpPr>
            <p:spPr>
              <a:xfrm>
                <a:off x="7663031" y="2054711"/>
                <a:ext cx="1516828" cy="13742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  <a:p>
                <a:pPr algn="ctr"/>
                <a:r>
                  <a:rPr lang="en-US" dirty="0"/>
                  <a:t>127.0.0.15040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4D165A1B-8165-B44E-8A90-5FB5706FF174}"/>
                  </a:ext>
                </a:extLst>
              </p:cNvPr>
              <p:cNvCxnSpPr>
                <a:stCxn id="4" idx="7"/>
                <a:endCxn id="6" idx="2"/>
              </p:cNvCxnSpPr>
              <p:nvPr/>
            </p:nvCxnSpPr>
            <p:spPr>
              <a:xfrm flipV="1">
                <a:off x="3005160" y="1571064"/>
                <a:ext cx="1773028" cy="684907"/>
              </a:xfrm>
              <a:prstGeom prst="straightConnector1">
                <a:avLst/>
              </a:prstGeom>
              <a:ln w="762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C01A397-013E-2849-8896-41465DFDC512}"/>
                  </a:ext>
                </a:extLst>
              </p:cNvPr>
              <p:cNvCxnSpPr>
                <a:cxnSpLocks/>
                <a:stCxn id="4" idx="5"/>
                <a:endCxn id="7" idx="2"/>
              </p:cNvCxnSpPr>
              <p:nvPr/>
            </p:nvCxnSpPr>
            <p:spPr>
              <a:xfrm>
                <a:off x="3005160" y="3227739"/>
                <a:ext cx="1773028" cy="539678"/>
              </a:xfrm>
              <a:prstGeom prst="straightConnector1">
                <a:avLst/>
              </a:prstGeom>
              <a:ln w="762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09EA38D7-E332-FE4C-B634-27565F1A722C}"/>
                  </a:ext>
                </a:extLst>
              </p:cNvPr>
              <p:cNvCxnSpPr>
                <a:cxnSpLocks/>
                <a:stCxn id="8" idx="3"/>
                <a:endCxn id="7" idx="6"/>
              </p:cNvCxnSpPr>
              <p:nvPr/>
            </p:nvCxnSpPr>
            <p:spPr>
              <a:xfrm flipH="1">
                <a:off x="6295016" y="3227739"/>
                <a:ext cx="1590149" cy="539678"/>
              </a:xfrm>
              <a:prstGeom prst="straightConnector1">
                <a:avLst/>
              </a:prstGeom>
              <a:ln w="762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9CC5D094-9223-3C4F-99C6-991060ADECB9}"/>
                  </a:ext>
                </a:extLst>
              </p:cNvPr>
              <p:cNvCxnSpPr>
                <a:cxnSpLocks/>
                <a:stCxn id="6" idx="6"/>
                <a:endCxn id="8" idx="1"/>
              </p:cNvCxnSpPr>
              <p:nvPr/>
            </p:nvCxnSpPr>
            <p:spPr>
              <a:xfrm>
                <a:off x="6295016" y="1571064"/>
                <a:ext cx="1590149" cy="684907"/>
              </a:xfrm>
              <a:prstGeom prst="straightConnector1">
                <a:avLst/>
              </a:prstGeom>
              <a:ln w="762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4683B28-9E8C-FF41-9A85-E68F7491DBE9}"/>
                </a:ext>
              </a:extLst>
            </p:cNvPr>
            <p:cNvSpPr txBox="1"/>
            <p:nvPr/>
          </p:nvSpPr>
          <p:spPr>
            <a:xfrm>
              <a:off x="3188039" y="1526473"/>
              <a:ext cx="1258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cost = 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C4085D-7C2F-E540-BCD0-3A79CEAED3B6}"/>
                </a:ext>
              </a:extLst>
            </p:cNvPr>
            <p:cNvSpPr txBox="1"/>
            <p:nvPr/>
          </p:nvSpPr>
          <p:spPr>
            <a:xfrm>
              <a:off x="7033708" y="1549814"/>
              <a:ext cx="1258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cost = 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A1CE3E1-2DFD-8141-B033-506A802CCD67}"/>
                </a:ext>
              </a:extLst>
            </p:cNvPr>
            <p:cNvSpPr txBox="1"/>
            <p:nvPr/>
          </p:nvSpPr>
          <p:spPr>
            <a:xfrm>
              <a:off x="3188038" y="3543314"/>
              <a:ext cx="1258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cost = 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8624182-3FCE-5E43-A4B7-E3CDFD23D559}"/>
                </a:ext>
              </a:extLst>
            </p:cNvPr>
            <p:cNvSpPr txBox="1"/>
            <p:nvPr/>
          </p:nvSpPr>
          <p:spPr>
            <a:xfrm>
              <a:off x="6935408" y="3497578"/>
              <a:ext cx="1258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cost = 1</a:t>
              </a:r>
            </a:p>
          </p:txBody>
        </p:sp>
      </p:grpSp>
      <p:sp>
        <p:nvSpPr>
          <p:cNvPr id="16" name="Title 5">
            <a:extLst>
              <a:ext uri="{FF2B5EF4-FFF2-40B4-BE49-F238E27FC236}">
                <a16:creationId xmlns:a16="http://schemas.microsoft.com/office/drawing/2014/main" id="{8CA5DFAC-E976-BDD5-AFD5-9D7FD6836A80}"/>
              </a:ext>
            </a:extLst>
          </p:cNvPr>
          <p:cNvSpPr txBox="1">
            <a:spLocks/>
          </p:cNvSpPr>
          <p:nvPr/>
        </p:nvSpPr>
        <p:spPr>
          <a:xfrm>
            <a:off x="838200" y="348585"/>
            <a:ext cx="9839632" cy="8946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 err="1">
                <a:latin typeface="+mn-lt"/>
              </a:rPr>
              <a:t>simple_overlay.conf</a:t>
            </a:r>
            <a:endParaRPr lang="en-US" sz="4400" dirty="0">
              <a:latin typeface="+mn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BEE584-90CD-4A5E-8C54-BDDA6C777833}"/>
              </a:ext>
            </a:extLst>
          </p:cNvPr>
          <p:cNvSpPr txBox="1"/>
          <p:nvPr/>
        </p:nvSpPr>
        <p:spPr>
          <a:xfrm>
            <a:off x="9819861" y="1895061"/>
            <a:ext cx="1961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topology provided with the starter code.</a:t>
            </a:r>
          </a:p>
        </p:txBody>
      </p:sp>
    </p:spTree>
    <p:extLst>
      <p:ext uri="{BB962C8B-B14F-4D97-AF65-F5344CB8AC3E}">
        <p14:creationId xmlns:p14="http://schemas.microsoft.com/office/powerpoint/2010/main" val="1089758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5E26D61-DFF2-B848-92CB-B24DAC7CF8A9}"/>
              </a:ext>
            </a:extLst>
          </p:cNvPr>
          <p:cNvGrpSpPr/>
          <p:nvPr/>
        </p:nvGrpSpPr>
        <p:grpSpPr>
          <a:xfrm>
            <a:off x="1710466" y="2248889"/>
            <a:ext cx="7469393" cy="3570641"/>
            <a:chOff x="1710466" y="883920"/>
            <a:chExt cx="7469393" cy="3570641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14C2FA4-B716-D345-8A5A-A8C244D9F030}"/>
                </a:ext>
              </a:extLst>
            </p:cNvPr>
            <p:cNvGrpSpPr/>
            <p:nvPr/>
          </p:nvGrpSpPr>
          <p:grpSpPr>
            <a:xfrm>
              <a:off x="1710466" y="883920"/>
              <a:ext cx="7469393" cy="3570641"/>
              <a:chOff x="1710466" y="883920"/>
              <a:chExt cx="7469393" cy="3570641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75D67045-E013-5346-A5C8-4E1B6475B80A}"/>
                  </a:ext>
                </a:extLst>
              </p:cNvPr>
              <p:cNvSpPr/>
              <p:nvPr/>
            </p:nvSpPr>
            <p:spPr>
              <a:xfrm>
                <a:off x="1710466" y="2054711"/>
                <a:ext cx="1516828" cy="13742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  <a:p>
                <a:pPr algn="ctr"/>
                <a:r>
                  <a:rPr lang="en-US" dirty="0"/>
                  <a:t>127.0.0.15010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1B6B04F-408F-1C4A-8696-A0392C8C984A}"/>
                  </a:ext>
                </a:extLst>
              </p:cNvPr>
              <p:cNvSpPr/>
              <p:nvPr/>
            </p:nvSpPr>
            <p:spPr>
              <a:xfrm>
                <a:off x="4778188" y="883920"/>
                <a:ext cx="1516828" cy="13742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  <a:p>
                <a:pPr algn="ctr"/>
                <a:r>
                  <a:rPr lang="en-US" dirty="0"/>
                  <a:t>127.0.0.15020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B926187-04CC-3A4A-A19F-C3B3BDC9AC85}"/>
                  </a:ext>
                </a:extLst>
              </p:cNvPr>
              <p:cNvSpPr/>
              <p:nvPr/>
            </p:nvSpPr>
            <p:spPr>
              <a:xfrm>
                <a:off x="4778188" y="3080273"/>
                <a:ext cx="1516828" cy="13742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  <a:p>
                <a:pPr algn="ctr"/>
                <a:r>
                  <a:rPr lang="en-US" dirty="0"/>
                  <a:t>127.0.0.15030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082BD7E-49C7-0843-84F0-140D8A229683}"/>
                  </a:ext>
                </a:extLst>
              </p:cNvPr>
              <p:cNvSpPr/>
              <p:nvPr/>
            </p:nvSpPr>
            <p:spPr>
              <a:xfrm>
                <a:off x="7663031" y="2054711"/>
                <a:ext cx="1516828" cy="13742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  <a:p>
                <a:pPr algn="ctr"/>
                <a:r>
                  <a:rPr lang="en-US" dirty="0"/>
                  <a:t>127.0.0.15040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4D165A1B-8165-B44E-8A90-5FB5706FF174}"/>
                  </a:ext>
                </a:extLst>
              </p:cNvPr>
              <p:cNvCxnSpPr>
                <a:stCxn id="4" idx="7"/>
                <a:endCxn id="6" idx="2"/>
              </p:cNvCxnSpPr>
              <p:nvPr/>
            </p:nvCxnSpPr>
            <p:spPr>
              <a:xfrm flipV="1">
                <a:off x="3005160" y="1571064"/>
                <a:ext cx="1773028" cy="684907"/>
              </a:xfrm>
              <a:prstGeom prst="straightConnector1">
                <a:avLst/>
              </a:prstGeom>
              <a:ln w="762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C01A397-013E-2849-8896-41465DFDC512}"/>
                  </a:ext>
                </a:extLst>
              </p:cNvPr>
              <p:cNvCxnSpPr>
                <a:cxnSpLocks/>
                <a:stCxn id="4" idx="5"/>
                <a:endCxn id="7" idx="2"/>
              </p:cNvCxnSpPr>
              <p:nvPr/>
            </p:nvCxnSpPr>
            <p:spPr>
              <a:xfrm>
                <a:off x="3005160" y="3227739"/>
                <a:ext cx="1773028" cy="539678"/>
              </a:xfrm>
              <a:prstGeom prst="straightConnector1">
                <a:avLst/>
              </a:prstGeom>
              <a:ln w="762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09EA38D7-E332-FE4C-B634-27565F1A722C}"/>
                  </a:ext>
                </a:extLst>
              </p:cNvPr>
              <p:cNvCxnSpPr>
                <a:cxnSpLocks/>
                <a:stCxn id="8" idx="3"/>
                <a:endCxn id="7" idx="6"/>
              </p:cNvCxnSpPr>
              <p:nvPr/>
            </p:nvCxnSpPr>
            <p:spPr>
              <a:xfrm flipH="1">
                <a:off x="6295016" y="3227739"/>
                <a:ext cx="1590149" cy="539678"/>
              </a:xfrm>
              <a:prstGeom prst="straightConnector1">
                <a:avLst/>
              </a:prstGeom>
              <a:ln w="762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9CC5D094-9223-3C4F-99C6-991060ADECB9}"/>
                  </a:ext>
                </a:extLst>
              </p:cNvPr>
              <p:cNvCxnSpPr>
                <a:cxnSpLocks/>
                <a:stCxn id="6" idx="6"/>
                <a:endCxn id="8" idx="1"/>
              </p:cNvCxnSpPr>
              <p:nvPr/>
            </p:nvCxnSpPr>
            <p:spPr>
              <a:xfrm>
                <a:off x="6295016" y="1571064"/>
                <a:ext cx="1590149" cy="684907"/>
              </a:xfrm>
              <a:prstGeom prst="straightConnector1">
                <a:avLst/>
              </a:prstGeom>
              <a:ln w="762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4683B28-9E8C-FF41-9A85-E68F7491DBE9}"/>
                </a:ext>
              </a:extLst>
            </p:cNvPr>
            <p:cNvSpPr txBox="1"/>
            <p:nvPr/>
          </p:nvSpPr>
          <p:spPr>
            <a:xfrm>
              <a:off x="3188039" y="1526473"/>
              <a:ext cx="1258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cost = 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C4085D-7C2F-E540-BCD0-3A79CEAED3B6}"/>
                </a:ext>
              </a:extLst>
            </p:cNvPr>
            <p:cNvSpPr txBox="1"/>
            <p:nvPr/>
          </p:nvSpPr>
          <p:spPr>
            <a:xfrm>
              <a:off x="7033708" y="1549814"/>
              <a:ext cx="1258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cost = 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A1CE3E1-2DFD-8141-B033-506A802CCD67}"/>
                </a:ext>
              </a:extLst>
            </p:cNvPr>
            <p:cNvSpPr txBox="1"/>
            <p:nvPr/>
          </p:nvSpPr>
          <p:spPr>
            <a:xfrm>
              <a:off x="3188038" y="3543314"/>
              <a:ext cx="1258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cost = 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8624182-3FCE-5E43-A4B7-E3CDFD23D559}"/>
                </a:ext>
              </a:extLst>
            </p:cNvPr>
            <p:cNvSpPr txBox="1"/>
            <p:nvPr/>
          </p:nvSpPr>
          <p:spPr>
            <a:xfrm>
              <a:off x="6935408" y="3497578"/>
              <a:ext cx="1258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cost = 2</a:t>
              </a:r>
            </a:p>
          </p:txBody>
        </p:sp>
      </p:grpSp>
      <p:sp>
        <p:nvSpPr>
          <p:cNvPr id="16" name="Title 5">
            <a:extLst>
              <a:ext uri="{FF2B5EF4-FFF2-40B4-BE49-F238E27FC236}">
                <a16:creationId xmlns:a16="http://schemas.microsoft.com/office/drawing/2014/main" id="{67F17471-4DCD-BF34-7FBD-8C0120F4A0B1}"/>
              </a:ext>
            </a:extLst>
          </p:cNvPr>
          <p:cNvSpPr txBox="1">
            <a:spLocks/>
          </p:cNvSpPr>
          <p:nvPr/>
        </p:nvSpPr>
        <p:spPr>
          <a:xfrm>
            <a:off x="838200" y="348585"/>
            <a:ext cx="9839632" cy="8946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>
                <a:latin typeface="+mn-lt"/>
              </a:rPr>
              <a:t>simple_overlay2.conf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07C1D2-3B43-020E-1745-8732D02476F9}"/>
              </a:ext>
            </a:extLst>
          </p:cNvPr>
          <p:cNvSpPr txBox="1"/>
          <p:nvPr/>
        </p:nvSpPr>
        <p:spPr>
          <a:xfrm>
            <a:off x="9401993" y="1895061"/>
            <a:ext cx="23791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Shows 2 non-equal-cost paths between 1 and 4. </a:t>
            </a:r>
          </a:p>
          <a:p>
            <a:endParaRPr lang="en-US" dirty="0"/>
          </a:p>
          <a:p>
            <a:r>
              <a:rPr lang="en-US" dirty="0"/>
              <a:t>Shows 2 equal-cost paths between 2 and 3</a:t>
            </a:r>
          </a:p>
        </p:txBody>
      </p:sp>
    </p:spTree>
    <p:extLst>
      <p:ext uri="{BB962C8B-B14F-4D97-AF65-F5344CB8AC3E}">
        <p14:creationId xmlns:p14="http://schemas.microsoft.com/office/powerpoint/2010/main" val="2867398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585"/>
            <a:ext cx="9839632" cy="894622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lecture_topo.conf</a:t>
            </a:r>
            <a:endParaRPr lang="en-US" b="0" dirty="0">
              <a:latin typeface="+mn-lt"/>
            </a:endParaRP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Network Layer: 5-</a:t>
            </a:r>
            <a:fld id="{C4204591-24BD-A542-B9D5-F8D8A88D2FEE}" type="slidenum">
              <a:rPr lang="en-US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16">
            <a:extLst>
              <a:ext uri="{FF2B5EF4-FFF2-40B4-BE49-F238E27FC236}">
                <a16:creationId xmlns:a16="http://schemas.microsoft.com/office/drawing/2014/main" id="{405F48BE-CE1E-6F4F-BDD5-947344878316}"/>
              </a:ext>
            </a:extLst>
          </p:cNvPr>
          <p:cNvGrpSpPr>
            <a:grpSpLocks/>
          </p:cNvGrpSpPr>
          <p:nvPr/>
        </p:nvGrpSpPr>
        <p:grpSpPr bwMode="auto">
          <a:xfrm>
            <a:off x="1518485" y="2443400"/>
            <a:ext cx="3571875" cy="2236788"/>
            <a:chOff x="3162" y="1071"/>
            <a:chExt cx="2250" cy="1409"/>
          </a:xfrm>
        </p:grpSpPr>
        <p:sp>
          <p:nvSpPr>
            <p:cNvPr id="10" name="Freeform 17">
              <a:extLst>
                <a:ext uri="{FF2B5EF4-FFF2-40B4-BE49-F238E27FC236}">
                  <a16:creationId xmlns:a16="http://schemas.microsoft.com/office/drawing/2014/main" id="{ED96DE97-9692-734C-BA8B-03B7012C7B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0C34403F-48D2-754C-AF9F-7CB0B21D2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" name="Oval 19">
              <a:extLst>
                <a:ext uri="{FF2B5EF4-FFF2-40B4-BE49-F238E27FC236}">
                  <a16:creationId xmlns:a16="http://schemas.microsoft.com/office/drawing/2014/main" id="{48ED8C0E-CA09-3A46-9A8A-6AFB98B33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" name="Line 20">
              <a:extLst>
                <a:ext uri="{FF2B5EF4-FFF2-40B4-BE49-F238E27FC236}">
                  <a16:creationId xmlns:a16="http://schemas.microsoft.com/office/drawing/2014/main" id="{3A5EE05B-A576-EF47-BA5C-85FBB3FA5B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" name="Line 21">
              <a:extLst>
                <a:ext uri="{FF2B5EF4-FFF2-40B4-BE49-F238E27FC236}">
                  <a16:creationId xmlns:a16="http://schemas.microsoft.com/office/drawing/2014/main" id="{35847398-AE5F-E247-BDE8-C9CCDFFB76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" name="Rectangle 22">
              <a:extLst>
                <a:ext uri="{FF2B5EF4-FFF2-40B4-BE49-F238E27FC236}">
                  <a16:creationId xmlns:a16="http://schemas.microsoft.com/office/drawing/2014/main" id="{C7257636-2416-2942-BCF6-230AAFFFE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" name="Oval 23">
              <a:extLst>
                <a:ext uri="{FF2B5EF4-FFF2-40B4-BE49-F238E27FC236}">
                  <a16:creationId xmlns:a16="http://schemas.microsoft.com/office/drawing/2014/main" id="{A09C6B4C-E7B1-FF42-8C77-7028CE5E4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7" name="Oval 24">
              <a:extLst>
                <a:ext uri="{FF2B5EF4-FFF2-40B4-BE49-F238E27FC236}">
                  <a16:creationId xmlns:a16="http://schemas.microsoft.com/office/drawing/2014/main" id="{49DE51F8-8F4C-164A-B9DA-FF4B55D3D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8" name="Line 25">
              <a:extLst>
                <a:ext uri="{FF2B5EF4-FFF2-40B4-BE49-F238E27FC236}">
                  <a16:creationId xmlns:a16="http://schemas.microsoft.com/office/drawing/2014/main" id="{CBDEDE3F-B67A-1A41-908F-7CB6C58D76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9" name="Line 26">
              <a:extLst>
                <a:ext uri="{FF2B5EF4-FFF2-40B4-BE49-F238E27FC236}">
                  <a16:creationId xmlns:a16="http://schemas.microsoft.com/office/drawing/2014/main" id="{5096643B-8BD6-1144-978D-C626016851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B42D9835-9B68-F046-957C-83827071F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1" name="Oval 28">
              <a:extLst>
                <a:ext uri="{FF2B5EF4-FFF2-40B4-BE49-F238E27FC236}">
                  <a16:creationId xmlns:a16="http://schemas.microsoft.com/office/drawing/2014/main" id="{6C27AB55-D969-2C40-940B-0457F6A703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2" name="Oval 29">
              <a:extLst>
                <a:ext uri="{FF2B5EF4-FFF2-40B4-BE49-F238E27FC236}">
                  <a16:creationId xmlns:a16="http://schemas.microsoft.com/office/drawing/2014/main" id="{B3A44666-F06B-D546-A291-77D704AEE6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5" name="Line 30">
              <a:extLst>
                <a:ext uri="{FF2B5EF4-FFF2-40B4-BE49-F238E27FC236}">
                  <a16:creationId xmlns:a16="http://schemas.microsoft.com/office/drawing/2014/main" id="{4504FE9F-1E63-8247-8FD1-10DE998EDB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6" name="Line 31">
              <a:extLst>
                <a:ext uri="{FF2B5EF4-FFF2-40B4-BE49-F238E27FC236}">
                  <a16:creationId xmlns:a16="http://schemas.microsoft.com/office/drawing/2014/main" id="{ED4714DB-E635-4440-8A79-C72C08A12A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7" name="Rectangle 32">
              <a:extLst>
                <a:ext uri="{FF2B5EF4-FFF2-40B4-BE49-F238E27FC236}">
                  <a16:creationId xmlns:a16="http://schemas.microsoft.com/office/drawing/2014/main" id="{56D4C5C1-4797-EB47-B141-4CF35F5F4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8" name="Oval 33">
              <a:extLst>
                <a:ext uri="{FF2B5EF4-FFF2-40B4-BE49-F238E27FC236}">
                  <a16:creationId xmlns:a16="http://schemas.microsoft.com/office/drawing/2014/main" id="{341CA60E-23C2-D84A-B3FD-0ABC59B9D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9" name="Oval 34">
              <a:extLst>
                <a:ext uri="{FF2B5EF4-FFF2-40B4-BE49-F238E27FC236}">
                  <a16:creationId xmlns:a16="http://schemas.microsoft.com/office/drawing/2014/main" id="{D2469FA6-E673-634D-9F8E-D089C2A5F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0" name="Line 35">
              <a:extLst>
                <a:ext uri="{FF2B5EF4-FFF2-40B4-BE49-F238E27FC236}">
                  <a16:creationId xmlns:a16="http://schemas.microsoft.com/office/drawing/2014/main" id="{0DDDF3D2-5424-A041-89A6-B97014E34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1" name="Line 36">
              <a:extLst>
                <a:ext uri="{FF2B5EF4-FFF2-40B4-BE49-F238E27FC236}">
                  <a16:creationId xmlns:a16="http://schemas.microsoft.com/office/drawing/2014/main" id="{6843ACA8-9DD3-5B43-903D-43358443F6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2" name="Rectangle 37">
              <a:extLst>
                <a:ext uri="{FF2B5EF4-FFF2-40B4-BE49-F238E27FC236}">
                  <a16:creationId xmlns:a16="http://schemas.microsoft.com/office/drawing/2014/main" id="{BFBEC293-366D-D845-AF33-247BC570B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3" name="Oval 38">
              <a:extLst>
                <a:ext uri="{FF2B5EF4-FFF2-40B4-BE49-F238E27FC236}">
                  <a16:creationId xmlns:a16="http://schemas.microsoft.com/office/drawing/2014/main" id="{54293AED-6DD5-2A48-B482-57BF8F16D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4" name="Oval 39">
              <a:extLst>
                <a:ext uri="{FF2B5EF4-FFF2-40B4-BE49-F238E27FC236}">
                  <a16:creationId xmlns:a16="http://schemas.microsoft.com/office/drawing/2014/main" id="{6EC93C38-3913-A842-B2F8-BF1A5F5B4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5" name="Line 40">
              <a:extLst>
                <a:ext uri="{FF2B5EF4-FFF2-40B4-BE49-F238E27FC236}">
                  <a16:creationId xmlns:a16="http://schemas.microsoft.com/office/drawing/2014/main" id="{6CE8CDDB-42AE-2844-A08D-89874E384E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6" name="Line 41">
              <a:extLst>
                <a:ext uri="{FF2B5EF4-FFF2-40B4-BE49-F238E27FC236}">
                  <a16:creationId xmlns:a16="http://schemas.microsoft.com/office/drawing/2014/main" id="{233859E1-E173-0245-8E44-02FDD20669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7" name="Rectangle 42">
              <a:extLst>
                <a:ext uri="{FF2B5EF4-FFF2-40B4-BE49-F238E27FC236}">
                  <a16:creationId xmlns:a16="http://schemas.microsoft.com/office/drawing/2014/main" id="{C9FE6D9E-69C0-7F41-A43F-033A33082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8" name="Oval 43">
              <a:extLst>
                <a:ext uri="{FF2B5EF4-FFF2-40B4-BE49-F238E27FC236}">
                  <a16:creationId xmlns:a16="http://schemas.microsoft.com/office/drawing/2014/main" id="{A4AD4A09-3A98-4446-924C-4D693F31D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9" name="Oval 44">
              <a:extLst>
                <a:ext uri="{FF2B5EF4-FFF2-40B4-BE49-F238E27FC236}">
                  <a16:creationId xmlns:a16="http://schemas.microsoft.com/office/drawing/2014/main" id="{B8247BD6-9A05-5442-9171-25E94D253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0" name="Line 45">
              <a:extLst>
                <a:ext uri="{FF2B5EF4-FFF2-40B4-BE49-F238E27FC236}">
                  <a16:creationId xmlns:a16="http://schemas.microsoft.com/office/drawing/2014/main" id="{2B873ADD-BF94-1A4D-AD13-9D319C374C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1" name="Line 46">
              <a:extLst>
                <a:ext uri="{FF2B5EF4-FFF2-40B4-BE49-F238E27FC236}">
                  <a16:creationId xmlns:a16="http://schemas.microsoft.com/office/drawing/2014/main" id="{100BD424-8B65-6B4C-8225-E9FEBAC5C4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2" name="Rectangle 47">
              <a:extLst>
                <a:ext uri="{FF2B5EF4-FFF2-40B4-BE49-F238E27FC236}">
                  <a16:creationId xmlns:a16="http://schemas.microsoft.com/office/drawing/2014/main" id="{7EDFFDFD-57AA-284B-8ECF-F691D6AF55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3" name="Oval 48">
              <a:extLst>
                <a:ext uri="{FF2B5EF4-FFF2-40B4-BE49-F238E27FC236}">
                  <a16:creationId xmlns:a16="http://schemas.microsoft.com/office/drawing/2014/main" id="{6816DC51-AE3D-1F45-8B4F-0FA672272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4" name="Freeform 49">
              <a:extLst>
                <a:ext uri="{FF2B5EF4-FFF2-40B4-BE49-F238E27FC236}">
                  <a16:creationId xmlns:a16="http://schemas.microsoft.com/office/drawing/2014/main" id="{5EF99860-D6E4-8E42-A280-756E0380B9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5" name="Freeform 50">
              <a:extLst>
                <a:ext uri="{FF2B5EF4-FFF2-40B4-BE49-F238E27FC236}">
                  <a16:creationId xmlns:a16="http://schemas.microsoft.com/office/drawing/2014/main" id="{2FF9872A-2F64-1345-A52C-ED2E7C17E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6" name="Freeform 51">
              <a:extLst>
                <a:ext uri="{FF2B5EF4-FFF2-40B4-BE49-F238E27FC236}">
                  <a16:creationId xmlns:a16="http://schemas.microsoft.com/office/drawing/2014/main" id="{305E5142-413D-F84A-9A86-77D4976A2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7" name="Freeform 52">
              <a:extLst>
                <a:ext uri="{FF2B5EF4-FFF2-40B4-BE49-F238E27FC236}">
                  <a16:creationId xmlns:a16="http://schemas.microsoft.com/office/drawing/2014/main" id="{451218D9-3C1D-3E47-A8EF-4C9223FC5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8" name="Freeform 53">
              <a:extLst>
                <a:ext uri="{FF2B5EF4-FFF2-40B4-BE49-F238E27FC236}">
                  <a16:creationId xmlns:a16="http://schemas.microsoft.com/office/drawing/2014/main" id="{70CCED90-8490-0041-ACFE-35B36A2606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9" name="Freeform 54">
              <a:extLst>
                <a:ext uri="{FF2B5EF4-FFF2-40B4-BE49-F238E27FC236}">
                  <a16:creationId xmlns:a16="http://schemas.microsoft.com/office/drawing/2014/main" id="{DEE63DE3-EF2A-D64A-B613-BA21AA9B9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50" name="Freeform 55">
              <a:extLst>
                <a:ext uri="{FF2B5EF4-FFF2-40B4-BE49-F238E27FC236}">
                  <a16:creationId xmlns:a16="http://schemas.microsoft.com/office/drawing/2014/main" id="{E2D3CA77-0AB3-5946-A21B-18ACF19AF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51" name="Freeform 56">
              <a:extLst>
                <a:ext uri="{FF2B5EF4-FFF2-40B4-BE49-F238E27FC236}">
                  <a16:creationId xmlns:a16="http://schemas.microsoft.com/office/drawing/2014/main" id="{24E458E9-7F68-994B-8109-4953415F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52" name="Freeform 57">
              <a:extLst>
                <a:ext uri="{FF2B5EF4-FFF2-40B4-BE49-F238E27FC236}">
                  <a16:creationId xmlns:a16="http://schemas.microsoft.com/office/drawing/2014/main" id="{BDB55AAD-AB74-0046-A2CF-432F4F726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53" name="Group 58">
              <a:extLst>
                <a:ext uri="{FF2B5EF4-FFF2-40B4-BE49-F238E27FC236}">
                  <a16:creationId xmlns:a16="http://schemas.microsoft.com/office/drawing/2014/main" id="{E582F385-E172-E443-8FE5-18A8912282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6" y="1744"/>
              <a:ext cx="206" cy="252"/>
              <a:chOff x="2953" y="2425"/>
              <a:chExt cx="209" cy="252"/>
            </a:xfrm>
          </p:grpSpPr>
          <p:sp>
            <p:nvSpPr>
              <p:cNvPr id="79" name="Rectangle 59">
                <a:extLst>
                  <a:ext uri="{FF2B5EF4-FFF2-40B4-BE49-F238E27FC236}">
                    <a16:creationId xmlns:a16="http://schemas.microsoft.com/office/drawing/2014/main" id="{CF4BE2FB-6AA8-8742-8276-432F6C7C1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80" name="Text Box 60">
                <a:extLst>
                  <a:ext uri="{FF2B5EF4-FFF2-40B4-BE49-F238E27FC236}">
                    <a16:creationId xmlns:a16="http://schemas.microsoft.com/office/drawing/2014/main" id="{21C5681D-5AC6-3246-83B8-5F2BA0AFDB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3" y="2425"/>
                <a:ext cx="20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000" kern="0" dirty="0">
                    <a:solidFill>
                      <a:srgbClr val="000000"/>
                    </a:solidFill>
                  </a:rPr>
                  <a:t>1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54" name="Group 61">
              <a:extLst>
                <a:ext uri="{FF2B5EF4-FFF2-40B4-BE49-F238E27FC236}">
                  <a16:creationId xmlns:a16="http://schemas.microsoft.com/office/drawing/2014/main" id="{BA184A25-6B8E-444C-A7D3-8E318DAA48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58" y="2128"/>
              <a:ext cx="206" cy="252"/>
              <a:chOff x="2952" y="2425"/>
              <a:chExt cx="209" cy="252"/>
            </a:xfrm>
          </p:grpSpPr>
          <p:sp>
            <p:nvSpPr>
              <p:cNvPr id="77" name="Rectangle 62">
                <a:extLst>
                  <a:ext uri="{FF2B5EF4-FFF2-40B4-BE49-F238E27FC236}">
                    <a16:creationId xmlns:a16="http://schemas.microsoft.com/office/drawing/2014/main" id="{71F2B78E-7D01-4C47-B5AA-2DD9BF882A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78" name="Text Box 63">
                <a:extLst>
                  <a:ext uri="{FF2B5EF4-FFF2-40B4-BE49-F238E27FC236}">
                    <a16:creationId xmlns:a16="http://schemas.microsoft.com/office/drawing/2014/main" id="{0493931C-AC9C-1642-A535-84EF62967D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2" y="2425"/>
                <a:ext cx="20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000" kern="0" dirty="0">
                    <a:solidFill>
                      <a:srgbClr val="000000"/>
                    </a:solidFill>
                  </a:rPr>
                  <a:t>5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55" name="Group 64">
              <a:extLst>
                <a:ext uri="{FF2B5EF4-FFF2-40B4-BE49-F238E27FC236}">
                  <a16:creationId xmlns:a16="http://schemas.microsoft.com/office/drawing/2014/main" id="{A382C092-5CD1-4745-939D-4D35ACCCD1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4" y="2095"/>
              <a:ext cx="224" cy="291"/>
              <a:chOff x="2945" y="2395"/>
              <a:chExt cx="226" cy="291"/>
            </a:xfrm>
          </p:grpSpPr>
          <p:sp>
            <p:nvSpPr>
              <p:cNvPr id="75" name="Rectangle 65">
                <a:extLst>
                  <a:ext uri="{FF2B5EF4-FFF2-40B4-BE49-F238E27FC236}">
                    <a16:creationId xmlns:a16="http://schemas.microsoft.com/office/drawing/2014/main" id="{DC84DC5F-BB7C-F646-BD25-957B6B917F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76" name="Text Box 66">
                <a:extLst>
                  <a:ext uri="{FF2B5EF4-FFF2-40B4-BE49-F238E27FC236}">
                    <a16:creationId xmlns:a16="http://schemas.microsoft.com/office/drawing/2014/main" id="{97996D6A-AAD7-2F49-BEA4-E50AFCB6CA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5" y="2395"/>
                <a:ext cx="22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srgbClr val="000000"/>
                    </a:solidFill>
                  </a:rPr>
                  <a:t>4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56" name="Group 67">
              <a:extLst>
                <a:ext uri="{FF2B5EF4-FFF2-40B4-BE49-F238E27FC236}">
                  <a16:creationId xmlns:a16="http://schemas.microsoft.com/office/drawing/2014/main" id="{2B5C2A3F-6DFB-3E46-AD9E-0F4D54076D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6" y="1438"/>
              <a:ext cx="206" cy="252"/>
              <a:chOff x="2954" y="2425"/>
              <a:chExt cx="209" cy="252"/>
            </a:xfrm>
          </p:grpSpPr>
          <p:sp>
            <p:nvSpPr>
              <p:cNvPr id="73" name="Rectangle 68">
                <a:extLst>
                  <a:ext uri="{FF2B5EF4-FFF2-40B4-BE49-F238E27FC236}">
                    <a16:creationId xmlns:a16="http://schemas.microsoft.com/office/drawing/2014/main" id="{6ACF6DAA-9A01-9C45-AB80-9111EB466E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74" name="Text Box 69">
                <a:extLst>
                  <a:ext uri="{FF2B5EF4-FFF2-40B4-BE49-F238E27FC236}">
                    <a16:creationId xmlns:a16="http://schemas.microsoft.com/office/drawing/2014/main" id="{663CC25D-3EC4-AF45-B381-F090FF8E2E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000" kern="0" dirty="0">
                    <a:solidFill>
                      <a:srgbClr val="000000"/>
                    </a:solidFill>
                  </a:rPr>
                  <a:t>3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57" name="Group 70">
              <a:extLst>
                <a:ext uri="{FF2B5EF4-FFF2-40B4-BE49-F238E27FC236}">
                  <a16:creationId xmlns:a16="http://schemas.microsoft.com/office/drawing/2014/main" id="{E32896DB-3305-D142-B908-BB7881186A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68" y="1438"/>
              <a:ext cx="206" cy="252"/>
              <a:chOff x="2952" y="2425"/>
              <a:chExt cx="209" cy="252"/>
            </a:xfrm>
          </p:grpSpPr>
          <p:sp>
            <p:nvSpPr>
              <p:cNvPr id="71" name="Rectangle 71">
                <a:extLst>
                  <a:ext uri="{FF2B5EF4-FFF2-40B4-BE49-F238E27FC236}">
                    <a16:creationId xmlns:a16="http://schemas.microsoft.com/office/drawing/2014/main" id="{6AF1E36C-0AEA-C542-AB94-F3750CD0BD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72" name="Text Box 72">
                <a:extLst>
                  <a:ext uri="{FF2B5EF4-FFF2-40B4-BE49-F238E27FC236}">
                    <a16:creationId xmlns:a16="http://schemas.microsoft.com/office/drawing/2014/main" id="{38E19132-FCE0-1548-8412-7407750EBE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2" y="2425"/>
                <a:ext cx="20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000" kern="0" dirty="0">
                    <a:solidFill>
                      <a:srgbClr val="000000"/>
                    </a:solidFill>
                  </a:rPr>
                  <a:t>2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58" name="Group 73">
              <a:extLst>
                <a:ext uri="{FF2B5EF4-FFF2-40B4-BE49-F238E27FC236}">
                  <a16:creationId xmlns:a16="http://schemas.microsoft.com/office/drawing/2014/main" id="{0FCB7995-851C-9340-8AA6-E905500CCA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1" y="1756"/>
              <a:ext cx="224" cy="291"/>
              <a:chOff x="2943" y="2395"/>
              <a:chExt cx="226" cy="291"/>
            </a:xfrm>
          </p:grpSpPr>
          <p:sp>
            <p:nvSpPr>
              <p:cNvPr id="69" name="Rectangle 74">
                <a:extLst>
                  <a:ext uri="{FF2B5EF4-FFF2-40B4-BE49-F238E27FC236}">
                    <a16:creationId xmlns:a16="http://schemas.microsoft.com/office/drawing/2014/main" id="{A3BFA2C4-C336-E841-BA12-4B4BDB1B2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70" name="Text Box 75">
                <a:extLst>
                  <a:ext uri="{FF2B5EF4-FFF2-40B4-BE49-F238E27FC236}">
                    <a16:creationId xmlns:a16="http://schemas.microsoft.com/office/drawing/2014/main" id="{01EA956A-1342-5D47-85A1-DCE63CC56D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3" y="2395"/>
                <a:ext cx="22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srgbClr val="000000"/>
                    </a:solidFill>
                  </a:rPr>
                  <a:t>6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9" name="Text Box 76">
              <a:extLst>
                <a:ext uri="{FF2B5EF4-FFF2-40B4-BE49-F238E27FC236}">
                  <a16:creationId xmlns:a16="http://schemas.microsoft.com/office/drawing/2014/main" id="{557A2904-FA25-0945-9702-FAD166BFE4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0" name="Text Box 77">
              <a:extLst>
                <a:ext uri="{FF2B5EF4-FFF2-40B4-BE49-F238E27FC236}">
                  <a16:creationId xmlns:a16="http://schemas.microsoft.com/office/drawing/2014/main" id="{B4ABD57D-701B-434F-ABD9-31DC88861F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" name="Text Box 78">
              <a:extLst>
                <a:ext uri="{FF2B5EF4-FFF2-40B4-BE49-F238E27FC236}">
                  <a16:creationId xmlns:a16="http://schemas.microsoft.com/office/drawing/2014/main" id="{A7D20BA9-094C-5747-A162-133340BE65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" name="Text Box 79">
              <a:extLst>
                <a:ext uri="{FF2B5EF4-FFF2-40B4-BE49-F238E27FC236}">
                  <a16:creationId xmlns:a16="http://schemas.microsoft.com/office/drawing/2014/main" id="{D98D66B6-EDB5-424A-9D2D-C3581455BA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" name="Text Box 80">
              <a:extLst>
                <a:ext uri="{FF2B5EF4-FFF2-40B4-BE49-F238E27FC236}">
                  <a16:creationId xmlns:a16="http://schemas.microsoft.com/office/drawing/2014/main" id="{B2BDEA4B-6024-AE4D-8214-46380F42A2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" name="Text Box 81">
              <a:extLst>
                <a:ext uri="{FF2B5EF4-FFF2-40B4-BE49-F238E27FC236}">
                  <a16:creationId xmlns:a16="http://schemas.microsoft.com/office/drawing/2014/main" id="{5CC6C0F5-E715-9F4A-99C6-88580B692A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5" name="Text Box 82">
              <a:extLst>
                <a:ext uri="{FF2B5EF4-FFF2-40B4-BE49-F238E27FC236}">
                  <a16:creationId xmlns:a16="http://schemas.microsoft.com/office/drawing/2014/main" id="{F6C4E2D9-3B20-F045-A1D0-068FE26640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" name="Text Box 83">
              <a:extLst>
                <a:ext uri="{FF2B5EF4-FFF2-40B4-BE49-F238E27FC236}">
                  <a16:creationId xmlns:a16="http://schemas.microsoft.com/office/drawing/2014/main" id="{7DB68C0C-4055-484A-B8BD-7E23D05773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7" name="Text Box 84">
              <a:extLst>
                <a:ext uri="{FF2B5EF4-FFF2-40B4-BE49-F238E27FC236}">
                  <a16:creationId xmlns:a16="http://schemas.microsoft.com/office/drawing/2014/main" id="{362AB787-C248-1F43-8083-3468FEFAE9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8" name="Text Box 85">
              <a:extLst>
                <a:ext uri="{FF2B5EF4-FFF2-40B4-BE49-F238E27FC236}">
                  <a16:creationId xmlns:a16="http://schemas.microsoft.com/office/drawing/2014/main" id="{10A4A409-9164-3D41-B9EA-78DD11EF5F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43CC662-9A2C-FC46-B9E4-85847EA25DC7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1947376" y="3855308"/>
            <a:ext cx="439472" cy="4287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EDBB2B0-7A30-444D-9B64-FFD008E3785B}"/>
              </a:ext>
            </a:extLst>
          </p:cNvPr>
          <p:cNvCxnSpPr>
            <a:cxnSpLocks/>
            <a:endCxn id="34" idx="2"/>
          </p:cNvCxnSpPr>
          <p:nvPr/>
        </p:nvCxnSpPr>
        <p:spPr>
          <a:xfrm>
            <a:off x="2898429" y="4366523"/>
            <a:ext cx="586969" cy="64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E688457-61FA-D84C-A4D3-6B497480BE5E}"/>
              </a:ext>
            </a:extLst>
          </p:cNvPr>
          <p:cNvCxnSpPr>
            <a:cxnSpLocks/>
            <a:stCxn id="16" idx="7"/>
          </p:cNvCxnSpPr>
          <p:nvPr/>
        </p:nvCxnSpPr>
        <p:spPr>
          <a:xfrm flipV="1">
            <a:off x="2058493" y="3334448"/>
            <a:ext cx="502342" cy="28197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8A78614-BFAA-8A4E-9A4B-37D1A22A16A0}"/>
              </a:ext>
            </a:extLst>
          </p:cNvPr>
          <p:cNvCxnSpPr>
            <a:cxnSpLocks/>
          </p:cNvCxnSpPr>
          <p:nvPr/>
        </p:nvCxnSpPr>
        <p:spPr>
          <a:xfrm flipV="1">
            <a:off x="3733735" y="3299723"/>
            <a:ext cx="0" cy="88353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3D437F3-F53F-9646-8C03-2BE0F3503DB9}"/>
              </a:ext>
            </a:extLst>
          </p:cNvPr>
          <p:cNvCxnSpPr>
            <a:cxnSpLocks/>
          </p:cNvCxnSpPr>
          <p:nvPr/>
        </p:nvCxnSpPr>
        <p:spPr>
          <a:xfrm flipV="1">
            <a:off x="3997035" y="3888103"/>
            <a:ext cx="606730" cy="44806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6337A54-E93E-E195-6629-8BEAD6FE5A6A}"/>
              </a:ext>
            </a:extLst>
          </p:cNvPr>
          <p:cNvSpPr txBox="1"/>
          <p:nvPr/>
        </p:nvSpPr>
        <p:spPr>
          <a:xfrm>
            <a:off x="6652009" y="2270927"/>
            <a:ext cx="38686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link-state routing slides from lecture 14 for example shortest path computations and forwarding tables with this topology</a:t>
            </a:r>
          </a:p>
        </p:txBody>
      </p:sp>
    </p:spTree>
    <p:extLst>
      <p:ext uri="{BB962C8B-B14F-4D97-AF65-F5344CB8AC3E}">
        <p14:creationId xmlns:p14="http://schemas.microsoft.com/office/powerpoint/2010/main" val="2197919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1D9AE-BEDA-5D57-18EA-B0DE170B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us_topo.conf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57D34-F590-A317-3E1F-0068F9A52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9200" y="2366168"/>
            <a:ext cx="2938668" cy="21256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fairly realistic topology spanning the US based on GENI nodes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0C43AD-C884-EB02-B32C-DF6287E6E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75" y="1512691"/>
            <a:ext cx="7909063" cy="474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02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137</Words>
  <Application>Microsoft Macintosh PowerPoint</Application>
  <PresentationFormat>Widescreen</PresentationFormat>
  <Paragraphs>52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lecture_topo.conf</vt:lpstr>
      <vt:lpstr>us_topo.conf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Babay</dc:creator>
  <cp:lastModifiedBy>Amy Babay</cp:lastModifiedBy>
  <cp:revision>8</cp:revision>
  <dcterms:created xsi:type="dcterms:W3CDTF">2022-04-07T14:43:33Z</dcterms:created>
  <dcterms:modified xsi:type="dcterms:W3CDTF">2022-04-14T20:10:16Z</dcterms:modified>
</cp:coreProperties>
</file>