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70" r:id="rId14"/>
    <p:sldId id="271" r:id="rId15"/>
    <p:sldId id="272" r:id="rId16"/>
    <p:sldId id="273" r:id="rId17"/>
    <p:sldId id="274" r:id="rId18"/>
    <p:sldId id="264" r:id="rId19"/>
    <p:sldId id="275" r:id="rId20"/>
    <p:sldId id="276" r:id="rId21"/>
    <p:sldId id="277" r:id="rId22"/>
    <p:sldId id="279" r:id="rId23"/>
    <p:sldId id="282" r:id="rId24"/>
    <p:sldId id="283" r:id="rId25"/>
    <p:sldId id="284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95" r:id="rId36"/>
    <p:sldId id="296" r:id="rId37"/>
    <p:sldId id="297" r:id="rId38"/>
    <p:sldId id="298" r:id="rId39"/>
    <p:sldId id="299" r:id="rId40"/>
    <p:sldId id="280" r:id="rId41"/>
    <p:sldId id="281" r:id="rId42"/>
    <p:sldId id="300" r:id="rId43"/>
    <p:sldId id="301" r:id="rId44"/>
    <p:sldId id="302" r:id="rId45"/>
    <p:sldId id="308" r:id="rId46"/>
    <p:sldId id="303" r:id="rId47"/>
    <p:sldId id="309" r:id="rId48"/>
    <p:sldId id="304" r:id="rId49"/>
    <p:sldId id="305" r:id="rId50"/>
    <p:sldId id="311" r:id="rId51"/>
    <p:sldId id="306" r:id="rId52"/>
    <p:sldId id="310" r:id="rId5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>
        <p:scale>
          <a:sx n="125" d="100"/>
          <a:sy n="125" d="100"/>
        </p:scale>
        <p:origin x="-810" y="-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2/1/2022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2/1/2022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2/1/2022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2/1/2022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2/1/2022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2/1/2022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2/1/2022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2/1/2022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2/1/2022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2/1/2022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2/1/2022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2/1/2022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pathways.campus.eab.com/pal/5N9M2n7yZj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ittCS1501/devcontainer1501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EB767-2437-4590-8758-7EF96F81D8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 1501 Recitation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CEA9BC-1112-4204-BE6C-5D85EB54E7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Gordon Lu</a:t>
            </a:r>
          </a:p>
        </p:txBody>
      </p:sp>
    </p:spTree>
    <p:extLst>
      <p:ext uri="{BB962C8B-B14F-4D97-AF65-F5344CB8AC3E}">
        <p14:creationId xmlns:p14="http://schemas.microsoft.com/office/powerpoint/2010/main" val="2183860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2E381-80EF-47D6-B563-49F47AADB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case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C5771A-25F7-49BB-8945-7711E6D551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Insert K</a:t>
            </a:r>
          </a:p>
        </p:txBody>
      </p:sp>
      <p:sp>
        <p:nvSpPr>
          <p:cNvPr id="25" name="Flowchart: Connector 24">
            <a:extLst>
              <a:ext uri="{FF2B5EF4-FFF2-40B4-BE49-F238E27FC236}">
                <a16:creationId xmlns:a16="http://schemas.microsoft.com/office/drawing/2014/main" id="{8BA28209-57E0-41C0-884A-16D041A10F19}"/>
              </a:ext>
            </a:extLst>
          </p:cNvPr>
          <p:cNvSpPr/>
          <p:nvPr/>
        </p:nvSpPr>
        <p:spPr>
          <a:xfrm>
            <a:off x="6096000" y="2797435"/>
            <a:ext cx="260058" cy="298103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B9AEE0D-FEDE-4B91-AF20-1A0F173E4AA3}"/>
              </a:ext>
            </a:extLst>
          </p:cNvPr>
          <p:cNvCxnSpPr>
            <a:cxnSpLocks/>
            <a:endCxn id="30" idx="0"/>
          </p:cNvCxnSpPr>
          <p:nvPr/>
        </p:nvCxnSpPr>
        <p:spPr>
          <a:xfrm flipH="1">
            <a:off x="5560748" y="2983417"/>
            <a:ext cx="535254" cy="3702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6A6E783-A138-4405-AF17-175DBE1A6714}"/>
              </a:ext>
            </a:extLst>
          </p:cNvPr>
          <p:cNvCxnSpPr>
            <a:cxnSpLocks/>
            <a:endCxn id="28" idx="1"/>
          </p:cNvCxnSpPr>
          <p:nvPr/>
        </p:nvCxnSpPr>
        <p:spPr>
          <a:xfrm>
            <a:off x="6356058" y="2969922"/>
            <a:ext cx="415170" cy="4345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lowchart: Connector 27">
            <a:extLst>
              <a:ext uri="{FF2B5EF4-FFF2-40B4-BE49-F238E27FC236}">
                <a16:creationId xmlns:a16="http://schemas.microsoft.com/office/drawing/2014/main" id="{BE89EEA5-C0C0-4610-A7E7-2B3878EFF0E0}"/>
              </a:ext>
            </a:extLst>
          </p:cNvPr>
          <p:cNvSpPr/>
          <p:nvPr/>
        </p:nvSpPr>
        <p:spPr>
          <a:xfrm>
            <a:off x="6733143" y="3360830"/>
            <a:ext cx="260058" cy="298103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29" name="Flowchart: Connector 28">
            <a:extLst>
              <a:ext uri="{FF2B5EF4-FFF2-40B4-BE49-F238E27FC236}">
                <a16:creationId xmlns:a16="http://schemas.microsoft.com/office/drawing/2014/main" id="{3E21BB09-452D-4127-8460-9BEB9BA90408}"/>
              </a:ext>
            </a:extLst>
          </p:cNvPr>
          <p:cNvSpPr/>
          <p:nvPr/>
        </p:nvSpPr>
        <p:spPr>
          <a:xfrm>
            <a:off x="4323194" y="4036083"/>
            <a:ext cx="902726" cy="461393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  C</a:t>
            </a:r>
          </a:p>
        </p:txBody>
      </p:sp>
      <p:sp>
        <p:nvSpPr>
          <p:cNvPr id="30" name="Flowchart: Connector 29">
            <a:extLst>
              <a:ext uri="{FF2B5EF4-FFF2-40B4-BE49-F238E27FC236}">
                <a16:creationId xmlns:a16="http://schemas.microsoft.com/office/drawing/2014/main" id="{DC15EDAB-333C-4F6B-A730-38904FBF0677}"/>
              </a:ext>
            </a:extLst>
          </p:cNvPr>
          <p:cNvSpPr/>
          <p:nvPr/>
        </p:nvSpPr>
        <p:spPr>
          <a:xfrm>
            <a:off x="5109385" y="3353669"/>
            <a:ext cx="902726" cy="461393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  J</a:t>
            </a:r>
          </a:p>
        </p:txBody>
      </p:sp>
      <p:sp>
        <p:nvSpPr>
          <p:cNvPr id="31" name="Flowchart: Connector 30">
            <a:extLst>
              <a:ext uri="{FF2B5EF4-FFF2-40B4-BE49-F238E27FC236}">
                <a16:creationId xmlns:a16="http://schemas.microsoft.com/office/drawing/2014/main" id="{D857592C-10AA-472B-9596-0F04478771E8}"/>
              </a:ext>
            </a:extLst>
          </p:cNvPr>
          <p:cNvSpPr/>
          <p:nvPr/>
        </p:nvSpPr>
        <p:spPr>
          <a:xfrm>
            <a:off x="7116413" y="4047094"/>
            <a:ext cx="902726" cy="461393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  X</a:t>
            </a:r>
          </a:p>
        </p:txBody>
      </p:sp>
      <p:sp>
        <p:nvSpPr>
          <p:cNvPr id="32" name="Flowchart: Connector 31">
            <a:extLst>
              <a:ext uri="{FF2B5EF4-FFF2-40B4-BE49-F238E27FC236}">
                <a16:creationId xmlns:a16="http://schemas.microsoft.com/office/drawing/2014/main" id="{773B6DDA-D1DB-4E1F-8EC5-93C9A5652851}"/>
              </a:ext>
            </a:extLst>
          </p:cNvPr>
          <p:cNvSpPr/>
          <p:nvPr/>
        </p:nvSpPr>
        <p:spPr>
          <a:xfrm>
            <a:off x="6589692" y="4151906"/>
            <a:ext cx="260058" cy="298103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</a:t>
            </a:r>
          </a:p>
        </p:txBody>
      </p:sp>
      <p:sp>
        <p:nvSpPr>
          <p:cNvPr id="33" name="Flowchart: Connector 32">
            <a:extLst>
              <a:ext uri="{FF2B5EF4-FFF2-40B4-BE49-F238E27FC236}">
                <a16:creationId xmlns:a16="http://schemas.microsoft.com/office/drawing/2014/main" id="{A33E3DC5-D1C4-42D0-9BD7-7DE6A546AE15}"/>
              </a:ext>
            </a:extLst>
          </p:cNvPr>
          <p:cNvSpPr/>
          <p:nvPr/>
        </p:nvSpPr>
        <p:spPr>
          <a:xfrm>
            <a:off x="6018107" y="4151906"/>
            <a:ext cx="260058" cy="298103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34" name="Flowchart: Connector 33">
            <a:extLst>
              <a:ext uri="{FF2B5EF4-FFF2-40B4-BE49-F238E27FC236}">
                <a16:creationId xmlns:a16="http://schemas.microsoft.com/office/drawing/2014/main" id="{16646248-A97C-4503-B683-F817E9D3C856}"/>
              </a:ext>
            </a:extLst>
          </p:cNvPr>
          <p:cNvSpPr/>
          <p:nvPr/>
        </p:nvSpPr>
        <p:spPr>
          <a:xfrm>
            <a:off x="5428328" y="4185314"/>
            <a:ext cx="260058" cy="298103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C1C940C-1699-4780-9B3C-CD5B2EF63A94}"/>
              </a:ext>
            </a:extLst>
          </p:cNvPr>
          <p:cNvCxnSpPr>
            <a:cxnSpLocks/>
          </p:cNvCxnSpPr>
          <p:nvPr/>
        </p:nvCxnSpPr>
        <p:spPr>
          <a:xfrm flipH="1">
            <a:off x="4820782" y="3694287"/>
            <a:ext cx="351518" cy="3554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15FA883-0E5C-42D9-81BB-422888B4386F}"/>
              </a:ext>
            </a:extLst>
          </p:cNvPr>
          <p:cNvCxnSpPr>
            <a:cxnSpLocks/>
            <a:stCxn id="30" idx="5"/>
            <a:endCxn id="33" idx="0"/>
          </p:cNvCxnSpPr>
          <p:nvPr/>
        </p:nvCxnSpPr>
        <p:spPr>
          <a:xfrm>
            <a:off x="5879910" y="3747493"/>
            <a:ext cx="268226" cy="4044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D1B2508-5D02-4411-A4CC-5D4C939FFAA4}"/>
              </a:ext>
            </a:extLst>
          </p:cNvPr>
          <p:cNvCxnSpPr>
            <a:cxnSpLocks/>
          </p:cNvCxnSpPr>
          <p:nvPr/>
        </p:nvCxnSpPr>
        <p:spPr>
          <a:xfrm>
            <a:off x="6963771" y="3627054"/>
            <a:ext cx="415170" cy="4345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367D77D-8953-4D68-A2A8-EAC46B4AFDF9}"/>
              </a:ext>
            </a:extLst>
          </p:cNvPr>
          <p:cNvCxnSpPr>
            <a:cxnSpLocks/>
            <a:stCxn id="30" idx="4"/>
          </p:cNvCxnSpPr>
          <p:nvPr/>
        </p:nvCxnSpPr>
        <p:spPr>
          <a:xfrm flipH="1">
            <a:off x="5536326" y="3815062"/>
            <a:ext cx="24422" cy="3535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D22AA7D-B3AB-4577-AA33-BA970D46ACA0}"/>
              </a:ext>
            </a:extLst>
          </p:cNvPr>
          <p:cNvCxnSpPr>
            <a:cxnSpLocks/>
          </p:cNvCxnSpPr>
          <p:nvPr/>
        </p:nvCxnSpPr>
        <p:spPr>
          <a:xfrm flipH="1">
            <a:off x="6719721" y="3614333"/>
            <a:ext cx="51507" cy="5542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lowchart: Connector 45">
            <a:extLst>
              <a:ext uri="{FF2B5EF4-FFF2-40B4-BE49-F238E27FC236}">
                <a16:creationId xmlns:a16="http://schemas.microsoft.com/office/drawing/2014/main" id="{DDA7BA85-D72C-4C44-B9C2-785341458983}"/>
              </a:ext>
            </a:extLst>
          </p:cNvPr>
          <p:cNvSpPr/>
          <p:nvPr/>
        </p:nvSpPr>
        <p:spPr>
          <a:xfrm>
            <a:off x="6096000" y="2791651"/>
            <a:ext cx="260058" cy="298103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M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4953614-FB1F-4CC7-8784-FDFD72D8FB39}"/>
              </a:ext>
            </a:extLst>
          </p:cNvPr>
          <p:cNvCxnSpPr>
            <a:cxnSpLocks/>
          </p:cNvCxnSpPr>
          <p:nvPr/>
        </p:nvCxnSpPr>
        <p:spPr>
          <a:xfrm flipH="1">
            <a:off x="5568316" y="2975065"/>
            <a:ext cx="535254" cy="3702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Flowchart: Connector 47">
            <a:extLst>
              <a:ext uri="{FF2B5EF4-FFF2-40B4-BE49-F238E27FC236}">
                <a16:creationId xmlns:a16="http://schemas.microsoft.com/office/drawing/2014/main" id="{994A6DDE-A931-4805-B584-9C87BE47B19D}"/>
              </a:ext>
            </a:extLst>
          </p:cNvPr>
          <p:cNvSpPr/>
          <p:nvPr/>
        </p:nvSpPr>
        <p:spPr>
          <a:xfrm>
            <a:off x="5109385" y="3362021"/>
            <a:ext cx="902726" cy="461393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E  J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A971C01-4740-49D5-968B-49D4526D9FBF}"/>
              </a:ext>
            </a:extLst>
          </p:cNvPr>
          <p:cNvCxnSpPr>
            <a:cxnSpLocks/>
          </p:cNvCxnSpPr>
          <p:nvPr/>
        </p:nvCxnSpPr>
        <p:spPr>
          <a:xfrm>
            <a:off x="5879910" y="3747493"/>
            <a:ext cx="268226" cy="40441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lowchart: Connector 49">
            <a:extLst>
              <a:ext uri="{FF2B5EF4-FFF2-40B4-BE49-F238E27FC236}">
                <a16:creationId xmlns:a16="http://schemas.microsoft.com/office/drawing/2014/main" id="{4488D090-8E40-4EEB-B1D9-0BD6972F487A}"/>
              </a:ext>
            </a:extLst>
          </p:cNvPr>
          <p:cNvSpPr/>
          <p:nvPr/>
        </p:nvSpPr>
        <p:spPr>
          <a:xfrm>
            <a:off x="6018107" y="4152780"/>
            <a:ext cx="260058" cy="298103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L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C86124A-F155-42EC-9AB5-F9703AE3BBCE}"/>
              </a:ext>
            </a:extLst>
          </p:cNvPr>
          <p:cNvSpPr txBox="1"/>
          <p:nvPr/>
        </p:nvSpPr>
        <p:spPr>
          <a:xfrm>
            <a:off x="5378562" y="4481658"/>
            <a:ext cx="19093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Search for K stops here</a:t>
            </a:r>
          </a:p>
        </p:txBody>
      </p:sp>
      <p:sp>
        <p:nvSpPr>
          <p:cNvPr id="52" name="Flowchart: Connector 51">
            <a:extLst>
              <a:ext uri="{FF2B5EF4-FFF2-40B4-BE49-F238E27FC236}">
                <a16:creationId xmlns:a16="http://schemas.microsoft.com/office/drawing/2014/main" id="{846773B8-2C52-4AE6-9976-C2480325CA03}"/>
              </a:ext>
            </a:extLst>
          </p:cNvPr>
          <p:cNvSpPr/>
          <p:nvPr/>
        </p:nvSpPr>
        <p:spPr>
          <a:xfrm>
            <a:off x="5741514" y="4152780"/>
            <a:ext cx="813244" cy="338603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K  L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FCAB535-765A-4791-A165-E8A0E9EC30E9}"/>
              </a:ext>
            </a:extLst>
          </p:cNvPr>
          <p:cNvSpPr txBox="1"/>
          <p:nvPr/>
        </p:nvSpPr>
        <p:spPr>
          <a:xfrm>
            <a:off x="5415869" y="4474614"/>
            <a:ext cx="20204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Replace 2-node with new 3-node containing K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4D8F38CD-724C-48AD-BEA1-0E25F68577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266"/>
            <a:ext cx="12192000" cy="6781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968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46" grpId="0" animBg="1"/>
      <p:bldP spid="48" grpId="0" animBg="1"/>
      <p:bldP spid="50" grpId="0" animBg="1"/>
      <p:bldP spid="50" grpId="1" animBg="1"/>
      <p:bldP spid="51" grpId="0"/>
      <p:bldP spid="51" grpId="1"/>
      <p:bldP spid="52" grpId="0" animBg="1"/>
      <p:bldP spid="53" grpId="0"/>
      <p:bldP spid="53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DF176-7B83-44F6-BB0E-EA136AE0C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2: Insert into tree consisting of a single 3-node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26B13-BA98-47B9-9023-08A0DBE20F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Suppose we have the following tree: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Clearly, we have no room for an additional key in the 3-node.</a:t>
            </a:r>
          </a:p>
          <a:p>
            <a:r>
              <a:rPr lang="en-US" dirty="0"/>
              <a:t>So, we temporarily put the new key into a </a:t>
            </a:r>
            <a:r>
              <a:rPr lang="en-US" b="1" dirty="0"/>
              <a:t>4-node</a:t>
            </a:r>
            <a:r>
              <a:rPr lang="en-US" dirty="0"/>
              <a:t> (3 keys, 4 links)</a:t>
            </a:r>
          </a:p>
          <a:p>
            <a:pPr marL="0" indent="0">
              <a:buNone/>
            </a:pPr>
            <a:r>
              <a:rPr lang="en-US" dirty="0"/>
              <a:t>A 4-node is easy to convert to a 2-3 node.</a:t>
            </a:r>
          </a:p>
          <a:p>
            <a:r>
              <a:rPr lang="en-US" dirty="0"/>
              <a:t>Convert to three 3-nodes</a:t>
            </a:r>
          </a:p>
          <a:p>
            <a:pPr lvl="1"/>
            <a:r>
              <a:rPr lang="en-US" dirty="0"/>
              <a:t>Middle key becomes root</a:t>
            </a:r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CC570E03-83E5-4C2C-AC2A-DD33AC0D53DE}"/>
              </a:ext>
            </a:extLst>
          </p:cNvPr>
          <p:cNvSpPr/>
          <p:nvPr/>
        </p:nvSpPr>
        <p:spPr>
          <a:xfrm>
            <a:off x="5193274" y="3198303"/>
            <a:ext cx="902726" cy="461393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  E</a:t>
            </a:r>
          </a:p>
        </p:txBody>
      </p:sp>
    </p:spTree>
    <p:extLst>
      <p:ext uri="{BB962C8B-B14F-4D97-AF65-F5344CB8AC3E}">
        <p14:creationId xmlns:p14="http://schemas.microsoft.com/office/powerpoint/2010/main" val="3291613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57A91-BAA5-4A28-B757-D24CD1756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Case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9927B-0C76-4083-85F5-782E6D59D1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Insert S</a:t>
            </a:r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F89A9F58-1D13-4310-9D8A-8CDC150A3D6A}"/>
              </a:ext>
            </a:extLst>
          </p:cNvPr>
          <p:cNvSpPr/>
          <p:nvPr/>
        </p:nvSpPr>
        <p:spPr>
          <a:xfrm>
            <a:off x="6496294" y="2779203"/>
            <a:ext cx="902726" cy="461393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  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7F88214-7F49-4403-9449-E072C700571E}"/>
              </a:ext>
            </a:extLst>
          </p:cNvPr>
          <p:cNvCxnSpPr>
            <a:cxnSpLocks/>
          </p:cNvCxnSpPr>
          <p:nvPr/>
        </p:nvCxnSpPr>
        <p:spPr>
          <a:xfrm flipH="1">
            <a:off x="7399020" y="3009899"/>
            <a:ext cx="5257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4E9A038-A1FA-432B-A033-A7FFDECE0BFB}"/>
              </a:ext>
            </a:extLst>
          </p:cNvPr>
          <p:cNvSpPr txBox="1"/>
          <p:nvPr/>
        </p:nvSpPr>
        <p:spPr>
          <a:xfrm>
            <a:off x="7512107" y="2680455"/>
            <a:ext cx="1579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 room for S</a:t>
            </a:r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9A4104FD-CFE3-4127-8FF9-1CFF0A65DAF7}"/>
              </a:ext>
            </a:extLst>
          </p:cNvPr>
          <p:cNvSpPr/>
          <p:nvPr/>
        </p:nvSpPr>
        <p:spPr>
          <a:xfrm>
            <a:off x="6351359" y="2779202"/>
            <a:ext cx="1234440" cy="461393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  E  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9B987F5-9BE9-4615-82F4-E7B4BBD144DE}"/>
              </a:ext>
            </a:extLst>
          </p:cNvPr>
          <p:cNvCxnSpPr>
            <a:cxnSpLocks/>
          </p:cNvCxnSpPr>
          <p:nvPr/>
        </p:nvCxnSpPr>
        <p:spPr>
          <a:xfrm flipH="1">
            <a:off x="7399020" y="3009898"/>
            <a:ext cx="5257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F343529-637F-40AA-99AD-C177E7AC42D7}"/>
              </a:ext>
            </a:extLst>
          </p:cNvPr>
          <p:cNvSpPr txBox="1"/>
          <p:nvPr/>
        </p:nvSpPr>
        <p:spPr>
          <a:xfrm>
            <a:off x="7502820" y="2671047"/>
            <a:ext cx="1562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Make a 4-node</a:t>
            </a:r>
          </a:p>
        </p:txBody>
      </p:sp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EEC615D4-8F67-456D-B069-61967F62DA68}"/>
              </a:ext>
            </a:extLst>
          </p:cNvPr>
          <p:cNvSpPr/>
          <p:nvPr/>
        </p:nvSpPr>
        <p:spPr>
          <a:xfrm>
            <a:off x="6817628" y="3319302"/>
            <a:ext cx="260058" cy="298103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4D6A022-EBFE-4700-9631-995E5A0C2102}"/>
              </a:ext>
            </a:extLst>
          </p:cNvPr>
          <p:cNvCxnSpPr>
            <a:cxnSpLocks/>
          </p:cNvCxnSpPr>
          <p:nvPr/>
        </p:nvCxnSpPr>
        <p:spPr>
          <a:xfrm flipH="1">
            <a:off x="6496294" y="3547526"/>
            <a:ext cx="351518" cy="3554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lowchart: Connector 16">
            <a:extLst>
              <a:ext uri="{FF2B5EF4-FFF2-40B4-BE49-F238E27FC236}">
                <a16:creationId xmlns:a16="http://schemas.microsoft.com/office/drawing/2014/main" id="{5A6F100E-7F06-408B-86A5-0421A9FB0990}"/>
              </a:ext>
            </a:extLst>
          </p:cNvPr>
          <p:cNvSpPr/>
          <p:nvPr/>
        </p:nvSpPr>
        <p:spPr>
          <a:xfrm>
            <a:off x="6366265" y="3902928"/>
            <a:ext cx="260058" cy="298103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C4E9B91-BBAC-42D5-958D-7D3A24B05356}"/>
              </a:ext>
            </a:extLst>
          </p:cNvPr>
          <p:cNvCxnSpPr>
            <a:cxnSpLocks/>
            <a:stCxn id="15" idx="5"/>
            <a:endCxn id="19" idx="0"/>
          </p:cNvCxnSpPr>
          <p:nvPr/>
        </p:nvCxnSpPr>
        <p:spPr>
          <a:xfrm>
            <a:off x="7039601" y="3573749"/>
            <a:ext cx="259574" cy="3291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lowchart: Connector 18">
            <a:extLst>
              <a:ext uri="{FF2B5EF4-FFF2-40B4-BE49-F238E27FC236}">
                <a16:creationId xmlns:a16="http://schemas.microsoft.com/office/drawing/2014/main" id="{3D3893C2-6F77-4782-BFEB-089F133386BE}"/>
              </a:ext>
            </a:extLst>
          </p:cNvPr>
          <p:cNvSpPr/>
          <p:nvPr/>
        </p:nvSpPr>
        <p:spPr>
          <a:xfrm>
            <a:off x="7169146" y="3902928"/>
            <a:ext cx="260058" cy="298103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D901A62-FBA8-48A7-A347-B2E8B7334B02}"/>
              </a:ext>
            </a:extLst>
          </p:cNvPr>
          <p:cNvCxnSpPr>
            <a:cxnSpLocks/>
          </p:cNvCxnSpPr>
          <p:nvPr/>
        </p:nvCxnSpPr>
        <p:spPr>
          <a:xfrm flipH="1">
            <a:off x="7136130" y="3429000"/>
            <a:ext cx="5257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1A81796-071A-4C3A-984A-68095C25069D}"/>
              </a:ext>
            </a:extLst>
          </p:cNvPr>
          <p:cNvSpPr txBox="1"/>
          <p:nvPr/>
        </p:nvSpPr>
        <p:spPr>
          <a:xfrm>
            <a:off x="7644243" y="3178193"/>
            <a:ext cx="14213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Split 4-node into 2-3 tree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36D1F4D1-2FA7-4C9D-8C7D-3F4EDAC9C5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" y="0"/>
            <a:ext cx="121666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808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/>
      <p:bldP spid="7" grpId="1"/>
      <p:bldP spid="10" grpId="0" animBg="1"/>
      <p:bldP spid="10" grpId="1" animBg="1"/>
      <p:bldP spid="14" grpId="0"/>
      <p:bldP spid="14" grpId="1"/>
      <p:bldP spid="15" grpId="0" animBg="1"/>
      <p:bldP spid="17" grpId="0" animBg="1"/>
      <p:bldP spid="19" grpId="0" animBg="1"/>
      <p:bldP spid="2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DF176-7B83-44F6-BB0E-EA136AE0C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3: Insert into 3-node whose parent is a 2-Node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26B13-BA98-47B9-9023-08A0DBE20F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 this case, we can make room for the new key </a:t>
            </a:r>
            <a:r>
              <a:rPr lang="en-US" b="1" dirty="0"/>
              <a:t>while maintaining perfect balance in the tree</a:t>
            </a:r>
            <a:r>
              <a:rPr lang="en-US" dirty="0"/>
              <a:t>.</a:t>
            </a:r>
          </a:p>
          <a:p>
            <a:pPr marL="342900" indent="-342900">
              <a:buAutoNum type="arabicParenR"/>
            </a:pPr>
            <a:r>
              <a:rPr lang="en-US" dirty="0"/>
              <a:t>First, by making a temporary 4-node</a:t>
            </a:r>
          </a:p>
          <a:p>
            <a:pPr marL="342900" indent="-342900">
              <a:buAutoNum type="arabicParenR"/>
            </a:pPr>
            <a:r>
              <a:rPr lang="en-US" dirty="0"/>
              <a:t>Splitting the 4-node just like in Case 2.</a:t>
            </a:r>
          </a:p>
          <a:p>
            <a:pPr marL="342900" indent="-342900">
              <a:buAutoNum type="arabicParenR"/>
            </a:pPr>
            <a:r>
              <a:rPr lang="en-US" dirty="0"/>
              <a:t>Instead of creating a new node to hold the middle key, we move the middle key to the node’s parent. </a:t>
            </a:r>
          </a:p>
          <a:p>
            <a:pPr marL="0" indent="0">
              <a:buNone/>
            </a:pPr>
            <a:r>
              <a:rPr lang="en-US" dirty="0"/>
              <a:t>This transformation will maintain perfect balance! </a:t>
            </a:r>
          </a:p>
        </p:txBody>
      </p:sp>
    </p:spTree>
    <p:extLst>
      <p:ext uri="{BB962C8B-B14F-4D97-AF65-F5344CB8AC3E}">
        <p14:creationId xmlns:p14="http://schemas.microsoft.com/office/powerpoint/2010/main" val="1988664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9BCE3-7DBE-40E3-87F5-10CAD50AB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Case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54082-7865-44AB-B5C7-320149976B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Insert Z</a:t>
            </a:r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35050E63-B13C-416F-B01E-111ECD78E0D5}"/>
              </a:ext>
            </a:extLst>
          </p:cNvPr>
          <p:cNvSpPr/>
          <p:nvPr/>
        </p:nvSpPr>
        <p:spPr>
          <a:xfrm>
            <a:off x="6096000" y="2797435"/>
            <a:ext cx="260058" cy="298103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1510A62-2D82-4480-AB7B-86D146A7CED4}"/>
              </a:ext>
            </a:extLst>
          </p:cNvPr>
          <p:cNvCxnSpPr>
            <a:cxnSpLocks/>
            <a:endCxn id="9" idx="0"/>
          </p:cNvCxnSpPr>
          <p:nvPr/>
        </p:nvCxnSpPr>
        <p:spPr>
          <a:xfrm flipH="1">
            <a:off x="5560748" y="2983417"/>
            <a:ext cx="535254" cy="3702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90B7DF6-DBE7-4207-A84C-1FA67C80155F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6356058" y="2969922"/>
            <a:ext cx="415170" cy="4345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89646391-F2B1-497E-8980-B1C5C66F5B76}"/>
              </a:ext>
            </a:extLst>
          </p:cNvPr>
          <p:cNvSpPr/>
          <p:nvPr/>
        </p:nvSpPr>
        <p:spPr>
          <a:xfrm>
            <a:off x="6733143" y="3360830"/>
            <a:ext cx="260058" cy="298103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A5B3B3A8-B909-40E0-BBC3-E0A043606BFA}"/>
              </a:ext>
            </a:extLst>
          </p:cNvPr>
          <p:cNvSpPr/>
          <p:nvPr/>
        </p:nvSpPr>
        <p:spPr>
          <a:xfrm>
            <a:off x="4323194" y="4036083"/>
            <a:ext cx="902726" cy="461393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  C</a:t>
            </a:r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46DFD31D-DB9A-4CBF-B599-D2C83355777E}"/>
              </a:ext>
            </a:extLst>
          </p:cNvPr>
          <p:cNvSpPr/>
          <p:nvPr/>
        </p:nvSpPr>
        <p:spPr>
          <a:xfrm>
            <a:off x="5109385" y="3353669"/>
            <a:ext cx="902726" cy="461393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  J</a:t>
            </a:r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82C67546-EA2F-4819-8B08-C5AE76E26D1A}"/>
              </a:ext>
            </a:extLst>
          </p:cNvPr>
          <p:cNvSpPr/>
          <p:nvPr/>
        </p:nvSpPr>
        <p:spPr>
          <a:xfrm>
            <a:off x="7116413" y="4047094"/>
            <a:ext cx="902726" cy="461393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  X</a:t>
            </a:r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004F4050-9B07-4D38-8893-D0E07D52585A}"/>
              </a:ext>
            </a:extLst>
          </p:cNvPr>
          <p:cNvSpPr/>
          <p:nvPr/>
        </p:nvSpPr>
        <p:spPr>
          <a:xfrm>
            <a:off x="6589692" y="4151906"/>
            <a:ext cx="260058" cy="298103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</a:t>
            </a:r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809A64B2-8581-485E-AA21-9008E7326D75}"/>
              </a:ext>
            </a:extLst>
          </p:cNvPr>
          <p:cNvSpPr/>
          <p:nvPr/>
        </p:nvSpPr>
        <p:spPr>
          <a:xfrm>
            <a:off x="6018107" y="4151906"/>
            <a:ext cx="260058" cy="298103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6E215372-86AD-49A1-A939-DBC7327E4776}"/>
              </a:ext>
            </a:extLst>
          </p:cNvPr>
          <p:cNvSpPr/>
          <p:nvPr/>
        </p:nvSpPr>
        <p:spPr>
          <a:xfrm>
            <a:off x="5428328" y="4185314"/>
            <a:ext cx="260058" cy="298103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96111F7-2C29-4A3F-B9F2-6D2B96E9D261}"/>
              </a:ext>
            </a:extLst>
          </p:cNvPr>
          <p:cNvCxnSpPr>
            <a:cxnSpLocks/>
          </p:cNvCxnSpPr>
          <p:nvPr/>
        </p:nvCxnSpPr>
        <p:spPr>
          <a:xfrm flipH="1">
            <a:off x="4820782" y="3694287"/>
            <a:ext cx="351518" cy="3554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AB3E383-99E0-4E48-9DBE-B41E86DBBDB6}"/>
              </a:ext>
            </a:extLst>
          </p:cNvPr>
          <p:cNvCxnSpPr>
            <a:cxnSpLocks/>
            <a:stCxn id="9" idx="5"/>
            <a:endCxn id="12" idx="0"/>
          </p:cNvCxnSpPr>
          <p:nvPr/>
        </p:nvCxnSpPr>
        <p:spPr>
          <a:xfrm>
            <a:off x="5879910" y="3747493"/>
            <a:ext cx="268226" cy="4044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9F0C372-F32C-4D4B-BE43-44BAA9670F83}"/>
              </a:ext>
            </a:extLst>
          </p:cNvPr>
          <p:cNvCxnSpPr>
            <a:cxnSpLocks/>
          </p:cNvCxnSpPr>
          <p:nvPr/>
        </p:nvCxnSpPr>
        <p:spPr>
          <a:xfrm>
            <a:off x="6963771" y="3627054"/>
            <a:ext cx="415170" cy="4345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EF1A218-A616-4C0F-A5DB-32B6DE6E5B31}"/>
              </a:ext>
            </a:extLst>
          </p:cNvPr>
          <p:cNvCxnSpPr>
            <a:cxnSpLocks/>
            <a:stCxn id="9" idx="4"/>
          </p:cNvCxnSpPr>
          <p:nvPr/>
        </p:nvCxnSpPr>
        <p:spPr>
          <a:xfrm flipH="1">
            <a:off x="5536326" y="3815062"/>
            <a:ext cx="24422" cy="3535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D84AAEB-FF79-4F86-8675-2BF581B8DA7B}"/>
              </a:ext>
            </a:extLst>
          </p:cNvPr>
          <p:cNvCxnSpPr>
            <a:cxnSpLocks/>
          </p:cNvCxnSpPr>
          <p:nvPr/>
        </p:nvCxnSpPr>
        <p:spPr>
          <a:xfrm flipH="1">
            <a:off x="6719721" y="3614333"/>
            <a:ext cx="51507" cy="5542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lowchart: Connector 24">
            <a:extLst>
              <a:ext uri="{FF2B5EF4-FFF2-40B4-BE49-F238E27FC236}">
                <a16:creationId xmlns:a16="http://schemas.microsoft.com/office/drawing/2014/main" id="{B6CBBB2D-284F-44EF-B50F-F0F7D4CF5AA0}"/>
              </a:ext>
            </a:extLst>
          </p:cNvPr>
          <p:cNvSpPr/>
          <p:nvPr/>
        </p:nvSpPr>
        <p:spPr>
          <a:xfrm>
            <a:off x="6096000" y="2797435"/>
            <a:ext cx="260058" cy="298103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M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33F7EC7-2405-4B35-868B-BF1482D87BAF}"/>
              </a:ext>
            </a:extLst>
          </p:cNvPr>
          <p:cNvCxnSpPr>
            <a:cxnSpLocks/>
          </p:cNvCxnSpPr>
          <p:nvPr/>
        </p:nvCxnSpPr>
        <p:spPr>
          <a:xfrm>
            <a:off x="6356058" y="2969922"/>
            <a:ext cx="415170" cy="4345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lowchart: Connector 26">
            <a:extLst>
              <a:ext uri="{FF2B5EF4-FFF2-40B4-BE49-F238E27FC236}">
                <a16:creationId xmlns:a16="http://schemas.microsoft.com/office/drawing/2014/main" id="{19C9858D-CD0E-4F44-A636-183BF42D12FF}"/>
              </a:ext>
            </a:extLst>
          </p:cNvPr>
          <p:cNvSpPr/>
          <p:nvPr/>
        </p:nvSpPr>
        <p:spPr>
          <a:xfrm>
            <a:off x="6737471" y="3369474"/>
            <a:ext cx="260058" cy="298103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R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3760253-6DE0-46C7-8C8D-6F0C5B7BB403}"/>
              </a:ext>
            </a:extLst>
          </p:cNvPr>
          <p:cNvCxnSpPr>
            <a:cxnSpLocks/>
          </p:cNvCxnSpPr>
          <p:nvPr/>
        </p:nvCxnSpPr>
        <p:spPr>
          <a:xfrm>
            <a:off x="6963438" y="3627054"/>
            <a:ext cx="415170" cy="4345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lowchart: Connector 28">
            <a:extLst>
              <a:ext uri="{FF2B5EF4-FFF2-40B4-BE49-F238E27FC236}">
                <a16:creationId xmlns:a16="http://schemas.microsoft.com/office/drawing/2014/main" id="{31E8FDFA-8D4F-4919-AF89-C11787C93900}"/>
              </a:ext>
            </a:extLst>
          </p:cNvPr>
          <p:cNvSpPr/>
          <p:nvPr/>
        </p:nvSpPr>
        <p:spPr>
          <a:xfrm>
            <a:off x="7111909" y="4041150"/>
            <a:ext cx="902726" cy="461393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  X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5C1C301-334D-4774-A856-9E235F4CD755}"/>
              </a:ext>
            </a:extLst>
          </p:cNvPr>
          <p:cNvSpPr txBox="1"/>
          <p:nvPr/>
        </p:nvSpPr>
        <p:spPr>
          <a:xfrm>
            <a:off x="7799774" y="3415287"/>
            <a:ext cx="18297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Search for Z ends at this 3-node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432CFFD-0E54-460B-A74F-2DF58D733E2F}"/>
              </a:ext>
            </a:extLst>
          </p:cNvPr>
          <p:cNvCxnSpPr>
            <a:cxnSpLocks/>
          </p:cNvCxnSpPr>
          <p:nvPr/>
        </p:nvCxnSpPr>
        <p:spPr>
          <a:xfrm flipH="1">
            <a:off x="7577801" y="3735029"/>
            <a:ext cx="289155" cy="2739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lowchart: Connector 32">
            <a:extLst>
              <a:ext uri="{FF2B5EF4-FFF2-40B4-BE49-F238E27FC236}">
                <a16:creationId xmlns:a16="http://schemas.microsoft.com/office/drawing/2014/main" id="{E7E00968-5728-4A54-8DE6-1BCFCF45EBC1}"/>
              </a:ext>
            </a:extLst>
          </p:cNvPr>
          <p:cNvSpPr/>
          <p:nvPr/>
        </p:nvSpPr>
        <p:spPr>
          <a:xfrm>
            <a:off x="7002860" y="4047094"/>
            <a:ext cx="1235843" cy="461393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  X  Z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6AC4729-847E-490C-9369-B6E92F821F30}"/>
              </a:ext>
            </a:extLst>
          </p:cNvPr>
          <p:cNvCxnSpPr>
            <a:cxnSpLocks/>
          </p:cNvCxnSpPr>
          <p:nvPr/>
        </p:nvCxnSpPr>
        <p:spPr>
          <a:xfrm flipH="1">
            <a:off x="7577801" y="3729085"/>
            <a:ext cx="289155" cy="2739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0DEA31D9-0DA2-4A94-B347-F4B21F624FF2}"/>
              </a:ext>
            </a:extLst>
          </p:cNvPr>
          <p:cNvSpPr txBox="1"/>
          <p:nvPr/>
        </p:nvSpPr>
        <p:spPr>
          <a:xfrm>
            <a:off x="7789051" y="3245280"/>
            <a:ext cx="21026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Replace 3-node with temporary 4-node containing Z</a:t>
            </a:r>
          </a:p>
        </p:txBody>
      </p:sp>
      <p:sp>
        <p:nvSpPr>
          <p:cNvPr id="37" name="Flowchart: Connector 36">
            <a:extLst>
              <a:ext uri="{FF2B5EF4-FFF2-40B4-BE49-F238E27FC236}">
                <a16:creationId xmlns:a16="http://schemas.microsoft.com/office/drawing/2014/main" id="{3812DEF6-DF0D-455C-B37C-D7E4F7A3C7B4}"/>
              </a:ext>
            </a:extLst>
          </p:cNvPr>
          <p:cNvSpPr/>
          <p:nvPr/>
        </p:nvSpPr>
        <p:spPr>
          <a:xfrm>
            <a:off x="6463473" y="3328053"/>
            <a:ext cx="902725" cy="464593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R  X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24BCBD0-9F39-43D9-AA8C-59D2224FE5CD}"/>
              </a:ext>
            </a:extLst>
          </p:cNvPr>
          <p:cNvCxnSpPr>
            <a:cxnSpLocks/>
          </p:cNvCxnSpPr>
          <p:nvPr/>
        </p:nvCxnSpPr>
        <p:spPr>
          <a:xfrm flipH="1">
            <a:off x="7220191" y="3104633"/>
            <a:ext cx="289155" cy="2739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67A1C972-D55A-4DD5-A322-1A3EE724AB83}"/>
              </a:ext>
            </a:extLst>
          </p:cNvPr>
          <p:cNvSpPr txBox="1"/>
          <p:nvPr/>
        </p:nvSpPr>
        <p:spPr>
          <a:xfrm>
            <a:off x="7322952" y="2541299"/>
            <a:ext cx="25068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Replace 2-node with new 3-node containing middle key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3C2D156-9A77-471E-8858-0DCEAB533B65}"/>
              </a:ext>
            </a:extLst>
          </p:cNvPr>
          <p:cNvCxnSpPr>
            <a:cxnSpLocks/>
          </p:cNvCxnSpPr>
          <p:nvPr/>
        </p:nvCxnSpPr>
        <p:spPr>
          <a:xfrm flipH="1">
            <a:off x="6720267" y="3801290"/>
            <a:ext cx="40337" cy="3546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4E581EF-4C47-4F10-93EB-BC21FD308F6A}"/>
              </a:ext>
            </a:extLst>
          </p:cNvPr>
          <p:cNvCxnSpPr>
            <a:cxnSpLocks/>
            <a:endCxn id="49" idx="0"/>
          </p:cNvCxnSpPr>
          <p:nvPr/>
        </p:nvCxnSpPr>
        <p:spPr>
          <a:xfrm>
            <a:off x="6918699" y="3786632"/>
            <a:ext cx="132234" cy="3652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Flowchart: Connector 48">
            <a:extLst>
              <a:ext uri="{FF2B5EF4-FFF2-40B4-BE49-F238E27FC236}">
                <a16:creationId xmlns:a16="http://schemas.microsoft.com/office/drawing/2014/main" id="{05F8FD3A-E4C3-412D-B8DA-9B07D47D113A}"/>
              </a:ext>
            </a:extLst>
          </p:cNvPr>
          <p:cNvSpPr/>
          <p:nvPr/>
        </p:nvSpPr>
        <p:spPr>
          <a:xfrm>
            <a:off x="6920904" y="4151906"/>
            <a:ext cx="260058" cy="298103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7E47896-600A-4C80-B0DD-C9E66B02393F}"/>
              </a:ext>
            </a:extLst>
          </p:cNvPr>
          <p:cNvCxnSpPr>
            <a:cxnSpLocks/>
            <a:endCxn id="53" idx="0"/>
          </p:cNvCxnSpPr>
          <p:nvPr/>
        </p:nvCxnSpPr>
        <p:spPr>
          <a:xfrm>
            <a:off x="7101438" y="3779156"/>
            <a:ext cx="348921" cy="3792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Flowchart: Connector 52">
            <a:extLst>
              <a:ext uri="{FF2B5EF4-FFF2-40B4-BE49-F238E27FC236}">
                <a16:creationId xmlns:a16="http://schemas.microsoft.com/office/drawing/2014/main" id="{6CFA092A-3611-40BF-86EF-2AEA93CB2D66}"/>
              </a:ext>
            </a:extLst>
          </p:cNvPr>
          <p:cNvSpPr/>
          <p:nvPr/>
        </p:nvSpPr>
        <p:spPr>
          <a:xfrm>
            <a:off x="7320330" y="4158363"/>
            <a:ext cx="260058" cy="298103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Z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51E527B-B2EC-43CA-B09D-2F4BA9BE8943}"/>
              </a:ext>
            </a:extLst>
          </p:cNvPr>
          <p:cNvSpPr txBox="1"/>
          <p:nvPr/>
        </p:nvSpPr>
        <p:spPr>
          <a:xfrm>
            <a:off x="6231824" y="4509329"/>
            <a:ext cx="21026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Split 4-node into two 2-nodes pass middle key to parent</a:t>
            </a: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FBBA9A96-1265-4349-9D57-007F711EDD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86"/>
            <a:ext cx="12192000" cy="6853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640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25" grpId="0" animBg="1"/>
      <p:bldP spid="27" grpId="0" animBg="1"/>
      <p:bldP spid="27" grpId="1" animBg="1"/>
      <p:bldP spid="29" grpId="0" animBg="1"/>
      <p:bldP spid="29" grpId="1" animBg="1"/>
      <p:bldP spid="30" grpId="0"/>
      <p:bldP spid="30" grpId="1"/>
      <p:bldP spid="33" grpId="0" animBg="1"/>
      <p:bldP spid="33" grpId="1" animBg="1"/>
      <p:bldP spid="36" grpId="0"/>
      <p:bldP spid="36" grpId="1"/>
      <p:bldP spid="37" grpId="0" animBg="1"/>
      <p:bldP spid="41" grpId="0"/>
      <p:bldP spid="49" grpId="0" animBg="1"/>
      <p:bldP spid="53" grpId="0" animBg="1"/>
      <p:bldP spid="54" grpId="0"/>
      <p:bldP spid="54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2C5B1-AAFE-41B1-80EA-3FDB52050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4: Insert into a 3-node whose parent is a 3-node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9305A4-3ED3-43F2-A52E-DF057B224C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In this case we can do the following:</a:t>
            </a:r>
          </a:p>
          <a:p>
            <a:pPr marL="342900" indent="-342900">
              <a:buAutoNum type="arabicParenR"/>
            </a:pPr>
            <a:r>
              <a:rPr lang="en-US" dirty="0"/>
              <a:t>Make a temporary 4-node as in Case 2/3.</a:t>
            </a:r>
          </a:p>
          <a:p>
            <a:pPr marL="342900" indent="-342900">
              <a:buAutoNum type="arabicParenR"/>
            </a:pPr>
            <a:r>
              <a:rPr lang="en-US" dirty="0"/>
              <a:t>Split it and insert its middle key into the parent</a:t>
            </a:r>
          </a:p>
          <a:p>
            <a:pPr marL="342900" indent="-342900">
              <a:buAutoNum type="arabicParenR"/>
            </a:pPr>
            <a:r>
              <a:rPr lang="en-US" dirty="0"/>
              <a:t>Since the parent was a 3-node, we can replace it with a temporary new 4-node containing the middle key from the 4-node split.</a:t>
            </a:r>
          </a:p>
          <a:p>
            <a:pPr marL="342900" indent="-342900">
              <a:buAutoNum type="arabicParenR"/>
            </a:pPr>
            <a:r>
              <a:rPr lang="en-US" dirty="0"/>
              <a:t>Then, split the new 4-node and insert its middle key on </a:t>
            </a:r>
            <a:r>
              <a:rPr lang="en-US" b="1" dirty="0"/>
              <a:t>its </a:t>
            </a:r>
            <a:r>
              <a:rPr lang="en-US" dirty="0"/>
              <a:t>parent</a:t>
            </a:r>
          </a:p>
          <a:p>
            <a:pPr marL="0" indent="0">
              <a:buNone/>
            </a:pPr>
            <a:r>
              <a:rPr lang="en-US" dirty="0"/>
              <a:t>So, we can see that the general case is clear: continue up the tree, splitting 4-nodes and inserting their middle keys in their parents until reaching a 3-node, which we replace with a 4-node that does not need to be further split. (or reaching a 3-node at the root).</a:t>
            </a:r>
          </a:p>
          <a:p>
            <a:pPr marL="342900" indent="-342900">
              <a:buAutoNum type="arabicParenR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9688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36036-FF39-4EFB-9552-64617F925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Case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B8686-5B58-4970-BB1B-2BB8FB14BB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Insert D</a:t>
            </a:r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45E19B5D-31F6-4975-800F-46EFFBDD7550}"/>
              </a:ext>
            </a:extLst>
          </p:cNvPr>
          <p:cNvSpPr/>
          <p:nvPr/>
        </p:nvSpPr>
        <p:spPr>
          <a:xfrm>
            <a:off x="6096000" y="2797435"/>
            <a:ext cx="260058" cy="298103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2C9A592-15F0-429F-84CD-2C26EA026987}"/>
              </a:ext>
            </a:extLst>
          </p:cNvPr>
          <p:cNvCxnSpPr>
            <a:cxnSpLocks/>
            <a:endCxn id="9" idx="0"/>
          </p:cNvCxnSpPr>
          <p:nvPr/>
        </p:nvCxnSpPr>
        <p:spPr>
          <a:xfrm flipH="1">
            <a:off x="5560748" y="2983417"/>
            <a:ext cx="535254" cy="3702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4243472-5602-438B-9784-597AF33EFC6F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6356058" y="2969922"/>
            <a:ext cx="415170" cy="4345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BEAF0CE7-A0FE-49B2-A5D7-644B153621C3}"/>
              </a:ext>
            </a:extLst>
          </p:cNvPr>
          <p:cNvSpPr/>
          <p:nvPr/>
        </p:nvSpPr>
        <p:spPr>
          <a:xfrm>
            <a:off x="6733143" y="3360830"/>
            <a:ext cx="260058" cy="298103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5C2958D7-4012-42A9-9416-7FF3708C100D}"/>
              </a:ext>
            </a:extLst>
          </p:cNvPr>
          <p:cNvSpPr/>
          <p:nvPr/>
        </p:nvSpPr>
        <p:spPr>
          <a:xfrm>
            <a:off x="4323194" y="4036083"/>
            <a:ext cx="902726" cy="461393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  C</a:t>
            </a:r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1F885CED-F7FE-4051-B637-91CB38C0F188}"/>
              </a:ext>
            </a:extLst>
          </p:cNvPr>
          <p:cNvSpPr/>
          <p:nvPr/>
        </p:nvSpPr>
        <p:spPr>
          <a:xfrm>
            <a:off x="5109385" y="3353669"/>
            <a:ext cx="902726" cy="461393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  J</a:t>
            </a:r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85F6026D-5F33-4B93-9BF0-F8B685362FFC}"/>
              </a:ext>
            </a:extLst>
          </p:cNvPr>
          <p:cNvSpPr/>
          <p:nvPr/>
        </p:nvSpPr>
        <p:spPr>
          <a:xfrm>
            <a:off x="7116413" y="4047094"/>
            <a:ext cx="902726" cy="461393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  X</a:t>
            </a:r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581F5C57-A5E0-46D7-B209-2578F180AFAF}"/>
              </a:ext>
            </a:extLst>
          </p:cNvPr>
          <p:cNvSpPr/>
          <p:nvPr/>
        </p:nvSpPr>
        <p:spPr>
          <a:xfrm>
            <a:off x="6589692" y="4151906"/>
            <a:ext cx="260058" cy="298103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</a:t>
            </a:r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EC6CFF69-CD6A-4A4F-8376-4FC9DFE279F2}"/>
              </a:ext>
            </a:extLst>
          </p:cNvPr>
          <p:cNvSpPr/>
          <p:nvPr/>
        </p:nvSpPr>
        <p:spPr>
          <a:xfrm>
            <a:off x="6018107" y="4151906"/>
            <a:ext cx="260058" cy="298103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3B2640A6-3128-4F82-8CEC-7FF3435C336D}"/>
              </a:ext>
            </a:extLst>
          </p:cNvPr>
          <p:cNvSpPr/>
          <p:nvPr/>
        </p:nvSpPr>
        <p:spPr>
          <a:xfrm>
            <a:off x="5428328" y="4185314"/>
            <a:ext cx="260058" cy="298103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8D78BB4-FB20-4D23-9B24-5BB3B16E90AA}"/>
              </a:ext>
            </a:extLst>
          </p:cNvPr>
          <p:cNvCxnSpPr>
            <a:cxnSpLocks/>
          </p:cNvCxnSpPr>
          <p:nvPr/>
        </p:nvCxnSpPr>
        <p:spPr>
          <a:xfrm flipH="1">
            <a:off x="4820566" y="3687687"/>
            <a:ext cx="351518" cy="3554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69AECB9-0AF4-4FE2-84E9-AD9928BB004C}"/>
              </a:ext>
            </a:extLst>
          </p:cNvPr>
          <p:cNvCxnSpPr>
            <a:cxnSpLocks/>
            <a:stCxn id="9" idx="5"/>
            <a:endCxn id="12" idx="0"/>
          </p:cNvCxnSpPr>
          <p:nvPr/>
        </p:nvCxnSpPr>
        <p:spPr>
          <a:xfrm>
            <a:off x="5879910" y="3747493"/>
            <a:ext cx="268226" cy="4044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5032552-A51E-4AFA-B707-75CCD3607D16}"/>
              </a:ext>
            </a:extLst>
          </p:cNvPr>
          <p:cNvCxnSpPr>
            <a:cxnSpLocks/>
          </p:cNvCxnSpPr>
          <p:nvPr/>
        </p:nvCxnSpPr>
        <p:spPr>
          <a:xfrm>
            <a:off x="6963771" y="3627054"/>
            <a:ext cx="415170" cy="4345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781D74C-6478-42B2-A133-83261D176F38}"/>
              </a:ext>
            </a:extLst>
          </p:cNvPr>
          <p:cNvCxnSpPr>
            <a:cxnSpLocks/>
            <a:stCxn id="9" idx="4"/>
          </p:cNvCxnSpPr>
          <p:nvPr/>
        </p:nvCxnSpPr>
        <p:spPr>
          <a:xfrm flipH="1">
            <a:off x="5536326" y="3815062"/>
            <a:ext cx="24422" cy="3535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1804A93-98E3-43A4-B4F2-2C712D1F4403}"/>
              </a:ext>
            </a:extLst>
          </p:cNvPr>
          <p:cNvCxnSpPr>
            <a:cxnSpLocks/>
          </p:cNvCxnSpPr>
          <p:nvPr/>
        </p:nvCxnSpPr>
        <p:spPr>
          <a:xfrm flipH="1">
            <a:off x="6719721" y="3614333"/>
            <a:ext cx="51507" cy="5542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lowchart: Connector 24">
            <a:extLst>
              <a:ext uri="{FF2B5EF4-FFF2-40B4-BE49-F238E27FC236}">
                <a16:creationId xmlns:a16="http://schemas.microsoft.com/office/drawing/2014/main" id="{A3BC8A42-AB6F-4D04-8B32-9B6744ABA360}"/>
              </a:ext>
            </a:extLst>
          </p:cNvPr>
          <p:cNvSpPr/>
          <p:nvPr/>
        </p:nvSpPr>
        <p:spPr>
          <a:xfrm>
            <a:off x="6096000" y="2793013"/>
            <a:ext cx="260058" cy="298103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M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9B324C2-555C-42D1-A4D8-3ECAB294FE4B}"/>
              </a:ext>
            </a:extLst>
          </p:cNvPr>
          <p:cNvCxnSpPr>
            <a:cxnSpLocks/>
          </p:cNvCxnSpPr>
          <p:nvPr/>
        </p:nvCxnSpPr>
        <p:spPr>
          <a:xfrm flipH="1">
            <a:off x="5560748" y="2983417"/>
            <a:ext cx="535254" cy="3702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lowchart: Connector 26">
            <a:extLst>
              <a:ext uri="{FF2B5EF4-FFF2-40B4-BE49-F238E27FC236}">
                <a16:creationId xmlns:a16="http://schemas.microsoft.com/office/drawing/2014/main" id="{4473D9D6-7B7F-42A8-869F-57134C377224}"/>
              </a:ext>
            </a:extLst>
          </p:cNvPr>
          <p:cNvSpPr/>
          <p:nvPr/>
        </p:nvSpPr>
        <p:spPr>
          <a:xfrm>
            <a:off x="5101817" y="3349739"/>
            <a:ext cx="902726" cy="461393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E  J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17FA041-BC71-463E-BC2B-54A9F5CC4386}"/>
              </a:ext>
            </a:extLst>
          </p:cNvPr>
          <p:cNvCxnSpPr>
            <a:cxnSpLocks/>
          </p:cNvCxnSpPr>
          <p:nvPr/>
        </p:nvCxnSpPr>
        <p:spPr>
          <a:xfrm flipH="1">
            <a:off x="4820782" y="3687687"/>
            <a:ext cx="351518" cy="35540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lowchart: Connector 28">
            <a:extLst>
              <a:ext uri="{FF2B5EF4-FFF2-40B4-BE49-F238E27FC236}">
                <a16:creationId xmlns:a16="http://schemas.microsoft.com/office/drawing/2014/main" id="{A85CF867-859F-4AD8-A1A2-C45CC10BD8E5}"/>
              </a:ext>
            </a:extLst>
          </p:cNvPr>
          <p:cNvSpPr/>
          <p:nvPr/>
        </p:nvSpPr>
        <p:spPr>
          <a:xfrm>
            <a:off x="4325492" y="4035606"/>
            <a:ext cx="902726" cy="461393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A  C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451FBAF-1971-42BB-B3D5-E4B2C0F4BE9F}"/>
              </a:ext>
            </a:extLst>
          </p:cNvPr>
          <p:cNvCxnSpPr>
            <a:cxnSpLocks/>
          </p:cNvCxnSpPr>
          <p:nvPr/>
        </p:nvCxnSpPr>
        <p:spPr>
          <a:xfrm>
            <a:off x="4180584" y="3815061"/>
            <a:ext cx="276172" cy="24655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53E9A842-CC53-4E00-B882-80D34D7D18ED}"/>
              </a:ext>
            </a:extLst>
          </p:cNvPr>
          <p:cNvSpPr txBox="1"/>
          <p:nvPr/>
        </p:nvSpPr>
        <p:spPr>
          <a:xfrm>
            <a:off x="3388395" y="3198005"/>
            <a:ext cx="14685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Search for D ends here</a:t>
            </a:r>
          </a:p>
        </p:txBody>
      </p:sp>
      <p:sp>
        <p:nvSpPr>
          <p:cNvPr id="33" name="Flowchart: Connector 32">
            <a:extLst>
              <a:ext uri="{FF2B5EF4-FFF2-40B4-BE49-F238E27FC236}">
                <a16:creationId xmlns:a16="http://schemas.microsoft.com/office/drawing/2014/main" id="{D8FD319D-5D52-4AE1-A2BD-424F9839C229}"/>
              </a:ext>
            </a:extLst>
          </p:cNvPr>
          <p:cNvSpPr/>
          <p:nvPr/>
        </p:nvSpPr>
        <p:spPr>
          <a:xfrm>
            <a:off x="4041037" y="4039536"/>
            <a:ext cx="1346556" cy="461393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A  C  D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FF48F81-15C3-448E-B1E1-77A43C0E4548}"/>
              </a:ext>
            </a:extLst>
          </p:cNvPr>
          <p:cNvCxnSpPr>
            <a:cxnSpLocks/>
          </p:cNvCxnSpPr>
          <p:nvPr/>
        </p:nvCxnSpPr>
        <p:spPr>
          <a:xfrm>
            <a:off x="4183770" y="3815061"/>
            <a:ext cx="276172" cy="24655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ACE45C15-AA69-4142-BAC5-3786DE329D5A}"/>
              </a:ext>
            </a:extLst>
          </p:cNvPr>
          <p:cNvSpPr txBox="1"/>
          <p:nvPr/>
        </p:nvSpPr>
        <p:spPr>
          <a:xfrm>
            <a:off x="3128337" y="2967335"/>
            <a:ext cx="2255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Add new key D to 3-node to make temporary 4-node</a:t>
            </a:r>
          </a:p>
        </p:txBody>
      </p:sp>
      <p:sp>
        <p:nvSpPr>
          <p:cNvPr id="36" name="Flowchart: Connector 35">
            <a:extLst>
              <a:ext uri="{FF2B5EF4-FFF2-40B4-BE49-F238E27FC236}">
                <a16:creationId xmlns:a16="http://schemas.microsoft.com/office/drawing/2014/main" id="{88EC456B-5C40-479A-8A1A-2E835A039036}"/>
              </a:ext>
            </a:extLst>
          </p:cNvPr>
          <p:cNvSpPr/>
          <p:nvPr/>
        </p:nvSpPr>
        <p:spPr>
          <a:xfrm>
            <a:off x="4875259" y="3341552"/>
            <a:ext cx="1346556" cy="461393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C E J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A98811F-1A1A-473F-929E-3027ACB21BAA}"/>
              </a:ext>
            </a:extLst>
          </p:cNvPr>
          <p:cNvSpPr txBox="1"/>
          <p:nvPr/>
        </p:nvSpPr>
        <p:spPr>
          <a:xfrm>
            <a:off x="3314547" y="2590922"/>
            <a:ext cx="2255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Add middle key C to 3-node to make temporary 4-node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BD70ED9-A486-4165-A3E6-BBAE9FF810E9}"/>
              </a:ext>
            </a:extLst>
          </p:cNvPr>
          <p:cNvCxnSpPr>
            <a:cxnSpLocks/>
            <a:endCxn id="40" idx="0"/>
          </p:cNvCxnSpPr>
          <p:nvPr/>
        </p:nvCxnSpPr>
        <p:spPr>
          <a:xfrm flipH="1">
            <a:off x="5170258" y="3794052"/>
            <a:ext cx="119474" cy="3912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Flowchart: Connector 39">
            <a:extLst>
              <a:ext uri="{FF2B5EF4-FFF2-40B4-BE49-F238E27FC236}">
                <a16:creationId xmlns:a16="http://schemas.microsoft.com/office/drawing/2014/main" id="{826E590F-AAF7-4BC0-AC0D-BFC395D8D337}"/>
              </a:ext>
            </a:extLst>
          </p:cNvPr>
          <p:cNvSpPr/>
          <p:nvPr/>
        </p:nvSpPr>
        <p:spPr>
          <a:xfrm>
            <a:off x="5040229" y="4185314"/>
            <a:ext cx="260058" cy="298103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0AADA48-DB0D-46F0-9AA7-BF3839AF16AA}"/>
              </a:ext>
            </a:extLst>
          </p:cNvPr>
          <p:cNvCxnSpPr>
            <a:cxnSpLocks/>
            <a:endCxn id="44" idx="0"/>
          </p:cNvCxnSpPr>
          <p:nvPr/>
        </p:nvCxnSpPr>
        <p:spPr>
          <a:xfrm flipH="1">
            <a:off x="4791070" y="3753688"/>
            <a:ext cx="289686" cy="4316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Flowchart: Connector 43">
            <a:extLst>
              <a:ext uri="{FF2B5EF4-FFF2-40B4-BE49-F238E27FC236}">
                <a16:creationId xmlns:a16="http://schemas.microsoft.com/office/drawing/2014/main" id="{69DBF28B-C2D7-4369-93A8-CDDA4F4E77B8}"/>
              </a:ext>
            </a:extLst>
          </p:cNvPr>
          <p:cNvSpPr/>
          <p:nvPr/>
        </p:nvSpPr>
        <p:spPr>
          <a:xfrm>
            <a:off x="4661041" y="4185314"/>
            <a:ext cx="260058" cy="298103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88979A6-E521-4E09-96EC-C2A4E940C23A}"/>
              </a:ext>
            </a:extLst>
          </p:cNvPr>
          <p:cNvSpPr txBox="1"/>
          <p:nvPr/>
        </p:nvSpPr>
        <p:spPr>
          <a:xfrm>
            <a:off x="4255533" y="4513703"/>
            <a:ext cx="2255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Split 4-node into two 2-nodes pass middle key to parent</a:t>
            </a:r>
          </a:p>
        </p:txBody>
      </p:sp>
      <p:sp>
        <p:nvSpPr>
          <p:cNvPr id="47" name="Flowchart: Connector 46">
            <a:extLst>
              <a:ext uri="{FF2B5EF4-FFF2-40B4-BE49-F238E27FC236}">
                <a16:creationId xmlns:a16="http://schemas.microsoft.com/office/drawing/2014/main" id="{C848F3C5-8C52-4496-AEE8-5799F18807DC}"/>
              </a:ext>
            </a:extLst>
          </p:cNvPr>
          <p:cNvSpPr/>
          <p:nvPr/>
        </p:nvSpPr>
        <p:spPr>
          <a:xfrm>
            <a:off x="5802706" y="2702018"/>
            <a:ext cx="902726" cy="461393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  M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7CC9514-DC9C-45CC-8383-AF5E60F96DF2}"/>
              </a:ext>
            </a:extLst>
          </p:cNvPr>
          <p:cNvCxnSpPr>
            <a:cxnSpLocks/>
          </p:cNvCxnSpPr>
          <p:nvPr/>
        </p:nvCxnSpPr>
        <p:spPr>
          <a:xfrm>
            <a:off x="6498930" y="3121223"/>
            <a:ext cx="280927" cy="2875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6B8CD30-15C9-4305-BC6F-430BDC450414}"/>
              </a:ext>
            </a:extLst>
          </p:cNvPr>
          <p:cNvCxnSpPr>
            <a:cxnSpLocks/>
            <a:stCxn id="47" idx="3"/>
          </p:cNvCxnSpPr>
          <p:nvPr/>
        </p:nvCxnSpPr>
        <p:spPr>
          <a:xfrm flipH="1">
            <a:off x="5560749" y="3095842"/>
            <a:ext cx="374158" cy="2614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C237F314-5B3D-4C1C-9A28-F041825F17D8}"/>
              </a:ext>
            </a:extLst>
          </p:cNvPr>
          <p:cNvSpPr txBox="1"/>
          <p:nvPr/>
        </p:nvSpPr>
        <p:spPr>
          <a:xfrm>
            <a:off x="5195260" y="2108596"/>
            <a:ext cx="29275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Add middle key E to 2-node to make new 3-node</a:t>
            </a:r>
          </a:p>
        </p:txBody>
      </p:sp>
      <p:sp>
        <p:nvSpPr>
          <p:cNvPr id="53" name="Flowchart: Connector 52">
            <a:extLst>
              <a:ext uri="{FF2B5EF4-FFF2-40B4-BE49-F238E27FC236}">
                <a16:creationId xmlns:a16="http://schemas.microsoft.com/office/drawing/2014/main" id="{E5A540D9-9EE8-40AF-9286-B4E58B442D94}"/>
              </a:ext>
            </a:extLst>
          </p:cNvPr>
          <p:cNvSpPr/>
          <p:nvPr/>
        </p:nvSpPr>
        <p:spPr>
          <a:xfrm>
            <a:off x="5384106" y="3328386"/>
            <a:ext cx="260058" cy="298103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68170BA-4F22-451B-96FF-65B09D8056AC}"/>
              </a:ext>
            </a:extLst>
          </p:cNvPr>
          <p:cNvCxnSpPr>
            <a:cxnSpLocks/>
            <a:endCxn id="44" idx="0"/>
          </p:cNvCxnSpPr>
          <p:nvPr/>
        </p:nvCxnSpPr>
        <p:spPr>
          <a:xfrm flipH="1">
            <a:off x="4791070" y="3552941"/>
            <a:ext cx="627608" cy="6323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4C483F57-A10D-460C-AE17-9CDAEC51B264}"/>
              </a:ext>
            </a:extLst>
          </p:cNvPr>
          <p:cNvCxnSpPr>
            <a:cxnSpLocks/>
            <a:stCxn id="53" idx="3"/>
            <a:endCxn id="40" idx="0"/>
          </p:cNvCxnSpPr>
          <p:nvPr/>
        </p:nvCxnSpPr>
        <p:spPr>
          <a:xfrm flipH="1">
            <a:off x="5170258" y="3582833"/>
            <a:ext cx="251933" cy="6024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B5B9F270-E19C-4844-9057-366FC61A07E2}"/>
              </a:ext>
            </a:extLst>
          </p:cNvPr>
          <p:cNvCxnSpPr>
            <a:cxnSpLocks/>
            <a:endCxn id="27" idx="7"/>
          </p:cNvCxnSpPr>
          <p:nvPr/>
        </p:nvCxnSpPr>
        <p:spPr>
          <a:xfrm flipH="1">
            <a:off x="5872342" y="3166577"/>
            <a:ext cx="348702" cy="2507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Flowchart: Connector 63">
            <a:extLst>
              <a:ext uri="{FF2B5EF4-FFF2-40B4-BE49-F238E27FC236}">
                <a16:creationId xmlns:a16="http://schemas.microsoft.com/office/drawing/2014/main" id="{89B47A12-5472-468B-8803-654729A252B2}"/>
              </a:ext>
            </a:extLst>
          </p:cNvPr>
          <p:cNvSpPr/>
          <p:nvPr/>
        </p:nvSpPr>
        <p:spPr>
          <a:xfrm>
            <a:off x="5681578" y="3385751"/>
            <a:ext cx="260058" cy="298103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B93A8342-A742-4524-8490-59DC5095CC3C}"/>
              </a:ext>
            </a:extLst>
          </p:cNvPr>
          <p:cNvCxnSpPr>
            <a:cxnSpLocks/>
            <a:stCxn id="64" idx="3"/>
          </p:cNvCxnSpPr>
          <p:nvPr/>
        </p:nvCxnSpPr>
        <p:spPr>
          <a:xfrm flipH="1">
            <a:off x="5540969" y="3640198"/>
            <a:ext cx="178694" cy="5385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B0E43AEB-7449-43FE-A96B-92C6DAEEA649}"/>
              </a:ext>
            </a:extLst>
          </p:cNvPr>
          <p:cNvCxnSpPr>
            <a:cxnSpLocks/>
          </p:cNvCxnSpPr>
          <p:nvPr/>
        </p:nvCxnSpPr>
        <p:spPr>
          <a:xfrm>
            <a:off x="5836642" y="3684369"/>
            <a:ext cx="297233" cy="4802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223818D7-0A88-42B8-B717-5CF3FDE419D5}"/>
              </a:ext>
            </a:extLst>
          </p:cNvPr>
          <p:cNvSpPr txBox="1"/>
          <p:nvPr/>
        </p:nvSpPr>
        <p:spPr>
          <a:xfrm>
            <a:off x="4255533" y="4515499"/>
            <a:ext cx="2255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Split 4-node into two 2-nodes pass middle key to parent</a:t>
            </a:r>
          </a:p>
        </p:txBody>
      </p:sp>
      <p:pic>
        <p:nvPicPr>
          <p:cNvPr id="72" name="Picture 71">
            <a:extLst>
              <a:ext uri="{FF2B5EF4-FFF2-40B4-BE49-F238E27FC236}">
                <a16:creationId xmlns:a16="http://schemas.microsoft.com/office/drawing/2014/main" id="{27715DA0-BD49-4D59-B6D6-9522710481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5" y="0"/>
            <a:ext cx="121856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689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9" grpId="0" animBg="1"/>
      <p:bldP spid="25" grpId="0" animBg="1"/>
      <p:bldP spid="25" grpId="1" animBg="1"/>
      <p:bldP spid="27" grpId="0" animBg="1"/>
      <p:bldP spid="27" grpId="1" animBg="1"/>
      <p:bldP spid="29" grpId="0" animBg="1"/>
      <p:bldP spid="29" grpId="1" animBg="1"/>
      <p:bldP spid="32" grpId="0"/>
      <p:bldP spid="32" grpId="1"/>
      <p:bldP spid="33" grpId="0" animBg="1"/>
      <p:bldP spid="33" grpId="1" animBg="1"/>
      <p:bldP spid="35" grpId="0"/>
      <p:bldP spid="35" grpId="1"/>
      <p:bldP spid="36" grpId="0" animBg="1"/>
      <p:bldP spid="36" grpId="1" animBg="1"/>
      <p:bldP spid="37" grpId="0"/>
      <p:bldP spid="37" grpId="1"/>
      <p:bldP spid="40" grpId="0" animBg="1"/>
      <p:bldP spid="44" grpId="0" animBg="1"/>
      <p:bldP spid="46" grpId="0"/>
      <p:bldP spid="46" grpId="1"/>
      <p:bldP spid="47" grpId="0" animBg="1"/>
      <p:bldP spid="52" grpId="0"/>
      <p:bldP spid="53" grpId="0" animBg="1"/>
      <p:bldP spid="64" grpId="0" animBg="1"/>
      <p:bldP spid="7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D6D5B-8C8B-4315-B726-079EE31FD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Splitting the Root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7AF16-9DEC-45FD-AC1D-24903AA919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Insert D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F905DA8-B2B7-4F52-BD7D-26A300E3F42B}"/>
              </a:ext>
            </a:extLst>
          </p:cNvPr>
          <p:cNvCxnSpPr>
            <a:cxnSpLocks/>
          </p:cNvCxnSpPr>
          <p:nvPr/>
        </p:nvCxnSpPr>
        <p:spPr>
          <a:xfrm flipH="1">
            <a:off x="6046374" y="3609788"/>
            <a:ext cx="535254" cy="3702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4A94ED58-72C2-4FE1-8364-768EB33FF796}"/>
              </a:ext>
            </a:extLst>
          </p:cNvPr>
          <p:cNvSpPr/>
          <p:nvPr/>
        </p:nvSpPr>
        <p:spPr>
          <a:xfrm>
            <a:off x="5607202" y="3969227"/>
            <a:ext cx="902726" cy="461393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  C</a:t>
            </a:r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A4DC7A07-3182-4ECB-B7A8-BC851101AA43}"/>
              </a:ext>
            </a:extLst>
          </p:cNvPr>
          <p:cNvSpPr/>
          <p:nvPr/>
        </p:nvSpPr>
        <p:spPr>
          <a:xfrm>
            <a:off x="6459601" y="3215610"/>
            <a:ext cx="902726" cy="461393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  J</a:t>
            </a:r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FD7F86C4-7EE3-4947-9577-751BAE5FFA73}"/>
              </a:ext>
            </a:extLst>
          </p:cNvPr>
          <p:cNvSpPr/>
          <p:nvPr/>
        </p:nvSpPr>
        <p:spPr>
          <a:xfrm>
            <a:off x="7789051" y="4141879"/>
            <a:ext cx="260058" cy="298103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FDB34FD5-4A70-4D04-AC78-D1F343AF090E}"/>
              </a:ext>
            </a:extLst>
          </p:cNvPr>
          <p:cNvSpPr/>
          <p:nvPr/>
        </p:nvSpPr>
        <p:spPr>
          <a:xfrm>
            <a:off x="6885822" y="4149351"/>
            <a:ext cx="260058" cy="298103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2217047-A223-4D16-BA6C-220B00F5E18E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7275986" y="3577632"/>
            <a:ext cx="643094" cy="5642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224F809-37C0-432E-8A9F-1B88CE9CE2AA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7007066" y="3678474"/>
            <a:ext cx="8785" cy="4708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lowchart: Connector 30">
            <a:extLst>
              <a:ext uri="{FF2B5EF4-FFF2-40B4-BE49-F238E27FC236}">
                <a16:creationId xmlns:a16="http://schemas.microsoft.com/office/drawing/2014/main" id="{E5FC13C4-69B9-4E39-ABAF-4C0A9E7507FB}"/>
              </a:ext>
            </a:extLst>
          </p:cNvPr>
          <p:cNvSpPr/>
          <p:nvPr/>
        </p:nvSpPr>
        <p:spPr>
          <a:xfrm>
            <a:off x="6459601" y="3205462"/>
            <a:ext cx="902726" cy="461393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E  J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C884B80-3BA3-402B-A299-90B862DF4046}"/>
              </a:ext>
            </a:extLst>
          </p:cNvPr>
          <p:cNvCxnSpPr>
            <a:cxnSpLocks/>
          </p:cNvCxnSpPr>
          <p:nvPr/>
        </p:nvCxnSpPr>
        <p:spPr>
          <a:xfrm flipH="1">
            <a:off x="6047836" y="3592913"/>
            <a:ext cx="535254" cy="3702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lowchart: Connector 32">
            <a:extLst>
              <a:ext uri="{FF2B5EF4-FFF2-40B4-BE49-F238E27FC236}">
                <a16:creationId xmlns:a16="http://schemas.microsoft.com/office/drawing/2014/main" id="{235A4010-7968-46C1-9D99-D742E29D742D}"/>
              </a:ext>
            </a:extLst>
          </p:cNvPr>
          <p:cNvSpPr/>
          <p:nvPr/>
        </p:nvSpPr>
        <p:spPr>
          <a:xfrm>
            <a:off x="5607941" y="3963348"/>
            <a:ext cx="902726" cy="461393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A  C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2DADACC-9D70-4FD2-B1FD-D0AB6A984CC6}"/>
              </a:ext>
            </a:extLst>
          </p:cNvPr>
          <p:cNvSpPr txBox="1"/>
          <p:nvPr/>
        </p:nvSpPr>
        <p:spPr>
          <a:xfrm>
            <a:off x="4058539" y="3505632"/>
            <a:ext cx="20734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Search for D ends at this 3-node</a:t>
            </a:r>
          </a:p>
        </p:txBody>
      </p:sp>
      <p:sp>
        <p:nvSpPr>
          <p:cNvPr id="35" name="Flowchart: Connector 34">
            <a:extLst>
              <a:ext uri="{FF2B5EF4-FFF2-40B4-BE49-F238E27FC236}">
                <a16:creationId xmlns:a16="http://schemas.microsoft.com/office/drawing/2014/main" id="{507B5360-F1DC-4053-9BAC-71C94F75D870}"/>
              </a:ext>
            </a:extLst>
          </p:cNvPr>
          <p:cNvSpPr/>
          <p:nvPr/>
        </p:nvSpPr>
        <p:spPr>
          <a:xfrm>
            <a:off x="5362358" y="3963715"/>
            <a:ext cx="1374781" cy="461393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A  C  D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4AEF32F-F364-4079-89DF-CE52656844C6}"/>
              </a:ext>
            </a:extLst>
          </p:cNvPr>
          <p:cNvSpPr txBox="1"/>
          <p:nvPr/>
        </p:nvSpPr>
        <p:spPr>
          <a:xfrm>
            <a:off x="4741026" y="4419319"/>
            <a:ext cx="27264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Add new key D to 3-node to make temporary 4-node</a:t>
            </a:r>
          </a:p>
        </p:txBody>
      </p:sp>
      <p:sp>
        <p:nvSpPr>
          <p:cNvPr id="37" name="Flowchart: Connector 36">
            <a:extLst>
              <a:ext uri="{FF2B5EF4-FFF2-40B4-BE49-F238E27FC236}">
                <a16:creationId xmlns:a16="http://schemas.microsoft.com/office/drawing/2014/main" id="{8C74F927-6700-4908-B95E-C745D7215DB7}"/>
              </a:ext>
            </a:extLst>
          </p:cNvPr>
          <p:cNvSpPr/>
          <p:nvPr/>
        </p:nvSpPr>
        <p:spPr>
          <a:xfrm>
            <a:off x="6294413" y="3194405"/>
            <a:ext cx="1374781" cy="461393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C  E  J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2FD346E-78BE-493D-AC78-095DC9D8594C}"/>
              </a:ext>
            </a:extLst>
          </p:cNvPr>
          <p:cNvSpPr txBox="1"/>
          <p:nvPr/>
        </p:nvSpPr>
        <p:spPr>
          <a:xfrm>
            <a:off x="5551794" y="2570894"/>
            <a:ext cx="3096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Add middle key C to 3-node to make temporary 4-node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44CDAF0-7806-4427-8813-83C3E87C6A3E}"/>
              </a:ext>
            </a:extLst>
          </p:cNvPr>
          <p:cNvCxnSpPr>
            <a:cxnSpLocks/>
          </p:cNvCxnSpPr>
          <p:nvPr/>
        </p:nvCxnSpPr>
        <p:spPr>
          <a:xfrm flipH="1">
            <a:off x="6152734" y="3582702"/>
            <a:ext cx="367174" cy="4767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lowchart: Connector 40">
            <a:extLst>
              <a:ext uri="{FF2B5EF4-FFF2-40B4-BE49-F238E27FC236}">
                <a16:creationId xmlns:a16="http://schemas.microsoft.com/office/drawing/2014/main" id="{D628BE38-3E39-4953-92D8-232177B4C877}"/>
              </a:ext>
            </a:extLst>
          </p:cNvPr>
          <p:cNvSpPr/>
          <p:nvPr/>
        </p:nvSpPr>
        <p:spPr>
          <a:xfrm>
            <a:off x="6001928" y="4044992"/>
            <a:ext cx="260058" cy="298103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1006BE6-A03B-4BC5-8760-9B8A25F4DDE4}"/>
              </a:ext>
            </a:extLst>
          </p:cNvPr>
          <p:cNvCxnSpPr>
            <a:cxnSpLocks/>
            <a:endCxn id="43" idx="0"/>
          </p:cNvCxnSpPr>
          <p:nvPr/>
        </p:nvCxnSpPr>
        <p:spPr>
          <a:xfrm flipH="1">
            <a:off x="6564015" y="3661730"/>
            <a:ext cx="113708" cy="4317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Flowchart: Connector 42">
            <a:extLst>
              <a:ext uri="{FF2B5EF4-FFF2-40B4-BE49-F238E27FC236}">
                <a16:creationId xmlns:a16="http://schemas.microsoft.com/office/drawing/2014/main" id="{2B949ED7-85E7-4FEA-ACBE-396FC19EE29E}"/>
              </a:ext>
            </a:extLst>
          </p:cNvPr>
          <p:cNvSpPr/>
          <p:nvPr/>
        </p:nvSpPr>
        <p:spPr>
          <a:xfrm>
            <a:off x="6433986" y="4093488"/>
            <a:ext cx="260058" cy="298103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83A834F-15EC-4AA7-B7AB-D53DBF6CB761}"/>
              </a:ext>
            </a:extLst>
          </p:cNvPr>
          <p:cNvSpPr txBox="1"/>
          <p:nvPr/>
        </p:nvSpPr>
        <p:spPr>
          <a:xfrm>
            <a:off x="4716523" y="4447047"/>
            <a:ext cx="30256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Split 4-node into two 2-nodes pass middle key to parent</a:t>
            </a:r>
          </a:p>
        </p:txBody>
      </p:sp>
      <p:sp>
        <p:nvSpPr>
          <p:cNvPr id="46" name="Flowchart: Connector 45">
            <a:extLst>
              <a:ext uri="{FF2B5EF4-FFF2-40B4-BE49-F238E27FC236}">
                <a16:creationId xmlns:a16="http://schemas.microsoft.com/office/drawing/2014/main" id="{38605E7C-8F18-4D71-B30D-B27AB496E433}"/>
              </a:ext>
            </a:extLst>
          </p:cNvPr>
          <p:cNvSpPr/>
          <p:nvPr/>
        </p:nvSpPr>
        <p:spPr>
          <a:xfrm>
            <a:off x="6910964" y="2624289"/>
            <a:ext cx="260058" cy="298103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7" name="Flowchart: Connector 46">
            <a:extLst>
              <a:ext uri="{FF2B5EF4-FFF2-40B4-BE49-F238E27FC236}">
                <a16:creationId xmlns:a16="http://schemas.microsoft.com/office/drawing/2014/main" id="{4F45170E-4BFC-463B-81CE-9104D0D8CA8E}"/>
              </a:ext>
            </a:extLst>
          </p:cNvPr>
          <p:cNvSpPr/>
          <p:nvPr/>
        </p:nvSpPr>
        <p:spPr>
          <a:xfrm>
            <a:off x="7082775" y="3328430"/>
            <a:ext cx="260058" cy="298103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48" name="Flowchart: Connector 47">
            <a:extLst>
              <a:ext uri="{FF2B5EF4-FFF2-40B4-BE49-F238E27FC236}">
                <a16:creationId xmlns:a16="http://schemas.microsoft.com/office/drawing/2014/main" id="{3A23CCD2-5DB3-4C04-8BCA-9099F8402201}"/>
              </a:ext>
            </a:extLst>
          </p:cNvPr>
          <p:cNvSpPr/>
          <p:nvPr/>
        </p:nvSpPr>
        <p:spPr>
          <a:xfrm>
            <a:off x="6562621" y="3328430"/>
            <a:ext cx="260058" cy="298103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6813907-C464-4088-9F3D-BE91186DDE05}"/>
              </a:ext>
            </a:extLst>
          </p:cNvPr>
          <p:cNvCxnSpPr>
            <a:cxnSpLocks/>
            <a:endCxn id="47" idx="0"/>
          </p:cNvCxnSpPr>
          <p:nvPr/>
        </p:nvCxnSpPr>
        <p:spPr>
          <a:xfrm>
            <a:off x="7028910" y="2922037"/>
            <a:ext cx="183894" cy="4063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5B20424-44E3-4D04-82AD-083FA15C5599}"/>
              </a:ext>
            </a:extLst>
          </p:cNvPr>
          <p:cNvCxnSpPr>
            <a:cxnSpLocks/>
            <a:stCxn id="46" idx="3"/>
          </p:cNvCxnSpPr>
          <p:nvPr/>
        </p:nvCxnSpPr>
        <p:spPr>
          <a:xfrm flipH="1">
            <a:off x="6765679" y="2878736"/>
            <a:ext cx="183370" cy="4835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BE1F7B8-1AB1-4CC3-9397-176B05EF6856}"/>
              </a:ext>
            </a:extLst>
          </p:cNvPr>
          <p:cNvCxnSpPr>
            <a:cxnSpLocks/>
          </p:cNvCxnSpPr>
          <p:nvPr/>
        </p:nvCxnSpPr>
        <p:spPr>
          <a:xfrm>
            <a:off x="7246607" y="3605412"/>
            <a:ext cx="587902" cy="5804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A64D3AD-AF7B-461C-91F3-9F026912BF45}"/>
              </a:ext>
            </a:extLst>
          </p:cNvPr>
          <p:cNvCxnSpPr>
            <a:cxnSpLocks/>
            <a:stCxn id="48" idx="4"/>
            <a:endCxn id="43" idx="7"/>
          </p:cNvCxnSpPr>
          <p:nvPr/>
        </p:nvCxnSpPr>
        <p:spPr>
          <a:xfrm flipH="1">
            <a:off x="6655959" y="3626533"/>
            <a:ext cx="36691" cy="5106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1611DDB-FF75-4CF7-A2EF-08C1F158C02B}"/>
              </a:ext>
            </a:extLst>
          </p:cNvPr>
          <p:cNvCxnSpPr>
            <a:cxnSpLocks/>
            <a:stCxn id="48" idx="3"/>
          </p:cNvCxnSpPr>
          <p:nvPr/>
        </p:nvCxnSpPr>
        <p:spPr>
          <a:xfrm flipH="1">
            <a:off x="6203956" y="3582877"/>
            <a:ext cx="396750" cy="5127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B2FA1539-F731-4B92-A688-6DF8E26C5063}"/>
              </a:ext>
            </a:extLst>
          </p:cNvPr>
          <p:cNvSpPr txBox="1"/>
          <p:nvPr/>
        </p:nvSpPr>
        <p:spPr>
          <a:xfrm>
            <a:off x="3486408" y="3065735"/>
            <a:ext cx="3096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Split 4-node into three 2-nodes increasing tree height by 1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6C999935-9416-444C-9393-876EA709E8E6}"/>
              </a:ext>
            </a:extLst>
          </p:cNvPr>
          <p:cNvCxnSpPr>
            <a:cxnSpLocks/>
            <a:endCxn id="13" idx="7"/>
          </p:cNvCxnSpPr>
          <p:nvPr/>
        </p:nvCxnSpPr>
        <p:spPr>
          <a:xfrm flipH="1">
            <a:off x="7107795" y="3630856"/>
            <a:ext cx="51092" cy="5621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Picture 66">
            <a:extLst>
              <a:ext uri="{FF2B5EF4-FFF2-40B4-BE49-F238E27FC236}">
                <a16:creationId xmlns:a16="http://schemas.microsoft.com/office/drawing/2014/main" id="{B73A1CAE-CE86-4674-9EC4-C3F04FBBB7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86"/>
            <a:ext cx="12192000" cy="6853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548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31" grpId="0" animBg="1"/>
      <p:bldP spid="31" grpId="1" animBg="1"/>
      <p:bldP spid="33" grpId="0" animBg="1"/>
      <p:bldP spid="33" grpId="1" animBg="1"/>
      <p:bldP spid="34" grpId="0"/>
      <p:bldP spid="34" grpId="1"/>
      <p:bldP spid="35" grpId="0" animBg="1"/>
      <p:bldP spid="35" grpId="1" animBg="1"/>
      <p:bldP spid="36" grpId="0"/>
      <p:bldP spid="36" grpId="1"/>
      <p:bldP spid="37" grpId="0" animBg="1"/>
      <p:bldP spid="37" grpId="1" animBg="1"/>
      <p:bldP spid="38" grpId="0"/>
      <p:bldP spid="38" grpId="1"/>
      <p:bldP spid="41" grpId="0" animBg="1"/>
      <p:bldP spid="43" grpId="0" animBg="1"/>
      <p:bldP spid="45" grpId="0"/>
      <p:bldP spid="45" grpId="1"/>
      <p:bldP spid="46" grpId="0" animBg="1"/>
      <p:bldP spid="47" grpId="0" animBg="1"/>
      <p:bldP spid="48" grpId="0" animBg="1"/>
      <p:bldP spid="6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28AFD-BF2A-443C-87F6-6B4EC24D8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a temporary 4-node in a 2-3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A6CA3F-D86A-4A45-8BF4-B78ADA31B9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Below is a summary of cases that arise for splitting a temporary 4-node in a 2-3 tree: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0CF1EE-453C-4B7E-A6D7-B39638FD1B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0013" y="3266541"/>
            <a:ext cx="7091973" cy="3024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2350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EB767-2437-4590-8758-7EF96F81D8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Red-Black </a:t>
            </a:r>
            <a:r>
              <a:rPr lang="en-US" dirty="0" err="1"/>
              <a:t>Bsts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212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A1AED-9EF7-4F7A-A50A-0A7FA2F07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98A142-D6E8-4D09-A26E-4C7A1B9FB7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Red-Black BSTS</a:t>
            </a:r>
          </a:p>
          <a:p>
            <a:pPr marL="0" indent="0">
              <a:buNone/>
            </a:pPr>
            <a:r>
              <a:rPr lang="en-US" strike="sngStrike" dirty="0">
                <a:solidFill>
                  <a:srgbClr val="FF0000"/>
                </a:solidFill>
              </a:rPr>
              <a:t>Live-Coding</a:t>
            </a:r>
          </a:p>
          <a:p>
            <a:r>
              <a:rPr lang="en-US" dirty="0"/>
              <a:t>Hints on Project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9054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870C1-98A4-47D1-A5E3-77368289D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(Left-Leaning) Red-Black BSTs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7A369-4A1A-49C1-B76B-EEAAD337D3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idea behind red-black BSTs is to encode 2-3 trees by starting with typical BSTs and adding extra information to encode 3-nodes.</a:t>
            </a:r>
          </a:p>
          <a:p>
            <a:pPr marL="0" indent="0">
              <a:buNone/>
            </a:pPr>
            <a:r>
              <a:rPr lang="en-US" dirty="0"/>
              <a:t>We have two kinds of links:</a:t>
            </a:r>
          </a:p>
          <a:p>
            <a:r>
              <a:rPr lang="en-US" b="1" dirty="0">
                <a:solidFill>
                  <a:srgbClr val="FF0000"/>
                </a:solidFill>
              </a:rPr>
              <a:t>Red </a:t>
            </a:r>
            <a:r>
              <a:rPr lang="en-US" dirty="0">
                <a:solidFill>
                  <a:schemeClr val="tx1"/>
                </a:solidFill>
              </a:rPr>
              <a:t>links bind together two 2-nodes to represent 3-nodes</a:t>
            </a:r>
          </a:p>
          <a:p>
            <a:r>
              <a:rPr lang="en-US" b="1" dirty="0">
                <a:solidFill>
                  <a:schemeClr val="tx1"/>
                </a:solidFill>
              </a:rPr>
              <a:t>Black </a:t>
            </a:r>
            <a:r>
              <a:rPr lang="en-US" dirty="0">
                <a:solidFill>
                  <a:schemeClr val="tx1"/>
                </a:solidFill>
              </a:rPr>
              <a:t>links bind together the 2-3 tree</a:t>
            </a:r>
          </a:p>
        </p:txBody>
      </p:sp>
    </p:spTree>
    <p:extLst>
      <p:ext uri="{BB962C8B-B14F-4D97-AF65-F5344CB8AC3E}">
        <p14:creationId xmlns:p14="http://schemas.microsoft.com/office/powerpoint/2010/main" val="21129477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FF315-B12F-4A42-9CA5-D0E1720BA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Red-Black BST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64F2E-072E-4083-8A65-1D9329EEC2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Red links lean left</a:t>
            </a:r>
          </a:p>
          <a:p>
            <a:r>
              <a:rPr lang="en-US" dirty="0"/>
              <a:t>No node has two red links connected to it</a:t>
            </a:r>
          </a:p>
          <a:p>
            <a:r>
              <a:rPr lang="en-US" dirty="0"/>
              <a:t>The tree has </a:t>
            </a:r>
            <a:r>
              <a:rPr lang="en-US" b="1" dirty="0"/>
              <a:t>perfect black balance</a:t>
            </a:r>
            <a:r>
              <a:rPr lang="en-US" dirty="0"/>
              <a:t>: </a:t>
            </a:r>
          </a:p>
          <a:p>
            <a:pPr marL="0" indent="0" algn="ctr">
              <a:buNone/>
            </a:pPr>
            <a:r>
              <a:rPr lang="en-US" sz="1600" i="1" dirty="0"/>
              <a:t>Every path from the root to a null link has the same number of black links (</a:t>
            </a:r>
            <a:r>
              <a:rPr lang="en-US" sz="1600" b="1" i="1" dirty="0"/>
              <a:t>black height</a:t>
            </a:r>
            <a:r>
              <a:rPr lang="en-US" sz="1600" i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927295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357CF-76A3-44F9-B283-6775A8734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Red-Black BST Insertion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34845-E0D1-4A38-BE5E-3385F565E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 use </a:t>
            </a:r>
            <a:r>
              <a:rPr lang="en-US" b="1" dirty="0"/>
              <a:t>rotations </a:t>
            </a:r>
            <a:r>
              <a:rPr lang="en-US" dirty="0"/>
              <a:t>in tandem with insertion in order to maintain a one-to-one correspondence between 2-3 trees and red-black BSTs.</a:t>
            </a:r>
          </a:p>
          <a:p>
            <a:r>
              <a:rPr lang="en-US" dirty="0"/>
              <a:t>More importantly, rotations help us preserve </a:t>
            </a:r>
            <a:r>
              <a:rPr lang="en-US" b="1" dirty="0"/>
              <a:t>order </a:t>
            </a:r>
            <a:r>
              <a:rPr lang="en-US" dirty="0"/>
              <a:t>and </a:t>
            </a:r>
            <a:r>
              <a:rPr lang="en-US" b="1" dirty="0"/>
              <a:t>perfect black balance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There are 4 cases that may arise when inserting into a red-black BST:</a:t>
            </a:r>
          </a:p>
          <a:p>
            <a:pPr marL="342900" indent="-342900">
              <a:buAutoNum type="arabicParenR"/>
            </a:pPr>
            <a:r>
              <a:rPr lang="en-US" dirty="0"/>
              <a:t>Insert into a single 2-node</a:t>
            </a:r>
          </a:p>
          <a:p>
            <a:pPr marL="342900" indent="-342900">
              <a:buFont typeface="Arial" panose="020B0604020202020204" pitchFamily="34" charset="0"/>
              <a:buAutoNum type="arabicParenR"/>
            </a:pPr>
            <a:r>
              <a:rPr lang="en-US" dirty="0"/>
              <a:t>Insert into a 2-node at the bottom</a:t>
            </a:r>
          </a:p>
          <a:p>
            <a:pPr marL="342900" indent="-342900">
              <a:buFont typeface="Arial" panose="020B0604020202020204" pitchFamily="34" charset="0"/>
              <a:buAutoNum type="arabicParenR"/>
            </a:pPr>
            <a:r>
              <a:rPr lang="en-US" dirty="0"/>
              <a:t>Insert into a tree with two keys (in a 3-node)</a:t>
            </a:r>
          </a:p>
          <a:p>
            <a:pPr marL="342900" indent="-342900">
              <a:buFont typeface="Arial" panose="020B0604020202020204" pitchFamily="34" charset="0"/>
              <a:buAutoNum type="arabicParenR"/>
            </a:pPr>
            <a:r>
              <a:rPr lang="en-US" dirty="0"/>
              <a:t>Insert into a 3-node at the bottom</a:t>
            </a:r>
          </a:p>
          <a:p>
            <a:pPr marL="342900" indent="-342900">
              <a:buAutoNum type="arabicParenR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1409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D1A6A-6D7A-47EF-B969-EF4A18D6A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1: Insert into a single 2-Node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648B1B-F073-4A12-9392-D9FC5B5EE3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There are a couple subcases here, but regardless we will need to </a:t>
            </a:r>
            <a:r>
              <a:rPr lang="en-US" b="1" dirty="0"/>
              <a:t>rotate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1) If the new key &lt; key in the tree:  Simply make a new </a:t>
            </a:r>
            <a:r>
              <a:rPr lang="en-US" b="1" dirty="0"/>
              <a:t>red </a:t>
            </a:r>
            <a:r>
              <a:rPr lang="en-US" dirty="0"/>
              <a:t>node with a new key</a:t>
            </a:r>
          </a:p>
          <a:p>
            <a:r>
              <a:rPr lang="en-US" dirty="0"/>
              <a:t>No rotation is necessary, as we have a red-black BST equivalent to a single 3-node.</a:t>
            </a:r>
          </a:p>
          <a:p>
            <a:pPr marL="0" indent="0">
              <a:buNone/>
            </a:pPr>
            <a:r>
              <a:rPr lang="en-US" dirty="0"/>
              <a:t>2) If the new key &gt; key in the tree:  Attaching a new </a:t>
            </a:r>
            <a:r>
              <a:rPr lang="en-US" b="1" dirty="0"/>
              <a:t>red </a:t>
            </a:r>
            <a:r>
              <a:rPr lang="en-US" dirty="0"/>
              <a:t>node will yield a </a:t>
            </a:r>
            <a:r>
              <a:rPr lang="en-US" b="1" dirty="0"/>
              <a:t>right-leaning </a:t>
            </a:r>
            <a:r>
              <a:rPr lang="en-US" dirty="0"/>
              <a:t>red link, so we </a:t>
            </a:r>
            <a:r>
              <a:rPr lang="en-US" b="1" dirty="0" err="1"/>
              <a:t>rotateLeft</a:t>
            </a:r>
            <a:r>
              <a:rPr lang="en-US" b="1" dirty="0"/>
              <a:t> 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0077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03424-B93D-499D-AABC-9E58B6013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Case 1 (Subcase 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FB691-7E35-4E28-BA31-236211B199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Insert ‘a’</a:t>
            </a:r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D010AA22-3615-4530-B5B6-A6B9FDD6B769}"/>
              </a:ext>
            </a:extLst>
          </p:cNvPr>
          <p:cNvSpPr/>
          <p:nvPr/>
        </p:nvSpPr>
        <p:spPr>
          <a:xfrm>
            <a:off x="6711461" y="2727096"/>
            <a:ext cx="260058" cy="298103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577231B-0D3C-4C84-B0CC-0C418BA3280E}"/>
              </a:ext>
            </a:extLst>
          </p:cNvPr>
          <p:cNvCxnSpPr>
            <a:cxnSpLocks/>
          </p:cNvCxnSpPr>
          <p:nvPr/>
        </p:nvCxnSpPr>
        <p:spPr>
          <a:xfrm>
            <a:off x="6180523" y="2970560"/>
            <a:ext cx="413708" cy="5463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C28EE0F-A74C-41FA-A072-B46A233DFEEC}"/>
              </a:ext>
            </a:extLst>
          </p:cNvPr>
          <p:cNvSpPr txBox="1"/>
          <p:nvPr/>
        </p:nvSpPr>
        <p:spPr>
          <a:xfrm>
            <a:off x="4927768" y="2600205"/>
            <a:ext cx="1783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Search ends here</a:t>
            </a:r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B4544371-B8FF-49AA-B5AD-D4E4EE6E4BD8}"/>
              </a:ext>
            </a:extLst>
          </p:cNvPr>
          <p:cNvSpPr/>
          <p:nvPr/>
        </p:nvSpPr>
        <p:spPr>
          <a:xfrm>
            <a:off x="6711461" y="2721093"/>
            <a:ext cx="260058" cy="298103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b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BBDB601-C482-45D3-93AA-A2B5E0640D92}"/>
              </a:ext>
            </a:extLst>
          </p:cNvPr>
          <p:cNvCxnSpPr>
            <a:cxnSpLocks/>
            <a:stCxn id="4" idx="3"/>
          </p:cNvCxnSpPr>
          <p:nvPr/>
        </p:nvCxnSpPr>
        <p:spPr>
          <a:xfrm flipH="1">
            <a:off x="6486525" y="2981543"/>
            <a:ext cx="263021" cy="2474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4536744E-27B2-44F7-A163-41CC7EF04343}"/>
              </a:ext>
            </a:extLst>
          </p:cNvPr>
          <p:cNvSpPr/>
          <p:nvPr/>
        </p:nvSpPr>
        <p:spPr>
          <a:xfrm>
            <a:off x="6264552" y="3185319"/>
            <a:ext cx="260058" cy="298103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0152ACD-54EE-4872-B87B-0D2063F2CFDF}"/>
              </a:ext>
            </a:extLst>
          </p:cNvPr>
          <p:cNvCxnSpPr>
            <a:cxnSpLocks/>
          </p:cNvCxnSpPr>
          <p:nvPr/>
        </p:nvCxnSpPr>
        <p:spPr>
          <a:xfrm>
            <a:off x="5819614" y="3307050"/>
            <a:ext cx="413708" cy="5463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0515C02-48C4-49A3-861E-EE2777CDF1F3}"/>
              </a:ext>
            </a:extLst>
          </p:cNvPr>
          <p:cNvSpPr txBox="1"/>
          <p:nvPr/>
        </p:nvSpPr>
        <p:spPr>
          <a:xfrm>
            <a:off x="4026209" y="2813476"/>
            <a:ext cx="25322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Red link to new node containing ‘a’ converts 2-node to 3-node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7FBCB26-180E-4CF6-9C69-D1EA0EEAB0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" y="0"/>
            <a:ext cx="121729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2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8" grpId="0" animBg="1"/>
      <p:bldP spid="13" grpId="0" animBg="1"/>
      <p:bldP spid="15" grpId="0"/>
      <p:bldP spid="15" grpId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2128B-17D7-44BF-9B81-49CF7ADF2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Case 1 (Subcase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538AA-523C-40A4-B065-04DD1BE0C5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Insert ‘b’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FFDA74CD-4BBB-479E-8629-2ED4BB828AC3}"/>
              </a:ext>
            </a:extLst>
          </p:cNvPr>
          <p:cNvSpPr/>
          <p:nvPr/>
        </p:nvSpPr>
        <p:spPr>
          <a:xfrm>
            <a:off x="6096000" y="2797435"/>
            <a:ext cx="260058" cy="298103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2395717-1AE5-4BF5-9BF0-F4FA4C08AE37}"/>
              </a:ext>
            </a:extLst>
          </p:cNvPr>
          <p:cNvCxnSpPr>
            <a:cxnSpLocks/>
          </p:cNvCxnSpPr>
          <p:nvPr/>
        </p:nvCxnSpPr>
        <p:spPr>
          <a:xfrm flipH="1">
            <a:off x="6356058" y="3095538"/>
            <a:ext cx="387642" cy="7222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42A6706-A337-401E-BDB7-40401D69E152}"/>
              </a:ext>
            </a:extLst>
          </p:cNvPr>
          <p:cNvSpPr txBox="1"/>
          <p:nvPr/>
        </p:nvSpPr>
        <p:spPr>
          <a:xfrm>
            <a:off x="6445126" y="2726206"/>
            <a:ext cx="1783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Search ends here</a:t>
            </a:r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239106EF-AC3F-4DE3-922F-350258568324}"/>
              </a:ext>
            </a:extLst>
          </p:cNvPr>
          <p:cNvSpPr/>
          <p:nvPr/>
        </p:nvSpPr>
        <p:spPr>
          <a:xfrm>
            <a:off x="6096000" y="2791969"/>
            <a:ext cx="260058" cy="298103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a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6774324-ADF9-4F3D-B74E-4BC447ACC535}"/>
              </a:ext>
            </a:extLst>
          </p:cNvPr>
          <p:cNvCxnSpPr>
            <a:cxnSpLocks/>
            <a:stCxn id="7" idx="5"/>
          </p:cNvCxnSpPr>
          <p:nvPr/>
        </p:nvCxnSpPr>
        <p:spPr>
          <a:xfrm>
            <a:off x="6317973" y="3046416"/>
            <a:ext cx="231906" cy="20304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3D13FA52-28DF-461A-B19F-20E1171FCB5F}"/>
              </a:ext>
            </a:extLst>
          </p:cNvPr>
          <p:cNvSpPr/>
          <p:nvPr/>
        </p:nvSpPr>
        <p:spPr>
          <a:xfrm>
            <a:off x="6476985" y="3222440"/>
            <a:ext cx="260058" cy="298103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78C4652-1CD4-4612-8C67-4BA8C382F2B8}"/>
              </a:ext>
            </a:extLst>
          </p:cNvPr>
          <p:cNvCxnSpPr>
            <a:cxnSpLocks/>
          </p:cNvCxnSpPr>
          <p:nvPr/>
        </p:nvCxnSpPr>
        <p:spPr>
          <a:xfrm flipH="1">
            <a:off x="6737043" y="3237799"/>
            <a:ext cx="387642" cy="7222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42A16A2-05B1-45D0-9C87-38173F6202B2}"/>
              </a:ext>
            </a:extLst>
          </p:cNvPr>
          <p:cNvSpPr txBox="1"/>
          <p:nvPr/>
        </p:nvSpPr>
        <p:spPr>
          <a:xfrm>
            <a:off x="6902712" y="2933839"/>
            <a:ext cx="20552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Attached new node with red link</a:t>
            </a:r>
          </a:p>
        </p:txBody>
      </p: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D5B39DFA-BD64-4194-97D8-F2EE9C6B0C39}"/>
              </a:ext>
            </a:extLst>
          </p:cNvPr>
          <p:cNvSpPr/>
          <p:nvPr/>
        </p:nvSpPr>
        <p:spPr>
          <a:xfrm>
            <a:off x="6104432" y="2791969"/>
            <a:ext cx="260058" cy="298103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85E418D-0D8C-4E3F-A91E-D3BE5D0CD15E}"/>
              </a:ext>
            </a:extLst>
          </p:cNvPr>
          <p:cNvCxnSpPr>
            <a:cxnSpLocks/>
          </p:cNvCxnSpPr>
          <p:nvPr/>
        </p:nvCxnSpPr>
        <p:spPr>
          <a:xfrm flipH="1">
            <a:off x="5855872" y="2997911"/>
            <a:ext cx="244344" cy="2996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lowchart: Connector 18">
            <a:extLst>
              <a:ext uri="{FF2B5EF4-FFF2-40B4-BE49-F238E27FC236}">
                <a16:creationId xmlns:a16="http://schemas.microsoft.com/office/drawing/2014/main" id="{1DCBE5E9-D21E-4AA1-AB55-F42A7E98E30C}"/>
              </a:ext>
            </a:extLst>
          </p:cNvPr>
          <p:cNvSpPr/>
          <p:nvPr/>
        </p:nvSpPr>
        <p:spPr>
          <a:xfrm>
            <a:off x="5681597" y="3273910"/>
            <a:ext cx="260058" cy="298103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D7ABE6E-4F56-4633-8241-3330F80B4E96}"/>
              </a:ext>
            </a:extLst>
          </p:cNvPr>
          <p:cNvCxnSpPr>
            <a:cxnSpLocks/>
          </p:cNvCxnSpPr>
          <p:nvPr/>
        </p:nvCxnSpPr>
        <p:spPr>
          <a:xfrm>
            <a:off x="5329023" y="3274334"/>
            <a:ext cx="348358" cy="4799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8A96377-EB8F-4C26-9DD5-E923A0C3632A}"/>
              </a:ext>
            </a:extLst>
          </p:cNvPr>
          <p:cNvSpPr txBox="1"/>
          <p:nvPr/>
        </p:nvSpPr>
        <p:spPr>
          <a:xfrm>
            <a:off x="3995043" y="2591468"/>
            <a:ext cx="20552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Rotated left to make a legal 3-node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37AAE4AB-EBA6-4B96-8AF3-5B0A26201E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75"/>
            <a:ext cx="12192000" cy="685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013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6" grpId="1"/>
      <p:bldP spid="7" grpId="0" animBg="1"/>
      <p:bldP spid="7" grpId="1" animBg="1"/>
      <p:bldP spid="13" grpId="0" animBg="1"/>
      <p:bldP spid="13" grpId="1" animBg="1"/>
      <p:bldP spid="15" grpId="0"/>
      <p:bldP spid="15" grpId="1"/>
      <p:bldP spid="16" grpId="0" animBg="1"/>
      <p:bldP spid="19" grpId="0" animBg="1"/>
      <p:bldP spid="2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B91C2-4062-4892-9215-2620E7127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2: Insert into a 2-node at the bottom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DB0443-BE68-4F55-B868-36F81151ED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insert keys into a red-black BST by adding a new node at the bottom, but always connected to its parent with a red-link.</a:t>
            </a:r>
          </a:p>
          <a:p>
            <a:pPr marL="342900" indent="-342900">
              <a:buAutoNum type="arabicParenR"/>
            </a:pPr>
            <a:r>
              <a:rPr lang="en-US" dirty="0"/>
              <a:t>If the parent is a 2-node, then the two cases from Case 1 apply</a:t>
            </a:r>
          </a:p>
          <a:p>
            <a:pPr marL="342900" indent="-342900">
              <a:buAutoNum type="arabicParenR"/>
            </a:pPr>
            <a:r>
              <a:rPr lang="en-US" dirty="0"/>
              <a:t>If the new node is attached to the left link, the parent simply becomes a 3-node</a:t>
            </a:r>
          </a:p>
          <a:p>
            <a:pPr marL="342900" indent="-342900">
              <a:buAutoNum type="arabicParenR"/>
            </a:pPr>
            <a:r>
              <a:rPr lang="en-US" dirty="0"/>
              <a:t>If the new node is attached to a right-link, we have a 3-node leaning the wrong way, and a left rotation finishes the job for us.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4809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31F87-C97B-411D-8B92-EFC1A1E53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Case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0D3DD-3AE3-4C8C-84B2-73BDBA5F96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Insert 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0F06F6-6EB0-4271-84F8-28D1DB8752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0558" y="2638044"/>
            <a:ext cx="1638529" cy="12098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862FB80-9664-41A8-AC35-4D2A0B9189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1412" y="2552307"/>
            <a:ext cx="2086266" cy="2591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262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C02CB-C194-427D-807C-C39AD86E9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3: Insert into a tree with two keys (in a 3-Node)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B91A02-C323-4418-A090-5F7513B474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There are three subcases: </a:t>
            </a:r>
          </a:p>
          <a:p>
            <a:pPr marL="342900" indent="-342900">
              <a:buAutoNum type="arabicParenR"/>
            </a:pPr>
            <a:r>
              <a:rPr lang="en-US" dirty="0"/>
              <a:t>New key &gt; both keys</a:t>
            </a:r>
          </a:p>
          <a:p>
            <a:pPr marL="342900" indent="-342900">
              <a:buAutoNum type="arabicParenR"/>
            </a:pPr>
            <a:r>
              <a:rPr lang="en-US" dirty="0"/>
              <a:t>New key &lt; both keys</a:t>
            </a:r>
          </a:p>
          <a:p>
            <a:pPr marL="342900" indent="-342900">
              <a:buAutoNum type="arabicParenR"/>
            </a:pPr>
            <a:r>
              <a:rPr lang="en-US" dirty="0"/>
              <a:t>New key between both keys</a:t>
            </a:r>
          </a:p>
        </p:txBody>
      </p:sp>
    </p:spTree>
    <p:extLst>
      <p:ext uri="{BB962C8B-B14F-4D97-AF65-F5344CB8AC3E}">
        <p14:creationId xmlns:p14="http://schemas.microsoft.com/office/powerpoint/2010/main" val="29208249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209BC-862F-4B86-92AD-0D0A2541C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3 Subcase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E7BF4-1FB4-4ADF-94F6-A0F120099E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When the new key is larger than the two keys, we attach the node on the rightmost link of the 3-node</a:t>
            </a:r>
          </a:p>
          <a:p>
            <a:r>
              <a:rPr lang="en-US" dirty="0"/>
              <a:t>Results in a balanced tree with the middle key at the root, connected with red links to nodes containing a smaller and a larger key.</a:t>
            </a:r>
          </a:p>
          <a:p>
            <a:r>
              <a:rPr lang="en-US" dirty="0"/>
              <a:t>Thus, a simple color flip of the two links from red to black results in a balanced tree of height 2 with three nodes, which maintains the 1-1 correspondence.</a:t>
            </a:r>
          </a:p>
          <a:p>
            <a:pPr marL="0" indent="0">
              <a:buNone/>
            </a:pPr>
            <a:r>
              <a:rPr lang="en-US" dirty="0"/>
              <a:t>Note: The other subcases reduce to this case.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156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62536-5474-429C-A86C-8626A75D6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Sidenote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661ED2-F4F9-47CD-9884-A68F3DD744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Office Hours will be held in a hybrid fashion.</a:t>
            </a:r>
          </a:p>
          <a:p>
            <a:r>
              <a:rPr lang="en-US" dirty="0"/>
              <a:t>Preferably in-person at 5806 SENSQ</a:t>
            </a:r>
          </a:p>
          <a:p>
            <a:r>
              <a:rPr lang="en-US" dirty="0"/>
              <a:t>But also on Zoom (give me a heads up if you plan on coming virtually)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Also, feel free to drop-by my tutoring hours if my office hours don’t suit your schedule!</a:t>
            </a:r>
          </a:p>
          <a:p>
            <a:pPr marL="0" indent="0" algn="ctr">
              <a:buNone/>
            </a:pPr>
            <a:r>
              <a:rPr lang="en-US" dirty="0">
                <a:hlinkClick r:id="rId2"/>
              </a:rPr>
              <a:t>https://pathways.campus.eab.com/pal/5N9M2n7yZj</a:t>
            </a:r>
            <a:r>
              <a:rPr lang="en-US" dirty="0"/>
              <a:t> </a:t>
            </a:r>
          </a:p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9712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57FE6-C34C-4B07-A1DE-091FC6F19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Case 3 Subcase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D1BBF2-555D-43E8-A396-CE5652EC5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Insert ‘c’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E299769-96B9-4E0B-A220-FF55E2A0C6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7685" y="2305140"/>
            <a:ext cx="1933845" cy="3953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5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B9C04-0135-4FCA-9F90-C3504E4B3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3 Subcase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EDCCA-024F-423F-91B8-2220497492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If the new key is </a:t>
            </a:r>
            <a:r>
              <a:rPr lang="en-US" b="1" dirty="0"/>
              <a:t>smaller </a:t>
            </a:r>
            <a:r>
              <a:rPr lang="en-US" dirty="0"/>
              <a:t>than the two keys in the tree and goes on the left link, then we have two red links in a row, both leaning to the left, which can be reduced to subcase 1 by rotating the top link to the right. </a:t>
            </a:r>
          </a:p>
        </p:txBody>
      </p:sp>
    </p:spTree>
    <p:extLst>
      <p:ext uri="{BB962C8B-B14F-4D97-AF65-F5344CB8AC3E}">
        <p14:creationId xmlns:p14="http://schemas.microsoft.com/office/powerpoint/2010/main" val="715604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925CB-6B9B-4368-BFBE-7FC85395A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Case 3 Subcase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DD15A2-6795-43E5-922A-FEC8D30EDF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Insert ‘a’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53EA1D-2D4E-4A6A-917A-AE20621507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2028" y="2398185"/>
            <a:ext cx="1668531" cy="4049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388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433D6-D9C8-4AA8-AEDC-B672C8DCC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3 Subcase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21BFE0-208D-4F94-81C8-F7AAC120E6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If the new key goes between the two keys in the tree, we again have two red links in a row, a right-leaning one below a left-leaning one, which can reduce to subcase 2 (two red links in a row, to the left) by rotating left the bottom link.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9518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9C1AA-401F-48AB-9764-D481BC3D3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Case 3 Subcase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C45171-E363-4A50-ACFD-A1B8A8F8C2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Insert ‘b’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F3C484-9B4B-434B-BA47-5BD4D3D466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356003"/>
            <a:ext cx="1578842" cy="3939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055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1BC5F-0840-42BA-96FA-235D552A6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Keeping the root Black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1A41B-6AE8-4F5C-8D01-3E43CCCCE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red root implies that the root is part of a 3-node, however this is not the case, so after each insertion, we color the root black.</a:t>
            </a:r>
          </a:p>
          <a:p>
            <a:r>
              <a:rPr lang="en-US" dirty="0"/>
              <a:t>Observe that the black height of the tree increases by 1 whenever the color of the root is flipped from black to red.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381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D9429-66A1-40CE-AE96-2A770BA8E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4: Insert into a 3-node at the bottom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EF453-4302-4600-92FF-A3C1F952E4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this case, the same three subcases arise. </a:t>
            </a:r>
          </a:p>
          <a:p>
            <a:pPr marL="0" indent="0">
              <a:buNone/>
            </a:pPr>
            <a:r>
              <a:rPr lang="en-US" dirty="0"/>
              <a:t>1) The new link is connected to the right link of the 3-node</a:t>
            </a:r>
          </a:p>
          <a:p>
            <a:r>
              <a:rPr lang="en-US" dirty="0"/>
              <a:t>We simply flip colors</a:t>
            </a:r>
          </a:p>
          <a:p>
            <a:pPr marL="0" indent="0">
              <a:buNone/>
            </a:pPr>
            <a:r>
              <a:rPr lang="en-US" dirty="0"/>
              <a:t>2) The new link is connected to the left link of the 3-node</a:t>
            </a:r>
          </a:p>
          <a:p>
            <a:r>
              <a:rPr lang="en-US" dirty="0"/>
              <a:t>We rotate the top link right and flip colors</a:t>
            </a:r>
          </a:p>
          <a:p>
            <a:pPr marL="0" indent="0">
              <a:buNone/>
            </a:pPr>
            <a:r>
              <a:rPr lang="en-US" dirty="0"/>
              <a:t>3) The new link is connected to the middle link of the 3-node</a:t>
            </a:r>
          </a:p>
          <a:p>
            <a:r>
              <a:rPr lang="en-US" dirty="0"/>
              <a:t>We rotate the bottom link left, then rotate the top link right, then flip colors.</a:t>
            </a:r>
          </a:p>
        </p:txBody>
      </p:sp>
    </p:spTree>
    <p:extLst>
      <p:ext uri="{BB962C8B-B14F-4D97-AF65-F5344CB8AC3E}">
        <p14:creationId xmlns:p14="http://schemas.microsoft.com/office/powerpoint/2010/main" val="3610244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674C3-FB7C-4C1C-A6E3-C4932BB89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Case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2E5AE8-1CAD-4834-8C28-D28CB8D8C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Insert 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39C156-184C-41C1-9A1B-B8E7B835C1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0644" y="2407391"/>
            <a:ext cx="2161881" cy="4068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523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78700-00E8-4940-9EDC-E84B6CC64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1C84C2-DE20-4C35-8A78-F86105E2AB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We can maintain our 1-1 correspondence between 2-3 trees and red-black BSTs during insertion through judicious use of the following operations: </a:t>
            </a:r>
          </a:p>
          <a:p>
            <a:r>
              <a:rPr lang="en-US" dirty="0"/>
              <a:t>Left rotations/Right rotations</a:t>
            </a:r>
          </a:p>
          <a:p>
            <a:r>
              <a:rPr lang="en-US" dirty="0"/>
              <a:t>Color flip</a:t>
            </a:r>
          </a:p>
          <a:p>
            <a:pPr marL="0" indent="0">
              <a:buNone/>
            </a:pPr>
            <a:r>
              <a:rPr lang="en-US" dirty="0"/>
              <a:t>Insertion is accomplished by performing the following operations, one after the other, on each node, as we pass up the tree:</a:t>
            </a:r>
          </a:p>
          <a:p>
            <a:pPr marL="342900" indent="-342900">
              <a:buAutoNum type="arabicParenR"/>
            </a:pPr>
            <a:r>
              <a:rPr lang="en-US" dirty="0"/>
              <a:t>If the right child is </a:t>
            </a:r>
            <a:r>
              <a:rPr lang="en-US" b="1" dirty="0"/>
              <a:t>red </a:t>
            </a:r>
            <a:r>
              <a:rPr lang="en-US" dirty="0"/>
              <a:t>and the left child is </a:t>
            </a:r>
            <a:r>
              <a:rPr lang="en-US" b="1" dirty="0"/>
              <a:t>black</a:t>
            </a:r>
            <a:r>
              <a:rPr lang="en-US" dirty="0"/>
              <a:t>, rotate left</a:t>
            </a:r>
          </a:p>
          <a:p>
            <a:pPr marL="342900" indent="-342900">
              <a:buAutoNum type="arabicParenR"/>
            </a:pPr>
            <a:r>
              <a:rPr lang="en-US" dirty="0"/>
              <a:t>If both the left child and its left child are red, rotate right</a:t>
            </a:r>
          </a:p>
          <a:p>
            <a:pPr marL="342900" indent="-342900">
              <a:buAutoNum type="arabicParenR"/>
            </a:pPr>
            <a:r>
              <a:rPr lang="en-US" dirty="0"/>
              <a:t>If both children are red, flip colors.</a:t>
            </a:r>
          </a:p>
        </p:txBody>
      </p:sp>
    </p:spTree>
    <p:extLst>
      <p:ext uri="{BB962C8B-B14F-4D97-AF65-F5344CB8AC3E}">
        <p14:creationId xmlns:p14="http://schemas.microsoft.com/office/powerpoint/2010/main" val="145590449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C25F6-7266-4308-89F7-EEBCCD84C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Red-Black BST Put Function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29B606-3EFE-48D7-9D2E-AF0A40163A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1136" y="2384561"/>
            <a:ext cx="5087407" cy="330757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562F579-3B35-4074-B774-58DA5644695E}"/>
              </a:ext>
            </a:extLst>
          </p:cNvPr>
          <p:cNvSpPr txBox="1"/>
          <p:nvPr/>
        </p:nvSpPr>
        <p:spPr>
          <a:xfrm>
            <a:off x="7417603" y="4071568"/>
            <a:ext cx="413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Rotates left any right-leaning 3-node (or right-leaning red link at the bottom of a temporary 4-node)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CBECAA-39AB-4CD1-AD70-E415AF956C08}"/>
              </a:ext>
            </a:extLst>
          </p:cNvPr>
          <p:cNvSpPr txBox="1"/>
          <p:nvPr/>
        </p:nvSpPr>
        <p:spPr>
          <a:xfrm>
            <a:off x="7417603" y="4624637"/>
            <a:ext cx="413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Rotates right the top link in a temporary 4-node with two left-leaning red links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D25A8D-7186-42E6-91F2-F6EF4438E922}"/>
              </a:ext>
            </a:extLst>
          </p:cNvPr>
          <p:cNvSpPr txBox="1"/>
          <p:nvPr/>
        </p:nvSpPr>
        <p:spPr>
          <a:xfrm>
            <a:off x="7417603" y="5138142"/>
            <a:ext cx="4130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Flips colors to pass a red link up the tree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018EBC6-C09D-4747-8BC4-B7D14DFF308E}"/>
              </a:ext>
            </a:extLst>
          </p:cNvPr>
          <p:cNvCxnSpPr>
            <a:cxnSpLocks/>
          </p:cNvCxnSpPr>
          <p:nvPr/>
        </p:nvCxnSpPr>
        <p:spPr>
          <a:xfrm flipH="1">
            <a:off x="6461760" y="3672840"/>
            <a:ext cx="1059180" cy="5544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42B930A-A968-4B82-B7E8-C07443105320}"/>
              </a:ext>
            </a:extLst>
          </p:cNvPr>
          <p:cNvSpPr txBox="1"/>
          <p:nvPr/>
        </p:nvSpPr>
        <p:spPr>
          <a:xfrm>
            <a:off x="7520940" y="3410539"/>
            <a:ext cx="927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Identical to BST code 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095421D-7663-4D22-96AB-D0BD29D3766B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6426635" y="4302401"/>
            <a:ext cx="990968" cy="3800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412742E-9E53-4F99-9D2C-777F12F94FDC}"/>
              </a:ext>
            </a:extLst>
          </p:cNvPr>
          <p:cNvCxnSpPr>
            <a:cxnSpLocks/>
          </p:cNvCxnSpPr>
          <p:nvPr/>
        </p:nvCxnSpPr>
        <p:spPr>
          <a:xfrm flipH="1">
            <a:off x="7112386" y="4785360"/>
            <a:ext cx="305217" cy="10287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2804A52-24D8-4B22-BE6A-CB92FF045EA9}"/>
              </a:ext>
            </a:extLst>
          </p:cNvPr>
          <p:cNvCxnSpPr>
            <a:cxnSpLocks/>
            <a:stCxn id="8" idx="1"/>
          </p:cNvCxnSpPr>
          <p:nvPr/>
        </p:nvCxnSpPr>
        <p:spPr>
          <a:xfrm flipH="1" flipV="1">
            <a:off x="6705601" y="5086302"/>
            <a:ext cx="712002" cy="1903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3702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EB767-2437-4590-8758-7EF96F81D8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2-3 Trees</a:t>
            </a:r>
          </a:p>
        </p:txBody>
      </p:sp>
    </p:spTree>
    <p:extLst>
      <p:ext uri="{BB962C8B-B14F-4D97-AF65-F5344CB8AC3E}">
        <p14:creationId xmlns:p14="http://schemas.microsoft.com/office/powerpoint/2010/main" val="170877101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EB767-2437-4590-8758-7EF96F81D8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Hints</a:t>
            </a:r>
          </a:p>
        </p:txBody>
      </p:sp>
    </p:spTree>
    <p:extLst>
      <p:ext uri="{BB962C8B-B14F-4D97-AF65-F5344CB8AC3E}">
        <p14:creationId xmlns:p14="http://schemas.microsoft.com/office/powerpoint/2010/main" val="305440014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6E8B9-3E59-42CE-BB80-7F57DB42B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yeah… there’s a project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CDC388-BED4-47CD-A0D5-1EFAA5FE2B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PHEWWWW!!! That was a lot… let’s get into the juicy stuff now!!</a:t>
            </a:r>
          </a:p>
          <a:p>
            <a:r>
              <a:rPr lang="en-US" dirty="0"/>
              <a:t>Unfortunately, with all programming classes, there are projects… but BSTs are fun!! </a:t>
            </a:r>
          </a:p>
        </p:txBody>
      </p:sp>
    </p:spTree>
    <p:extLst>
      <p:ext uri="{BB962C8B-B14F-4D97-AF65-F5344CB8AC3E}">
        <p14:creationId xmlns:p14="http://schemas.microsoft.com/office/powerpoint/2010/main" val="315897945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02DA-79FB-46B6-845F-A5C2EDA4D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Codespace</a:t>
            </a:r>
            <a:r>
              <a:rPr lang="en-US" dirty="0"/>
              <a:t> Error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A6DBA2-784F-4347-B102-77C897EF67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>
                <a:solidFill>
                  <a:schemeClr val="tx1"/>
                </a:solidFill>
              </a:rPr>
              <a:t>If you are getting the following error:</a:t>
            </a:r>
          </a:p>
          <a:p>
            <a:pPr marL="0" indent="0" algn="ctr">
              <a:buNone/>
            </a:pPr>
            <a:r>
              <a:rPr lang="en-US" b="0" i="0" dirty="0">
                <a:solidFill>
                  <a:srgbClr val="FF0000"/>
                </a:solidFill>
                <a:effectLst/>
              </a:rPr>
              <a:t>"General error during semantic analysis: Unsupported class file major version 61“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This means you are missing the </a:t>
            </a:r>
            <a:r>
              <a:rPr lang="en-US" dirty="0" err="1">
                <a:solidFill>
                  <a:schemeClr val="tx1"/>
                </a:solidFill>
              </a:rPr>
              <a:t>Dockerfile</a:t>
            </a:r>
            <a:r>
              <a:rPr lang="en-US" dirty="0">
                <a:solidFill>
                  <a:schemeClr val="tx1"/>
                </a:solidFill>
              </a:rPr>
              <a:t>, to fix this error, add the following to your repository:</a:t>
            </a:r>
          </a:p>
          <a:p>
            <a:pPr marL="0" indent="0" algn="ctr">
              <a:buNone/>
            </a:pPr>
            <a:r>
              <a:rPr lang="en-US" b="0" i="0" u="none" strike="noStrike" dirty="0">
                <a:effectLst/>
                <a:hlinkClick r:id="rId2"/>
              </a:rPr>
              <a:t>https://github.com/PittCS1501/devcontainer1501</a:t>
            </a:r>
            <a:endParaRPr lang="en-US" b="0" i="0" u="none" strike="noStrike" dirty="0">
              <a:effectLst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Then you will need to restart your </a:t>
            </a:r>
            <a:r>
              <a:rPr lang="en-US" dirty="0" err="1">
                <a:solidFill>
                  <a:schemeClr val="tx1"/>
                </a:solidFill>
              </a:rPr>
              <a:t>Codespace</a:t>
            </a:r>
            <a:r>
              <a:rPr lang="en-US" dirty="0">
                <a:solidFill>
                  <a:schemeClr val="tx1"/>
                </a:solidFill>
              </a:rPr>
              <a:t> once the files are added.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6824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CDDF-CEA8-4598-8F10-89202C0A5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your sanity Checks in App.java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91F3F-2531-4366-9B0A-C35CF7C654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Whenever you </a:t>
            </a:r>
            <a:r>
              <a:rPr lang="en-US" b="1" dirty="0"/>
              <a:t>run </a:t>
            </a:r>
            <a:r>
              <a:rPr lang="en-US" dirty="0"/>
              <a:t>./</a:t>
            </a:r>
            <a:r>
              <a:rPr lang="en-US" dirty="0" err="1"/>
              <a:t>gradlew</a:t>
            </a:r>
            <a:r>
              <a:rPr lang="en-US" dirty="0"/>
              <a:t> run, App.java is also run. </a:t>
            </a:r>
          </a:p>
          <a:p>
            <a:r>
              <a:rPr lang="en-US" dirty="0"/>
              <a:t>I highly recommend that you write more explicit tests in this file.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500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48027-6C59-48F8-91CE-00CD9969E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Hints for Height Function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7E984E4-9012-4176-9FFB-4BC38D02176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Let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dirty="0" err="1" smtClean="0">
                        <a:latin typeface="Cambria Math" panose="02040503050406030204" pitchFamily="18" charset="0"/>
                      </a:rPr>
                      <m:t>𝒍𝒉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be the height of the left subtree 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𝒓𝒉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be the height of the right subtree</a:t>
                </a:r>
              </a:p>
              <a:p>
                <a:pPr marL="342900" indent="-342900">
                  <a:buFont typeface="+mj-lt"/>
                  <a:buAutoNum type="arabicPeriod"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Then, the height of the BST will be the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1+</m:t>
                    </m:r>
                    <m:r>
                      <m:rPr>
                        <m:sty m:val="p"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𝑙h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𝑟h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), </m:t>
                    </m:r>
                  </m:oMath>
                </a14:m>
                <a:r>
                  <a:rPr lang="en-US" dirty="0"/>
                  <a:t>why?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7E984E4-9012-4176-9FFB-4BC38D0217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1" t="-11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6382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0B42E-FA27-44C0-9536-C43C6FC28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Example</a:t>
            </a:r>
          </a:p>
        </p:txBody>
      </p:sp>
    </p:spTree>
    <p:extLst>
      <p:ext uri="{BB962C8B-B14F-4D97-AF65-F5344CB8AC3E}">
        <p14:creationId xmlns:p14="http://schemas.microsoft.com/office/powerpoint/2010/main" val="428915094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B9D71-1E1F-493A-BE7A-9AEE7B54E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Hints for Delete Function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F5F1C6D-004A-48A0-887E-CEED2779E6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We can divide delete into 2 cases: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Node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𝑑𝑒𝑙𝑒𝑡𝑒</m:t>
                    </m:r>
                  </m:oMath>
                </a14:m>
                <a:r>
                  <a:rPr lang="en-US" dirty="0"/>
                  <a:t> is a leaf node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Node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𝑑𝑒𝑙𝑒𝑡𝑒</m:t>
                    </m:r>
                  </m:oMath>
                </a14:m>
                <a:r>
                  <a:rPr lang="en-US" dirty="0"/>
                  <a:t> is an interior node</a:t>
                </a:r>
              </a:p>
              <a:p>
                <a:pPr lvl="1"/>
                <a:r>
                  <a:rPr lang="en-US" dirty="0"/>
                  <a:t>What if both left and right child are non-null?</a:t>
                </a:r>
              </a:p>
              <a:p>
                <a:pPr lvl="1"/>
                <a:r>
                  <a:rPr lang="en-US" dirty="0"/>
                  <a:t>What if only one of the children are non-null?</a:t>
                </a:r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F5F1C6D-004A-48A0-887E-CEED2779E6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1" t="-11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8119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6A15C-4261-4CDE-B6AA-1E7899E05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Example</a:t>
            </a:r>
          </a:p>
        </p:txBody>
      </p:sp>
    </p:spTree>
    <p:extLst>
      <p:ext uri="{BB962C8B-B14F-4D97-AF65-F5344CB8AC3E}">
        <p14:creationId xmlns:p14="http://schemas.microsoft.com/office/powerpoint/2010/main" val="70778336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D1DE3-F67D-4854-8D16-E5F3C3B51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Hint for </a:t>
            </a:r>
            <a:r>
              <a:rPr lang="en-US" dirty="0" err="1"/>
              <a:t>IsBalanced</a:t>
            </a:r>
            <a:r>
              <a:rPr lang="en-US" dirty="0"/>
              <a:t> Function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B8506A-0773-4DB7-835E-5226615AE8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Recall that a height-balanced is: </a:t>
                </a:r>
                <a:r>
                  <a:rPr lang="en-US" b="0" i="0" dirty="0">
                    <a:solidFill>
                      <a:srgbClr val="24292F"/>
                    </a:solidFill>
                    <a:effectLst/>
                  </a:rPr>
                  <a:t>One where the left and right subtrees of all nodes differ in height by no more than 1.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rgbClr val="24292F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24292F"/>
                    </a:solidFill>
                  </a:rPr>
                  <a:t>Therefore, we can do the following:</a:t>
                </a:r>
                <a:br>
                  <a:rPr lang="en-US" dirty="0">
                    <a:solidFill>
                      <a:srgbClr val="24292F"/>
                    </a:solidFill>
                  </a:rPr>
                </a:br>
                <a:r>
                  <a:rPr lang="en-US" dirty="0">
                    <a:solidFill>
                      <a:srgbClr val="24292F"/>
                    </a:solidFill>
                  </a:rPr>
                  <a:t>1. 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24292F"/>
                        </a:solidFill>
                        <a:latin typeface="Cambria Math" panose="02040503050406030204" pitchFamily="18" charset="0"/>
                      </a:rPr>
                      <m:t>𝑙h</m:t>
                    </m:r>
                  </m:oMath>
                </a14:m>
                <a:r>
                  <a:rPr lang="en-US" dirty="0"/>
                  <a:t> be the height of the left subtree</a:t>
                </a:r>
              </a:p>
              <a:p>
                <a:pPr marL="0" indent="0">
                  <a:buNone/>
                </a:pPr>
                <a:r>
                  <a:rPr lang="en-US" dirty="0"/>
                  <a:t>2.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𝑟h</m:t>
                    </m:r>
                  </m:oMath>
                </a14:m>
                <a:r>
                  <a:rPr lang="en-US" dirty="0"/>
                  <a:t> be the height of the right subtree</a:t>
                </a:r>
              </a:p>
              <a:p>
                <a:pPr marL="0" indent="0">
                  <a:buNone/>
                </a:pPr>
                <a:r>
                  <a:rPr lang="en-US" dirty="0"/>
                  <a:t>3. Check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𝑙h</m:t>
                    </m:r>
                  </m:oMath>
                </a14:m>
                <a:r>
                  <a:rPr lang="en-US" dirty="0"/>
                  <a:t> is balanced</a:t>
                </a:r>
              </a:p>
              <a:p>
                <a:pPr marL="0" indent="0">
                  <a:buNone/>
                </a:pPr>
                <a:r>
                  <a:rPr lang="en-US" dirty="0"/>
                  <a:t>4. Check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balanced</a:t>
                </a:r>
              </a:p>
              <a:p>
                <a:pPr marL="0" indent="0">
                  <a:buNone/>
                </a:pPr>
                <a:r>
                  <a:rPr lang="en-US" dirty="0"/>
                  <a:t>5. Check if the difference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𝑙h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𝑟h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6. If 3,4,5 are satisfied, the BST is balanced.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B8506A-0773-4DB7-835E-5226615AE8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3" t="-2358" b="-9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3164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BF9BD-AEB3-43B2-9FC7-78B20C78C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Hint for In-Order Traversal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FF2952-B262-4B36-96E8-65B0DE5C9F7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Recall that an in-order traversal requires us to:</a:t>
                </a:r>
                <a:br>
                  <a:rPr lang="en-US" dirty="0"/>
                </a:br>
                <a:r>
                  <a:rPr lang="en-US" dirty="0"/>
                  <a:t>1) Traverse the left subtree</a:t>
                </a:r>
              </a:p>
              <a:p>
                <a:pPr marL="0" indent="0">
                  <a:buNone/>
                </a:pPr>
                <a:r>
                  <a:rPr lang="en-US" dirty="0"/>
                  <a:t>2) Visit the root</a:t>
                </a:r>
              </a:p>
              <a:p>
                <a:pPr marL="0" indent="0">
                  <a:buNone/>
                </a:pPr>
                <a:r>
                  <a:rPr lang="en-US" dirty="0"/>
                  <a:t>3) Traverse the right subtree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:r>
                  <a:rPr lang="en-US" dirty="0"/>
                  <a:t>Since the root will always be in the middle of the work that is done by the left and right subtrees, we can do the following:</a:t>
                </a: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𝑙𝑒𝑓𝑡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𝑠𝑢𝑏𝑡𝑟𝑒𝑒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𝑠𝑡𝑟𝑖𝑛𝑔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 + 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𝑟𝑜𝑜𝑡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𝑣𝑎𝑙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 + 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𝑟𝑖𝑔h𝑡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𝑠𝑢𝑏𝑡𝑟𝑒𝑒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𝑠𝑡𝑟𝑖𝑛𝑔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FF2952-B262-4B36-96E8-65B0DE5C9F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1" t="-11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498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518D9-E593-4B09-A38C-CDCE89BAE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2-3 Trees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08F548-2438-45F2-B344-FFAA93DD30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a 2-3 search tree, we have either:</a:t>
            </a:r>
            <a:br>
              <a:rPr lang="en-US" dirty="0"/>
            </a:br>
            <a:r>
              <a:rPr lang="en-US" dirty="0"/>
              <a:t>1) 2 nodes (nodes that we’re used to seeing in a standard BST)</a:t>
            </a:r>
          </a:p>
          <a:p>
            <a:r>
              <a:rPr lang="en-US" dirty="0"/>
              <a:t>Left key &lt; parent key, Right key &lt; parent key</a:t>
            </a:r>
          </a:p>
          <a:p>
            <a:pPr marL="0" indent="0">
              <a:buNone/>
            </a:pPr>
            <a:r>
              <a:rPr lang="en-US" dirty="0"/>
              <a:t>2) 3 nodes: 2 keys, 3 links</a:t>
            </a:r>
          </a:p>
          <a:p>
            <a:r>
              <a:rPr lang="en-US" dirty="0"/>
              <a:t>Left link and right link defined same as in BST, middle links to key between 2 keys of parent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41243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F4096-D229-4D8C-8D04-0218CA91D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Example</a:t>
            </a:r>
          </a:p>
        </p:txBody>
      </p:sp>
    </p:spTree>
    <p:extLst>
      <p:ext uri="{BB962C8B-B14F-4D97-AF65-F5344CB8AC3E}">
        <p14:creationId xmlns:p14="http://schemas.microsoft.com/office/powerpoint/2010/main" val="222354240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E4AC8-364A-4BE2-A084-E1ECCBC46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Hint for Serialize Function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E8830B-1828-41F6-B448-60670263828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Recall that a pre-order traversal requires us to:</a:t>
                </a:r>
                <a:br>
                  <a:rPr lang="en-US" dirty="0"/>
                </a:br>
                <a:r>
                  <a:rPr lang="en-US" dirty="0"/>
                  <a:t>1) Visit the root</a:t>
                </a:r>
              </a:p>
              <a:p>
                <a:pPr marL="0" indent="0">
                  <a:buNone/>
                </a:pPr>
                <a:r>
                  <a:rPr lang="en-US" dirty="0"/>
                  <a:t>2) Traverse the left subtree</a:t>
                </a:r>
              </a:p>
              <a:p>
                <a:pPr marL="0" indent="0">
                  <a:buNone/>
                </a:pPr>
                <a:r>
                  <a:rPr lang="en-US" dirty="0"/>
                  <a:t>3) Traverse the right subtree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Since the root will always be in the middle of the work that is done by the left and right subtrees, we can do the following:</a:t>
                </a: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𝑙𝑒𝑓𝑡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𝑠𝑢𝑏𝑡𝑟𝑒𝑒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𝑠𝑡𝑟𝑖𝑛𝑔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 + 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𝑟𝑜𝑜𝑡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𝑣𝑎𝑙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 + 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𝑟𝑖𝑔h𝑡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𝑠𝑢𝑏𝑡𝑟𝑒𝑒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𝑠𝑡𝑟𝑖𝑛𝑔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However, if we encounter interior nodes with a single child, we must add X(NULL) for the null child’s value.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E8830B-1828-41F6-B448-6067026382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3" t="-1572" b="-11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4805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D3EC8-61B0-4637-A83E-C5A99B615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Example</a:t>
            </a:r>
          </a:p>
        </p:txBody>
      </p:sp>
    </p:spTree>
    <p:extLst>
      <p:ext uri="{BB962C8B-B14F-4D97-AF65-F5344CB8AC3E}">
        <p14:creationId xmlns:p14="http://schemas.microsoft.com/office/powerpoint/2010/main" val="3247281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7CC5C-7480-4818-A2C4-15EB9A0C9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2-3 Tree Example</a:t>
            </a:r>
          </a:p>
        </p:txBody>
      </p:sp>
      <p:sp>
        <p:nvSpPr>
          <p:cNvPr id="26" name="Flowchart: Connector 25">
            <a:extLst>
              <a:ext uri="{FF2B5EF4-FFF2-40B4-BE49-F238E27FC236}">
                <a16:creationId xmlns:a16="http://schemas.microsoft.com/office/drawing/2014/main" id="{893ED841-7ED7-49ED-BB46-5C2EF74A67D3}"/>
              </a:ext>
            </a:extLst>
          </p:cNvPr>
          <p:cNvSpPr/>
          <p:nvPr/>
        </p:nvSpPr>
        <p:spPr>
          <a:xfrm>
            <a:off x="6096000" y="2797435"/>
            <a:ext cx="260058" cy="298103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AFDED85-318A-4232-AB87-95EF3EAC18DE}"/>
              </a:ext>
            </a:extLst>
          </p:cNvPr>
          <p:cNvCxnSpPr>
            <a:cxnSpLocks/>
            <a:endCxn id="31" idx="0"/>
          </p:cNvCxnSpPr>
          <p:nvPr/>
        </p:nvCxnSpPr>
        <p:spPr>
          <a:xfrm flipH="1">
            <a:off x="5560748" y="2983417"/>
            <a:ext cx="535254" cy="3702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E2E3EEC-F625-4191-A721-A94C5F51A13B}"/>
              </a:ext>
            </a:extLst>
          </p:cNvPr>
          <p:cNvCxnSpPr>
            <a:cxnSpLocks/>
            <a:endCxn id="29" idx="1"/>
          </p:cNvCxnSpPr>
          <p:nvPr/>
        </p:nvCxnSpPr>
        <p:spPr>
          <a:xfrm>
            <a:off x="6356058" y="2969922"/>
            <a:ext cx="415170" cy="4345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lowchart: Connector 28">
            <a:extLst>
              <a:ext uri="{FF2B5EF4-FFF2-40B4-BE49-F238E27FC236}">
                <a16:creationId xmlns:a16="http://schemas.microsoft.com/office/drawing/2014/main" id="{864ED90F-CA30-4AD6-980C-C12ACE4EBED6}"/>
              </a:ext>
            </a:extLst>
          </p:cNvPr>
          <p:cNvSpPr/>
          <p:nvPr/>
        </p:nvSpPr>
        <p:spPr>
          <a:xfrm>
            <a:off x="6733143" y="3360830"/>
            <a:ext cx="260058" cy="298103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30" name="Flowchart: Connector 29">
            <a:extLst>
              <a:ext uri="{FF2B5EF4-FFF2-40B4-BE49-F238E27FC236}">
                <a16:creationId xmlns:a16="http://schemas.microsoft.com/office/drawing/2014/main" id="{7A9CB338-67B3-471C-9FA4-9A5756296345}"/>
              </a:ext>
            </a:extLst>
          </p:cNvPr>
          <p:cNvSpPr/>
          <p:nvPr/>
        </p:nvSpPr>
        <p:spPr>
          <a:xfrm>
            <a:off x="4323194" y="4036083"/>
            <a:ext cx="902726" cy="461393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  C</a:t>
            </a:r>
          </a:p>
        </p:txBody>
      </p:sp>
      <p:sp>
        <p:nvSpPr>
          <p:cNvPr id="31" name="Flowchart: Connector 30">
            <a:extLst>
              <a:ext uri="{FF2B5EF4-FFF2-40B4-BE49-F238E27FC236}">
                <a16:creationId xmlns:a16="http://schemas.microsoft.com/office/drawing/2014/main" id="{C7B94351-994D-4CBD-BC9B-AB2E2CB3469D}"/>
              </a:ext>
            </a:extLst>
          </p:cNvPr>
          <p:cNvSpPr/>
          <p:nvPr/>
        </p:nvSpPr>
        <p:spPr>
          <a:xfrm>
            <a:off x="5109385" y="3353669"/>
            <a:ext cx="902726" cy="461393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  J</a:t>
            </a:r>
          </a:p>
        </p:txBody>
      </p:sp>
      <p:sp>
        <p:nvSpPr>
          <p:cNvPr id="32" name="Flowchart: Connector 31">
            <a:extLst>
              <a:ext uri="{FF2B5EF4-FFF2-40B4-BE49-F238E27FC236}">
                <a16:creationId xmlns:a16="http://schemas.microsoft.com/office/drawing/2014/main" id="{0DC277E1-5C44-4E12-B350-763855CD1444}"/>
              </a:ext>
            </a:extLst>
          </p:cNvPr>
          <p:cNvSpPr/>
          <p:nvPr/>
        </p:nvSpPr>
        <p:spPr>
          <a:xfrm>
            <a:off x="7116413" y="4047094"/>
            <a:ext cx="902726" cy="461393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  X</a:t>
            </a:r>
          </a:p>
        </p:txBody>
      </p:sp>
      <p:sp>
        <p:nvSpPr>
          <p:cNvPr id="33" name="Flowchart: Connector 32">
            <a:extLst>
              <a:ext uri="{FF2B5EF4-FFF2-40B4-BE49-F238E27FC236}">
                <a16:creationId xmlns:a16="http://schemas.microsoft.com/office/drawing/2014/main" id="{BCAAF5B3-C269-47B7-A396-76214021E510}"/>
              </a:ext>
            </a:extLst>
          </p:cNvPr>
          <p:cNvSpPr/>
          <p:nvPr/>
        </p:nvSpPr>
        <p:spPr>
          <a:xfrm>
            <a:off x="6589692" y="4151906"/>
            <a:ext cx="260058" cy="298103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</a:t>
            </a:r>
          </a:p>
        </p:txBody>
      </p:sp>
      <p:sp>
        <p:nvSpPr>
          <p:cNvPr id="34" name="Flowchart: Connector 33">
            <a:extLst>
              <a:ext uri="{FF2B5EF4-FFF2-40B4-BE49-F238E27FC236}">
                <a16:creationId xmlns:a16="http://schemas.microsoft.com/office/drawing/2014/main" id="{50039B0D-F732-4362-AF5B-724935E5B4F0}"/>
              </a:ext>
            </a:extLst>
          </p:cNvPr>
          <p:cNvSpPr/>
          <p:nvPr/>
        </p:nvSpPr>
        <p:spPr>
          <a:xfrm>
            <a:off x="6018107" y="4151906"/>
            <a:ext cx="260058" cy="298103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35" name="Flowchart: Connector 34">
            <a:extLst>
              <a:ext uri="{FF2B5EF4-FFF2-40B4-BE49-F238E27FC236}">
                <a16:creationId xmlns:a16="http://schemas.microsoft.com/office/drawing/2014/main" id="{C7222679-2765-4F71-B1DE-31B8A8C926A9}"/>
              </a:ext>
            </a:extLst>
          </p:cNvPr>
          <p:cNvSpPr/>
          <p:nvPr/>
        </p:nvSpPr>
        <p:spPr>
          <a:xfrm>
            <a:off x="5428328" y="4185314"/>
            <a:ext cx="260058" cy="298103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5DA06EF-3179-486A-A7D7-7743F685DA40}"/>
              </a:ext>
            </a:extLst>
          </p:cNvPr>
          <p:cNvCxnSpPr>
            <a:cxnSpLocks/>
          </p:cNvCxnSpPr>
          <p:nvPr/>
        </p:nvCxnSpPr>
        <p:spPr>
          <a:xfrm flipH="1">
            <a:off x="4820782" y="3694287"/>
            <a:ext cx="351518" cy="3554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7F70067-6A34-4E6C-9496-734423CFFEDD}"/>
              </a:ext>
            </a:extLst>
          </p:cNvPr>
          <p:cNvCxnSpPr>
            <a:cxnSpLocks/>
            <a:stCxn id="31" idx="5"/>
            <a:endCxn id="34" idx="0"/>
          </p:cNvCxnSpPr>
          <p:nvPr/>
        </p:nvCxnSpPr>
        <p:spPr>
          <a:xfrm>
            <a:off x="5879910" y="3747493"/>
            <a:ext cx="268226" cy="4044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C1D2D62-7D62-433A-89AC-652D9609E29F}"/>
              </a:ext>
            </a:extLst>
          </p:cNvPr>
          <p:cNvCxnSpPr>
            <a:cxnSpLocks/>
          </p:cNvCxnSpPr>
          <p:nvPr/>
        </p:nvCxnSpPr>
        <p:spPr>
          <a:xfrm>
            <a:off x="6963771" y="3627054"/>
            <a:ext cx="415170" cy="4345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67F5D74-4531-4EF1-9191-8E419DDCB50F}"/>
              </a:ext>
            </a:extLst>
          </p:cNvPr>
          <p:cNvCxnSpPr>
            <a:cxnSpLocks/>
            <a:stCxn id="31" idx="4"/>
          </p:cNvCxnSpPr>
          <p:nvPr/>
        </p:nvCxnSpPr>
        <p:spPr>
          <a:xfrm flipH="1">
            <a:off x="5536326" y="3815062"/>
            <a:ext cx="24422" cy="3535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6090CF9-96A1-40A7-82B0-A7634682ACA3}"/>
              </a:ext>
            </a:extLst>
          </p:cNvPr>
          <p:cNvCxnSpPr>
            <a:cxnSpLocks/>
          </p:cNvCxnSpPr>
          <p:nvPr/>
        </p:nvCxnSpPr>
        <p:spPr>
          <a:xfrm flipH="1">
            <a:off x="6719721" y="3614333"/>
            <a:ext cx="51507" cy="5542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CEA34CA6-E8AE-4276-94E2-3322663E10AE}"/>
              </a:ext>
            </a:extLst>
          </p:cNvPr>
          <p:cNvSpPr txBox="1"/>
          <p:nvPr/>
        </p:nvSpPr>
        <p:spPr>
          <a:xfrm>
            <a:off x="7115175" y="3017893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2-node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79A3D11-1DAF-4896-9787-A0B7BFBBF78F}"/>
              </a:ext>
            </a:extLst>
          </p:cNvPr>
          <p:cNvCxnSpPr>
            <a:cxnSpLocks/>
            <a:endCxn id="29" idx="7"/>
          </p:cNvCxnSpPr>
          <p:nvPr/>
        </p:nvCxnSpPr>
        <p:spPr>
          <a:xfrm flipH="1">
            <a:off x="6955116" y="3230946"/>
            <a:ext cx="259416" cy="1735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A51397E8-4AF9-4246-B724-6BCBB011390B}"/>
              </a:ext>
            </a:extLst>
          </p:cNvPr>
          <p:cNvSpPr txBox="1"/>
          <p:nvPr/>
        </p:nvSpPr>
        <p:spPr>
          <a:xfrm>
            <a:off x="4371698" y="3002538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3-node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5D06105-F839-48EE-A416-D5A4A56580D8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4888054" y="3313845"/>
            <a:ext cx="353532" cy="1073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369577F4-831D-4734-A292-5962EF1502B9}"/>
              </a:ext>
            </a:extLst>
          </p:cNvPr>
          <p:cNvSpPr txBox="1"/>
          <p:nvPr/>
        </p:nvSpPr>
        <p:spPr>
          <a:xfrm>
            <a:off x="5044109" y="4766751"/>
            <a:ext cx="1051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 &lt; H &lt; J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2F5A905-AE7B-456C-A496-152D7A5F194E}"/>
              </a:ext>
            </a:extLst>
          </p:cNvPr>
          <p:cNvCxnSpPr>
            <a:cxnSpLocks/>
          </p:cNvCxnSpPr>
          <p:nvPr/>
        </p:nvCxnSpPr>
        <p:spPr>
          <a:xfrm flipV="1">
            <a:off x="5537223" y="4531944"/>
            <a:ext cx="11314" cy="2566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7087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476AE-CA2A-48F7-BF81-8C2528BAA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2-3 Tree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E628B1-1A71-486E-929E-FF43C8D79E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Let’s try to search for H: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41015BFC-2A3D-4599-9C7E-E4E4A654986A}"/>
              </a:ext>
            </a:extLst>
          </p:cNvPr>
          <p:cNvSpPr/>
          <p:nvPr/>
        </p:nvSpPr>
        <p:spPr>
          <a:xfrm>
            <a:off x="7726262" y="2638044"/>
            <a:ext cx="260058" cy="298103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E18E0CB-C284-4B8F-87D2-6B3484CCF554}"/>
              </a:ext>
            </a:extLst>
          </p:cNvPr>
          <p:cNvCxnSpPr>
            <a:cxnSpLocks/>
            <a:endCxn id="17" idx="0"/>
          </p:cNvCxnSpPr>
          <p:nvPr/>
        </p:nvCxnSpPr>
        <p:spPr>
          <a:xfrm flipH="1">
            <a:off x="7191010" y="2824026"/>
            <a:ext cx="535254" cy="3702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61BAE2A-8EE4-49D8-8973-CE394F450274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7986320" y="2810531"/>
            <a:ext cx="415170" cy="4345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1983C623-2260-441B-A9E3-45590FB33DA5}"/>
              </a:ext>
            </a:extLst>
          </p:cNvPr>
          <p:cNvSpPr/>
          <p:nvPr/>
        </p:nvSpPr>
        <p:spPr>
          <a:xfrm>
            <a:off x="8363405" y="3201439"/>
            <a:ext cx="260058" cy="298103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E87FB15E-F46E-4837-AE90-295AF7B17BB5}"/>
              </a:ext>
            </a:extLst>
          </p:cNvPr>
          <p:cNvSpPr/>
          <p:nvPr/>
        </p:nvSpPr>
        <p:spPr>
          <a:xfrm>
            <a:off x="5953456" y="3876692"/>
            <a:ext cx="902726" cy="461393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  C</a:t>
            </a:r>
          </a:p>
        </p:txBody>
      </p:sp>
      <p:sp>
        <p:nvSpPr>
          <p:cNvPr id="17" name="Flowchart: Connector 16">
            <a:extLst>
              <a:ext uri="{FF2B5EF4-FFF2-40B4-BE49-F238E27FC236}">
                <a16:creationId xmlns:a16="http://schemas.microsoft.com/office/drawing/2014/main" id="{D41FCB26-7503-4D05-891B-7A87256892DB}"/>
              </a:ext>
            </a:extLst>
          </p:cNvPr>
          <p:cNvSpPr/>
          <p:nvPr/>
        </p:nvSpPr>
        <p:spPr>
          <a:xfrm>
            <a:off x="6739647" y="3194278"/>
            <a:ext cx="902726" cy="461393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  J</a:t>
            </a:r>
          </a:p>
        </p:txBody>
      </p:sp>
      <p:sp>
        <p:nvSpPr>
          <p:cNvPr id="18" name="Flowchart: Connector 17">
            <a:extLst>
              <a:ext uri="{FF2B5EF4-FFF2-40B4-BE49-F238E27FC236}">
                <a16:creationId xmlns:a16="http://schemas.microsoft.com/office/drawing/2014/main" id="{321C4DC9-471C-4CE5-9524-0346DA797FD3}"/>
              </a:ext>
            </a:extLst>
          </p:cNvPr>
          <p:cNvSpPr/>
          <p:nvPr/>
        </p:nvSpPr>
        <p:spPr>
          <a:xfrm>
            <a:off x="8746675" y="3887703"/>
            <a:ext cx="902726" cy="461393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  X</a:t>
            </a:r>
          </a:p>
        </p:txBody>
      </p:sp>
      <p:sp>
        <p:nvSpPr>
          <p:cNvPr id="19" name="Flowchart: Connector 18">
            <a:extLst>
              <a:ext uri="{FF2B5EF4-FFF2-40B4-BE49-F238E27FC236}">
                <a16:creationId xmlns:a16="http://schemas.microsoft.com/office/drawing/2014/main" id="{D981A7F7-B51D-4D86-9967-9A4BD922BB5C}"/>
              </a:ext>
            </a:extLst>
          </p:cNvPr>
          <p:cNvSpPr/>
          <p:nvPr/>
        </p:nvSpPr>
        <p:spPr>
          <a:xfrm>
            <a:off x="8219954" y="3992515"/>
            <a:ext cx="260058" cy="298103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</a:t>
            </a:r>
          </a:p>
        </p:txBody>
      </p:sp>
      <p:sp>
        <p:nvSpPr>
          <p:cNvPr id="20" name="Flowchart: Connector 19">
            <a:extLst>
              <a:ext uri="{FF2B5EF4-FFF2-40B4-BE49-F238E27FC236}">
                <a16:creationId xmlns:a16="http://schemas.microsoft.com/office/drawing/2014/main" id="{9AE65E86-044A-4A8F-87FE-C2F3D3707C06}"/>
              </a:ext>
            </a:extLst>
          </p:cNvPr>
          <p:cNvSpPr/>
          <p:nvPr/>
        </p:nvSpPr>
        <p:spPr>
          <a:xfrm>
            <a:off x="7648369" y="3992515"/>
            <a:ext cx="260058" cy="298103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21" name="Flowchart: Connector 20">
            <a:extLst>
              <a:ext uri="{FF2B5EF4-FFF2-40B4-BE49-F238E27FC236}">
                <a16:creationId xmlns:a16="http://schemas.microsoft.com/office/drawing/2014/main" id="{E9979A7D-AFE9-42C0-9B5D-067F0DE87449}"/>
              </a:ext>
            </a:extLst>
          </p:cNvPr>
          <p:cNvSpPr/>
          <p:nvPr/>
        </p:nvSpPr>
        <p:spPr>
          <a:xfrm>
            <a:off x="7058590" y="4025923"/>
            <a:ext cx="260058" cy="298103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ED2A0A7-A718-490A-AE7A-42E8727DBA14}"/>
              </a:ext>
            </a:extLst>
          </p:cNvPr>
          <p:cNvCxnSpPr>
            <a:cxnSpLocks/>
          </p:cNvCxnSpPr>
          <p:nvPr/>
        </p:nvCxnSpPr>
        <p:spPr>
          <a:xfrm flipH="1">
            <a:off x="6451044" y="3534896"/>
            <a:ext cx="351518" cy="3554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09948EB-2C9F-45FA-B670-1604CA3942EC}"/>
              </a:ext>
            </a:extLst>
          </p:cNvPr>
          <p:cNvCxnSpPr>
            <a:cxnSpLocks/>
            <a:stCxn id="17" idx="5"/>
            <a:endCxn id="20" idx="0"/>
          </p:cNvCxnSpPr>
          <p:nvPr/>
        </p:nvCxnSpPr>
        <p:spPr>
          <a:xfrm>
            <a:off x="7510172" y="3588102"/>
            <a:ext cx="268226" cy="4044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C64DBA5-D2E9-49B8-98D3-29D41CCC583E}"/>
              </a:ext>
            </a:extLst>
          </p:cNvPr>
          <p:cNvCxnSpPr>
            <a:cxnSpLocks/>
          </p:cNvCxnSpPr>
          <p:nvPr/>
        </p:nvCxnSpPr>
        <p:spPr>
          <a:xfrm>
            <a:off x="8594033" y="3467663"/>
            <a:ext cx="415170" cy="4345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A5E0931-ED21-4B02-AAE0-100C7446DC46}"/>
              </a:ext>
            </a:extLst>
          </p:cNvPr>
          <p:cNvCxnSpPr>
            <a:cxnSpLocks/>
            <a:stCxn id="17" idx="4"/>
          </p:cNvCxnSpPr>
          <p:nvPr/>
        </p:nvCxnSpPr>
        <p:spPr>
          <a:xfrm flipH="1">
            <a:off x="7166588" y="3655671"/>
            <a:ext cx="24422" cy="3535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AEC7E89-0D87-4969-A610-BEA1B5B272C8}"/>
              </a:ext>
            </a:extLst>
          </p:cNvPr>
          <p:cNvCxnSpPr>
            <a:cxnSpLocks/>
          </p:cNvCxnSpPr>
          <p:nvPr/>
        </p:nvCxnSpPr>
        <p:spPr>
          <a:xfrm flipH="1">
            <a:off x="8349983" y="3454942"/>
            <a:ext cx="51507" cy="5542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lowchart: Connector 33">
            <a:extLst>
              <a:ext uri="{FF2B5EF4-FFF2-40B4-BE49-F238E27FC236}">
                <a16:creationId xmlns:a16="http://schemas.microsoft.com/office/drawing/2014/main" id="{48E44551-4127-42EF-85D8-133D36A82B0E}"/>
              </a:ext>
            </a:extLst>
          </p:cNvPr>
          <p:cNvSpPr/>
          <p:nvPr/>
        </p:nvSpPr>
        <p:spPr>
          <a:xfrm>
            <a:off x="7730792" y="2638044"/>
            <a:ext cx="260058" cy="298103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M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ACBD713-8D36-4194-9250-331EF890D4FA}"/>
              </a:ext>
            </a:extLst>
          </p:cNvPr>
          <p:cNvCxnSpPr>
            <a:cxnSpLocks/>
          </p:cNvCxnSpPr>
          <p:nvPr/>
        </p:nvCxnSpPr>
        <p:spPr>
          <a:xfrm flipH="1">
            <a:off x="7191008" y="2824026"/>
            <a:ext cx="535254" cy="3702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85F0C898-F4BE-4A86-9ED6-2C96F2F75295}"/>
              </a:ext>
            </a:extLst>
          </p:cNvPr>
          <p:cNvSpPr txBox="1"/>
          <p:nvPr/>
        </p:nvSpPr>
        <p:spPr>
          <a:xfrm>
            <a:off x="6286389" y="2718154"/>
            <a:ext cx="11860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H &lt; M, go left</a:t>
            </a:r>
          </a:p>
        </p:txBody>
      </p:sp>
      <p:sp>
        <p:nvSpPr>
          <p:cNvPr id="38" name="Flowchart: Connector 37">
            <a:extLst>
              <a:ext uri="{FF2B5EF4-FFF2-40B4-BE49-F238E27FC236}">
                <a16:creationId xmlns:a16="http://schemas.microsoft.com/office/drawing/2014/main" id="{9A5867C0-F017-47BB-AE39-B5F5F657F248}"/>
              </a:ext>
            </a:extLst>
          </p:cNvPr>
          <p:cNvSpPr/>
          <p:nvPr/>
        </p:nvSpPr>
        <p:spPr>
          <a:xfrm>
            <a:off x="6739644" y="3194278"/>
            <a:ext cx="902726" cy="461393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E  J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BEB0995-C6FB-49B9-A134-5F87B59D0FE4}"/>
              </a:ext>
            </a:extLst>
          </p:cNvPr>
          <p:cNvCxnSpPr>
            <a:cxnSpLocks/>
          </p:cNvCxnSpPr>
          <p:nvPr/>
        </p:nvCxnSpPr>
        <p:spPr>
          <a:xfrm flipH="1">
            <a:off x="7170023" y="3655671"/>
            <a:ext cx="24422" cy="3535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Flowchart: Connector 39">
            <a:extLst>
              <a:ext uri="{FF2B5EF4-FFF2-40B4-BE49-F238E27FC236}">
                <a16:creationId xmlns:a16="http://schemas.microsoft.com/office/drawing/2014/main" id="{8FEDDB46-CE17-45B9-9351-B3CC5D4E466A}"/>
              </a:ext>
            </a:extLst>
          </p:cNvPr>
          <p:cNvSpPr/>
          <p:nvPr/>
        </p:nvSpPr>
        <p:spPr>
          <a:xfrm>
            <a:off x="7058590" y="4025923"/>
            <a:ext cx="260058" cy="298103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FDA2A5E-A197-4FF3-94C8-0FC98262E48F}"/>
              </a:ext>
            </a:extLst>
          </p:cNvPr>
          <p:cNvSpPr txBox="1"/>
          <p:nvPr/>
        </p:nvSpPr>
        <p:spPr>
          <a:xfrm>
            <a:off x="6775914" y="4382829"/>
            <a:ext cx="8664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Found H!</a:t>
            </a:r>
          </a:p>
        </p:txBody>
      </p:sp>
      <p:sp>
        <p:nvSpPr>
          <p:cNvPr id="43" name="Flowchart: Connector 42">
            <a:extLst>
              <a:ext uri="{FF2B5EF4-FFF2-40B4-BE49-F238E27FC236}">
                <a16:creationId xmlns:a16="http://schemas.microsoft.com/office/drawing/2014/main" id="{CF13914F-5B69-4A2B-9959-BF31A19913E6}"/>
              </a:ext>
            </a:extLst>
          </p:cNvPr>
          <p:cNvSpPr/>
          <p:nvPr/>
        </p:nvSpPr>
        <p:spPr>
          <a:xfrm>
            <a:off x="7055874" y="4025923"/>
            <a:ext cx="260058" cy="298103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H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AFEE953-C626-4028-861C-92E6656F0A53}"/>
              </a:ext>
            </a:extLst>
          </p:cNvPr>
          <p:cNvSpPr txBox="1"/>
          <p:nvPr/>
        </p:nvSpPr>
        <p:spPr>
          <a:xfrm>
            <a:off x="5020814" y="3467663"/>
            <a:ext cx="16396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E &lt; H &lt; J, go middle</a:t>
            </a:r>
          </a:p>
        </p:txBody>
      </p:sp>
    </p:spTree>
    <p:extLst>
      <p:ext uri="{BB962C8B-B14F-4D97-AF65-F5344CB8AC3E}">
        <p14:creationId xmlns:p14="http://schemas.microsoft.com/office/powerpoint/2010/main" val="185216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6" grpId="0"/>
      <p:bldP spid="36" grpId="1"/>
      <p:bldP spid="38" grpId="0" animBg="1"/>
      <p:bldP spid="42" grpId="0"/>
      <p:bldP spid="43" grpId="0" animBg="1"/>
      <p:bldP spid="45" grpId="0"/>
      <p:bldP spid="45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32897-E502-4E95-9693-208256487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2-3 Tree Insertion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6AE24C-5560-4771-A342-A328A9FB9E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Generally, to insert into a 2-3 tree, we will do an unsuccessful search, then attach a node with the key at the bottom.</a:t>
            </a:r>
          </a:p>
          <a:p>
            <a:r>
              <a:rPr lang="en-US" dirty="0"/>
              <a:t>This may result in an unbalanced tree… defeating the purpose of a 2-3 tree</a:t>
            </a:r>
          </a:p>
          <a:p>
            <a:pPr marL="0" indent="0">
              <a:buNone/>
            </a:pPr>
            <a:r>
              <a:rPr lang="en-US" dirty="0"/>
              <a:t>There are 4 cases that may arise when inserting into a 2-3 tree:</a:t>
            </a:r>
          </a:p>
          <a:p>
            <a:pPr marL="342900" indent="-342900">
              <a:buAutoNum type="arabicParenR"/>
            </a:pPr>
            <a:r>
              <a:rPr lang="en-US" dirty="0"/>
              <a:t>Insert into a 2-node</a:t>
            </a:r>
          </a:p>
          <a:p>
            <a:pPr marL="342900" indent="-342900">
              <a:buAutoNum type="arabicParenR"/>
            </a:pPr>
            <a:r>
              <a:rPr lang="en-US" dirty="0"/>
              <a:t>Insert into a tree consisting of a single 3-node</a:t>
            </a:r>
          </a:p>
          <a:p>
            <a:pPr marL="342900" indent="-342900">
              <a:buAutoNum type="arabicParenR"/>
            </a:pPr>
            <a:r>
              <a:rPr lang="en-US" dirty="0"/>
              <a:t>Insert into a 3-node whose parent is a 2-node</a:t>
            </a:r>
          </a:p>
          <a:p>
            <a:pPr marL="342900" indent="-342900">
              <a:buAutoNum type="arabicParenR"/>
            </a:pPr>
            <a:r>
              <a:rPr lang="en-US" dirty="0"/>
              <a:t>Insert into a 3-node whose parent is a 3-node</a:t>
            </a:r>
          </a:p>
          <a:p>
            <a:pPr marL="342900" indent="-342900">
              <a:buAutoNum type="arabicParenR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1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BB338-9F7E-40C4-A940-4B76130E7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1: Insert into a 2-node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0B2856-032C-48FF-995B-8CECC026D2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This is relatively simple to do: simply replace the node with a 3-node containing its key and the new key to be inserted. </a:t>
            </a:r>
          </a:p>
          <a:p>
            <a:r>
              <a:rPr lang="en-US" dirty="0"/>
              <a:t>If the node where the search terminates is a 3-node, there’s a lot more to do…</a:t>
            </a:r>
          </a:p>
        </p:txBody>
      </p:sp>
    </p:spTree>
    <p:extLst>
      <p:ext uri="{BB962C8B-B14F-4D97-AF65-F5344CB8AC3E}">
        <p14:creationId xmlns:p14="http://schemas.microsoft.com/office/powerpoint/2010/main" val="1267012498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4266</TotalTime>
  <Words>2489</Words>
  <Application>Microsoft Office PowerPoint</Application>
  <PresentationFormat>Widescreen</PresentationFormat>
  <Paragraphs>326</Paragraphs>
  <Slides>52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6" baseType="lpstr">
      <vt:lpstr>Arial</vt:lpstr>
      <vt:lpstr>Cambria Math</vt:lpstr>
      <vt:lpstr>Gill Sans MT</vt:lpstr>
      <vt:lpstr>Parcel</vt:lpstr>
      <vt:lpstr>CS 1501 Recitation</vt:lpstr>
      <vt:lpstr>Agenda for Today</vt:lpstr>
      <vt:lpstr>Sidenote</vt:lpstr>
      <vt:lpstr>2-3 Trees</vt:lpstr>
      <vt:lpstr>2-3 Trees Review</vt:lpstr>
      <vt:lpstr>2-3 Tree Example</vt:lpstr>
      <vt:lpstr>2-3 Tree Search</vt:lpstr>
      <vt:lpstr>2-3 Tree Insertion</vt:lpstr>
      <vt:lpstr>Case 1: Insert into a 2-node</vt:lpstr>
      <vt:lpstr>Example: case 1</vt:lpstr>
      <vt:lpstr>Case 2: Insert into tree consisting of a single 3-node</vt:lpstr>
      <vt:lpstr>Example: Case 2</vt:lpstr>
      <vt:lpstr>Case 3: Insert into 3-node whose parent is a 2-Node</vt:lpstr>
      <vt:lpstr>Example: Case 3</vt:lpstr>
      <vt:lpstr>Case 4: Insert into a 3-node whose parent is a 3-node</vt:lpstr>
      <vt:lpstr>Example: Case 4</vt:lpstr>
      <vt:lpstr>Example: Splitting the Root</vt:lpstr>
      <vt:lpstr>Splitting a temporary 4-node in a 2-3 tree</vt:lpstr>
      <vt:lpstr>Red-Black Bsts</vt:lpstr>
      <vt:lpstr>(Left-Leaning) Red-Black BSTs Review</vt:lpstr>
      <vt:lpstr>Red-Black BST rules</vt:lpstr>
      <vt:lpstr>Red-Black BST Insertion</vt:lpstr>
      <vt:lpstr>Case 1: Insert into a single 2-Node</vt:lpstr>
      <vt:lpstr>Example: Case 1 (Subcase 1)</vt:lpstr>
      <vt:lpstr>Example: Case 1 (Subcase 2)</vt:lpstr>
      <vt:lpstr>Case 2: Insert into a 2-node at the bottom</vt:lpstr>
      <vt:lpstr>Example: Case 2</vt:lpstr>
      <vt:lpstr>Case 3: Insert into a tree with two keys (in a 3-Node) </vt:lpstr>
      <vt:lpstr>Case 3 Subcase 1</vt:lpstr>
      <vt:lpstr>Example: Case 3 Subcase 1</vt:lpstr>
      <vt:lpstr>Case 3 Subcase 2</vt:lpstr>
      <vt:lpstr>Example: Case 3 Subcase 2</vt:lpstr>
      <vt:lpstr>Case 3 Subcase 3</vt:lpstr>
      <vt:lpstr>Example: Case 3 Subcase 3</vt:lpstr>
      <vt:lpstr>Keeping the root Black</vt:lpstr>
      <vt:lpstr>Case 4: Insert into a 3-node at the bottom</vt:lpstr>
      <vt:lpstr>Example: Case 4</vt:lpstr>
      <vt:lpstr>Summary</vt:lpstr>
      <vt:lpstr>Red-Black BST Put Function</vt:lpstr>
      <vt:lpstr>Project Hints</vt:lpstr>
      <vt:lpstr>So yeah… there’s a project </vt:lpstr>
      <vt:lpstr>Codespace Error</vt:lpstr>
      <vt:lpstr>Adding your sanity Checks in App.java</vt:lpstr>
      <vt:lpstr>Hints for Height Function</vt:lpstr>
      <vt:lpstr>Live Example</vt:lpstr>
      <vt:lpstr>Hints for Delete Function</vt:lpstr>
      <vt:lpstr>Live Example</vt:lpstr>
      <vt:lpstr>Hint for IsBalanced Function</vt:lpstr>
      <vt:lpstr>Hint for In-Order Traversal </vt:lpstr>
      <vt:lpstr>Live Example</vt:lpstr>
      <vt:lpstr>Hint for Serialize Function</vt:lpstr>
      <vt:lpstr>Live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1501 Recitation</dc:title>
  <dc:creator>Lu, Gordon</dc:creator>
  <cp:lastModifiedBy>Lu, Gordon</cp:lastModifiedBy>
  <cp:revision>3</cp:revision>
  <dcterms:created xsi:type="dcterms:W3CDTF">2022-02-01T07:49:49Z</dcterms:created>
  <dcterms:modified xsi:type="dcterms:W3CDTF">2022-02-04T06:56:14Z</dcterms:modified>
</cp:coreProperties>
</file>