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8" r:id="rId11"/>
    <p:sldId id="266" r:id="rId12"/>
    <p:sldId id="267" r:id="rId13"/>
    <p:sldId id="270" r:id="rId14"/>
    <p:sldId id="271" r:id="rId15"/>
    <p:sldId id="269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6" r:id="rId29"/>
    <p:sldId id="285" r:id="rId30"/>
    <p:sldId id="28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BE100-FB64-42F1-8495-29E3A0D6E4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1501 Recitation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7ACC7-D200-4073-8014-681AE9034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Gordon Lu</a:t>
            </a:r>
          </a:p>
        </p:txBody>
      </p:sp>
    </p:spTree>
    <p:extLst>
      <p:ext uri="{BB962C8B-B14F-4D97-AF65-F5344CB8AC3E}">
        <p14:creationId xmlns:p14="http://schemas.microsoft.com/office/powerpoint/2010/main" val="639445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C2A5-7BE2-485E-A7F0-7C5E7B96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LZW Compression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8BD6F-A5AA-4344-9BAF-1D64FCFDE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Huffman coding, we maintained a table of </a:t>
            </a:r>
            <a:r>
              <a:rPr lang="en-US" i="1" dirty="0"/>
              <a:t>variable-length </a:t>
            </a:r>
            <a:r>
              <a:rPr lang="en-US" dirty="0"/>
              <a:t>codewords for </a:t>
            </a:r>
            <a:r>
              <a:rPr lang="en-US" i="1" dirty="0"/>
              <a:t>fixed-length </a:t>
            </a:r>
            <a:r>
              <a:rPr lang="en-US" dirty="0"/>
              <a:t>patterns in the input.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Instead, we maintain a table </a:t>
            </a:r>
            <a:r>
              <a:rPr lang="en-US" i="1" dirty="0"/>
              <a:t>fixed-length </a:t>
            </a:r>
            <a:r>
              <a:rPr lang="en-US" dirty="0"/>
              <a:t>codewords for </a:t>
            </a:r>
            <a:r>
              <a:rPr lang="en-US" i="1" dirty="0"/>
              <a:t>variable</a:t>
            </a:r>
            <a:r>
              <a:rPr lang="en-US" dirty="0"/>
              <a:t>-length patterns in the input.</a:t>
            </a:r>
          </a:p>
          <a:p>
            <a:r>
              <a:rPr lang="en-US" dirty="0"/>
              <a:t>By doing so, we do not have to encode the table in compression!</a:t>
            </a:r>
          </a:p>
        </p:txBody>
      </p:sp>
    </p:spTree>
    <p:extLst>
      <p:ext uri="{BB962C8B-B14F-4D97-AF65-F5344CB8AC3E}">
        <p14:creationId xmlns:p14="http://schemas.microsoft.com/office/powerpoint/2010/main" val="258123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E72C-752C-4850-8D1B-D8BE68721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LZW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1BE3C-9F20-4D47-A514-715805B25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chemeClr val="tx1"/>
                </a:solidFill>
                <a:effectLst/>
                <a:latin typeface="+mj-lt"/>
              </a:rPr>
              <a:t>Initialize codebook to all single characters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+mj-lt"/>
              </a:rPr>
              <a:t>e.g., character maps to its ASCII value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chemeClr val="tx1"/>
                </a:solidFill>
                <a:effectLst/>
                <a:latin typeface="+mj-lt"/>
              </a:rPr>
              <a:t>While !EOF: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Find the longest string s in the symbol table that is a prefix of the unscanned input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</a:rPr>
              <a:t>Output codeword</a:t>
            </a:r>
          </a:p>
          <a:p>
            <a:pPr marL="742950" lvl="1" indent="-285750" rtl="0" fontAlgn="base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</a:rPr>
              <a:t>Take this longest prefix, add the next character in the file, and add the result to the dictionary with a new codeword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407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93BB6-44EE-4C38-923B-8CD963829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LZW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EB32F-B4A8-4607-ABE2-A76534ED5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chemeClr val="tx1"/>
                </a:solidFill>
                <a:effectLst/>
                <a:latin typeface="+mj-lt"/>
              </a:rPr>
              <a:t>Initialize codebook to all single characters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+mj-lt"/>
              </a:rPr>
              <a:t>e.g., ASCII value maps to its character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chemeClr val="tx1"/>
                </a:solidFill>
                <a:effectLst/>
                <a:latin typeface="+mj-lt"/>
              </a:rPr>
              <a:t>While !EOF: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+mj-lt"/>
              </a:rPr>
              <a:t>Read next codeword from file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+mj-lt"/>
              </a:rPr>
              <a:t>Lookup corresponding pattern in the codebook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+mj-lt"/>
              </a:rPr>
              <a:t>Output that pattern</a:t>
            </a:r>
          </a:p>
          <a:p>
            <a:pPr marL="742950" lvl="1" indent="-285750" rtl="0" fontAlgn="base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+mj-lt"/>
              </a:rPr>
              <a:t>Add the previous pattern + the first character of the current pattern to the codebook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312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6DE2D-883B-4527-96CE-1DB82B9D7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edge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94A88-E86E-4138-8BBB-B9EBF76D9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Expansion’s codebook will always be a step behind compression’s codebook when processing the same pattern…</a:t>
            </a:r>
          </a:p>
          <a:p>
            <a:r>
              <a:rPr lang="en-US" dirty="0"/>
              <a:t>So, it is possible that in expansion, we encounter a codeword that has not be encountered yet!!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Solution:</a:t>
            </a:r>
          </a:p>
          <a:p>
            <a:r>
              <a:rPr lang="en-US" dirty="0"/>
              <a:t>We take the first character of our previous output, and add it to the end of the previous output</a:t>
            </a:r>
          </a:p>
          <a:p>
            <a:r>
              <a:rPr lang="en-US" dirty="0"/>
              <a:t>For example, if the previous output was BD, then we would add BDB</a:t>
            </a:r>
          </a:p>
        </p:txBody>
      </p:sp>
    </p:spTree>
    <p:extLst>
      <p:ext uri="{BB962C8B-B14F-4D97-AF65-F5344CB8AC3E}">
        <p14:creationId xmlns:p14="http://schemas.microsoft.com/office/powerpoint/2010/main" val="340536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1D790-83CD-4DA9-874A-03D40D436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LZW Example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A80EF-FB27-4170-A510-B4143AA47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a file containing the following text data:</a:t>
            </a:r>
          </a:p>
          <a:p>
            <a:pPr marL="0" indent="0" algn="ctr">
              <a:buNone/>
            </a:pPr>
            <a:r>
              <a:rPr lang="en-US" dirty="0"/>
              <a:t>AAABBBAAB</a:t>
            </a:r>
          </a:p>
          <a:p>
            <a:pPr marL="0" indent="0">
              <a:buNone/>
            </a:pPr>
            <a:r>
              <a:rPr lang="en-US" dirty="0"/>
              <a:t>Given that the ASCII value for ‘A’ is 65, perform LZW compression and expansion.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70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F9F3C-9378-4010-87EC-FB6770E27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LZW Example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E2B22-14EB-41E0-909C-0284A1CA6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a file containing the following text data:</a:t>
            </a:r>
          </a:p>
          <a:p>
            <a:pPr marL="0" indent="0" algn="ctr">
              <a:buNone/>
            </a:pPr>
            <a:r>
              <a:rPr lang="en-US" dirty="0"/>
              <a:t>D A B D </a:t>
            </a:r>
            <a:r>
              <a:rPr lang="en-US" dirty="0" err="1"/>
              <a:t>D</a:t>
            </a:r>
            <a:r>
              <a:rPr lang="en-US" dirty="0"/>
              <a:t> </a:t>
            </a:r>
            <a:r>
              <a:rPr lang="en-US" dirty="0" err="1"/>
              <a:t>D</a:t>
            </a:r>
            <a:r>
              <a:rPr lang="en-US" dirty="0"/>
              <a:t> B D B D B</a:t>
            </a:r>
          </a:p>
          <a:p>
            <a:pPr marL="0" indent="0">
              <a:buNone/>
            </a:pPr>
            <a:r>
              <a:rPr lang="en-US" dirty="0"/>
              <a:t>Given that the ASCII value for ‘A’ is 65, perform LZW compression and expansion.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973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BE100-FB64-42F1-8495-29E3A0D6E4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Take a look at the LZW Code</a:t>
            </a:r>
          </a:p>
        </p:txBody>
      </p:sp>
    </p:spTree>
    <p:extLst>
      <p:ext uri="{BB962C8B-B14F-4D97-AF65-F5344CB8AC3E}">
        <p14:creationId xmlns:p14="http://schemas.microsoft.com/office/powerpoint/2010/main" val="3436607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BE100-FB64-42F1-8495-29E3A0D6E4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2 Hints</a:t>
            </a:r>
          </a:p>
        </p:txBody>
      </p:sp>
    </p:spTree>
    <p:extLst>
      <p:ext uri="{BB962C8B-B14F-4D97-AF65-F5344CB8AC3E}">
        <p14:creationId xmlns:p14="http://schemas.microsoft.com/office/powerpoint/2010/main" val="1834147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C183C-F907-4C2F-964F-C091F788B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I do First?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5FC65-72BF-4B40-A07C-813CB9F6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project is broken up into 3 phases:</a:t>
            </a:r>
            <a:br>
              <a:rPr lang="en-US" dirty="0"/>
            </a:br>
            <a:r>
              <a:rPr lang="en-US" dirty="0"/>
              <a:t>1. DLB 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Autocompleter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UserHistory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54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A8B01-FDB7-4AE5-BE6D-79BA92D2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distinguish between Words in the DLB?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E9616-06A1-4E8E-88F4-141A33D91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Before proceeding upon insertion, you can append a sentinel character to the String.</a:t>
            </a:r>
          </a:p>
          <a:p>
            <a:r>
              <a:rPr lang="en-US" dirty="0"/>
              <a:t>By doing so, as you perform operations on the DLB, you know when you are at a word </a:t>
            </a:r>
          </a:p>
        </p:txBody>
      </p:sp>
    </p:spTree>
    <p:extLst>
      <p:ext uri="{BB962C8B-B14F-4D97-AF65-F5344CB8AC3E}">
        <p14:creationId xmlns:p14="http://schemas.microsoft.com/office/powerpoint/2010/main" val="17378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05EF0-F6A7-4612-86FC-E4569662D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7CB4D-04D4-4DFD-BFE5-4304EE77E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Compression </a:t>
            </a:r>
          </a:p>
          <a:p>
            <a:pPr lvl="1"/>
            <a:r>
              <a:rPr lang="en-US" dirty="0"/>
              <a:t>LZW</a:t>
            </a:r>
          </a:p>
          <a:p>
            <a:r>
              <a:rPr lang="en-US" dirty="0"/>
              <a:t>Hints for the Project</a:t>
            </a:r>
          </a:p>
        </p:txBody>
      </p:sp>
    </p:spTree>
    <p:extLst>
      <p:ext uri="{BB962C8B-B14F-4D97-AF65-F5344CB8AC3E}">
        <p14:creationId xmlns:p14="http://schemas.microsoft.com/office/powerpoint/2010/main" val="368114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E8A72-F60E-4BE1-810B-2914F5CA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you will need to Implement in DLB and </a:t>
            </a:r>
            <a:r>
              <a:rPr lang="en-US" dirty="0" err="1"/>
              <a:t>UserHistory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0F922-EC63-4950-8241-0E33B6F8B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public void add(String key); </a:t>
            </a:r>
          </a:p>
          <a:p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contains(String key);</a:t>
            </a:r>
          </a:p>
          <a:p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containsPrefix</a:t>
            </a:r>
            <a:r>
              <a:rPr lang="en-US" dirty="0"/>
              <a:t>(String pre);</a:t>
            </a:r>
          </a:p>
          <a:p>
            <a:r>
              <a:rPr lang="en-US" dirty="0"/>
              <a:t>public int </a:t>
            </a:r>
            <a:r>
              <a:rPr lang="en-US" dirty="0" err="1"/>
              <a:t>searchByChar</a:t>
            </a:r>
            <a:r>
              <a:rPr lang="en-US" dirty="0"/>
              <a:t>(char next); </a:t>
            </a:r>
          </a:p>
          <a:p>
            <a:r>
              <a:rPr lang="en-US" dirty="0"/>
              <a:t>public void </a:t>
            </a:r>
            <a:r>
              <a:rPr lang="en-US" dirty="0" err="1"/>
              <a:t>resetByChar</a:t>
            </a:r>
            <a:r>
              <a:rPr lang="en-US" dirty="0"/>
              <a:t>();</a:t>
            </a:r>
          </a:p>
          <a:p>
            <a:r>
              <a:rPr lang="en-US" dirty="0"/>
              <a:t>public </a:t>
            </a:r>
            <a:r>
              <a:rPr lang="en-US" dirty="0" err="1"/>
              <a:t>ArrayList</a:t>
            </a:r>
            <a:r>
              <a:rPr lang="en-US" dirty="0"/>
              <a:t>&lt;String&gt; suggest(); </a:t>
            </a:r>
          </a:p>
          <a:p>
            <a:r>
              <a:rPr lang="en-US" dirty="0"/>
              <a:t>public </a:t>
            </a:r>
            <a:r>
              <a:rPr lang="en-US" dirty="0" err="1"/>
              <a:t>ArrayList</a:t>
            </a:r>
            <a:r>
              <a:rPr lang="en-US" dirty="0"/>
              <a:t>&lt;String&gt; traverse(); </a:t>
            </a:r>
          </a:p>
          <a:p>
            <a:r>
              <a:rPr lang="en-US" dirty="0"/>
              <a:t>public int count();</a:t>
            </a:r>
          </a:p>
        </p:txBody>
      </p:sp>
    </p:spTree>
    <p:extLst>
      <p:ext uri="{BB962C8B-B14F-4D97-AF65-F5344CB8AC3E}">
        <p14:creationId xmlns:p14="http://schemas.microsoft.com/office/powerpoint/2010/main" val="1404027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5FA38-9CA7-464D-9841-9E9B7476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Contains vs Contains Prefix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1455D-9312-465F-BA10-BCBCFEE27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contains:</a:t>
            </a:r>
          </a:p>
          <a:p>
            <a:r>
              <a:rPr lang="en-US" dirty="0"/>
              <a:t>You are searching the DLB/</a:t>
            </a:r>
            <a:r>
              <a:rPr lang="en-US" dirty="0" err="1"/>
              <a:t>UserHistory</a:t>
            </a:r>
            <a:r>
              <a:rPr lang="en-US" dirty="0"/>
              <a:t> for a given word</a:t>
            </a:r>
          </a:p>
          <a:p>
            <a:r>
              <a:rPr lang="en-US" dirty="0"/>
              <a:t>This means… you are looking if you can reach the corresponding sentinel node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containsPrefix</a:t>
            </a:r>
            <a:endParaRPr lang="en-US" dirty="0"/>
          </a:p>
          <a:p>
            <a:r>
              <a:rPr lang="en-US" dirty="0"/>
              <a:t>It’s pretty much like contains, BUT you don’t need to get to a sentinel node…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78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32E1C-1CA6-41AD-90B0-8B7CC4341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2E7C5-93C9-4C62-B03A-CA65DE434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Suggest() is one of the more difficult methods in DLB/</a:t>
            </a:r>
            <a:r>
              <a:rPr lang="en-US" dirty="0" err="1"/>
              <a:t>UserHistory</a:t>
            </a:r>
            <a:r>
              <a:rPr lang="en-US" dirty="0"/>
              <a:t>.</a:t>
            </a:r>
          </a:p>
          <a:p>
            <a:r>
              <a:rPr lang="en-US" dirty="0"/>
              <a:t>In DLB, an </a:t>
            </a:r>
            <a:r>
              <a:rPr lang="en-US" dirty="0" err="1"/>
              <a:t>ArrayList</a:t>
            </a:r>
            <a:r>
              <a:rPr lang="en-US" dirty="0"/>
              <a:t> is filled up with all words based on the current by-character search.</a:t>
            </a:r>
          </a:p>
          <a:p>
            <a:pPr lvl="1"/>
            <a:r>
              <a:rPr lang="en-US" dirty="0"/>
              <a:t>This </a:t>
            </a:r>
            <a:r>
              <a:rPr lang="en-US" dirty="0" err="1"/>
              <a:t>ArrayList</a:t>
            </a:r>
            <a:r>
              <a:rPr lang="en-US" dirty="0"/>
              <a:t> will be sorted ASCII-</a:t>
            </a:r>
            <a:r>
              <a:rPr lang="en-US" dirty="0" err="1"/>
              <a:t>betically</a:t>
            </a:r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UserHistory</a:t>
            </a:r>
            <a:r>
              <a:rPr lang="en-US" dirty="0"/>
              <a:t>, an </a:t>
            </a:r>
            <a:r>
              <a:rPr lang="en-US" dirty="0" err="1"/>
              <a:t>ArrayList</a:t>
            </a:r>
            <a:r>
              <a:rPr lang="en-US" dirty="0"/>
              <a:t> is filled up with all words based on the current by-character search.</a:t>
            </a:r>
          </a:p>
          <a:p>
            <a:pPr lvl="1"/>
            <a:r>
              <a:rPr lang="en-US" dirty="0"/>
              <a:t>This </a:t>
            </a:r>
            <a:r>
              <a:rPr lang="en-US" dirty="0" err="1"/>
              <a:t>ArrayList</a:t>
            </a:r>
            <a:r>
              <a:rPr lang="en-US" dirty="0"/>
              <a:t> will be sort by frequency AND ASCII-</a:t>
            </a:r>
            <a:r>
              <a:rPr lang="en-US" dirty="0" err="1"/>
              <a:t>betically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These methods must run in O(</a:t>
            </a:r>
            <a:r>
              <a:rPr lang="en-US" dirty="0" err="1"/>
              <a:t>wR</a:t>
            </a:r>
            <a:r>
              <a:rPr lang="en-US" dirty="0"/>
              <a:t>) (w = length of longest word, R = alphabet size)</a:t>
            </a:r>
          </a:p>
        </p:txBody>
      </p:sp>
    </p:spTree>
    <p:extLst>
      <p:ext uri="{BB962C8B-B14F-4D97-AF65-F5344CB8AC3E}">
        <p14:creationId xmlns:p14="http://schemas.microsoft.com/office/powerpoint/2010/main" val="4196910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1FA3-67E9-4E40-83B9-06CED25D4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We’ve Just made a Revelation…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181D-5FB5-4FA1-B65D-D974F453F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the previous slide we can say the following:</a:t>
            </a:r>
          </a:p>
          <a:p>
            <a:pPr marL="0" indent="0" algn="ctr">
              <a:buNone/>
            </a:pPr>
            <a:r>
              <a:rPr lang="en-US" i="1" dirty="0" err="1"/>
              <a:t>UserHistory</a:t>
            </a:r>
            <a:r>
              <a:rPr lang="en-US" i="1" dirty="0"/>
              <a:t> and DLB are fundamentally the same, but </a:t>
            </a:r>
            <a:r>
              <a:rPr lang="en-US" i="1" dirty="0" err="1"/>
              <a:t>UserHistory</a:t>
            </a:r>
            <a:r>
              <a:rPr lang="en-US" i="1" dirty="0"/>
              <a:t> simply requires a modified suggest method!! (They’re both DLBs!!)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03039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B61CB-2BFE-47DA-85D4-4B481CF67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9CCE7-503A-4ECB-A913-73C0D6262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we sort based on the frequency that a word has been selected?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We can do it two ways: </a:t>
            </a:r>
          </a:p>
          <a:p>
            <a:r>
              <a:rPr lang="en-US" dirty="0"/>
              <a:t>Add a frequency field to each node</a:t>
            </a:r>
          </a:p>
          <a:p>
            <a:r>
              <a:rPr lang="en-US" dirty="0"/>
              <a:t>Create a </a:t>
            </a:r>
            <a:r>
              <a:rPr lang="en-US" b="1" dirty="0">
                <a:solidFill>
                  <a:srgbClr val="FF0000"/>
                </a:solidFill>
              </a:rPr>
              <a:t>mapping</a:t>
            </a:r>
            <a:r>
              <a:rPr lang="en-US" dirty="0"/>
              <a:t> between a word and the frequency… (How??)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62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97773-F676-4698-8B48-D04505F16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Field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8D286-1E04-4155-838E-08E38C5DF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encode frequency, once a given word is selected, we would increment the frequency of the corresponding SENTINEL node’s field!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392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1FE2-D92A-46FC-81AF-59765C747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Autocompleter.java will bring everything together!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71E0E-56B6-455C-BF88-4E5504765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</a:t>
            </a:r>
            <a:r>
              <a:rPr lang="en-US" dirty="0" err="1"/>
              <a:t>ArrayList</a:t>
            </a:r>
            <a:r>
              <a:rPr lang="en-US" dirty="0"/>
              <a:t>&lt;String&gt; </a:t>
            </a:r>
            <a:r>
              <a:rPr lang="en-US" dirty="0" err="1"/>
              <a:t>nextChar</a:t>
            </a:r>
            <a:r>
              <a:rPr lang="en-US" dirty="0"/>
              <a:t>(char next);</a:t>
            </a:r>
          </a:p>
          <a:p>
            <a:r>
              <a:rPr lang="en-US" dirty="0"/>
              <a:t>public void </a:t>
            </a:r>
            <a:r>
              <a:rPr lang="en-US" dirty="0" err="1"/>
              <a:t>finishWord</a:t>
            </a:r>
            <a:r>
              <a:rPr lang="en-US" dirty="0"/>
              <a:t>(String cur);</a:t>
            </a:r>
          </a:p>
          <a:p>
            <a:r>
              <a:rPr lang="en-US" dirty="0"/>
              <a:t>public void </a:t>
            </a:r>
            <a:r>
              <a:rPr lang="en-US" dirty="0" err="1"/>
              <a:t>saveUserHistory</a:t>
            </a:r>
            <a:r>
              <a:rPr lang="en-US" dirty="0"/>
              <a:t>(String </a:t>
            </a:r>
            <a:r>
              <a:rPr lang="en-US" dirty="0" err="1"/>
              <a:t>fname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109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CA2CB-FD22-4846-8383-2740A194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AutoCompleter.java Should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D1912-27F4-46E3-A5A6-CBFB8793F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90714"/>
            <a:ext cx="7968666" cy="3940404"/>
          </a:xfrm>
        </p:spPr>
        <p:txBody>
          <a:bodyPr>
            <a:normAutofit lnSpcReduction="10000"/>
          </a:bodyPr>
          <a:lstStyle/>
          <a:p>
            <a:r>
              <a:rPr lang="en-US" sz="1500" dirty="0"/>
              <a:t>First, load in </a:t>
            </a:r>
            <a:r>
              <a:rPr lang="en-US" sz="1500" dirty="0" err="1"/>
              <a:t>userHistory</a:t>
            </a:r>
            <a:r>
              <a:rPr lang="en-US" sz="1500" dirty="0"/>
              <a:t> from a provided text file.</a:t>
            </a:r>
          </a:p>
          <a:p>
            <a:r>
              <a:rPr lang="en-US" sz="1500" dirty="0"/>
              <a:t>Load in said contents into the </a:t>
            </a:r>
            <a:r>
              <a:rPr lang="en-US" sz="1500" dirty="0" err="1"/>
              <a:t>UserHistory</a:t>
            </a:r>
            <a:r>
              <a:rPr lang="en-US" sz="1500" dirty="0"/>
              <a:t> object</a:t>
            </a:r>
          </a:p>
          <a:p>
            <a:r>
              <a:rPr lang="en-US" sz="1500" dirty="0"/>
              <a:t>Load in the dictionary into a DLB object</a:t>
            </a:r>
          </a:p>
          <a:p>
            <a:pPr lvl="1"/>
            <a:r>
              <a:rPr lang="en-US" sz="1300" dirty="0"/>
              <a:t>Here, we prioritize what the user has entered in the past AND then we suggest words from the dictionary!</a:t>
            </a:r>
          </a:p>
          <a:p>
            <a:r>
              <a:rPr lang="en-US" sz="1500" dirty="0"/>
              <a:t>Initialize a String </a:t>
            </a:r>
            <a:r>
              <a:rPr lang="en-US" sz="1500" dirty="0" err="1"/>
              <a:t>curr</a:t>
            </a:r>
            <a:r>
              <a:rPr lang="en-US" sz="1500" dirty="0"/>
              <a:t> = “”;</a:t>
            </a:r>
          </a:p>
          <a:p>
            <a:r>
              <a:rPr lang="en-US" sz="1500" dirty="0"/>
              <a:t>Invoke </a:t>
            </a:r>
            <a:r>
              <a:rPr lang="en-US" sz="1500" dirty="0" err="1"/>
              <a:t>nextChar</a:t>
            </a:r>
            <a:r>
              <a:rPr lang="en-US" sz="1500" dirty="0"/>
              <a:t>(‘</a:t>
            </a:r>
            <a:r>
              <a:rPr lang="en-US" sz="1500" dirty="0" err="1"/>
              <a:t>somechar</a:t>
            </a:r>
            <a:r>
              <a:rPr lang="en-US" sz="1500" dirty="0"/>
              <a:t>’) to get a list of suggestions based on </a:t>
            </a:r>
            <a:r>
              <a:rPr lang="en-US" sz="1500" dirty="0" err="1"/>
              <a:t>curr</a:t>
            </a:r>
            <a:r>
              <a:rPr lang="en-US" sz="1500" dirty="0"/>
              <a:t> + ‘</a:t>
            </a:r>
            <a:r>
              <a:rPr lang="en-US" sz="1500" dirty="0" err="1"/>
              <a:t>somechar</a:t>
            </a:r>
            <a:r>
              <a:rPr lang="en-US" sz="1500" dirty="0"/>
              <a:t>’</a:t>
            </a:r>
          </a:p>
          <a:p>
            <a:pPr lvl="1"/>
            <a:r>
              <a:rPr lang="en-US" sz="1300" dirty="0"/>
              <a:t>This will return a list of suggestions with the prefix </a:t>
            </a:r>
            <a:r>
              <a:rPr lang="en-US" sz="1300" dirty="0" err="1"/>
              <a:t>curr</a:t>
            </a:r>
            <a:r>
              <a:rPr lang="en-US" sz="1300" dirty="0"/>
              <a:t> + ‘</a:t>
            </a:r>
            <a:r>
              <a:rPr lang="en-US" sz="1300" dirty="0" err="1"/>
              <a:t>somechar</a:t>
            </a:r>
            <a:r>
              <a:rPr lang="en-US" sz="1300" dirty="0"/>
              <a:t>’</a:t>
            </a:r>
          </a:p>
          <a:p>
            <a:r>
              <a:rPr lang="en-US" sz="1500" dirty="0"/>
              <a:t>Once you are satisfied and want to add a suggestion, </a:t>
            </a:r>
            <a:r>
              <a:rPr lang="en-US" sz="1500" dirty="0" err="1"/>
              <a:t>finishWord</a:t>
            </a:r>
            <a:r>
              <a:rPr lang="en-US" sz="1500" dirty="0"/>
              <a:t>() is invoked</a:t>
            </a:r>
          </a:p>
          <a:p>
            <a:pPr lvl="1"/>
            <a:r>
              <a:rPr lang="en-US" sz="1300" dirty="0"/>
              <a:t>The word is added to the </a:t>
            </a:r>
            <a:r>
              <a:rPr lang="en-US" sz="1300" dirty="0" err="1"/>
              <a:t>userHistory</a:t>
            </a:r>
            <a:r>
              <a:rPr lang="en-US" sz="1300" dirty="0"/>
              <a:t> object AND </a:t>
            </a:r>
            <a:r>
              <a:rPr lang="en-US" sz="1300" dirty="0" err="1"/>
              <a:t>curr</a:t>
            </a:r>
            <a:r>
              <a:rPr lang="en-US" sz="1300" dirty="0"/>
              <a:t> is reset!</a:t>
            </a:r>
          </a:p>
          <a:p>
            <a:r>
              <a:rPr lang="en-US" sz="1500" dirty="0"/>
              <a:t>Once you are satisfied and want to terminate the program:</a:t>
            </a:r>
          </a:p>
          <a:p>
            <a:pPr lvl="1"/>
            <a:r>
              <a:rPr lang="en-US" sz="1300" dirty="0"/>
              <a:t>Write out everything in the current </a:t>
            </a:r>
            <a:r>
              <a:rPr lang="en-US" sz="1300" dirty="0" err="1"/>
              <a:t>userHistory</a:t>
            </a:r>
            <a:r>
              <a:rPr lang="en-US" sz="1300" dirty="0"/>
              <a:t> object to the file: </a:t>
            </a:r>
            <a:r>
              <a:rPr lang="en-US" sz="1300" dirty="0" err="1"/>
              <a:t>fname</a:t>
            </a:r>
            <a:r>
              <a:rPr lang="en-US" sz="1300" dirty="0"/>
              <a:t>.</a:t>
            </a:r>
          </a:p>
          <a:p>
            <a:pPr lvl="1"/>
            <a:r>
              <a:rPr lang="en-US" sz="1300" dirty="0"/>
              <a:t>HINT: Use the traverse method!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25312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1220-4DC1-4A2F-8DC2-F4FFC2293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Bother writing out the </a:t>
            </a:r>
            <a:r>
              <a:rPr lang="en-US" dirty="0" err="1"/>
              <a:t>UserHistory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0EA72-F56E-4123-9ADF-89357C56B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want to be able to record what the user has historically selected…</a:t>
            </a:r>
          </a:p>
          <a:p>
            <a:r>
              <a:rPr lang="en-US" dirty="0"/>
              <a:t>In other words, the code will be run multiple times, and each time we want to remember the respective user histories!!</a:t>
            </a:r>
          </a:p>
        </p:txBody>
      </p:sp>
    </p:spTree>
    <p:extLst>
      <p:ext uri="{BB962C8B-B14F-4D97-AF65-F5344CB8AC3E}">
        <p14:creationId xmlns:p14="http://schemas.microsoft.com/office/powerpoint/2010/main" val="2035326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93B9E-C2EC-4514-AD84-94FCFB18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67A77-C00D-4360-A5FC-243F673D2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Suppose we retrieve </a:t>
            </a:r>
            <a:r>
              <a:rPr lang="en-US" dirty="0" err="1"/>
              <a:t>userHistory</a:t>
            </a:r>
            <a:r>
              <a:rPr lang="en-US" dirty="0"/>
              <a:t> and dictionary suggestions…</a:t>
            </a:r>
          </a:p>
          <a:p>
            <a:r>
              <a:rPr lang="en-US" dirty="0"/>
              <a:t>We’ll get two different </a:t>
            </a:r>
            <a:r>
              <a:rPr lang="en-US" dirty="0" err="1"/>
              <a:t>ArrayLists</a:t>
            </a:r>
            <a:r>
              <a:rPr lang="en-US" dirty="0"/>
              <a:t> from the respective suggest methods…</a:t>
            </a:r>
          </a:p>
          <a:p>
            <a:r>
              <a:rPr lang="en-US" dirty="0"/>
              <a:t>How do we get rid of duplicates?</a:t>
            </a:r>
          </a:p>
          <a:p>
            <a:r>
              <a:rPr lang="en-US" dirty="0"/>
              <a:t>How do we merge the </a:t>
            </a:r>
            <a:r>
              <a:rPr lang="en-US" dirty="0" err="1"/>
              <a:t>ArrayLists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6359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BE100-FB64-42F1-8495-29E3A0D6E4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Compression</a:t>
            </a:r>
          </a:p>
        </p:txBody>
      </p:sp>
    </p:spTree>
    <p:extLst>
      <p:ext uri="{BB962C8B-B14F-4D97-AF65-F5344CB8AC3E}">
        <p14:creationId xmlns:p14="http://schemas.microsoft.com/office/powerpoint/2010/main" val="394674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BE100-FB64-42F1-8495-29E3A0D6E4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See it </a:t>
            </a:r>
            <a:r>
              <a:rPr lang="en-US"/>
              <a:t>in Action!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40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6918-53B3-4211-A513-3E2C44D9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99926-9595-43AF-B74C-45762C0A6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Consider the Internet…</a:t>
            </a:r>
          </a:p>
          <a:p>
            <a:r>
              <a:rPr lang="en-US" dirty="0"/>
              <a:t>Suppose we have User 1 sending a 100GB file to User 2</a:t>
            </a:r>
          </a:p>
          <a:p>
            <a:r>
              <a:rPr lang="en-US" dirty="0"/>
              <a:t>Suppose that the packets of 100GBytes must traverse over a link with 10Gbps bandwidth. Also, suppose that we have 8 packets waiting in a queue when a new packet arrives.</a:t>
            </a:r>
          </a:p>
          <a:p>
            <a:r>
              <a:rPr lang="en-US" dirty="0"/>
              <a:t>We’re </a:t>
            </a:r>
            <a:r>
              <a:rPr lang="en-US" dirty="0" err="1"/>
              <a:t>gonna</a:t>
            </a:r>
            <a:r>
              <a:rPr lang="en-US" dirty="0"/>
              <a:t> end up waiting a LONG time before the other packets are processed… i.e., the queueing delay is REALLY LONG.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How long does a packet have to sit in a buffer before it is processed?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But what if we could represent our data with a smaller number of bits without losing any data?</a:t>
            </a:r>
          </a:p>
        </p:txBody>
      </p:sp>
    </p:spTree>
    <p:extLst>
      <p:ext uri="{BB962C8B-B14F-4D97-AF65-F5344CB8AC3E}">
        <p14:creationId xmlns:p14="http://schemas.microsoft.com/office/powerpoint/2010/main" val="1503709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3AEDF-1233-4CFB-99FC-A7FF35688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F182D-C834-4A8E-8939-EA64778A3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Compression is defined as…</a:t>
            </a:r>
          </a:p>
          <a:p>
            <a:pPr marL="0" indent="0" algn="ctr">
              <a:buNone/>
            </a:pPr>
            <a:r>
              <a:rPr lang="en-US" i="1" dirty="0"/>
              <a:t>The process of encoding information using fewer bits than the original representation</a:t>
            </a:r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4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4018-EAD4-4C2D-8588-50C380A8E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Cool and all…But What’s the point?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CBF01-0DF3-4E9B-A401-4DDCADCB1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Going back to our network example</a:t>
            </a:r>
          </a:p>
          <a:p>
            <a:r>
              <a:rPr lang="en-US" dirty="0"/>
              <a:t>If we compressed our 100GByte file into a 10GByte file</a:t>
            </a:r>
          </a:p>
          <a:p>
            <a:r>
              <a:rPr lang="en-US" dirty="0"/>
              <a:t>We can process the packet much faster, and effectively process the remaining packets quicker.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64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B57F6-679C-4CD6-B85C-8A0F2521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Lossless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2BD0D-4A70-4B93-93C2-EC75C2858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We’re mainly concerned with lossless compression!</a:t>
            </a:r>
          </a:p>
          <a:p>
            <a:r>
              <a:rPr lang="en-US" dirty="0"/>
              <a:t>A lossless compression algorithm allow the data to be perfectly reconstructed from compressed data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182F13-5329-473C-B2DC-6395C85BE84F}"/>
              </a:ext>
            </a:extLst>
          </p:cNvPr>
          <p:cNvSpPr txBox="1"/>
          <p:nvPr/>
        </p:nvSpPr>
        <p:spPr>
          <a:xfrm>
            <a:off x="2441196" y="4144161"/>
            <a:ext cx="32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C0AB4D-0091-44AA-AB2F-298FE1599E31}"/>
              </a:ext>
            </a:extLst>
          </p:cNvPr>
          <p:cNvCxnSpPr/>
          <p:nvPr/>
        </p:nvCxnSpPr>
        <p:spPr>
          <a:xfrm>
            <a:off x="2843868" y="4295163"/>
            <a:ext cx="536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478BC0-C6E2-4F24-AEEF-2A55E239A8CD}"/>
              </a:ext>
            </a:extLst>
          </p:cNvPr>
          <p:cNvSpPr/>
          <p:nvPr/>
        </p:nvSpPr>
        <p:spPr>
          <a:xfrm>
            <a:off x="3506597" y="3993163"/>
            <a:ext cx="1551963" cy="52033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FE3EB5-944A-4F68-B43A-C9ECF7195597}"/>
              </a:ext>
            </a:extLst>
          </p:cNvPr>
          <p:cNvCxnSpPr/>
          <p:nvPr/>
        </p:nvCxnSpPr>
        <p:spPr>
          <a:xfrm>
            <a:off x="5127072" y="4295163"/>
            <a:ext cx="536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DD4DB80-3455-4924-BBB8-7648FF7EADCF}"/>
              </a:ext>
            </a:extLst>
          </p:cNvPr>
          <p:cNvSpPr txBox="1"/>
          <p:nvPr/>
        </p:nvSpPr>
        <p:spPr>
          <a:xfrm>
            <a:off x="5682145" y="4110497"/>
            <a:ext cx="32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407F58-8C53-47FF-A35A-3009FF63BDA3}"/>
              </a:ext>
            </a:extLst>
          </p:cNvPr>
          <p:cNvCxnSpPr/>
          <p:nvPr/>
        </p:nvCxnSpPr>
        <p:spPr>
          <a:xfrm>
            <a:off x="6096000" y="4295163"/>
            <a:ext cx="536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D000898-06EA-485C-B43C-ED2E8CF7F319}"/>
              </a:ext>
            </a:extLst>
          </p:cNvPr>
          <p:cNvSpPr/>
          <p:nvPr/>
        </p:nvSpPr>
        <p:spPr>
          <a:xfrm>
            <a:off x="6748412" y="3984774"/>
            <a:ext cx="1551963" cy="52033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EXPAND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02A67F-9B63-4463-8770-A2053E781398}"/>
              </a:ext>
            </a:extLst>
          </p:cNvPr>
          <p:cNvCxnSpPr/>
          <p:nvPr/>
        </p:nvCxnSpPr>
        <p:spPr>
          <a:xfrm>
            <a:off x="8387593" y="4244939"/>
            <a:ext cx="536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8480051-21F5-43D9-8AD2-594D2AE7FC65}"/>
              </a:ext>
            </a:extLst>
          </p:cNvPr>
          <p:cNvSpPr txBox="1"/>
          <p:nvPr/>
        </p:nvSpPr>
        <p:spPr>
          <a:xfrm>
            <a:off x="8924488" y="4060273"/>
            <a:ext cx="32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74676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1" grpId="0"/>
      <p:bldP spid="14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206C9-01E3-4F6F-98F5-3AE73D39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sidenote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C803D-ACCE-4B6A-A6B7-B78605576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Silicon Valley TV series, the main characters develop a compression algorithm that is WAY beyond belief:</a:t>
            </a:r>
          </a:p>
          <a:p>
            <a:r>
              <a:rPr lang="en-US" dirty="0"/>
              <a:t>The idea is an adaptive machine learning model</a:t>
            </a:r>
          </a:p>
          <a:p>
            <a:r>
              <a:rPr lang="en-US" dirty="0"/>
              <a:t>As more data is compressed, the algorithm learns and compresses data more efficiently to the extent that the size of the file may be 50x smaller than the original…</a:t>
            </a:r>
          </a:p>
          <a:p>
            <a:r>
              <a:rPr lang="en-US" dirty="0"/>
              <a:t>Which is really not possible… (for now, let’s not think about quantum)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48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BE100-FB64-42F1-8495-29E3A0D6E4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LZW Compression</a:t>
            </a:r>
          </a:p>
        </p:txBody>
      </p:sp>
    </p:spTree>
    <p:extLst>
      <p:ext uri="{BB962C8B-B14F-4D97-AF65-F5344CB8AC3E}">
        <p14:creationId xmlns:p14="http://schemas.microsoft.com/office/powerpoint/2010/main" val="229474668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222</TotalTime>
  <Words>1271</Words>
  <Application>Microsoft Office PowerPoint</Application>
  <PresentationFormat>Widescreen</PresentationFormat>
  <Paragraphs>140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Gill Sans MT</vt:lpstr>
      <vt:lpstr>Parcel</vt:lpstr>
      <vt:lpstr>CS 1501 Recitation 3</vt:lpstr>
      <vt:lpstr>Agenda for Today</vt:lpstr>
      <vt:lpstr>Compression</vt:lpstr>
      <vt:lpstr>Motivation</vt:lpstr>
      <vt:lpstr>Enter Compression</vt:lpstr>
      <vt:lpstr>That’s Cool and all…But What’s the point?</vt:lpstr>
      <vt:lpstr>Lossless Compression</vt:lpstr>
      <vt:lpstr>A sidenote</vt:lpstr>
      <vt:lpstr>LZW Compression</vt:lpstr>
      <vt:lpstr>LZW Compression Idea</vt:lpstr>
      <vt:lpstr>LZW Compression</vt:lpstr>
      <vt:lpstr>LZW Expansion</vt:lpstr>
      <vt:lpstr>The edge case</vt:lpstr>
      <vt:lpstr>LZW Example I</vt:lpstr>
      <vt:lpstr>LZW Example II</vt:lpstr>
      <vt:lpstr>Let’s Take a look at the LZW Code</vt:lpstr>
      <vt:lpstr>Project 2 Hints</vt:lpstr>
      <vt:lpstr>What Should I do First?</vt:lpstr>
      <vt:lpstr>How Do I distinguish between Words in the DLB?</vt:lpstr>
      <vt:lpstr>Methods you will need to Implement in DLB and UserHistory</vt:lpstr>
      <vt:lpstr>Contains vs Contains Prefix</vt:lpstr>
      <vt:lpstr>Suggest </vt:lpstr>
      <vt:lpstr>We’ve Just made a Revelation…</vt:lpstr>
      <vt:lpstr>User History</vt:lpstr>
      <vt:lpstr>Frequency Field Approach</vt:lpstr>
      <vt:lpstr>Autocompleter.java will bring everything together!</vt:lpstr>
      <vt:lpstr>How AutoCompleter.java Should Work</vt:lpstr>
      <vt:lpstr>Why Bother writing out the UserHistory?</vt:lpstr>
      <vt:lpstr>Potential Issues</vt:lpstr>
      <vt:lpstr>Let’s See it in Action!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1501 Recitation 3</dc:title>
  <dc:creator>Lu, Gordon</dc:creator>
  <cp:lastModifiedBy>Lu, Gordon</cp:lastModifiedBy>
  <cp:revision>5</cp:revision>
  <dcterms:created xsi:type="dcterms:W3CDTF">2022-02-18T06:34:01Z</dcterms:created>
  <dcterms:modified xsi:type="dcterms:W3CDTF">2022-02-18T10:16:33Z</dcterms:modified>
</cp:coreProperties>
</file>