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79"/>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307" r:id="rId14"/>
    <p:sldId id="304" r:id="rId15"/>
    <p:sldId id="306" r:id="rId16"/>
    <p:sldId id="270" r:id="rId17"/>
    <p:sldId id="305"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8" r:id="rId37"/>
    <p:sldId id="327" r:id="rId38"/>
    <p:sldId id="329" r:id="rId39"/>
    <p:sldId id="330" r:id="rId40"/>
    <p:sldId id="331" r:id="rId41"/>
    <p:sldId id="333" r:id="rId42"/>
    <p:sldId id="334" r:id="rId43"/>
    <p:sldId id="332" r:id="rId44"/>
    <p:sldId id="335" r:id="rId45"/>
    <p:sldId id="336" r:id="rId46"/>
    <p:sldId id="337" r:id="rId47"/>
    <p:sldId id="338" r:id="rId48"/>
    <p:sldId id="339" r:id="rId49"/>
    <p:sldId id="340" r:id="rId50"/>
    <p:sldId id="341" r:id="rId51"/>
    <p:sldId id="342" r:id="rId52"/>
    <p:sldId id="343" r:id="rId53"/>
    <p:sldId id="344" r:id="rId54"/>
    <p:sldId id="345" r:id="rId55"/>
    <p:sldId id="349" r:id="rId56"/>
    <p:sldId id="348" r:id="rId57"/>
    <p:sldId id="350" r:id="rId58"/>
    <p:sldId id="351" r:id="rId59"/>
    <p:sldId id="352" r:id="rId60"/>
    <p:sldId id="353" r:id="rId61"/>
    <p:sldId id="354" r:id="rId62"/>
    <p:sldId id="355" r:id="rId63"/>
    <p:sldId id="361" r:id="rId64"/>
    <p:sldId id="356" r:id="rId65"/>
    <p:sldId id="357" r:id="rId66"/>
    <p:sldId id="360" r:id="rId67"/>
    <p:sldId id="358" r:id="rId68"/>
    <p:sldId id="362" r:id="rId69"/>
    <p:sldId id="346" r:id="rId70"/>
    <p:sldId id="363" r:id="rId71"/>
    <p:sldId id="364" r:id="rId72"/>
    <p:sldId id="365" r:id="rId73"/>
    <p:sldId id="366" r:id="rId74"/>
    <p:sldId id="367" r:id="rId75"/>
    <p:sldId id="368" r:id="rId76"/>
    <p:sldId id="347" r:id="rId77"/>
    <p:sldId id="258"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21" autoAdjust="0"/>
    <p:restoredTop sz="94660"/>
  </p:normalViewPr>
  <p:slideViewPr>
    <p:cSldViewPr snapToGrid="0">
      <p:cViewPr varScale="1">
        <p:scale>
          <a:sx n="108" d="100"/>
          <a:sy n="108" d="100"/>
        </p:scale>
        <p:origin x="10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A56051-E502-4769-87D0-1ED35193A784}" type="datetimeFigureOut">
              <a:rPr lang="en-US" smtClean="0"/>
              <a:t>4/14/2022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9CC80-6860-4C27-B95F-53C2EFCC3A1F}" type="slidenum">
              <a:rPr lang="en-US" smtClean="0"/>
              <a:t>‹#›</a:t>
            </a:fld>
            <a:endParaRPr lang="en-US"/>
          </a:p>
        </p:txBody>
      </p:sp>
    </p:spTree>
    <p:extLst>
      <p:ext uri="{BB962C8B-B14F-4D97-AF65-F5344CB8AC3E}">
        <p14:creationId xmlns:p14="http://schemas.microsoft.com/office/powerpoint/2010/main" val="2752073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458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254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79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18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619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946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00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054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9495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664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49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378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6887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02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4/14/2022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4/14/2022</a:t>
            </a:fld>
            <a:endParaRPr lang="en-US" dirty="0"/>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4/14/2022</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4/14/2022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ntrocs.cs.princeton.edu/java/99crypto/ExtendedEuclid.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www.ratemyprofessors.com/ShowRatings.jsp?tid=2588578" TargetMode="External"/><Relationship Id="rId2" Type="http://schemas.openxmlformats.org/officeDocument/2006/relationships/hyperlink" Target="http://www.linkedin.com/in/glu993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CS 1501 Recitation 8</a:t>
            </a:r>
          </a:p>
        </p:txBody>
      </p:sp>
      <p:sp>
        <p:nvSpPr>
          <p:cNvPr id="3" name="Subtitle 2">
            <a:extLst>
              <a:ext uri="{FF2B5EF4-FFF2-40B4-BE49-F238E27FC236}">
                <a16:creationId xmlns:a16="http://schemas.microsoft.com/office/drawing/2014/main" id="{AEE57281-E5BD-4798-A164-076A927441A0}"/>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2876278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46BF-D347-499E-8F7B-C0B74313180F}"/>
              </a:ext>
            </a:extLst>
          </p:cNvPr>
          <p:cNvSpPr>
            <a:spLocks noGrp="1"/>
          </p:cNvSpPr>
          <p:nvPr>
            <p:ph type="title"/>
          </p:nvPr>
        </p:nvSpPr>
        <p:spPr/>
        <p:txBody>
          <a:bodyPr/>
          <a:lstStyle/>
          <a:p>
            <a:r>
              <a:rPr lang="en-US" dirty="0"/>
              <a:t>Deriving a Recursive Algorithm for XGCD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F53C83-1E65-44A3-82E2-AA5997E4187E}"/>
                  </a:ext>
                </a:extLst>
              </p:cNvPr>
              <p:cNvSpPr>
                <a:spLocks noGrp="1"/>
              </p:cNvSpPr>
              <p:nvPr>
                <p:ph idx="1"/>
              </p:nvPr>
            </p:nvSpPr>
            <p:spPr/>
            <p:txBody>
              <a:bodyPr/>
              <a:lstStyle/>
              <a:p>
                <a:r>
                  <a:rPr lang="en-US" dirty="0"/>
                  <a:t>The changes to the Euclidean Algorithm are quite simple. Recall that the algorithm terminates with b = 0 and a = </a:t>
                </a:r>
                <a:r>
                  <a:rPr lang="en-US" dirty="0" err="1"/>
                  <a:t>gcd</a:t>
                </a:r>
                <a:r>
                  <a:rPr lang="en-US" dirty="0"/>
                  <a:t>(</a:t>
                </a:r>
                <a:r>
                  <a:rPr lang="en-US" dirty="0" err="1"/>
                  <a:t>a,b</a:t>
                </a:r>
                <a:r>
                  <a:rPr lang="en-US" dirty="0"/>
                  <a:t>)</a:t>
                </a:r>
              </a:p>
              <a:p>
                <a:r>
                  <a:rPr lang="en-US" dirty="0"/>
                  <a:t>So, for those parameters, we easily find that: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a:p>
                <a:pPr marL="0" indent="0">
                  <a:buNone/>
                </a:pPr>
                <a:r>
                  <a:rPr lang="en-US" dirty="0"/>
                  <a:t>Starting from these coefficients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=(1,0)</m:t>
                    </m:r>
                  </m:oMath>
                </a14:m>
                <a:r>
                  <a:rPr lang="en-US" dirty="0"/>
                  <a:t>, we can go backwards up the recursive calls. </a:t>
                </a:r>
              </a:p>
              <a:p>
                <a:pPr marL="0" indent="0">
                  <a:buNone/>
                </a:pPr>
                <a:r>
                  <a:rPr lang="en-US" dirty="0"/>
                  <a:t>All we need figure out is how these coefficients </a:t>
                </a:r>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change during the transition from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4DF53C83-1E65-44A3-82E2-AA5997E4187E}"/>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57691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267B-2F2F-4E50-AE94-138DB6F45115}"/>
              </a:ext>
            </a:extLst>
          </p:cNvPr>
          <p:cNvSpPr>
            <a:spLocks noGrp="1"/>
          </p:cNvSpPr>
          <p:nvPr>
            <p:ph type="title"/>
          </p:nvPr>
        </p:nvSpPr>
        <p:spPr/>
        <p:txBody>
          <a:bodyPr/>
          <a:lstStyle/>
          <a:p>
            <a:r>
              <a:rPr lang="en-US" dirty="0"/>
              <a:t>Deriving a Recursive Algorithm for XGCD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5C38769-5A03-4268-A84A-A1A3DD239A1B}"/>
                  </a:ext>
                </a:extLst>
              </p:cNvPr>
              <p:cNvSpPr>
                <a:spLocks noGrp="1"/>
              </p:cNvSpPr>
              <p:nvPr>
                <p:ph idx="1"/>
              </p:nvPr>
            </p:nvSpPr>
            <p:spPr/>
            <p:txBody>
              <a:bodyPr>
                <a:normAutofit fontScale="70000" lnSpcReduction="20000"/>
              </a:bodyPr>
              <a:lstStyle/>
              <a:p>
                <a:pPr marL="0" indent="0">
                  <a:buNone/>
                </a:pPr>
                <a:r>
                  <a:rPr lang="en-US" dirty="0"/>
                  <a:t>Assume we found the coefficients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for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e>
                      </m:d>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pPr marL="0" indent="0">
                  <a:buNone/>
                </a:pPr>
                <a:r>
                  <a:rPr lang="en-US" dirty="0"/>
                  <a:t>and we want to find the pair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for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pPr marL="0" indent="0">
                  <a:buNone/>
                </a:pPr>
                <a:r>
                  <a:rPr lang="en-US" dirty="0"/>
                  <a:t>We can therefore represent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oMath>
                </a14:m>
                <a:r>
                  <a:rPr lang="en-US" dirty="0"/>
                  <a:t> as:</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𝑎</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pPr marL="0" indent="0">
                  <a:buNone/>
                </a:pPr>
                <a:r>
                  <a:rPr lang="en-US" dirty="0"/>
                  <a:t>Substituting this expression into the equation for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d>
                  </m:oMath>
                </a14:m>
                <a:r>
                  <a:rPr lang="en-US" dirty="0"/>
                  <a:t> gives:</a:t>
                </a:r>
                <a:br>
                  <a:rPr lang="en-US" dirty="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 </m:t>
                          </m:r>
                          <m:r>
                            <a:rPr lang="en-US" b="0" i="1" smtClean="0">
                              <a:latin typeface="Cambria Math" panose="02040503050406030204" pitchFamily="18" charset="0"/>
                            </a:rPr>
                            <m:t>𝑏</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𝑏</m:t>
                                  </m:r>
                                </m:den>
                              </m:f>
                            </m:e>
                          </m:d>
                          <m:d>
                            <m:dPr>
                              <m:ctrlPr>
                                <a:rPr lang="en-US" i="1">
                                  <a:latin typeface="Cambria Math" panose="02040503050406030204" pitchFamily="18" charset="0"/>
                                </a:rPr>
                              </m:ctrlPr>
                            </m:dPr>
                            <m:e>
                              <m:r>
                                <a:rPr lang="en-US" i="1">
                                  <a:latin typeface="Cambria Math" panose="02040503050406030204" pitchFamily="18" charset="0"/>
                                </a:rPr>
                                <m:t>𝑏</m:t>
                              </m:r>
                            </m:e>
                          </m:d>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US" dirty="0"/>
              </a:p>
              <a:p>
                <a:pPr marL="0" indent="0">
                  <a:buNone/>
                </a:pPr>
                <a:r>
                  <a:rPr lang="en-US" dirty="0"/>
                  <a:t>after rearranging, we have:</a:t>
                </a:r>
                <a:br>
                  <a:rPr lang="en-US" dirty="0"/>
                </a:b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rPr>
                        <m:t>=</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𝑏</m:t>
                                  </m:r>
                                </m:den>
                              </m:f>
                            </m:e>
                          </m:d>
                        </m:e>
                      </m:d>
                      <m:r>
                        <a:rPr lang="en-US" b="0" i="1" smtClean="0">
                          <a:latin typeface="Cambria Math" panose="02040503050406030204" pitchFamily="18" charset="0"/>
                        </a:rPr>
                        <m:t>)</m:t>
                      </m:r>
                    </m:oMath>
                  </m:oMathPara>
                </a14:m>
                <a:endParaRPr lang="en-US" dirty="0"/>
              </a:p>
              <a:p>
                <a:pPr marL="0" indent="0">
                  <a:buNone/>
                </a:pPr>
                <a:r>
                  <a:rPr lang="en-US" dirty="0"/>
                  <a:t>Thus, we have that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sub>
                    </m:sSub>
                    <m:d>
                      <m:dPr>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𝑎</m:t>
                                </m:r>
                              </m:num>
                              <m:den>
                                <m:r>
                                  <a:rPr lang="en-US" i="1">
                                    <a:latin typeface="Cambria Math" panose="02040503050406030204" pitchFamily="18" charset="0"/>
                                  </a:rPr>
                                  <m:t>𝑏</m:t>
                                </m:r>
                              </m:den>
                            </m:f>
                          </m:e>
                        </m:d>
                      </m:e>
                    </m:d>
                  </m:oMath>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45C38769-5A03-4268-A84A-A1A3DD239A1B}"/>
                  </a:ext>
                </a:extLst>
              </p:cNvPr>
              <p:cNvSpPr>
                <a:spLocks noGrp="1" noRot="1" noChangeAspect="1" noMove="1" noResize="1" noEditPoints="1" noAdjustHandles="1" noChangeArrowheads="1" noChangeShapeType="1" noTextEdit="1"/>
              </p:cNvSpPr>
              <p:nvPr>
                <p:ph idx="1"/>
              </p:nvPr>
            </p:nvSpPr>
            <p:spPr>
              <a:blipFill>
                <a:blip r:embed="rId2"/>
                <a:stretch>
                  <a:fillRect l="-79" t="-1375"/>
                </a:stretch>
              </a:blipFill>
            </p:spPr>
            <p:txBody>
              <a:bodyPr/>
              <a:lstStyle/>
              <a:p>
                <a:r>
                  <a:rPr lang="en-US">
                    <a:noFill/>
                  </a:rPr>
                  <a:t> </a:t>
                </a:r>
              </a:p>
            </p:txBody>
          </p:sp>
        </mc:Fallback>
      </mc:AlternateContent>
    </p:spTree>
    <p:extLst>
      <p:ext uri="{BB962C8B-B14F-4D97-AF65-F5344CB8AC3E}">
        <p14:creationId xmlns:p14="http://schemas.microsoft.com/office/powerpoint/2010/main" val="422736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5DF5-DB92-4B60-8BD9-BDC079DB0DE5}"/>
              </a:ext>
            </a:extLst>
          </p:cNvPr>
          <p:cNvSpPr>
            <a:spLocks noGrp="1"/>
          </p:cNvSpPr>
          <p:nvPr>
            <p:ph type="title"/>
          </p:nvPr>
        </p:nvSpPr>
        <p:spPr/>
        <p:txBody>
          <a:bodyPr/>
          <a:lstStyle/>
          <a:p>
            <a:r>
              <a:rPr lang="en-US" dirty="0"/>
              <a:t>Summarizing Recursive XGCD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C3DB70-A6A7-4223-9C02-72614F393683}"/>
                  </a:ext>
                </a:extLst>
              </p:cNvPr>
              <p:cNvSpPr>
                <a:spLocks noGrp="1"/>
              </p:cNvSpPr>
              <p:nvPr>
                <p:ph idx="1"/>
              </p:nvPr>
            </p:nvSpPr>
            <p:spPr/>
            <p:txBody>
              <a:bodyPr/>
              <a:lstStyle/>
              <a:p>
                <a:pPr marL="0" indent="0">
                  <a:buNone/>
                </a:pPr>
                <a:r>
                  <a:rPr lang="en-US" dirty="0"/>
                  <a:t>1) Find </a:t>
                </a:r>
                <a:r>
                  <a:rPr lang="en-US" dirty="0" err="1"/>
                  <a:t>gcd</a:t>
                </a:r>
                <a:r>
                  <a:rPr lang="en-US" dirty="0"/>
                  <a:t>(a, b) as usual. </a:t>
                </a:r>
              </a:p>
              <a:p>
                <a:pPr marL="0" indent="0">
                  <a:buNone/>
                </a:pPr>
                <a:r>
                  <a:rPr lang="en-US" dirty="0"/>
                  <a:t>2) Working backwards, as we terminate when b == 0:</a:t>
                </a:r>
              </a:p>
              <a:p>
                <a:pPr marL="0" indent="0">
                  <a:buNone/>
                </a:pPr>
                <a:r>
                  <a:rPr lang="en-US" dirty="0"/>
                  <a:t>We return an array {a, 1, 0} in such a case to denote the base case:</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pPr marL="0" indent="0">
                  <a:buNone/>
                </a:pPr>
                <a:r>
                  <a:rPr lang="en-US" dirty="0"/>
                  <a:t>3) So, we compute: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prev_y,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w/</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=1</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p:txBody>
          </p:sp>
        </mc:Choice>
        <mc:Fallback>
          <p:sp>
            <p:nvSpPr>
              <p:cNvPr id="3" name="Content Placeholder 2">
                <a:extLst>
                  <a:ext uri="{FF2B5EF4-FFF2-40B4-BE49-F238E27FC236}">
                    <a16:creationId xmlns:a16="http://schemas.microsoft.com/office/drawing/2014/main" id="{2EC3DB70-A6A7-4223-9C02-72614F393683}"/>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44153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50F48-132F-4C37-A4FF-EABF9A237ECA}"/>
              </a:ext>
            </a:extLst>
          </p:cNvPr>
          <p:cNvSpPr>
            <a:spLocks noGrp="1"/>
          </p:cNvSpPr>
          <p:nvPr>
            <p:ph type="title"/>
          </p:nvPr>
        </p:nvSpPr>
        <p:spPr/>
        <p:txBody>
          <a:bodyPr/>
          <a:lstStyle/>
          <a:p>
            <a:r>
              <a:rPr lang="en-US" dirty="0"/>
              <a:t>An Implementation of Recursive XGCD</a:t>
            </a:r>
          </a:p>
        </p:txBody>
      </p:sp>
      <p:sp>
        <p:nvSpPr>
          <p:cNvPr id="3" name="Content Placeholder 2">
            <a:extLst>
              <a:ext uri="{FF2B5EF4-FFF2-40B4-BE49-F238E27FC236}">
                <a16:creationId xmlns:a16="http://schemas.microsoft.com/office/drawing/2014/main" id="{CD9DD0EB-4C66-4D8E-B961-C25F382D9D71}"/>
              </a:ext>
            </a:extLst>
          </p:cNvPr>
          <p:cNvSpPr>
            <a:spLocks noGrp="1"/>
          </p:cNvSpPr>
          <p:nvPr>
            <p:ph idx="1"/>
          </p:nvPr>
        </p:nvSpPr>
        <p:spPr/>
        <p:txBody>
          <a:bodyPr/>
          <a:lstStyle/>
          <a:p>
            <a:r>
              <a:rPr lang="en-US" dirty="0">
                <a:hlinkClick r:id="rId2"/>
              </a:rPr>
              <a:t>https://introcs.cs.princeton.edu/java/99crypto/ExtendedEuclid.java</a:t>
            </a:r>
            <a:endParaRPr lang="en-US" dirty="0"/>
          </a:p>
          <a:p>
            <a:r>
              <a:rPr lang="en-US" dirty="0"/>
              <a:t>You are welcome to use this for Project 5!</a:t>
            </a:r>
          </a:p>
        </p:txBody>
      </p:sp>
    </p:spTree>
    <p:extLst>
      <p:ext uri="{BB962C8B-B14F-4D97-AF65-F5344CB8AC3E}">
        <p14:creationId xmlns:p14="http://schemas.microsoft.com/office/powerpoint/2010/main" val="3483610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XGCD Example</a:t>
            </a:r>
          </a:p>
        </p:txBody>
      </p:sp>
    </p:spTree>
    <p:extLst>
      <p:ext uri="{BB962C8B-B14F-4D97-AF65-F5344CB8AC3E}">
        <p14:creationId xmlns:p14="http://schemas.microsoft.com/office/powerpoint/2010/main" val="2263555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A559-976F-4628-A957-8FD0972E30D7}"/>
              </a:ext>
            </a:extLst>
          </p:cNvPr>
          <p:cNvSpPr>
            <a:spLocks noGrp="1"/>
          </p:cNvSpPr>
          <p:nvPr>
            <p:ph type="title"/>
          </p:nvPr>
        </p:nvSpPr>
        <p:spPr/>
        <p:txBody>
          <a:bodyPr/>
          <a:lstStyle/>
          <a:p>
            <a:r>
              <a:rPr lang="en-US" dirty="0"/>
              <a:t>XGCD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38E929-20F3-4EE8-840B-5D964A632395}"/>
                  </a:ext>
                </a:extLst>
              </p:cNvPr>
              <p:cNvSpPr>
                <a:spLocks noGrp="1"/>
              </p:cNvSpPr>
              <p:nvPr>
                <p:ph idx="1"/>
              </p:nvPr>
            </p:nvSpPr>
            <p:spPr/>
            <p:txBody>
              <a:bodyPr/>
              <a:lstStyle/>
              <a:p>
                <a:pPr marL="0" indent="0">
                  <a:buNone/>
                </a:pPr>
                <a:r>
                  <a:rPr lang="en-US" dirty="0"/>
                  <a:t>Keeping in mind the following:</a:t>
                </a:r>
              </a:p>
              <a:p>
                <a:pPr marL="0" indent="0">
                  <a:buNone/>
                </a:pPr>
                <a:r>
                  <a:rPr lang="en-US" dirty="0"/>
                  <a:t>Compute: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pPr marL="0" indent="0">
                  <a:buNone/>
                </a:pPr>
                <a:r>
                  <a:rPr lang="en-US" dirty="0"/>
                  <a:t>3) We terminate when b == 0</a:t>
                </a:r>
              </a:p>
              <a:p>
                <a:r>
                  <a:rPr lang="en-US" dirty="0"/>
                  <a:t>We return an array {a, 1, 0} in such a case to denote the base case:</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A938E929-20F3-4EE8-840B-5D964A632395}"/>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278206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313372033"/>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99</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947233116"/>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3356915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3181272949"/>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84275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441234009"/>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400450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A232-F91F-46A6-AD25-536B57B4282B}"/>
              </a:ext>
            </a:extLst>
          </p:cNvPr>
          <p:cNvSpPr>
            <a:spLocks noGrp="1"/>
          </p:cNvSpPr>
          <p:nvPr>
            <p:ph type="title"/>
          </p:nvPr>
        </p:nvSpPr>
        <p:spPr/>
        <p:txBody>
          <a:bodyPr/>
          <a:lstStyle/>
          <a:p>
            <a:r>
              <a:rPr lang="en-US" dirty="0"/>
              <a:t>Agenda For Today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E98401-F7C9-4AA8-B3A0-609DDCB5C783}"/>
                  </a:ext>
                </a:extLst>
              </p:cNvPr>
              <p:cNvSpPr>
                <a:spLocks noGrp="1"/>
              </p:cNvSpPr>
              <p:nvPr>
                <p:ph idx="1"/>
              </p:nvPr>
            </p:nvSpPr>
            <p:spPr>
              <a:xfrm>
                <a:off x="2231136" y="2377985"/>
                <a:ext cx="7729728" cy="3101983"/>
              </a:xfrm>
            </p:spPr>
            <p:txBody>
              <a:bodyPr>
                <a:noAutofit/>
              </a:bodyPr>
              <a:lstStyle/>
              <a:p>
                <a:pPr marL="0" indent="0">
                  <a:buNone/>
                </a:pPr>
                <a:r>
                  <a:rPr lang="en-US" sz="1400" dirty="0"/>
                  <a:t>Extended Euclidean Algorithm</a:t>
                </a:r>
              </a:p>
              <a:p>
                <a:pPr marL="0" indent="0">
                  <a:buNone/>
                </a:pPr>
                <a:r>
                  <a:rPr lang="en-US" sz="1400" dirty="0"/>
                  <a:t>- By hand and code</a:t>
                </a:r>
              </a:p>
              <a:p>
                <a:pPr marL="0" indent="0">
                  <a:buNone/>
                </a:pPr>
                <a:r>
                  <a:rPr lang="en-US" sz="1400" dirty="0"/>
                  <a:t>- Implications for RSA</a:t>
                </a:r>
              </a:p>
              <a:p>
                <a:pPr marL="0" indent="0">
                  <a:buNone/>
                </a:pPr>
                <a:r>
                  <a:rPr lang="en-US" sz="1400" dirty="0"/>
                  <a:t>Shor’s Algorithm						                                  - Classical Prime Factorization problem: </a:t>
                </a:r>
                <a14:m>
                  <m:oMath xmlns:m="http://schemas.openxmlformats.org/officeDocument/2006/math">
                    <m:r>
                      <a:rPr lang="en-US" sz="1400" b="0" i="1" smtClean="0">
                        <a:latin typeface="Cambria Math" panose="02040503050406030204" pitchFamily="18" charset="0"/>
                      </a:rPr>
                      <m:t>𝑂</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𝑒</m:t>
                            </m:r>
                          </m:e>
                          <m:sup>
                            <m:r>
                              <a:rPr lang="en-US" sz="1400" b="0" i="1" smtClean="0">
                                <a:latin typeface="Cambria Math" panose="02040503050406030204" pitchFamily="18" charset="0"/>
                              </a:rPr>
                              <m:t>𝑐</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𝑛</m:t>
                                        </m:r>
                                        <m:r>
                                          <a:rPr lang="en-US" sz="1400" b="0" i="1" smtClean="0">
                                            <a:latin typeface="Cambria Math" panose="02040503050406030204" pitchFamily="18" charset="0"/>
                                          </a:rPr>
                                          <m:t> </m:t>
                                        </m:r>
                                      </m:e>
                                    </m:func>
                                  </m:e>
                                </m:d>
                              </m:e>
                              <m:sup>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sup>
                            </m:sSup>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func>
                                          </m:e>
                                        </m:d>
                                      </m:e>
                                    </m:func>
                                  </m:e>
                                  <m:sup>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3</m:t>
                                        </m:r>
                                      </m:den>
                                    </m:f>
                                  </m:sup>
                                </m:sSup>
                              </m:e>
                            </m:d>
                          </m:sup>
                        </m:sSup>
                      </m:e>
                    </m:d>
                  </m:oMath>
                </a14:m>
                <a:endParaRPr lang="en-US" sz="1400" b="0" dirty="0"/>
              </a:p>
              <a:p>
                <a:pPr marL="0" indent="0">
                  <a:buNone/>
                </a:pPr>
                <a:r>
                  <a:rPr lang="en-US" sz="1400" dirty="0"/>
                  <a:t>- Quantum version: </a:t>
                </a:r>
                <a14:m>
                  <m:oMath xmlns:m="http://schemas.openxmlformats.org/officeDocument/2006/math">
                    <m:r>
                      <a:rPr lang="en-US" sz="1400" b="0" i="1" smtClean="0">
                        <a:latin typeface="Cambria Math" panose="02040503050406030204" pitchFamily="18" charset="0"/>
                      </a:rPr>
                      <m:t>𝑂</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r>
                              <a:rPr lang="en-US" sz="1400" b="0" i="1" smtClean="0">
                                <a:latin typeface="Cambria Math" panose="02040503050406030204" pitchFamily="18" charset="0"/>
                              </a:rPr>
                              <m:t>𝑛</m:t>
                            </m:r>
                            <m:r>
                              <a:rPr lang="en-US" sz="1400" b="0" i="1" smtClean="0">
                                <a:latin typeface="Cambria Math" panose="02040503050406030204" pitchFamily="18" charset="0"/>
                              </a:rPr>
                              <m:t>)</m:t>
                            </m:r>
                          </m:e>
                        </m:func>
                      </m:e>
                      <m:sup>
                        <m:r>
                          <a:rPr lang="en-US" sz="1400" b="0" i="1" smtClean="0">
                            <a:latin typeface="Cambria Math" panose="02040503050406030204" pitchFamily="18" charset="0"/>
                          </a:rPr>
                          <m:t>2</m:t>
                        </m:r>
                      </m:sup>
                    </m:sSup>
                    <m:d>
                      <m:dPr>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log</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𝑛</m:t>
                                                </m:r>
                                              </m:e>
                                            </m:d>
                                          </m:e>
                                        </m:func>
                                      </m:e>
                                    </m:d>
                                  </m:e>
                                </m:func>
                              </m:e>
                            </m:d>
                          </m:e>
                        </m:func>
                      </m:e>
                    </m:d>
                    <m:r>
                      <a:rPr lang="en-US" sz="1400" b="0" i="1" smtClean="0">
                        <a:latin typeface="Cambria Math" panose="02040503050406030204" pitchFamily="18" charset="0"/>
                      </a:rPr>
                      <m:t>)</m:t>
                    </m:r>
                  </m:oMath>
                </a14:m>
                <a:endParaRPr lang="en-US" sz="1400" dirty="0"/>
              </a:p>
              <a:p>
                <a:pPr lvl="1"/>
                <a:r>
                  <a:rPr lang="en-US" sz="1400" dirty="0"/>
                  <a:t>Why we don’t use quantum computers</a:t>
                </a:r>
              </a:p>
              <a:p>
                <a:pPr marL="0" indent="0">
                  <a:buNone/>
                </a:pPr>
                <a:r>
                  <a:rPr lang="en-US" sz="1400" dirty="0"/>
                  <a:t>Hints for Project 5</a:t>
                </a:r>
              </a:p>
              <a:p>
                <a:pPr marL="0" indent="0">
                  <a:buNone/>
                </a:pPr>
                <a:r>
                  <a:rPr lang="en-US" sz="1400" dirty="0"/>
                  <a:t>- Multiplication Algorithm</a:t>
                </a:r>
              </a:p>
              <a:p>
                <a:pPr marL="0" indent="0">
                  <a:buNone/>
                </a:pPr>
                <a:r>
                  <a:rPr lang="en-US" sz="1400" dirty="0"/>
                  <a:t>- Review of Two’s Complement and Bitwise operators</a:t>
                </a:r>
              </a:p>
              <a:p>
                <a:pPr marL="0" indent="0">
                  <a:buNone/>
                </a:pPr>
                <a:r>
                  <a:rPr lang="en-US" sz="1400" dirty="0"/>
                  <a:t>- Common bugs</a:t>
                </a:r>
              </a:p>
            </p:txBody>
          </p:sp>
        </mc:Choice>
        <mc:Fallback>
          <p:sp>
            <p:nvSpPr>
              <p:cNvPr id="3" name="Content Placeholder 2">
                <a:extLst>
                  <a:ext uri="{FF2B5EF4-FFF2-40B4-BE49-F238E27FC236}">
                    <a16:creationId xmlns:a16="http://schemas.microsoft.com/office/drawing/2014/main" id="{DCE98401-F7C9-4AA8-B3A0-609DDCB5C783}"/>
                  </a:ext>
                </a:extLst>
              </p:cNvPr>
              <p:cNvSpPr>
                <a:spLocks noGrp="1" noRot="1" noChangeAspect="1" noMove="1" noResize="1" noEditPoints="1" noAdjustHandles="1" noChangeArrowheads="1" noChangeShapeType="1" noTextEdit="1"/>
              </p:cNvSpPr>
              <p:nvPr>
                <p:ph idx="1"/>
              </p:nvPr>
            </p:nvSpPr>
            <p:spPr>
              <a:xfrm>
                <a:off x="2231136" y="2377985"/>
                <a:ext cx="7729728" cy="3101983"/>
              </a:xfrm>
              <a:blipFill>
                <a:blip r:embed="rId2"/>
                <a:stretch>
                  <a:fillRect l="-237" t="-393" b="-22004"/>
                </a:stretch>
              </a:blipFill>
            </p:spPr>
            <p:txBody>
              <a:bodyPr/>
              <a:lstStyle/>
              <a:p>
                <a:r>
                  <a:rPr lang="en-US">
                    <a:noFill/>
                  </a:rPr>
                  <a:t> </a:t>
                </a:r>
              </a:p>
            </p:txBody>
          </p:sp>
        </mc:Fallback>
      </mc:AlternateContent>
    </p:spTree>
    <p:extLst>
      <p:ext uri="{BB962C8B-B14F-4D97-AF65-F5344CB8AC3E}">
        <p14:creationId xmlns:p14="http://schemas.microsoft.com/office/powerpoint/2010/main" val="4238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022982691"/>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356387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036816765"/>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2909712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774800131"/>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3322825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2731562364"/>
              </p:ext>
            </p:extLst>
          </p:nvPr>
        </p:nvGraphicFramePr>
        <p:xfrm>
          <a:off x="2053204" y="1342334"/>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p:spTree>
    <p:extLst>
      <p:ext uri="{BB962C8B-B14F-4D97-AF65-F5344CB8AC3E}">
        <p14:creationId xmlns:p14="http://schemas.microsoft.com/office/powerpoint/2010/main" val="77331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3576830507"/>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p:spTree>
    <p:extLst>
      <p:ext uri="{BB962C8B-B14F-4D97-AF65-F5344CB8AC3E}">
        <p14:creationId xmlns:p14="http://schemas.microsoft.com/office/powerpoint/2010/main" val="619603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3403168596"/>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p:spTree>
    <p:extLst>
      <p:ext uri="{BB962C8B-B14F-4D97-AF65-F5344CB8AC3E}">
        <p14:creationId xmlns:p14="http://schemas.microsoft.com/office/powerpoint/2010/main" val="994863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2223753844"/>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9A3DA9-9771-4736-BBC6-915F462951B7}"/>
                  </a:ext>
                </a:extLst>
              </p:cNvPr>
              <p:cNvSpPr txBox="1"/>
              <p:nvPr/>
            </p:nvSpPr>
            <p:spPr>
              <a:xfrm>
                <a:off x="10116425" y="4303553"/>
                <a:ext cx="2575419" cy="523220"/>
              </a:xfrm>
              <a:prstGeom prst="rect">
                <a:avLst/>
              </a:prstGeom>
              <a:noFill/>
            </p:spPr>
            <p:txBody>
              <a:bodyPr wrap="square" rtlCol="0">
                <a:spAutoFit/>
              </a:bodyPr>
              <a:lstStyle/>
              <a:p>
                <a:r>
                  <a:rPr lang="en-US" sz="1400" dirty="0"/>
                  <a:t>y = </a:t>
                </a:r>
                <a:r>
                  <a:rPr lang="en-US" sz="1400" dirty="0" err="1"/>
                  <a:t>prev_x</a:t>
                </a:r>
                <a:r>
                  <a:rPr lang="en-US" sz="1400" dirty="0"/>
                  <a:t> – </a:t>
                </a:r>
                <a:r>
                  <a:rPr lang="en-US" sz="1400" dirty="0" err="1"/>
                  <a:t>prev_y</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𝑖</m:t>
                        </m:r>
                      </m:sub>
                    </m:sSub>
                  </m:oMath>
                </a14:m>
                <a:r>
                  <a:rPr lang="en-US" sz="1400" dirty="0"/>
                  <a:t>)</a:t>
                </a:r>
              </a:p>
              <a:p>
                <a:r>
                  <a:rPr lang="en-US" sz="1400" dirty="0"/>
                  <a:t>= 1 – 0(2) = 1</a:t>
                </a:r>
              </a:p>
            </p:txBody>
          </p:sp>
        </mc:Choice>
        <mc:Fallback>
          <p:sp>
            <p:nvSpPr>
              <p:cNvPr id="4" name="TextBox 3">
                <a:extLst>
                  <a:ext uri="{FF2B5EF4-FFF2-40B4-BE49-F238E27FC236}">
                    <a16:creationId xmlns:a16="http://schemas.microsoft.com/office/drawing/2014/main" id="{5A9A3DA9-9771-4736-BBC6-915F462951B7}"/>
                  </a:ext>
                </a:extLst>
              </p:cNvPr>
              <p:cNvSpPr txBox="1">
                <a:spLocks noRot="1" noChangeAspect="1" noMove="1" noResize="1" noEditPoints="1" noAdjustHandles="1" noChangeArrowheads="1" noChangeShapeType="1" noTextEdit="1"/>
              </p:cNvSpPr>
              <p:nvPr/>
            </p:nvSpPr>
            <p:spPr>
              <a:xfrm>
                <a:off x="10116425" y="4303553"/>
                <a:ext cx="2575419" cy="523220"/>
              </a:xfrm>
              <a:prstGeom prst="rect">
                <a:avLst/>
              </a:prstGeom>
              <a:blipFill>
                <a:blip r:embed="rId4"/>
                <a:stretch>
                  <a:fillRect l="-711"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64759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2755544918"/>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9A3DA9-9771-4736-BBC6-915F462951B7}"/>
                  </a:ext>
                </a:extLst>
              </p:cNvPr>
              <p:cNvSpPr txBox="1"/>
              <p:nvPr/>
            </p:nvSpPr>
            <p:spPr>
              <a:xfrm>
                <a:off x="10138796" y="3665990"/>
                <a:ext cx="2575419" cy="523220"/>
              </a:xfrm>
              <a:prstGeom prst="rect">
                <a:avLst/>
              </a:prstGeom>
              <a:noFill/>
            </p:spPr>
            <p:txBody>
              <a:bodyPr wrap="square" rtlCol="0">
                <a:spAutoFit/>
              </a:bodyPr>
              <a:lstStyle/>
              <a:p>
                <a:r>
                  <a:rPr lang="en-US" sz="1400" dirty="0"/>
                  <a:t>y = </a:t>
                </a:r>
                <a:r>
                  <a:rPr lang="en-US" sz="1400" dirty="0" err="1"/>
                  <a:t>prev_x</a:t>
                </a:r>
                <a:r>
                  <a:rPr lang="en-US" sz="1400" dirty="0"/>
                  <a:t> – </a:t>
                </a:r>
                <a:r>
                  <a:rPr lang="en-US" sz="1400" dirty="0" err="1"/>
                  <a:t>prev_y</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𝑖</m:t>
                        </m:r>
                      </m:sub>
                    </m:sSub>
                  </m:oMath>
                </a14:m>
                <a:r>
                  <a:rPr lang="en-US" sz="1400" dirty="0"/>
                  <a:t>)</a:t>
                </a:r>
              </a:p>
              <a:p>
                <a:r>
                  <a:rPr lang="en-US" sz="1400" dirty="0"/>
                  <a:t>= 0 – 1(2) = -2</a:t>
                </a:r>
              </a:p>
            </p:txBody>
          </p:sp>
        </mc:Choice>
        <mc:Fallback>
          <p:sp>
            <p:nvSpPr>
              <p:cNvPr id="4" name="TextBox 3">
                <a:extLst>
                  <a:ext uri="{FF2B5EF4-FFF2-40B4-BE49-F238E27FC236}">
                    <a16:creationId xmlns:a16="http://schemas.microsoft.com/office/drawing/2014/main" id="{5A9A3DA9-9771-4736-BBC6-915F462951B7}"/>
                  </a:ext>
                </a:extLst>
              </p:cNvPr>
              <p:cNvSpPr txBox="1">
                <a:spLocks noRot="1" noChangeAspect="1" noMove="1" noResize="1" noEditPoints="1" noAdjustHandles="1" noChangeArrowheads="1" noChangeShapeType="1" noTextEdit="1"/>
              </p:cNvSpPr>
              <p:nvPr/>
            </p:nvSpPr>
            <p:spPr>
              <a:xfrm>
                <a:off x="10138796" y="3665990"/>
                <a:ext cx="2575419" cy="523220"/>
              </a:xfrm>
              <a:prstGeom prst="rect">
                <a:avLst/>
              </a:prstGeom>
              <a:blipFill>
                <a:blip r:embed="rId4"/>
                <a:stretch>
                  <a:fillRect l="-709" t="-1163" b="-11628"/>
                </a:stretch>
              </a:blipFill>
            </p:spPr>
            <p:txBody>
              <a:bodyPr/>
              <a:lstStyle/>
              <a:p>
                <a:r>
                  <a:rPr lang="en-US">
                    <a:noFill/>
                  </a:rPr>
                  <a:t> </a:t>
                </a:r>
              </a:p>
            </p:txBody>
          </p:sp>
        </mc:Fallback>
      </mc:AlternateContent>
    </p:spTree>
    <p:extLst>
      <p:ext uri="{BB962C8B-B14F-4D97-AF65-F5344CB8AC3E}">
        <p14:creationId xmlns:p14="http://schemas.microsoft.com/office/powerpoint/2010/main" val="318103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3259581249"/>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9A3DA9-9771-4736-BBC6-915F462951B7}"/>
                  </a:ext>
                </a:extLst>
              </p:cNvPr>
              <p:cNvSpPr txBox="1"/>
              <p:nvPr/>
            </p:nvSpPr>
            <p:spPr>
              <a:xfrm>
                <a:off x="10138796" y="3167390"/>
                <a:ext cx="2575419" cy="523220"/>
              </a:xfrm>
              <a:prstGeom prst="rect">
                <a:avLst/>
              </a:prstGeom>
              <a:noFill/>
            </p:spPr>
            <p:txBody>
              <a:bodyPr wrap="square" rtlCol="0">
                <a:spAutoFit/>
              </a:bodyPr>
              <a:lstStyle/>
              <a:p>
                <a:r>
                  <a:rPr lang="en-US" sz="1400" dirty="0"/>
                  <a:t>y = </a:t>
                </a:r>
                <a:r>
                  <a:rPr lang="en-US" sz="1400" dirty="0" err="1"/>
                  <a:t>prev_x</a:t>
                </a:r>
                <a:r>
                  <a:rPr lang="en-US" sz="1400" dirty="0"/>
                  <a:t> – </a:t>
                </a:r>
                <a:r>
                  <a:rPr lang="en-US" sz="1400" dirty="0" err="1"/>
                  <a:t>prev_y</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𝑖</m:t>
                        </m:r>
                      </m:sub>
                    </m:sSub>
                  </m:oMath>
                </a14:m>
                <a:r>
                  <a:rPr lang="en-US" sz="1400" dirty="0"/>
                  <a:t>)</a:t>
                </a:r>
              </a:p>
              <a:p>
                <a:r>
                  <a:rPr lang="en-US" sz="1400" dirty="0"/>
                  <a:t>= 1 – (-2)(1) = 3</a:t>
                </a:r>
              </a:p>
            </p:txBody>
          </p:sp>
        </mc:Choice>
        <mc:Fallback>
          <p:sp>
            <p:nvSpPr>
              <p:cNvPr id="4" name="TextBox 3">
                <a:extLst>
                  <a:ext uri="{FF2B5EF4-FFF2-40B4-BE49-F238E27FC236}">
                    <a16:creationId xmlns:a16="http://schemas.microsoft.com/office/drawing/2014/main" id="{5A9A3DA9-9771-4736-BBC6-915F462951B7}"/>
                  </a:ext>
                </a:extLst>
              </p:cNvPr>
              <p:cNvSpPr txBox="1">
                <a:spLocks noRot="1" noChangeAspect="1" noMove="1" noResize="1" noEditPoints="1" noAdjustHandles="1" noChangeArrowheads="1" noChangeShapeType="1" noTextEdit="1"/>
              </p:cNvSpPr>
              <p:nvPr/>
            </p:nvSpPr>
            <p:spPr>
              <a:xfrm>
                <a:off x="10138796" y="3167390"/>
                <a:ext cx="2575419" cy="523220"/>
              </a:xfrm>
              <a:prstGeom prst="rect">
                <a:avLst/>
              </a:prstGeom>
              <a:blipFill>
                <a:blip r:embed="rId4"/>
                <a:stretch>
                  <a:fillRect l="-709" t="-2353" b="-11765"/>
                </a:stretch>
              </a:blipFill>
            </p:spPr>
            <p:txBody>
              <a:bodyPr/>
              <a:lstStyle/>
              <a:p>
                <a:r>
                  <a:rPr lang="en-US">
                    <a:noFill/>
                  </a:rPr>
                  <a:t> </a:t>
                </a:r>
              </a:p>
            </p:txBody>
          </p:sp>
        </mc:Fallback>
      </mc:AlternateContent>
    </p:spTree>
    <p:extLst>
      <p:ext uri="{BB962C8B-B14F-4D97-AF65-F5344CB8AC3E}">
        <p14:creationId xmlns:p14="http://schemas.microsoft.com/office/powerpoint/2010/main" val="68620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1524150872"/>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9A3DA9-9771-4736-BBC6-915F462951B7}"/>
                  </a:ext>
                </a:extLst>
              </p:cNvPr>
              <p:cNvSpPr txBox="1"/>
              <p:nvPr/>
            </p:nvSpPr>
            <p:spPr>
              <a:xfrm>
                <a:off x="10138796" y="2571771"/>
                <a:ext cx="2575419" cy="523220"/>
              </a:xfrm>
              <a:prstGeom prst="rect">
                <a:avLst/>
              </a:prstGeom>
              <a:noFill/>
            </p:spPr>
            <p:txBody>
              <a:bodyPr wrap="square" rtlCol="0">
                <a:spAutoFit/>
              </a:bodyPr>
              <a:lstStyle/>
              <a:p>
                <a:r>
                  <a:rPr lang="en-US" sz="1400" dirty="0"/>
                  <a:t>y = </a:t>
                </a:r>
                <a:r>
                  <a:rPr lang="en-US" sz="1400" dirty="0" err="1"/>
                  <a:t>prev_x</a:t>
                </a:r>
                <a:r>
                  <a:rPr lang="en-US" sz="1400" dirty="0"/>
                  <a:t> – </a:t>
                </a:r>
                <a:r>
                  <a:rPr lang="en-US" sz="1400" dirty="0" err="1"/>
                  <a:t>prev_y</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𝑖</m:t>
                        </m:r>
                      </m:sub>
                    </m:sSub>
                  </m:oMath>
                </a14:m>
                <a:r>
                  <a:rPr lang="en-US" sz="1400" dirty="0"/>
                  <a:t>)</a:t>
                </a:r>
              </a:p>
              <a:p>
                <a:r>
                  <a:rPr lang="en-US" sz="1400" dirty="0"/>
                  <a:t>= -2 – (3)(3) = -11</a:t>
                </a:r>
              </a:p>
            </p:txBody>
          </p:sp>
        </mc:Choice>
        <mc:Fallback>
          <p:sp>
            <p:nvSpPr>
              <p:cNvPr id="4" name="TextBox 3">
                <a:extLst>
                  <a:ext uri="{FF2B5EF4-FFF2-40B4-BE49-F238E27FC236}">
                    <a16:creationId xmlns:a16="http://schemas.microsoft.com/office/drawing/2014/main" id="{5A9A3DA9-9771-4736-BBC6-915F462951B7}"/>
                  </a:ext>
                </a:extLst>
              </p:cNvPr>
              <p:cNvSpPr txBox="1">
                <a:spLocks noRot="1" noChangeAspect="1" noMove="1" noResize="1" noEditPoints="1" noAdjustHandles="1" noChangeArrowheads="1" noChangeShapeType="1" noTextEdit="1"/>
              </p:cNvSpPr>
              <p:nvPr/>
            </p:nvSpPr>
            <p:spPr>
              <a:xfrm>
                <a:off x="10138796" y="2571771"/>
                <a:ext cx="2575419" cy="523220"/>
              </a:xfrm>
              <a:prstGeom prst="rect">
                <a:avLst/>
              </a:prstGeom>
              <a:blipFill>
                <a:blip r:embed="rId4"/>
                <a:stretch>
                  <a:fillRect l="-709"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334216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XGCD Algorithm</a:t>
            </a:r>
          </a:p>
        </p:txBody>
      </p:sp>
      <p:sp>
        <p:nvSpPr>
          <p:cNvPr id="3" name="Subtitle 2">
            <a:extLst>
              <a:ext uri="{FF2B5EF4-FFF2-40B4-BE49-F238E27FC236}">
                <a16:creationId xmlns:a16="http://schemas.microsoft.com/office/drawing/2014/main" id="{AEE57281-E5BD-4798-A164-076A927441A0}"/>
              </a:ext>
            </a:extLst>
          </p:cNvPr>
          <p:cNvSpPr>
            <a:spLocks noGrp="1"/>
          </p:cNvSpPr>
          <p:nvPr>
            <p:ph type="subTitle" idx="1"/>
          </p:nvPr>
        </p:nvSpPr>
        <p:spPr/>
        <p:txBody>
          <a:bodyPr/>
          <a:lstStyle/>
          <a:p>
            <a:r>
              <a:rPr lang="en-US" dirty="0"/>
              <a:t>Gordon Lu</a:t>
            </a:r>
          </a:p>
        </p:txBody>
      </p:sp>
    </p:spTree>
    <p:extLst>
      <p:ext uri="{BB962C8B-B14F-4D97-AF65-F5344CB8AC3E}">
        <p14:creationId xmlns:p14="http://schemas.microsoft.com/office/powerpoint/2010/main" val="2043381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graphicFrame>
        <p:nvGraphicFramePr>
          <p:cNvPr id="44" name="Google Shape;44;p10"/>
          <p:cNvGraphicFramePr/>
          <p:nvPr>
            <p:extLst>
              <p:ext uri="{D42A27DB-BD31-4B8C-83A1-F6EECF244321}">
                <p14:modId xmlns:p14="http://schemas.microsoft.com/office/powerpoint/2010/main" val="4275070027"/>
              </p:ext>
            </p:extLst>
          </p:nvPr>
        </p:nvGraphicFramePr>
        <p:xfrm>
          <a:off x="2053204" y="1278483"/>
          <a:ext cx="8085592" cy="4139884"/>
        </p:xfrm>
        <a:graphic>
          <a:graphicData uri="http://schemas.openxmlformats.org/drawingml/2006/table">
            <a:tbl>
              <a:tblPr>
                <a:noFill/>
              </a:tblPr>
              <a:tblGrid>
                <a:gridCol w="1010699">
                  <a:extLst>
                    <a:ext uri="{9D8B030D-6E8A-4147-A177-3AD203B41FA5}">
                      <a16:colId xmlns:a16="http://schemas.microsoft.com/office/drawing/2014/main" val="20000"/>
                    </a:ext>
                  </a:extLst>
                </a:gridCol>
                <a:gridCol w="1010699">
                  <a:extLst>
                    <a:ext uri="{9D8B030D-6E8A-4147-A177-3AD203B41FA5}">
                      <a16:colId xmlns:a16="http://schemas.microsoft.com/office/drawing/2014/main" val="20001"/>
                    </a:ext>
                  </a:extLst>
                </a:gridCol>
                <a:gridCol w="1010699">
                  <a:extLst>
                    <a:ext uri="{9D8B030D-6E8A-4147-A177-3AD203B41FA5}">
                      <a16:colId xmlns:a16="http://schemas.microsoft.com/office/drawing/2014/main" val="20002"/>
                    </a:ext>
                  </a:extLst>
                </a:gridCol>
                <a:gridCol w="1010699">
                  <a:extLst>
                    <a:ext uri="{9D8B030D-6E8A-4147-A177-3AD203B41FA5}">
                      <a16:colId xmlns:a16="http://schemas.microsoft.com/office/drawing/2014/main" val="20003"/>
                    </a:ext>
                  </a:extLst>
                </a:gridCol>
                <a:gridCol w="1010699">
                  <a:extLst>
                    <a:ext uri="{9D8B030D-6E8A-4147-A177-3AD203B41FA5}">
                      <a16:colId xmlns:a16="http://schemas.microsoft.com/office/drawing/2014/main" val="20004"/>
                    </a:ext>
                  </a:extLst>
                </a:gridCol>
                <a:gridCol w="1010699">
                  <a:extLst>
                    <a:ext uri="{9D8B030D-6E8A-4147-A177-3AD203B41FA5}">
                      <a16:colId xmlns:a16="http://schemas.microsoft.com/office/drawing/2014/main" val="20005"/>
                    </a:ext>
                  </a:extLst>
                </a:gridCol>
                <a:gridCol w="1010699">
                  <a:extLst>
                    <a:ext uri="{9D8B030D-6E8A-4147-A177-3AD203B41FA5}">
                      <a16:colId xmlns:a16="http://schemas.microsoft.com/office/drawing/2014/main" val="20006"/>
                    </a:ext>
                  </a:extLst>
                </a:gridCol>
                <a:gridCol w="1010699">
                  <a:extLst>
                    <a:ext uri="{9D8B030D-6E8A-4147-A177-3AD203B41FA5}">
                      <a16:colId xmlns:a16="http://schemas.microsoft.com/office/drawing/2014/main" val="20007"/>
                    </a:ext>
                  </a:extLst>
                </a:gridCol>
              </a:tblGrid>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Row</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a/b</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a%b</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gcd</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x</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dirty="0"/>
                        <a:t>y</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1</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99</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78</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14</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2</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78</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3</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4</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15</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5</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6</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2</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91412">
                <a:tc>
                  <a:txBody>
                    <a:bodyPr/>
                    <a:lstStyle/>
                    <a:p>
                      <a:pPr marL="0" marR="0" lvl="0" indent="0" algn="ctr" rtl="0">
                        <a:lnSpc>
                          <a:spcPct val="100000"/>
                        </a:lnSpc>
                        <a:spcBef>
                          <a:spcPts val="0"/>
                        </a:spcBef>
                        <a:spcAft>
                          <a:spcPts val="0"/>
                        </a:spcAft>
                        <a:buClr>
                          <a:srgbClr val="000000"/>
                        </a:buClr>
                        <a:buFont typeface="Arial"/>
                        <a:buNone/>
                      </a:pPr>
                      <a:r>
                        <a:rPr lang="en" sz="2400" u="none" strike="noStrike" cap="none"/>
                        <a:t>6</a:t>
                      </a:r>
                      <a:endParaRPr sz="2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N/A</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3</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1</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Font typeface="Arial"/>
                        <a:buNone/>
                      </a:pPr>
                      <a:r>
                        <a:rPr lang="en-US" sz="2400" u="none" strike="noStrike" cap="none" dirty="0"/>
                        <a:t>0</a:t>
                      </a:r>
                      <a:endParaRPr sz="2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3" name="Title 2">
            <a:extLst>
              <a:ext uri="{FF2B5EF4-FFF2-40B4-BE49-F238E27FC236}">
                <a16:creationId xmlns:a16="http://schemas.microsoft.com/office/drawing/2014/main" id="{3C830245-6B83-490F-87C0-ED306757E5BA}"/>
              </a:ext>
            </a:extLst>
          </p:cNvPr>
          <p:cNvSpPr>
            <a:spLocks noGrp="1"/>
          </p:cNvSpPr>
          <p:nvPr>
            <p:ph type="title"/>
          </p:nvPr>
        </p:nvSpPr>
        <p:spPr>
          <a:xfrm>
            <a:off x="2231136" y="33556"/>
            <a:ext cx="7729728" cy="1188720"/>
          </a:xfrm>
        </p:spPr>
        <p:txBody>
          <a:bodyPr/>
          <a:lstStyle/>
          <a:p>
            <a:r>
              <a:rPr lang="en-US" dirty="0"/>
              <a:t>XGCD(99,78)</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487C45D-ACBF-4023-AE9E-719AB2DF5CA1}"/>
                  </a:ext>
                </a:extLst>
              </p:cNvPr>
              <p:cNvSpPr txBox="1"/>
              <p:nvPr/>
            </p:nvSpPr>
            <p:spPr>
              <a:xfrm>
                <a:off x="3502915" y="5173491"/>
                <a:ext cx="5473306" cy="2031325"/>
              </a:xfrm>
              <a:prstGeom prst="rect">
                <a:avLst/>
              </a:prstGeom>
              <a:noFill/>
            </p:spPr>
            <p:txBody>
              <a:bodyPr wrap="square" rtlCol="0">
                <a:spAutoFit/>
              </a:bodyPr>
              <a:lstStyle/>
              <a:p>
                <a:pPr marL="0" indent="0">
                  <a:buNone/>
                </a:pPr>
                <a:br>
                  <a:rPr lang="en-US" dirty="0"/>
                </a:b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previous y, y = </a:t>
                </a:r>
                <a:r>
                  <a:rPr lang="en-US" dirty="0" err="1"/>
                  <a:t>prev_x</a:t>
                </a:r>
                <a:r>
                  <a:rPr lang="en-US" dirty="0"/>
                  <a:t> –</a:t>
                </a:r>
                <a:r>
                  <a:rPr lang="en-US" dirty="0" err="1"/>
                  <a:t>prev_y</a:t>
                </a:r>
                <a:r>
                  <a:rPr lang="en-US" dirty="0"/>
                  <a:t>(</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a:t>
                </a:r>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a:t> are the current inputs from the current iteration of GCD</a:t>
                </a:r>
              </a:p>
              <a:p>
                <a:r>
                  <a:rPr lang="en-US" dirty="0"/>
                  <a:t>Base case is: x = 1, y = 0, with </a:t>
                </a:r>
                <a:r>
                  <a:rPr lang="en-US" dirty="0" err="1"/>
                  <a:t>gcd</a:t>
                </a:r>
                <a:r>
                  <a:rPr lang="en-US" dirty="0"/>
                  <a:t> as last nonzero rem</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+0</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a:p>
                <a:endParaRPr lang="en-US" dirty="0"/>
              </a:p>
            </p:txBody>
          </p:sp>
        </mc:Choice>
        <mc:Fallback>
          <p:sp>
            <p:nvSpPr>
              <p:cNvPr id="2" name="TextBox 1">
                <a:extLst>
                  <a:ext uri="{FF2B5EF4-FFF2-40B4-BE49-F238E27FC236}">
                    <a16:creationId xmlns:a16="http://schemas.microsoft.com/office/drawing/2014/main" id="{2487C45D-ACBF-4023-AE9E-719AB2DF5CA1}"/>
                  </a:ext>
                </a:extLst>
              </p:cNvPr>
              <p:cNvSpPr txBox="1">
                <a:spLocks noRot="1" noChangeAspect="1" noMove="1" noResize="1" noEditPoints="1" noAdjustHandles="1" noChangeArrowheads="1" noChangeShapeType="1" noTextEdit="1"/>
              </p:cNvSpPr>
              <p:nvPr/>
            </p:nvSpPr>
            <p:spPr>
              <a:xfrm>
                <a:off x="3502915" y="5173491"/>
                <a:ext cx="5473306" cy="2031325"/>
              </a:xfrm>
              <a:prstGeom prst="rect">
                <a:avLst/>
              </a:prstGeom>
              <a:blipFill>
                <a:blip r:embed="rId3"/>
                <a:stretch>
                  <a:fillRect l="-10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A9A3DA9-9771-4736-BBC6-915F462951B7}"/>
                  </a:ext>
                </a:extLst>
              </p:cNvPr>
              <p:cNvSpPr txBox="1"/>
              <p:nvPr/>
            </p:nvSpPr>
            <p:spPr>
              <a:xfrm>
                <a:off x="10138796" y="2571771"/>
                <a:ext cx="2575419" cy="523220"/>
              </a:xfrm>
              <a:prstGeom prst="rect">
                <a:avLst/>
              </a:prstGeom>
              <a:noFill/>
            </p:spPr>
            <p:txBody>
              <a:bodyPr wrap="square" rtlCol="0">
                <a:spAutoFit/>
              </a:bodyPr>
              <a:lstStyle/>
              <a:p>
                <a:r>
                  <a:rPr lang="en-US" sz="1400" dirty="0"/>
                  <a:t>y = </a:t>
                </a:r>
                <a:r>
                  <a:rPr lang="en-US" sz="1400" dirty="0" err="1"/>
                  <a:t>prev_x</a:t>
                </a:r>
                <a:r>
                  <a:rPr lang="en-US" sz="1400" dirty="0"/>
                  <a:t> – </a:t>
                </a:r>
                <a:r>
                  <a:rPr lang="en-US" sz="1400" dirty="0" err="1"/>
                  <a:t>prev_y</a:t>
                </a:r>
                <a:r>
                  <a:rPr lang="en-US" sz="1400" dirty="0"/>
                  <a:t>(</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𝑖</m:t>
                        </m:r>
                      </m:sub>
                    </m:sSub>
                  </m:oMath>
                </a14:m>
                <a:r>
                  <a:rPr lang="en-US" sz="1400" dirty="0"/>
                  <a:t>)</a:t>
                </a:r>
              </a:p>
              <a:p>
                <a:r>
                  <a:rPr lang="en-US" sz="1400" dirty="0"/>
                  <a:t>= 3 – (-11)(1) = 14</a:t>
                </a:r>
              </a:p>
            </p:txBody>
          </p:sp>
        </mc:Choice>
        <mc:Fallback>
          <p:sp>
            <p:nvSpPr>
              <p:cNvPr id="4" name="TextBox 3">
                <a:extLst>
                  <a:ext uri="{FF2B5EF4-FFF2-40B4-BE49-F238E27FC236}">
                    <a16:creationId xmlns:a16="http://schemas.microsoft.com/office/drawing/2014/main" id="{5A9A3DA9-9771-4736-BBC6-915F462951B7}"/>
                  </a:ext>
                </a:extLst>
              </p:cNvPr>
              <p:cNvSpPr txBox="1">
                <a:spLocks noRot="1" noChangeAspect="1" noMove="1" noResize="1" noEditPoints="1" noAdjustHandles="1" noChangeArrowheads="1" noChangeShapeType="1" noTextEdit="1"/>
              </p:cNvSpPr>
              <p:nvPr/>
            </p:nvSpPr>
            <p:spPr>
              <a:xfrm>
                <a:off x="10138796" y="2571771"/>
                <a:ext cx="2575419" cy="523220"/>
              </a:xfrm>
              <a:prstGeom prst="rect">
                <a:avLst/>
              </a:prstGeom>
              <a:blipFill>
                <a:blip r:embed="rId4"/>
                <a:stretch>
                  <a:fillRect l="-709"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4485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5DF5-DB92-4B60-8BD9-BDC079DB0DE5}"/>
              </a:ext>
            </a:extLst>
          </p:cNvPr>
          <p:cNvSpPr>
            <a:spLocks noGrp="1"/>
          </p:cNvSpPr>
          <p:nvPr>
            <p:ph type="title"/>
          </p:nvPr>
        </p:nvSpPr>
        <p:spPr/>
        <p:txBody>
          <a:bodyPr/>
          <a:lstStyle/>
          <a:p>
            <a:r>
              <a:rPr lang="en-US" dirty="0"/>
              <a:t>Result of XGCD(99,78)</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EC3DB70-A6A7-4223-9C02-72614F393683}"/>
                  </a:ext>
                </a:extLst>
              </p:cNvPr>
              <p:cNvSpPr>
                <a:spLocks noGrp="1"/>
              </p:cNvSpPr>
              <p:nvPr>
                <p:ph idx="1"/>
              </p:nvPr>
            </p:nvSpPr>
            <p:spPr/>
            <p:txBody>
              <a:bodyPr/>
              <a:lstStyle/>
              <a:p>
                <a:pPr marL="0" indent="0">
                  <a:buNone/>
                </a:pPr>
                <a:r>
                  <a:rPr lang="en-US" dirty="0"/>
                  <a:t>Therefore, we have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=−11</m:t>
                    </m:r>
                    <m:r>
                      <a:rPr lang="en-US" b="0" i="0" smtClean="0">
                        <a:latin typeface="Cambria Math" panose="02040503050406030204" pitchFamily="18" charset="0"/>
                      </a:rPr>
                      <m:t>, </m:t>
                    </m:r>
                    <m:r>
                      <m:rPr>
                        <m:sty m:val="p"/>
                      </m:rPr>
                      <a:rPr lang="en-US" b="0" i="0" smtClean="0">
                        <a:latin typeface="Cambria Math" panose="02040503050406030204" pitchFamily="18" charset="0"/>
                      </a:rPr>
                      <m:t>y</m:t>
                    </m:r>
                    <m:r>
                      <a:rPr lang="en-US" b="0" i="0" smtClean="0">
                        <a:latin typeface="Cambria Math" panose="02040503050406030204" pitchFamily="18" charset="0"/>
                      </a:rPr>
                      <m:t>=14</m:t>
                    </m:r>
                  </m:oMath>
                </a14:m>
                <a:r>
                  <a:rPr lang="en-US" dirty="0"/>
                  <a:t>:</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rPr>
                        <m:t>=3=</m:t>
                      </m:r>
                      <m:r>
                        <a:rPr lang="en-US" i="1" dirty="0" smtClean="0">
                          <a:latin typeface="Cambria Math" panose="02040503050406030204" pitchFamily="18" charset="0"/>
                        </a:rPr>
                        <m:t>(99)(-11) + (78)(14)</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2EC3DB70-A6A7-4223-9C02-72614F393683}"/>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13974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GCD and RSA</a:t>
            </a:r>
          </a:p>
        </p:txBody>
      </p:sp>
    </p:spTree>
    <p:extLst>
      <p:ext uri="{BB962C8B-B14F-4D97-AF65-F5344CB8AC3E}">
        <p14:creationId xmlns:p14="http://schemas.microsoft.com/office/powerpoint/2010/main" val="1719577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B946-326E-4749-B2A0-BB63909EEFEF}"/>
              </a:ext>
            </a:extLst>
          </p:cNvPr>
          <p:cNvSpPr>
            <a:spLocks noGrp="1"/>
          </p:cNvSpPr>
          <p:nvPr>
            <p:ph type="title"/>
          </p:nvPr>
        </p:nvSpPr>
        <p:spPr/>
        <p:txBody>
          <a:bodyPr/>
          <a:lstStyle/>
          <a:p>
            <a:r>
              <a:rPr lang="en-US" dirty="0"/>
              <a:t>Definitions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AD7A2B-86A6-409D-A388-9CC169752D6D}"/>
                  </a:ext>
                </a:extLst>
              </p:cNvPr>
              <p:cNvSpPr>
                <a:spLocks noGrp="1"/>
              </p:cNvSpPr>
              <p:nvPr>
                <p:ph idx="1"/>
              </p:nvPr>
            </p:nvSpPr>
            <p:spPr/>
            <p:txBody>
              <a:bodyPr>
                <a:normAutofit lnSpcReduction="10000"/>
              </a:bodyPr>
              <a:lstStyle/>
              <a:p>
                <a:pPr marL="0" indent="0">
                  <a:buNone/>
                </a:pPr>
                <a:r>
                  <a:rPr lang="en-US" dirty="0"/>
                  <a:t>Before introducing the importance of XGCD to RSA, we introduce some definitions:</a:t>
                </a:r>
                <a:br>
                  <a:rPr lang="en-US" dirty="0"/>
                </a:br>
                <a:r>
                  <a:rPr lang="en-US" dirty="0"/>
                  <a:t>1) </a:t>
                </a:r>
                <a:r>
                  <a:rPr lang="en-US" i="1" dirty="0"/>
                  <a:t>Euler’s Totient: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ℤ</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ℤ</m:t>
                        </m:r>
                      </m:e>
                      <m:sub>
                        <m:r>
                          <a:rPr lang="en-US" b="0" i="1" smtClean="0">
                            <a:latin typeface="Cambria Math" panose="02040503050406030204" pitchFamily="18" charset="0"/>
                          </a:rPr>
                          <m:t>≥0</m:t>
                        </m:r>
                      </m:sub>
                    </m:sSub>
                  </m:oMath>
                </a14:m>
                <a:r>
                  <a:rPr lang="en-US" i="1" dirty="0"/>
                  <a:t> given by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ℤ</m:t>
                        </m:r>
                      </m:e>
                      <m:sub>
                        <m:r>
                          <a:rPr lang="en-US" b="0" i="1" smtClean="0">
                            <a:latin typeface="Cambria Math" panose="02040503050406030204" pitchFamily="18" charset="0"/>
                          </a:rPr>
                          <m:t>𝑛</m:t>
                        </m:r>
                      </m:sub>
                      <m:sup>
                        <m:r>
                          <a:rPr lang="en-US" b="0" i="1" smtClean="0">
                            <a:latin typeface="Cambria Math" panose="02040503050406030204" pitchFamily="18" charset="0"/>
                          </a:rPr>
                          <m:t>∗</m:t>
                        </m:r>
                      </m:sup>
                    </m:sSub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m:t>
                            </m:r>
                          </m:e>
                        </m:d>
                      </m:e>
                    </m:func>
                    <m:r>
                      <a:rPr lang="en-US" b="0" i="1" smtClean="0">
                        <a:latin typeface="Cambria Math" panose="02040503050406030204" pitchFamily="18" charset="0"/>
                      </a:rPr>
                      <m:t>=1}</m:t>
                    </m:r>
                  </m:oMath>
                </a14:m>
                <a:endParaRPr lang="en-US" i="1" dirty="0"/>
              </a:p>
              <a:p>
                <a:pPr marL="0" indent="0">
                  <a:buNone/>
                </a:pPr>
                <a:r>
                  <a:rPr lang="en-US" i="1" dirty="0"/>
                  <a:t>- We set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=1</m:t>
                    </m:r>
                  </m:oMath>
                </a14:m>
                <a:endParaRPr lang="en-US" i="1" dirty="0"/>
              </a:p>
              <a:p>
                <a:pPr marL="0" indent="0">
                  <a:buNone/>
                </a:pPr>
                <a:r>
                  <a:rPr lang="en-US" i="1" dirty="0"/>
                  <a:t>Properties:</a:t>
                </a:r>
              </a:p>
              <a:p>
                <a:pPr marL="0" indent="0">
                  <a:buNone/>
                </a:pPr>
                <a:r>
                  <a:rPr lang="en-US" i="1" dirty="0"/>
                  <a:t>-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oMath>
                </a14:m>
                <a:r>
                  <a:rPr lang="en-US" i="1" dirty="0"/>
                  <a:t> for any prime p where </a:t>
                </a:r>
                <a:r>
                  <a:rPr lang="en-US" i="1" dirty="0" err="1"/>
                  <a:t>gcd</a:t>
                </a:r>
                <a:r>
                  <a:rPr lang="en-US" i="1" dirty="0"/>
                  <a:t>(</a:t>
                </a:r>
                <a:r>
                  <a:rPr lang="en-US" i="1" dirty="0" err="1"/>
                  <a:t>a,p</a:t>
                </a:r>
                <a:r>
                  <a:rPr lang="en-US" i="1" dirty="0"/>
                  <a:t>)=1 for any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m:t>
                    </m:r>
                  </m:oMath>
                </a14:m>
                <a:endParaRPr lang="en-US" i="1" dirty="0"/>
              </a:p>
              <a:p>
                <a:pPr marL="0" indent="0">
                  <a:buNone/>
                </a:pPr>
                <a:r>
                  <a:rPr lang="en-US" i="1" dirty="0"/>
                  <a:t>- IMPORTANT: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𝑚𝑛</m:t>
                        </m:r>
                      </m:e>
                    </m:d>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𝜙</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i="1" dirty="0"/>
                  <a:t> for any </a:t>
                </a:r>
                <a:r>
                  <a:rPr lang="en-US" i="1" dirty="0" err="1"/>
                  <a:t>m,n</a:t>
                </a:r>
                <a:r>
                  <a:rPr lang="en-US" i="1" dirty="0"/>
                  <a:t> that are coprime.</a:t>
                </a:r>
              </a:p>
              <a:p>
                <a:pPr marL="0" indent="0">
                  <a:buNone/>
                </a:pPr>
                <a:r>
                  <a:rPr lang="en-US" i="1" dirty="0"/>
                  <a:t>- Euler’s Product Formula: for any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ℤ</m:t>
                        </m:r>
                      </m:e>
                      <m:sub>
                        <m:r>
                          <a:rPr lang="en-US" b="0" i="1" smtClean="0">
                            <a:latin typeface="Cambria Math" panose="02040503050406030204" pitchFamily="18" charset="0"/>
                          </a:rPr>
                          <m:t>&gt;0</m:t>
                        </m:r>
                      </m:sub>
                    </m:sSub>
                  </m:oMath>
                </a14:m>
                <a:r>
                  <a:rPr lang="en-US" i="1" dirty="0"/>
                  <a:t>, we can express n as a product of distinct primes: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2</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−1</m:t>
                        </m:r>
                      </m:sup>
                    </m:sSub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−1</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𝑠</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𝑠</m:t>
                            </m:r>
                          </m:sub>
                        </m:sSub>
                        <m:r>
                          <a:rPr lang="en-US" b="0" i="1" smtClean="0">
                            <a:latin typeface="Cambria Math" panose="02040503050406030204" pitchFamily="18" charset="0"/>
                          </a:rPr>
                          <m:t>−1</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𝑠</m:t>
                        </m:r>
                      </m:sub>
                    </m:sSub>
                    <m:r>
                      <a:rPr lang="en-US" b="0" i="1" smtClean="0">
                        <a:latin typeface="Cambria Math" panose="02040503050406030204" pitchFamily="18" charset="0"/>
                      </a:rPr>
                      <m:t>−1)</m:t>
                    </m:r>
                  </m:oMath>
                </a14:m>
                <a:endParaRPr lang="en-US" i="1" dirty="0"/>
              </a:p>
              <a:p>
                <a:pPr marL="0" indent="0">
                  <a:buNone/>
                </a:pPr>
                <a:endParaRPr lang="en-US" i="1" dirty="0"/>
              </a:p>
            </p:txBody>
          </p:sp>
        </mc:Choice>
        <mc:Fallback>
          <p:sp>
            <p:nvSpPr>
              <p:cNvPr id="3" name="Content Placeholder 2">
                <a:extLst>
                  <a:ext uri="{FF2B5EF4-FFF2-40B4-BE49-F238E27FC236}">
                    <a16:creationId xmlns:a16="http://schemas.microsoft.com/office/drawing/2014/main" id="{AEAD7A2B-86A6-409D-A388-9CC169752D6D}"/>
                  </a:ext>
                </a:extLst>
              </p:cNvPr>
              <p:cNvSpPr>
                <a:spLocks noGrp="1" noRot="1" noChangeAspect="1" noMove="1" noResize="1" noEditPoints="1" noAdjustHandles="1" noChangeArrowheads="1" noChangeShapeType="1" noTextEdit="1"/>
              </p:cNvSpPr>
              <p:nvPr>
                <p:ph idx="1"/>
              </p:nvPr>
            </p:nvSpPr>
            <p:spPr>
              <a:blipFill>
                <a:blip r:embed="rId2"/>
                <a:stretch>
                  <a:fillRect l="-631" t="-1965"/>
                </a:stretch>
              </a:blipFill>
            </p:spPr>
            <p:txBody>
              <a:bodyPr/>
              <a:lstStyle/>
              <a:p>
                <a:r>
                  <a:rPr lang="en-US">
                    <a:noFill/>
                  </a:rPr>
                  <a:t> </a:t>
                </a:r>
              </a:p>
            </p:txBody>
          </p:sp>
        </mc:Fallback>
      </mc:AlternateContent>
    </p:spTree>
    <p:extLst>
      <p:ext uri="{BB962C8B-B14F-4D97-AF65-F5344CB8AC3E}">
        <p14:creationId xmlns:p14="http://schemas.microsoft.com/office/powerpoint/2010/main" val="226847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6053-B821-4115-B2EC-60052FA58C02}"/>
              </a:ext>
            </a:extLst>
          </p:cNvPr>
          <p:cNvSpPr>
            <a:spLocks noGrp="1"/>
          </p:cNvSpPr>
          <p:nvPr>
            <p:ph type="title"/>
          </p:nvPr>
        </p:nvSpPr>
        <p:spPr/>
        <p:txBody>
          <a:bodyPr/>
          <a:lstStyle/>
          <a:p>
            <a:r>
              <a:rPr lang="en-US" dirty="0"/>
              <a:t>Euler’s Totient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ABE6BC2-EF93-4DC0-B985-55952CD2403C}"/>
                  </a:ext>
                </a:extLst>
              </p:cNvPr>
              <p:cNvSpPr>
                <a:spLocks noGrp="1"/>
              </p:cNvSpPr>
              <p:nvPr>
                <p:ph idx="1"/>
              </p:nvPr>
            </p:nvSpPr>
            <p:spPr/>
            <p:txBody>
              <a:bodyPr>
                <a:normAutofit lnSpcReduction="10000"/>
              </a:bodyPr>
              <a:lstStyle/>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20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2−1</m:t>
                        </m:r>
                      </m:e>
                    </m:d>
                    <m:d>
                      <m:dPr>
                        <m:ctrlPr>
                          <a:rPr lang="en-US" b="0" i="1" smtClean="0">
                            <a:latin typeface="Cambria Math" panose="02040503050406030204" pitchFamily="18" charset="0"/>
                          </a:rPr>
                        </m:ctrlPr>
                      </m:dPr>
                      <m:e>
                        <m:r>
                          <a:rPr lang="en-US" b="0" i="1" smtClean="0">
                            <a:latin typeface="Cambria Math" panose="02040503050406030204" pitchFamily="18" charset="0"/>
                          </a:rPr>
                          <m:t>5−1</m:t>
                        </m:r>
                      </m:e>
                    </m:d>
                    <m:r>
                      <a:rPr lang="en-US" b="0" i="1" smtClean="0">
                        <a:latin typeface="Cambria Math" panose="02040503050406030204" pitchFamily="18" charset="0"/>
                      </a:rPr>
                      <m:t>=8</m:t>
                    </m:r>
                  </m:oMath>
                </a14:m>
                <a:r>
                  <a:rPr lang="en-US" dirty="0"/>
                  <a:t>, (</a:t>
                </a:r>
                <a14:m>
                  <m:oMath xmlns:m="http://schemas.openxmlformats.org/officeDocument/2006/math">
                    <m:r>
                      <a:rPr lang="en-US" b="0" i="1" dirty="0" smtClean="0">
                        <a:latin typeface="Cambria Math" panose="02040503050406030204" pitchFamily="18" charset="0"/>
                      </a:rPr>
                      <m:t>20=</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2</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5</m:t>
                    </m:r>
                  </m:oMath>
                </a14:m>
                <a:r>
                  <a:rPr lang="en-US" dirty="0"/>
                  <a:t>)</a:t>
                </a:r>
              </a:p>
              <a:p>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25</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−1</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2−1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5−1</m:t>
                        </m:r>
                      </m:e>
                    </m:d>
                    <m:r>
                      <a:rPr lang="en-US" b="0" i="1" smtClean="0">
                        <a:latin typeface="Cambria Math" panose="02040503050406030204" pitchFamily="18" charset="0"/>
                      </a:rPr>
                      <m:t>=</m:t>
                    </m:r>
                    <m:r>
                      <a:rPr lang="en-US" b="0" i="1" smtClean="0">
                        <a:latin typeface="Cambria Math" panose="02040503050406030204" pitchFamily="18" charset="0"/>
                      </a:rPr>
                      <m:t>120</m:t>
                    </m:r>
                  </m:oMath>
                </a14:m>
                <a:r>
                  <a:rPr lang="en-US" dirty="0"/>
                  <a:t>, (</a:t>
                </a:r>
                <a14:m>
                  <m:oMath xmlns:m="http://schemas.openxmlformats.org/officeDocument/2006/math">
                    <m:r>
                      <a:rPr lang="en-US" i="1" dirty="0">
                        <a:latin typeface="Cambria Math" panose="02040503050406030204" pitchFamily="18" charset="0"/>
                      </a:rPr>
                      <m:t>2</m:t>
                    </m:r>
                    <m:r>
                      <a:rPr lang="en-US" b="0" i="1" dirty="0" smtClean="0">
                        <a:latin typeface="Cambria Math" panose="02040503050406030204" pitchFamily="18" charset="0"/>
                      </a:rPr>
                      <m:t>25</m:t>
                    </m:r>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3</m:t>
                        </m:r>
                      </m:e>
                      <m:sup>
                        <m:r>
                          <a:rPr lang="en-US" b="0" i="1" dirty="0" smtClean="0">
                            <a:latin typeface="Cambria Math" panose="02040503050406030204" pitchFamily="18" charset="0"/>
                          </a:rPr>
                          <m:t>2</m:t>
                        </m:r>
                      </m:sup>
                    </m:s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5</m:t>
                        </m:r>
                      </m:e>
                      <m:sup>
                        <m:r>
                          <a:rPr lang="en-US" b="0" i="1" dirty="0" smtClean="0">
                            <a:latin typeface="Cambria Math" panose="02040503050406030204" pitchFamily="18" charset="0"/>
                          </a:rPr>
                          <m:t>2</m:t>
                        </m:r>
                      </m:sup>
                    </m:sSup>
                  </m:oMath>
                </a14:m>
                <a:r>
                  <a:rPr lang="en-US" dirty="0"/>
                  <a:t>)</a:t>
                </a:r>
              </a:p>
              <a:p>
                <a:pPr marL="0" indent="0">
                  <a:buNone/>
                </a:pPr>
                <a:endParaRPr lang="en-US" dirty="0"/>
              </a:p>
              <a:p>
                <a:r>
                  <a:rPr lang="en-US" dirty="0"/>
                  <a:t>For those interested in Abstract Algebra, writing numbers as a product of distinct primes is one way to find the order of an </a:t>
                </a:r>
                <a:r>
                  <a:rPr lang="en-US" b="1" dirty="0"/>
                  <a:t>abelian group</a:t>
                </a:r>
                <a:r>
                  <a:rPr lang="en-US" dirty="0"/>
                  <a:t>.</a:t>
                </a:r>
              </a:p>
              <a:p>
                <a:r>
                  <a:rPr lang="en-US" dirty="0"/>
                  <a:t>It’s the main idea of this BIG THEOREM in Abstract Algebra called: </a:t>
                </a:r>
              </a:p>
              <a:p>
                <a:pPr marL="0" indent="0" algn="ctr">
                  <a:buNone/>
                </a:pPr>
                <a:r>
                  <a:rPr lang="en-US" dirty="0"/>
                  <a:t>“The Fundamental Theorem of Finitely Generated Abelian Groups”</a:t>
                </a:r>
              </a:p>
              <a:p>
                <a:r>
                  <a:rPr lang="en-US" dirty="0"/>
                  <a:t>Mathematical Cryptography involves heavy usage of Group Theory and Quantum Computing… CS Cryptography on the other hand… requires less…</a:t>
                </a:r>
              </a:p>
            </p:txBody>
          </p:sp>
        </mc:Choice>
        <mc:Fallback>
          <p:sp>
            <p:nvSpPr>
              <p:cNvPr id="3" name="Content Placeholder 2">
                <a:extLst>
                  <a:ext uri="{FF2B5EF4-FFF2-40B4-BE49-F238E27FC236}">
                    <a16:creationId xmlns:a16="http://schemas.microsoft.com/office/drawing/2014/main" id="{3ABE6BC2-EF93-4DC0-B985-55952CD2403C}"/>
                  </a:ext>
                </a:extLst>
              </p:cNvPr>
              <p:cNvSpPr>
                <a:spLocks noGrp="1" noRot="1" noChangeAspect="1" noMove="1" noResize="1" noEditPoints="1" noAdjustHandles="1" noChangeArrowheads="1" noChangeShapeType="1" noTextEdit="1"/>
              </p:cNvSpPr>
              <p:nvPr>
                <p:ph idx="1"/>
              </p:nvPr>
            </p:nvSpPr>
            <p:spPr>
              <a:blipFill>
                <a:blip r:embed="rId2"/>
                <a:stretch>
                  <a:fillRect l="-473" t="-1965" r="-552" b="-2358"/>
                </a:stretch>
              </a:blipFill>
            </p:spPr>
            <p:txBody>
              <a:bodyPr/>
              <a:lstStyle/>
              <a:p>
                <a:r>
                  <a:rPr lang="en-US">
                    <a:noFill/>
                  </a:rPr>
                  <a:t> </a:t>
                </a:r>
              </a:p>
            </p:txBody>
          </p:sp>
        </mc:Fallback>
      </mc:AlternateContent>
    </p:spTree>
    <p:extLst>
      <p:ext uri="{BB962C8B-B14F-4D97-AF65-F5344CB8AC3E}">
        <p14:creationId xmlns:p14="http://schemas.microsoft.com/office/powerpoint/2010/main" val="135767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D36B-2FDE-49EB-9BF7-22A95A94DFB1}"/>
              </a:ext>
            </a:extLst>
          </p:cNvPr>
          <p:cNvSpPr>
            <a:spLocks noGrp="1"/>
          </p:cNvSpPr>
          <p:nvPr>
            <p:ph type="title"/>
          </p:nvPr>
        </p:nvSpPr>
        <p:spPr/>
        <p:txBody>
          <a:bodyPr/>
          <a:lstStyle/>
          <a:p>
            <a:r>
              <a:rPr lang="en-US" dirty="0"/>
              <a:t>A Simple, but Powerful Theorem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D5F197-71F5-4900-9654-34D1AB3B2110}"/>
                  </a:ext>
                </a:extLst>
              </p:cNvPr>
              <p:cNvSpPr>
                <a:spLocks noGrp="1"/>
              </p:cNvSpPr>
              <p:nvPr>
                <p:ph idx="1"/>
              </p:nvPr>
            </p:nvSpPr>
            <p:spPr/>
            <p:txBody>
              <a:bodyPr/>
              <a:lstStyle/>
              <a:p>
                <a:pPr marL="0" indent="0">
                  <a:buNone/>
                </a:pPr>
                <a:r>
                  <a:rPr lang="en-US" dirty="0"/>
                  <a:t>Theorem: </a:t>
                </a:r>
                <a:endParaRPr lang="en-US" i="1" dirty="0"/>
              </a:p>
              <a:p>
                <a:pPr marL="0" indent="0">
                  <a:buNone/>
                </a:pPr>
                <a:r>
                  <a:rPr lang="en-US" i="1" dirty="0"/>
                  <a:t>Let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a:t>
                </a:r>
                <a:r>
                  <a:rPr lang="en-US" i="1" dirty="0"/>
                  <a:t>prime numbers and e </a:t>
                </a:r>
                <a14:m>
                  <m:oMath xmlns:m="http://schemas.openxmlformats.org/officeDocument/2006/math">
                    <m:r>
                      <a:rPr lang="en-US" b="0" i="1" smtClean="0">
                        <a:latin typeface="Cambria Math" panose="02040503050406030204" pitchFamily="18" charset="0"/>
                      </a:rPr>
                      <m:t>≥1</m:t>
                    </m:r>
                  </m:oMath>
                </a14:m>
                <a:r>
                  <a:rPr lang="en-US" b="0" i="1" dirty="0"/>
                  <a:t> an integer such that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−1</m:t>
                                </m:r>
                              </m:e>
                            </m:d>
                          </m:e>
                        </m:d>
                      </m:e>
                    </m:func>
                    <m:r>
                      <a:rPr lang="en-US" b="0" i="1" smtClean="0">
                        <a:latin typeface="Cambria Math" panose="02040503050406030204" pitchFamily="18" charset="0"/>
                      </a:rPr>
                      <m:t>=1</m:t>
                    </m:r>
                  </m:oMath>
                </a14:m>
                <a:r>
                  <a:rPr lang="en-US" b="0" i="1" dirty="0"/>
                  <a:t>. Then the congruence:</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𝑒</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𝑝𝑞</m:t>
                      </m:r>
                      <m:r>
                        <a:rPr lang="en-US" b="0" i="1" smtClean="0">
                          <a:latin typeface="Cambria Math" panose="02040503050406030204" pitchFamily="18" charset="0"/>
                          <a:ea typeface="Cambria Math" panose="02040503050406030204" pitchFamily="18" charset="0"/>
                        </a:rPr>
                        <m:t>)</m:t>
                      </m:r>
                    </m:oMath>
                  </m:oMathPara>
                </a14:m>
                <a:endParaRPr lang="en-US" b="0" i="1" dirty="0"/>
              </a:p>
              <a:p>
                <a:pPr marL="0" indent="0">
                  <a:buNone/>
                </a:pPr>
                <a:r>
                  <a:rPr lang="en-US" i="1" dirty="0"/>
                  <a:t>has unique solution </a:t>
                </a: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𝑑</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𝑝𝑞</m:t>
                        </m:r>
                      </m:e>
                    </m:d>
                    <m:r>
                      <a:rPr lang="en-US" b="0" i="1" smtClean="0">
                        <a:latin typeface="Cambria Math" panose="02040503050406030204" pitchFamily="18" charset="0"/>
                      </a:rPr>
                      <m:t>, </m:t>
                    </m:r>
                    <m:r>
                      <a:rPr lang="en-US" b="0" i="1" smtClean="0">
                        <a:latin typeface="Cambria Math" panose="02040503050406030204" pitchFamily="18" charset="0"/>
                      </a:rPr>
                      <m:t>𝑑</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−1</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𝑞</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oMath>
                </a14:m>
                <a:endParaRPr lang="en-US" b="0" i="1" dirty="0"/>
              </a:p>
              <a:p>
                <a:pPr marL="0" indent="0">
                  <a:buNone/>
                </a:pPr>
                <a:r>
                  <a:rPr lang="en-US" dirty="0"/>
                  <a:t>This theorem helps us formulate the idea for the RSA cryptosystem.</a:t>
                </a:r>
                <a:endParaRPr lang="en-US" b="0" dirty="0"/>
              </a:p>
            </p:txBody>
          </p:sp>
        </mc:Choice>
        <mc:Fallback>
          <p:sp>
            <p:nvSpPr>
              <p:cNvPr id="3" name="Content Placeholder 2">
                <a:extLst>
                  <a:ext uri="{FF2B5EF4-FFF2-40B4-BE49-F238E27FC236}">
                    <a16:creationId xmlns:a16="http://schemas.microsoft.com/office/drawing/2014/main" id="{D9D5F197-71F5-4900-9654-34D1AB3B2110}"/>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12087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8061-61A0-4551-8255-2858B0CC1A04}"/>
              </a:ext>
            </a:extLst>
          </p:cNvPr>
          <p:cNvSpPr>
            <a:spLocks noGrp="1"/>
          </p:cNvSpPr>
          <p:nvPr>
            <p:ph type="title"/>
          </p:nvPr>
        </p:nvSpPr>
        <p:spPr/>
        <p:txBody>
          <a:bodyPr/>
          <a:lstStyle/>
          <a:p>
            <a:r>
              <a:rPr lang="en-US" dirty="0"/>
              <a:t>RSA</a:t>
            </a:r>
          </a:p>
        </p:txBody>
      </p:sp>
      <p:sp>
        <p:nvSpPr>
          <p:cNvPr id="3" name="Content Placeholder 2">
            <a:extLst>
              <a:ext uri="{FF2B5EF4-FFF2-40B4-BE49-F238E27FC236}">
                <a16:creationId xmlns:a16="http://schemas.microsoft.com/office/drawing/2014/main" id="{3256A420-FC2D-404A-8B8D-B80160E48D1B}"/>
              </a:ext>
            </a:extLst>
          </p:cNvPr>
          <p:cNvSpPr>
            <a:spLocks noGrp="1"/>
          </p:cNvSpPr>
          <p:nvPr>
            <p:ph idx="1"/>
          </p:nvPr>
        </p:nvSpPr>
        <p:spPr/>
        <p:txBody>
          <a:bodyPr/>
          <a:lstStyle/>
          <a:p>
            <a:pPr marL="0" indent="0">
              <a:buNone/>
            </a:pPr>
            <a:r>
              <a:rPr lang="en-US" dirty="0"/>
              <a:t>RSA is a cryptosystem that allows two entities to </a:t>
            </a:r>
            <a:r>
              <a:rPr lang="en-US" i="1" dirty="0"/>
              <a:t>securely transmit data</a:t>
            </a:r>
            <a:r>
              <a:rPr lang="en-US" dirty="0"/>
              <a:t>. </a:t>
            </a:r>
          </a:p>
          <a:p>
            <a:pPr marL="0" indent="0">
              <a:buNone/>
            </a:pPr>
            <a:r>
              <a:rPr lang="en-US" dirty="0"/>
              <a:t>We will discuss how encryption and decryption work:</a:t>
            </a:r>
            <a:br>
              <a:rPr lang="en-US" dirty="0"/>
            </a:br>
            <a:endParaRPr lang="en-US" dirty="0"/>
          </a:p>
          <a:p>
            <a:endParaRPr lang="en-US" dirty="0"/>
          </a:p>
        </p:txBody>
      </p:sp>
    </p:spTree>
    <p:extLst>
      <p:ext uri="{BB962C8B-B14F-4D97-AF65-F5344CB8AC3E}">
        <p14:creationId xmlns:p14="http://schemas.microsoft.com/office/powerpoint/2010/main" val="364022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C9CD-0F3F-45CD-9BB0-6D2BFD49B8EF}"/>
              </a:ext>
            </a:extLst>
          </p:cNvPr>
          <p:cNvSpPr>
            <a:spLocks noGrp="1"/>
          </p:cNvSpPr>
          <p:nvPr>
            <p:ph type="title"/>
          </p:nvPr>
        </p:nvSpPr>
        <p:spPr/>
        <p:txBody>
          <a:bodyPr/>
          <a:lstStyle/>
          <a:p>
            <a:r>
              <a:rPr lang="en-US" dirty="0"/>
              <a:t>RSA Encryption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BECD2C-B1E2-4719-B771-6E5B309D3173}"/>
                  </a:ext>
                </a:extLst>
              </p:cNvPr>
              <p:cNvSpPr>
                <a:spLocks noGrp="1"/>
              </p:cNvSpPr>
              <p:nvPr>
                <p:ph idx="1"/>
              </p:nvPr>
            </p:nvSpPr>
            <p:spPr/>
            <p:txBody>
              <a:bodyPr/>
              <a:lstStyle/>
              <a:p>
                <a:pPr marL="0" indent="0">
                  <a:buNone/>
                </a:pPr>
                <a:r>
                  <a:rPr lang="en-US" dirty="0"/>
                  <a:t>Here consider Alice who wants to send an encrypted message to Bob:</a:t>
                </a:r>
                <a:br>
                  <a:rPr lang="en-US" dirty="0"/>
                </a:br>
                <a:r>
                  <a:rPr lang="en-US" dirty="0"/>
                  <a:t>1) First Bob chooses two large primes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and a number </a:t>
                </a:r>
                <a14:m>
                  <m:oMath xmlns:m="http://schemas.openxmlformats.org/officeDocument/2006/math">
                    <m:r>
                      <a:rPr lang="en-US" b="0" i="1" smtClean="0">
                        <a:latin typeface="Cambria Math" panose="02040503050406030204" pitchFamily="18" charset="0"/>
                      </a:rPr>
                      <m:t>𝑒</m:t>
                    </m:r>
                  </m:oMath>
                </a14:m>
                <a:r>
                  <a:rPr lang="en-US" dirty="0"/>
                  <a:t>, such that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−1</m:t>
                                </m:r>
                              </m:e>
                            </m:d>
                            <m:d>
                              <m:dPr>
                                <m:ctrlPr>
                                  <a:rPr lang="en-US" b="0" i="1" smtClean="0">
                                    <a:latin typeface="Cambria Math" panose="02040503050406030204" pitchFamily="18" charset="0"/>
                                  </a:rPr>
                                </m:ctrlPr>
                              </m:dPr>
                              <m:e>
                                <m:r>
                                  <a:rPr lang="en-US" b="0" i="1" smtClean="0">
                                    <a:latin typeface="Cambria Math" panose="02040503050406030204" pitchFamily="18" charset="0"/>
                                  </a:rPr>
                                  <m:t>𝑞</m:t>
                                </m:r>
                                <m:r>
                                  <a:rPr lang="en-US" b="0" i="1" smtClean="0">
                                    <a:latin typeface="Cambria Math" panose="02040503050406030204" pitchFamily="18" charset="0"/>
                                  </a:rPr>
                                  <m:t>−1</m:t>
                                </m:r>
                              </m:e>
                            </m:d>
                          </m:e>
                        </m:d>
                        <m:r>
                          <a:rPr lang="en-US" b="0" i="1" smtClean="0">
                            <a:latin typeface="Cambria Math" panose="02040503050406030204" pitchFamily="18" charset="0"/>
                          </a:rPr>
                          <m:t>=</m:t>
                        </m:r>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𝑝𝑞</m:t>
                            </m:r>
                          </m:e>
                        </m:d>
                        <m:r>
                          <a:rPr lang="en-US" b="0" i="1" smtClean="0">
                            <a:latin typeface="Cambria Math" panose="02040503050406030204" pitchFamily="18" charset="0"/>
                          </a:rPr>
                          <m:t>)</m:t>
                        </m:r>
                      </m:e>
                    </m:func>
                    <m:r>
                      <a:rPr lang="en-US" b="0" i="1" smtClean="0">
                        <a:latin typeface="Cambria Math" panose="02040503050406030204" pitchFamily="18" charset="0"/>
                      </a:rPr>
                      <m:t>=1</m:t>
                    </m:r>
                    <m:r>
                      <a:rPr lang="en-US" b="0" i="0" smtClean="0">
                        <a:latin typeface="Cambria Math" panose="02040503050406030204" pitchFamily="18" charset="0"/>
                      </a:rPr>
                      <m:t>.</m:t>
                    </m:r>
                  </m:oMath>
                </a14:m>
                <a:r>
                  <a:rPr lang="en-US" dirty="0"/>
                  <a:t> </a:t>
                </a:r>
              </a:p>
              <a:p>
                <a:pPr marL="0" indent="0">
                  <a:buNone/>
                </a:pPr>
                <a:r>
                  <a:rPr lang="en-US" dirty="0"/>
                  <a:t>- Bob publishes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𝑝𝑞</m:t>
                    </m:r>
                  </m:oMath>
                </a14:m>
                <a:r>
                  <a:rPr lang="en-US" dirty="0"/>
                  <a:t> and </a:t>
                </a:r>
                <a14:m>
                  <m:oMath xmlns:m="http://schemas.openxmlformats.org/officeDocument/2006/math">
                    <m:r>
                      <a:rPr lang="en-US" b="0" i="1" smtClean="0">
                        <a:latin typeface="Cambria Math" panose="02040503050406030204" pitchFamily="18" charset="0"/>
                      </a:rPr>
                      <m:t>𝑒</m:t>
                    </m:r>
                  </m:oMath>
                </a14:m>
                <a:r>
                  <a:rPr lang="en-US" dirty="0"/>
                  <a:t> as his </a:t>
                </a:r>
                <a:r>
                  <a:rPr lang="en-US" i="1" dirty="0"/>
                  <a:t>public key</a:t>
                </a:r>
              </a:p>
              <a:p>
                <a:pPr marL="0" indent="0">
                  <a:buNone/>
                </a:pPr>
                <a:r>
                  <a:rPr lang="en-US" dirty="0"/>
                  <a:t>2) Alice then sends her plaintext message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ℤ</m:t>
                        </m:r>
                      </m:e>
                      <m:sub>
                        <m:r>
                          <a:rPr lang="en-US" b="0" i="1" smtClean="0">
                            <a:latin typeface="Cambria Math" panose="02040503050406030204" pitchFamily="18" charset="0"/>
                          </a:rPr>
                          <m:t>𝑛</m:t>
                        </m:r>
                      </m:sub>
                    </m:sSub>
                  </m:oMath>
                </a14:m>
                <a:r>
                  <a:rPr lang="en-US" dirty="0"/>
                  <a:t> encrypted using:</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𝑒</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40BECD2C-B1E2-4719-B771-6E5B309D3173}"/>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99995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DA3C-FB7E-415B-BDDE-8B0B2E5D8FB5}"/>
              </a:ext>
            </a:extLst>
          </p:cNvPr>
          <p:cNvSpPr>
            <a:spLocks noGrp="1"/>
          </p:cNvSpPr>
          <p:nvPr>
            <p:ph type="title"/>
          </p:nvPr>
        </p:nvSpPr>
        <p:spPr/>
        <p:txBody>
          <a:bodyPr/>
          <a:lstStyle/>
          <a:p>
            <a:r>
              <a:rPr lang="en-US" dirty="0"/>
              <a:t>RSA Decryption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1CC663-ADFE-447B-8395-108513BC918F}"/>
                  </a:ext>
                </a:extLst>
              </p:cNvPr>
              <p:cNvSpPr>
                <a:spLocks noGrp="1"/>
              </p:cNvSpPr>
              <p:nvPr>
                <p:ph idx="1"/>
              </p:nvPr>
            </p:nvSpPr>
            <p:spPr/>
            <p:txBody>
              <a:bodyPr/>
              <a:lstStyle/>
              <a:p>
                <a:pPr marL="0" indent="0">
                  <a:buNone/>
                </a:pPr>
                <a:r>
                  <a:rPr lang="en-US" dirty="0"/>
                  <a:t>1) Bob computes the decryption exponent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oMath>
                </a14:m>
                <a:r>
                  <a:rPr lang="en-US" dirty="0"/>
                  <a:t> and recovers the original message as: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𝐶</m:t>
                          </m:r>
                        </m:e>
                        <m:sup>
                          <m:r>
                            <a:rPr lang="en-US" b="0" i="1" smtClean="0">
                              <a:latin typeface="Cambria Math" panose="02040503050406030204" pitchFamily="18" charset="0"/>
                              <a:ea typeface="Cambria Math" panose="02040503050406030204" pitchFamily="18" charset="0"/>
                            </a:rPr>
                            <m:t>𝑑</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2) At this point, </a:t>
                </a:r>
                <a14:m>
                  <m:oMath xmlns:m="http://schemas.openxmlformats.org/officeDocument/2006/math">
                    <m:r>
                      <a:rPr lang="en-US" b="0" i="1" smtClean="0">
                        <a:latin typeface="Cambria Math" panose="02040503050406030204" pitchFamily="18" charset="0"/>
                      </a:rPr>
                      <m:t>𝑚</m:t>
                    </m:r>
                  </m:oMath>
                </a14:m>
                <a:r>
                  <a:rPr lang="en-US" dirty="0"/>
                  <a:t> will simply be a large number, which will be decoded based on the provided encryption scheme (whether it be a shift, etc.)</a:t>
                </a:r>
              </a:p>
            </p:txBody>
          </p:sp>
        </mc:Choice>
        <mc:Fallback>
          <p:sp>
            <p:nvSpPr>
              <p:cNvPr id="3" name="Content Placeholder 2">
                <a:extLst>
                  <a:ext uri="{FF2B5EF4-FFF2-40B4-BE49-F238E27FC236}">
                    <a16:creationId xmlns:a16="http://schemas.microsoft.com/office/drawing/2014/main" id="{8E1CC663-ADFE-447B-8395-108513BC918F}"/>
                  </a:ext>
                </a:extLst>
              </p:cNvPr>
              <p:cNvSpPr>
                <a:spLocks noGrp="1" noRot="1" noChangeAspect="1" noMove="1" noResize="1" noEditPoints="1" noAdjustHandles="1" noChangeArrowheads="1" noChangeShapeType="1" noTextEdit="1"/>
              </p:cNvSpPr>
              <p:nvPr>
                <p:ph idx="1"/>
              </p:nvPr>
            </p:nvSpPr>
            <p:spPr>
              <a:blipFill>
                <a:blip r:embed="rId2"/>
                <a:stretch>
                  <a:fillRect l="-631" t="-1179" r="-394"/>
                </a:stretch>
              </a:blipFill>
            </p:spPr>
            <p:txBody>
              <a:bodyPr/>
              <a:lstStyle/>
              <a:p>
                <a:r>
                  <a:rPr lang="en-US">
                    <a:noFill/>
                  </a:rPr>
                  <a:t> </a:t>
                </a:r>
              </a:p>
            </p:txBody>
          </p:sp>
        </mc:Fallback>
      </mc:AlternateContent>
    </p:spTree>
    <p:extLst>
      <p:ext uri="{BB962C8B-B14F-4D97-AF65-F5344CB8AC3E}">
        <p14:creationId xmlns:p14="http://schemas.microsoft.com/office/powerpoint/2010/main" val="315844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9F4-5C8D-4F3A-BB7E-1EC6AE854244}"/>
              </a:ext>
            </a:extLst>
          </p:cNvPr>
          <p:cNvSpPr>
            <a:spLocks noGrp="1"/>
          </p:cNvSpPr>
          <p:nvPr>
            <p:ph type="title"/>
          </p:nvPr>
        </p:nvSpPr>
        <p:spPr/>
        <p:txBody>
          <a:bodyPr/>
          <a:lstStyle/>
          <a:p>
            <a:r>
              <a:rPr lang="en-US" dirty="0"/>
              <a:t>But There’s a Concern…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981880-32AE-452D-8E50-711F6546D76E}"/>
                  </a:ext>
                </a:extLst>
              </p:cNvPr>
              <p:cNvSpPr>
                <a:spLocks noGrp="1"/>
              </p:cNvSpPr>
              <p:nvPr>
                <p:ph idx="1"/>
              </p:nvPr>
            </p:nvSpPr>
            <p:spPr/>
            <p:txBody>
              <a:bodyPr/>
              <a:lstStyle/>
              <a:p>
                <a:pPr marL="0" indent="0">
                  <a:buNone/>
                </a:pPr>
                <a:r>
                  <a:rPr lang="en-US" dirty="0"/>
                  <a:t>We said: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𝑚𝑜𝑑</m:t>
                    </m:r>
                    <m:r>
                      <a:rPr lang="en-US"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−1</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oMath>
                </a14:m>
                <a:endParaRPr lang="en-US" i="1" dirty="0"/>
              </a:p>
              <a:p>
                <a:pPr marL="0" indent="0">
                  <a:buNone/>
                </a:pPr>
                <a:r>
                  <a:rPr lang="en-US" dirty="0"/>
                  <a:t>This is equivalent to:</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𝑋𝐺𝐶𝐷</m:t>
                      </m:r>
                      <m:d>
                        <m:dPr>
                          <m:ctrlPr>
                            <a:rPr lang="en-US" b="0" i="1" smtClean="0">
                              <a:latin typeface="Cambria Math" panose="02040503050406030204" pitchFamily="18" charset="0"/>
                            </a:rPr>
                          </m:ctrlPr>
                        </m:dPr>
                        <m:e>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gcd</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=1</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3F981880-32AE-452D-8E50-711F6546D76E}"/>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03486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962FF-2944-4F95-9C00-A32E755B8C6C}"/>
              </a:ext>
            </a:extLst>
          </p:cNvPr>
          <p:cNvSpPr>
            <a:spLocks noGrp="1"/>
          </p:cNvSpPr>
          <p:nvPr>
            <p:ph type="title"/>
          </p:nvPr>
        </p:nvSpPr>
        <p:spPr/>
        <p:txBody>
          <a:bodyPr/>
          <a:lstStyle/>
          <a:p>
            <a:r>
              <a:rPr lang="en-US" dirty="0"/>
              <a:t>XGCD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F1A347E-69F4-49F8-BD5C-5C07660746ED}"/>
                  </a:ext>
                </a:extLst>
              </p:cNvPr>
              <p:cNvSpPr>
                <a:spLocks noGrp="1"/>
              </p:cNvSpPr>
              <p:nvPr>
                <p:ph idx="1"/>
              </p:nvPr>
            </p:nvSpPr>
            <p:spPr/>
            <p:txBody>
              <a:bodyPr/>
              <a:lstStyle/>
              <a:p>
                <a:r>
                  <a:rPr lang="en-US" dirty="0"/>
                  <a:t>With the Euclidean Algorithm, we’re able to determine the greatest common divisor of two integers </a:t>
                </a:r>
                <a:r>
                  <a:rPr lang="en-US" dirty="0" err="1"/>
                  <a:t>a,b</a:t>
                </a:r>
                <a:endParaRPr lang="en-US" dirty="0"/>
              </a:p>
              <a:p>
                <a:r>
                  <a:rPr lang="en-US" dirty="0"/>
                  <a:t>With XGCD, we’re can express the </a:t>
                </a:r>
                <a:r>
                  <a:rPr lang="en-US" dirty="0" err="1"/>
                  <a:t>gcd</a:t>
                </a:r>
                <a:r>
                  <a:rPr lang="en-US" dirty="0"/>
                  <a:t> as a linear combination of a and b:</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e>
                      </m:fun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𝑏𝑦</m:t>
                      </m:r>
                    </m:oMath>
                  </m:oMathPara>
                </a14:m>
                <a:endParaRPr lang="en-US" dirty="0"/>
              </a:p>
              <a:p>
                <a:r>
                  <a:rPr lang="en-US" dirty="0"/>
                  <a:t>This result is called </a:t>
                </a:r>
                <a:r>
                  <a:rPr lang="en-US" dirty="0" err="1"/>
                  <a:t>Bezout’s</a:t>
                </a:r>
                <a:r>
                  <a:rPr lang="en-US" dirty="0"/>
                  <a:t> Theorem.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and </a:t>
                </a:r>
                <a14:m>
                  <m:oMath xmlns:m="http://schemas.openxmlformats.org/officeDocument/2006/math">
                    <m:r>
                      <a:rPr lang="en-US" b="0" i="1" smtClean="0">
                        <a:latin typeface="Cambria Math" panose="02040503050406030204" pitchFamily="18" charset="0"/>
                      </a:rPr>
                      <m:t>𝑦</m:t>
                    </m:r>
                  </m:oMath>
                </a14:m>
                <a:r>
                  <a:rPr lang="en-US" dirty="0"/>
                  <a:t> are called </a:t>
                </a:r>
                <a:r>
                  <a:rPr lang="en-US" i="1" dirty="0" err="1"/>
                  <a:t>Bezout</a:t>
                </a:r>
                <a:r>
                  <a:rPr lang="en-US" i="1" dirty="0"/>
                  <a:t> coefficients</a:t>
                </a:r>
              </a:p>
            </p:txBody>
          </p:sp>
        </mc:Choice>
        <mc:Fallback>
          <p:sp>
            <p:nvSpPr>
              <p:cNvPr id="3" name="Content Placeholder 2">
                <a:extLst>
                  <a:ext uri="{FF2B5EF4-FFF2-40B4-BE49-F238E27FC236}">
                    <a16:creationId xmlns:a16="http://schemas.microsoft.com/office/drawing/2014/main" id="{4F1A347E-69F4-49F8-BD5C-5C07660746ED}"/>
                  </a:ext>
                </a:extLst>
              </p:cNvPr>
              <p:cNvSpPr>
                <a:spLocks noGrp="1" noRot="1" noChangeAspect="1" noMove="1" noResize="1" noEditPoints="1" noAdjustHandles="1" noChangeArrowheads="1" noChangeShapeType="1" noTextEdit="1"/>
              </p:cNvSpPr>
              <p:nvPr>
                <p:ph idx="1"/>
              </p:nvPr>
            </p:nvSpPr>
            <p:spPr>
              <a:blipFill>
                <a:blip r:embed="rId2"/>
                <a:stretch>
                  <a:fillRect l="-473" t="-1179"/>
                </a:stretch>
              </a:blipFill>
            </p:spPr>
            <p:txBody>
              <a:bodyPr/>
              <a:lstStyle/>
              <a:p>
                <a:r>
                  <a:rPr lang="en-US">
                    <a:noFill/>
                  </a:rPr>
                  <a:t> </a:t>
                </a:r>
              </a:p>
            </p:txBody>
          </p:sp>
        </mc:Fallback>
      </mc:AlternateContent>
    </p:spTree>
    <p:extLst>
      <p:ext uri="{BB962C8B-B14F-4D97-AF65-F5344CB8AC3E}">
        <p14:creationId xmlns:p14="http://schemas.microsoft.com/office/powerpoint/2010/main" val="53971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9588-987C-4E1F-95BE-96DA017215F9}"/>
              </a:ext>
            </a:extLst>
          </p:cNvPr>
          <p:cNvSpPr>
            <a:spLocks noGrp="1"/>
          </p:cNvSpPr>
          <p:nvPr>
            <p:ph type="title"/>
          </p:nvPr>
        </p:nvSpPr>
        <p:spPr/>
        <p:txBody>
          <a:bodyPr/>
          <a:lstStyle/>
          <a:p>
            <a:r>
              <a:rPr lang="en-US" dirty="0"/>
              <a:t>An Example of RSA Key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5B1EBF-E636-4A76-90FA-FC10E535F7F5}"/>
                  </a:ext>
                </a:extLst>
              </p:cNvPr>
              <p:cNvSpPr>
                <a:spLocks noGrp="1"/>
              </p:cNvSpPr>
              <p:nvPr>
                <p:ph idx="1"/>
              </p:nvPr>
            </p:nvSpPr>
            <p:spPr/>
            <p:txBody>
              <a:bodyPr/>
              <a:lstStyle/>
              <a:p>
                <a:pPr marL="0" indent="0">
                  <a:buNone/>
                </a:pPr>
                <a:r>
                  <a:rPr lang="en-US" dirty="0"/>
                  <a:t>Let’s do RSA key generation for now:</a:t>
                </a:r>
              </a:p>
              <a:p>
                <a:pPr marL="0" indent="0">
                  <a:buNone/>
                </a:pPr>
                <a:r>
                  <a:rPr lang="en-US" dirty="0"/>
                  <a:t>1) Select two prime numbers</a:t>
                </a:r>
              </a:p>
              <a:p>
                <a:pPr marL="0" indent="0">
                  <a:buNone/>
                </a:pPr>
                <a:r>
                  <a:rPr lang="en-US" dirty="0"/>
                  <a:t>Say, 7 and 19</a:t>
                </a:r>
              </a:p>
              <a:p>
                <a:pPr marL="0" indent="0">
                  <a:buNone/>
                </a:pPr>
                <a:r>
                  <a:rPr lang="en-US" dirty="0"/>
                  <a:t>2) Compute </a:t>
                </a:r>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7∗19</m:t>
                        </m:r>
                      </m:e>
                    </m:d>
                  </m:oMath>
                </a14:m>
                <a:endParaRPr lang="en-US" b="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7∗19</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19−1</m:t>
                          </m:r>
                        </m:e>
                      </m:d>
                      <m:r>
                        <a:rPr lang="en-US" b="0" i="1" smtClean="0">
                          <a:latin typeface="Cambria Math" panose="02040503050406030204" pitchFamily="18" charset="0"/>
                        </a:rPr>
                        <m:t>=6</m:t>
                      </m:r>
                      <m:d>
                        <m:dPr>
                          <m:ctrlPr>
                            <a:rPr lang="en-US" b="0" i="1" smtClean="0">
                              <a:latin typeface="Cambria Math" panose="02040503050406030204" pitchFamily="18" charset="0"/>
                            </a:rPr>
                          </m:ctrlPr>
                        </m:dPr>
                        <m:e>
                          <m:r>
                            <a:rPr lang="en-US" b="0" i="1" smtClean="0">
                              <a:latin typeface="Cambria Math" panose="02040503050406030204" pitchFamily="18" charset="0"/>
                            </a:rPr>
                            <m:t>18</m:t>
                          </m:r>
                        </m:e>
                      </m:d>
                      <m:r>
                        <a:rPr lang="en-US" b="0" i="1" smtClean="0">
                          <a:latin typeface="Cambria Math" panose="02040503050406030204" pitchFamily="18" charset="0"/>
                        </a:rPr>
                        <m:t>=108</m:t>
                      </m:r>
                    </m:oMath>
                  </m:oMathPara>
                </a14:m>
                <a:endParaRPr lang="en-US" b="0" dirty="0"/>
              </a:p>
              <a:p>
                <a:pPr marL="0" indent="0">
                  <a:buNone/>
                </a:pPr>
                <a:r>
                  <a:rPr lang="en-US" dirty="0"/>
                  <a:t>3) Select a public key that is prime, </a:t>
                </a:r>
                <a14:m>
                  <m:oMath xmlns:m="http://schemas.openxmlformats.org/officeDocument/2006/math">
                    <m:r>
                      <a:rPr lang="en-US" b="0" i="1" smtClean="0">
                        <a:latin typeface="Cambria Math" panose="02040503050406030204" pitchFamily="18" charset="0"/>
                      </a:rPr>
                      <m:t>&lt;108</m:t>
                    </m:r>
                  </m:oMath>
                </a14:m>
                <a:r>
                  <a:rPr lang="en-US" dirty="0"/>
                  <a:t> and coprime with 108.</a:t>
                </a:r>
              </a:p>
              <a:p>
                <a:pPr marL="0" indent="0">
                  <a:buNone/>
                </a:pPr>
                <a:r>
                  <a:rPr lang="en-US" dirty="0"/>
                  <a:t>Say, 29</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35B1EBF-E636-4A76-90FA-FC10E535F7F5}"/>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09487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F2B3-3178-40F1-BD85-4F73B3846B14}"/>
              </a:ext>
            </a:extLst>
          </p:cNvPr>
          <p:cNvSpPr>
            <a:spLocks noGrp="1"/>
          </p:cNvSpPr>
          <p:nvPr>
            <p:ph type="title"/>
          </p:nvPr>
        </p:nvSpPr>
        <p:spPr/>
        <p:txBody>
          <a:bodyPr/>
          <a:lstStyle/>
          <a:p>
            <a:r>
              <a:rPr lang="en-US" dirty="0"/>
              <a:t>An Example of RSA Key Generation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B32435B-66FA-43BD-909E-EEB3CD38038E}"/>
                  </a:ext>
                </a:extLst>
              </p:cNvPr>
              <p:cNvSpPr>
                <a:spLocks noGrp="1"/>
              </p:cNvSpPr>
              <p:nvPr>
                <p:ph idx="1"/>
              </p:nvPr>
            </p:nvSpPr>
            <p:spPr/>
            <p:txBody>
              <a:bodyPr/>
              <a:lstStyle/>
              <a:p>
                <a:pPr marL="0" indent="0">
                  <a:buNone/>
                </a:pPr>
                <a:r>
                  <a:rPr lang="en-US" dirty="0"/>
                  <a:t>4) Select a private key</a:t>
                </a:r>
              </a:p>
              <a:p>
                <a:pPr marL="0" indent="0">
                  <a:buNone/>
                </a:pPr>
                <a:r>
                  <a:rPr lang="en-US" dirty="0"/>
                  <a:t>Say, 41:</a:t>
                </a:r>
              </a:p>
              <a:p>
                <a:pPr marL="0" indent="0">
                  <a:buNone/>
                </a:pPr>
                <a:r>
                  <a:rPr lang="en-US" dirty="0"/>
                  <a:t>Then we verify </a:t>
                </a:r>
                <a14:m>
                  <m:oMath xmlns:m="http://schemas.openxmlformats.org/officeDocument/2006/math">
                    <m:r>
                      <a:rPr lang="en-US" b="0" i="1" smtClean="0">
                        <a:latin typeface="Cambria Math" panose="02040503050406030204" pitchFamily="18" charset="0"/>
                      </a:rPr>
                      <m:t>41∗29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108</m:t>
                        </m:r>
                      </m:e>
                    </m:d>
                    <m:r>
                      <a:rPr lang="en-US" b="0" i="1" smtClean="0">
                        <a:latin typeface="Cambria Math" panose="02040503050406030204" pitchFamily="18" charset="0"/>
                      </a:rPr>
                      <m:t>=1</m:t>
                    </m:r>
                  </m:oMath>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B32435B-66FA-43BD-909E-EEB3CD38038E}"/>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4495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3106-DAC0-4EFB-B2B6-C10F99648553}"/>
              </a:ext>
            </a:extLst>
          </p:cNvPr>
          <p:cNvSpPr>
            <a:spLocks noGrp="1"/>
          </p:cNvSpPr>
          <p:nvPr>
            <p:ph type="title"/>
          </p:nvPr>
        </p:nvSpPr>
        <p:spPr/>
        <p:txBody>
          <a:bodyPr/>
          <a:lstStyle/>
          <a:p>
            <a:r>
              <a:rPr lang="en-US" dirty="0"/>
              <a:t>Example of RSA Encryption/Decryption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57FFF2-7175-4FDC-B892-C18352A3E0FE}"/>
                  </a:ext>
                </a:extLst>
              </p:cNvPr>
              <p:cNvSpPr>
                <a:spLocks noGrp="1"/>
              </p:cNvSpPr>
              <p:nvPr>
                <p:ph idx="1"/>
              </p:nvPr>
            </p:nvSpPr>
            <p:spPr/>
            <p:txBody>
              <a:bodyPr>
                <a:normAutofit lnSpcReduction="10000"/>
              </a:bodyPr>
              <a:lstStyle/>
              <a:p>
                <a:pPr marL="0" indent="0">
                  <a:buNone/>
                </a:pPr>
                <a:r>
                  <a:rPr lang="en-US" dirty="0"/>
                  <a:t>1) Suppose we use 99 as our plaintext message:</a:t>
                </a:r>
              </a:p>
              <a:p>
                <a:pPr marL="0" indent="0">
                  <a:buNone/>
                </a:pPr>
                <a:r>
                  <a:rPr lang="en-US" dirty="0"/>
                  <a:t>Then, we compute the ciphertext as: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99</m:t>
                          </m:r>
                        </m:e>
                        <m:sup>
                          <m:r>
                            <a:rPr lang="en-US" b="0" i="1" smtClean="0">
                              <a:latin typeface="Cambria Math" panose="02040503050406030204" pitchFamily="18" charset="0"/>
                            </a:rPr>
                            <m:t>29</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133</m:t>
                          </m:r>
                        </m:e>
                      </m:d>
                      <m:r>
                        <a:rPr lang="en-US" b="0" i="1" smtClean="0">
                          <a:latin typeface="Cambria Math" panose="02040503050406030204" pitchFamily="18" charset="0"/>
                        </a:rPr>
                        <m:t>=92</m:t>
                      </m:r>
                    </m:oMath>
                  </m:oMathPara>
                </a14:m>
                <a:endParaRPr lang="en-US" dirty="0"/>
              </a:p>
              <a:p>
                <a:pPr marL="0" indent="0">
                  <a:buNone/>
                </a:pPr>
                <a:r>
                  <a:rPr lang="en-US" dirty="0"/>
                  <a:t>2) Now we run: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𝑋𝐺𝐶𝐷</m:t>
                      </m:r>
                      <m:d>
                        <m:dPr>
                          <m:ctrlPr>
                            <a:rPr lang="en-US" b="0" i="1" smtClean="0">
                              <a:latin typeface="Cambria Math" panose="02040503050406030204" pitchFamily="18" charset="0"/>
                            </a:rPr>
                          </m:ctrlPr>
                        </m:dPr>
                        <m:e>
                          <m:r>
                            <a:rPr lang="en-US" b="0" i="0" smtClean="0">
                              <a:latin typeface="Cambria Math" panose="02040503050406030204" pitchFamily="18" charset="0"/>
                            </a:rPr>
                            <m:t>29, </m:t>
                          </m:r>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7∗19</m:t>
                              </m:r>
                            </m:e>
                          </m:d>
                        </m:e>
                      </m:d>
                      <m:r>
                        <a:rPr lang="en-US" b="0" i="1" smtClean="0">
                          <a:latin typeface="Cambria Math" panose="02040503050406030204" pitchFamily="18" charset="0"/>
                        </a:rPr>
                        <m:t>=</m:t>
                      </m:r>
                      <m:r>
                        <a:rPr lang="en-US" b="0" i="1" smtClean="0">
                          <a:latin typeface="Cambria Math" panose="02040503050406030204" pitchFamily="18" charset="0"/>
                        </a:rPr>
                        <m:t>𝑋𝐺𝐶𝐷</m:t>
                      </m:r>
                      <m:d>
                        <m:dPr>
                          <m:ctrlPr>
                            <a:rPr lang="en-US" b="0" i="1" smtClean="0">
                              <a:latin typeface="Cambria Math" panose="02040503050406030204" pitchFamily="18" charset="0"/>
                            </a:rPr>
                          </m:ctrlPr>
                        </m:dPr>
                        <m:e>
                          <m:r>
                            <a:rPr lang="en-US" b="0" i="1" smtClean="0">
                              <a:latin typeface="Cambria Math" panose="02040503050406030204" pitchFamily="18" charset="0"/>
                            </a:rPr>
                            <m:t>29, 108</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1=29(41)+108(−11)</m:t>
                      </m:r>
                    </m:oMath>
                  </m:oMathPara>
                </a14:m>
                <a:endParaRPr lang="en-US" dirty="0"/>
              </a:p>
              <a:p>
                <a:pPr marL="0" indent="0">
                  <a:buNone/>
                </a:pPr>
                <a:r>
                  <a:rPr lang="en-US" dirty="0"/>
                  <a:t>So, we find that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=41</m:t>
                    </m:r>
                  </m:oMath>
                </a14:m>
                <a:r>
                  <a:rPr lang="en-US" dirty="0"/>
                  <a:t>. </a:t>
                </a:r>
              </a:p>
              <a:p>
                <a:pPr marL="0" indent="0">
                  <a:buNone/>
                </a:pPr>
                <a:r>
                  <a:rPr lang="en-US" dirty="0"/>
                  <a:t>3) Therefore, we can compute the original message as: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92</m:t>
                          </m:r>
                        </m:e>
                        <m:sup>
                          <m:r>
                            <a:rPr lang="en-US" b="0" i="1" smtClean="0">
                              <a:latin typeface="Cambria Math" panose="02040503050406030204" pitchFamily="18" charset="0"/>
                            </a:rPr>
                            <m:t>41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133</m:t>
                          </m:r>
                        </m:e>
                      </m:d>
                      <m:r>
                        <a:rPr lang="en-US" b="0" i="1" smtClean="0">
                          <a:latin typeface="Cambria Math" panose="02040503050406030204" pitchFamily="18" charset="0"/>
                        </a:rPr>
                        <m:t>=99</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BF57FFF2-7175-4FDC-B892-C18352A3E0FE}"/>
                  </a:ext>
                </a:extLst>
              </p:cNvPr>
              <p:cNvSpPr>
                <a:spLocks noGrp="1" noRot="1" noChangeAspect="1" noMove="1" noResize="1" noEditPoints="1" noAdjustHandles="1" noChangeArrowheads="1" noChangeShapeType="1" noTextEdit="1"/>
              </p:cNvSpPr>
              <p:nvPr>
                <p:ph idx="1"/>
              </p:nvPr>
            </p:nvSpPr>
            <p:spPr>
              <a:blipFill>
                <a:blip r:embed="rId2"/>
                <a:stretch>
                  <a:fillRect l="-631" t="-1965"/>
                </a:stretch>
              </a:blipFill>
            </p:spPr>
            <p:txBody>
              <a:bodyPr/>
              <a:lstStyle/>
              <a:p>
                <a:r>
                  <a:rPr lang="en-US">
                    <a:noFill/>
                  </a:rPr>
                  <a:t> </a:t>
                </a:r>
              </a:p>
            </p:txBody>
          </p:sp>
        </mc:Fallback>
      </mc:AlternateContent>
    </p:spTree>
    <p:extLst>
      <p:ext uri="{BB962C8B-B14F-4D97-AF65-F5344CB8AC3E}">
        <p14:creationId xmlns:p14="http://schemas.microsoft.com/office/powerpoint/2010/main" val="13775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DF1-325D-4A11-9F0E-5D45DBD6BDCA}"/>
              </a:ext>
            </a:extLst>
          </p:cNvPr>
          <p:cNvSpPr>
            <a:spLocks noGrp="1"/>
          </p:cNvSpPr>
          <p:nvPr>
            <p:ph type="title"/>
          </p:nvPr>
        </p:nvSpPr>
        <p:spPr/>
        <p:txBody>
          <a:bodyPr/>
          <a:lstStyle/>
          <a:p>
            <a:r>
              <a:rPr lang="en-US" dirty="0"/>
              <a:t>Caveats of RSA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20BCCC-EAD8-48CC-B184-7F825BA9B133}"/>
                  </a:ext>
                </a:extLst>
              </p:cNvPr>
              <p:cNvSpPr>
                <a:spLocks noGrp="1"/>
              </p:cNvSpPr>
              <p:nvPr>
                <p:ph idx="1"/>
              </p:nvPr>
            </p:nvSpPr>
            <p:spPr/>
            <p:txBody>
              <a:bodyPr/>
              <a:lstStyle/>
              <a:p>
                <a:pPr marL="0" indent="0">
                  <a:buNone/>
                </a:pPr>
                <a:r>
                  <a:rPr lang="en-US" dirty="0"/>
                  <a:t>So, determining the prime factorization of </a:t>
                </a:r>
                <a14:m>
                  <m:oMath xmlns:m="http://schemas.openxmlformats.org/officeDocument/2006/math">
                    <m:r>
                      <a:rPr lang="en-US" b="0" i="1" smtClean="0">
                        <a:latin typeface="Cambria Math" panose="02040503050406030204" pitchFamily="18" charset="0"/>
                      </a:rPr>
                      <m:t>𝑛</m:t>
                    </m:r>
                  </m:oMath>
                </a14:m>
                <a:r>
                  <a:rPr lang="en-US" dirty="0"/>
                  <a:t> is easy is n is relatively small… but what if n is REALLY BIG?</a:t>
                </a:r>
              </a:p>
              <a:p>
                <a:r>
                  <a:rPr lang="en-US" dirty="0"/>
                  <a:t>Well… that’s the entire point of RSA, finding this factorization is essential before we run XGCD to find </a:t>
                </a:r>
                <a14:m>
                  <m:oMath xmlns:m="http://schemas.openxmlformats.org/officeDocument/2006/math">
                    <m:r>
                      <a:rPr lang="en-US" b="0" i="1" smtClean="0">
                        <a:latin typeface="Cambria Math" panose="02040503050406030204" pitchFamily="18" charset="0"/>
                      </a:rPr>
                      <m:t>𝑑</m:t>
                    </m:r>
                  </m:oMath>
                </a14:m>
                <a:r>
                  <a:rPr lang="en-US" dirty="0"/>
                  <a:t>, but if </a:t>
                </a:r>
                <a14:m>
                  <m:oMath xmlns:m="http://schemas.openxmlformats.org/officeDocument/2006/math">
                    <m:r>
                      <a:rPr lang="en-US" b="0" i="1" smtClean="0">
                        <a:latin typeface="Cambria Math" panose="02040503050406030204" pitchFamily="18" charset="0"/>
                      </a:rPr>
                      <m:t>𝑒</m:t>
                    </m:r>
                  </m:oMath>
                </a14:m>
                <a:r>
                  <a:rPr lang="en-US" dirty="0"/>
                  <a:t> is large, it’ll take… a while…</a:t>
                </a:r>
              </a:p>
              <a:p>
                <a:pPr marL="0" indent="0">
                  <a:buNone/>
                </a:pPr>
                <a:r>
                  <a:rPr lang="en-US" dirty="0"/>
                  <a:t>We will now discuss an important prime factorization algorithm: </a:t>
                </a:r>
                <a:r>
                  <a:rPr lang="en-US" i="1" dirty="0"/>
                  <a:t>Shor’s Algorithm.</a:t>
                </a:r>
                <a:endParaRPr lang="en-US" dirty="0"/>
              </a:p>
            </p:txBody>
          </p:sp>
        </mc:Choice>
        <mc:Fallback>
          <p:sp>
            <p:nvSpPr>
              <p:cNvPr id="3" name="Content Placeholder 2">
                <a:extLst>
                  <a:ext uri="{FF2B5EF4-FFF2-40B4-BE49-F238E27FC236}">
                    <a16:creationId xmlns:a16="http://schemas.microsoft.com/office/drawing/2014/main" id="{B220BCCC-EAD8-48CC-B184-7F825BA9B133}"/>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1963010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Prime Factorization Algorithms</a:t>
            </a:r>
          </a:p>
        </p:txBody>
      </p:sp>
    </p:spTree>
    <p:extLst>
      <p:ext uri="{BB962C8B-B14F-4D97-AF65-F5344CB8AC3E}">
        <p14:creationId xmlns:p14="http://schemas.microsoft.com/office/powerpoint/2010/main" val="4227857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E60-6903-40D8-A8C4-E7C5DFD7946E}"/>
              </a:ext>
            </a:extLst>
          </p:cNvPr>
          <p:cNvSpPr>
            <a:spLocks noGrp="1"/>
          </p:cNvSpPr>
          <p:nvPr>
            <p:ph type="title"/>
          </p:nvPr>
        </p:nvSpPr>
        <p:spPr/>
        <p:txBody>
          <a:bodyPr/>
          <a:lstStyle/>
          <a:p>
            <a:r>
              <a:rPr lang="en-US" dirty="0"/>
              <a:t>Classical Prime Factorization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7890AD-B74A-4874-8A26-291A8FD96935}"/>
                  </a:ext>
                </a:extLst>
              </p:cNvPr>
              <p:cNvSpPr>
                <a:spLocks noGrp="1"/>
              </p:cNvSpPr>
              <p:nvPr>
                <p:ph idx="1"/>
              </p:nvPr>
            </p:nvSpPr>
            <p:spPr/>
            <p:txBody>
              <a:bodyPr/>
              <a:lstStyle/>
              <a:p>
                <a:pPr marL="0" indent="0">
                  <a:buNone/>
                </a:pPr>
                <a:r>
                  <a:rPr lang="en-US" dirty="0"/>
                  <a:t>A classical algorithm (using bits) using the best-known methods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𝑂</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𝑐</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𝑛</m:t>
                                          </m:r>
                                          <m:r>
                                            <a:rPr lang="en-US" i="1">
                                              <a:latin typeface="Cambria Math" panose="02040503050406030204" pitchFamily="18" charset="0"/>
                                            </a:rPr>
                                            <m:t> </m:t>
                                          </m:r>
                                        </m:e>
                                      </m:func>
                                    </m:e>
                                  </m:d>
                                </m:e>
                                <m:sup>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3</m:t>
                                      </m:r>
                                    </m:den>
                                  </m:f>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𝑛</m:t>
                                                      </m:r>
                                                    </m:e>
                                                  </m:d>
                                                </m:e>
                                              </m:func>
                                            </m:e>
                                          </m:d>
                                        </m:e>
                                      </m:func>
                                    </m:e>
                                    <m:sup>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3</m:t>
                                          </m:r>
                                        </m:den>
                                      </m:f>
                                    </m:sup>
                                  </m:sSup>
                                </m:e>
                              </m:d>
                            </m:sup>
                          </m:sSup>
                        </m:e>
                      </m:d>
                    </m:oMath>
                  </m:oMathPara>
                </a14:m>
                <a:endParaRPr lang="en-US" dirty="0"/>
              </a:p>
              <a:p>
                <a:pPr marL="0" indent="0">
                  <a:buNone/>
                </a:pPr>
                <a:r>
                  <a:rPr lang="en-US" dirty="0"/>
                  <a:t>Before we go over this classical algorithm, we must introduce the some definitions:</a:t>
                </a:r>
              </a:p>
              <a:p>
                <a:pPr marL="0" indent="0">
                  <a:buNone/>
                </a:pPr>
                <a:endParaRPr lang="en-US" dirty="0"/>
              </a:p>
            </p:txBody>
          </p:sp>
        </mc:Choice>
        <mc:Fallback>
          <p:sp>
            <p:nvSpPr>
              <p:cNvPr id="3" name="Content Placeholder 2">
                <a:extLst>
                  <a:ext uri="{FF2B5EF4-FFF2-40B4-BE49-F238E27FC236}">
                    <a16:creationId xmlns:a16="http://schemas.microsoft.com/office/drawing/2014/main" id="{087890AD-B74A-4874-8A26-291A8FD96935}"/>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281919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B000-B182-4A2D-87FE-03188DB71BEE}"/>
              </a:ext>
            </a:extLst>
          </p:cNvPr>
          <p:cNvSpPr>
            <a:spLocks noGrp="1"/>
          </p:cNvSpPr>
          <p:nvPr>
            <p:ph type="title"/>
          </p:nvPr>
        </p:nvSpPr>
        <p:spPr/>
        <p:txBody>
          <a:bodyPr/>
          <a:lstStyle/>
          <a:p>
            <a:r>
              <a:rPr lang="en-US" dirty="0"/>
              <a:t>Groups and Cyclic Subgroups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9772E6-4522-435B-8D65-3DCFF2BCF8B2}"/>
                  </a:ext>
                </a:extLst>
              </p:cNvPr>
              <p:cNvSpPr>
                <a:spLocks noGrp="1"/>
              </p:cNvSpPr>
              <p:nvPr>
                <p:ph idx="1"/>
              </p:nvPr>
            </p:nvSpPr>
            <p:spPr/>
            <p:txBody>
              <a:bodyPr>
                <a:normAutofit/>
              </a:bodyPr>
              <a:lstStyle/>
              <a:p>
                <a:pPr marL="0" indent="0">
                  <a:buNone/>
                </a:pPr>
                <a:r>
                  <a:rPr lang="en-US" dirty="0"/>
                  <a:t>1) Group: </a:t>
                </a:r>
              </a:p>
              <a:p>
                <a:pPr marL="0" indent="0">
                  <a:buNone/>
                </a:pPr>
                <a:r>
                  <a:rPr lang="en-US" dirty="0"/>
                  <a:t>A group is a set </a:t>
                </a:r>
                <a14:m>
                  <m:oMath xmlns:m="http://schemas.openxmlformats.org/officeDocument/2006/math">
                    <m:r>
                      <a:rPr lang="en-US" b="0" i="1" smtClean="0">
                        <a:latin typeface="Cambria Math" panose="02040503050406030204" pitchFamily="18" charset="0"/>
                      </a:rPr>
                      <m:t>𝐺</m:t>
                    </m:r>
                  </m:oMath>
                </a14:m>
                <a:r>
                  <a:rPr lang="en-US" b="1" dirty="0"/>
                  <a:t> </a:t>
                </a:r>
                <a:r>
                  <a:rPr lang="en-US" dirty="0"/>
                  <a:t>with a binary operation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𝐺</m:t>
                      </m:r>
                    </m:oMath>
                  </m:oMathPara>
                </a14:m>
                <a:endParaRPr lang="en-US" b="1" dirty="0"/>
              </a:p>
              <a:p>
                <a:pPr marL="0" indent="0">
                  <a:buNone/>
                </a:pPr>
                <a:r>
                  <a:rPr lang="en-US" dirty="0"/>
                  <a:t>satisfying the following:</a:t>
                </a:r>
              </a:p>
              <a:p>
                <a:pPr marL="0" indent="0">
                  <a:buNone/>
                </a:pPr>
                <a:r>
                  <a:rPr lang="en-US" dirty="0"/>
                  <a:t>a)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b="1" dirty="0"/>
                  <a:t> </a:t>
                </a:r>
                <a:r>
                  <a:rPr lang="en-US" dirty="0"/>
                  <a:t>(Associativity)</a:t>
                </a:r>
              </a:p>
              <a:p>
                <a:pPr marL="0" indent="0">
                  <a:buNone/>
                </a:pPr>
                <a:r>
                  <a:rPr lang="en-US" dirty="0"/>
                  <a:t>b)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b="1" dirty="0"/>
                  <a:t> </a:t>
                </a:r>
                <a:r>
                  <a:rPr lang="en-US" dirty="0"/>
                  <a:t>such that: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b="1" dirty="0"/>
                  <a:t> </a:t>
                </a:r>
                <a:r>
                  <a:rPr lang="en-US" dirty="0"/>
                  <a:t>(Identity)</a:t>
                </a:r>
              </a:p>
              <a:p>
                <a:pPr marL="0" indent="0">
                  <a:buNone/>
                </a:pPr>
                <a:r>
                  <a:rPr lang="en-US" dirty="0"/>
                  <a:t>c)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𝐺</m:t>
                    </m:r>
                  </m:oMath>
                </a14:m>
                <a:r>
                  <a:rPr lang="en-US" b="1" dirty="0"/>
                  <a:t> </a:t>
                </a:r>
                <a:r>
                  <a:rPr lang="en-US" dirty="0"/>
                  <a:t>such that: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1" dirty="0"/>
                  <a:t> </a:t>
                </a:r>
                <a:r>
                  <a:rPr lang="en-US" dirty="0"/>
                  <a:t>(Inverse, denoted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r>
                      <a:rPr lang="en-US" b="0" i="0" smtClean="0">
                        <a:latin typeface="Cambria Math" panose="02040503050406030204" pitchFamily="18" charset="0"/>
                      </a:rPr>
                      <m:t>)</m:t>
                    </m:r>
                  </m:oMath>
                </a14:m>
                <a:endParaRPr lang="en-US" b="0" dirty="0"/>
              </a:p>
              <a:p>
                <a:pPr marL="0" indent="0">
                  <a:buNone/>
                </a:pPr>
                <a:r>
                  <a:rPr lang="en-US" dirty="0"/>
                  <a:t>- An </a:t>
                </a:r>
                <a:r>
                  <a:rPr lang="en-US" i="1" dirty="0"/>
                  <a:t>abelian group is a commutative group.</a:t>
                </a:r>
                <a:r>
                  <a:rPr lang="en-US" b="1" dirty="0"/>
                  <a:t> </a:t>
                </a: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999772E6-4522-435B-8D65-3DCFF2BCF8B2}"/>
                  </a:ext>
                </a:extLst>
              </p:cNvPr>
              <p:cNvSpPr>
                <a:spLocks noGrp="1" noRot="1" noChangeAspect="1" noMove="1" noResize="1" noEditPoints="1" noAdjustHandles="1" noChangeArrowheads="1" noChangeShapeType="1" noTextEdit="1"/>
              </p:cNvSpPr>
              <p:nvPr>
                <p:ph idx="1"/>
              </p:nvPr>
            </p:nvSpPr>
            <p:spPr>
              <a:blipFill>
                <a:blip r:embed="rId2"/>
                <a:stretch>
                  <a:fillRect l="-631" t="-1179" b="-1375"/>
                </a:stretch>
              </a:blipFill>
            </p:spPr>
            <p:txBody>
              <a:bodyPr/>
              <a:lstStyle/>
              <a:p>
                <a:r>
                  <a:rPr lang="en-US">
                    <a:noFill/>
                  </a:rPr>
                  <a:t> </a:t>
                </a:r>
              </a:p>
            </p:txBody>
          </p:sp>
        </mc:Fallback>
      </mc:AlternateContent>
    </p:spTree>
    <p:extLst>
      <p:ext uri="{BB962C8B-B14F-4D97-AF65-F5344CB8AC3E}">
        <p14:creationId xmlns:p14="http://schemas.microsoft.com/office/powerpoint/2010/main" val="412745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84A8-3EA5-4945-BB41-9C0E1BB2E76F}"/>
              </a:ext>
            </a:extLst>
          </p:cNvPr>
          <p:cNvSpPr>
            <a:spLocks noGrp="1"/>
          </p:cNvSpPr>
          <p:nvPr>
            <p:ph type="title"/>
          </p:nvPr>
        </p:nvSpPr>
        <p:spPr/>
        <p:txBody>
          <a:bodyPr/>
          <a:lstStyle/>
          <a:p>
            <a:r>
              <a:rPr lang="en-US" dirty="0"/>
              <a:t>Cyclic Subgroups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3CBF4-13D5-4221-A032-06368ECFBD95}"/>
                  </a:ext>
                </a:extLst>
              </p:cNvPr>
              <p:cNvSpPr>
                <a:spLocks noGrp="1"/>
              </p:cNvSpPr>
              <p:nvPr>
                <p:ph idx="1"/>
              </p:nvPr>
            </p:nvSpPr>
            <p:spPr>
              <a:xfrm>
                <a:off x="2231136" y="2654822"/>
                <a:ext cx="7729728" cy="3101983"/>
              </a:xfrm>
            </p:spPr>
            <p:txBody>
              <a:bodyPr>
                <a:normAutofit fontScale="85000" lnSpcReduction="20000"/>
              </a:bodyPr>
              <a:lstStyle/>
              <a:p>
                <a:pPr marL="0" indent="0">
                  <a:buNone/>
                </a:pPr>
                <a:r>
                  <a:rPr lang="en-US" b="1" dirty="0"/>
                  <a:t>Cyclic Subgroup: </a:t>
                </a:r>
                <a:r>
                  <a:rPr lang="en-US" dirty="0"/>
                  <a:t>Given a group G, a cyclic subgroup is a subgroup such that a single element </a:t>
                </a:r>
                <a14:m>
                  <m:oMath xmlns:m="http://schemas.openxmlformats.org/officeDocument/2006/math">
                    <m:r>
                      <a:rPr lang="en-US" b="0" i="1" smtClean="0">
                        <a:latin typeface="Cambria Math" panose="02040503050406030204" pitchFamily="18" charset="0"/>
                      </a:rPr>
                      <m:t>𝑔</m:t>
                    </m:r>
                  </m:oMath>
                </a14:m>
                <a:r>
                  <a:rPr lang="en-US" dirty="0"/>
                  <a:t> </a:t>
                </a:r>
                <a:r>
                  <a:rPr lang="en-US" i="1" dirty="0"/>
                  <a:t>generates </a:t>
                </a:r>
                <a:r>
                  <a:rPr lang="en-US" dirty="0"/>
                  <a:t>some subset of elements in the group.</a:t>
                </a:r>
              </a:p>
              <a:p>
                <a:r>
                  <a:rPr lang="en-US" dirty="0"/>
                  <a:t>Cyclic in the sense that after we apply the binary operation repeatedly, we will reach back to the initial element.</a:t>
                </a:r>
              </a:p>
              <a:p>
                <a:pPr marL="0" indent="0">
                  <a:buNone/>
                </a:pPr>
                <a:r>
                  <a:rPr lang="en-US" dirty="0"/>
                  <a:t>Example:</a:t>
                </a:r>
              </a:p>
              <a:p>
                <a:pPr marL="0" indent="0">
                  <a:buNone/>
                </a:pPr>
                <a:r>
                  <a:rPr lang="en-US" dirty="0"/>
                  <a:t>Consider the set of complex 6</a:t>
                </a:r>
                <a:r>
                  <a:rPr lang="en-US" baseline="30000" dirty="0"/>
                  <a:t>th</a:t>
                </a:r>
                <a:r>
                  <a:rPr lang="en-US" dirty="0"/>
                  <a:t> roots of unity:</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m:t>
                                      </m:r>
                                    </m:e>
                                  </m:rad>
                                </m:num>
                                <m:den>
                                  <m:r>
                                    <a:rPr lang="en-US" b="0" i="1" smtClean="0">
                                      <a:latin typeface="Cambria Math" panose="02040503050406030204" pitchFamily="18" charset="0"/>
                                    </a:rPr>
                                    <m:t>2</m:t>
                                  </m:r>
                                </m:den>
                              </m:f>
                              <m:r>
                                <a:rPr lang="en-US" b="0" i="1" smtClean="0">
                                  <a:latin typeface="Cambria Math" panose="02040503050406030204" pitchFamily="18" charset="0"/>
                                </a:rPr>
                                <m:t>𝑖</m:t>
                              </m:r>
                            </m:e>
                          </m:d>
                          <m:r>
                            <a:rPr lang="en-US" b="0" i="1" smtClean="0">
                              <a:latin typeface="Cambria Math" panose="02040503050406030204" pitchFamily="18" charset="0"/>
                            </a:rPr>
                            <m:t>,</m:t>
                          </m:r>
                          <m:r>
                            <a:rPr lang="en-US" i="1">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num>
                                <m:den>
                                  <m:r>
                                    <a:rPr lang="en-US" i="1">
                                      <a:latin typeface="Cambria Math" panose="02040503050406030204" pitchFamily="18" charset="0"/>
                                    </a:rPr>
                                    <m:t>2</m:t>
                                  </m:r>
                                </m:den>
                              </m:f>
                              <m:r>
                                <a:rPr lang="en-US" i="1">
                                  <a:latin typeface="Cambria Math" panose="02040503050406030204" pitchFamily="18" charset="0"/>
                                </a:rPr>
                                <m:t>𝑖</m:t>
                              </m:r>
                            </m:e>
                          </m:d>
                        </m:e>
                      </m:d>
                    </m:oMath>
                  </m:oMathPara>
                </a14:m>
                <a:endParaRPr lang="en-US" b="0" dirty="0"/>
              </a:p>
              <a:p>
                <a:pPr marL="0" indent="0">
                  <a:buNone/>
                </a:pPr>
                <a:r>
                  <a:rPr lang="en-US" dirty="0"/>
                  <a:t>forms a group under multiplication. It’s cyclic as it is generated by the primitive root:</a:t>
                </a:r>
              </a:p>
              <a:p>
                <a:pPr marL="0" indent="0">
                  <a:buNone/>
                </a:pP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r>
                          <a:rPr lang="en-US" i="1">
                            <a:latin typeface="Cambria Math" panose="02040503050406030204" pitchFamily="18" charset="0"/>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3</m:t>
                                </m:r>
                              </m:e>
                            </m:rad>
                          </m:num>
                          <m:den>
                            <m:r>
                              <a:rPr lang="en-US" i="1">
                                <a:latin typeface="Cambria Math" panose="02040503050406030204" pitchFamily="18" charset="0"/>
                              </a:rPr>
                              <m:t>2</m:t>
                            </m:r>
                          </m:den>
                        </m:f>
                        <m:r>
                          <a:rPr lang="en-US" i="1">
                            <a:latin typeface="Cambria Math" panose="02040503050406030204" pitchFamily="18" charset="0"/>
                          </a:rPr>
                          <m:t>𝑖</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𝑖</m:t>
                        </m:r>
                        <m:r>
                          <a:rPr lang="en-US" b="0" i="1" smtClean="0">
                            <a:latin typeface="Cambria Math" panose="02040503050406030204" pitchFamily="18" charset="0"/>
                          </a:rPr>
                          <m:t>/6</m:t>
                        </m:r>
                      </m:sup>
                    </m:sSup>
                  </m:oMath>
                </a14:m>
                <a:endParaRPr lang="en-US" dirty="0"/>
              </a:p>
              <a:p>
                <a:pPr marL="0" indent="0">
                  <a:buNone/>
                </a:pPr>
                <a:r>
                  <a:rPr lang="en-US" dirty="0"/>
                  <a:t>In other words,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m:t>
                    </m:r>
                    <m:r>
                      <a:rPr lang="en-US" b="0" i="1" smtClean="0">
                        <a:latin typeface="Cambria Math" panose="02040503050406030204" pitchFamily="18" charset="0"/>
                      </a:rPr>
                      <m:t>𝑧</m:t>
                    </m:r>
                    <m:r>
                      <a:rPr lang="en-US" b="0" i="1" smtClean="0">
                        <a:latin typeface="Cambria Math" panose="02040503050406030204" pitchFamily="18" charset="0"/>
                      </a:rPr>
                      <m:t>≥{1,</m:t>
                    </m:r>
                    <m:r>
                      <a:rPr lang="en-US" b="0" i="1" smtClean="0">
                        <a:latin typeface="Cambria Math" panose="02040503050406030204" pitchFamily="18" charset="0"/>
                      </a:rPr>
                      <m:t>𝑧</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3</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5</m:t>
                        </m:r>
                      </m:sup>
                    </m:sSup>
                    <m:r>
                      <a:rPr lang="en-US" b="0" i="1" smtClean="0">
                        <a:latin typeface="Cambria Math" panose="02040503050406030204" pitchFamily="18" charset="0"/>
                      </a:rPr>
                      <m:t>}</m:t>
                    </m:r>
                  </m:oMath>
                </a14:m>
                <a:r>
                  <a:rPr lang="en-US" dirty="0"/>
                  <a:t> with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6</m:t>
                        </m:r>
                      </m:sup>
                    </m:sSup>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09A3CBF4-13D5-4221-A032-06368ECFBD95}"/>
                  </a:ext>
                </a:extLst>
              </p:cNvPr>
              <p:cNvSpPr>
                <a:spLocks noGrp="1" noRot="1" noChangeAspect="1" noMove="1" noResize="1" noEditPoints="1" noAdjustHandles="1" noChangeArrowheads="1" noChangeShapeType="1" noTextEdit="1"/>
              </p:cNvSpPr>
              <p:nvPr>
                <p:ph idx="1"/>
              </p:nvPr>
            </p:nvSpPr>
            <p:spPr>
              <a:xfrm>
                <a:off x="2231136" y="2654822"/>
                <a:ext cx="7729728" cy="3101983"/>
              </a:xfrm>
              <a:blipFill>
                <a:blip r:embed="rId2"/>
                <a:stretch>
                  <a:fillRect l="-315" t="-1969" b="-591"/>
                </a:stretch>
              </a:blipFill>
            </p:spPr>
            <p:txBody>
              <a:bodyPr/>
              <a:lstStyle/>
              <a:p>
                <a:r>
                  <a:rPr lang="en-US">
                    <a:noFill/>
                  </a:rPr>
                  <a:t> </a:t>
                </a:r>
              </a:p>
            </p:txBody>
          </p:sp>
        </mc:Fallback>
      </mc:AlternateContent>
    </p:spTree>
    <p:extLst>
      <p:ext uri="{BB962C8B-B14F-4D97-AF65-F5344CB8AC3E}">
        <p14:creationId xmlns:p14="http://schemas.microsoft.com/office/powerpoint/2010/main" val="338717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D329-AF07-4938-AA9A-3720973F27DC}"/>
              </a:ext>
            </a:extLst>
          </p:cNvPr>
          <p:cNvSpPr>
            <a:spLocks noGrp="1"/>
          </p:cNvSpPr>
          <p:nvPr>
            <p:ph type="title"/>
          </p:nvPr>
        </p:nvSpPr>
        <p:spPr/>
        <p:txBody>
          <a:bodyPr/>
          <a:lstStyle/>
          <a:p>
            <a:r>
              <a:rPr lang="en-US" dirty="0"/>
              <a:t>Classical Prime Factorization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2E9C6F-45CB-4611-952E-90C77B25D82C}"/>
                  </a:ext>
                </a:extLst>
              </p:cNvPr>
              <p:cNvSpPr>
                <a:spLocks noGrp="1"/>
              </p:cNvSpPr>
              <p:nvPr>
                <p:ph idx="1"/>
              </p:nvPr>
            </p:nvSpPr>
            <p:spPr/>
            <p:txBody>
              <a:bodyPr>
                <a:normAutofit lnSpcReduction="10000"/>
              </a:bodyPr>
              <a:lstStyle/>
              <a:p>
                <a:pPr marL="0" indent="0">
                  <a:buNone/>
                </a:pPr>
                <a:r>
                  <a:rPr lang="en-US" dirty="0"/>
                  <a:t>Algorithm:</a:t>
                </a:r>
                <a:br>
                  <a:rPr lang="en-US" dirty="0"/>
                </a:br>
                <a:r>
                  <a:rPr lang="en-US" dirty="0"/>
                  <a:t>1) Pick “a” coprime with N = </a:t>
                </a:r>
                <a:r>
                  <a:rPr lang="en-US" dirty="0" err="1"/>
                  <a:t>pq</a:t>
                </a:r>
                <a:endParaRPr lang="en-US" dirty="0"/>
              </a:p>
              <a:p>
                <a:pPr marL="0" indent="0">
                  <a:buNone/>
                </a:pPr>
                <a:r>
                  <a:rPr lang="en-US" dirty="0"/>
                  <a:t>2) Find the “order” r of the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𝑟</m:t>
                        </m:r>
                      </m:sup>
                    </m:sSup>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𝑠𝑚𝑎𝑙𝑙𝑒𝑠𝑡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 </m:t>
                    </m:r>
                  </m:oMath>
                </a14:m>
                <a:r>
                  <a:rPr lang="en-US" dirty="0"/>
                  <a:t>such that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𝑟</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e>
                    </m:d>
                  </m:oMath>
                </a14:m>
                <a:endParaRPr lang="en-US" b="0" dirty="0">
                  <a:ea typeface="Cambria Math" panose="02040503050406030204" pitchFamily="18" charset="0"/>
                </a:endParaRPr>
              </a:p>
              <a:p>
                <a:r>
                  <a:rPr lang="en-US" dirty="0"/>
                  <a:t>This is called </a:t>
                </a:r>
                <a:r>
                  <a:rPr lang="en-US" i="1" dirty="0"/>
                  <a:t>period finding</a:t>
                </a:r>
                <a:r>
                  <a:rPr lang="en-US" dirty="0"/>
                  <a:t>, a similar method of finding the order of a cyclic subgroup.</a:t>
                </a:r>
              </a:p>
              <a:p>
                <a:pPr marL="0" indent="0">
                  <a:buNone/>
                </a:pPr>
                <a:r>
                  <a:rPr lang="en-US" dirty="0"/>
                  <a:t>3) If </a:t>
                </a:r>
                <a14:m>
                  <m:oMath xmlns:m="http://schemas.openxmlformats.org/officeDocument/2006/math">
                    <m:r>
                      <a:rPr lang="en-US" b="0" i="1" smtClean="0">
                        <a:latin typeface="Cambria Math" panose="02040503050406030204" pitchFamily="18" charset="0"/>
                      </a:rPr>
                      <m:t>𝑟</m:t>
                    </m:r>
                  </m:oMath>
                </a14:m>
                <a:r>
                  <a:rPr lang="en-US" dirty="0"/>
                  <a:t> is even,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𝑟</m:t>
                            </m:r>
                          </m:num>
                          <m:den>
                            <m:r>
                              <a:rPr lang="en-US" b="0" i="1" smtClean="0">
                                <a:latin typeface="Cambria Math" panose="02040503050406030204" pitchFamily="18" charset="0"/>
                                <a:ea typeface="Cambria Math" panose="02040503050406030204" pitchFamily="18" charset="0"/>
                              </a:rPr>
                              <m:t>2</m:t>
                            </m:r>
                          </m:den>
                        </m:f>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+1≠0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a:t>, then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𝑛</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gcd</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−1, </m:t>
                            </m:r>
                            <m:r>
                              <a:rPr lang="en-US" b="0" i="1" smtClean="0">
                                <a:latin typeface="Cambria Math" panose="02040503050406030204" pitchFamily="18" charset="0"/>
                              </a:rPr>
                              <m:t>𝑛</m:t>
                            </m:r>
                          </m:e>
                        </m:d>
                      </m:e>
                    </m:func>
                    <m:r>
                      <a:rPr lang="en-US" b="0" i="1" smtClean="0">
                        <a:latin typeface="Cambria Math" panose="02040503050406030204" pitchFamily="18" charset="0"/>
                      </a:rPr>
                      <m:t>}</m:t>
                    </m:r>
                  </m:oMath>
                </a14:m>
                <a:r>
                  <a:rPr lang="en-US" dirty="0"/>
                  <a:t> </a:t>
                </a:r>
              </a:p>
              <a:p>
                <a:pPr marL="0" indent="0">
                  <a:buNone/>
                </a:pPr>
                <a:r>
                  <a:rPr lang="en-US" dirty="0"/>
                  <a:t>Otherwise: find another “a”</a:t>
                </a:r>
              </a:p>
            </p:txBody>
          </p:sp>
        </mc:Choice>
        <mc:Fallback>
          <p:sp>
            <p:nvSpPr>
              <p:cNvPr id="3" name="Content Placeholder 2">
                <a:extLst>
                  <a:ext uri="{FF2B5EF4-FFF2-40B4-BE49-F238E27FC236}">
                    <a16:creationId xmlns:a16="http://schemas.microsoft.com/office/drawing/2014/main" id="{622E9C6F-45CB-4611-952E-90C77B25D82C}"/>
                  </a:ext>
                </a:extLst>
              </p:cNvPr>
              <p:cNvSpPr>
                <a:spLocks noGrp="1" noRot="1" noChangeAspect="1" noMove="1" noResize="1" noEditPoints="1" noAdjustHandles="1" noChangeArrowheads="1" noChangeShapeType="1" noTextEdit="1"/>
              </p:cNvSpPr>
              <p:nvPr>
                <p:ph idx="1"/>
              </p:nvPr>
            </p:nvSpPr>
            <p:spPr>
              <a:blipFill>
                <a:blip r:embed="rId2"/>
                <a:stretch>
                  <a:fillRect l="-631" t="-1965" b="-786"/>
                </a:stretch>
              </a:blipFill>
            </p:spPr>
            <p:txBody>
              <a:bodyPr/>
              <a:lstStyle/>
              <a:p>
                <a:r>
                  <a:rPr lang="en-US">
                    <a:noFill/>
                  </a:rPr>
                  <a:t> </a:t>
                </a:r>
              </a:p>
            </p:txBody>
          </p:sp>
        </mc:Fallback>
      </mc:AlternateContent>
    </p:spTree>
    <p:extLst>
      <p:ext uri="{BB962C8B-B14F-4D97-AF65-F5344CB8AC3E}">
        <p14:creationId xmlns:p14="http://schemas.microsoft.com/office/powerpoint/2010/main" val="42738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91AD-5C83-4FDD-AF27-DFAA79D4411E}"/>
              </a:ext>
            </a:extLst>
          </p:cNvPr>
          <p:cNvSpPr>
            <a:spLocks noGrp="1"/>
          </p:cNvSpPr>
          <p:nvPr>
            <p:ph type="title"/>
          </p:nvPr>
        </p:nvSpPr>
        <p:spPr/>
        <p:txBody>
          <a:bodyPr/>
          <a:lstStyle/>
          <a:p>
            <a:r>
              <a:rPr lang="en-US" dirty="0"/>
              <a:t>Prime Factorization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D0F139-74AC-43C3-A279-431002DF7DED}"/>
                  </a:ext>
                </a:extLst>
              </p:cNvPr>
              <p:cNvSpPr>
                <a:spLocks noGrp="1"/>
              </p:cNvSpPr>
              <p:nvPr>
                <p:ph idx="1"/>
              </p:nvPr>
            </p:nvSpPr>
            <p:spPr/>
            <p:txBody>
              <a:bodyPr/>
              <a:lstStyle/>
              <a:p>
                <a:pPr marL="0" indent="0">
                  <a:buNone/>
                </a:pPr>
                <a:r>
                  <a:rPr lang="en-US" dirty="0"/>
                  <a:t>Factoring 15:</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15=1111=4 </m:t>
                      </m:r>
                      <m:r>
                        <a:rPr lang="en-US" b="0" i="1" smtClean="0">
                          <a:latin typeface="Cambria Math" panose="02040503050406030204" pitchFamily="18" charset="0"/>
                        </a:rPr>
                        <m:t>𝑏𝑖𝑡𝑠</m:t>
                      </m:r>
                    </m:oMath>
                  </m:oMathPara>
                </a14:m>
                <a:endParaRPr lang="en-US" b="0" dirty="0"/>
              </a:p>
              <a:p>
                <a:pPr marL="0" indent="0">
                  <a:buNone/>
                </a:pPr>
                <a:r>
                  <a:rPr lang="en-US" dirty="0"/>
                  <a:t>Pick some </a:t>
                </a:r>
                <a:r>
                  <a:rPr lang="en-US" i="1" dirty="0"/>
                  <a:t>a</a:t>
                </a:r>
                <a:r>
                  <a:rPr lang="en-US" dirty="0"/>
                  <a:t> that is coprime with 15,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=13</m:t>
                    </m:r>
                  </m:oMath>
                </a14:m>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13</m:t>
                          </m:r>
                        </m:e>
                        <m:sup>
                          <m:r>
                            <a:rPr lang="en-US" b="0" i="1" smtClean="0">
                              <a:latin typeface="Cambria Math" panose="02040503050406030204" pitchFamily="18" charset="0"/>
                            </a:rPr>
                            <m:t>𝑥</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𝑚𝑜𝑑</m:t>
                          </m:r>
                          <m:r>
                            <a:rPr lang="en-US" b="0" i="1" smtClean="0">
                              <a:latin typeface="Cambria Math" panose="02040503050406030204" pitchFamily="18" charset="0"/>
                            </a:rPr>
                            <m:t> 15</m:t>
                          </m:r>
                        </m:e>
                      </m:d>
                      <m:r>
                        <a:rPr lang="en-US" b="0" i="1" smtClean="0">
                          <a:latin typeface="Cambria Math" panose="02040503050406030204" pitchFamily="18" charset="0"/>
                        </a:rPr>
                        <m:t>=1,13,4,7,1,13,4,7</m:t>
                      </m:r>
                    </m:oMath>
                  </m:oMathPara>
                </a14:m>
                <a:endParaRPr lang="en-US" dirty="0"/>
              </a:p>
              <a:p>
                <a:pPr marL="0" indent="0">
                  <a:buNone/>
                </a:pPr>
                <a:r>
                  <a:rPr lang="en-US" dirty="0"/>
                  <a:t>So, the order is r = 4.</a:t>
                </a:r>
              </a:p>
              <a:p>
                <a:pPr marL="0" indent="0">
                  <a:buNone/>
                </a:pPr>
                <a:r>
                  <a:rPr lang="en-US" dirty="0"/>
                  <a:t>Given r = 4,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13</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num>
                            <m:den>
                              <m:r>
                                <a:rPr lang="en-US" b="0" i="1" smtClean="0">
                                  <a:latin typeface="Cambria Math" panose="02040503050406030204" pitchFamily="18" charset="0"/>
                                  <a:ea typeface="Cambria Math" panose="02040503050406030204" pitchFamily="18" charset="0"/>
                                </a:rPr>
                                <m:t>2</m:t>
                              </m:r>
                            </m:den>
                          </m:f>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15</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15</m:t>
                          </m:r>
                        </m:e>
                      </m:d>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+1=5≠0 (</m:t>
                      </m:r>
                      <m:r>
                        <a:rPr lang="en-US" b="0" i="1" smtClean="0">
                          <a:latin typeface="Cambria Math" panose="02040503050406030204" pitchFamily="18" charset="0"/>
                          <a:ea typeface="Cambria Math" panose="02040503050406030204" pitchFamily="18" charset="0"/>
                        </a:rPr>
                        <m:t>𝑚𝑜𝑑</m:t>
                      </m:r>
                      <m:r>
                        <a:rPr lang="en-US" b="0" i="1" smtClean="0">
                          <a:latin typeface="Cambria Math" panose="02040503050406030204" pitchFamily="18" charset="0"/>
                          <a:ea typeface="Cambria Math" panose="02040503050406030204" pitchFamily="18" charset="0"/>
                        </a:rPr>
                        <m:t> 15)</m:t>
                      </m:r>
                    </m:oMath>
                  </m:oMathPara>
                </a14:m>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4−1,4+1</m:t>
                          </m:r>
                        </m:e>
                      </m:d>
                      <m:r>
                        <a:rPr lang="en-US" b="0" i="1" smtClean="0">
                          <a:latin typeface="Cambria Math" panose="02040503050406030204" pitchFamily="18" charset="0"/>
                        </a:rPr>
                        <m:t>={3,5}</m:t>
                      </m:r>
                    </m:oMath>
                  </m:oMathPara>
                </a14:m>
                <a:endParaRPr lang="en-US" dirty="0"/>
              </a:p>
            </p:txBody>
          </p:sp>
        </mc:Choice>
        <mc:Fallback>
          <p:sp>
            <p:nvSpPr>
              <p:cNvPr id="3" name="Content Placeholder 2">
                <a:extLst>
                  <a:ext uri="{FF2B5EF4-FFF2-40B4-BE49-F238E27FC236}">
                    <a16:creationId xmlns:a16="http://schemas.microsoft.com/office/drawing/2014/main" id="{F3D0F139-74AC-43C3-A279-431002DF7DED}"/>
                  </a:ext>
                </a:extLst>
              </p:cNvPr>
              <p:cNvSpPr>
                <a:spLocks noGrp="1" noRot="1" noChangeAspect="1" noMove="1" noResize="1" noEditPoints="1" noAdjustHandles="1" noChangeArrowheads="1" noChangeShapeType="1" noTextEdit="1"/>
              </p:cNvSpPr>
              <p:nvPr>
                <p:ph idx="1"/>
              </p:nvPr>
            </p:nvSpPr>
            <p:spPr>
              <a:blipFill>
                <a:blip r:embed="rId2"/>
                <a:stretch>
                  <a:fillRect l="-631" t="-1179" b="-982"/>
                </a:stretch>
              </a:blipFill>
            </p:spPr>
            <p:txBody>
              <a:bodyPr/>
              <a:lstStyle/>
              <a:p>
                <a:r>
                  <a:rPr lang="en-US">
                    <a:noFill/>
                  </a:rPr>
                  <a:t> </a:t>
                </a:r>
              </a:p>
            </p:txBody>
          </p:sp>
        </mc:Fallback>
      </mc:AlternateContent>
    </p:spTree>
    <p:extLst>
      <p:ext uri="{BB962C8B-B14F-4D97-AF65-F5344CB8AC3E}">
        <p14:creationId xmlns:p14="http://schemas.microsoft.com/office/powerpoint/2010/main" val="249689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D44FD-F10B-42C4-A73D-DCD39D1CADFD}"/>
              </a:ext>
            </a:extLst>
          </p:cNvPr>
          <p:cNvSpPr>
            <a:spLocks noGrp="1"/>
          </p:cNvSpPr>
          <p:nvPr>
            <p:ph type="title"/>
          </p:nvPr>
        </p:nvSpPr>
        <p:spPr/>
        <p:txBody>
          <a:bodyPr/>
          <a:lstStyle/>
          <a:p>
            <a:r>
              <a:rPr lang="en-US" dirty="0"/>
              <a:t>Euclidean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A5790C-4DF6-40F1-9C64-015674C4D5F9}"/>
                  </a:ext>
                </a:extLst>
              </p:cNvPr>
              <p:cNvSpPr>
                <a:spLocks noGrp="1"/>
              </p:cNvSpPr>
              <p:nvPr>
                <p:ph idx="1"/>
              </p:nvPr>
            </p:nvSpPr>
            <p:spPr/>
            <p:txBody>
              <a:bodyPr/>
              <a:lstStyle/>
              <a:p>
                <a:pPr marL="0" indent="0">
                  <a:buNone/>
                </a:pPr>
                <a:r>
                  <a:rPr lang="en-US" dirty="0"/>
                  <a:t>Let’s first go over the Euclidean Algorithm:</a:t>
                </a:r>
                <a:br>
                  <a:rPr lang="en-US" dirty="0"/>
                </a:br>
                <a:endParaRPr lang="en-US" dirty="0"/>
              </a:p>
              <a:p>
                <a:r>
                  <a:rPr lang="en-US" dirty="0"/>
                  <a:t>We will repeatedly apply the Division Algorithm, where we start with inputs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0" smtClean="0">
                        <a:latin typeface="Cambria Math" panose="02040503050406030204" pitchFamily="18" charset="0"/>
                      </a:rPr>
                      <m:t>:</m:t>
                    </m:r>
                  </m:oMath>
                </a14:m>
                <a:endParaRPr lang="en-US" b="0" dirty="0"/>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oMath>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sub>
                      </m:sSub>
                    </m:oMath>
                    <m:oMath xmlns:m="http://schemas.openxmlformats.org/officeDocument/2006/math">
                      <m:r>
                        <a:rPr lang="en-US" b="0" i="1" smtClean="0">
                          <a:latin typeface="Cambria Math" panose="02040503050406030204" pitchFamily="18" charset="0"/>
                        </a:rPr>
                        <m:t>…</m:t>
                      </m:r>
                    </m:oMath>
                  </m:oMathPara>
                </a14:m>
                <a:endParaRPr lang="en-US" b="0" dirty="0"/>
              </a:p>
              <a:p>
                <a:r>
                  <a:rPr lang="en-US" dirty="0"/>
                  <a:t>The </a:t>
                </a:r>
                <a:r>
                  <a:rPr lang="en-US" dirty="0" err="1"/>
                  <a:t>gcd</a:t>
                </a:r>
                <a:r>
                  <a:rPr lang="en-US" dirty="0"/>
                  <a:t> is the final </a:t>
                </a:r>
                <a:r>
                  <a:rPr lang="en-US" b="1" dirty="0"/>
                  <a:t>nonzero </a:t>
                </a:r>
                <a:r>
                  <a:rPr lang="en-US" dirty="0"/>
                  <a:t>remainder</a:t>
                </a:r>
              </a:p>
            </p:txBody>
          </p:sp>
        </mc:Choice>
        <mc:Fallback>
          <p:sp>
            <p:nvSpPr>
              <p:cNvPr id="3" name="Content Placeholder 2">
                <a:extLst>
                  <a:ext uri="{FF2B5EF4-FFF2-40B4-BE49-F238E27FC236}">
                    <a16:creationId xmlns:a16="http://schemas.microsoft.com/office/drawing/2014/main" id="{B3A5790C-4DF6-40F1-9C64-015674C4D5F9}"/>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1953738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2774-84CC-4133-BEAB-6274531D1E98}"/>
              </a:ext>
            </a:extLst>
          </p:cNvPr>
          <p:cNvSpPr>
            <a:spLocks noGrp="1"/>
          </p:cNvSpPr>
          <p:nvPr>
            <p:ph type="title"/>
          </p:nvPr>
        </p:nvSpPr>
        <p:spPr/>
        <p:txBody>
          <a:bodyPr/>
          <a:lstStyle/>
          <a:p>
            <a:r>
              <a:rPr lang="en-US" dirty="0"/>
              <a:t>Shor’s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F481DB-9D89-4904-92F2-4D2ED66AAC5D}"/>
                  </a:ext>
                </a:extLst>
              </p:cNvPr>
              <p:cNvSpPr>
                <a:spLocks noGrp="1"/>
              </p:cNvSpPr>
              <p:nvPr>
                <p:ph idx="1"/>
              </p:nvPr>
            </p:nvSpPr>
            <p:spPr/>
            <p:txBody>
              <a:bodyPr/>
              <a:lstStyle/>
              <a:p>
                <a:pPr marL="0" indent="0">
                  <a:buNone/>
                </a:pPr>
                <a:r>
                  <a:rPr lang="en-US" dirty="0"/>
                  <a:t>Shor’s Algorithm is a </a:t>
                </a:r>
                <a:r>
                  <a:rPr lang="en-US" i="1" dirty="0"/>
                  <a:t>Quantum Algorithm </a:t>
                </a:r>
                <a:r>
                  <a:rPr lang="en-US" dirty="0"/>
                  <a:t>to solve Prime Factorization.</a:t>
                </a:r>
              </a:p>
              <a:p>
                <a:pPr marL="0" indent="0">
                  <a:buNone/>
                </a:pPr>
                <a:r>
                  <a:rPr lang="en-US" dirty="0"/>
                  <a:t>It is a polynomial time algorithm that runs in: </a:t>
                </a:r>
                <a14:m>
                  <m:oMath xmlns:m="http://schemas.openxmlformats.org/officeDocument/2006/math">
                    <m:r>
                      <a:rPr lang="en-US" sz="1800" b="0" i="1" smtClean="0">
                        <a:latin typeface="Cambria Math" panose="02040503050406030204" pitchFamily="18" charset="0"/>
                      </a:rPr>
                      <m:t>𝑂</m:t>
                    </m:r>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e>
                      <m:sup>
                        <m:r>
                          <a:rPr lang="en-US" sz="1800" b="0" i="1" smtClean="0">
                            <a:latin typeface="Cambria Math" panose="02040503050406030204" pitchFamily="18" charset="0"/>
                          </a:rPr>
                          <m:t>2</m:t>
                        </m:r>
                      </m:sup>
                    </m:sSup>
                    <m:d>
                      <m:dPr>
                        <m:ctrlPr>
                          <a:rPr lang="en-US" sz="1800" b="0" i="1" smtClean="0">
                            <a:latin typeface="Cambria Math" panose="02040503050406030204" pitchFamily="18" charset="0"/>
                          </a:rPr>
                        </m:ctrlPr>
                      </m:d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e>
                                        </m:func>
                                      </m:e>
                                    </m:d>
                                  </m:e>
                                </m:func>
                              </m:e>
                            </m:d>
                          </m:e>
                        </m:func>
                      </m:e>
                    </m:d>
                    <m:r>
                      <a:rPr lang="en-US" sz="1800" b="0" i="1" smtClean="0">
                        <a:latin typeface="Cambria Math" panose="02040503050406030204" pitchFamily="18" charset="0"/>
                      </a:rPr>
                      <m:t>)</m:t>
                    </m:r>
                  </m:oMath>
                </a14:m>
                <a:endParaRPr lang="en-US" dirty="0"/>
              </a:p>
              <a:p>
                <a:pPr marL="0" indent="0">
                  <a:buNone/>
                </a:pPr>
                <a:r>
                  <a:rPr lang="en-US" dirty="0"/>
                  <a:t>It is broken up into two parts:</a:t>
                </a:r>
              </a:p>
              <a:p>
                <a:r>
                  <a:rPr lang="en-US" dirty="0"/>
                  <a:t>Classical part to find the order (period-finding)</a:t>
                </a:r>
              </a:p>
              <a:p>
                <a:r>
                  <a:rPr lang="en-US" dirty="0"/>
                  <a:t>A quantum algorithm to solve the order-finding </a:t>
                </a:r>
              </a:p>
            </p:txBody>
          </p:sp>
        </mc:Choice>
        <mc:Fallback>
          <p:sp>
            <p:nvSpPr>
              <p:cNvPr id="3" name="Content Placeholder 2">
                <a:extLst>
                  <a:ext uri="{FF2B5EF4-FFF2-40B4-BE49-F238E27FC236}">
                    <a16:creationId xmlns:a16="http://schemas.microsoft.com/office/drawing/2014/main" id="{43F481DB-9D89-4904-92F2-4D2ED66AAC5D}"/>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8482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E5A05-A147-4CD9-806A-9C4C2D7F77C9}"/>
              </a:ext>
            </a:extLst>
          </p:cNvPr>
          <p:cNvSpPr>
            <a:spLocks noGrp="1"/>
          </p:cNvSpPr>
          <p:nvPr>
            <p:ph type="title"/>
          </p:nvPr>
        </p:nvSpPr>
        <p:spPr>
          <a:xfrm>
            <a:off x="804672" y="964692"/>
            <a:ext cx="3066937" cy="1188720"/>
          </a:xfrm>
        </p:spPr>
        <p:txBody>
          <a:bodyPr>
            <a:normAutofit fontScale="90000"/>
          </a:bodyPr>
          <a:lstStyle/>
          <a:p>
            <a:r>
              <a:rPr lang="en-US" dirty="0"/>
              <a:t>Sketch of Shor’s Algorithm</a:t>
            </a:r>
          </a:p>
        </p:txBody>
      </p:sp>
      <p:sp>
        <p:nvSpPr>
          <p:cNvPr id="3" name="Content Placeholder 2">
            <a:extLst>
              <a:ext uri="{FF2B5EF4-FFF2-40B4-BE49-F238E27FC236}">
                <a16:creationId xmlns:a16="http://schemas.microsoft.com/office/drawing/2014/main" id="{94927402-2EB1-44F5-9AD8-95B3FDE432AE}"/>
              </a:ext>
            </a:extLst>
          </p:cNvPr>
          <p:cNvSpPr>
            <a:spLocks noGrp="1"/>
          </p:cNvSpPr>
          <p:nvPr>
            <p:ph idx="1"/>
          </p:nvPr>
        </p:nvSpPr>
        <p:spPr>
          <a:xfrm>
            <a:off x="803244" y="2638044"/>
            <a:ext cx="3063765" cy="3263206"/>
          </a:xfrm>
        </p:spPr>
        <p:txBody>
          <a:bodyPr>
            <a:normAutofit/>
          </a:bodyPr>
          <a:lstStyle/>
          <a:p>
            <a:pPr marL="0" indent="0">
              <a:buNone/>
            </a:pPr>
            <a:r>
              <a:rPr lang="en-US" dirty="0"/>
              <a:t>Quantum is dense… so I won’t bother you with the details, but you’ll need:</a:t>
            </a:r>
          </a:p>
          <a:p>
            <a:r>
              <a:rPr lang="en-US" dirty="0"/>
              <a:t>Quantum Fourier Transform</a:t>
            </a:r>
          </a:p>
          <a:p>
            <a:r>
              <a:rPr lang="en-US" dirty="0"/>
              <a:t>Hadamard Gates</a:t>
            </a:r>
          </a:p>
          <a:p>
            <a:r>
              <a:rPr lang="en-US" dirty="0"/>
              <a:t>Oracle</a:t>
            </a:r>
          </a:p>
        </p:txBody>
      </p:sp>
      <p:sp>
        <p:nvSpPr>
          <p:cNvPr id="10" name="Rectangle 9">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B100F8-6D78-4A9E-A280-8B95C4846FB9}"/>
              </a:ext>
            </a:extLst>
          </p:cNvPr>
          <p:cNvPicPr>
            <a:picLocks noChangeAspect="1"/>
          </p:cNvPicPr>
          <p:nvPr/>
        </p:nvPicPr>
        <p:blipFill>
          <a:blip r:embed="rId2"/>
          <a:stretch>
            <a:fillRect/>
          </a:stretch>
        </p:blipFill>
        <p:spPr>
          <a:xfrm>
            <a:off x="4823366" y="1852854"/>
            <a:ext cx="6227064" cy="3160234"/>
          </a:xfrm>
          <a:prstGeom prst="rect">
            <a:avLst/>
          </a:prstGeom>
        </p:spPr>
      </p:pic>
    </p:spTree>
    <p:extLst>
      <p:ext uri="{BB962C8B-B14F-4D97-AF65-F5344CB8AC3E}">
        <p14:creationId xmlns:p14="http://schemas.microsoft.com/office/powerpoint/2010/main" val="399470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8AB4-D8E5-4191-9C34-825C14396654}"/>
              </a:ext>
            </a:extLst>
          </p:cNvPr>
          <p:cNvSpPr>
            <a:spLocks noGrp="1"/>
          </p:cNvSpPr>
          <p:nvPr>
            <p:ph type="title"/>
          </p:nvPr>
        </p:nvSpPr>
        <p:spPr/>
        <p:txBody>
          <a:bodyPr/>
          <a:lstStyle/>
          <a:p>
            <a:r>
              <a:rPr lang="en-US" dirty="0"/>
              <a:t>Why do we not use Shor’s Then??</a:t>
            </a:r>
          </a:p>
        </p:txBody>
      </p:sp>
      <p:sp>
        <p:nvSpPr>
          <p:cNvPr id="3" name="Content Placeholder 2">
            <a:extLst>
              <a:ext uri="{FF2B5EF4-FFF2-40B4-BE49-F238E27FC236}">
                <a16:creationId xmlns:a16="http://schemas.microsoft.com/office/drawing/2014/main" id="{A62DE011-435F-4048-9521-074043C50F05}"/>
              </a:ext>
            </a:extLst>
          </p:cNvPr>
          <p:cNvSpPr>
            <a:spLocks noGrp="1"/>
          </p:cNvSpPr>
          <p:nvPr>
            <p:ph idx="1"/>
          </p:nvPr>
        </p:nvSpPr>
        <p:spPr/>
        <p:txBody>
          <a:bodyPr>
            <a:normAutofit lnSpcReduction="10000"/>
          </a:bodyPr>
          <a:lstStyle/>
          <a:p>
            <a:pPr marL="0" indent="0">
              <a:buNone/>
            </a:pPr>
            <a:r>
              <a:rPr lang="en-US" dirty="0"/>
              <a:t>Naturally, you should be wondering…</a:t>
            </a:r>
          </a:p>
          <a:p>
            <a:pPr marL="0" indent="0">
              <a:buNone/>
            </a:pPr>
            <a:r>
              <a:rPr lang="en-US" i="1" dirty="0"/>
              <a:t>If Shor’s is so much faster than the classical algorithm, why do we not use Shor’s?</a:t>
            </a:r>
          </a:p>
          <a:p>
            <a:pPr marL="0" indent="0">
              <a:buNone/>
            </a:pPr>
            <a:endParaRPr lang="en-US" dirty="0"/>
          </a:p>
          <a:p>
            <a:pPr marL="0" indent="0">
              <a:buNone/>
            </a:pPr>
            <a:r>
              <a:rPr lang="en-US" dirty="0"/>
              <a:t>Shor’s Algorithm needs to be run on a </a:t>
            </a:r>
            <a:r>
              <a:rPr lang="en-US" i="1" dirty="0"/>
              <a:t>Quantum Computer to work… but the best Quantum Computer can only compute up to 127 qubits…</a:t>
            </a:r>
          </a:p>
          <a:p>
            <a:r>
              <a:rPr lang="en-US" dirty="0"/>
              <a:t>Since our keys in RSA will be far larger than that, we can’t use Shor’s for now…</a:t>
            </a:r>
          </a:p>
          <a:p>
            <a:r>
              <a:rPr lang="en-US" dirty="0"/>
              <a:t>Until someone makes AN INSANE quantum computer, then… a lot of things will mess up….</a:t>
            </a:r>
          </a:p>
        </p:txBody>
      </p:sp>
    </p:spTree>
    <p:extLst>
      <p:ext uri="{BB962C8B-B14F-4D97-AF65-F5344CB8AC3E}">
        <p14:creationId xmlns:p14="http://schemas.microsoft.com/office/powerpoint/2010/main" val="50159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Project 5</a:t>
            </a:r>
          </a:p>
        </p:txBody>
      </p:sp>
    </p:spTree>
    <p:extLst>
      <p:ext uri="{BB962C8B-B14F-4D97-AF65-F5344CB8AC3E}">
        <p14:creationId xmlns:p14="http://schemas.microsoft.com/office/powerpoint/2010/main" val="2132604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8A93-96DB-4DEA-900E-66BF99C0EBA1}"/>
              </a:ext>
            </a:extLst>
          </p:cNvPr>
          <p:cNvSpPr>
            <a:spLocks noGrp="1"/>
          </p:cNvSpPr>
          <p:nvPr>
            <p:ph type="title"/>
          </p:nvPr>
        </p:nvSpPr>
        <p:spPr/>
        <p:txBody>
          <a:bodyPr/>
          <a:lstStyle/>
          <a:p>
            <a:r>
              <a:rPr lang="en-US" dirty="0"/>
              <a:t>Project 5</a:t>
            </a:r>
          </a:p>
        </p:txBody>
      </p:sp>
      <p:sp>
        <p:nvSpPr>
          <p:cNvPr id="3" name="Content Placeholder 2">
            <a:extLst>
              <a:ext uri="{FF2B5EF4-FFF2-40B4-BE49-F238E27FC236}">
                <a16:creationId xmlns:a16="http://schemas.microsoft.com/office/drawing/2014/main" id="{5BD4BCD5-21ED-4447-B40D-59048FE3EF5F}"/>
              </a:ext>
            </a:extLst>
          </p:cNvPr>
          <p:cNvSpPr>
            <a:spLocks noGrp="1"/>
          </p:cNvSpPr>
          <p:nvPr>
            <p:ph idx="1"/>
          </p:nvPr>
        </p:nvSpPr>
        <p:spPr/>
        <p:txBody>
          <a:bodyPr>
            <a:normAutofit/>
          </a:bodyPr>
          <a:lstStyle/>
          <a:p>
            <a:pPr marL="0" indent="0">
              <a:buNone/>
            </a:pPr>
            <a:r>
              <a:rPr lang="en-US" dirty="0"/>
              <a:t>Here, you are tasked with doing two functions:</a:t>
            </a:r>
          </a:p>
          <a:p>
            <a:pPr marL="342900" indent="-342900">
              <a:buAutoNum type="arabicParenR"/>
            </a:pPr>
            <a:r>
              <a:rPr lang="en-US" dirty="0"/>
              <a:t>multiply()</a:t>
            </a:r>
          </a:p>
          <a:p>
            <a:pPr marL="342900" indent="-342900">
              <a:buAutoNum type="arabicParenR"/>
            </a:pPr>
            <a:r>
              <a:rPr lang="en-US" dirty="0" err="1"/>
              <a:t>xgcd</a:t>
            </a:r>
            <a:r>
              <a:rPr lang="en-US" dirty="0"/>
              <a:t>()</a:t>
            </a:r>
          </a:p>
          <a:p>
            <a:pPr marL="0" indent="0">
              <a:buNone/>
            </a:pPr>
            <a:r>
              <a:rPr lang="en-US" dirty="0"/>
              <a:t>Seems easy right? </a:t>
            </a:r>
          </a:p>
          <a:p>
            <a:r>
              <a:rPr lang="en-US" dirty="0"/>
              <a:t>If you’ve learned anything about how </a:t>
            </a:r>
            <a:r>
              <a:rPr lang="en-US" dirty="0" err="1"/>
              <a:t>Farnan</a:t>
            </a:r>
            <a:r>
              <a:rPr lang="en-US" dirty="0"/>
              <a:t> runs a class… if there </a:t>
            </a:r>
            <a:r>
              <a:rPr lang="en-US" dirty="0" err="1"/>
              <a:t>ain’t</a:t>
            </a:r>
            <a:r>
              <a:rPr lang="en-US" dirty="0"/>
              <a:t> much, it’s definitely </a:t>
            </a:r>
            <a:r>
              <a:rPr lang="en-US" dirty="0" err="1"/>
              <a:t>gonna</a:t>
            </a:r>
            <a:r>
              <a:rPr lang="en-US" dirty="0"/>
              <a:t> be difficult….</a:t>
            </a:r>
          </a:p>
          <a:p>
            <a:pPr marL="0" indent="0">
              <a:buNone/>
            </a:pPr>
            <a:r>
              <a:rPr lang="en-US" dirty="0"/>
              <a:t>In order to complete Project 5, you will need a solid understanding of how data is represented in a computer, so let’s get everyone on the same page:</a:t>
            </a:r>
          </a:p>
          <a:p>
            <a:endParaRPr lang="en-US" dirty="0"/>
          </a:p>
        </p:txBody>
      </p:sp>
    </p:spTree>
    <p:extLst>
      <p:ext uri="{BB962C8B-B14F-4D97-AF65-F5344CB8AC3E}">
        <p14:creationId xmlns:p14="http://schemas.microsoft.com/office/powerpoint/2010/main" val="182542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A slight Detour: Review of Binary Representation</a:t>
            </a:r>
          </a:p>
        </p:txBody>
      </p:sp>
    </p:spTree>
    <p:extLst>
      <p:ext uri="{BB962C8B-B14F-4D97-AF65-F5344CB8AC3E}">
        <p14:creationId xmlns:p14="http://schemas.microsoft.com/office/powerpoint/2010/main" val="14070668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7DEF9-020C-4076-9019-56C5A5DCD63D}"/>
              </a:ext>
            </a:extLst>
          </p:cNvPr>
          <p:cNvSpPr>
            <a:spLocks noGrp="1"/>
          </p:cNvSpPr>
          <p:nvPr>
            <p:ph type="title"/>
          </p:nvPr>
        </p:nvSpPr>
        <p:spPr/>
        <p:txBody>
          <a:bodyPr/>
          <a:lstStyle/>
          <a:p>
            <a:r>
              <a:rPr lang="en-US" dirty="0"/>
              <a:t>Review of Binary </a:t>
            </a:r>
            <a:r>
              <a:rPr lang="en-US" dirty="0" err="1"/>
              <a:t>REpresentation</a:t>
            </a:r>
            <a:endParaRPr lang="en-US" dirty="0"/>
          </a:p>
        </p:txBody>
      </p:sp>
      <p:sp>
        <p:nvSpPr>
          <p:cNvPr id="3" name="Content Placeholder 2">
            <a:extLst>
              <a:ext uri="{FF2B5EF4-FFF2-40B4-BE49-F238E27FC236}">
                <a16:creationId xmlns:a16="http://schemas.microsoft.com/office/drawing/2014/main" id="{BBBD0846-759D-46A3-AD1A-6E365595CA78}"/>
              </a:ext>
            </a:extLst>
          </p:cNvPr>
          <p:cNvSpPr>
            <a:spLocks noGrp="1"/>
          </p:cNvSpPr>
          <p:nvPr>
            <p:ph idx="1"/>
          </p:nvPr>
        </p:nvSpPr>
        <p:spPr/>
        <p:txBody>
          <a:bodyPr/>
          <a:lstStyle/>
          <a:p>
            <a:pPr marL="0" indent="0">
              <a:buNone/>
            </a:pPr>
            <a:r>
              <a:rPr lang="en-US" dirty="0"/>
              <a:t>We represent information as bits and bytes:</a:t>
            </a:r>
          </a:p>
          <a:p>
            <a:r>
              <a:rPr lang="en-US" dirty="0"/>
              <a:t>A bit is simply a 0 or a 1.</a:t>
            </a:r>
          </a:p>
          <a:p>
            <a:r>
              <a:rPr lang="en-US" dirty="0"/>
              <a:t>We represent more information with </a:t>
            </a:r>
            <a:r>
              <a:rPr lang="en-US" i="1" dirty="0"/>
              <a:t>sequences of bits</a:t>
            </a:r>
          </a:p>
          <a:p>
            <a:r>
              <a:rPr lang="en-US" dirty="0"/>
              <a:t>A common representation is called a </a:t>
            </a:r>
            <a:r>
              <a:rPr lang="en-US" i="1" dirty="0"/>
              <a:t>byte</a:t>
            </a:r>
            <a:r>
              <a:rPr lang="en-US" dirty="0"/>
              <a:t>, which is a sequence of 8 bits</a:t>
            </a:r>
          </a:p>
          <a:p>
            <a:endParaRPr lang="en-US" dirty="0"/>
          </a:p>
        </p:txBody>
      </p:sp>
    </p:spTree>
    <p:extLst>
      <p:ext uri="{BB962C8B-B14F-4D97-AF65-F5344CB8AC3E}">
        <p14:creationId xmlns:p14="http://schemas.microsoft.com/office/powerpoint/2010/main" val="86577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C403-EF7C-45B4-95D8-55778BF30B7E}"/>
              </a:ext>
            </a:extLst>
          </p:cNvPr>
          <p:cNvSpPr>
            <a:spLocks noGrp="1"/>
          </p:cNvSpPr>
          <p:nvPr>
            <p:ph type="title"/>
          </p:nvPr>
        </p:nvSpPr>
        <p:spPr/>
        <p:txBody>
          <a:bodyPr/>
          <a:lstStyle/>
          <a:p>
            <a:r>
              <a:rPr lang="en-US" dirty="0"/>
              <a:t>Base-2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4D8D85F-E356-4EEC-9124-664B9BCBAADA}"/>
                  </a:ext>
                </a:extLst>
              </p:cNvPr>
              <p:cNvSpPr>
                <a:spLocks noGrp="1"/>
              </p:cNvSpPr>
              <p:nvPr>
                <p:ph idx="1"/>
              </p:nvPr>
            </p:nvSpPr>
            <p:spPr/>
            <p:txBody>
              <a:bodyPr>
                <a:normAutofit fontScale="92500"/>
              </a:bodyPr>
              <a:lstStyle/>
              <a:p>
                <a:pPr marL="0" indent="0">
                  <a:buNone/>
                </a:pPr>
                <a:r>
                  <a:rPr lang="en-US" dirty="0"/>
                  <a:t>In the grand scheme of things, binary is just a base-2 number system.</a:t>
                </a:r>
              </a:p>
              <a:p>
                <a:pPr marL="0" indent="0">
                  <a:buNone/>
                </a:pPr>
                <a:r>
                  <a:rPr lang="en-US" dirty="0"/>
                  <a:t>What we’ve been accustomed to, is a </a:t>
                </a:r>
                <a:r>
                  <a:rPr lang="en-US" i="1" dirty="0"/>
                  <a:t>base-10 number system</a:t>
                </a:r>
                <a:r>
                  <a:rPr lang="en-US" dirty="0"/>
                  <a:t>.</a:t>
                </a:r>
              </a:p>
              <a:p>
                <a:pPr marL="0" indent="0">
                  <a:buNone/>
                </a:pPr>
                <a:r>
                  <a:rPr lang="en-US" dirty="0"/>
                  <a:t>For example:</a:t>
                </a:r>
              </a:p>
              <a:p>
                <a:pPr marL="0" indent="0">
                  <a:buNone/>
                </a:pPr>
                <a:r>
                  <a:rPr lang="en-US" dirty="0"/>
                  <a:t>We can write 1243 as: </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1243=3∗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0</m:t>
                          </m:r>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m:t>
                          </m:r>
                        </m:sup>
                      </m:sSup>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m:t>
                          </m:r>
                        </m:sup>
                      </m:sSup>
                      <m:r>
                        <a:rPr lang="en-US" b="0" i="1" smtClean="0">
                          <a:latin typeface="Cambria Math" panose="02040503050406030204" pitchFamily="18" charset="0"/>
                        </a:rPr>
                        <m:t>=3+40+200+1000=1243</m:t>
                      </m:r>
                    </m:oMath>
                  </m:oMathPara>
                </a14:m>
                <a:endParaRPr lang="en-US" dirty="0"/>
              </a:p>
              <a:p>
                <a:pPr marL="0" indent="0">
                  <a:buNone/>
                </a:pPr>
                <a:r>
                  <a:rPr lang="en-US" dirty="0"/>
                  <a:t>With base-2, we deal with powers of two:</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1110 0110=0∗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5</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r>
                        <a:rPr lang="en-US" b="0" i="1" smtClean="0">
                          <a:latin typeface="Cambria Math" panose="02040503050406030204" pitchFamily="18" charset="0"/>
                        </a:rPr>
                        <m:t>=0+2+4+0+0+32+65+128=230</m:t>
                      </m:r>
                    </m:oMath>
                  </m:oMathPara>
                </a14:m>
                <a:endParaRPr lang="en-US" dirty="0"/>
              </a:p>
            </p:txBody>
          </p:sp>
        </mc:Choice>
        <mc:Fallback>
          <p:sp>
            <p:nvSpPr>
              <p:cNvPr id="3" name="Content Placeholder 2">
                <a:extLst>
                  <a:ext uri="{FF2B5EF4-FFF2-40B4-BE49-F238E27FC236}">
                    <a16:creationId xmlns:a16="http://schemas.microsoft.com/office/drawing/2014/main" id="{D4D8D85F-E356-4EEC-9124-664B9BCBAADA}"/>
                  </a:ext>
                </a:extLst>
              </p:cNvPr>
              <p:cNvSpPr>
                <a:spLocks noGrp="1" noRot="1" noChangeAspect="1" noMove="1" noResize="1" noEditPoints="1" noAdjustHandles="1" noChangeArrowheads="1" noChangeShapeType="1" noTextEdit="1"/>
              </p:cNvSpPr>
              <p:nvPr>
                <p:ph idx="1"/>
              </p:nvPr>
            </p:nvSpPr>
            <p:spPr>
              <a:blipFill>
                <a:blip r:embed="rId2"/>
                <a:stretch>
                  <a:fillRect l="-473" t="-786"/>
                </a:stretch>
              </a:blipFill>
            </p:spPr>
            <p:txBody>
              <a:bodyPr/>
              <a:lstStyle/>
              <a:p>
                <a:r>
                  <a:rPr lang="en-US">
                    <a:noFill/>
                  </a:rPr>
                  <a:t> </a:t>
                </a:r>
              </a:p>
            </p:txBody>
          </p:sp>
        </mc:Fallback>
      </mc:AlternateContent>
    </p:spTree>
    <p:extLst>
      <p:ext uri="{BB962C8B-B14F-4D97-AF65-F5344CB8AC3E}">
        <p14:creationId xmlns:p14="http://schemas.microsoft.com/office/powerpoint/2010/main" val="194618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6B67-CBE0-4D58-B3A1-FFF42CBBD6E1}"/>
              </a:ext>
            </a:extLst>
          </p:cNvPr>
          <p:cNvSpPr>
            <a:spLocks noGrp="1"/>
          </p:cNvSpPr>
          <p:nvPr>
            <p:ph type="title"/>
          </p:nvPr>
        </p:nvSpPr>
        <p:spPr/>
        <p:txBody>
          <a:bodyPr/>
          <a:lstStyle/>
          <a:p>
            <a:r>
              <a:rPr lang="en-US" dirty="0"/>
              <a:t>Bytes and Hex </a:t>
            </a:r>
          </a:p>
        </p:txBody>
      </p:sp>
      <p:sp>
        <p:nvSpPr>
          <p:cNvPr id="3" name="Content Placeholder 2">
            <a:extLst>
              <a:ext uri="{FF2B5EF4-FFF2-40B4-BE49-F238E27FC236}">
                <a16:creationId xmlns:a16="http://schemas.microsoft.com/office/drawing/2014/main" id="{F34E7DCD-6431-412C-B477-1CEAD6D7AB91}"/>
              </a:ext>
            </a:extLst>
          </p:cNvPr>
          <p:cNvSpPr>
            <a:spLocks noGrp="1"/>
          </p:cNvSpPr>
          <p:nvPr>
            <p:ph idx="1"/>
          </p:nvPr>
        </p:nvSpPr>
        <p:spPr/>
        <p:txBody>
          <a:bodyPr/>
          <a:lstStyle/>
          <a:p>
            <a:pPr marL="0" indent="0">
              <a:buNone/>
            </a:pPr>
            <a:r>
              <a:rPr lang="en-US" dirty="0"/>
              <a:t>Bytes are a sequence of 8 bits, so:</a:t>
            </a:r>
          </a:p>
          <a:p>
            <a:pPr marL="0" indent="0">
              <a:buNone/>
            </a:pPr>
            <a:r>
              <a:rPr lang="en-US" dirty="0"/>
              <a:t>0000 0001 is a byte</a:t>
            </a:r>
          </a:p>
          <a:p>
            <a:pPr marL="0" indent="0">
              <a:buNone/>
            </a:pPr>
            <a:r>
              <a:rPr lang="en-US" dirty="0"/>
              <a:t>Hexadecimal is a base-16 representation, that uses ‘0’ to ‘9’ and ‘A’ to ‘F’, so:</a:t>
            </a:r>
            <a:br>
              <a:rPr lang="en-US" dirty="0"/>
            </a:br>
            <a:r>
              <a:rPr lang="en-US" dirty="0"/>
              <a:t>0xDA1D37B is a hexadecimal number</a:t>
            </a:r>
          </a:p>
          <a:p>
            <a:r>
              <a:rPr lang="en-US" dirty="0"/>
              <a:t>Notice how a single hex digit is 4 bits, so 2 hex digits is a byte.</a:t>
            </a:r>
          </a:p>
          <a:p>
            <a:pPr marL="0" indent="0">
              <a:buNone/>
            </a:pPr>
            <a:r>
              <a:rPr lang="en-US" dirty="0"/>
              <a:t>Hexadecimal representations can help us type less but represent more!</a:t>
            </a:r>
          </a:p>
          <a:p>
            <a:r>
              <a:rPr lang="en-US" dirty="0"/>
              <a:t>1111 1111 = 0xFF for example!</a:t>
            </a:r>
          </a:p>
        </p:txBody>
      </p:sp>
      <p:pic>
        <p:nvPicPr>
          <p:cNvPr id="5" name="Picture 4">
            <a:extLst>
              <a:ext uri="{FF2B5EF4-FFF2-40B4-BE49-F238E27FC236}">
                <a16:creationId xmlns:a16="http://schemas.microsoft.com/office/drawing/2014/main" id="{D97BA3C3-B2EC-43C4-B699-264C88ABC75A}"/>
              </a:ext>
            </a:extLst>
          </p:cNvPr>
          <p:cNvPicPr>
            <a:picLocks noChangeAspect="1"/>
          </p:cNvPicPr>
          <p:nvPr/>
        </p:nvPicPr>
        <p:blipFill>
          <a:blip r:embed="rId2"/>
          <a:stretch>
            <a:fillRect/>
          </a:stretch>
        </p:blipFill>
        <p:spPr>
          <a:xfrm>
            <a:off x="10064258" y="1052976"/>
            <a:ext cx="1886213" cy="4601217"/>
          </a:xfrm>
          <a:prstGeom prst="rect">
            <a:avLst/>
          </a:prstGeom>
        </p:spPr>
      </p:pic>
    </p:spTree>
    <p:extLst>
      <p:ext uri="{BB962C8B-B14F-4D97-AF65-F5344CB8AC3E}">
        <p14:creationId xmlns:p14="http://schemas.microsoft.com/office/powerpoint/2010/main" val="361085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2879-F1F0-45F1-90FC-BB71DECC2B87}"/>
              </a:ext>
            </a:extLst>
          </p:cNvPr>
          <p:cNvSpPr>
            <a:spLocks noGrp="1"/>
          </p:cNvSpPr>
          <p:nvPr>
            <p:ph type="title"/>
          </p:nvPr>
        </p:nvSpPr>
        <p:spPr/>
        <p:txBody>
          <a:bodyPr/>
          <a:lstStyle/>
          <a:p>
            <a:r>
              <a:rPr lang="en-US" dirty="0"/>
              <a:t>Primitive Data Type Sizes</a:t>
            </a:r>
          </a:p>
        </p:txBody>
      </p:sp>
      <p:pic>
        <p:nvPicPr>
          <p:cNvPr id="5" name="Picture 4">
            <a:extLst>
              <a:ext uri="{FF2B5EF4-FFF2-40B4-BE49-F238E27FC236}">
                <a16:creationId xmlns:a16="http://schemas.microsoft.com/office/drawing/2014/main" id="{2CA62C1A-8626-4842-BE4E-5F716635E1E5}"/>
              </a:ext>
            </a:extLst>
          </p:cNvPr>
          <p:cNvPicPr>
            <a:picLocks noChangeAspect="1"/>
          </p:cNvPicPr>
          <p:nvPr/>
        </p:nvPicPr>
        <p:blipFill>
          <a:blip r:embed="rId2"/>
          <a:stretch>
            <a:fillRect/>
          </a:stretch>
        </p:blipFill>
        <p:spPr>
          <a:xfrm>
            <a:off x="4240143" y="2188763"/>
            <a:ext cx="4277322" cy="3553321"/>
          </a:xfrm>
          <a:prstGeom prst="rect">
            <a:avLst/>
          </a:prstGeom>
        </p:spPr>
      </p:pic>
    </p:spTree>
    <p:extLst>
      <p:ext uri="{BB962C8B-B14F-4D97-AF65-F5344CB8AC3E}">
        <p14:creationId xmlns:p14="http://schemas.microsoft.com/office/powerpoint/2010/main" val="186651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3200-883F-4B73-ADA8-FB08852A6531}"/>
              </a:ext>
            </a:extLst>
          </p:cNvPr>
          <p:cNvSpPr>
            <a:spLocks noGrp="1"/>
          </p:cNvSpPr>
          <p:nvPr>
            <p:ph type="title"/>
          </p:nvPr>
        </p:nvSpPr>
        <p:spPr/>
        <p:txBody>
          <a:bodyPr/>
          <a:lstStyle/>
          <a:p>
            <a:r>
              <a:rPr lang="en-US" dirty="0"/>
              <a:t>But… Why does this Work?</a:t>
            </a:r>
          </a:p>
        </p:txBody>
      </p:sp>
      <p:sp>
        <p:nvSpPr>
          <p:cNvPr id="3" name="Content Placeholder 2">
            <a:extLst>
              <a:ext uri="{FF2B5EF4-FFF2-40B4-BE49-F238E27FC236}">
                <a16:creationId xmlns:a16="http://schemas.microsoft.com/office/drawing/2014/main" id="{D5529338-B424-4234-A37B-482BC3FA0074}"/>
              </a:ext>
            </a:extLst>
          </p:cNvPr>
          <p:cNvSpPr>
            <a:spLocks noGrp="1"/>
          </p:cNvSpPr>
          <p:nvPr>
            <p:ph idx="1"/>
          </p:nvPr>
        </p:nvSpPr>
        <p:spPr/>
        <p:txBody>
          <a:bodyPr/>
          <a:lstStyle/>
          <a:p>
            <a:r>
              <a:rPr lang="en-US" dirty="0"/>
              <a:t>Observe that the remainders decrease with each step, and can never be negative. </a:t>
            </a:r>
          </a:p>
          <a:p>
            <a:r>
              <a:rPr lang="en-US" dirty="0"/>
              <a:t>Therefore, one of the remainders will eventually be zero, at which point the algorithm stops.</a:t>
            </a:r>
          </a:p>
          <a:p>
            <a:endParaRPr lang="en-US" dirty="0"/>
          </a:p>
          <a:p>
            <a:pPr marL="0" indent="0">
              <a:buNone/>
            </a:pPr>
            <a:r>
              <a:rPr lang="en-US" dirty="0"/>
              <a:t>The CS algorithm:</a:t>
            </a:r>
            <a:br>
              <a:rPr lang="en-US" dirty="0"/>
            </a:br>
            <a:r>
              <a:rPr lang="en-US" dirty="0"/>
              <a:t>def </a:t>
            </a:r>
            <a:r>
              <a:rPr lang="en-US" dirty="0" err="1"/>
              <a:t>gcd</a:t>
            </a:r>
            <a:r>
              <a:rPr lang="en-US" dirty="0"/>
              <a:t>(</a:t>
            </a:r>
            <a:r>
              <a:rPr lang="en-US" dirty="0" err="1"/>
              <a:t>a,b</a:t>
            </a:r>
            <a:r>
              <a:rPr lang="en-US" dirty="0"/>
              <a:t>):</a:t>
            </a:r>
            <a:br>
              <a:rPr lang="en-US" dirty="0"/>
            </a:br>
            <a:r>
              <a:rPr lang="en-US" dirty="0"/>
              <a:t>    if b == 0: return a</a:t>
            </a:r>
          </a:p>
          <a:p>
            <a:pPr marL="0" indent="0">
              <a:buNone/>
            </a:pPr>
            <a:r>
              <a:rPr lang="en-US" dirty="0"/>
              <a:t>    return </a:t>
            </a:r>
            <a:r>
              <a:rPr lang="en-US" dirty="0" err="1"/>
              <a:t>gcd</a:t>
            </a:r>
            <a:r>
              <a:rPr lang="en-US" dirty="0"/>
              <a:t>(b, </a:t>
            </a:r>
            <a:r>
              <a:rPr lang="en-US" dirty="0" err="1"/>
              <a:t>a%b</a:t>
            </a:r>
            <a:r>
              <a:rPr lang="en-US" dirty="0"/>
              <a:t>)</a:t>
            </a:r>
          </a:p>
        </p:txBody>
      </p:sp>
    </p:spTree>
    <p:extLst>
      <p:ext uri="{BB962C8B-B14F-4D97-AF65-F5344CB8AC3E}">
        <p14:creationId xmlns:p14="http://schemas.microsoft.com/office/powerpoint/2010/main" val="147872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1722-7F22-4361-A49F-5D7A0B38DF80}"/>
              </a:ext>
            </a:extLst>
          </p:cNvPr>
          <p:cNvSpPr>
            <a:spLocks noGrp="1"/>
          </p:cNvSpPr>
          <p:nvPr>
            <p:ph type="title"/>
          </p:nvPr>
        </p:nvSpPr>
        <p:spPr/>
        <p:txBody>
          <a:bodyPr/>
          <a:lstStyle/>
          <a:p>
            <a:r>
              <a:rPr lang="en-US" dirty="0"/>
              <a:t>Bitwise Operations</a:t>
            </a:r>
          </a:p>
        </p:txBody>
      </p:sp>
      <p:sp>
        <p:nvSpPr>
          <p:cNvPr id="3" name="Content Placeholder 2">
            <a:extLst>
              <a:ext uri="{FF2B5EF4-FFF2-40B4-BE49-F238E27FC236}">
                <a16:creationId xmlns:a16="http://schemas.microsoft.com/office/drawing/2014/main" id="{7DBA9B86-7336-48B8-A6D0-D0BB2138B33E}"/>
              </a:ext>
            </a:extLst>
          </p:cNvPr>
          <p:cNvSpPr>
            <a:spLocks noGrp="1"/>
          </p:cNvSpPr>
          <p:nvPr>
            <p:ph idx="1"/>
          </p:nvPr>
        </p:nvSpPr>
        <p:spPr/>
        <p:txBody>
          <a:bodyPr/>
          <a:lstStyle/>
          <a:p>
            <a:pPr marL="0" indent="0">
              <a:buNone/>
            </a:pPr>
            <a:r>
              <a:rPr lang="en-US" dirty="0"/>
              <a:t>Bitwise operations are VERY similar to the Boolean operations done in CS 441.</a:t>
            </a:r>
          </a:p>
          <a:p>
            <a:r>
              <a:rPr lang="en-US" dirty="0"/>
              <a:t>AND:  A &amp; B = 1 when A and B are both 1</a:t>
            </a:r>
          </a:p>
          <a:p>
            <a:r>
              <a:rPr lang="en-US" dirty="0"/>
              <a:t>OR: A | B = 1 when either A or B is 1</a:t>
            </a:r>
          </a:p>
          <a:p>
            <a:r>
              <a:rPr lang="en-US" dirty="0"/>
              <a:t>XOR: A ^ B = 1 when either A or B is 1, but not both</a:t>
            </a:r>
          </a:p>
          <a:p>
            <a:r>
              <a:rPr lang="en-US" dirty="0"/>
              <a:t>NOT: ~A = 1 when A is 0 and vice versa.</a:t>
            </a:r>
          </a:p>
        </p:txBody>
      </p:sp>
      <p:pic>
        <p:nvPicPr>
          <p:cNvPr id="5" name="Picture 4">
            <a:extLst>
              <a:ext uri="{FF2B5EF4-FFF2-40B4-BE49-F238E27FC236}">
                <a16:creationId xmlns:a16="http://schemas.microsoft.com/office/drawing/2014/main" id="{60F91928-01D6-469A-ACFE-A98C4C0510BB}"/>
              </a:ext>
            </a:extLst>
          </p:cNvPr>
          <p:cNvPicPr>
            <a:picLocks noChangeAspect="1"/>
          </p:cNvPicPr>
          <p:nvPr/>
        </p:nvPicPr>
        <p:blipFill>
          <a:blip r:embed="rId2"/>
          <a:stretch>
            <a:fillRect/>
          </a:stretch>
        </p:blipFill>
        <p:spPr>
          <a:xfrm>
            <a:off x="2330274" y="4754923"/>
            <a:ext cx="7630590" cy="1209844"/>
          </a:xfrm>
          <a:prstGeom prst="rect">
            <a:avLst/>
          </a:prstGeom>
        </p:spPr>
      </p:pic>
    </p:spTree>
    <p:extLst>
      <p:ext uri="{BB962C8B-B14F-4D97-AF65-F5344CB8AC3E}">
        <p14:creationId xmlns:p14="http://schemas.microsoft.com/office/powerpoint/2010/main" val="338070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FA30-8353-486D-A899-6CB2AD738C05}"/>
              </a:ext>
            </a:extLst>
          </p:cNvPr>
          <p:cNvSpPr>
            <a:spLocks noGrp="1"/>
          </p:cNvSpPr>
          <p:nvPr>
            <p:ph type="title"/>
          </p:nvPr>
        </p:nvSpPr>
        <p:spPr/>
        <p:txBody>
          <a:bodyPr/>
          <a:lstStyle/>
          <a:p>
            <a:r>
              <a:rPr lang="en-US" dirty="0"/>
              <a:t>Shift Operations</a:t>
            </a:r>
          </a:p>
        </p:txBody>
      </p:sp>
      <p:sp>
        <p:nvSpPr>
          <p:cNvPr id="3" name="Content Placeholder 2">
            <a:extLst>
              <a:ext uri="{FF2B5EF4-FFF2-40B4-BE49-F238E27FC236}">
                <a16:creationId xmlns:a16="http://schemas.microsoft.com/office/drawing/2014/main" id="{FA4D7517-96DD-4F9B-B033-2C757112EE42}"/>
              </a:ext>
            </a:extLst>
          </p:cNvPr>
          <p:cNvSpPr>
            <a:spLocks noGrp="1"/>
          </p:cNvSpPr>
          <p:nvPr>
            <p:ph idx="1"/>
          </p:nvPr>
        </p:nvSpPr>
        <p:spPr/>
        <p:txBody>
          <a:bodyPr>
            <a:normAutofit fontScale="77500" lnSpcReduction="20000"/>
          </a:bodyPr>
          <a:lstStyle/>
          <a:p>
            <a:pPr marL="0" indent="0">
              <a:buNone/>
            </a:pPr>
            <a:r>
              <a:rPr lang="en-US" dirty="0"/>
              <a:t>We also have shift operations:</a:t>
            </a:r>
            <a:br>
              <a:rPr lang="en-US" dirty="0"/>
            </a:br>
            <a:r>
              <a:rPr lang="en-US" dirty="0"/>
              <a:t>1) Left shift (x &lt;&lt; n)</a:t>
            </a:r>
          </a:p>
          <a:p>
            <a:r>
              <a:rPr lang="en-US" dirty="0"/>
              <a:t>Fill with 0s on right</a:t>
            </a:r>
          </a:p>
          <a:p>
            <a:pPr marL="0" indent="0">
              <a:buNone/>
            </a:pPr>
            <a:r>
              <a:rPr lang="en-US" dirty="0"/>
              <a:t>2) Right shift</a:t>
            </a:r>
          </a:p>
          <a:p>
            <a:r>
              <a:rPr lang="en-US" dirty="0"/>
              <a:t>Arithmetic shift (x &gt;&gt; n) </a:t>
            </a:r>
          </a:p>
          <a:p>
            <a:pPr lvl="1"/>
            <a:r>
              <a:rPr lang="en-US" dirty="0"/>
              <a:t>Signed values</a:t>
            </a:r>
          </a:p>
          <a:p>
            <a:pPr lvl="1"/>
            <a:r>
              <a:rPr lang="en-US" dirty="0"/>
              <a:t>Replicated most significant bit on left</a:t>
            </a:r>
          </a:p>
          <a:p>
            <a:r>
              <a:rPr lang="en-US" dirty="0"/>
              <a:t>Logical shift (x &gt;&gt;&gt; n)</a:t>
            </a:r>
          </a:p>
          <a:p>
            <a:pPr lvl="1"/>
            <a:r>
              <a:rPr lang="en-US" dirty="0"/>
              <a:t>Unsigned values</a:t>
            </a:r>
          </a:p>
          <a:p>
            <a:pPr lvl="1"/>
            <a:r>
              <a:rPr lang="en-US" dirty="0"/>
              <a:t>Fill with 0s on left</a:t>
            </a:r>
          </a:p>
          <a:p>
            <a:pPr marL="0" indent="0">
              <a:buNone/>
            </a:pPr>
            <a:r>
              <a:rPr lang="en-US" dirty="0"/>
              <a:t>IMPORTANT: If you shift by &lt; 0 or &gt;= number of bits in a number is a no-no.</a:t>
            </a:r>
          </a:p>
          <a:p>
            <a:pPr marL="0" indent="0">
              <a:buNone/>
            </a:pPr>
            <a:endParaRPr lang="en-US" dirty="0"/>
          </a:p>
        </p:txBody>
      </p:sp>
      <p:pic>
        <p:nvPicPr>
          <p:cNvPr id="5" name="Picture 4">
            <a:extLst>
              <a:ext uri="{FF2B5EF4-FFF2-40B4-BE49-F238E27FC236}">
                <a16:creationId xmlns:a16="http://schemas.microsoft.com/office/drawing/2014/main" id="{66A0D839-C177-481F-92A0-9A0F1185D968}"/>
              </a:ext>
            </a:extLst>
          </p:cNvPr>
          <p:cNvPicPr>
            <a:picLocks noChangeAspect="1"/>
          </p:cNvPicPr>
          <p:nvPr/>
        </p:nvPicPr>
        <p:blipFill>
          <a:blip r:embed="rId2"/>
          <a:stretch>
            <a:fillRect/>
          </a:stretch>
        </p:blipFill>
        <p:spPr>
          <a:xfrm>
            <a:off x="6810134" y="2638044"/>
            <a:ext cx="3448531" cy="1752845"/>
          </a:xfrm>
          <a:prstGeom prst="rect">
            <a:avLst/>
          </a:prstGeom>
        </p:spPr>
      </p:pic>
    </p:spTree>
    <p:extLst>
      <p:ext uri="{BB962C8B-B14F-4D97-AF65-F5344CB8AC3E}">
        <p14:creationId xmlns:p14="http://schemas.microsoft.com/office/powerpoint/2010/main" val="321093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7901-9FDF-4F84-A477-028A45E37D82}"/>
              </a:ext>
            </a:extLst>
          </p:cNvPr>
          <p:cNvSpPr>
            <a:spLocks noGrp="1"/>
          </p:cNvSpPr>
          <p:nvPr>
            <p:ph type="title"/>
          </p:nvPr>
        </p:nvSpPr>
        <p:spPr/>
        <p:txBody>
          <a:bodyPr/>
          <a:lstStyle/>
          <a:p>
            <a:r>
              <a:rPr lang="en-US" dirty="0"/>
              <a:t>Signed and Unsigned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1C5E36-A801-45F0-ADDC-37906102E90F}"/>
                  </a:ext>
                </a:extLst>
              </p:cNvPr>
              <p:cNvSpPr>
                <a:spLocks noGrp="1"/>
              </p:cNvSpPr>
              <p:nvPr>
                <p:ph idx="1"/>
              </p:nvPr>
            </p:nvSpPr>
            <p:spPr/>
            <p:txBody>
              <a:bodyPr/>
              <a:lstStyle/>
              <a:p>
                <a:pPr marL="0" indent="0">
                  <a:buNone/>
                </a:pPr>
                <a:r>
                  <a:rPr lang="en-US" dirty="0"/>
                  <a:t>Two’s Complement is how we represent </a:t>
                </a:r>
                <a:r>
                  <a:rPr lang="en-US" b="1" dirty="0"/>
                  <a:t>signed </a:t>
                </a:r>
                <a:r>
                  <a:rPr lang="en-US" dirty="0"/>
                  <a:t>numbers in binary.</a:t>
                </a:r>
              </a:p>
              <a:p>
                <a:r>
                  <a:rPr lang="en-US" dirty="0"/>
                  <a:t>We use the MSB to indicate sign (if 0, then nonnegative, otherwise negative) </a:t>
                </a:r>
              </a:p>
              <a:p>
                <a:r>
                  <a:rPr lang="en-US" dirty="0"/>
                  <a:t>Both unsigned and signed numbers are represented by the same </a:t>
                </a:r>
                <a:r>
                  <a:rPr lang="en-US" b="1" dirty="0"/>
                  <a:t>bit patterns </a:t>
                </a:r>
                <a:r>
                  <a:rPr lang="en-US" dirty="0"/>
                  <a:t>but the </a:t>
                </a:r>
                <a:r>
                  <a:rPr lang="en-US" b="1" dirty="0"/>
                  <a:t>meanings </a:t>
                </a:r>
                <a:r>
                  <a:rPr lang="en-US" dirty="0"/>
                  <a:t>are different</a:t>
                </a:r>
              </a:p>
              <a:p>
                <a:r>
                  <a:rPr lang="en-US" dirty="0"/>
                  <a:t>For Two’s Complement, we can compute the negative as ~x+1</a:t>
                </a:r>
              </a:p>
              <a:p>
                <a:pPr marL="0" indent="0">
                  <a:buNone/>
                </a:pPr>
                <a:r>
                  <a:rPr lang="en-US" dirty="0"/>
                  <a:t>Example:</a:t>
                </a:r>
              </a:p>
              <a:p>
                <a:pPr marL="0" indent="0">
                  <a:buNone/>
                </a:pPr>
                <a:r>
                  <a:rPr lang="en-US" dirty="0"/>
                  <a:t>1010 = </a:t>
                </a:r>
                <a14:m>
                  <m:oMath xmlns:m="http://schemas.openxmlformats.org/officeDocument/2006/math">
                    <m:r>
                      <a:rPr lang="en-US" b="0" i="1" smtClean="0">
                        <a:latin typeface="Cambria Math" panose="02040503050406030204" pitchFamily="18" charset="0"/>
                      </a:rPr>
                      <m:t>−8+2=−6</m:t>
                    </m:r>
                  </m:oMath>
                </a14:m>
                <a:endParaRPr lang="en-US" dirty="0"/>
              </a:p>
            </p:txBody>
          </p:sp>
        </mc:Choice>
        <mc:Fallback>
          <p:sp>
            <p:nvSpPr>
              <p:cNvPr id="3" name="Content Placeholder 2">
                <a:extLst>
                  <a:ext uri="{FF2B5EF4-FFF2-40B4-BE49-F238E27FC236}">
                    <a16:creationId xmlns:a16="http://schemas.microsoft.com/office/drawing/2014/main" id="{951C5E36-A801-45F0-ADDC-37906102E90F}"/>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219173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01C9-F101-4C7D-BEB0-DE581D020210}"/>
              </a:ext>
            </a:extLst>
          </p:cNvPr>
          <p:cNvSpPr>
            <a:spLocks noGrp="1"/>
          </p:cNvSpPr>
          <p:nvPr>
            <p:ph type="title"/>
          </p:nvPr>
        </p:nvSpPr>
        <p:spPr/>
        <p:txBody>
          <a:bodyPr>
            <a:normAutofit fontScale="90000"/>
          </a:bodyPr>
          <a:lstStyle/>
          <a:p>
            <a:r>
              <a:rPr lang="en-US" dirty="0"/>
              <a:t>Hickory Dickory Dock, Think about Two’s Complement like a Clock</a:t>
            </a:r>
          </a:p>
        </p:txBody>
      </p:sp>
      <p:sp>
        <p:nvSpPr>
          <p:cNvPr id="3" name="Content Placeholder 2">
            <a:extLst>
              <a:ext uri="{FF2B5EF4-FFF2-40B4-BE49-F238E27FC236}">
                <a16:creationId xmlns:a16="http://schemas.microsoft.com/office/drawing/2014/main" id="{6565749D-AF02-409C-8376-296B7E0078FB}"/>
              </a:ext>
            </a:extLst>
          </p:cNvPr>
          <p:cNvSpPr>
            <a:spLocks noGrp="1"/>
          </p:cNvSpPr>
          <p:nvPr>
            <p:ph idx="1"/>
          </p:nvPr>
        </p:nvSpPr>
        <p:spPr/>
        <p:txBody>
          <a:bodyPr/>
          <a:lstStyle/>
          <a:p>
            <a:pPr marL="0" indent="0">
              <a:buNone/>
            </a:pPr>
            <a:r>
              <a:rPr lang="en-US" dirty="0"/>
              <a:t>When we want to consider two’s complement inverses of each other, think of them as like opposite sides of a clock.</a:t>
            </a:r>
          </a:p>
        </p:txBody>
      </p:sp>
      <p:pic>
        <p:nvPicPr>
          <p:cNvPr id="4" name="Picture 3">
            <a:extLst>
              <a:ext uri="{FF2B5EF4-FFF2-40B4-BE49-F238E27FC236}">
                <a16:creationId xmlns:a16="http://schemas.microsoft.com/office/drawing/2014/main" id="{B82BA650-4767-4B0C-8411-609EF9094E1F}"/>
              </a:ext>
            </a:extLst>
          </p:cNvPr>
          <p:cNvPicPr>
            <a:picLocks noChangeAspect="1"/>
          </p:cNvPicPr>
          <p:nvPr/>
        </p:nvPicPr>
        <p:blipFill>
          <a:blip r:embed="rId2"/>
          <a:stretch>
            <a:fillRect/>
          </a:stretch>
        </p:blipFill>
        <p:spPr>
          <a:xfrm>
            <a:off x="4028772" y="3429000"/>
            <a:ext cx="4344006" cy="2429214"/>
          </a:xfrm>
          <a:prstGeom prst="rect">
            <a:avLst/>
          </a:prstGeom>
        </p:spPr>
      </p:pic>
    </p:spTree>
    <p:extLst>
      <p:ext uri="{BB962C8B-B14F-4D97-AF65-F5344CB8AC3E}">
        <p14:creationId xmlns:p14="http://schemas.microsoft.com/office/powerpoint/2010/main" val="76915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0498-35C3-4689-846B-87AAE0344B44}"/>
              </a:ext>
            </a:extLst>
          </p:cNvPr>
          <p:cNvSpPr>
            <a:spLocks noGrp="1"/>
          </p:cNvSpPr>
          <p:nvPr>
            <p:ph type="title"/>
          </p:nvPr>
        </p:nvSpPr>
        <p:spPr/>
        <p:txBody>
          <a:bodyPr/>
          <a:lstStyle/>
          <a:p>
            <a:r>
              <a:rPr lang="en-US" dirty="0"/>
              <a:t>Binary Addition</a:t>
            </a:r>
          </a:p>
        </p:txBody>
      </p:sp>
      <p:sp>
        <p:nvSpPr>
          <p:cNvPr id="3" name="Content Placeholder 2">
            <a:extLst>
              <a:ext uri="{FF2B5EF4-FFF2-40B4-BE49-F238E27FC236}">
                <a16:creationId xmlns:a16="http://schemas.microsoft.com/office/drawing/2014/main" id="{B63B1365-67E6-4EDB-BAE2-C014CA2906A9}"/>
              </a:ext>
            </a:extLst>
          </p:cNvPr>
          <p:cNvSpPr>
            <a:spLocks noGrp="1"/>
          </p:cNvSpPr>
          <p:nvPr>
            <p:ph idx="1"/>
          </p:nvPr>
        </p:nvSpPr>
        <p:spPr/>
        <p:txBody>
          <a:bodyPr/>
          <a:lstStyle/>
          <a:p>
            <a:pPr marL="0" indent="0">
              <a:buNone/>
            </a:pPr>
            <a:r>
              <a:rPr lang="en-US" dirty="0"/>
              <a:t>Nothing really that new… just under a different number system!</a:t>
            </a:r>
          </a:p>
        </p:txBody>
      </p:sp>
      <p:pic>
        <p:nvPicPr>
          <p:cNvPr id="5" name="Picture 4">
            <a:extLst>
              <a:ext uri="{FF2B5EF4-FFF2-40B4-BE49-F238E27FC236}">
                <a16:creationId xmlns:a16="http://schemas.microsoft.com/office/drawing/2014/main" id="{D098C2A9-34D2-4CF1-8F7E-B0188FFFEB48}"/>
              </a:ext>
            </a:extLst>
          </p:cNvPr>
          <p:cNvPicPr>
            <a:picLocks noChangeAspect="1"/>
          </p:cNvPicPr>
          <p:nvPr/>
        </p:nvPicPr>
        <p:blipFill>
          <a:blip r:embed="rId2"/>
          <a:stretch>
            <a:fillRect/>
          </a:stretch>
        </p:blipFill>
        <p:spPr>
          <a:xfrm>
            <a:off x="2906375" y="3190713"/>
            <a:ext cx="6173061" cy="2324424"/>
          </a:xfrm>
          <a:prstGeom prst="rect">
            <a:avLst/>
          </a:prstGeom>
        </p:spPr>
      </p:pic>
    </p:spTree>
    <p:extLst>
      <p:ext uri="{BB962C8B-B14F-4D97-AF65-F5344CB8AC3E}">
        <p14:creationId xmlns:p14="http://schemas.microsoft.com/office/powerpoint/2010/main" val="204368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7E98-838F-47FB-BE06-707DE385E9E8}"/>
              </a:ext>
            </a:extLst>
          </p:cNvPr>
          <p:cNvSpPr>
            <a:spLocks noGrp="1"/>
          </p:cNvSpPr>
          <p:nvPr>
            <p:ph type="title"/>
          </p:nvPr>
        </p:nvSpPr>
        <p:spPr/>
        <p:txBody>
          <a:bodyPr/>
          <a:lstStyle/>
          <a:p>
            <a:r>
              <a:rPr lang="en-US" dirty="0"/>
              <a:t>Overflow</a:t>
            </a:r>
          </a:p>
        </p:txBody>
      </p:sp>
      <p:sp>
        <p:nvSpPr>
          <p:cNvPr id="3" name="Content Placeholder 2">
            <a:extLst>
              <a:ext uri="{FF2B5EF4-FFF2-40B4-BE49-F238E27FC236}">
                <a16:creationId xmlns:a16="http://schemas.microsoft.com/office/drawing/2014/main" id="{60BB3706-BB78-48CF-A470-5D6915C7BF4A}"/>
              </a:ext>
            </a:extLst>
          </p:cNvPr>
          <p:cNvSpPr>
            <a:spLocks noGrp="1"/>
          </p:cNvSpPr>
          <p:nvPr>
            <p:ph idx="1"/>
          </p:nvPr>
        </p:nvSpPr>
        <p:spPr/>
        <p:txBody>
          <a:bodyPr/>
          <a:lstStyle/>
          <a:p>
            <a:pPr marL="0" indent="0">
              <a:buNone/>
            </a:pPr>
            <a:r>
              <a:rPr lang="en-US" dirty="0"/>
              <a:t>When we add two 32-bit numbers, we might get a 33-bit result… but how do we know? </a:t>
            </a:r>
          </a:p>
          <a:p>
            <a:pPr marL="342900" indent="-342900">
              <a:buAutoNum type="arabicParenR"/>
            </a:pPr>
            <a:r>
              <a:rPr lang="en-US" dirty="0"/>
              <a:t>Unsigned: if sum is smaller then either added, we got overflow</a:t>
            </a:r>
          </a:p>
          <a:p>
            <a:pPr marL="342900" indent="-342900">
              <a:buAutoNum type="arabicParenR"/>
            </a:pPr>
            <a:r>
              <a:rPr lang="en-US" dirty="0"/>
              <a:t>Signed: We add two numbers with the same sign, and we got a different sign</a:t>
            </a:r>
          </a:p>
        </p:txBody>
      </p:sp>
      <p:pic>
        <p:nvPicPr>
          <p:cNvPr id="4" name="Picture 3">
            <a:extLst>
              <a:ext uri="{FF2B5EF4-FFF2-40B4-BE49-F238E27FC236}">
                <a16:creationId xmlns:a16="http://schemas.microsoft.com/office/drawing/2014/main" id="{E394B19B-4E87-47F9-AB4E-CE518C882F9B}"/>
              </a:ext>
            </a:extLst>
          </p:cNvPr>
          <p:cNvPicPr>
            <a:picLocks noChangeAspect="1"/>
          </p:cNvPicPr>
          <p:nvPr/>
        </p:nvPicPr>
        <p:blipFill>
          <a:blip r:embed="rId2"/>
          <a:stretch>
            <a:fillRect/>
          </a:stretch>
        </p:blipFill>
        <p:spPr>
          <a:xfrm>
            <a:off x="3819222" y="4189035"/>
            <a:ext cx="4344006" cy="2429214"/>
          </a:xfrm>
          <a:prstGeom prst="rect">
            <a:avLst/>
          </a:prstGeom>
        </p:spPr>
      </p:pic>
    </p:spTree>
    <p:extLst>
      <p:ext uri="{BB962C8B-B14F-4D97-AF65-F5344CB8AC3E}">
        <p14:creationId xmlns:p14="http://schemas.microsoft.com/office/powerpoint/2010/main" val="10578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C390-0EFF-4E77-ACBB-696EA0CA955D}"/>
              </a:ext>
            </a:extLst>
          </p:cNvPr>
          <p:cNvSpPr>
            <a:spLocks noGrp="1"/>
          </p:cNvSpPr>
          <p:nvPr>
            <p:ph type="title"/>
          </p:nvPr>
        </p:nvSpPr>
        <p:spPr/>
        <p:txBody>
          <a:bodyPr/>
          <a:lstStyle/>
          <a:p>
            <a:r>
              <a:rPr lang="en-US" dirty="0"/>
              <a:t>Range of Numbers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84DD0D9-08AD-41AD-A807-61DE11B05AC8}"/>
                  </a:ext>
                </a:extLst>
              </p:cNvPr>
              <p:cNvSpPr>
                <a:spLocks noGrp="1"/>
              </p:cNvSpPr>
              <p:nvPr>
                <p:ph idx="1"/>
              </p:nvPr>
            </p:nvSpPr>
            <p:spPr/>
            <p:txBody>
              <a:bodyPr/>
              <a:lstStyle/>
              <a:p>
                <a:pPr marL="0" indent="0">
                  <a:buNone/>
                </a:pPr>
                <a:r>
                  <a:rPr lang="en-US" dirty="0"/>
                  <a:t>We want to represent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number with </a:t>
                </a:r>
                <a14:m>
                  <m:oMath xmlns:m="http://schemas.openxmlformats.org/officeDocument/2006/math">
                    <m:r>
                      <a:rPr lang="en-US" b="0" i="1" smtClean="0">
                        <a:latin typeface="Cambria Math" panose="02040503050406030204" pitchFamily="18" charset="0"/>
                      </a:rPr>
                      <m:t>𝑛</m:t>
                    </m:r>
                  </m:oMath>
                </a14:m>
                <a:r>
                  <a:rPr lang="en-US" dirty="0"/>
                  <a:t> bits:</a:t>
                </a:r>
              </a:p>
              <a:p>
                <a:pPr marL="342900" indent="-342900">
                  <a:buAutoNum type="arabicParenR"/>
                </a:pPr>
                <a:r>
                  <a:rPr lang="en-US" dirty="0"/>
                  <a:t>For unsigned, we have: </a:t>
                </a:r>
                <a14:m>
                  <m:oMath xmlns:m="http://schemas.openxmlformats.org/officeDocument/2006/math">
                    <m:r>
                      <a:rPr lang="en-US" b="0" i="1" smtClean="0">
                        <a:latin typeface="Cambria Math" panose="02040503050406030204" pitchFamily="18" charset="0"/>
                      </a:rPr>
                      <m:t>0</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1" smtClean="0">
                        <a:latin typeface="Cambria Math" panose="02040503050406030204" pitchFamily="18" charset="0"/>
                      </a:rPr>
                      <m:t>−1</m:t>
                    </m:r>
                  </m:oMath>
                </a14:m>
                <a:endParaRPr lang="en-US" dirty="0"/>
              </a:p>
              <a:p>
                <a:pPr marL="342900" indent="-342900">
                  <a:buAutoNum type="arabicParenR"/>
                </a:pPr>
                <a:r>
                  <a:rPr lang="en-US" dirty="0"/>
                  <a:t>For signed, we have: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−1</m:t>
                    </m:r>
                  </m:oMath>
                </a14:m>
                <a:endParaRPr lang="en-US" dirty="0"/>
              </a:p>
              <a:p>
                <a:pPr marL="0" indent="0">
                  <a:buNone/>
                </a:pPr>
                <a:r>
                  <a:rPr lang="en-US" dirty="0"/>
                  <a:t>Remember how integers were 32-bits? So that means our range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31</m:t>
                          </m:r>
                        </m:sup>
                      </m:sSup>
                      <m:r>
                        <a:rPr lang="en-US" b="0" i="1" smtClean="0">
                          <a:latin typeface="Cambria Math" panose="02040503050406030204" pitchFamily="18" charset="0"/>
                        </a:rPr>
                        <m:t>−1</m:t>
                      </m:r>
                    </m:oMath>
                  </m:oMathPara>
                </a14:m>
                <a:endParaRPr lang="en-US" dirty="0"/>
              </a:p>
              <a:p>
                <a:pPr marL="0" indent="0">
                  <a:buNone/>
                </a:pPr>
                <a:r>
                  <a:rPr lang="en-US" dirty="0"/>
                  <a:t>For bytes it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7</m:t>
                          </m:r>
                        </m:sup>
                      </m:sSup>
                      <m:r>
                        <a:rPr lang="en-US" b="0" i="1" smtClean="0">
                          <a:latin typeface="Cambria Math" panose="02040503050406030204" pitchFamily="18" charset="0"/>
                        </a:rPr>
                        <m:t>=−128 −127</m:t>
                      </m:r>
                    </m:oMath>
                  </m:oMathPara>
                </a14:m>
                <a:endParaRPr lang="en-US" dirty="0"/>
              </a:p>
            </p:txBody>
          </p:sp>
        </mc:Choice>
        <mc:Fallback>
          <p:sp>
            <p:nvSpPr>
              <p:cNvPr id="3" name="Content Placeholder 2">
                <a:extLst>
                  <a:ext uri="{FF2B5EF4-FFF2-40B4-BE49-F238E27FC236}">
                    <a16:creationId xmlns:a16="http://schemas.microsoft.com/office/drawing/2014/main" id="{A84DD0D9-08AD-41AD-A807-61DE11B05AC8}"/>
                  </a:ext>
                </a:extLst>
              </p:cNvPr>
              <p:cNvSpPr>
                <a:spLocks noGrp="1" noRot="1" noChangeAspect="1" noMove="1" noResize="1" noEditPoints="1" noAdjustHandles="1" noChangeArrowheads="1" noChangeShapeType="1" noTextEdit="1"/>
              </p:cNvSpPr>
              <p:nvPr>
                <p:ph idx="1"/>
              </p:nvPr>
            </p:nvSpPr>
            <p:spPr>
              <a:blipFill>
                <a:blip r:embed="rId2"/>
                <a:stretch>
                  <a:fillRect l="-631" t="-1179"/>
                </a:stretch>
              </a:blipFill>
            </p:spPr>
            <p:txBody>
              <a:bodyPr/>
              <a:lstStyle/>
              <a:p>
                <a:r>
                  <a:rPr lang="en-US">
                    <a:noFill/>
                  </a:rPr>
                  <a:t> </a:t>
                </a:r>
              </a:p>
            </p:txBody>
          </p:sp>
        </mc:Fallback>
      </mc:AlternateContent>
    </p:spTree>
    <p:extLst>
      <p:ext uri="{BB962C8B-B14F-4D97-AF65-F5344CB8AC3E}">
        <p14:creationId xmlns:p14="http://schemas.microsoft.com/office/powerpoint/2010/main" val="317122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3A27B-9231-4D8D-B3C4-8A3116B14E34}"/>
              </a:ext>
            </a:extLst>
          </p:cNvPr>
          <p:cNvSpPr>
            <a:spLocks noGrp="1"/>
          </p:cNvSpPr>
          <p:nvPr>
            <p:ph type="title"/>
          </p:nvPr>
        </p:nvSpPr>
        <p:spPr/>
        <p:txBody>
          <a:bodyPr/>
          <a:lstStyle/>
          <a:p>
            <a:r>
              <a:rPr lang="en-US" dirty="0"/>
              <a:t>Bit masking</a:t>
            </a:r>
          </a:p>
        </p:txBody>
      </p:sp>
      <p:sp>
        <p:nvSpPr>
          <p:cNvPr id="3" name="Content Placeholder 2">
            <a:extLst>
              <a:ext uri="{FF2B5EF4-FFF2-40B4-BE49-F238E27FC236}">
                <a16:creationId xmlns:a16="http://schemas.microsoft.com/office/drawing/2014/main" id="{97539AAC-F1BB-4102-809D-FECC72BF1077}"/>
              </a:ext>
            </a:extLst>
          </p:cNvPr>
          <p:cNvSpPr>
            <a:spLocks noGrp="1"/>
          </p:cNvSpPr>
          <p:nvPr>
            <p:ph idx="1"/>
          </p:nvPr>
        </p:nvSpPr>
        <p:spPr/>
        <p:txBody>
          <a:bodyPr/>
          <a:lstStyle/>
          <a:p>
            <a:pPr marL="0" indent="0">
              <a:buNone/>
            </a:pPr>
            <a:r>
              <a:rPr lang="en-US" dirty="0"/>
              <a:t>Bit masking is incredibly useful especially when you want to look at a certain part of a number.</a:t>
            </a:r>
          </a:p>
          <a:p>
            <a:pPr marL="0" indent="0">
              <a:buNone/>
            </a:pPr>
            <a:endParaRPr lang="en-US" dirty="0"/>
          </a:p>
          <a:p>
            <a:pPr marL="0" indent="0">
              <a:buNone/>
            </a:pPr>
            <a:r>
              <a:rPr lang="en-US" dirty="0"/>
              <a:t>For example, if I want to determine if a number is odd:</a:t>
            </a:r>
          </a:p>
          <a:p>
            <a:pPr marL="0" indent="0">
              <a:buNone/>
            </a:pPr>
            <a:r>
              <a:rPr lang="en-US" dirty="0"/>
              <a:t>I can simply do: (x&amp;0x1) != 0x1</a:t>
            </a:r>
          </a:p>
          <a:p>
            <a:pPr marL="0" indent="0">
              <a:buNone/>
            </a:pPr>
            <a:endParaRPr lang="en-US" dirty="0"/>
          </a:p>
          <a:p>
            <a:pPr marL="0" indent="0">
              <a:buNone/>
            </a:pPr>
            <a:r>
              <a:rPr lang="en-US" dirty="0"/>
              <a:t>This will be incredibly useful for the project, as I can also use it toggle bits off and on.</a:t>
            </a:r>
          </a:p>
          <a:p>
            <a:pPr marL="0" indent="0">
              <a:buNone/>
            </a:pPr>
            <a:endParaRPr lang="en-US" dirty="0"/>
          </a:p>
        </p:txBody>
      </p:sp>
    </p:spTree>
    <p:extLst>
      <p:ext uri="{BB962C8B-B14F-4D97-AF65-F5344CB8AC3E}">
        <p14:creationId xmlns:p14="http://schemas.microsoft.com/office/powerpoint/2010/main" val="342218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Back to the Project</a:t>
            </a:r>
          </a:p>
        </p:txBody>
      </p:sp>
    </p:spTree>
    <p:extLst>
      <p:ext uri="{BB962C8B-B14F-4D97-AF65-F5344CB8AC3E}">
        <p14:creationId xmlns:p14="http://schemas.microsoft.com/office/powerpoint/2010/main" val="9296014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215F-6B33-4BEA-A116-FC80C3B1E6AB}"/>
              </a:ext>
            </a:extLst>
          </p:cNvPr>
          <p:cNvSpPr>
            <a:spLocks noGrp="1"/>
          </p:cNvSpPr>
          <p:nvPr>
            <p:ph type="title"/>
          </p:nvPr>
        </p:nvSpPr>
        <p:spPr/>
        <p:txBody>
          <a:bodyPr/>
          <a:lstStyle/>
          <a:p>
            <a:r>
              <a:rPr lang="en-US" dirty="0"/>
              <a:t>Hefty Integer Representation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46E098-BCD4-4A31-A31D-CBD7A7F094EE}"/>
                  </a:ext>
                </a:extLst>
              </p:cNvPr>
              <p:cNvSpPr>
                <a:spLocks noGrp="1"/>
              </p:cNvSpPr>
              <p:nvPr>
                <p:ph idx="1"/>
              </p:nvPr>
            </p:nvSpPr>
            <p:spPr/>
            <p:txBody>
              <a:bodyPr/>
              <a:lstStyle/>
              <a:p>
                <a:pPr marL="0" indent="0">
                  <a:buNone/>
                </a:pPr>
                <a:r>
                  <a:rPr lang="en-US" dirty="0"/>
                  <a:t>Okay… we should all be on the same page now… otherwise, let’s chat more…</a:t>
                </a:r>
              </a:p>
              <a:p>
                <a:pPr marL="0" indent="0">
                  <a:buNone/>
                </a:pPr>
                <a:r>
                  <a:rPr lang="en-US" dirty="0"/>
                  <a:t>Here, we are representing an </a:t>
                </a:r>
                <a14:m>
                  <m:oMath xmlns:m="http://schemas.openxmlformats.org/officeDocument/2006/math">
                    <m:r>
                      <a:rPr lang="en-US" b="0" i="1" smtClean="0">
                        <a:latin typeface="Cambria Math" panose="02040503050406030204" pitchFamily="18" charset="0"/>
                      </a:rPr>
                      <m:t>𝑛</m:t>
                    </m:r>
                  </m:oMath>
                </a14:m>
                <a:r>
                  <a:rPr lang="en-US" dirty="0"/>
                  <a:t>-bit number using a byte array.</a:t>
                </a:r>
              </a:p>
              <a:p>
                <a:r>
                  <a:rPr lang="en-US" dirty="0"/>
                  <a:t>So, this could be 8 bits, 128 bits, … 100000 bits</a:t>
                </a:r>
              </a:p>
              <a:p>
                <a:pPr marL="0" indent="0">
                  <a:buNone/>
                </a:pPr>
                <a:r>
                  <a:rPr lang="en-US" dirty="0"/>
                  <a:t>Since a byte is 8 bits, we’re actually representing the number in its binary form as entries in an array.</a:t>
                </a:r>
              </a:p>
              <a:p>
                <a:r>
                  <a:rPr lang="en-US" dirty="0"/>
                  <a:t>So the first element is the MSB (leftmost 8 bits)</a:t>
                </a:r>
              </a:p>
              <a:p>
                <a:pPr marL="0" indent="0">
                  <a:buNone/>
                </a:pPr>
                <a:r>
                  <a:rPr lang="en-US" dirty="0"/>
                  <a:t>We have something like:</a:t>
                </a:r>
              </a:p>
              <a:p>
                <a:pPr marL="0" indent="0">
                  <a:buNone/>
                </a:pPr>
                <a:r>
                  <a:rPr lang="en-US" dirty="0"/>
                  <a:t>[1, 4] = [0000 0001, 0000 0100]</a:t>
                </a:r>
              </a:p>
            </p:txBody>
          </p:sp>
        </mc:Choice>
        <mc:Fallback>
          <p:sp>
            <p:nvSpPr>
              <p:cNvPr id="3" name="Content Placeholder 2">
                <a:extLst>
                  <a:ext uri="{FF2B5EF4-FFF2-40B4-BE49-F238E27FC236}">
                    <a16:creationId xmlns:a16="http://schemas.microsoft.com/office/drawing/2014/main" id="{CA46E098-BCD4-4A31-A31D-CBD7A7F094EE}"/>
                  </a:ext>
                </a:extLst>
              </p:cNvPr>
              <p:cNvSpPr>
                <a:spLocks noGrp="1" noRot="1" noChangeAspect="1" noMove="1" noResize="1" noEditPoints="1" noAdjustHandles="1" noChangeArrowheads="1" noChangeShapeType="1" noTextEdit="1"/>
              </p:cNvSpPr>
              <p:nvPr>
                <p:ph idx="1"/>
              </p:nvPr>
            </p:nvSpPr>
            <p:spPr>
              <a:blipFill>
                <a:blip r:embed="rId2"/>
                <a:stretch>
                  <a:fillRect l="-631" t="-1179" r="-473" b="-1375"/>
                </a:stretch>
              </a:blipFill>
            </p:spPr>
            <p:txBody>
              <a:bodyPr/>
              <a:lstStyle/>
              <a:p>
                <a:r>
                  <a:rPr lang="en-US">
                    <a:noFill/>
                  </a:rPr>
                  <a:t> </a:t>
                </a:r>
              </a:p>
            </p:txBody>
          </p:sp>
        </mc:Fallback>
      </mc:AlternateContent>
    </p:spTree>
    <p:extLst>
      <p:ext uri="{BB962C8B-B14F-4D97-AF65-F5344CB8AC3E}">
        <p14:creationId xmlns:p14="http://schemas.microsoft.com/office/powerpoint/2010/main" val="95609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29F5-656C-44A0-B8CC-CA1AC14D4452}"/>
              </a:ext>
            </a:extLst>
          </p:cNvPr>
          <p:cNvSpPr>
            <a:spLocks noGrp="1"/>
          </p:cNvSpPr>
          <p:nvPr>
            <p:ph type="title"/>
          </p:nvPr>
        </p:nvSpPr>
        <p:spPr/>
        <p:txBody>
          <a:bodyPr/>
          <a:lstStyle/>
          <a:p>
            <a:r>
              <a:rPr lang="en-US" dirty="0"/>
              <a:t>GCD Example</a:t>
            </a:r>
          </a:p>
        </p:txBody>
      </p:sp>
      <p:sp>
        <p:nvSpPr>
          <p:cNvPr id="3" name="Content Placeholder 2">
            <a:extLst>
              <a:ext uri="{FF2B5EF4-FFF2-40B4-BE49-F238E27FC236}">
                <a16:creationId xmlns:a16="http://schemas.microsoft.com/office/drawing/2014/main" id="{29E2B281-1042-49A8-8C7D-108716E2B830}"/>
              </a:ext>
            </a:extLst>
          </p:cNvPr>
          <p:cNvSpPr>
            <a:spLocks noGrp="1"/>
          </p:cNvSpPr>
          <p:nvPr>
            <p:ph idx="1"/>
          </p:nvPr>
        </p:nvSpPr>
        <p:spPr/>
        <p:txBody>
          <a:bodyPr/>
          <a:lstStyle/>
          <a:p>
            <a:pPr marL="0" indent="0">
              <a:buNone/>
            </a:pPr>
            <a:r>
              <a:rPr lang="en-US" dirty="0" err="1"/>
              <a:t>gcd</a:t>
            </a:r>
            <a:r>
              <a:rPr lang="en-US" dirty="0"/>
              <a:t>(10, 45)</a:t>
            </a:r>
          </a:p>
          <a:p>
            <a:pPr marL="0" indent="0">
              <a:buNone/>
            </a:pPr>
            <a:r>
              <a:rPr lang="en-US" dirty="0" err="1"/>
              <a:t>gcd</a:t>
            </a:r>
            <a:r>
              <a:rPr lang="en-US" dirty="0"/>
              <a:t>(1701, 3768)</a:t>
            </a:r>
          </a:p>
          <a:p>
            <a:pPr marL="0" indent="0">
              <a:buNone/>
            </a:pPr>
            <a:r>
              <a:rPr lang="en-US" dirty="0" err="1"/>
              <a:t>gcd</a:t>
            </a:r>
            <a:r>
              <a:rPr lang="en-US" dirty="0"/>
              <a:t>(24 ,60)</a:t>
            </a:r>
          </a:p>
        </p:txBody>
      </p:sp>
    </p:spTree>
    <p:extLst>
      <p:ext uri="{BB962C8B-B14F-4D97-AF65-F5344CB8AC3E}">
        <p14:creationId xmlns:p14="http://schemas.microsoft.com/office/powerpoint/2010/main" val="70126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5C8B-2A3A-429E-8A76-CDF61BB25690}"/>
              </a:ext>
            </a:extLst>
          </p:cNvPr>
          <p:cNvSpPr>
            <a:spLocks noGrp="1"/>
          </p:cNvSpPr>
          <p:nvPr>
            <p:ph type="title"/>
          </p:nvPr>
        </p:nvSpPr>
        <p:spPr/>
        <p:txBody>
          <a:bodyPr/>
          <a:lstStyle/>
          <a:p>
            <a:r>
              <a:rPr lang="en-US" dirty="0"/>
              <a:t>Hefty Integer</a:t>
            </a:r>
          </a:p>
        </p:txBody>
      </p:sp>
      <p:sp>
        <p:nvSpPr>
          <p:cNvPr id="3" name="Content Placeholder 2">
            <a:extLst>
              <a:ext uri="{FF2B5EF4-FFF2-40B4-BE49-F238E27FC236}">
                <a16:creationId xmlns:a16="http://schemas.microsoft.com/office/drawing/2014/main" id="{02446605-EA48-470A-82A8-55878066E813}"/>
              </a:ext>
            </a:extLst>
          </p:cNvPr>
          <p:cNvSpPr>
            <a:spLocks noGrp="1"/>
          </p:cNvSpPr>
          <p:nvPr>
            <p:ph idx="1"/>
          </p:nvPr>
        </p:nvSpPr>
        <p:spPr/>
        <p:txBody>
          <a:bodyPr/>
          <a:lstStyle/>
          <a:p>
            <a:pPr marL="0" indent="0">
              <a:buNone/>
            </a:pPr>
            <a:r>
              <a:rPr lang="en-US" dirty="0"/>
              <a:t>But what can you really do with that?</a:t>
            </a:r>
          </a:p>
          <a:p>
            <a:r>
              <a:rPr lang="en-US" dirty="0"/>
              <a:t>We can’t do operations bit-by-bit…</a:t>
            </a:r>
          </a:p>
          <a:p>
            <a:pPr marL="0" indent="0">
              <a:buNone/>
            </a:pPr>
            <a:r>
              <a:rPr lang="en-US" dirty="0"/>
              <a:t>If we multiply, we can’t just add to a single byte… we </a:t>
            </a:r>
            <a:r>
              <a:rPr lang="en-US" dirty="0" err="1"/>
              <a:t>gotta</a:t>
            </a:r>
            <a:r>
              <a:rPr lang="en-US" dirty="0"/>
              <a:t> apply it to all of the entries in the byte array…</a:t>
            </a:r>
          </a:p>
          <a:p>
            <a:r>
              <a:rPr lang="en-US" dirty="0"/>
              <a:t>But there’s more… </a:t>
            </a:r>
          </a:p>
          <a:p>
            <a:r>
              <a:rPr lang="en-US" dirty="0"/>
              <a:t>In order to do an operation on a single bit of a byte… we </a:t>
            </a:r>
            <a:r>
              <a:rPr lang="en-US" dirty="0" err="1"/>
              <a:t>gotta</a:t>
            </a:r>
            <a:r>
              <a:rPr lang="en-US" dirty="0"/>
              <a:t>… use bitmasks or certain bitwise operations….</a:t>
            </a:r>
          </a:p>
        </p:txBody>
      </p:sp>
    </p:spTree>
    <p:extLst>
      <p:ext uri="{BB962C8B-B14F-4D97-AF65-F5344CB8AC3E}">
        <p14:creationId xmlns:p14="http://schemas.microsoft.com/office/powerpoint/2010/main" val="2670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D3C22-D4BC-4348-B7B5-C62D1D78F303}"/>
              </a:ext>
            </a:extLst>
          </p:cNvPr>
          <p:cNvSpPr>
            <a:spLocks noGrp="1"/>
          </p:cNvSpPr>
          <p:nvPr>
            <p:ph type="title"/>
          </p:nvPr>
        </p:nvSpPr>
        <p:spPr>
          <a:xfrm>
            <a:off x="804672" y="964692"/>
            <a:ext cx="3066937" cy="1188720"/>
          </a:xfrm>
        </p:spPr>
        <p:txBody>
          <a:bodyPr>
            <a:normAutofit/>
          </a:bodyPr>
          <a:lstStyle/>
          <a:p>
            <a:r>
              <a:rPr lang="en-US" sz="2000" err="1"/>
              <a:t>Gradeschool</a:t>
            </a:r>
            <a:r>
              <a:rPr lang="en-US" sz="2000"/>
              <a:t> Multiplication Algorithm</a:t>
            </a:r>
          </a:p>
        </p:txBody>
      </p:sp>
      <p:sp>
        <p:nvSpPr>
          <p:cNvPr id="3" name="Content Placeholder 2">
            <a:extLst>
              <a:ext uri="{FF2B5EF4-FFF2-40B4-BE49-F238E27FC236}">
                <a16:creationId xmlns:a16="http://schemas.microsoft.com/office/drawing/2014/main" id="{14604338-5AC9-45C4-99D5-0ED8C9C348AF}"/>
              </a:ext>
            </a:extLst>
          </p:cNvPr>
          <p:cNvSpPr>
            <a:spLocks noGrp="1"/>
          </p:cNvSpPr>
          <p:nvPr>
            <p:ph idx="1"/>
          </p:nvPr>
        </p:nvSpPr>
        <p:spPr>
          <a:xfrm>
            <a:off x="803244" y="2638044"/>
            <a:ext cx="3063765" cy="3263206"/>
          </a:xfrm>
        </p:spPr>
        <p:txBody>
          <a:bodyPr>
            <a:normAutofit/>
          </a:bodyPr>
          <a:lstStyle/>
          <a:p>
            <a:pPr marL="0" indent="0">
              <a:buNone/>
            </a:pPr>
            <a:r>
              <a:rPr lang="en-US" dirty="0"/>
              <a:t>multiply() is actually quite difficult:</a:t>
            </a:r>
          </a:p>
          <a:p>
            <a:r>
              <a:rPr lang="en-US" dirty="0"/>
              <a:t>Because… if you multiply two 32-bit numbers, you could get a 64-bit result…</a:t>
            </a:r>
          </a:p>
          <a:p>
            <a:pPr marL="0" indent="0">
              <a:buNone/>
            </a:pPr>
            <a:r>
              <a:rPr lang="en-US" dirty="0"/>
              <a:t>Here is a 32-bit multiplication algorithm: </a:t>
            </a:r>
          </a:p>
          <a:p>
            <a:r>
              <a:rPr lang="en-US" dirty="0"/>
              <a:t>It is not easy to bring this to a general n-bit multiplication algorithm, but still doable:</a:t>
            </a:r>
          </a:p>
          <a:p>
            <a:pPr marL="0" indent="0">
              <a:buNone/>
            </a:pPr>
            <a:endParaRPr lang="en-US" dirty="0"/>
          </a:p>
        </p:txBody>
      </p:sp>
      <p:sp>
        <p:nvSpPr>
          <p:cNvPr id="10" name="Rectangle 9">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952ADB18-7E93-477F-B7BA-C21ABEF6DAB9}"/>
              </a:ext>
            </a:extLst>
          </p:cNvPr>
          <p:cNvPicPr>
            <a:picLocks noChangeAspect="1"/>
          </p:cNvPicPr>
          <p:nvPr/>
        </p:nvPicPr>
        <p:blipFill>
          <a:blip r:embed="rId2"/>
          <a:stretch>
            <a:fillRect/>
          </a:stretch>
        </p:blipFill>
        <p:spPr>
          <a:xfrm>
            <a:off x="4823366" y="2292708"/>
            <a:ext cx="6227064" cy="2280525"/>
          </a:xfrm>
          <a:prstGeom prst="rect">
            <a:avLst/>
          </a:prstGeom>
        </p:spPr>
      </p:pic>
    </p:spTree>
    <p:extLst>
      <p:ext uri="{BB962C8B-B14F-4D97-AF65-F5344CB8AC3E}">
        <p14:creationId xmlns:p14="http://schemas.microsoft.com/office/powerpoint/2010/main" val="205871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AEC09-3271-4C5C-95C4-4160446E99B3}"/>
              </a:ext>
            </a:extLst>
          </p:cNvPr>
          <p:cNvSpPr>
            <a:spLocks noGrp="1"/>
          </p:cNvSpPr>
          <p:nvPr>
            <p:ph type="title"/>
          </p:nvPr>
        </p:nvSpPr>
        <p:spPr/>
        <p:txBody>
          <a:bodyPr/>
          <a:lstStyle/>
          <a:p>
            <a:r>
              <a:rPr lang="en-US" dirty="0"/>
              <a:t>XGCD</a:t>
            </a:r>
          </a:p>
        </p:txBody>
      </p:sp>
      <p:sp>
        <p:nvSpPr>
          <p:cNvPr id="3" name="Content Placeholder 2">
            <a:extLst>
              <a:ext uri="{FF2B5EF4-FFF2-40B4-BE49-F238E27FC236}">
                <a16:creationId xmlns:a16="http://schemas.microsoft.com/office/drawing/2014/main" id="{A0005AEF-59CD-44EC-A730-FC142679375F}"/>
              </a:ext>
            </a:extLst>
          </p:cNvPr>
          <p:cNvSpPr>
            <a:spLocks noGrp="1"/>
          </p:cNvSpPr>
          <p:nvPr>
            <p:ph idx="1"/>
          </p:nvPr>
        </p:nvSpPr>
        <p:spPr/>
        <p:txBody>
          <a:bodyPr/>
          <a:lstStyle/>
          <a:p>
            <a:pPr marL="0" indent="0">
              <a:buNone/>
            </a:pPr>
            <a:r>
              <a:rPr lang="en-US" dirty="0"/>
              <a:t>So, XGCD is also pretty difficult…</a:t>
            </a:r>
          </a:p>
          <a:p>
            <a:r>
              <a:rPr lang="en-US" dirty="0"/>
              <a:t>Remember that formula from before when we were talking about XGCD?</a:t>
            </a:r>
          </a:p>
          <a:p>
            <a:r>
              <a:rPr lang="en-US" dirty="0"/>
              <a:t>You need subtraction, division, mod and multiply…</a:t>
            </a:r>
          </a:p>
          <a:p>
            <a:r>
              <a:rPr lang="en-US" dirty="0"/>
              <a:t>So, if your multiply </a:t>
            </a:r>
            <a:r>
              <a:rPr lang="en-US" dirty="0" err="1"/>
              <a:t>ain’t</a:t>
            </a:r>
            <a:r>
              <a:rPr lang="en-US" dirty="0"/>
              <a:t>  working you’re in big trouble…</a:t>
            </a:r>
          </a:p>
          <a:p>
            <a:endParaRPr lang="en-US" dirty="0"/>
          </a:p>
        </p:txBody>
      </p:sp>
    </p:spTree>
    <p:extLst>
      <p:ext uri="{BB962C8B-B14F-4D97-AF65-F5344CB8AC3E}">
        <p14:creationId xmlns:p14="http://schemas.microsoft.com/office/powerpoint/2010/main" val="40169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BDD7-283A-42EA-99C3-564D1930C150}"/>
              </a:ext>
            </a:extLst>
          </p:cNvPr>
          <p:cNvSpPr>
            <a:spLocks noGrp="1"/>
          </p:cNvSpPr>
          <p:nvPr>
            <p:ph type="title"/>
          </p:nvPr>
        </p:nvSpPr>
        <p:spPr>
          <a:xfrm>
            <a:off x="804672" y="964692"/>
            <a:ext cx="3066937" cy="1188720"/>
          </a:xfrm>
        </p:spPr>
        <p:txBody>
          <a:bodyPr>
            <a:normAutofit/>
          </a:bodyPr>
          <a:lstStyle/>
          <a:p>
            <a:r>
              <a:rPr lang="en-US" sz="2000" err="1"/>
              <a:t>Gradeschool</a:t>
            </a:r>
            <a:r>
              <a:rPr lang="en-US" sz="2000"/>
              <a:t> Division Algorithm</a:t>
            </a:r>
          </a:p>
        </p:txBody>
      </p:sp>
      <p:sp>
        <p:nvSpPr>
          <p:cNvPr id="3" name="Content Placeholder 2">
            <a:extLst>
              <a:ext uri="{FF2B5EF4-FFF2-40B4-BE49-F238E27FC236}">
                <a16:creationId xmlns:a16="http://schemas.microsoft.com/office/drawing/2014/main" id="{C8187C5D-E084-4305-8738-87F622E3DF34}"/>
              </a:ext>
            </a:extLst>
          </p:cNvPr>
          <p:cNvSpPr>
            <a:spLocks noGrp="1"/>
          </p:cNvSpPr>
          <p:nvPr>
            <p:ph idx="1"/>
          </p:nvPr>
        </p:nvSpPr>
        <p:spPr>
          <a:xfrm>
            <a:off x="803244" y="2638044"/>
            <a:ext cx="3063765" cy="3263206"/>
          </a:xfrm>
        </p:spPr>
        <p:txBody>
          <a:bodyPr>
            <a:normAutofit/>
          </a:bodyPr>
          <a:lstStyle/>
          <a:p>
            <a:pPr marL="0" indent="0">
              <a:buNone/>
            </a:pPr>
            <a:r>
              <a:rPr lang="en-US" dirty="0"/>
              <a:t>Here is a 32-bit division algorithm: </a:t>
            </a:r>
          </a:p>
          <a:p>
            <a:r>
              <a:rPr lang="en-US" dirty="0"/>
              <a:t>It is not easy to bring this to a general n-bit division algorithm, but still doable:</a:t>
            </a:r>
          </a:p>
          <a:p>
            <a:pPr marL="0" indent="0">
              <a:buNone/>
            </a:pPr>
            <a:endParaRPr lang="en-US" dirty="0"/>
          </a:p>
        </p:txBody>
      </p:sp>
      <p:sp>
        <p:nvSpPr>
          <p:cNvPr id="11" name="Rectangle 10">
            <a:extLst>
              <a:ext uri="{FF2B5EF4-FFF2-40B4-BE49-F238E27FC236}">
                <a16:creationId xmlns:a16="http://schemas.microsoft.com/office/drawing/2014/main" id="{B9A6A8C2-8B3A-4AD3-AFCC-F1D3F1F02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DF64937-39B5-4AB3-A2EF-EA689BA6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6D973AE-24A5-4D0F-BEAF-713E3B161C26}"/>
              </a:ext>
            </a:extLst>
          </p:cNvPr>
          <p:cNvPicPr>
            <a:picLocks noChangeAspect="1"/>
          </p:cNvPicPr>
          <p:nvPr/>
        </p:nvPicPr>
        <p:blipFill>
          <a:blip r:embed="rId2"/>
          <a:stretch>
            <a:fillRect/>
          </a:stretch>
        </p:blipFill>
        <p:spPr>
          <a:xfrm>
            <a:off x="5834212" y="1289304"/>
            <a:ext cx="4148222" cy="4279392"/>
          </a:xfrm>
          <a:prstGeom prst="rect">
            <a:avLst/>
          </a:prstGeom>
        </p:spPr>
      </p:pic>
    </p:spTree>
    <p:extLst>
      <p:ext uri="{BB962C8B-B14F-4D97-AF65-F5344CB8AC3E}">
        <p14:creationId xmlns:p14="http://schemas.microsoft.com/office/powerpoint/2010/main" val="1457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243A-DB58-4843-B3B3-AAB50E66220B}"/>
              </a:ext>
            </a:extLst>
          </p:cNvPr>
          <p:cNvSpPr>
            <a:spLocks noGrp="1"/>
          </p:cNvSpPr>
          <p:nvPr>
            <p:ph type="title"/>
          </p:nvPr>
        </p:nvSpPr>
        <p:spPr/>
        <p:txBody>
          <a:bodyPr/>
          <a:lstStyle/>
          <a:p>
            <a:r>
              <a:rPr lang="en-US" dirty="0"/>
              <a:t>Common Errors and Advice</a:t>
            </a:r>
          </a:p>
        </p:txBody>
      </p:sp>
      <p:sp>
        <p:nvSpPr>
          <p:cNvPr id="3" name="Content Placeholder 2">
            <a:extLst>
              <a:ext uri="{FF2B5EF4-FFF2-40B4-BE49-F238E27FC236}">
                <a16:creationId xmlns:a16="http://schemas.microsoft.com/office/drawing/2014/main" id="{07519AC2-901B-4CE1-AF8C-9F7BB2D32F81}"/>
              </a:ext>
            </a:extLst>
          </p:cNvPr>
          <p:cNvSpPr>
            <a:spLocks noGrp="1"/>
          </p:cNvSpPr>
          <p:nvPr>
            <p:ph idx="1"/>
          </p:nvPr>
        </p:nvSpPr>
        <p:spPr/>
        <p:txBody>
          <a:bodyPr>
            <a:normAutofit lnSpcReduction="10000"/>
          </a:bodyPr>
          <a:lstStyle/>
          <a:p>
            <a:pPr marL="0" indent="0">
              <a:buNone/>
            </a:pPr>
            <a:r>
              <a:rPr lang="en-US" dirty="0"/>
              <a:t>Remember that Java is pass-by-value </a:t>
            </a:r>
            <a:r>
              <a:rPr lang="en-US" b="1" dirty="0"/>
              <a:t>NOT </a:t>
            </a:r>
            <a:r>
              <a:rPr lang="en-US" dirty="0"/>
              <a:t>pass-by-reference…</a:t>
            </a:r>
          </a:p>
          <a:p>
            <a:r>
              <a:rPr lang="en-US" dirty="0"/>
              <a:t>Meaning that if you are careless with how you handle functions with an array, it could end up unnecessarily modifying the value of the array when you don’t want it to…</a:t>
            </a:r>
          </a:p>
          <a:p>
            <a:pPr marL="0" indent="0">
              <a:buNone/>
            </a:pPr>
            <a:r>
              <a:rPr lang="en-US" dirty="0"/>
              <a:t>Do not trust </a:t>
            </a:r>
            <a:r>
              <a:rPr lang="en-US" dirty="0" err="1"/>
              <a:t>Farnan’s</a:t>
            </a:r>
            <a:r>
              <a:rPr lang="en-US" dirty="0"/>
              <a:t> tester… </a:t>
            </a:r>
          </a:p>
          <a:p>
            <a:r>
              <a:rPr lang="en-US" dirty="0"/>
              <a:t>If you choose to go with the </a:t>
            </a:r>
            <a:r>
              <a:rPr lang="en-US" dirty="0" err="1"/>
              <a:t>gradeschool</a:t>
            </a:r>
            <a:r>
              <a:rPr lang="en-US" dirty="0"/>
              <a:t> algorithms that I have provided, if implemented correctly, will work up to 32-bits… </a:t>
            </a:r>
          </a:p>
          <a:p>
            <a:r>
              <a:rPr lang="en-US" dirty="0"/>
              <a:t>BUT </a:t>
            </a:r>
            <a:r>
              <a:rPr lang="en-US" dirty="0" err="1"/>
              <a:t>Farnan</a:t>
            </a:r>
            <a:r>
              <a:rPr lang="en-US" dirty="0"/>
              <a:t> does not test numbers that require an extension to &gt; 32 bits</a:t>
            </a:r>
          </a:p>
          <a:p>
            <a:r>
              <a:rPr lang="en-US" dirty="0"/>
              <a:t>ALSO, he does not test negative numbers with multiplication….</a:t>
            </a:r>
          </a:p>
        </p:txBody>
      </p:sp>
    </p:spTree>
    <p:extLst>
      <p:ext uri="{BB962C8B-B14F-4D97-AF65-F5344CB8AC3E}">
        <p14:creationId xmlns:p14="http://schemas.microsoft.com/office/powerpoint/2010/main" val="318057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243A-DB58-4843-B3B3-AAB50E66220B}"/>
              </a:ext>
            </a:extLst>
          </p:cNvPr>
          <p:cNvSpPr>
            <a:spLocks noGrp="1"/>
          </p:cNvSpPr>
          <p:nvPr>
            <p:ph type="title"/>
          </p:nvPr>
        </p:nvSpPr>
        <p:spPr/>
        <p:txBody>
          <a:bodyPr/>
          <a:lstStyle/>
          <a:p>
            <a:r>
              <a:rPr lang="en-US" dirty="0"/>
              <a:t>Common Errors and Advice</a:t>
            </a:r>
          </a:p>
        </p:txBody>
      </p:sp>
      <p:sp>
        <p:nvSpPr>
          <p:cNvPr id="3" name="Content Placeholder 2">
            <a:extLst>
              <a:ext uri="{FF2B5EF4-FFF2-40B4-BE49-F238E27FC236}">
                <a16:creationId xmlns:a16="http://schemas.microsoft.com/office/drawing/2014/main" id="{07519AC2-901B-4CE1-AF8C-9F7BB2D32F81}"/>
              </a:ext>
            </a:extLst>
          </p:cNvPr>
          <p:cNvSpPr>
            <a:spLocks noGrp="1"/>
          </p:cNvSpPr>
          <p:nvPr>
            <p:ph idx="1"/>
          </p:nvPr>
        </p:nvSpPr>
        <p:spPr/>
        <p:txBody>
          <a:bodyPr>
            <a:normAutofit fontScale="92500" lnSpcReduction="20000"/>
          </a:bodyPr>
          <a:lstStyle/>
          <a:p>
            <a:pPr marL="0" indent="0">
              <a:buNone/>
            </a:pPr>
            <a:r>
              <a:rPr lang="en-US" dirty="0"/>
              <a:t>Remember the difference between &gt;&gt; and &gt;&gt;&gt; .</a:t>
            </a:r>
          </a:p>
          <a:p>
            <a:r>
              <a:rPr lang="en-US" dirty="0"/>
              <a:t>Often times, doing an arithmetic right shift not only divides by 2 for each position shifted, but it also has another effect…</a:t>
            </a:r>
          </a:p>
          <a:p>
            <a:pPr marL="0" indent="0">
              <a:buNone/>
            </a:pPr>
            <a:r>
              <a:rPr lang="en-US" dirty="0"/>
              <a:t>Slow runtime can often bring you down the rabbit hole of thinking that your code is incorrect, but how the number is represented in binary can actually slow down the runtime…</a:t>
            </a:r>
          </a:p>
          <a:p>
            <a:pPr marL="0" indent="0">
              <a:buNone/>
            </a:pPr>
            <a:endParaRPr lang="en-US" dirty="0"/>
          </a:p>
          <a:p>
            <a:pPr marL="0" indent="0">
              <a:buNone/>
            </a:pPr>
            <a:r>
              <a:rPr lang="en-US" dirty="0"/>
              <a:t>Most importantly… this project is not easy… it is not something you should get in one day. It is something you should think about for many days and be very cautious. </a:t>
            </a:r>
          </a:p>
          <a:p>
            <a:r>
              <a:rPr lang="en-US" dirty="0"/>
              <a:t>Be patient, and motivated. Always ask questions. Never be afraid to reach out if you are confused. This project is hard.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356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1486-9752-4BE3-94E8-FACB75D537E9}"/>
              </a:ext>
            </a:extLst>
          </p:cNvPr>
          <p:cNvSpPr>
            <a:spLocks noGrp="1"/>
          </p:cNvSpPr>
          <p:nvPr>
            <p:ph type="ctrTitle"/>
          </p:nvPr>
        </p:nvSpPr>
        <p:spPr/>
        <p:txBody>
          <a:bodyPr/>
          <a:lstStyle/>
          <a:p>
            <a:r>
              <a:rPr lang="en-US" dirty="0"/>
              <a:t>Thank you for being amazing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099755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D2B5-FE97-4A78-85A7-AC759A684EE7}"/>
              </a:ext>
            </a:extLst>
          </p:cNvPr>
          <p:cNvSpPr>
            <a:spLocks noGrp="1"/>
          </p:cNvSpPr>
          <p:nvPr>
            <p:ph type="title"/>
          </p:nvPr>
        </p:nvSpPr>
        <p:spPr/>
        <p:txBody>
          <a:bodyPr/>
          <a:lstStyle/>
          <a:p>
            <a:r>
              <a:rPr lang="en-US" dirty="0"/>
              <a:t>It’s Our Last Recitation…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471152C-4BE5-42D0-BE8A-A99EBB8A63AA}"/>
              </a:ext>
            </a:extLst>
          </p:cNvPr>
          <p:cNvSpPr>
            <a:spLocks noGrp="1"/>
          </p:cNvSpPr>
          <p:nvPr>
            <p:ph idx="1"/>
          </p:nvPr>
        </p:nvSpPr>
        <p:spPr/>
        <p:txBody>
          <a:bodyPr>
            <a:normAutofit fontScale="92500" lnSpcReduction="20000"/>
          </a:bodyPr>
          <a:lstStyle/>
          <a:p>
            <a:pPr marL="0" indent="0">
              <a:buNone/>
            </a:pPr>
            <a:r>
              <a:rPr lang="en-US" dirty="0"/>
              <a:t>Let me just preface this and say…</a:t>
            </a:r>
          </a:p>
          <a:p>
            <a:r>
              <a:rPr lang="en-US" dirty="0"/>
              <a:t>This is my last recitation ever as a UTA</a:t>
            </a:r>
          </a:p>
          <a:p>
            <a:r>
              <a:rPr lang="en-US" dirty="0"/>
              <a:t>I appreciate every single one of you for making my last semester as a student/TA an incredible experience.</a:t>
            </a:r>
          </a:p>
          <a:p>
            <a:r>
              <a:rPr lang="en-US" dirty="0"/>
              <a:t>I’ll be working at Capital One in the Fall, and applying to Graduate Schools in the Fall, so who knows, maybe you’ll see me again!</a:t>
            </a:r>
          </a:p>
          <a:p>
            <a:r>
              <a:rPr lang="en-US" dirty="0"/>
              <a:t>Otherwise, feel free to reach out to me on Discord or through LinkedIn: </a:t>
            </a:r>
          </a:p>
          <a:p>
            <a:pPr marL="0" indent="0">
              <a:buNone/>
            </a:pPr>
            <a:r>
              <a:rPr lang="en-US" dirty="0"/>
              <a:t>LinkedIn: </a:t>
            </a:r>
            <a:r>
              <a:rPr lang="en-US" dirty="0">
                <a:hlinkClick r:id="rId2"/>
              </a:rPr>
              <a:t>http://www.linkedin.com/in/glu99331/</a:t>
            </a:r>
            <a:r>
              <a:rPr lang="en-US" dirty="0"/>
              <a:t> 	</a:t>
            </a:r>
          </a:p>
          <a:p>
            <a:pPr marL="0" indent="0">
              <a:buNone/>
            </a:pPr>
            <a:r>
              <a:rPr lang="en-US" dirty="0"/>
              <a:t>Discord: twinkie#6908</a:t>
            </a:r>
          </a:p>
          <a:p>
            <a:pPr marL="0" indent="0">
              <a:buNone/>
            </a:pPr>
            <a:r>
              <a:rPr lang="en-US" dirty="0" err="1"/>
              <a:t>Ratemyprofessor</a:t>
            </a:r>
            <a:r>
              <a:rPr lang="en-US" dirty="0"/>
              <a:t>: </a:t>
            </a:r>
            <a:r>
              <a:rPr lang="en-US" dirty="0">
                <a:hlinkClick r:id="rId3"/>
              </a:rPr>
              <a:t>https://www.ratemyprofessors.com/ShowRatings.jsp?tid=2588578</a:t>
            </a:r>
            <a:r>
              <a:rPr lang="en-US" dirty="0"/>
              <a:t> </a:t>
            </a:r>
          </a:p>
          <a:p>
            <a:pPr marL="0" indent="0">
              <a:buNone/>
            </a:pPr>
            <a:endParaRPr lang="en-US" dirty="0"/>
          </a:p>
        </p:txBody>
      </p:sp>
    </p:spTree>
    <p:extLst>
      <p:ext uri="{BB962C8B-B14F-4D97-AF65-F5344CB8AC3E}">
        <p14:creationId xmlns:p14="http://schemas.microsoft.com/office/powerpoint/2010/main" val="408986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23DA9-D1D9-4CB6-A127-EEF0D4FEB6E9}"/>
              </a:ext>
            </a:extLst>
          </p:cNvPr>
          <p:cNvSpPr>
            <a:spLocks noGrp="1"/>
          </p:cNvSpPr>
          <p:nvPr>
            <p:ph type="title"/>
          </p:nvPr>
        </p:nvSpPr>
        <p:spPr/>
        <p:txBody>
          <a:bodyPr/>
          <a:lstStyle/>
          <a:p>
            <a:r>
              <a:rPr lang="en-US" dirty="0"/>
              <a:t>XGCD Example</a:t>
            </a:r>
          </a:p>
        </p:txBody>
      </p:sp>
      <p:sp>
        <p:nvSpPr>
          <p:cNvPr id="3" name="Content Placeholder 2">
            <a:extLst>
              <a:ext uri="{FF2B5EF4-FFF2-40B4-BE49-F238E27FC236}">
                <a16:creationId xmlns:a16="http://schemas.microsoft.com/office/drawing/2014/main" id="{616BC68B-31FA-42FD-8549-F9AAF56A7594}"/>
              </a:ext>
            </a:extLst>
          </p:cNvPr>
          <p:cNvSpPr>
            <a:spLocks noGrp="1"/>
          </p:cNvSpPr>
          <p:nvPr>
            <p:ph idx="1"/>
          </p:nvPr>
        </p:nvSpPr>
        <p:spPr/>
        <p:txBody>
          <a:bodyPr/>
          <a:lstStyle/>
          <a:p>
            <a:pPr marL="0" indent="0">
              <a:buNone/>
            </a:pPr>
            <a:r>
              <a:rPr lang="en-US" dirty="0" err="1"/>
              <a:t>xgcd</a:t>
            </a:r>
            <a:r>
              <a:rPr lang="en-US" dirty="0"/>
              <a:t>(99, 78) = </a:t>
            </a:r>
          </a:p>
          <a:p>
            <a:pPr marL="0" indent="0">
              <a:buNone/>
            </a:pPr>
            <a:r>
              <a:rPr lang="en-US" dirty="0"/>
              <a:t>3 = (99)(-11) + (78)(14)</a:t>
            </a:r>
          </a:p>
          <a:p>
            <a:pPr marL="0" indent="0">
              <a:buNone/>
            </a:pPr>
            <a:endParaRPr lang="en-US" dirty="0"/>
          </a:p>
          <a:p>
            <a:pPr marL="0" indent="0">
              <a:buNone/>
            </a:pPr>
            <a:r>
              <a:rPr lang="en-US" dirty="0" err="1"/>
              <a:t>xgcd</a:t>
            </a:r>
            <a:r>
              <a:rPr lang="en-US" dirty="0"/>
              <a:t>(215, 109) = </a:t>
            </a:r>
          </a:p>
          <a:p>
            <a:pPr marL="0" indent="0">
              <a:buNone/>
            </a:pPr>
            <a:r>
              <a:rPr lang="en-US" dirty="0"/>
              <a:t>1 = (215)(36) + (-71)(109) </a:t>
            </a:r>
          </a:p>
          <a:p>
            <a:pPr marL="0" indent="0">
              <a:buNone/>
            </a:pPr>
            <a:endParaRPr lang="en-US" dirty="0"/>
          </a:p>
        </p:txBody>
      </p:sp>
    </p:spTree>
    <p:extLst>
      <p:ext uri="{BB962C8B-B14F-4D97-AF65-F5344CB8AC3E}">
        <p14:creationId xmlns:p14="http://schemas.microsoft.com/office/powerpoint/2010/main" val="79128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78A8-B595-40DA-BE2D-A69394A36E3B}"/>
              </a:ext>
            </a:extLst>
          </p:cNvPr>
          <p:cNvSpPr>
            <a:spLocks noGrp="1"/>
          </p:cNvSpPr>
          <p:nvPr>
            <p:ph type="title"/>
          </p:nvPr>
        </p:nvSpPr>
        <p:spPr/>
        <p:txBody>
          <a:bodyPr/>
          <a:lstStyle/>
          <a:p>
            <a:r>
              <a:rPr lang="en-US" dirty="0"/>
              <a:t>Intuition for Recursive XGCD</a:t>
            </a:r>
          </a:p>
        </p:txBody>
      </p:sp>
      <p:sp>
        <p:nvSpPr>
          <p:cNvPr id="3" name="Content Placeholder 2">
            <a:extLst>
              <a:ext uri="{FF2B5EF4-FFF2-40B4-BE49-F238E27FC236}">
                <a16:creationId xmlns:a16="http://schemas.microsoft.com/office/drawing/2014/main" id="{5646D3CC-E68B-43BD-9A4D-0ECA37940CF5}"/>
              </a:ext>
            </a:extLst>
          </p:cNvPr>
          <p:cNvSpPr>
            <a:spLocks noGrp="1"/>
          </p:cNvSpPr>
          <p:nvPr>
            <p:ph idx="1"/>
          </p:nvPr>
        </p:nvSpPr>
        <p:spPr/>
        <p:txBody>
          <a:bodyPr/>
          <a:lstStyle/>
          <a:p>
            <a:pPr marL="0" indent="0">
              <a:buNone/>
            </a:pPr>
            <a:r>
              <a:rPr lang="en-US" dirty="0"/>
              <a:t>So, we want to code up this process for finding the </a:t>
            </a:r>
            <a:r>
              <a:rPr lang="en-US" dirty="0" err="1"/>
              <a:t>Bezout</a:t>
            </a:r>
            <a:r>
              <a:rPr lang="en-US" dirty="0"/>
              <a:t> coefficients:</a:t>
            </a:r>
          </a:p>
          <a:p>
            <a:r>
              <a:rPr lang="en-US" dirty="0"/>
              <a:t>Observe that when we were trying to find these coefficients, we expressed each remainder as a LC of the other numbers on an iteration of GCD</a:t>
            </a:r>
          </a:p>
        </p:txBody>
      </p:sp>
    </p:spTree>
    <p:extLst>
      <p:ext uri="{BB962C8B-B14F-4D97-AF65-F5344CB8AC3E}">
        <p14:creationId xmlns:p14="http://schemas.microsoft.com/office/powerpoint/2010/main" val="3595307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243</TotalTime>
  <Words>4972</Words>
  <Application>Microsoft Office PowerPoint</Application>
  <PresentationFormat>Widescreen</PresentationFormat>
  <Paragraphs>961</Paragraphs>
  <Slides>77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Cambria Math</vt:lpstr>
      <vt:lpstr>Gill Sans MT</vt:lpstr>
      <vt:lpstr>Parcel</vt:lpstr>
      <vt:lpstr>CS 1501 Recitation 8</vt:lpstr>
      <vt:lpstr>Agenda For Today</vt:lpstr>
      <vt:lpstr>XGCD Algorithm</vt:lpstr>
      <vt:lpstr>XGCD</vt:lpstr>
      <vt:lpstr>Euclidean Algorithm</vt:lpstr>
      <vt:lpstr>But… Why does this Work?</vt:lpstr>
      <vt:lpstr>GCD Example</vt:lpstr>
      <vt:lpstr>XGCD Example</vt:lpstr>
      <vt:lpstr>Intuition for Recursive XGCD</vt:lpstr>
      <vt:lpstr>Deriving a Recursive Algorithm for XGCD</vt:lpstr>
      <vt:lpstr>Deriving a Recursive Algorithm for XGCD</vt:lpstr>
      <vt:lpstr>Summarizing Recursive XGCD</vt:lpstr>
      <vt:lpstr>An Implementation of Recursive XGCD</vt:lpstr>
      <vt:lpstr>XGCD Example</vt:lpstr>
      <vt:lpstr>XGCD Example</vt:lpstr>
      <vt:lpstr>XGCD(99,78)</vt:lpstr>
      <vt:lpstr>XGCD(99,78)</vt:lpstr>
      <vt:lpstr>XGCD(99,78)</vt:lpstr>
      <vt:lpstr>XGCD(99,78)</vt:lpstr>
      <vt:lpstr>XGCD(99,78)</vt:lpstr>
      <vt:lpstr>XGCD(99,78)</vt:lpstr>
      <vt:lpstr>XGCD(99,78)</vt:lpstr>
      <vt:lpstr>XGCD(99,78)</vt:lpstr>
      <vt:lpstr>XGCD(99,78)</vt:lpstr>
      <vt:lpstr>XGCD(99,78)</vt:lpstr>
      <vt:lpstr>XGCD(99,78)</vt:lpstr>
      <vt:lpstr>XGCD(99,78)</vt:lpstr>
      <vt:lpstr>XGCD(99,78)</vt:lpstr>
      <vt:lpstr>XGCD(99,78)</vt:lpstr>
      <vt:lpstr>XGCD(99,78)</vt:lpstr>
      <vt:lpstr>Result of XGCD(99,78)</vt:lpstr>
      <vt:lpstr>GCD and RSA</vt:lpstr>
      <vt:lpstr>Definitions</vt:lpstr>
      <vt:lpstr>Euler’s Totient Example</vt:lpstr>
      <vt:lpstr>A Simple, but Powerful Theorem</vt:lpstr>
      <vt:lpstr>RSA</vt:lpstr>
      <vt:lpstr>RSA Encryption</vt:lpstr>
      <vt:lpstr>RSA Decryption</vt:lpstr>
      <vt:lpstr>But There’s a Concern…</vt:lpstr>
      <vt:lpstr>An Example of RSA Key Generation</vt:lpstr>
      <vt:lpstr>An Example of RSA Key Generation</vt:lpstr>
      <vt:lpstr>Example of RSA Encryption/Decryption</vt:lpstr>
      <vt:lpstr>Caveats of RSA</vt:lpstr>
      <vt:lpstr>Prime Factorization Algorithms</vt:lpstr>
      <vt:lpstr>Classical Prime Factorization</vt:lpstr>
      <vt:lpstr>Groups and Cyclic Subgroups</vt:lpstr>
      <vt:lpstr>Cyclic Subgroups</vt:lpstr>
      <vt:lpstr>Classical Prime Factorization</vt:lpstr>
      <vt:lpstr>Prime Factorization Example</vt:lpstr>
      <vt:lpstr>Shor’s Algorithm</vt:lpstr>
      <vt:lpstr>Sketch of Shor’s Algorithm</vt:lpstr>
      <vt:lpstr>Why do we not use Shor’s Then??</vt:lpstr>
      <vt:lpstr>Project 5</vt:lpstr>
      <vt:lpstr>Project 5</vt:lpstr>
      <vt:lpstr>A slight Detour: Review of Binary Representation</vt:lpstr>
      <vt:lpstr>Review of Binary REpresentation</vt:lpstr>
      <vt:lpstr>Base-2 </vt:lpstr>
      <vt:lpstr>Bytes and Hex </vt:lpstr>
      <vt:lpstr>Primitive Data Type Sizes</vt:lpstr>
      <vt:lpstr>Bitwise Operations</vt:lpstr>
      <vt:lpstr>Shift Operations</vt:lpstr>
      <vt:lpstr>Signed and Unsigned Representation</vt:lpstr>
      <vt:lpstr>Hickory Dickory Dock, Think about Two’s Complement like a Clock</vt:lpstr>
      <vt:lpstr>Binary Addition</vt:lpstr>
      <vt:lpstr>Overflow</vt:lpstr>
      <vt:lpstr>Range of Numbers</vt:lpstr>
      <vt:lpstr>Bit masking</vt:lpstr>
      <vt:lpstr>Back to the Project</vt:lpstr>
      <vt:lpstr>Hefty Integer Representation</vt:lpstr>
      <vt:lpstr>Hefty Integer</vt:lpstr>
      <vt:lpstr>Gradeschool Multiplication Algorithm</vt:lpstr>
      <vt:lpstr>XGCD</vt:lpstr>
      <vt:lpstr>Gradeschool Division Algorithm</vt:lpstr>
      <vt:lpstr>Common Errors and Advice</vt:lpstr>
      <vt:lpstr>Common Errors and Advice</vt:lpstr>
      <vt:lpstr>Thank you for being amazing </vt:lpstr>
      <vt:lpstr>It’s Our Last Recitation…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1501 Recitation 8</dc:title>
  <dc:creator>Lu, Gordon</dc:creator>
  <cp:lastModifiedBy>Lu, Gordon</cp:lastModifiedBy>
  <cp:revision>4</cp:revision>
  <dcterms:created xsi:type="dcterms:W3CDTF">2022-04-14T06:20:48Z</dcterms:created>
  <dcterms:modified xsi:type="dcterms:W3CDTF">2022-04-14T10:24:11Z</dcterms:modified>
</cp:coreProperties>
</file>