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77"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86" r:id="rId25"/>
    <p:sldId id="285" r:id="rId26"/>
    <p:sldId id="289" r:id="rId27"/>
    <p:sldId id="290" r:id="rId28"/>
    <p:sldId id="291" r:id="rId29"/>
    <p:sldId id="292" r:id="rId30"/>
    <p:sldId id="293" r:id="rId31"/>
    <p:sldId id="287" r:id="rId32"/>
    <p:sldId id="279" r:id="rId33"/>
    <p:sldId id="281" r:id="rId34"/>
    <p:sldId id="280" r:id="rId35"/>
    <p:sldId id="282" r:id="rId36"/>
    <p:sldId id="283" r:id="rId37"/>
    <p:sldId id="284" r:id="rId38"/>
    <p:sldId id="288"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65"/>
  </p:normalViewPr>
  <p:slideViewPr>
    <p:cSldViewPr snapToGrid="0" snapToObjects="1">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3/18/2022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3/18/2022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3/18/2022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lgs4.cs.princeton.edu/24pq/IndexMinPQ.java.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7BE3-FEAF-514C-BC6D-335D7C41F150}"/>
              </a:ext>
            </a:extLst>
          </p:cNvPr>
          <p:cNvSpPr>
            <a:spLocks noGrp="1"/>
          </p:cNvSpPr>
          <p:nvPr>
            <p:ph type="ctrTitle"/>
          </p:nvPr>
        </p:nvSpPr>
        <p:spPr/>
        <p:txBody>
          <a:bodyPr/>
          <a:lstStyle/>
          <a:p>
            <a:r>
              <a:rPr lang="en-US" dirty="0"/>
              <a:t>CS 1501 Recitation 4</a:t>
            </a:r>
          </a:p>
        </p:txBody>
      </p:sp>
      <p:sp>
        <p:nvSpPr>
          <p:cNvPr id="3" name="Subtitle 2">
            <a:extLst>
              <a:ext uri="{FF2B5EF4-FFF2-40B4-BE49-F238E27FC236}">
                <a16:creationId xmlns:a16="http://schemas.microsoft.com/office/drawing/2014/main" id="{461F9D9D-6120-084C-8186-0613F0D4810E}"/>
              </a:ext>
            </a:extLst>
          </p:cNvPr>
          <p:cNvSpPr>
            <a:spLocks noGrp="1"/>
          </p:cNvSpPr>
          <p:nvPr>
            <p:ph type="subTitle" idx="1"/>
          </p:nvPr>
        </p:nvSpPr>
        <p:spPr/>
        <p:txBody>
          <a:bodyPr/>
          <a:lstStyle/>
          <a:p>
            <a:r>
              <a:rPr lang="en-US" dirty="0"/>
              <a:t>Gordon Lu</a:t>
            </a:r>
          </a:p>
        </p:txBody>
      </p:sp>
    </p:spTree>
    <p:extLst>
      <p:ext uri="{BB962C8B-B14F-4D97-AF65-F5344CB8AC3E}">
        <p14:creationId xmlns:p14="http://schemas.microsoft.com/office/powerpoint/2010/main" val="1951194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3889-64CD-3F4C-8A1D-8FEEFDDF5B86}"/>
              </a:ext>
            </a:extLst>
          </p:cNvPr>
          <p:cNvSpPr>
            <a:spLocks noGrp="1"/>
          </p:cNvSpPr>
          <p:nvPr>
            <p:ph type="title"/>
          </p:nvPr>
        </p:nvSpPr>
        <p:spPr/>
        <p:txBody>
          <a:bodyPr/>
          <a:lstStyle/>
          <a:p>
            <a:r>
              <a:rPr lang="en-US" dirty="0"/>
              <a:t>The Necessity for an Array-Based Representation</a:t>
            </a:r>
          </a:p>
        </p:txBody>
      </p:sp>
      <p:sp>
        <p:nvSpPr>
          <p:cNvPr id="3" name="Content Placeholder 2">
            <a:extLst>
              <a:ext uri="{FF2B5EF4-FFF2-40B4-BE49-F238E27FC236}">
                <a16:creationId xmlns:a16="http://schemas.microsoft.com/office/drawing/2014/main" id="{51D8FB3F-DDB7-C14E-B61D-D71B820B812C}"/>
              </a:ext>
            </a:extLst>
          </p:cNvPr>
          <p:cNvSpPr>
            <a:spLocks noGrp="1"/>
          </p:cNvSpPr>
          <p:nvPr>
            <p:ph idx="1"/>
          </p:nvPr>
        </p:nvSpPr>
        <p:spPr/>
        <p:txBody>
          <a:bodyPr/>
          <a:lstStyle/>
          <a:p>
            <a:pPr marL="0" indent="0">
              <a:buNone/>
            </a:pPr>
            <a:r>
              <a:rPr lang="en-US" dirty="0"/>
              <a:t>Instead of using explicit links (as in the binary tree structures), we can travel up and down by doing simple arithmetic on array indices: </a:t>
            </a:r>
          </a:p>
          <a:p>
            <a:r>
              <a:rPr lang="en-US" dirty="0"/>
              <a:t>To move up the tree from a[k] we set k to k/2;</a:t>
            </a:r>
          </a:p>
          <a:p>
            <a:r>
              <a:rPr lang="en-US" dirty="0"/>
              <a:t>To move down the tree, we set k to 2k or 2k+1.</a:t>
            </a:r>
          </a:p>
        </p:txBody>
      </p:sp>
    </p:spTree>
    <p:extLst>
      <p:ext uri="{BB962C8B-B14F-4D97-AF65-F5344CB8AC3E}">
        <p14:creationId xmlns:p14="http://schemas.microsoft.com/office/powerpoint/2010/main" val="110071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648B-88E2-8D49-B446-AC413B6435E6}"/>
              </a:ext>
            </a:extLst>
          </p:cNvPr>
          <p:cNvSpPr>
            <a:spLocks noGrp="1"/>
          </p:cNvSpPr>
          <p:nvPr>
            <p:ph type="title"/>
          </p:nvPr>
        </p:nvSpPr>
        <p:spPr/>
        <p:txBody>
          <a:bodyPr/>
          <a:lstStyle/>
          <a:p>
            <a:r>
              <a:rPr lang="en-US" dirty="0"/>
              <a:t>Heap Helper Methods</a:t>
            </a:r>
          </a:p>
        </p:txBody>
      </p:sp>
      <p:sp>
        <p:nvSpPr>
          <p:cNvPr id="3" name="Content Placeholder 2">
            <a:extLst>
              <a:ext uri="{FF2B5EF4-FFF2-40B4-BE49-F238E27FC236}">
                <a16:creationId xmlns:a16="http://schemas.microsoft.com/office/drawing/2014/main" id="{E9B8C383-FB69-5E47-9FFC-4C609C73989D}"/>
              </a:ext>
            </a:extLst>
          </p:cNvPr>
          <p:cNvSpPr>
            <a:spLocks noGrp="1"/>
          </p:cNvSpPr>
          <p:nvPr>
            <p:ph idx="1"/>
          </p:nvPr>
        </p:nvSpPr>
        <p:spPr/>
        <p:txBody>
          <a:bodyPr/>
          <a:lstStyle/>
          <a:p>
            <a:pPr marL="0" indent="0">
              <a:buNone/>
            </a:pPr>
            <a:r>
              <a:rPr lang="en-US" dirty="0"/>
              <a:t>We represent a heap of size N in private array </a:t>
            </a:r>
            <a:r>
              <a:rPr lang="en-US" dirty="0" err="1"/>
              <a:t>pq</a:t>
            </a:r>
            <a:r>
              <a:rPr lang="en-US" dirty="0"/>
              <a:t>[] of length N + 1, with </a:t>
            </a:r>
            <a:r>
              <a:rPr lang="en-US" dirty="0" err="1"/>
              <a:t>pq</a:t>
            </a:r>
            <a:r>
              <a:rPr lang="en-US" dirty="0"/>
              <a:t>[0] unused and the heap in </a:t>
            </a:r>
            <a:r>
              <a:rPr lang="en-US" dirty="0" err="1"/>
              <a:t>pq</a:t>
            </a:r>
            <a:r>
              <a:rPr lang="en-US" dirty="0"/>
              <a:t>[1] through </a:t>
            </a:r>
            <a:r>
              <a:rPr lang="en-US" dirty="0" err="1"/>
              <a:t>pq</a:t>
            </a:r>
            <a:r>
              <a:rPr lang="en-US" dirty="0"/>
              <a:t>[N].</a:t>
            </a:r>
          </a:p>
          <a:p>
            <a:pPr marL="0" indent="0">
              <a:buNone/>
            </a:pPr>
            <a:endParaRPr lang="en-US" dirty="0"/>
          </a:p>
          <a:p>
            <a:pPr marL="0" indent="0">
              <a:buNone/>
            </a:pPr>
            <a:endParaRPr lang="en-US" dirty="0"/>
          </a:p>
        </p:txBody>
      </p:sp>
      <p:pic>
        <p:nvPicPr>
          <p:cNvPr id="5" name="Picture 4" descr="Text&#10;&#10;Description automatically generated">
            <a:extLst>
              <a:ext uri="{FF2B5EF4-FFF2-40B4-BE49-F238E27FC236}">
                <a16:creationId xmlns:a16="http://schemas.microsoft.com/office/drawing/2014/main" id="{159B13B3-339C-144F-9DA9-680BC8B243E6}"/>
              </a:ext>
            </a:extLst>
          </p:cNvPr>
          <p:cNvPicPr>
            <a:picLocks noChangeAspect="1"/>
          </p:cNvPicPr>
          <p:nvPr/>
        </p:nvPicPr>
        <p:blipFill>
          <a:blip r:embed="rId2"/>
          <a:stretch>
            <a:fillRect/>
          </a:stretch>
        </p:blipFill>
        <p:spPr>
          <a:xfrm>
            <a:off x="2806700" y="3429000"/>
            <a:ext cx="6172200" cy="1549400"/>
          </a:xfrm>
          <a:prstGeom prst="rect">
            <a:avLst/>
          </a:prstGeom>
        </p:spPr>
      </p:pic>
    </p:spTree>
    <p:extLst>
      <p:ext uri="{BB962C8B-B14F-4D97-AF65-F5344CB8AC3E}">
        <p14:creationId xmlns:p14="http://schemas.microsoft.com/office/powerpoint/2010/main" val="95173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0DA8-72F4-AE4B-AB17-947BDD8EB63B}"/>
              </a:ext>
            </a:extLst>
          </p:cNvPr>
          <p:cNvSpPr>
            <a:spLocks noGrp="1"/>
          </p:cNvSpPr>
          <p:nvPr>
            <p:ph type="title"/>
          </p:nvPr>
        </p:nvSpPr>
        <p:spPr/>
        <p:txBody>
          <a:bodyPr/>
          <a:lstStyle/>
          <a:p>
            <a:r>
              <a:rPr lang="en-US" dirty="0"/>
              <a:t>Heap Operations</a:t>
            </a:r>
          </a:p>
        </p:txBody>
      </p:sp>
      <p:sp>
        <p:nvSpPr>
          <p:cNvPr id="3" name="Content Placeholder 2">
            <a:extLst>
              <a:ext uri="{FF2B5EF4-FFF2-40B4-BE49-F238E27FC236}">
                <a16:creationId xmlns:a16="http://schemas.microsoft.com/office/drawing/2014/main" id="{C4AC310F-2A62-9543-8225-5B24F98CBD7A}"/>
              </a:ext>
            </a:extLst>
          </p:cNvPr>
          <p:cNvSpPr>
            <a:spLocks noGrp="1"/>
          </p:cNvSpPr>
          <p:nvPr>
            <p:ph idx="1"/>
          </p:nvPr>
        </p:nvSpPr>
        <p:spPr/>
        <p:txBody>
          <a:bodyPr/>
          <a:lstStyle/>
          <a:p>
            <a:pPr marL="0" indent="0">
              <a:buNone/>
            </a:pPr>
            <a:r>
              <a:rPr lang="en-US" dirty="0"/>
              <a:t>Whenever we perform an operation on the Heap, we may violate the heap property, and may need to </a:t>
            </a:r>
            <a:r>
              <a:rPr lang="en-US" dirty="0" err="1"/>
              <a:t>reheapify</a:t>
            </a:r>
            <a:r>
              <a:rPr lang="en-US" dirty="0"/>
              <a:t> to restore it.</a:t>
            </a:r>
          </a:p>
          <a:p>
            <a:pPr marL="0" indent="0">
              <a:buNone/>
            </a:pPr>
            <a:r>
              <a:rPr lang="en-US" dirty="0"/>
              <a:t>1) When the priority of some node is increased (or a new node is added at the bottom of a heap), we have to travel up the heap to restore the heap order. (</a:t>
            </a:r>
            <a:r>
              <a:rPr lang="en-US" dirty="0">
                <a:solidFill>
                  <a:srgbClr val="FF0000"/>
                </a:solidFill>
              </a:rPr>
              <a:t>Swim/Percolate Up)</a:t>
            </a:r>
          </a:p>
          <a:p>
            <a:pPr marL="0" indent="0">
              <a:buNone/>
            </a:pPr>
            <a:r>
              <a:rPr lang="en-US" dirty="0"/>
              <a:t>2) When the priority of some node is decreased (for example, if we replace the node at the root with a new node that has a smaller key), we have to travel down the heap to restore the heap order. (</a:t>
            </a:r>
            <a:r>
              <a:rPr lang="en-US" dirty="0">
                <a:solidFill>
                  <a:srgbClr val="FF0000"/>
                </a:solidFill>
              </a:rPr>
              <a:t>Sink/Percolate Down</a:t>
            </a:r>
            <a:r>
              <a:rPr lang="en-US" dirty="0"/>
              <a:t>)</a:t>
            </a:r>
          </a:p>
        </p:txBody>
      </p:sp>
    </p:spTree>
    <p:extLst>
      <p:ext uri="{BB962C8B-B14F-4D97-AF65-F5344CB8AC3E}">
        <p14:creationId xmlns:p14="http://schemas.microsoft.com/office/powerpoint/2010/main" val="313752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2D33-46ED-4742-82C2-D6322B1345B1}"/>
              </a:ext>
            </a:extLst>
          </p:cNvPr>
          <p:cNvSpPr>
            <a:spLocks noGrp="1"/>
          </p:cNvSpPr>
          <p:nvPr>
            <p:ph type="title"/>
          </p:nvPr>
        </p:nvSpPr>
        <p:spPr/>
        <p:txBody>
          <a:bodyPr/>
          <a:lstStyle/>
          <a:p>
            <a:r>
              <a:rPr lang="en-US" dirty="0"/>
              <a:t>Bottom-Up </a:t>
            </a:r>
            <a:r>
              <a:rPr lang="en-US" dirty="0" err="1"/>
              <a:t>Reheapify</a:t>
            </a:r>
            <a:endParaRPr lang="en-US" dirty="0"/>
          </a:p>
        </p:txBody>
      </p:sp>
      <p:sp>
        <p:nvSpPr>
          <p:cNvPr id="3" name="Content Placeholder 2">
            <a:extLst>
              <a:ext uri="{FF2B5EF4-FFF2-40B4-BE49-F238E27FC236}">
                <a16:creationId xmlns:a16="http://schemas.microsoft.com/office/drawing/2014/main" id="{80F73A88-D912-8C45-BB89-FD0C48F980E8}"/>
              </a:ext>
            </a:extLst>
          </p:cNvPr>
          <p:cNvSpPr>
            <a:spLocks noGrp="1"/>
          </p:cNvSpPr>
          <p:nvPr>
            <p:ph idx="1"/>
          </p:nvPr>
        </p:nvSpPr>
        <p:spPr/>
        <p:txBody>
          <a:bodyPr/>
          <a:lstStyle/>
          <a:p>
            <a:pPr marL="0" indent="0">
              <a:buNone/>
            </a:pPr>
            <a:r>
              <a:rPr lang="en-US" b="1" dirty="0">
                <a:solidFill>
                  <a:srgbClr val="FF0000"/>
                </a:solidFill>
              </a:rPr>
              <a:t>Swim:</a:t>
            </a:r>
          </a:p>
          <a:p>
            <a:pPr marL="0" indent="0">
              <a:buNone/>
            </a:pPr>
            <a:r>
              <a:rPr lang="en-US" dirty="0"/>
              <a:t>If the heap order is violated because a node’s key becomes larger than that node’s parent’s key, then we can make progress toward fixing the violation by exchanging the node with its parent. </a:t>
            </a:r>
          </a:p>
          <a:p>
            <a:r>
              <a:rPr lang="en-US" dirty="0"/>
              <a:t>After the exchange, the node is larger than both its children (one is the old parent, and the other is smaller than the old parent because it was a child of that node) but the node may still be larger than its parent. </a:t>
            </a:r>
          </a:p>
          <a:p>
            <a:r>
              <a:rPr lang="en-US" dirty="0"/>
              <a:t>We can fix that violation in the same way, and so forth, moving up the heap until we reach a node with a larger key, or the root.</a:t>
            </a:r>
          </a:p>
        </p:txBody>
      </p:sp>
    </p:spTree>
    <p:extLst>
      <p:ext uri="{BB962C8B-B14F-4D97-AF65-F5344CB8AC3E}">
        <p14:creationId xmlns:p14="http://schemas.microsoft.com/office/powerpoint/2010/main" val="170058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1F01-07CE-2A48-90DB-CBF385037244}"/>
              </a:ext>
            </a:extLst>
          </p:cNvPr>
          <p:cNvSpPr>
            <a:spLocks noGrp="1"/>
          </p:cNvSpPr>
          <p:nvPr>
            <p:ph type="title"/>
          </p:nvPr>
        </p:nvSpPr>
        <p:spPr/>
        <p:txBody>
          <a:bodyPr/>
          <a:lstStyle/>
          <a:p>
            <a:r>
              <a:rPr lang="en-US" dirty="0"/>
              <a:t>Swim Example</a:t>
            </a:r>
          </a:p>
        </p:txBody>
      </p:sp>
      <p:pic>
        <p:nvPicPr>
          <p:cNvPr id="5" name="Content Placeholder 4" descr="Diagram, shape, schematic&#10;&#10;Description automatically generated">
            <a:extLst>
              <a:ext uri="{FF2B5EF4-FFF2-40B4-BE49-F238E27FC236}">
                <a16:creationId xmlns:a16="http://schemas.microsoft.com/office/drawing/2014/main" id="{E41D3F44-2E13-224B-96FD-586023F8A72D}"/>
              </a:ext>
            </a:extLst>
          </p:cNvPr>
          <p:cNvPicPr>
            <a:picLocks noGrp="1" noChangeAspect="1"/>
          </p:cNvPicPr>
          <p:nvPr>
            <p:ph idx="1"/>
          </p:nvPr>
        </p:nvPicPr>
        <p:blipFill>
          <a:blip r:embed="rId2"/>
          <a:stretch>
            <a:fillRect/>
          </a:stretch>
        </p:blipFill>
        <p:spPr>
          <a:xfrm>
            <a:off x="4411686" y="2374265"/>
            <a:ext cx="3699246" cy="3427095"/>
          </a:xfrm>
        </p:spPr>
      </p:pic>
    </p:spTree>
    <p:extLst>
      <p:ext uri="{BB962C8B-B14F-4D97-AF65-F5344CB8AC3E}">
        <p14:creationId xmlns:p14="http://schemas.microsoft.com/office/powerpoint/2010/main" val="882674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2A16-53A7-7B43-90FE-896B597C8956}"/>
              </a:ext>
            </a:extLst>
          </p:cNvPr>
          <p:cNvSpPr>
            <a:spLocks noGrp="1"/>
          </p:cNvSpPr>
          <p:nvPr>
            <p:ph type="title"/>
          </p:nvPr>
        </p:nvSpPr>
        <p:spPr/>
        <p:txBody>
          <a:bodyPr/>
          <a:lstStyle/>
          <a:p>
            <a:r>
              <a:rPr lang="en-US" dirty="0"/>
              <a:t>Swim Code</a:t>
            </a:r>
          </a:p>
        </p:txBody>
      </p:sp>
      <p:pic>
        <p:nvPicPr>
          <p:cNvPr id="7" name="Content Placeholder 6" descr="Text&#10;&#10;Description automatically generated">
            <a:extLst>
              <a:ext uri="{FF2B5EF4-FFF2-40B4-BE49-F238E27FC236}">
                <a16:creationId xmlns:a16="http://schemas.microsoft.com/office/drawing/2014/main" id="{B50EEDB8-F2B9-6048-8628-398476F23B01}"/>
              </a:ext>
            </a:extLst>
          </p:cNvPr>
          <p:cNvPicPr>
            <a:picLocks noGrp="1" noChangeAspect="1"/>
          </p:cNvPicPr>
          <p:nvPr>
            <p:ph idx="1"/>
          </p:nvPr>
        </p:nvPicPr>
        <p:blipFill>
          <a:blip r:embed="rId2"/>
          <a:stretch>
            <a:fillRect/>
          </a:stretch>
        </p:blipFill>
        <p:spPr>
          <a:xfrm>
            <a:off x="3917950" y="2405062"/>
            <a:ext cx="4356100" cy="2451100"/>
          </a:xfrm>
        </p:spPr>
      </p:pic>
      <p:sp>
        <p:nvSpPr>
          <p:cNvPr id="9" name="TextBox 8">
            <a:extLst>
              <a:ext uri="{FF2B5EF4-FFF2-40B4-BE49-F238E27FC236}">
                <a16:creationId xmlns:a16="http://schemas.microsoft.com/office/drawing/2014/main" id="{524B0161-ECBB-1C4B-8091-5ED58EE808DD}"/>
              </a:ext>
            </a:extLst>
          </p:cNvPr>
          <p:cNvSpPr txBox="1"/>
          <p:nvPr/>
        </p:nvSpPr>
        <p:spPr>
          <a:xfrm>
            <a:off x="8483601" y="2878871"/>
            <a:ext cx="3210559" cy="923330"/>
          </a:xfrm>
          <a:prstGeom prst="rect">
            <a:avLst/>
          </a:prstGeom>
          <a:noFill/>
        </p:spPr>
        <p:txBody>
          <a:bodyPr wrap="square" rtlCol="0">
            <a:spAutoFit/>
          </a:bodyPr>
          <a:lstStyle/>
          <a:p>
            <a:r>
              <a:rPr lang="en-US" dirty="0"/>
              <a:t>The parent of the node at position k in a heap is at position k/2</a:t>
            </a:r>
          </a:p>
        </p:txBody>
      </p:sp>
      <p:sp>
        <p:nvSpPr>
          <p:cNvPr id="10" name="TextBox 9">
            <a:extLst>
              <a:ext uri="{FF2B5EF4-FFF2-40B4-BE49-F238E27FC236}">
                <a16:creationId xmlns:a16="http://schemas.microsoft.com/office/drawing/2014/main" id="{6087BED9-A33E-0C42-BE4E-7F1A0B3246F8}"/>
              </a:ext>
            </a:extLst>
          </p:cNvPr>
          <p:cNvSpPr txBox="1"/>
          <p:nvPr/>
        </p:nvSpPr>
        <p:spPr>
          <a:xfrm>
            <a:off x="3917950" y="5107812"/>
            <a:ext cx="5445760" cy="923330"/>
          </a:xfrm>
          <a:prstGeom prst="rect">
            <a:avLst/>
          </a:prstGeom>
          <a:noFill/>
        </p:spPr>
        <p:txBody>
          <a:bodyPr wrap="square" rtlCol="0">
            <a:spAutoFit/>
          </a:bodyPr>
          <a:lstStyle/>
          <a:p>
            <a:r>
              <a:rPr lang="en-US" dirty="0"/>
              <a:t>Therefore, when we get to a place where that node is not larger than its parent, we know that the heap order is satisfied throughout the heap.</a:t>
            </a:r>
          </a:p>
        </p:txBody>
      </p:sp>
    </p:spTree>
    <p:extLst>
      <p:ext uri="{BB962C8B-B14F-4D97-AF65-F5344CB8AC3E}">
        <p14:creationId xmlns:p14="http://schemas.microsoft.com/office/powerpoint/2010/main" val="127441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36CB-F27B-7946-A832-8CFDB3E14FF6}"/>
              </a:ext>
            </a:extLst>
          </p:cNvPr>
          <p:cNvSpPr>
            <a:spLocks noGrp="1"/>
          </p:cNvSpPr>
          <p:nvPr>
            <p:ph type="title"/>
          </p:nvPr>
        </p:nvSpPr>
        <p:spPr/>
        <p:txBody>
          <a:bodyPr/>
          <a:lstStyle/>
          <a:p>
            <a:r>
              <a:rPr lang="en-US" dirty="0"/>
              <a:t>Top-Down </a:t>
            </a:r>
            <a:r>
              <a:rPr lang="en-US" dirty="0" err="1"/>
              <a:t>Reheapify</a:t>
            </a:r>
            <a:endParaRPr lang="en-US" dirty="0"/>
          </a:p>
        </p:txBody>
      </p:sp>
      <p:sp>
        <p:nvSpPr>
          <p:cNvPr id="3" name="Content Placeholder 2">
            <a:extLst>
              <a:ext uri="{FF2B5EF4-FFF2-40B4-BE49-F238E27FC236}">
                <a16:creationId xmlns:a16="http://schemas.microsoft.com/office/drawing/2014/main" id="{10566F87-7BF0-F74A-AF26-CDB14F6208EA}"/>
              </a:ext>
            </a:extLst>
          </p:cNvPr>
          <p:cNvSpPr>
            <a:spLocks noGrp="1"/>
          </p:cNvSpPr>
          <p:nvPr>
            <p:ph idx="1"/>
          </p:nvPr>
        </p:nvSpPr>
        <p:spPr/>
        <p:txBody>
          <a:bodyPr/>
          <a:lstStyle/>
          <a:p>
            <a:pPr marL="0" indent="0">
              <a:buNone/>
            </a:pPr>
            <a:r>
              <a:rPr lang="en-US" b="1" dirty="0">
                <a:solidFill>
                  <a:srgbClr val="FF0000"/>
                </a:solidFill>
              </a:rPr>
              <a:t>Sink:</a:t>
            </a:r>
          </a:p>
          <a:p>
            <a:pPr marL="0" indent="0">
              <a:buNone/>
            </a:pPr>
            <a:r>
              <a:rPr lang="en-US" dirty="0"/>
              <a:t>If the heap order is violated because a node’s key becomes smaller than one or both of that node’s children’s keys, then we can make progress toward fixing the violation by exchanging the node with the larger of its two children. </a:t>
            </a:r>
          </a:p>
          <a:p>
            <a:r>
              <a:rPr lang="en-US" dirty="0"/>
              <a:t>This switch may cause a violation at the child!</a:t>
            </a:r>
          </a:p>
          <a:p>
            <a:r>
              <a:rPr lang="en-US" dirty="0"/>
              <a:t>We fix that violation in the same way, and so forth, moving down the heap until we reach a node with both children smaller (or equal), or the bottom.</a:t>
            </a:r>
          </a:p>
        </p:txBody>
      </p:sp>
    </p:spTree>
    <p:extLst>
      <p:ext uri="{BB962C8B-B14F-4D97-AF65-F5344CB8AC3E}">
        <p14:creationId xmlns:p14="http://schemas.microsoft.com/office/powerpoint/2010/main" val="296303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D7E5-A5DC-9049-A4F4-6D7DE5D8D91C}"/>
              </a:ext>
            </a:extLst>
          </p:cNvPr>
          <p:cNvSpPr>
            <a:spLocks noGrp="1"/>
          </p:cNvSpPr>
          <p:nvPr>
            <p:ph type="title"/>
          </p:nvPr>
        </p:nvSpPr>
        <p:spPr/>
        <p:txBody>
          <a:bodyPr/>
          <a:lstStyle/>
          <a:p>
            <a:r>
              <a:rPr lang="en-US" dirty="0"/>
              <a:t>Sink Example</a:t>
            </a:r>
          </a:p>
        </p:txBody>
      </p:sp>
      <p:pic>
        <p:nvPicPr>
          <p:cNvPr id="5" name="Picture 4" descr="Diagram&#10;&#10;Description automatically generated">
            <a:extLst>
              <a:ext uri="{FF2B5EF4-FFF2-40B4-BE49-F238E27FC236}">
                <a16:creationId xmlns:a16="http://schemas.microsoft.com/office/drawing/2014/main" id="{301BBDE7-F122-AB4E-98F7-FF732C87366B}"/>
              </a:ext>
            </a:extLst>
          </p:cNvPr>
          <p:cNvPicPr>
            <a:picLocks noChangeAspect="1"/>
          </p:cNvPicPr>
          <p:nvPr/>
        </p:nvPicPr>
        <p:blipFill>
          <a:blip r:embed="rId2"/>
          <a:stretch>
            <a:fillRect/>
          </a:stretch>
        </p:blipFill>
        <p:spPr>
          <a:xfrm>
            <a:off x="4681220" y="2235100"/>
            <a:ext cx="3101340" cy="3577690"/>
          </a:xfrm>
          <a:prstGeom prst="rect">
            <a:avLst/>
          </a:prstGeom>
        </p:spPr>
      </p:pic>
    </p:spTree>
    <p:extLst>
      <p:ext uri="{BB962C8B-B14F-4D97-AF65-F5344CB8AC3E}">
        <p14:creationId xmlns:p14="http://schemas.microsoft.com/office/powerpoint/2010/main" val="1010054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4162-9A0B-164D-B6D9-7A6D27F89313}"/>
              </a:ext>
            </a:extLst>
          </p:cNvPr>
          <p:cNvSpPr>
            <a:spLocks noGrp="1"/>
          </p:cNvSpPr>
          <p:nvPr>
            <p:ph type="title"/>
          </p:nvPr>
        </p:nvSpPr>
        <p:spPr/>
        <p:txBody>
          <a:bodyPr/>
          <a:lstStyle/>
          <a:p>
            <a:r>
              <a:rPr lang="en-US" dirty="0"/>
              <a:t>Sink Code</a:t>
            </a:r>
          </a:p>
        </p:txBody>
      </p:sp>
      <p:pic>
        <p:nvPicPr>
          <p:cNvPr id="5" name="Picture 4" descr="Text&#10;&#10;Description automatically generated">
            <a:extLst>
              <a:ext uri="{FF2B5EF4-FFF2-40B4-BE49-F238E27FC236}">
                <a16:creationId xmlns:a16="http://schemas.microsoft.com/office/drawing/2014/main" id="{6E86E163-A5E0-2F46-A9DC-1C3477DA434D}"/>
              </a:ext>
            </a:extLst>
          </p:cNvPr>
          <p:cNvPicPr>
            <a:picLocks noChangeAspect="1"/>
          </p:cNvPicPr>
          <p:nvPr/>
        </p:nvPicPr>
        <p:blipFill>
          <a:blip r:embed="rId2"/>
          <a:stretch>
            <a:fillRect/>
          </a:stretch>
        </p:blipFill>
        <p:spPr>
          <a:xfrm>
            <a:off x="3404870" y="2411730"/>
            <a:ext cx="5016500" cy="3213100"/>
          </a:xfrm>
          <a:prstGeom prst="rect">
            <a:avLst/>
          </a:prstGeom>
        </p:spPr>
      </p:pic>
      <p:sp>
        <p:nvSpPr>
          <p:cNvPr id="6" name="TextBox 5">
            <a:extLst>
              <a:ext uri="{FF2B5EF4-FFF2-40B4-BE49-F238E27FC236}">
                <a16:creationId xmlns:a16="http://schemas.microsoft.com/office/drawing/2014/main" id="{02B77A10-4696-9E42-B774-D559ECDCEEA2}"/>
              </a:ext>
            </a:extLst>
          </p:cNvPr>
          <p:cNvSpPr txBox="1"/>
          <p:nvPr/>
        </p:nvSpPr>
        <p:spPr>
          <a:xfrm>
            <a:off x="8524241" y="2967335"/>
            <a:ext cx="2631439" cy="923330"/>
          </a:xfrm>
          <a:prstGeom prst="rect">
            <a:avLst/>
          </a:prstGeom>
          <a:noFill/>
        </p:spPr>
        <p:txBody>
          <a:bodyPr wrap="square" rtlCol="0">
            <a:spAutoFit/>
          </a:bodyPr>
          <a:lstStyle/>
          <a:p>
            <a:r>
              <a:rPr lang="en-US" dirty="0"/>
              <a:t>The children of the node at position k in a heap are at positions 2k and 2k+1.</a:t>
            </a:r>
          </a:p>
        </p:txBody>
      </p:sp>
      <p:sp>
        <p:nvSpPr>
          <p:cNvPr id="7" name="TextBox 6">
            <a:extLst>
              <a:ext uri="{FF2B5EF4-FFF2-40B4-BE49-F238E27FC236}">
                <a16:creationId xmlns:a16="http://schemas.microsoft.com/office/drawing/2014/main" id="{283E7410-4C65-F345-8F0B-962C520810D2}"/>
              </a:ext>
            </a:extLst>
          </p:cNvPr>
          <p:cNvSpPr txBox="1"/>
          <p:nvPr/>
        </p:nvSpPr>
        <p:spPr>
          <a:xfrm>
            <a:off x="3474720" y="5893308"/>
            <a:ext cx="4876800" cy="646331"/>
          </a:xfrm>
          <a:prstGeom prst="rect">
            <a:avLst/>
          </a:prstGeom>
          <a:noFill/>
        </p:spPr>
        <p:txBody>
          <a:bodyPr wrap="square" rtlCol="0">
            <a:spAutoFit/>
          </a:bodyPr>
          <a:lstStyle/>
          <a:p>
            <a:r>
              <a:rPr lang="en-US" dirty="0"/>
              <a:t>Think about the node, having too small a key, as having to sink to a lower level in the heap</a:t>
            </a:r>
          </a:p>
        </p:txBody>
      </p:sp>
    </p:spTree>
    <p:extLst>
      <p:ext uri="{BB962C8B-B14F-4D97-AF65-F5344CB8AC3E}">
        <p14:creationId xmlns:p14="http://schemas.microsoft.com/office/powerpoint/2010/main" val="161564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76E8-BA19-8147-87D2-8B590A1C15E9}"/>
              </a:ext>
            </a:extLst>
          </p:cNvPr>
          <p:cNvSpPr>
            <a:spLocks noGrp="1"/>
          </p:cNvSpPr>
          <p:nvPr>
            <p:ph type="title"/>
          </p:nvPr>
        </p:nvSpPr>
        <p:spPr/>
        <p:txBody>
          <a:bodyPr/>
          <a:lstStyle/>
          <a:p>
            <a:r>
              <a:rPr lang="en-US" dirty="0"/>
              <a:t>A real-Life Example of Sink/Swim</a:t>
            </a:r>
          </a:p>
        </p:txBody>
      </p:sp>
      <p:sp>
        <p:nvSpPr>
          <p:cNvPr id="3" name="Content Placeholder 2">
            <a:extLst>
              <a:ext uri="{FF2B5EF4-FFF2-40B4-BE49-F238E27FC236}">
                <a16:creationId xmlns:a16="http://schemas.microsoft.com/office/drawing/2014/main" id="{6B787A2B-694E-A84C-8C90-4912455D2001}"/>
              </a:ext>
            </a:extLst>
          </p:cNvPr>
          <p:cNvSpPr>
            <a:spLocks noGrp="1"/>
          </p:cNvSpPr>
          <p:nvPr>
            <p:ph idx="1"/>
          </p:nvPr>
        </p:nvSpPr>
        <p:spPr/>
        <p:txBody>
          <a:bodyPr>
            <a:normAutofit fontScale="92500" lnSpcReduction="20000"/>
          </a:bodyPr>
          <a:lstStyle/>
          <a:p>
            <a:pPr marL="0" indent="0">
              <a:buNone/>
            </a:pPr>
            <a:r>
              <a:rPr lang="en-US" dirty="0"/>
              <a:t>If we imagine the heap to represent a cutthroat corporate hierarchy, with each of the children of a node representing subordinates (and the parent representing the immediate superior), then these operations have amusing interpretations. </a:t>
            </a:r>
          </a:p>
          <a:p>
            <a:r>
              <a:rPr lang="en-US" dirty="0"/>
              <a:t>The swim() operation corresponds to a promising new manager arriving on the scene, being promoted up the chain of command (by exchanging jobs with any lower qualified boss) until the new person encounters a higher-qualified boss. </a:t>
            </a:r>
          </a:p>
          <a:p>
            <a:r>
              <a:rPr lang="en-US" dirty="0"/>
              <a:t>The sink() operation is analogous to the situation when the president of the company resigns and is replaced by someone from the outside. </a:t>
            </a:r>
          </a:p>
          <a:p>
            <a:r>
              <a:rPr lang="en-US" dirty="0"/>
              <a:t>If the president’s most powerful subordinate is stronger than the new person, they exchange jobs, and we move down the chain of command, demoting the new person and promoting others until the level of competence of the new person is reached, where there is no higher-qualified subordinate.</a:t>
            </a:r>
          </a:p>
        </p:txBody>
      </p:sp>
    </p:spTree>
    <p:extLst>
      <p:ext uri="{BB962C8B-B14F-4D97-AF65-F5344CB8AC3E}">
        <p14:creationId xmlns:p14="http://schemas.microsoft.com/office/powerpoint/2010/main" val="262807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94A2-048B-2A48-B9BE-80EA21360B95}"/>
              </a:ext>
            </a:extLst>
          </p:cNvPr>
          <p:cNvSpPr>
            <a:spLocks noGrp="1"/>
          </p:cNvSpPr>
          <p:nvPr>
            <p:ph type="title"/>
          </p:nvPr>
        </p:nvSpPr>
        <p:spPr/>
        <p:txBody>
          <a:bodyPr/>
          <a:lstStyle/>
          <a:p>
            <a:r>
              <a:rPr lang="en-US" dirty="0"/>
              <a:t>Agenda for Today</a:t>
            </a:r>
          </a:p>
        </p:txBody>
      </p:sp>
      <p:sp>
        <p:nvSpPr>
          <p:cNvPr id="3" name="Content Placeholder 2">
            <a:extLst>
              <a:ext uri="{FF2B5EF4-FFF2-40B4-BE49-F238E27FC236}">
                <a16:creationId xmlns:a16="http://schemas.microsoft.com/office/drawing/2014/main" id="{5CE9A222-CED2-ED48-ADCD-77B1E8B82F92}"/>
              </a:ext>
            </a:extLst>
          </p:cNvPr>
          <p:cNvSpPr>
            <a:spLocks noGrp="1"/>
          </p:cNvSpPr>
          <p:nvPr>
            <p:ph idx="1"/>
          </p:nvPr>
        </p:nvSpPr>
        <p:spPr/>
        <p:txBody>
          <a:bodyPr/>
          <a:lstStyle/>
          <a:p>
            <a:r>
              <a:rPr lang="en-US" dirty="0"/>
              <a:t>Priority Queues</a:t>
            </a:r>
          </a:p>
          <a:p>
            <a:pPr lvl="1"/>
            <a:r>
              <a:rPr lang="en-US" dirty="0"/>
              <a:t>Heapsort</a:t>
            </a:r>
          </a:p>
          <a:p>
            <a:pPr lvl="1"/>
            <a:r>
              <a:rPr lang="en-US" dirty="0"/>
              <a:t>What project 3 will look like</a:t>
            </a:r>
          </a:p>
          <a:p>
            <a:r>
              <a:rPr lang="en-US" dirty="0"/>
              <a:t>Questions for Project?</a:t>
            </a:r>
          </a:p>
        </p:txBody>
      </p:sp>
    </p:spTree>
    <p:extLst>
      <p:ext uri="{BB962C8B-B14F-4D97-AF65-F5344CB8AC3E}">
        <p14:creationId xmlns:p14="http://schemas.microsoft.com/office/powerpoint/2010/main" val="82330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2724-4D7F-CE4E-9DEE-73E6FDF27B3D}"/>
              </a:ext>
            </a:extLst>
          </p:cNvPr>
          <p:cNvSpPr>
            <a:spLocks noGrp="1"/>
          </p:cNvSpPr>
          <p:nvPr>
            <p:ph type="title"/>
          </p:nvPr>
        </p:nvSpPr>
        <p:spPr/>
        <p:txBody>
          <a:bodyPr/>
          <a:lstStyle/>
          <a:p>
            <a:r>
              <a:rPr lang="en-US" dirty="0"/>
              <a:t>Priority Queue Operations</a:t>
            </a:r>
          </a:p>
        </p:txBody>
      </p:sp>
      <p:sp>
        <p:nvSpPr>
          <p:cNvPr id="3" name="Content Placeholder 2">
            <a:extLst>
              <a:ext uri="{FF2B5EF4-FFF2-40B4-BE49-F238E27FC236}">
                <a16:creationId xmlns:a16="http://schemas.microsoft.com/office/drawing/2014/main" id="{CBB8C3F8-3AF4-4540-B09B-6B8F68D865B6}"/>
              </a:ext>
            </a:extLst>
          </p:cNvPr>
          <p:cNvSpPr>
            <a:spLocks noGrp="1"/>
          </p:cNvSpPr>
          <p:nvPr>
            <p:ph idx="1"/>
          </p:nvPr>
        </p:nvSpPr>
        <p:spPr/>
        <p:txBody>
          <a:bodyPr>
            <a:normAutofit lnSpcReduction="10000"/>
          </a:bodyPr>
          <a:lstStyle/>
          <a:p>
            <a:pPr marL="0" indent="0">
              <a:buNone/>
            </a:pPr>
            <a:r>
              <a:rPr lang="en-US" dirty="0"/>
              <a:t>Sink and Swim provide the basis for two essential Priority Queue operations:</a:t>
            </a:r>
          </a:p>
          <a:p>
            <a:pPr marL="0" indent="0">
              <a:buNone/>
            </a:pPr>
            <a:r>
              <a:rPr lang="en-US" dirty="0">
                <a:solidFill>
                  <a:srgbClr val="FF0000"/>
                </a:solidFill>
              </a:rPr>
              <a:t>Insert:</a:t>
            </a:r>
          </a:p>
          <a:p>
            <a:r>
              <a:rPr lang="en-US" dirty="0"/>
              <a:t>We add the new key at the end of the array, increment the size of the heap, and then swim up through the heap with that key to restore the heap condition. </a:t>
            </a:r>
          </a:p>
          <a:p>
            <a:pPr marL="0" indent="0">
              <a:buNone/>
            </a:pPr>
            <a:r>
              <a:rPr lang="en-US" dirty="0">
                <a:solidFill>
                  <a:srgbClr val="FF0000"/>
                </a:solidFill>
              </a:rPr>
              <a:t>Remove the Maximum Priority Element:</a:t>
            </a:r>
          </a:p>
          <a:p>
            <a:r>
              <a:rPr lang="en-US" dirty="0"/>
              <a:t>We take the largest key off the top, put the item from the end of the heap at the top, decrement the size of the heap, and then sink down through the heap with that key to restore the heap condition.</a:t>
            </a:r>
            <a:br>
              <a:rPr lang="en-US" dirty="0"/>
            </a:br>
            <a:endParaRPr lang="en-US" dirty="0"/>
          </a:p>
          <a:p>
            <a:pPr marL="0" indent="0">
              <a:buNone/>
            </a:pPr>
            <a:endParaRPr lang="en-US" dirty="0"/>
          </a:p>
        </p:txBody>
      </p:sp>
    </p:spTree>
    <p:extLst>
      <p:ext uri="{BB962C8B-B14F-4D97-AF65-F5344CB8AC3E}">
        <p14:creationId xmlns:p14="http://schemas.microsoft.com/office/powerpoint/2010/main" val="255177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F218C-C127-4943-A8BF-60C4D5680854}"/>
              </a:ext>
            </a:extLst>
          </p:cNvPr>
          <p:cNvSpPr>
            <a:spLocks noGrp="1"/>
          </p:cNvSpPr>
          <p:nvPr>
            <p:ph type="title"/>
          </p:nvPr>
        </p:nvSpPr>
        <p:spPr/>
        <p:txBody>
          <a:bodyPr/>
          <a:lstStyle/>
          <a:p>
            <a:r>
              <a:rPr lang="en-US" dirty="0"/>
              <a:t>Insert Example</a:t>
            </a:r>
          </a:p>
        </p:txBody>
      </p:sp>
      <p:pic>
        <p:nvPicPr>
          <p:cNvPr id="5" name="Content Placeholder 4" descr="Diagram, schematic&#10;&#10;Description automatically generated">
            <a:extLst>
              <a:ext uri="{FF2B5EF4-FFF2-40B4-BE49-F238E27FC236}">
                <a16:creationId xmlns:a16="http://schemas.microsoft.com/office/drawing/2014/main" id="{69E5A5B0-2C6F-3445-AC15-28602A89C0AE}"/>
              </a:ext>
            </a:extLst>
          </p:cNvPr>
          <p:cNvPicPr>
            <a:picLocks noGrp="1" noChangeAspect="1"/>
          </p:cNvPicPr>
          <p:nvPr>
            <p:ph idx="1"/>
          </p:nvPr>
        </p:nvPicPr>
        <p:blipFill>
          <a:blip r:embed="rId2"/>
          <a:stretch>
            <a:fillRect/>
          </a:stretch>
        </p:blipFill>
        <p:spPr>
          <a:xfrm>
            <a:off x="4640396" y="2232025"/>
            <a:ext cx="3091364" cy="4279713"/>
          </a:xfrm>
        </p:spPr>
      </p:pic>
    </p:spTree>
    <p:extLst>
      <p:ext uri="{BB962C8B-B14F-4D97-AF65-F5344CB8AC3E}">
        <p14:creationId xmlns:p14="http://schemas.microsoft.com/office/powerpoint/2010/main" val="3135210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CB2B-9050-4942-9C0A-748FBFF80BF6}"/>
              </a:ext>
            </a:extLst>
          </p:cNvPr>
          <p:cNvSpPr>
            <a:spLocks noGrp="1"/>
          </p:cNvSpPr>
          <p:nvPr>
            <p:ph type="title"/>
          </p:nvPr>
        </p:nvSpPr>
        <p:spPr/>
        <p:txBody>
          <a:bodyPr/>
          <a:lstStyle/>
          <a:p>
            <a:r>
              <a:rPr lang="en-US" dirty="0"/>
              <a:t>Remove Max Example</a:t>
            </a:r>
          </a:p>
        </p:txBody>
      </p:sp>
      <p:pic>
        <p:nvPicPr>
          <p:cNvPr id="5" name="Content Placeholder 4" descr="Diagram&#10;&#10;Description automatically generated">
            <a:extLst>
              <a:ext uri="{FF2B5EF4-FFF2-40B4-BE49-F238E27FC236}">
                <a16:creationId xmlns:a16="http://schemas.microsoft.com/office/drawing/2014/main" id="{464510DF-8E6A-0644-8A62-7BE81C4ECFE7}"/>
              </a:ext>
            </a:extLst>
          </p:cNvPr>
          <p:cNvPicPr>
            <a:picLocks noGrp="1" noChangeAspect="1"/>
          </p:cNvPicPr>
          <p:nvPr>
            <p:ph idx="1"/>
          </p:nvPr>
        </p:nvPicPr>
        <p:blipFill>
          <a:blip r:embed="rId2"/>
          <a:stretch>
            <a:fillRect/>
          </a:stretch>
        </p:blipFill>
        <p:spPr>
          <a:xfrm>
            <a:off x="4794560" y="2255520"/>
            <a:ext cx="3241999" cy="3863645"/>
          </a:xfrm>
        </p:spPr>
      </p:pic>
    </p:spTree>
    <p:extLst>
      <p:ext uri="{BB962C8B-B14F-4D97-AF65-F5344CB8AC3E}">
        <p14:creationId xmlns:p14="http://schemas.microsoft.com/office/powerpoint/2010/main" val="1244771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A06B-0953-BA44-AE8F-30860CF40B90}"/>
              </a:ext>
            </a:extLst>
          </p:cNvPr>
          <p:cNvSpPr>
            <a:spLocks noGrp="1"/>
          </p:cNvSpPr>
          <p:nvPr>
            <p:ph type="title"/>
          </p:nvPr>
        </p:nvSpPr>
        <p:spPr/>
        <p:txBody>
          <a:bodyPr/>
          <a:lstStyle/>
          <a:p>
            <a:r>
              <a:rPr lang="en-US" dirty="0"/>
              <a:t>Max PQ Code</a:t>
            </a:r>
          </a:p>
        </p:txBody>
      </p:sp>
      <p:pic>
        <p:nvPicPr>
          <p:cNvPr id="5" name="Picture 4" descr="Text&#10;&#10;Description automatically generated">
            <a:extLst>
              <a:ext uri="{FF2B5EF4-FFF2-40B4-BE49-F238E27FC236}">
                <a16:creationId xmlns:a16="http://schemas.microsoft.com/office/drawing/2014/main" id="{381B88B6-3CB0-4543-88B3-123169FC3207}"/>
              </a:ext>
            </a:extLst>
          </p:cNvPr>
          <p:cNvPicPr>
            <a:picLocks noChangeAspect="1"/>
          </p:cNvPicPr>
          <p:nvPr/>
        </p:nvPicPr>
        <p:blipFill>
          <a:blip r:embed="rId2"/>
          <a:stretch>
            <a:fillRect/>
          </a:stretch>
        </p:blipFill>
        <p:spPr>
          <a:xfrm>
            <a:off x="2231136" y="2274666"/>
            <a:ext cx="4718409" cy="4369973"/>
          </a:xfrm>
          <a:prstGeom prst="rect">
            <a:avLst/>
          </a:prstGeom>
        </p:spPr>
      </p:pic>
      <p:sp>
        <p:nvSpPr>
          <p:cNvPr id="6" name="TextBox 5">
            <a:extLst>
              <a:ext uri="{FF2B5EF4-FFF2-40B4-BE49-F238E27FC236}">
                <a16:creationId xmlns:a16="http://schemas.microsoft.com/office/drawing/2014/main" id="{E283A84A-8B31-484C-A67B-9876E710B7CC}"/>
              </a:ext>
            </a:extLst>
          </p:cNvPr>
          <p:cNvSpPr txBox="1"/>
          <p:nvPr/>
        </p:nvSpPr>
        <p:spPr>
          <a:xfrm>
            <a:off x="7122161" y="2357120"/>
            <a:ext cx="4480560" cy="923330"/>
          </a:xfrm>
          <a:prstGeom prst="rect">
            <a:avLst/>
          </a:prstGeom>
          <a:noFill/>
        </p:spPr>
        <p:txBody>
          <a:bodyPr wrap="square" rtlCol="0">
            <a:spAutoFit/>
          </a:bodyPr>
          <a:lstStyle/>
          <a:p>
            <a:r>
              <a:rPr lang="en-US" dirty="0"/>
              <a:t>In insert, we increment N, add the new element at the end, then use swim() to restore the heap order</a:t>
            </a:r>
          </a:p>
        </p:txBody>
      </p:sp>
      <p:sp>
        <p:nvSpPr>
          <p:cNvPr id="7" name="TextBox 6">
            <a:extLst>
              <a:ext uri="{FF2B5EF4-FFF2-40B4-BE49-F238E27FC236}">
                <a16:creationId xmlns:a16="http://schemas.microsoft.com/office/drawing/2014/main" id="{6C0F6A76-9AF5-F540-8A4D-FBEC3357D942}"/>
              </a:ext>
            </a:extLst>
          </p:cNvPr>
          <p:cNvSpPr txBox="1"/>
          <p:nvPr/>
        </p:nvSpPr>
        <p:spPr>
          <a:xfrm>
            <a:off x="7122161" y="4104424"/>
            <a:ext cx="4978295" cy="1200329"/>
          </a:xfrm>
          <a:prstGeom prst="rect">
            <a:avLst/>
          </a:prstGeom>
          <a:noFill/>
        </p:spPr>
        <p:txBody>
          <a:bodyPr wrap="square" rtlCol="0">
            <a:spAutoFit/>
          </a:bodyPr>
          <a:lstStyle/>
          <a:p>
            <a:r>
              <a:rPr lang="en-US" dirty="0"/>
              <a:t>For </a:t>
            </a:r>
            <a:r>
              <a:rPr lang="en-US" dirty="0" err="1"/>
              <a:t>delMax</a:t>
            </a:r>
            <a:r>
              <a:rPr lang="en-US" dirty="0"/>
              <a:t>(), we take the value to be returned from </a:t>
            </a:r>
            <a:r>
              <a:rPr lang="en-US" dirty="0" err="1"/>
              <a:t>pq</a:t>
            </a:r>
            <a:r>
              <a:rPr lang="en-US" dirty="0"/>
              <a:t>[1], then move </a:t>
            </a:r>
            <a:r>
              <a:rPr lang="en-US" dirty="0" err="1"/>
              <a:t>pq</a:t>
            </a:r>
            <a:r>
              <a:rPr lang="en-US" dirty="0"/>
              <a:t>[N] to </a:t>
            </a:r>
            <a:r>
              <a:rPr lang="en-US" dirty="0" err="1"/>
              <a:t>pq</a:t>
            </a:r>
            <a:r>
              <a:rPr lang="en-US" dirty="0"/>
              <a:t>[1], decrement the size of the heap, and use sink() to restore the heap condition</a:t>
            </a:r>
          </a:p>
        </p:txBody>
      </p:sp>
    </p:spTree>
    <p:extLst>
      <p:ext uri="{BB962C8B-B14F-4D97-AF65-F5344CB8AC3E}">
        <p14:creationId xmlns:p14="http://schemas.microsoft.com/office/powerpoint/2010/main" val="200335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7BE3-FEAF-514C-BC6D-335D7C41F150}"/>
              </a:ext>
            </a:extLst>
          </p:cNvPr>
          <p:cNvSpPr>
            <a:spLocks noGrp="1"/>
          </p:cNvSpPr>
          <p:nvPr>
            <p:ph type="ctrTitle"/>
          </p:nvPr>
        </p:nvSpPr>
        <p:spPr/>
        <p:txBody>
          <a:bodyPr/>
          <a:lstStyle/>
          <a:p>
            <a:r>
              <a:rPr lang="en-US" dirty="0"/>
              <a:t>Heap Sort</a:t>
            </a:r>
          </a:p>
        </p:txBody>
      </p:sp>
    </p:spTree>
    <p:extLst>
      <p:ext uri="{BB962C8B-B14F-4D97-AF65-F5344CB8AC3E}">
        <p14:creationId xmlns:p14="http://schemas.microsoft.com/office/powerpoint/2010/main" val="422508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FADF-EC92-2C48-8A54-67FD11C3207D}"/>
              </a:ext>
            </a:extLst>
          </p:cNvPr>
          <p:cNvSpPr>
            <a:spLocks noGrp="1"/>
          </p:cNvSpPr>
          <p:nvPr>
            <p:ph type="title"/>
          </p:nvPr>
        </p:nvSpPr>
        <p:spPr/>
        <p:txBody>
          <a:bodyPr/>
          <a:lstStyle/>
          <a:p>
            <a:r>
              <a:rPr lang="en-US" dirty="0"/>
              <a:t>Heap Sort</a:t>
            </a:r>
          </a:p>
        </p:txBody>
      </p:sp>
      <p:sp>
        <p:nvSpPr>
          <p:cNvPr id="3" name="Content Placeholder 2">
            <a:extLst>
              <a:ext uri="{FF2B5EF4-FFF2-40B4-BE49-F238E27FC236}">
                <a16:creationId xmlns:a16="http://schemas.microsoft.com/office/drawing/2014/main" id="{E17360C0-EE37-B241-8CFE-8FB8C3C1BB49}"/>
              </a:ext>
            </a:extLst>
          </p:cNvPr>
          <p:cNvSpPr>
            <a:spLocks noGrp="1"/>
          </p:cNvSpPr>
          <p:nvPr>
            <p:ph idx="1"/>
          </p:nvPr>
        </p:nvSpPr>
        <p:spPr/>
        <p:txBody>
          <a:bodyPr/>
          <a:lstStyle/>
          <a:p>
            <a:pPr marL="0" indent="0">
              <a:buNone/>
            </a:pPr>
            <a:r>
              <a:rPr lang="en-US" dirty="0"/>
              <a:t>Recall the discussion on sorting algorithms:</a:t>
            </a:r>
          </a:p>
          <a:p>
            <a:pPr marL="0" indent="0" algn="ctr">
              <a:buNone/>
            </a:pPr>
            <a:r>
              <a:rPr lang="en-US" i="1" dirty="0"/>
              <a:t>The best that a comparison-based sorting algorithm can do is O(n log n)</a:t>
            </a:r>
          </a:p>
          <a:p>
            <a:pPr marL="0" indent="0">
              <a:buNone/>
            </a:pPr>
            <a:r>
              <a:rPr lang="en-US" b="1" i="1" dirty="0"/>
              <a:t>Heapsort </a:t>
            </a:r>
            <a:r>
              <a:rPr lang="en-US" dirty="0"/>
              <a:t>is a </a:t>
            </a:r>
            <a:r>
              <a:rPr lang="en-US" i="1" dirty="0"/>
              <a:t>comparison-based sorting algorithm </a:t>
            </a:r>
            <a:r>
              <a:rPr lang="en-US" dirty="0"/>
              <a:t>that runs in O(n log n)</a:t>
            </a:r>
          </a:p>
          <a:p>
            <a:pPr marL="0" indent="0">
              <a:buNone/>
            </a:pPr>
            <a:endParaRPr lang="en-US" b="1" i="1" dirty="0"/>
          </a:p>
          <a:p>
            <a:pPr marL="0" indent="0">
              <a:buNone/>
            </a:pPr>
            <a:r>
              <a:rPr lang="en-US" dirty="0"/>
              <a:t>The idea:  We insert all the items to be sorted into a minimum-oriented priority queue, then repeatedly use remove the minimum to remove them all in order.</a:t>
            </a:r>
          </a:p>
          <a:p>
            <a:pPr marL="0" indent="0" algn="ctr">
              <a:buNone/>
            </a:pPr>
            <a:endParaRPr lang="en-US" i="1" dirty="0"/>
          </a:p>
        </p:txBody>
      </p:sp>
    </p:spTree>
    <p:extLst>
      <p:ext uri="{BB962C8B-B14F-4D97-AF65-F5344CB8AC3E}">
        <p14:creationId xmlns:p14="http://schemas.microsoft.com/office/powerpoint/2010/main" val="8861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B8AC-75E6-5F45-AA28-501276A47F6A}"/>
              </a:ext>
            </a:extLst>
          </p:cNvPr>
          <p:cNvSpPr>
            <a:spLocks noGrp="1"/>
          </p:cNvSpPr>
          <p:nvPr>
            <p:ph type="title"/>
          </p:nvPr>
        </p:nvSpPr>
        <p:spPr/>
        <p:txBody>
          <a:bodyPr/>
          <a:lstStyle/>
          <a:p>
            <a:r>
              <a:rPr lang="en-US" dirty="0" err="1"/>
              <a:t>HeapSort</a:t>
            </a:r>
            <a:r>
              <a:rPr lang="en-US" dirty="0"/>
              <a:t> Phases</a:t>
            </a:r>
          </a:p>
        </p:txBody>
      </p:sp>
      <p:sp>
        <p:nvSpPr>
          <p:cNvPr id="3" name="Content Placeholder 2">
            <a:extLst>
              <a:ext uri="{FF2B5EF4-FFF2-40B4-BE49-F238E27FC236}">
                <a16:creationId xmlns:a16="http://schemas.microsoft.com/office/drawing/2014/main" id="{834597FD-405D-9247-B1CC-82E269A39A32}"/>
              </a:ext>
            </a:extLst>
          </p:cNvPr>
          <p:cNvSpPr>
            <a:spLocks noGrp="1"/>
          </p:cNvSpPr>
          <p:nvPr>
            <p:ph idx="1"/>
          </p:nvPr>
        </p:nvSpPr>
        <p:spPr/>
        <p:txBody>
          <a:bodyPr/>
          <a:lstStyle/>
          <a:p>
            <a:pPr marL="0" indent="0">
              <a:buNone/>
            </a:pPr>
            <a:r>
              <a:rPr lang="en-US" dirty="0"/>
              <a:t>Heapsort breaks into two phases: </a:t>
            </a:r>
          </a:p>
          <a:p>
            <a:r>
              <a:rPr lang="en-US" dirty="0">
                <a:solidFill>
                  <a:srgbClr val="FF0000"/>
                </a:solidFill>
              </a:rPr>
              <a:t>Heap Construction: </a:t>
            </a:r>
            <a:r>
              <a:rPr lang="en-US" dirty="0"/>
              <a:t>Where we reorganize the original array into a heap, </a:t>
            </a:r>
          </a:p>
          <a:p>
            <a:r>
              <a:rPr lang="en-US" dirty="0" err="1">
                <a:solidFill>
                  <a:srgbClr val="FF0000"/>
                </a:solidFill>
              </a:rPr>
              <a:t>Sortdown</a:t>
            </a:r>
            <a:r>
              <a:rPr lang="en-US" dirty="0">
                <a:solidFill>
                  <a:schemeClr val="tx1"/>
                </a:solidFill>
              </a:rPr>
              <a:t>:</a:t>
            </a:r>
            <a:r>
              <a:rPr lang="en-US" dirty="0"/>
              <a:t> Where we pull the items out of the heap in decreasing order to build the sorted result. </a:t>
            </a:r>
          </a:p>
        </p:txBody>
      </p:sp>
    </p:spTree>
    <p:extLst>
      <p:ext uri="{BB962C8B-B14F-4D97-AF65-F5344CB8AC3E}">
        <p14:creationId xmlns:p14="http://schemas.microsoft.com/office/powerpoint/2010/main" val="113293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0846-533B-3D49-9D67-91B7DA09CF8B}"/>
              </a:ext>
            </a:extLst>
          </p:cNvPr>
          <p:cNvSpPr>
            <a:spLocks noGrp="1"/>
          </p:cNvSpPr>
          <p:nvPr>
            <p:ph type="title"/>
          </p:nvPr>
        </p:nvSpPr>
        <p:spPr/>
        <p:txBody>
          <a:bodyPr/>
          <a:lstStyle/>
          <a:p>
            <a:r>
              <a:rPr lang="en-US" dirty="0"/>
              <a:t>Heap Construction</a:t>
            </a:r>
          </a:p>
        </p:txBody>
      </p:sp>
      <p:sp>
        <p:nvSpPr>
          <p:cNvPr id="3" name="Content Placeholder 2">
            <a:extLst>
              <a:ext uri="{FF2B5EF4-FFF2-40B4-BE49-F238E27FC236}">
                <a16:creationId xmlns:a16="http://schemas.microsoft.com/office/drawing/2014/main" id="{1CBA2E61-B601-F14C-B471-C82D58EF6495}"/>
              </a:ext>
            </a:extLst>
          </p:cNvPr>
          <p:cNvSpPr>
            <a:spLocks noGrp="1"/>
          </p:cNvSpPr>
          <p:nvPr>
            <p:ph idx="1"/>
          </p:nvPr>
        </p:nvSpPr>
        <p:spPr/>
        <p:txBody>
          <a:bodyPr/>
          <a:lstStyle/>
          <a:p>
            <a:pPr marL="0" indent="0">
              <a:buNone/>
            </a:pPr>
            <a:r>
              <a:rPr lang="en-US" dirty="0"/>
              <a:t>We start by going from right to left, using sink() to make subheaps as we go. </a:t>
            </a:r>
          </a:p>
          <a:p>
            <a:r>
              <a:rPr lang="en-US" dirty="0"/>
              <a:t>Every position in the array is the root of a small subheap;</a:t>
            </a:r>
          </a:p>
          <a:p>
            <a:r>
              <a:rPr lang="en-US" dirty="0"/>
              <a:t>sink() works for such subheaps, as well. </a:t>
            </a:r>
          </a:p>
          <a:p>
            <a:r>
              <a:rPr lang="en-US" dirty="0"/>
              <a:t>If the two children of a node are heaps, then calling sink() on that node makes the subtree rooted at the parent a heap. </a:t>
            </a:r>
          </a:p>
        </p:txBody>
      </p:sp>
    </p:spTree>
    <p:extLst>
      <p:ext uri="{BB962C8B-B14F-4D97-AF65-F5344CB8AC3E}">
        <p14:creationId xmlns:p14="http://schemas.microsoft.com/office/powerpoint/2010/main" val="85948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525A-DEE0-B843-A494-40F3E48B8E71}"/>
              </a:ext>
            </a:extLst>
          </p:cNvPr>
          <p:cNvSpPr>
            <a:spLocks noGrp="1"/>
          </p:cNvSpPr>
          <p:nvPr>
            <p:ph type="title"/>
          </p:nvPr>
        </p:nvSpPr>
        <p:spPr/>
        <p:txBody>
          <a:bodyPr/>
          <a:lstStyle/>
          <a:p>
            <a:r>
              <a:rPr lang="en-US" dirty="0" err="1"/>
              <a:t>SortDown</a:t>
            </a:r>
            <a:endParaRPr lang="en-US" dirty="0"/>
          </a:p>
        </p:txBody>
      </p:sp>
      <p:sp>
        <p:nvSpPr>
          <p:cNvPr id="3" name="Content Placeholder 2">
            <a:extLst>
              <a:ext uri="{FF2B5EF4-FFF2-40B4-BE49-F238E27FC236}">
                <a16:creationId xmlns:a16="http://schemas.microsoft.com/office/drawing/2014/main" id="{FA37CB49-184A-8646-AB60-18F7C71EB5FC}"/>
              </a:ext>
            </a:extLst>
          </p:cNvPr>
          <p:cNvSpPr>
            <a:spLocks noGrp="1"/>
          </p:cNvSpPr>
          <p:nvPr>
            <p:ph idx="1"/>
          </p:nvPr>
        </p:nvSpPr>
        <p:spPr/>
        <p:txBody>
          <a:bodyPr/>
          <a:lstStyle/>
          <a:p>
            <a:pPr marL="0" indent="0">
              <a:buNone/>
            </a:pPr>
            <a:r>
              <a:rPr lang="en-US" dirty="0"/>
              <a:t>Most of the work during heapsort is done during the second phase, where we remove the largest remaining item from the heap and put it into the array position vacated as the heap shrinks. </a:t>
            </a:r>
          </a:p>
          <a:p>
            <a:pPr marL="0" indent="0">
              <a:buNone/>
            </a:pPr>
            <a:endParaRPr lang="en-US" dirty="0"/>
          </a:p>
          <a:p>
            <a:pPr marL="0" indent="0">
              <a:buNone/>
            </a:pPr>
            <a:r>
              <a:rPr lang="en-US" dirty="0"/>
              <a:t>This process is a bit like selection sort (taking the items in decreasing order instead of in increasing order), but it uses many fewer compares because the heap provides a much more efficient way to find the largest item in the unsorted part of the array</a:t>
            </a:r>
          </a:p>
        </p:txBody>
      </p:sp>
    </p:spTree>
    <p:extLst>
      <p:ext uri="{BB962C8B-B14F-4D97-AF65-F5344CB8AC3E}">
        <p14:creationId xmlns:p14="http://schemas.microsoft.com/office/powerpoint/2010/main" val="24712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9391-7DCE-E445-A890-F614B3B76A2B}"/>
              </a:ext>
            </a:extLst>
          </p:cNvPr>
          <p:cNvSpPr>
            <a:spLocks noGrp="1"/>
          </p:cNvSpPr>
          <p:nvPr>
            <p:ph type="title"/>
          </p:nvPr>
        </p:nvSpPr>
        <p:spPr/>
        <p:txBody>
          <a:bodyPr/>
          <a:lstStyle/>
          <a:p>
            <a:r>
              <a:rPr lang="en-US" dirty="0" err="1"/>
              <a:t>HeapSort</a:t>
            </a:r>
            <a:r>
              <a:rPr lang="en-US" dirty="0"/>
              <a:t> Code</a:t>
            </a:r>
          </a:p>
        </p:txBody>
      </p:sp>
      <p:pic>
        <p:nvPicPr>
          <p:cNvPr id="7" name="Picture 6" descr="Text, letter&#10;&#10;Description automatically generated">
            <a:extLst>
              <a:ext uri="{FF2B5EF4-FFF2-40B4-BE49-F238E27FC236}">
                <a16:creationId xmlns:a16="http://schemas.microsoft.com/office/drawing/2014/main" id="{C26F13E1-B12B-DE49-B77C-DF5BF119F395}"/>
              </a:ext>
            </a:extLst>
          </p:cNvPr>
          <p:cNvPicPr>
            <a:picLocks noChangeAspect="1"/>
          </p:cNvPicPr>
          <p:nvPr/>
        </p:nvPicPr>
        <p:blipFill>
          <a:blip r:embed="rId2"/>
          <a:stretch>
            <a:fillRect/>
          </a:stretch>
        </p:blipFill>
        <p:spPr>
          <a:xfrm>
            <a:off x="2231136" y="2469388"/>
            <a:ext cx="4301027" cy="2417571"/>
          </a:xfrm>
          <a:prstGeom prst="rect">
            <a:avLst/>
          </a:prstGeom>
        </p:spPr>
      </p:pic>
      <p:sp>
        <p:nvSpPr>
          <p:cNvPr id="8" name="TextBox 7">
            <a:extLst>
              <a:ext uri="{FF2B5EF4-FFF2-40B4-BE49-F238E27FC236}">
                <a16:creationId xmlns:a16="http://schemas.microsoft.com/office/drawing/2014/main" id="{C9116E39-E30B-3246-B809-2F9A7A6E12FF}"/>
              </a:ext>
            </a:extLst>
          </p:cNvPr>
          <p:cNvSpPr txBox="1"/>
          <p:nvPr/>
        </p:nvSpPr>
        <p:spPr>
          <a:xfrm>
            <a:off x="6634480" y="2530856"/>
            <a:ext cx="5801360" cy="923330"/>
          </a:xfrm>
          <a:prstGeom prst="rect">
            <a:avLst/>
          </a:prstGeom>
          <a:noFill/>
        </p:spPr>
        <p:txBody>
          <a:bodyPr wrap="square" rtlCol="0">
            <a:spAutoFit/>
          </a:bodyPr>
          <a:lstStyle/>
          <a:p>
            <a:r>
              <a:rPr lang="en-US" dirty="0"/>
              <a:t>The for loop constructs the heap; then the while loop exchanges the largest element a[1] with a[N] and then repairs the heap, continuing until the heap is empty.</a:t>
            </a:r>
          </a:p>
        </p:txBody>
      </p:sp>
    </p:spTree>
    <p:extLst>
      <p:ext uri="{BB962C8B-B14F-4D97-AF65-F5344CB8AC3E}">
        <p14:creationId xmlns:p14="http://schemas.microsoft.com/office/powerpoint/2010/main" val="282852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7D75-FFCA-8445-9F8E-A6D4B1987B5D}"/>
              </a:ext>
            </a:extLst>
          </p:cNvPr>
          <p:cNvSpPr>
            <a:spLocks noGrp="1"/>
          </p:cNvSpPr>
          <p:nvPr>
            <p:ph type="title"/>
          </p:nvPr>
        </p:nvSpPr>
        <p:spPr/>
        <p:txBody>
          <a:bodyPr/>
          <a:lstStyle/>
          <a:p>
            <a:r>
              <a:rPr lang="en-US" dirty="0"/>
              <a:t>Office Hours for Break</a:t>
            </a:r>
          </a:p>
        </p:txBody>
      </p:sp>
      <p:sp>
        <p:nvSpPr>
          <p:cNvPr id="3" name="Content Placeholder 2">
            <a:extLst>
              <a:ext uri="{FF2B5EF4-FFF2-40B4-BE49-F238E27FC236}">
                <a16:creationId xmlns:a16="http://schemas.microsoft.com/office/drawing/2014/main" id="{22774307-8A99-9548-85BE-58ABF0746864}"/>
              </a:ext>
            </a:extLst>
          </p:cNvPr>
          <p:cNvSpPr>
            <a:spLocks noGrp="1"/>
          </p:cNvSpPr>
          <p:nvPr>
            <p:ph idx="1"/>
          </p:nvPr>
        </p:nvSpPr>
        <p:spPr/>
        <p:txBody>
          <a:bodyPr/>
          <a:lstStyle/>
          <a:p>
            <a:pPr marL="0" indent="0">
              <a:buNone/>
            </a:pPr>
            <a:r>
              <a:rPr lang="en-US" dirty="0"/>
              <a:t>I will be holding office hours over the break at the following times: </a:t>
            </a:r>
          </a:p>
          <a:p>
            <a:pPr marL="0" indent="0">
              <a:buNone/>
            </a:pPr>
            <a:r>
              <a:rPr lang="en-US" dirty="0" err="1"/>
              <a:t>MWTuThFSaSu</a:t>
            </a:r>
            <a:r>
              <a:rPr lang="en-US" dirty="0"/>
              <a:t>: 4-6PM (All over Zoom)</a:t>
            </a:r>
          </a:p>
          <a:p>
            <a:r>
              <a:rPr lang="en-US" dirty="0"/>
              <a:t>If you cannot make these times, feel free to send me a message, and we can meet at another time</a:t>
            </a:r>
          </a:p>
          <a:p>
            <a:r>
              <a:rPr lang="en-US" dirty="0"/>
              <a:t>I will be as available as possible over the break (Slack, Email, Discord)</a:t>
            </a:r>
          </a:p>
          <a:p>
            <a:pPr marL="0" indent="0">
              <a:buNone/>
            </a:pPr>
            <a:endParaRPr lang="en-US" dirty="0"/>
          </a:p>
        </p:txBody>
      </p:sp>
    </p:spTree>
    <p:extLst>
      <p:ext uri="{BB962C8B-B14F-4D97-AF65-F5344CB8AC3E}">
        <p14:creationId xmlns:p14="http://schemas.microsoft.com/office/powerpoint/2010/main" val="242524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D3BB-EC98-C446-B9C8-688B13C667AB}"/>
              </a:ext>
            </a:extLst>
          </p:cNvPr>
          <p:cNvSpPr>
            <a:spLocks noGrp="1"/>
          </p:cNvSpPr>
          <p:nvPr>
            <p:ph type="title"/>
          </p:nvPr>
        </p:nvSpPr>
        <p:spPr/>
        <p:txBody>
          <a:bodyPr/>
          <a:lstStyle/>
          <a:p>
            <a:r>
              <a:rPr lang="en-US" dirty="0" err="1"/>
              <a:t>HeapSort</a:t>
            </a:r>
            <a:r>
              <a:rPr lang="en-US" dirty="0"/>
              <a:t> Algorithm</a:t>
            </a:r>
          </a:p>
        </p:txBody>
      </p:sp>
      <p:sp>
        <p:nvSpPr>
          <p:cNvPr id="3" name="Content Placeholder 2">
            <a:extLst>
              <a:ext uri="{FF2B5EF4-FFF2-40B4-BE49-F238E27FC236}">
                <a16:creationId xmlns:a16="http://schemas.microsoft.com/office/drawing/2014/main" id="{20375C7E-3368-C049-A21E-A690214CA62E}"/>
              </a:ext>
            </a:extLst>
          </p:cNvPr>
          <p:cNvSpPr>
            <a:spLocks noGrp="1"/>
          </p:cNvSpPr>
          <p:nvPr>
            <p:ph idx="1"/>
          </p:nvPr>
        </p:nvSpPr>
        <p:spPr/>
        <p:txBody>
          <a:bodyPr/>
          <a:lstStyle/>
          <a:p>
            <a:pPr marL="0" indent="0">
              <a:buNone/>
            </a:pPr>
            <a:r>
              <a:rPr lang="en-US" dirty="0"/>
              <a:t>1) First, construct the heap</a:t>
            </a:r>
          </a:p>
          <a:p>
            <a:r>
              <a:rPr lang="en-US" dirty="0"/>
              <a:t>Ideally the smallest priority element will end up at the beginning</a:t>
            </a:r>
          </a:p>
          <a:p>
            <a:r>
              <a:rPr lang="en-US" dirty="0"/>
              <a:t>So, for a Max Heap, this would end up with a sorted array in </a:t>
            </a:r>
            <a:r>
              <a:rPr lang="en-US" dirty="0">
                <a:solidFill>
                  <a:srgbClr val="FF0000"/>
                </a:solidFill>
              </a:rPr>
              <a:t>ASCENDING</a:t>
            </a:r>
            <a:r>
              <a:rPr lang="en-US" dirty="0"/>
              <a:t> order, vice versa for a Min Heap</a:t>
            </a:r>
          </a:p>
          <a:p>
            <a:pPr marL="0" indent="0">
              <a:buNone/>
            </a:pPr>
            <a:r>
              <a:rPr lang="en-US" dirty="0"/>
              <a:t>2) Sink a[1] to the bottom of the heap</a:t>
            </a:r>
          </a:p>
          <a:p>
            <a:pPr marL="0" indent="0">
              <a:buNone/>
            </a:pPr>
            <a:r>
              <a:rPr lang="en-US" dirty="0"/>
              <a:t>3) </a:t>
            </a:r>
            <a:r>
              <a:rPr lang="en-US" dirty="0" err="1"/>
              <a:t>Reheapify</a:t>
            </a:r>
            <a:r>
              <a:rPr lang="en-US" dirty="0"/>
              <a:t> using a[1] … a[N] (ignore N+1)</a:t>
            </a:r>
          </a:p>
          <a:p>
            <a:pPr marL="0" indent="0">
              <a:buNone/>
            </a:pPr>
            <a:r>
              <a:rPr lang="en-US" dirty="0"/>
              <a:t>4) Repeat using N = N-1</a:t>
            </a:r>
          </a:p>
          <a:p>
            <a:endParaRPr lang="en-US" dirty="0"/>
          </a:p>
          <a:p>
            <a:endParaRPr lang="en-US" dirty="0"/>
          </a:p>
        </p:txBody>
      </p:sp>
    </p:spTree>
    <p:extLst>
      <p:ext uri="{BB962C8B-B14F-4D97-AF65-F5344CB8AC3E}">
        <p14:creationId xmlns:p14="http://schemas.microsoft.com/office/powerpoint/2010/main" val="1280006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7BE3-FEAF-514C-BC6D-335D7C41F150}"/>
              </a:ext>
            </a:extLst>
          </p:cNvPr>
          <p:cNvSpPr>
            <a:spLocks noGrp="1"/>
          </p:cNvSpPr>
          <p:nvPr>
            <p:ph type="ctrTitle"/>
          </p:nvPr>
        </p:nvSpPr>
        <p:spPr/>
        <p:txBody>
          <a:bodyPr/>
          <a:lstStyle/>
          <a:p>
            <a:r>
              <a:rPr lang="en-US" dirty="0"/>
              <a:t>Indexable Priority Queues</a:t>
            </a:r>
          </a:p>
        </p:txBody>
      </p:sp>
    </p:spTree>
    <p:extLst>
      <p:ext uri="{BB962C8B-B14F-4D97-AF65-F5344CB8AC3E}">
        <p14:creationId xmlns:p14="http://schemas.microsoft.com/office/powerpoint/2010/main" val="2597488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7980-2EDE-F046-B106-AD019DB56277}"/>
              </a:ext>
            </a:extLst>
          </p:cNvPr>
          <p:cNvSpPr>
            <a:spLocks noGrp="1"/>
          </p:cNvSpPr>
          <p:nvPr>
            <p:ph type="title"/>
          </p:nvPr>
        </p:nvSpPr>
        <p:spPr/>
        <p:txBody>
          <a:bodyPr/>
          <a:lstStyle/>
          <a:p>
            <a:r>
              <a:rPr lang="en-US" dirty="0"/>
              <a:t>Indexable Priority </a:t>
            </a:r>
            <a:r>
              <a:rPr lang="en-US" dirty="0" err="1"/>
              <a:t>QUeues</a:t>
            </a:r>
            <a:endParaRPr lang="en-US" dirty="0"/>
          </a:p>
        </p:txBody>
      </p:sp>
      <p:sp>
        <p:nvSpPr>
          <p:cNvPr id="3" name="Content Placeholder 2">
            <a:extLst>
              <a:ext uri="{FF2B5EF4-FFF2-40B4-BE49-F238E27FC236}">
                <a16:creationId xmlns:a16="http://schemas.microsoft.com/office/drawing/2014/main" id="{5BC03E4B-E6FE-EC49-BED6-A74809EC7385}"/>
              </a:ext>
            </a:extLst>
          </p:cNvPr>
          <p:cNvSpPr>
            <a:spLocks noGrp="1"/>
          </p:cNvSpPr>
          <p:nvPr>
            <p:ph idx="1"/>
          </p:nvPr>
        </p:nvSpPr>
        <p:spPr/>
        <p:txBody>
          <a:bodyPr/>
          <a:lstStyle/>
          <a:p>
            <a:pPr marL="0" indent="0">
              <a:buNone/>
            </a:pPr>
            <a:r>
              <a:rPr lang="en-US" dirty="0"/>
              <a:t>We’re able to get the highest priority item in O(1), with a maximum of O(log n) for some other operations, but what if we wanted to retrieve any arbitrary element in O(1)?</a:t>
            </a:r>
          </a:p>
          <a:p>
            <a:r>
              <a:rPr lang="en-US" dirty="0" err="1"/>
              <a:t>IndexPQs</a:t>
            </a:r>
            <a:r>
              <a:rPr lang="en-US" dirty="0"/>
              <a:t>!</a:t>
            </a:r>
          </a:p>
          <a:p>
            <a:pPr marL="0" indent="0">
              <a:buNone/>
            </a:pPr>
            <a:r>
              <a:rPr lang="en-US" dirty="0"/>
              <a:t>A useful way of thinking of Indexable priority queues is as implementing an array, but with fast access to the smallest entry in the array. </a:t>
            </a:r>
          </a:p>
          <a:p>
            <a:r>
              <a:rPr lang="en-US" dirty="0"/>
              <a:t>Actually, it does even better—it gives fast access to the minimum entry in a specified subset of an array’s entries</a:t>
            </a:r>
          </a:p>
        </p:txBody>
      </p:sp>
    </p:spTree>
    <p:extLst>
      <p:ext uri="{BB962C8B-B14F-4D97-AF65-F5344CB8AC3E}">
        <p14:creationId xmlns:p14="http://schemas.microsoft.com/office/powerpoint/2010/main" val="136207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86D9-06E2-4F41-A0C1-97537B07711B}"/>
              </a:ext>
            </a:extLst>
          </p:cNvPr>
          <p:cNvSpPr>
            <a:spLocks noGrp="1"/>
          </p:cNvSpPr>
          <p:nvPr>
            <p:ph type="title"/>
          </p:nvPr>
        </p:nvSpPr>
        <p:spPr/>
        <p:txBody>
          <a:bodyPr/>
          <a:lstStyle/>
          <a:p>
            <a:r>
              <a:rPr lang="en-US" dirty="0"/>
              <a:t>Index PQ API</a:t>
            </a:r>
          </a:p>
        </p:txBody>
      </p:sp>
      <p:pic>
        <p:nvPicPr>
          <p:cNvPr id="7" name="Picture 6" descr="Table&#10;&#10;Description automatically generated">
            <a:extLst>
              <a:ext uri="{FF2B5EF4-FFF2-40B4-BE49-F238E27FC236}">
                <a16:creationId xmlns:a16="http://schemas.microsoft.com/office/drawing/2014/main" id="{0AE13F32-5216-D948-8C73-F4631029FA6B}"/>
              </a:ext>
            </a:extLst>
          </p:cNvPr>
          <p:cNvPicPr>
            <a:picLocks noChangeAspect="1"/>
          </p:cNvPicPr>
          <p:nvPr/>
        </p:nvPicPr>
        <p:blipFill>
          <a:blip r:embed="rId2"/>
          <a:stretch>
            <a:fillRect/>
          </a:stretch>
        </p:blipFill>
        <p:spPr>
          <a:xfrm>
            <a:off x="2957195" y="2359902"/>
            <a:ext cx="6277610" cy="3877067"/>
          </a:xfrm>
          <a:prstGeom prst="rect">
            <a:avLst/>
          </a:prstGeom>
        </p:spPr>
      </p:pic>
    </p:spTree>
    <p:extLst>
      <p:ext uri="{BB962C8B-B14F-4D97-AF65-F5344CB8AC3E}">
        <p14:creationId xmlns:p14="http://schemas.microsoft.com/office/powerpoint/2010/main" val="3416871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D84A-FED6-9349-8992-55055D27D2DC}"/>
              </a:ext>
            </a:extLst>
          </p:cNvPr>
          <p:cNvSpPr>
            <a:spLocks noGrp="1"/>
          </p:cNvSpPr>
          <p:nvPr>
            <p:ph type="title"/>
          </p:nvPr>
        </p:nvSpPr>
        <p:spPr/>
        <p:txBody>
          <a:bodyPr/>
          <a:lstStyle/>
          <a:p>
            <a:r>
              <a:rPr lang="en-US" dirty="0"/>
              <a:t>Indexable PQs (Cont.)</a:t>
            </a:r>
          </a:p>
        </p:txBody>
      </p:sp>
      <p:sp>
        <p:nvSpPr>
          <p:cNvPr id="3" name="Content Placeholder 2">
            <a:extLst>
              <a:ext uri="{FF2B5EF4-FFF2-40B4-BE49-F238E27FC236}">
                <a16:creationId xmlns:a16="http://schemas.microsoft.com/office/drawing/2014/main" id="{1BCDB07E-96D0-B041-9D0F-41ABC9EF0F49}"/>
              </a:ext>
            </a:extLst>
          </p:cNvPr>
          <p:cNvSpPr>
            <a:spLocks noGrp="1"/>
          </p:cNvSpPr>
          <p:nvPr>
            <p:ph idx="1"/>
          </p:nvPr>
        </p:nvSpPr>
        <p:spPr/>
        <p:txBody>
          <a:bodyPr/>
          <a:lstStyle/>
          <a:p>
            <a:pPr marL="0" indent="0">
              <a:buNone/>
            </a:pPr>
            <a:r>
              <a:rPr lang="en-US" dirty="0"/>
              <a:t>You can think of an </a:t>
            </a:r>
            <a:r>
              <a:rPr lang="en-US" dirty="0" err="1"/>
              <a:t>IndexMinPQ</a:t>
            </a:r>
            <a:r>
              <a:rPr lang="en-US" dirty="0"/>
              <a:t> named </a:t>
            </a:r>
            <a:r>
              <a:rPr lang="en-US" dirty="0" err="1"/>
              <a:t>pq</a:t>
            </a:r>
            <a:r>
              <a:rPr lang="en-US" dirty="0"/>
              <a:t> as representing a subset of an array </a:t>
            </a:r>
            <a:r>
              <a:rPr lang="en-US" dirty="0" err="1"/>
              <a:t>pq</a:t>
            </a:r>
            <a:r>
              <a:rPr lang="en-US" dirty="0"/>
              <a:t>[0..N-1] of items. </a:t>
            </a:r>
          </a:p>
          <a:p>
            <a:r>
              <a:rPr lang="en-US" dirty="0"/>
              <a:t>Think of the call </a:t>
            </a:r>
            <a:r>
              <a:rPr lang="en-US" dirty="0" err="1"/>
              <a:t>pq.insert</a:t>
            </a:r>
            <a:r>
              <a:rPr lang="en-US" dirty="0"/>
              <a:t>(k, item) as adding k to the subset</a:t>
            </a:r>
          </a:p>
          <a:p>
            <a:r>
              <a:rPr lang="en-US" dirty="0"/>
              <a:t>Setting </a:t>
            </a:r>
            <a:r>
              <a:rPr lang="en-US" dirty="0" err="1"/>
              <a:t>pq</a:t>
            </a:r>
            <a:r>
              <a:rPr lang="en-US" dirty="0"/>
              <a:t>[k] = item and the call </a:t>
            </a:r>
            <a:r>
              <a:rPr lang="en-US" dirty="0" err="1"/>
              <a:t>pq.change</a:t>
            </a:r>
            <a:r>
              <a:rPr lang="en-US" dirty="0"/>
              <a:t>(k, item) as setting </a:t>
            </a:r>
            <a:r>
              <a:rPr lang="en-US" dirty="0" err="1"/>
              <a:t>pq</a:t>
            </a:r>
            <a:r>
              <a:rPr lang="en-US" dirty="0"/>
              <a:t>[k] = item</a:t>
            </a:r>
          </a:p>
          <a:p>
            <a:r>
              <a:rPr lang="en-US" dirty="0"/>
              <a:t>Both also maintain data structures needed to support the other operations, most importantly </a:t>
            </a:r>
            <a:r>
              <a:rPr lang="en-US" dirty="0" err="1"/>
              <a:t>delMin</a:t>
            </a:r>
            <a:r>
              <a:rPr lang="en-US" dirty="0"/>
              <a:t>() (remove and return the index of the minimum key) and change() (change the item associated with an index that is already in the data structure—just as in </a:t>
            </a:r>
            <a:r>
              <a:rPr lang="en-US" dirty="0" err="1"/>
              <a:t>pq</a:t>
            </a:r>
            <a:r>
              <a:rPr lang="en-US" dirty="0"/>
              <a:t>[</a:t>
            </a:r>
            <a:r>
              <a:rPr lang="en-US" dirty="0" err="1"/>
              <a:t>i</a:t>
            </a:r>
            <a:r>
              <a:rPr lang="en-US" dirty="0"/>
              <a:t>] = item)</a:t>
            </a:r>
          </a:p>
        </p:txBody>
      </p:sp>
    </p:spTree>
    <p:extLst>
      <p:ext uri="{BB962C8B-B14F-4D97-AF65-F5344CB8AC3E}">
        <p14:creationId xmlns:p14="http://schemas.microsoft.com/office/powerpoint/2010/main" val="260152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5B44-2099-824E-9295-AC4810B22617}"/>
              </a:ext>
            </a:extLst>
          </p:cNvPr>
          <p:cNvSpPr>
            <a:spLocks noGrp="1"/>
          </p:cNvSpPr>
          <p:nvPr>
            <p:ph type="title"/>
          </p:nvPr>
        </p:nvSpPr>
        <p:spPr/>
        <p:txBody>
          <a:bodyPr/>
          <a:lstStyle/>
          <a:p>
            <a:r>
              <a:rPr lang="en-US" dirty="0"/>
              <a:t>Index PQs (Cont.)</a:t>
            </a:r>
          </a:p>
        </p:txBody>
      </p:sp>
      <p:sp>
        <p:nvSpPr>
          <p:cNvPr id="3" name="Content Placeholder 2">
            <a:extLst>
              <a:ext uri="{FF2B5EF4-FFF2-40B4-BE49-F238E27FC236}">
                <a16:creationId xmlns:a16="http://schemas.microsoft.com/office/drawing/2014/main" id="{4B2C33E3-E395-CF4A-B40D-30BDC201B924}"/>
              </a:ext>
            </a:extLst>
          </p:cNvPr>
          <p:cNvSpPr>
            <a:spLocks noGrp="1"/>
          </p:cNvSpPr>
          <p:nvPr>
            <p:ph idx="1"/>
          </p:nvPr>
        </p:nvSpPr>
        <p:spPr/>
        <p:txBody>
          <a:bodyPr/>
          <a:lstStyle/>
          <a:p>
            <a:pPr marL="0" indent="0">
              <a:buNone/>
            </a:pPr>
            <a:r>
              <a:rPr lang="en-US" dirty="0"/>
              <a:t>Intuitively, when an item in the heap changes, we can restore the heap invariant with a sink operation (if the key increases) and a swim operation (if the key decreases). </a:t>
            </a:r>
          </a:p>
          <a:p>
            <a:pPr marL="0" indent="0">
              <a:buNone/>
            </a:pPr>
            <a:endParaRPr lang="en-US" dirty="0"/>
          </a:p>
          <a:p>
            <a:pPr marL="0" indent="0">
              <a:buNone/>
            </a:pPr>
            <a:r>
              <a:rPr lang="en-US" dirty="0"/>
              <a:t>To perform the operations, we use the index to find the item in the heap. The ability to locate an item in the heap also allows us to add the delete() operation to the API. </a:t>
            </a:r>
          </a:p>
        </p:txBody>
      </p:sp>
    </p:spTree>
    <p:extLst>
      <p:ext uri="{BB962C8B-B14F-4D97-AF65-F5344CB8AC3E}">
        <p14:creationId xmlns:p14="http://schemas.microsoft.com/office/powerpoint/2010/main" val="380601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42FD-56DA-B843-B038-94ED3DCE2B47}"/>
              </a:ext>
            </a:extLst>
          </p:cNvPr>
          <p:cNvSpPr>
            <a:spLocks noGrp="1"/>
          </p:cNvSpPr>
          <p:nvPr>
            <p:ph type="title"/>
          </p:nvPr>
        </p:nvSpPr>
        <p:spPr/>
        <p:txBody>
          <a:bodyPr/>
          <a:lstStyle/>
          <a:p>
            <a:r>
              <a:rPr lang="en-US" dirty="0"/>
              <a:t>Author’s Implementation</a:t>
            </a:r>
          </a:p>
        </p:txBody>
      </p:sp>
      <p:sp>
        <p:nvSpPr>
          <p:cNvPr id="3" name="Content Placeholder 2">
            <a:extLst>
              <a:ext uri="{FF2B5EF4-FFF2-40B4-BE49-F238E27FC236}">
                <a16:creationId xmlns:a16="http://schemas.microsoft.com/office/drawing/2014/main" id="{B01589FC-EF97-4743-AA53-4A298448A3A5}"/>
              </a:ext>
            </a:extLst>
          </p:cNvPr>
          <p:cNvSpPr>
            <a:spLocks noGrp="1"/>
          </p:cNvSpPr>
          <p:nvPr>
            <p:ph idx="1"/>
          </p:nvPr>
        </p:nvSpPr>
        <p:spPr/>
        <p:txBody>
          <a:bodyPr/>
          <a:lstStyle/>
          <a:p>
            <a:pPr marL="0" indent="0">
              <a:buNone/>
            </a:pPr>
            <a:r>
              <a:rPr lang="en-US" dirty="0"/>
              <a:t>The authors implement the Indexable Priority Queue using the following:</a:t>
            </a:r>
          </a:p>
          <a:p>
            <a:r>
              <a:rPr lang="en-US" dirty="0"/>
              <a:t>An array </a:t>
            </a:r>
            <a:r>
              <a:rPr lang="en-US" dirty="0" err="1">
                <a:solidFill>
                  <a:srgbClr val="FF0000"/>
                </a:solidFill>
              </a:rPr>
              <a:t>pq</a:t>
            </a:r>
            <a:r>
              <a:rPr lang="en-US" dirty="0">
                <a:solidFill>
                  <a:srgbClr val="FF0000"/>
                </a:solidFill>
              </a:rPr>
              <a:t> </a:t>
            </a:r>
            <a:r>
              <a:rPr lang="en-US" dirty="0">
                <a:solidFill>
                  <a:schemeClr val="tx1"/>
                </a:solidFill>
              </a:rPr>
              <a:t>to represent the binary heap (the indices)</a:t>
            </a:r>
          </a:p>
          <a:p>
            <a:r>
              <a:rPr lang="en-US" dirty="0">
                <a:solidFill>
                  <a:schemeClr val="tx1"/>
                </a:solidFill>
              </a:rPr>
              <a:t>An array </a:t>
            </a:r>
            <a:r>
              <a:rPr lang="en-US" dirty="0">
                <a:solidFill>
                  <a:srgbClr val="FF0000"/>
                </a:solidFill>
              </a:rPr>
              <a:t>keys </a:t>
            </a:r>
            <a:r>
              <a:rPr lang="en-US" dirty="0">
                <a:solidFill>
                  <a:schemeClr val="tx1"/>
                </a:solidFill>
              </a:rPr>
              <a:t>to hold the key values for each node in the heap</a:t>
            </a:r>
          </a:p>
          <a:p>
            <a:r>
              <a:rPr lang="en-US" dirty="0">
                <a:solidFill>
                  <a:schemeClr val="tx1"/>
                </a:solidFill>
              </a:rPr>
              <a:t>An array </a:t>
            </a:r>
            <a:r>
              <a:rPr lang="en-US" dirty="0" err="1">
                <a:solidFill>
                  <a:srgbClr val="FF0000"/>
                </a:solidFill>
              </a:rPr>
              <a:t>qp</a:t>
            </a:r>
            <a:r>
              <a:rPr lang="en-US" dirty="0">
                <a:solidFill>
                  <a:srgbClr val="FF0000"/>
                </a:solidFill>
              </a:rPr>
              <a:t> </a:t>
            </a:r>
            <a:r>
              <a:rPr lang="en-US" dirty="0">
                <a:solidFill>
                  <a:schemeClr val="tx1"/>
                </a:solidFill>
              </a:rPr>
              <a:t>to give the index of position </a:t>
            </a:r>
            <a:r>
              <a:rPr lang="en-US" dirty="0" err="1">
                <a:solidFill>
                  <a:srgbClr val="FF0000"/>
                </a:solidFill>
              </a:rPr>
              <a:t>i</a:t>
            </a:r>
            <a:r>
              <a:rPr lang="en-US" dirty="0">
                <a:solidFill>
                  <a:srgbClr val="FF0000"/>
                </a:solidFill>
              </a:rPr>
              <a:t> </a:t>
            </a:r>
            <a:r>
              <a:rPr lang="en-US" dirty="0">
                <a:solidFill>
                  <a:schemeClr val="tx1"/>
                </a:solidFill>
              </a:rPr>
              <a:t>in the </a:t>
            </a:r>
            <a:r>
              <a:rPr lang="en-US" dirty="0" err="1">
                <a:solidFill>
                  <a:srgbClr val="FF0000"/>
                </a:solidFill>
              </a:rPr>
              <a:t>pq</a:t>
            </a:r>
            <a:r>
              <a:rPr lang="en-US" dirty="0">
                <a:solidFill>
                  <a:srgbClr val="FF0000"/>
                </a:solidFill>
              </a:rPr>
              <a:t> [ ] </a:t>
            </a:r>
          </a:p>
          <a:p>
            <a:pPr marL="0" indent="0" algn="ctr">
              <a:buNone/>
            </a:pPr>
            <a:r>
              <a:rPr lang="en-US" i="1" dirty="0"/>
              <a:t>In other words: </a:t>
            </a:r>
            <a:r>
              <a:rPr lang="en-US" i="1" dirty="0" err="1">
                <a:solidFill>
                  <a:srgbClr val="FF0000"/>
                </a:solidFill>
              </a:rPr>
              <a:t>qp</a:t>
            </a:r>
            <a:r>
              <a:rPr lang="en-US" i="1" dirty="0">
                <a:solidFill>
                  <a:srgbClr val="FF0000"/>
                </a:solidFill>
              </a:rPr>
              <a:t>[</a:t>
            </a:r>
            <a:r>
              <a:rPr lang="en-US" i="1" dirty="0" err="1">
                <a:solidFill>
                  <a:srgbClr val="FF0000"/>
                </a:solidFill>
              </a:rPr>
              <a:t>pq</a:t>
            </a:r>
            <a:r>
              <a:rPr lang="en-US" i="1" dirty="0">
                <a:solidFill>
                  <a:srgbClr val="FF0000"/>
                </a:solidFill>
              </a:rPr>
              <a:t>[</a:t>
            </a:r>
            <a:r>
              <a:rPr lang="en-US" i="1" dirty="0" err="1">
                <a:solidFill>
                  <a:srgbClr val="FF0000"/>
                </a:solidFill>
              </a:rPr>
              <a:t>i</a:t>
            </a:r>
            <a:r>
              <a:rPr lang="en-US" i="1" dirty="0">
                <a:solidFill>
                  <a:srgbClr val="FF0000"/>
                </a:solidFill>
              </a:rPr>
              <a:t>]] = </a:t>
            </a:r>
            <a:r>
              <a:rPr lang="en-US" i="1" dirty="0" err="1">
                <a:solidFill>
                  <a:srgbClr val="FF0000"/>
                </a:solidFill>
              </a:rPr>
              <a:t>pq</a:t>
            </a:r>
            <a:r>
              <a:rPr lang="en-US" i="1" dirty="0">
                <a:solidFill>
                  <a:srgbClr val="FF0000"/>
                </a:solidFill>
              </a:rPr>
              <a:t>[</a:t>
            </a:r>
            <a:r>
              <a:rPr lang="en-US" i="1" dirty="0" err="1">
                <a:solidFill>
                  <a:srgbClr val="FF0000"/>
                </a:solidFill>
              </a:rPr>
              <a:t>qp</a:t>
            </a:r>
            <a:r>
              <a:rPr lang="en-US" i="1" dirty="0">
                <a:solidFill>
                  <a:srgbClr val="FF0000"/>
                </a:solidFill>
              </a:rPr>
              <a:t>[</a:t>
            </a:r>
            <a:r>
              <a:rPr lang="en-US" i="1" dirty="0" err="1">
                <a:solidFill>
                  <a:srgbClr val="FF0000"/>
                </a:solidFill>
              </a:rPr>
              <a:t>i</a:t>
            </a:r>
            <a:r>
              <a:rPr lang="en-US" i="1" dirty="0">
                <a:solidFill>
                  <a:srgbClr val="FF0000"/>
                </a:solidFill>
              </a:rPr>
              <a:t>]] = </a:t>
            </a:r>
            <a:r>
              <a:rPr lang="en-US" i="1" dirty="0" err="1">
                <a:solidFill>
                  <a:srgbClr val="FF0000"/>
                </a:solidFill>
              </a:rPr>
              <a:t>i</a:t>
            </a:r>
            <a:endParaRPr lang="en-US" dirty="0">
              <a:solidFill>
                <a:srgbClr val="FF0000"/>
              </a:solidFill>
            </a:endParaRPr>
          </a:p>
        </p:txBody>
      </p:sp>
    </p:spTree>
    <p:extLst>
      <p:ext uri="{BB962C8B-B14F-4D97-AF65-F5344CB8AC3E}">
        <p14:creationId xmlns:p14="http://schemas.microsoft.com/office/powerpoint/2010/main" val="307051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4841-A7CB-0249-846C-0DB37C33435B}"/>
              </a:ext>
            </a:extLst>
          </p:cNvPr>
          <p:cNvSpPr>
            <a:spLocks noGrp="1"/>
          </p:cNvSpPr>
          <p:nvPr>
            <p:ph type="title"/>
          </p:nvPr>
        </p:nvSpPr>
        <p:spPr/>
        <p:txBody>
          <a:bodyPr/>
          <a:lstStyle/>
          <a:p>
            <a:r>
              <a:rPr lang="en-US" dirty="0"/>
              <a:t>Let’s Take a Look at the Code</a:t>
            </a:r>
          </a:p>
        </p:txBody>
      </p:sp>
      <p:sp>
        <p:nvSpPr>
          <p:cNvPr id="3" name="Content Placeholder 2">
            <a:extLst>
              <a:ext uri="{FF2B5EF4-FFF2-40B4-BE49-F238E27FC236}">
                <a16:creationId xmlns:a16="http://schemas.microsoft.com/office/drawing/2014/main" id="{1CF1F8DF-6F19-A741-8AF1-2FD2E4AD6857}"/>
              </a:ext>
            </a:extLst>
          </p:cNvPr>
          <p:cNvSpPr>
            <a:spLocks noGrp="1"/>
          </p:cNvSpPr>
          <p:nvPr>
            <p:ph idx="1"/>
          </p:nvPr>
        </p:nvSpPr>
        <p:spPr/>
        <p:txBody>
          <a:bodyPr/>
          <a:lstStyle/>
          <a:p>
            <a:pPr marL="0" indent="0">
              <a:buNone/>
            </a:pPr>
            <a:r>
              <a:rPr lang="en-US" dirty="0">
                <a:hlinkClick r:id="rId2"/>
              </a:rPr>
              <a:t>https://algs4.cs.princeton.edu/24pq/IndexMinPQ.java.html</a:t>
            </a:r>
            <a:r>
              <a:rPr lang="en-US" dirty="0"/>
              <a:t> </a:t>
            </a:r>
          </a:p>
        </p:txBody>
      </p:sp>
    </p:spTree>
    <p:extLst>
      <p:ext uri="{BB962C8B-B14F-4D97-AF65-F5344CB8AC3E}">
        <p14:creationId xmlns:p14="http://schemas.microsoft.com/office/powerpoint/2010/main" val="1684237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7BE3-FEAF-514C-BC6D-335D7C41F150}"/>
              </a:ext>
            </a:extLst>
          </p:cNvPr>
          <p:cNvSpPr>
            <a:spLocks noGrp="1"/>
          </p:cNvSpPr>
          <p:nvPr>
            <p:ph type="ctrTitle"/>
          </p:nvPr>
        </p:nvSpPr>
        <p:spPr/>
        <p:txBody>
          <a:bodyPr/>
          <a:lstStyle/>
          <a:p>
            <a:r>
              <a:rPr lang="en-US" dirty="0"/>
              <a:t>What Project 3 will look Like (Discussion)</a:t>
            </a:r>
          </a:p>
        </p:txBody>
      </p:sp>
    </p:spTree>
    <p:extLst>
      <p:ext uri="{BB962C8B-B14F-4D97-AF65-F5344CB8AC3E}">
        <p14:creationId xmlns:p14="http://schemas.microsoft.com/office/powerpoint/2010/main" val="1049300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36B6-B40D-8440-96BD-9ACD1A3ADFD8}"/>
              </a:ext>
            </a:extLst>
          </p:cNvPr>
          <p:cNvSpPr>
            <a:spLocks noGrp="1"/>
          </p:cNvSpPr>
          <p:nvPr>
            <p:ph type="title"/>
          </p:nvPr>
        </p:nvSpPr>
        <p:spPr/>
        <p:txBody>
          <a:bodyPr/>
          <a:lstStyle/>
          <a:p>
            <a:r>
              <a:rPr lang="en-US" dirty="0"/>
              <a:t>Advanced Priority Queues</a:t>
            </a:r>
          </a:p>
        </p:txBody>
      </p:sp>
      <p:sp>
        <p:nvSpPr>
          <p:cNvPr id="3" name="Content Placeholder 2">
            <a:extLst>
              <a:ext uri="{FF2B5EF4-FFF2-40B4-BE49-F238E27FC236}">
                <a16:creationId xmlns:a16="http://schemas.microsoft.com/office/drawing/2014/main" id="{C6C02D2F-089F-FD4B-A1AF-2C75B80CE8A8}"/>
              </a:ext>
            </a:extLst>
          </p:cNvPr>
          <p:cNvSpPr>
            <a:spLocks noGrp="1"/>
          </p:cNvSpPr>
          <p:nvPr>
            <p:ph idx="1"/>
          </p:nvPr>
        </p:nvSpPr>
        <p:spPr/>
        <p:txBody>
          <a:bodyPr/>
          <a:lstStyle/>
          <a:p>
            <a:pPr marL="0" indent="0">
              <a:buNone/>
            </a:pPr>
            <a:r>
              <a:rPr lang="en-US" dirty="0"/>
              <a:t>Recall the discussion of indirection with priority queues.</a:t>
            </a:r>
          </a:p>
          <a:p>
            <a:r>
              <a:rPr lang="en-US" dirty="0"/>
              <a:t>You will be implementing an application that runs in no more than O(log n) for all operations.</a:t>
            </a:r>
          </a:p>
          <a:p>
            <a:pPr marL="0" indent="0">
              <a:buNone/>
            </a:pPr>
            <a:endParaRPr lang="en-US" dirty="0"/>
          </a:p>
        </p:txBody>
      </p:sp>
    </p:spTree>
    <p:extLst>
      <p:ext uri="{BB962C8B-B14F-4D97-AF65-F5344CB8AC3E}">
        <p14:creationId xmlns:p14="http://schemas.microsoft.com/office/powerpoint/2010/main" val="365103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7BE3-FEAF-514C-BC6D-335D7C41F150}"/>
              </a:ext>
            </a:extLst>
          </p:cNvPr>
          <p:cNvSpPr>
            <a:spLocks noGrp="1"/>
          </p:cNvSpPr>
          <p:nvPr>
            <p:ph type="ctrTitle"/>
          </p:nvPr>
        </p:nvSpPr>
        <p:spPr/>
        <p:txBody>
          <a:bodyPr/>
          <a:lstStyle/>
          <a:p>
            <a:r>
              <a:rPr lang="en-US" dirty="0"/>
              <a:t>Priority Queues</a:t>
            </a:r>
          </a:p>
        </p:txBody>
      </p:sp>
    </p:spTree>
    <p:extLst>
      <p:ext uri="{BB962C8B-B14F-4D97-AF65-F5344CB8AC3E}">
        <p14:creationId xmlns:p14="http://schemas.microsoft.com/office/powerpoint/2010/main" val="3763081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CD30-7002-A347-B0EB-137FAAD10C95}"/>
              </a:ext>
            </a:extLst>
          </p:cNvPr>
          <p:cNvSpPr>
            <a:spLocks noGrp="1"/>
          </p:cNvSpPr>
          <p:nvPr>
            <p:ph type="title"/>
          </p:nvPr>
        </p:nvSpPr>
        <p:spPr/>
        <p:txBody>
          <a:bodyPr/>
          <a:lstStyle/>
          <a:p>
            <a:r>
              <a:rPr lang="en-US" dirty="0"/>
              <a:t>One Variation of the Project</a:t>
            </a:r>
          </a:p>
        </p:txBody>
      </p:sp>
      <p:sp>
        <p:nvSpPr>
          <p:cNvPr id="3" name="Content Placeholder 2">
            <a:extLst>
              <a:ext uri="{FF2B5EF4-FFF2-40B4-BE49-F238E27FC236}">
                <a16:creationId xmlns:a16="http://schemas.microsoft.com/office/drawing/2014/main" id="{49743C9B-E119-8544-8D95-C336F1652BE2}"/>
              </a:ext>
            </a:extLst>
          </p:cNvPr>
          <p:cNvSpPr>
            <a:spLocks noGrp="1"/>
          </p:cNvSpPr>
          <p:nvPr>
            <p:ph idx="1"/>
          </p:nvPr>
        </p:nvSpPr>
        <p:spPr/>
        <p:txBody>
          <a:bodyPr>
            <a:normAutofit fontScale="85000" lnSpcReduction="20000"/>
          </a:bodyPr>
          <a:lstStyle/>
          <a:p>
            <a:r>
              <a:rPr lang="en-US" dirty="0"/>
              <a:t>You will be writing a basic application to help a user select an apartment to rent. </a:t>
            </a:r>
          </a:p>
          <a:p>
            <a:r>
              <a:rPr lang="en-US" dirty="0"/>
              <a:t>You should write a PQ-based data structure that stores objects according to the relative priorities of </a:t>
            </a:r>
            <a:r>
              <a:rPr lang="en-US" i="1" dirty="0"/>
              <a:t>two</a:t>
            </a:r>
            <a:r>
              <a:rPr lang="en-US" dirty="0"/>
              <a:t> of their attributes, making it efficient to retrieve objects with the minimum or maximum value of </a:t>
            </a:r>
            <a:r>
              <a:rPr lang="en-US" i="1" dirty="0"/>
              <a:t>either</a:t>
            </a:r>
            <a:r>
              <a:rPr lang="en-US" dirty="0"/>
              <a:t> attribute (whether an attribute is a min attribute, such as price, or max attribute, such as size, is defined at initialization).</a:t>
            </a:r>
          </a:p>
          <a:p>
            <a:r>
              <a:rPr lang="en-US" dirty="0"/>
              <a:t> Your data structure should further be indexable to allow for efficient updates of entered items. </a:t>
            </a:r>
          </a:p>
          <a:p>
            <a:r>
              <a:rPr lang="en-US" dirty="0"/>
              <a:t>The user should then be able to efficiently retrieve the apartment with the highest square footage or lowest rent. </a:t>
            </a:r>
          </a:p>
          <a:p>
            <a:r>
              <a:rPr lang="en-US" dirty="0"/>
              <a:t>You should assume that the user is looking for apartments in multiple different cities. </a:t>
            </a:r>
          </a:p>
          <a:p>
            <a:r>
              <a:rPr lang="en-US" dirty="0"/>
              <a:t>Thus, the retrievals should be possible on the set of all entered apartments or on the set of all apartments from a specific city (e.g., "lowest rent in Pittsburgh", "most square footage in San Francisco").</a:t>
            </a:r>
          </a:p>
        </p:txBody>
      </p:sp>
    </p:spTree>
    <p:extLst>
      <p:ext uri="{BB962C8B-B14F-4D97-AF65-F5344CB8AC3E}">
        <p14:creationId xmlns:p14="http://schemas.microsoft.com/office/powerpoint/2010/main" val="42604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0CAF-7733-054A-9340-E4747394F306}"/>
              </a:ext>
            </a:extLst>
          </p:cNvPr>
          <p:cNvSpPr>
            <a:spLocks noGrp="1"/>
          </p:cNvSpPr>
          <p:nvPr>
            <p:ph type="title"/>
          </p:nvPr>
        </p:nvSpPr>
        <p:spPr/>
        <p:txBody>
          <a:bodyPr/>
          <a:lstStyle/>
          <a:p>
            <a:r>
              <a:rPr lang="en-US" dirty="0"/>
              <a:t>Project Operations</a:t>
            </a:r>
          </a:p>
        </p:txBody>
      </p:sp>
      <p:sp>
        <p:nvSpPr>
          <p:cNvPr id="3" name="Content Placeholder 2">
            <a:extLst>
              <a:ext uri="{FF2B5EF4-FFF2-40B4-BE49-F238E27FC236}">
                <a16:creationId xmlns:a16="http://schemas.microsoft.com/office/drawing/2014/main" id="{3378AAFC-1395-B74A-9358-8B8C35AEE0EF}"/>
              </a:ext>
            </a:extLst>
          </p:cNvPr>
          <p:cNvSpPr>
            <a:spLocks noGrp="1"/>
          </p:cNvSpPr>
          <p:nvPr>
            <p:ph idx="1"/>
          </p:nvPr>
        </p:nvSpPr>
        <p:spPr/>
        <p:txBody>
          <a:bodyPr>
            <a:normAutofit fontScale="92500" lnSpcReduction="20000"/>
          </a:bodyPr>
          <a:lstStyle/>
          <a:p>
            <a:r>
              <a:rPr lang="en-US" dirty="0"/>
              <a:t>Add an apartment</a:t>
            </a:r>
          </a:p>
          <a:p>
            <a:pPr lvl="1"/>
            <a:r>
              <a:rPr lang="en-US" dirty="0"/>
              <a:t>This will prompt the user for each of the above-listed attributes of an apartment to keep track of.</a:t>
            </a:r>
          </a:p>
          <a:p>
            <a:r>
              <a:rPr lang="en-US" dirty="0"/>
              <a:t>Update an apartment</a:t>
            </a:r>
          </a:p>
          <a:p>
            <a:pPr lvl="1"/>
            <a:r>
              <a:rPr lang="en-US" dirty="0"/>
              <a:t>This option will prompt the user for the street address, apartment number, and zip code of an apartment, and then ask the user if they would like to update the rent for the apartment.</a:t>
            </a:r>
          </a:p>
          <a:p>
            <a:r>
              <a:rPr lang="en-US" dirty="0"/>
              <a:t>Remove a specific apartment from consideration</a:t>
            </a:r>
          </a:p>
          <a:p>
            <a:pPr lvl="1"/>
            <a:r>
              <a:rPr lang="en-US" dirty="0"/>
              <a:t>This option will prompt the user for the street address, apartment number, and zip code of an apartment to remove from the data structure (e.g., if it is no longer to rent)</a:t>
            </a:r>
          </a:p>
          <a:p>
            <a:pPr lvl="1"/>
            <a:r>
              <a:rPr lang="en-US" dirty="0"/>
              <a:t>Note that this means you will need to support removal of apartments other than the minimum rent or maximum square footage</a:t>
            </a:r>
          </a:p>
          <a:p>
            <a:pPr marL="0" indent="0">
              <a:buNone/>
            </a:pPr>
            <a:endParaRPr lang="en-US" dirty="0"/>
          </a:p>
        </p:txBody>
      </p:sp>
    </p:spTree>
    <p:extLst>
      <p:ext uri="{BB962C8B-B14F-4D97-AF65-F5344CB8AC3E}">
        <p14:creationId xmlns:p14="http://schemas.microsoft.com/office/powerpoint/2010/main" val="1853856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C570-ABAD-A64E-B924-736DEDB2CB11}"/>
              </a:ext>
            </a:extLst>
          </p:cNvPr>
          <p:cNvSpPr>
            <a:spLocks noGrp="1"/>
          </p:cNvSpPr>
          <p:nvPr>
            <p:ph type="title"/>
          </p:nvPr>
        </p:nvSpPr>
        <p:spPr/>
        <p:txBody>
          <a:bodyPr/>
          <a:lstStyle/>
          <a:p>
            <a:r>
              <a:rPr lang="en-US" dirty="0"/>
              <a:t>Project Operations (Cont.)</a:t>
            </a:r>
          </a:p>
        </p:txBody>
      </p:sp>
      <p:sp>
        <p:nvSpPr>
          <p:cNvPr id="3" name="Content Placeholder 2">
            <a:extLst>
              <a:ext uri="{FF2B5EF4-FFF2-40B4-BE49-F238E27FC236}">
                <a16:creationId xmlns:a16="http://schemas.microsoft.com/office/drawing/2014/main" id="{28F3A3EE-F138-114C-BF25-E6286D02F438}"/>
              </a:ext>
            </a:extLst>
          </p:cNvPr>
          <p:cNvSpPr>
            <a:spLocks noGrp="1"/>
          </p:cNvSpPr>
          <p:nvPr>
            <p:ph idx="1"/>
          </p:nvPr>
        </p:nvSpPr>
        <p:spPr/>
        <p:txBody>
          <a:bodyPr/>
          <a:lstStyle/>
          <a:p>
            <a:r>
              <a:rPr lang="en-US" dirty="0"/>
              <a:t>Retrieve the lowest rent apartment</a:t>
            </a:r>
          </a:p>
          <a:p>
            <a:r>
              <a:rPr lang="en-US" dirty="0"/>
              <a:t>Retrieve the highest square footage apartment</a:t>
            </a:r>
          </a:p>
          <a:p>
            <a:r>
              <a:rPr lang="en-US" dirty="0"/>
              <a:t>Retrieve the lowest rent apartment by city</a:t>
            </a:r>
          </a:p>
          <a:p>
            <a:pPr lvl="1"/>
            <a:r>
              <a:rPr lang="en-US" dirty="0"/>
              <a:t>This option will prompt the user to enter a city and then return the apartment with the lowest rent within that city.</a:t>
            </a:r>
          </a:p>
          <a:p>
            <a:r>
              <a:rPr lang="en-US" dirty="0"/>
              <a:t>Retrieve the highest square footage apartment by city</a:t>
            </a:r>
          </a:p>
          <a:p>
            <a:pPr lvl="1"/>
            <a:r>
              <a:rPr lang="en-US" dirty="0"/>
              <a:t>This option will prompt the user to enter a city and then return the biggest apartment within that city.</a:t>
            </a:r>
          </a:p>
          <a:p>
            <a:pPr marL="0" indent="0">
              <a:buNone/>
            </a:pPr>
            <a:endParaRPr lang="en-US" dirty="0"/>
          </a:p>
        </p:txBody>
      </p:sp>
    </p:spTree>
    <p:extLst>
      <p:ext uri="{BB962C8B-B14F-4D97-AF65-F5344CB8AC3E}">
        <p14:creationId xmlns:p14="http://schemas.microsoft.com/office/powerpoint/2010/main" val="2441828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7BE3-FEAF-514C-BC6D-335D7C41F150}"/>
              </a:ext>
            </a:extLst>
          </p:cNvPr>
          <p:cNvSpPr>
            <a:spLocks noGrp="1"/>
          </p:cNvSpPr>
          <p:nvPr>
            <p:ph type="ctrTitle"/>
          </p:nvPr>
        </p:nvSpPr>
        <p:spPr/>
        <p:txBody>
          <a:bodyPr/>
          <a:lstStyle/>
          <a:p>
            <a:r>
              <a:rPr lang="en-US"/>
              <a:t>Project 2 Questions?</a:t>
            </a:r>
            <a:endParaRPr lang="en-US" dirty="0"/>
          </a:p>
        </p:txBody>
      </p:sp>
    </p:spTree>
    <p:extLst>
      <p:ext uri="{BB962C8B-B14F-4D97-AF65-F5344CB8AC3E}">
        <p14:creationId xmlns:p14="http://schemas.microsoft.com/office/powerpoint/2010/main" val="129393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ADA3-6404-2E4E-AE5E-18EE0CFC9A2E}"/>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7FE0A08-7E62-964B-99C0-435BAEDE5B73}"/>
              </a:ext>
            </a:extLst>
          </p:cNvPr>
          <p:cNvSpPr>
            <a:spLocks noGrp="1"/>
          </p:cNvSpPr>
          <p:nvPr>
            <p:ph idx="1"/>
          </p:nvPr>
        </p:nvSpPr>
        <p:spPr/>
        <p:txBody>
          <a:bodyPr/>
          <a:lstStyle/>
          <a:p>
            <a:pPr marL="0" indent="0">
              <a:buNone/>
            </a:pPr>
            <a:r>
              <a:rPr lang="en-US" dirty="0"/>
              <a:t>There’s a common investment philosophy, “buy low, sell high”. Suppose I’m developing a stock portfolio algorithm to purchase a given stock based on its 7-day moving average. How would I want to choose a stock?</a:t>
            </a:r>
            <a:br>
              <a:rPr lang="en-US" dirty="0"/>
            </a:br>
            <a:endParaRPr lang="en-US" dirty="0"/>
          </a:p>
          <a:p>
            <a:r>
              <a:rPr lang="en-US" dirty="0"/>
              <a:t>Well, I’d want to select the stock whose price is relatively low compared to its historic high </a:t>
            </a:r>
          </a:p>
          <a:p>
            <a:r>
              <a:rPr lang="en-US" dirty="0"/>
              <a:t>But I don’t want to go through the entire history to compare the current price to how it has performed in the past… that’ll take a while…</a:t>
            </a:r>
          </a:p>
          <a:p>
            <a:endParaRPr lang="en-US" dirty="0"/>
          </a:p>
        </p:txBody>
      </p:sp>
    </p:spTree>
    <p:extLst>
      <p:ext uri="{BB962C8B-B14F-4D97-AF65-F5344CB8AC3E}">
        <p14:creationId xmlns:p14="http://schemas.microsoft.com/office/powerpoint/2010/main" val="199881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5833-A283-5440-8C5E-4E7DDEE2914D}"/>
              </a:ext>
            </a:extLst>
          </p:cNvPr>
          <p:cNvSpPr>
            <a:spLocks noGrp="1"/>
          </p:cNvSpPr>
          <p:nvPr>
            <p:ph type="title"/>
          </p:nvPr>
        </p:nvSpPr>
        <p:spPr/>
        <p:txBody>
          <a:bodyPr/>
          <a:lstStyle/>
          <a:p>
            <a:r>
              <a:rPr lang="en-US" dirty="0"/>
              <a:t>Enter Priority Queues </a:t>
            </a:r>
          </a:p>
        </p:txBody>
      </p:sp>
      <p:sp>
        <p:nvSpPr>
          <p:cNvPr id="3" name="Content Placeholder 2">
            <a:extLst>
              <a:ext uri="{FF2B5EF4-FFF2-40B4-BE49-F238E27FC236}">
                <a16:creationId xmlns:a16="http://schemas.microsoft.com/office/drawing/2014/main" id="{38A34962-F33E-144E-BFBF-9BEEB0BE3AA6}"/>
              </a:ext>
            </a:extLst>
          </p:cNvPr>
          <p:cNvSpPr>
            <a:spLocks noGrp="1"/>
          </p:cNvSpPr>
          <p:nvPr>
            <p:ph idx="1"/>
          </p:nvPr>
        </p:nvSpPr>
        <p:spPr/>
        <p:txBody>
          <a:bodyPr/>
          <a:lstStyle/>
          <a:p>
            <a:pPr marL="0" indent="0">
              <a:buNone/>
            </a:pPr>
            <a:r>
              <a:rPr lang="en-US" dirty="0"/>
              <a:t>Essentially what I want is some data structure that can retrieve the minimum in O(1) time… </a:t>
            </a:r>
          </a:p>
          <a:p>
            <a:r>
              <a:rPr lang="en-US" dirty="0"/>
              <a:t>This is precisely what a PQ will do!!!</a:t>
            </a:r>
          </a:p>
          <a:p>
            <a:endParaRPr lang="en-US" dirty="0"/>
          </a:p>
          <a:p>
            <a:pPr marL="0" indent="0">
              <a:buNone/>
            </a:pPr>
            <a:r>
              <a:rPr lang="en-US" dirty="0"/>
              <a:t>Before we introduce Priority Queues, we must first introduce the idea of a binary heap!</a:t>
            </a:r>
          </a:p>
        </p:txBody>
      </p:sp>
    </p:spTree>
    <p:extLst>
      <p:ext uri="{BB962C8B-B14F-4D97-AF65-F5344CB8AC3E}">
        <p14:creationId xmlns:p14="http://schemas.microsoft.com/office/powerpoint/2010/main" val="110564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8462-43CC-1741-94EC-7E4C41AE5EB0}"/>
              </a:ext>
            </a:extLst>
          </p:cNvPr>
          <p:cNvSpPr>
            <a:spLocks noGrp="1"/>
          </p:cNvSpPr>
          <p:nvPr>
            <p:ph type="title"/>
          </p:nvPr>
        </p:nvSpPr>
        <p:spPr/>
        <p:txBody>
          <a:bodyPr/>
          <a:lstStyle/>
          <a:p>
            <a:r>
              <a:rPr lang="en-US" dirty="0"/>
              <a:t>Binary Heaps</a:t>
            </a:r>
          </a:p>
        </p:txBody>
      </p:sp>
      <p:sp>
        <p:nvSpPr>
          <p:cNvPr id="3" name="Content Placeholder 2">
            <a:extLst>
              <a:ext uri="{FF2B5EF4-FFF2-40B4-BE49-F238E27FC236}">
                <a16:creationId xmlns:a16="http://schemas.microsoft.com/office/drawing/2014/main" id="{F8A9384D-D372-E742-B76C-46DD579ECC3C}"/>
              </a:ext>
            </a:extLst>
          </p:cNvPr>
          <p:cNvSpPr>
            <a:spLocks noGrp="1"/>
          </p:cNvSpPr>
          <p:nvPr>
            <p:ph idx="1"/>
          </p:nvPr>
        </p:nvSpPr>
        <p:spPr/>
        <p:txBody>
          <a:bodyPr/>
          <a:lstStyle/>
          <a:p>
            <a:pPr marL="0" indent="0">
              <a:buNone/>
            </a:pPr>
            <a:r>
              <a:rPr lang="en-US" dirty="0"/>
              <a:t>In a binary heap, the keys are stored in an array such that each key is guaranteed to be larger than (or equal to) the keys at two other specific positions. </a:t>
            </a:r>
          </a:p>
          <a:p>
            <a:r>
              <a:rPr lang="en-US" dirty="0"/>
              <a:t>All we require in a binary heap is that the parent is larger than its two children! [</a:t>
            </a:r>
            <a:r>
              <a:rPr lang="en-US" dirty="0">
                <a:solidFill>
                  <a:srgbClr val="FF0000"/>
                </a:solidFill>
              </a:rPr>
              <a:t>Heap Property</a:t>
            </a:r>
            <a:r>
              <a:rPr lang="en-US" dirty="0">
                <a:solidFill>
                  <a:schemeClr val="tx1"/>
                </a:solidFill>
              </a:rPr>
              <a:t>]</a:t>
            </a:r>
          </a:p>
          <a:p>
            <a:r>
              <a:rPr lang="en-US" dirty="0">
                <a:solidFill>
                  <a:srgbClr val="FF0000"/>
                </a:solidFill>
              </a:rPr>
              <a:t>Complete</a:t>
            </a:r>
            <a:r>
              <a:rPr lang="en-US" dirty="0"/>
              <a:t>: the tree is completely filled except possibly the bottom level, which is filled from left to right</a:t>
            </a:r>
          </a:p>
          <a:p>
            <a:r>
              <a:rPr lang="en-US" dirty="0"/>
              <a:t>We also require that the root contains the highest priority item.</a:t>
            </a:r>
          </a:p>
          <a:p>
            <a:pPr marL="0" indent="0">
              <a:buNone/>
            </a:pPr>
            <a:r>
              <a:rPr lang="en-US" dirty="0"/>
              <a:t>Note: Structurally like a BST but defined differently!</a:t>
            </a:r>
          </a:p>
          <a:p>
            <a:pPr marL="0" indent="0">
              <a:buNone/>
            </a:pPr>
            <a:endParaRPr lang="en-US" dirty="0"/>
          </a:p>
        </p:txBody>
      </p:sp>
    </p:spTree>
    <p:extLst>
      <p:ext uri="{BB962C8B-B14F-4D97-AF65-F5344CB8AC3E}">
        <p14:creationId xmlns:p14="http://schemas.microsoft.com/office/powerpoint/2010/main" val="249513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E8A5-2CE2-1846-A406-73DD1C6A4812}"/>
              </a:ext>
            </a:extLst>
          </p:cNvPr>
          <p:cNvSpPr>
            <a:spLocks noGrp="1"/>
          </p:cNvSpPr>
          <p:nvPr>
            <p:ph type="title"/>
          </p:nvPr>
        </p:nvSpPr>
        <p:spPr/>
        <p:txBody>
          <a:bodyPr/>
          <a:lstStyle/>
          <a:p>
            <a:r>
              <a:rPr lang="en-US" dirty="0"/>
              <a:t>Binary Heap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93599F-5E86-1D43-91DE-FC4799C45693}"/>
                  </a:ext>
                </a:extLst>
              </p:cNvPr>
              <p:cNvSpPr>
                <a:spLocks noGrp="1"/>
              </p:cNvSpPr>
              <p:nvPr>
                <p:ph idx="1"/>
              </p:nvPr>
            </p:nvSpPr>
            <p:spPr/>
            <p:txBody>
              <a:bodyPr/>
              <a:lstStyle/>
              <a:p>
                <a:pPr marL="0" indent="0">
                  <a:buNone/>
                </a:pPr>
                <a:r>
                  <a:rPr lang="en-US" dirty="0"/>
                  <a:t>A </a:t>
                </a:r>
                <a:r>
                  <a:rPr lang="en-US" b="1" dirty="0"/>
                  <a:t>binary heap </a:t>
                </a:r>
                <a:r>
                  <a:rPr lang="en-US" dirty="0"/>
                  <a:t>is a collection of keys arranged in a complete heap-ordered binary tree, represented in level order in an array (not using the first entry)</a:t>
                </a:r>
              </a:p>
              <a:p>
                <a:pPr marL="0" indent="0">
                  <a:buNone/>
                </a:pPr>
                <a:endParaRPr lang="en-US" dirty="0"/>
              </a:p>
              <a:p>
                <a:pPr marL="0" indent="0">
                  <a:buNone/>
                </a:pPr>
                <a:r>
                  <a:rPr lang="en-US" dirty="0"/>
                  <a:t>In a heap, the parent of the node in position k is in position </a:t>
                </a:r>
                <a14:m>
                  <m:oMath xmlns:m="http://schemas.openxmlformats.org/officeDocument/2006/math">
                    <m:d>
                      <m:dPr>
                        <m:begChr m:val="⌊"/>
                        <m:endChr m:val="⌋"/>
                        <m:ctrlPr>
                          <a:rPr lang="en-US"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𝑘</m:t>
                            </m:r>
                          </m:num>
                          <m:den>
                            <m:r>
                              <a:rPr lang="en-US" b="0" i="1" smtClean="0">
                                <a:latin typeface="Cambria Math" panose="02040503050406030204" pitchFamily="18" charset="0"/>
                              </a:rPr>
                              <m:t>2</m:t>
                            </m:r>
                          </m:den>
                        </m:f>
                      </m:e>
                    </m:d>
                  </m:oMath>
                </a14:m>
                <a:r>
                  <a:rPr lang="en-US" dirty="0"/>
                  <a:t> and, conversely, the two children of the node in position k are in positions 2k and 2k + 1.</a:t>
                </a:r>
              </a:p>
              <a:p>
                <a:r>
                  <a:rPr lang="en-US" dirty="0"/>
                  <a:t>Observe that this is 1-indexed (author’s implementation)</a:t>
                </a:r>
              </a:p>
              <a:p>
                <a:r>
                  <a:rPr lang="en-US" dirty="0"/>
                  <a:t>When it is 0-indexed, we have </a:t>
                </a:r>
                <a14:m>
                  <m:oMath xmlns:m="http://schemas.openxmlformats.org/officeDocument/2006/math">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𝑘</m:t>
                            </m:r>
                            <m:r>
                              <a:rPr lang="en-US" b="0" i="1" smtClean="0">
                                <a:latin typeface="Cambria Math" panose="02040503050406030204" pitchFamily="18" charset="0"/>
                              </a:rPr>
                              <m:t>−1</m:t>
                            </m:r>
                          </m:num>
                          <m:den>
                            <m:r>
                              <a:rPr lang="en-US" i="1">
                                <a:latin typeface="Cambria Math" panose="02040503050406030204" pitchFamily="18" charset="0"/>
                              </a:rPr>
                              <m:t>2</m:t>
                            </m:r>
                          </m:den>
                        </m:f>
                      </m:e>
                    </m:d>
                  </m:oMath>
                </a14:m>
                <a:r>
                  <a:rPr lang="en-US" dirty="0"/>
                  <a:t>, and the positions of the two children as (2k+1) and (2k+2) </a:t>
                </a:r>
              </a:p>
            </p:txBody>
          </p:sp>
        </mc:Choice>
        <mc:Fallback xmlns="">
          <p:sp>
            <p:nvSpPr>
              <p:cNvPr id="3" name="Content Placeholder 2">
                <a:extLst>
                  <a:ext uri="{FF2B5EF4-FFF2-40B4-BE49-F238E27FC236}">
                    <a16:creationId xmlns:a16="http://schemas.microsoft.com/office/drawing/2014/main" id="{3C93599F-5E86-1D43-91DE-FC4799C45693}"/>
                  </a:ext>
                </a:extLst>
              </p:cNvPr>
              <p:cNvSpPr>
                <a:spLocks noGrp="1" noRot="1" noChangeAspect="1" noMove="1" noResize="1" noEditPoints="1" noAdjustHandles="1" noChangeArrowheads="1" noChangeShapeType="1" noTextEdit="1"/>
              </p:cNvSpPr>
              <p:nvPr>
                <p:ph idx="1"/>
              </p:nvPr>
            </p:nvSpPr>
            <p:spPr>
              <a:blipFill>
                <a:blip r:embed="rId2"/>
                <a:stretch>
                  <a:fillRect l="-656" t="-813" b="-1626"/>
                </a:stretch>
              </a:blipFill>
            </p:spPr>
            <p:txBody>
              <a:bodyPr/>
              <a:lstStyle/>
              <a:p>
                <a:r>
                  <a:rPr lang="en-US">
                    <a:noFill/>
                  </a:rPr>
                  <a:t> </a:t>
                </a:r>
              </a:p>
            </p:txBody>
          </p:sp>
        </mc:Fallback>
      </mc:AlternateContent>
    </p:spTree>
    <p:extLst>
      <p:ext uri="{BB962C8B-B14F-4D97-AF65-F5344CB8AC3E}">
        <p14:creationId xmlns:p14="http://schemas.microsoft.com/office/powerpoint/2010/main" val="206557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6FAF-04DB-FF4D-AD56-697589BC6717}"/>
              </a:ext>
            </a:extLst>
          </p:cNvPr>
          <p:cNvSpPr>
            <a:spLocks noGrp="1"/>
          </p:cNvSpPr>
          <p:nvPr>
            <p:ph type="title"/>
          </p:nvPr>
        </p:nvSpPr>
        <p:spPr/>
        <p:txBody>
          <a:bodyPr/>
          <a:lstStyle/>
          <a:p>
            <a:r>
              <a:rPr lang="en-US" dirty="0"/>
              <a:t>Why Start at Index 1?</a:t>
            </a:r>
          </a:p>
        </p:txBody>
      </p:sp>
      <p:sp>
        <p:nvSpPr>
          <p:cNvPr id="3" name="Content Placeholder 2">
            <a:extLst>
              <a:ext uri="{FF2B5EF4-FFF2-40B4-BE49-F238E27FC236}">
                <a16:creationId xmlns:a16="http://schemas.microsoft.com/office/drawing/2014/main" id="{C3502354-A91B-6341-9C11-4C94742CFD87}"/>
              </a:ext>
            </a:extLst>
          </p:cNvPr>
          <p:cNvSpPr>
            <a:spLocks noGrp="1"/>
          </p:cNvSpPr>
          <p:nvPr>
            <p:ph idx="1"/>
          </p:nvPr>
        </p:nvSpPr>
        <p:spPr/>
        <p:txBody>
          <a:bodyPr/>
          <a:lstStyle/>
          <a:p>
            <a:pPr marL="0" indent="0">
              <a:buNone/>
            </a:pPr>
            <a:r>
              <a:rPr lang="en-US" dirty="0"/>
              <a:t>The authors represent complete binary trees sequentially within an array by putting the nodes in level order, with the root at position 1.</a:t>
            </a:r>
          </a:p>
          <a:p>
            <a:r>
              <a:rPr lang="en-US" dirty="0"/>
              <a:t>It’s for clarity so the heap can be visualized easier</a:t>
            </a:r>
          </a:p>
          <a:p>
            <a:r>
              <a:rPr lang="en-US" dirty="0"/>
              <a:t>You don’t really need to do it this way…</a:t>
            </a:r>
          </a:p>
          <a:p>
            <a:endParaRPr lang="en-US" dirty="0"/>
          </a:p>
        </p:txBody>
      </p:sp>
    </p:spTree>
    <p:extLst>
      <p:ext uri="{BB962C8B-B14F-4D97-AF65-F5344CB8AC3E}">
        <p14:creationId xmlns:p14="http://schemas.microsoft.com/office/powerpoint/2010/main" val="258281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138</TotalTime>
  <Words>2597</Words>
  <Application>Microsoft Office PowerPoint</Application>
  <PresentationFormat>Widescreen</PresentationFormat>
  <Paragraphs>162</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Cambria Math</vt:lpstr>
      <vt:lpstr>Gill Sans MT</vt:lpstr>
      <vt:lpstr>Parcel</vt:lpstr>
      <vt:lpstr>CS 1501 Recitation 4</vt:lpstr>
      <vt:lpstr>Agenda for Today</vt:lpstr>
      <vt:lpstr>Office Hours for Break</vt:lpstr>
      <vt:lpstr>Priority Queues</vt:lpstr>
      <vt:lpstr>Motivation</vt:lpstr>
      <vt:lpstr>Enter Priority Queues </vt:lpstr>
      <vt:lpstr>Binary Heaps</vt:lpstr>
      <vt:lpstr>Binary Heap Representation</vt:lpstr>
      <vt:lpstr>Why Start at Index 1?</vt:lpstr>
      <vt:lpstr>The Necessity for an Array-Based Representation</vt:lpstr>
      <vt:lpstr>Heap Helper Methods</vt:lpstr>
      <vt:lpstr>Heap Operations</vt:lpstr>
      <vt:lpstr>Bottom-Up Reheapify</vt:lpstr>
      <vt:lpstr>Swim Example</vt:lpstr>
      <vt:lpstr>Swim Code</vt:lpstr>
      <vt:lpstr>Top-Down Reheapify</vt:lpstr>
      <vt:lpstr>Sink Example</vt:lpstr>
      <vt:lpstr>Sink Code</vt:lpstr>
      <vt:lpstr>A real-Life Example of Sink/Swim</vt:lpstr>
      <vt:lpstr>Priority Queue Operations</vt:lpstr>
      <vt:lpstr>Insert Example</vt:lpstr>
      <vt:lpstr>Remove Max Example</vt:lpstr>
      <vt:lpstr>Max PQ Code</vt:lpstr>
      <vt:lpstr>Heap Sort</vt:lpstr>
      <vt:lpstr>Heap Sort</vt:lpstr>
      <vt:lpstr>HeapSort Phases</vt:lpstr>
      <vt:lpstr>Heap Construction</vt:lpstr>
      <vt:lpstr>SortDown</vt:lpstr>
      <vt:lpstr>HeapSort Code</vt:lpstr>
      <vt:lpstr>HeapSort Algorithm</vt:lpstr>
      <vt:lpstr>Indexable Priority Queues</vt:lpstr>
      <vt:lpstr>Indexable Priority QUeues</vt:lpstr>
      <vt:lpstr>Index PQ API</vt:lpstr>
      <vt:lpstr>Indexable PQs (Cont.)</vt:lpstr>
      <vt:lpstr>Index PQs (Cont.)</vt:lpstr>
      <vt:lpstr>Author’s Implementation</vt:lpstr>
      <vt:lpstr>Let’s Take a Look at the Code</vt:lpstr>
      <vt:lpstr>What Project 3 will look Like (Discussion)</vt:lpstr>
      <vt:lpstr>Advanced Priority Queues</vt:lpstr>
      <vt:lpstr>One Variation of the Project</vt:lpstr>
      <vt:lpstr>Project Operations</vt:lpstr>
      <vt:lpstr>Project Operations (Cont.)</vt:lpstr>
      <vt:lpstr>Project 2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1501 Recitation 4</dc:title>
  <dc:creator>Lu, Gordon</dc:creator>
  <cp:lastModifiedBy>Lu, Gordon</cp:lastModifiedBy>
  <cp:revision>1</cp:revision>
  <dcterms:created xsi:type="dcterms:W3CDTF">2022-03-04T15:28:15Z</dcterms:created>
  <dcterms:modified xsi:type="dcterms:W3CDTF">2022-03-18T07:32:17Z</dcterms:modified>
</cp:coreProperties>
</file>