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301" r:id="rId12"/>
    <p:sldId id="287" r:id="rId13"/>
    <p:sldId id="291" r:id="rId14"/>
    <p:sldId id="292" r:id="rId15"/>
    <p:sldId id="293" r:id="rId16"/>
    <p:sldId id="277" r:id="rId17"/>
    <p:sldId id="266" r:id="rId18"/>
    <p:sldId id="267" r:id="rId19"/>
    <p:sldId id="268" r:id="rId20"/>
    <p:sldId id="269" r:id="rId21"/>
    <p:sldId id="270" r:id="rId22"/>
    <p:sldId id="271" r:id="rId23"/>
    <p:sldId id="272" r:id="rId24"/>
    <p:sldId id="279" r:id="rId25"/>
    <p:sldId id="281" r:id="rId26"/>
    <p:sldId id="280" r:id="rId27"/>
    <p:sldId id="282" r:id="rId28"/>
    <p:sldId id="283" r:id="rId29"/>
    <p:sldId id="284" r:id="rId30"/>
    <p:sldId id="289" r:id="rId31"/>
    <p:sldId id="294" r:id="rId32"/>
    <p:sldId id="290" r:id="rId33"/>
    <p:sldId id="295" r:id="rId34"/>
    <p:sldId id="296" r:id="rId35"/>
    <p:sldId id="298" r:id="rId36"/>
    <p:sldId id="297" r:id="rId37"/>
    <p:sldId id="299" r:id="rId38"/>
    <p:sldId id="30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114"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3/18/2022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3/18/2022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3/18/2022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lgs4.cs.princeton.edu/24pq/IndexMinPQ.java.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6B53-C495-4EAB-86B4-6FFFC6E34056}"/>
              </a:ext>
            </a:extLst>
          </p:cNvPr>
          <p:cNvSpPr>
            <a:spLocks noGrp="1"/>
          </p:cNvSpPr>
          <p:nvPr>
            <p:ph type="ctrTitle"/>
          </p:nvPr>
        </p:nvSpPr>
        <p:spPr/>
        <p:txBody>
          <a:bodyPr/>
          <a:lstStyle/>
          <a:p>
            <a:r>
              <a:rPr lang="en-US" dirty="0"/>
              <a:t>CS 1501 Recitation 5</a:t>
            </a:r>
          </a:p>
        </p:txBody>
      </p:sp>
      <p:sp>
        <p:nvSpPr>
          <p:cNvPr id="3" name="Subtitle 2">
            <a:extLst>
              <a:ext uri="{FF2B5EF4-FFF2-40B4-BE49-F238E27FC236}">
                <a16:creationId xmlns:a16="http://schemas.microsoft.com/office/drawing/2014/main" id="{390B44CF-7C1B-4F6D-A804-6A7631E5F739}"/>
              </a:ext>
            </a:extLst>
          </p:cNvPr>
          <p:cNvSpPr>
            <a:spLocks noGrp="1"/>
          </p:cNvSpPr>
          <p:nvPr>
            <p:ph type="subTitle" idx="1"/>
          </p:nvPr>
        </p:nvSpPr>
        <p:spPr/>
        <p:txBody>
          <a:bodyPr/>
          <a:lstStyle/>
          <a:p>
            <a:r>
              <a:rPr lang="en-US" dirty="0"/>
              <a:t>Gordon Lu</a:t>
            </a:r>
          </a:p>
        </p:txBody>
      </p:sp>
    </p:spTree>
    <p:extLst>
      <p:ext uri="{BB962C8B-B14F-4D97-AF65-F5344CB8AC3E}">
        <p14:creationId xmlns:p14="http://schemas.microsoft.com/office/powerpoint/2010/main" val="327749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A0E4CE-F433-4FE6-8B2F-F2C4866FBB4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Let’s Take a Look at the Code</a:t>
            </a:r>
            <a:endParaRPr lang="en-US" dirty="0"/>
          </a:p>
        </p:txBody>
      </p:sp>
      <p:pic>
        <p:nvPicPr>
          <p:cNvPr id="5" name="Picture 4">
            <a:extLst>
              <a:ext uri="{FF2B5EF4-FFF2-40B4-BE49-F238E27FC236}">
                <a16:creationId xmlns:a16="http://schemas.microsoft.com/office/drawing/2014/main" id="{51B9A4FD-ED58-4CF9-8179-F2568D34995E}"/>
              </a:ext>
            </a:extLst>
          </p:cNvPr>
          <p:cNvPicPr>
            <a:picLocks noChangeAspect="1"/>
          </p:cNvPicPr>
          <p:nvPr/>
        </p:nvPicPr>
        <p:blipFill>
          <a:blip r:embed="rId2"/>
          <a:stretch>
            <a:fillRect/>
          </a:stretch>
        </p:blipFill>
        <p:spPr>
          <a:xfrm>
            <a:off x="4654292" y="0"/>
            <a:ext cx="4513153" cy="6864112"/>
          </a:xfrm>
          <a:prstGeom prst="rect">
            <a:avLst/>
          </a:prstGeom>
        </p:spPr>
      </p:pic>
      <p:sp>
        <p:nvSpPr>
          <p:cNvPr id="6" name="TextBox 5">
            <a:extLst>
              <a:ext uri="{FF2B5EF4-FFF2-40B4-BE49-F238E27FC236}">
                <a16:creationId xmlns:a16="http://schemas.microsoft.com/office/drawing/2014/main" id="{699227CE-1EDD-4BF9-AC87-1280E661F476}"/>
              </a:ext>
            </a:extLst>
          </p:cNvPr>
          <p:cNvSpPr txBox="1"/>
          <p:nvPr/>
        </p:nvSpPr>
        <p:spPr>
          <a:xfrm>
            <a:off x="9093810" y="-9525"/>
            <a:ext cx="3171825" cy="923330"/>
          </a:xfrm>
          <a:prstGeom prst="rect">
            <a:avLst/>
          </a:prstGeom>
          <a:noFill/>
        </p:spPr>
        <p:txBody>
          <a:bodyPr wrap="square" rtlCol="0">
            <a:spAutoFit/>
          </a:bodyPr>
          <a:lstStyle/>
          <a:p>
            <a:r>
              <a:rPr lang="en-US" dirty="0"/>
              <a:t>disc[ ] to store discovery time,</a:t>
            </a:r>
          </a:p>
          <a:p>
            <a:r>
              <a:rPr lang="en-US" dirty="0"/>
              <a:t>to determine best </a:t>
            </a:r>
            <a:r>
              <a:rPr lang="en-US" dirty="0" err="1"/>
              <a:t>backedge</a:t>
            </a:r>
            <a:r>
              <a:rPr lang="en-US" dirty="0"/>
              <a:t> for low[ ] </a:t>
            </a:r>
          </a:p>
        </p:txBody>
      </p:sp>
    </p:spTree>
    <p:extLst>
      <p:ext uri="{BB962C8B-B14F-4D97-AF65-F5344CB8AC3E}">
        <p14:creationId xmlns:p14="http://schemas.microsoft.com/office/powerpoint/2010/main" val="216419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B385A-721A-44F1-A5FC-411B85414E19}"/>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Examples</a:t>
            </a:r>
          </a:p>
        </p:txBody>
      </p:sp>
      <p:pic>
        <p:nvPicPr>
          <p:cNvPr id="5" name="Picture 4">
            <a:extLst>
              <a:ext uri="{FF2B5EF4-FFF2-40B4-BE49-F238E27FC236}">
                <a16:creationId xmlns:a16="http://schemas.microsoft.com/office/drawing/2014/main" id="{0B91FBA7-59FE-407D-9426-2A56DF59076C}"/>
              </a:ext>
            </a:extLst>
          </p:cNvPr>
          <p:cNvPicPr>
            <a:picLocks noChangeAspect="1"/>
          </p:cNvPicPr>
          <p:nvPr/>
        </p:nvPicPr>
        <p:blipFill>
          <a:blip r:embed="rId2"/>
          <a:stretch>
            <a:fillRect/>
          </a:stretch>
        </p:blipFill>
        <p:spPr>
          <a:xfrm>
            <a:off x="6035001" y="640080"/>
            <a:ext cx="4776294" cy="5263134"/>
          </a:xfrm>
          <a:prstGeom prst="rect">
            <a:avLst/>
          </a:prstGeom>
        </p:spPr>
      </p:pic>
    </p:spTree>
    <p:extLst>
      <p:ext uri="{BB962C8B-B14F-4D97-AF65-F5344CB8AC3E}">
        <p14:creationId xmlns:p14="http://schemas.microsoft.com/office/powerpoint/2010/main" val="156513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7BE3-FEAF-514C-BC6D-335D7C41F150}"/>
              </a:ext>
            </a:extLst>
          </p:cNvPr>
          <p:cNvSpPr>
            <a:spLocks noGrp="1"/>
          </p:cNvSpPr>
          <p:nvPr>
            <p:ph type="ctrTitle"/>
          </p:nvPr>
        </p:nvSpPr>
        <p:spPr/>
        <p:txBody>
          <a:bodyPr/>
          <a:lstStyle/>
          <a:p>
            <a:r>
              <a:rPr lang="en-US" dirty="0"/>
              <a:t>Indexable Priority Queues</a:t>
            </a:r>
          </a:p>
        </p:txBody>
      </p:sp>
    </p:spTree>
    <p:extLst>
      <p:ext uri="{BB962C8B-B14F-4D97-AF65-F5344CB8AC3E}">
        <p14:creationId xmlns:p14="http://schemas.microsoft.com/office/powerpoint/2010/main" val="2597488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E8A5-2CE2-1846-A406-73DD1C6A4812}"/>
              </a:ext>
            </a:extLst>
          </p:cNvPr>
          <p:cNvSpPr>
            <a:spLocks noGrp="1"/>
          </p:cNvSpPr>
          <p:nvPr>
            <p:ph type="title"/>
          </p:nvPr>
        </p:nvSpPr>
        <p:spPr/>
        <p:txBody>
          <a:bodyPr/>
          <a:lstStyle/>
          <a:p>
            <a:r>
              <a:rPr lang="en-US" dirty="0"/>
              <a:t>Binary Heap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93599F-5E86-1D43-91DE-FC4799C45693}"/>
                  </a:ext>
                </a:extLst>
              </p:cNvPr>
              <p:cNvSpPr>
                <a:spLocks noGrp="1"/>
              </p:cNvSpPr>
              <p:nvPr>
                <p:ph idx="1"/>
              </p:nvPr>
            </p:nvSpPr>
            <p:spPr/>
            <p:txBody>
              <a:bodyPr/>
              <a:lstStyle/>
              <a:p>
                <a:pPr marL="0" indent="0">
                  <a:buNone/>
                </a:pPr>
                <a:r>
                  <a:rPr lang="en-US" dirty="0"/>
                  <a:t>A </a:t>
                </a:r>
                <a:r>
                  <a:rPr lang="en-US" b="1" dirty="0"/>
                  <a:t>binary heap </a:t>
                </a:r>
                <a:r>
                  <a:rPr lang="en-US" dirty="0"/>
                  <a:t>is a collection of keys arranged in a complete heap-ordered binary tree, represented in level order in an array (not using the first entry)</a:t>
                </a:r>
              </a:p>
              <a:p>
                <a:pPr marL="0" indent="0">
                  <a:buNone/>
                </a:pPr>
                <a:endParaRPr lang="en-US" dirty="0"/>
              </a:p>
              <a:p>
                <a:pPr marL="0" indent="0">
                  <a:buNone/>
                </a:pPr>
                <a:r>
                  <a:rPr lang="en-US" dirty="0"/>
                  <a:t>In a heap, the parent of the node in position k is in position </a:t>
                </a:r>
                <a14:m>
                  <m:oMath xmlns:m="http://schemas.openxmlformats.org/officeDocument/2006/math">
                    <m:d>
                      <m:dPr>
                        <m:begChr m:val="⌊"/>
                        <m:endChr m:val="⌋"/>
                        <m:ctrlPr>
                          <a:rPr lang="en-US"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𝑘</m:t>
                            </m:r>
                          </m:num>
                          <m:den>
                            <m:r>
                              <a:rPr lang="en-US" b="0" i="1" smtClean="0">
                                <a:latin typeface="Cambria Math" panose="02040503050406030204" pitchFamily="18" charset="0"/>
                              </a:rPr>
                              <m:t>2</m:t>
                            </m:r>
                          </m:den>
                        </m:f>
                      </m:e>
                    </m:d>
                  </m:oMath>
                </a14:m>
                <a:r>
                  <a:rPr lang="en-US" dirty="0"/>
                  <a:t> and, conversely, the two children of the node in position k are in positions 2k and 2k + 1.</a:t>
                </a:r>
              </a:p>
              <a:p>
                <a:r>
                  <a:rPr lang="en-US" dirty="0"/>
                  <a:t>Observe that this is 1-indexed (author’s implementation)</a:t>
                </a:r>
              </a:p>
              <a:p>
                <a:r>
                  <a:rPr lang="en-US" dirty="0"/>
                  <a:t>When it is 0-indexed, we have </a:t>
                </a:r>
                <a14:m>
                  <m:oMath xmlns:m="http://schemas.openxmlformats.org/officeDocument/2006/math">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𝑘</m:t>
                            </m:r>
                            <m:r>
                              <a:rPr lang="en-US" b="0" i="1" smtClean="0">
                                <a:latin typeface="Cambria Math" panose="02040503050406030204" pitchFamily="18" charset="0"/>
                              </a:rPr>
                              <m:t>−1</m:t>
                            </m:r>
                          </m:num>
                          <m:den>
                            <m:r>
                              <a:rPr lang="en-US" i="1">
                                <a:latin typeface="Cambria Math" panose="02040503050406030204" pitchFamily="18" charset="0"/>
                              </a:rPr>
                              <m:t>2</m:t>
                            </m:r>
                          </m:den>
                        </m:f>
                      </m:e>
                    </m:d>
                  </m:oMath>
                </a14:m>
                <a:r>
                  <a:rPr lang="en-US" dirty="0"/>
                  <a:t>, and the positions of the two children as (2k+1) and (2k+2) </a:t>
                </a:r>
              </a:p>
            </p:txBody>
          </p:sp>
        </mc:Choice>
        <mc:Fallback xmlns="">
          <p:sp>
            <p:nvSpPr>
              <p:cNvPr id="3" name="Content Placeholder 2">
                <a:extLst>
                  <a:ext uri="{FF2B5EF4-FFF2-40B4-BE49-F238E27FC236}">
                    <a16:creationId xmlns:a16="http://schemas.microsoft.com/office/drawing/2014/main" id="{3C93599F-5E86-1D43-91DE-FC4799C45693}"/>
                  </a:ext>
                </a:extLst>
              </p:cNvPr>
              <p:cNvSpPr>
                <a:spLocks noGrp="1" noRot="1" noChangeAspect="1" noMove="1" noResize="1" noEditPoints="1" noAdjustHandles="1" noChangeArrowheads="1" noChangeShapeType="1" noTextEdit="1"/>
              </p:cNvSpPr>
              <p:nvPr>
                <p:ph idx="1"/>
              </p:nvPr>
            </p:nvSpPr>
            <p:spPr>
              <a:blipFill>
                <a:blip r:embed="rId2"/>
                <a:stretch>
                  <a:fillRect l="-656" t="-813" b="-1626"/>
                </a:stretch>
              </a:blipFill>
            </p:spPr>
            <p:txBody>
              <a:bodyPr/>
              <a:lstStyle/>
              <a:p>
                <a:r>
                  <a:rPr lang="en-US">
                    <a:noFill/>
                  </a:rPr>
                  <a:t> </a:t>
                </a:r>
              </a:p>
            </p:txBody>
          </p:sp>
        </mc:Fallback>
      </mc:AlternateContent>
    </p:spTree>
    <p:extLst>
      <p:ext uri="{BB962C8B-B14F-4D97-AF65-F5344CB8AC3E}">
        <p14:creationId xmlns:p14="http://schemas.microsoft.com/office/powerpoint/2010/main" val="206557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6FAF-04DB-FF4D-AD56-697589BC6717}"/>
              </a:ext>
            </a:extLst>
          </p:cNvPr>
          <p:cNvSpPr>
            <a:spLocks noGrp="1"/>
          </p:cNvSpPr>
          <p:nvPr>
            <p:ph type="title"/>
          </p:nvPr>
        </p:nvSpPr>
        <p:spPr/>
        <p:txBody>
          <a:bodyPr/>
          <a:lstStyle/>
          <a:p>
            <a:r>
              <a:rPr lang="en-US" dirty="0"/>
              <a:t>Why Start at Index 1?</a:t>
            </a:r>
          </a:p>
        </p:txBody>
      </p:sp>
      <p:sp>
        <p:nvSpPr>
          <p:cNvPr id="3" name="Content Placeholder 2">
            <a:extLst>
              <a:ext uri="{FF2B5EF4-FFF2-40B4-BE49-F238E27FC236}">
                <a16:creationId xmlns:a16="http://schemas.microsoft.com/office/drawing/2014/main" id="{C3502354-A91B-6341-9C11-4C94742CFD87}"/>
              </a:ext>
            </a:extLst>
          </p:cNvPr>
          <p:cNvSpPr>
            <a:spLocks noGrp="1"/>
          </p:cNvSpPr>
          <p:nvPr>
            <p:ph idx="1"/>
          </p:nvPr>
        </p:nvSpPr>
        <p:spPr/>
        <p:txBody>
          <a:bodyPr/>
          <a:lstStyle/>
          <a:p>
            <a:pPr marL="0" indent="0">
              <a:buNone/>
            </a:pPr>
            <a:r>
              <a:rPr lang="en-US" dirty="0"/>
              <a:t>The authors represent complete binary trees sequentially within an array by putting the nodes in level order, with the root at position 1.</a:t>
            </a:r>
          </a:p>
          <a:p>
            <a:r>
              <a:rPr lang="en-US" dirty="0"/>
              <a:t>It’s for clarity so the heap can be visualized easier</a:t>
            </a:r>
          </a:p>
          <a:p>
            <a:r>
              <a:rPr lang="en-US" dirty="0"/>
              <a:t>You don’t really need to do it this way…</a:t>
            </a:r>
          </a:p>
          <a:p>
            <a:endParaRPr lang="en-US" dirty="0"/>
          </a:p>
        </p:txBody>
      </p:sp>
    </p:spTree>
    <p:extLst>
      <p:ext uri="{BB962C8B-B14F-4D97-AF65-F5344CB8AC3E}">
        <p14:creationId xmlns:p14="http://schemas.microsoft.com/office/powerpoint/2010/main" val="258281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3889-64CD-3F4C-8A1D-8FEEFDDF5B86}"/>
              </a:ext>
            </a:extLst>
          </p:cNvPr>
          <p:cNvSpPr>
            <a:spLocks noGrp="1"/>
          </p:cNvSpPr>
          <p:nvPr>
            <p:ph type="title"/>
          </p:nvPr>
        </p:nvSpPr>
        <p:spPr/>
        <p:txBody>
          <a:bodyPr/>
          <a:lstStyle/>
          <a:p>
            <a:r>
              <a:rPr lang="en-US" dirty="0"/>
              <a:t>The Necessity for an Array-Based Representation</a:t>
            </a:r>
          </a:p>
        </p:txBody>
      </p:sp>
      <p:sp>
        <p:nvSpPr>
          <p:cNvPr id="3" name="Content Placeholder 2">
            <a:extLst>
              <a:ext uri="{FF2B5EF4-FFF2-40B4-BE49-F238E27FC236}">
                <a16:creationId xmlns:a16="http://schemas.microsoft.com/office/drawing/2014/main" id="{51D8FB3F-DDB7-C14E-B61D-D71B820B812C}"/>
              </a:ext>
            </a:extLst>
          </p:cNvPr>
          <p:cNvSpPr>
            <a:spLocks noGrp="1"/>
          </p:cNvSpPr>
          <p:nvPr>
            <p:ph idx="1"/>
          </p:nvPr>
        </p:nvSpPr>
        <p:spPr/>
        <p:txBody>
          <a:bodyPr/>
          <a:lstStyle/>
          <a:p>
            <a:pPr marL="0" indent="0">
              <a:buNone/>
            </a:pPr>
            <a:r>
              <a:rPr lang="en-US" dirty="0"/>
              <a:t>Instead of using explicit links (as in the binary tree structures), we can travel up and down by doing simple arithmetic on array indices: </a:t>
            </a:r>
          </a:p>
          <a:p>
            <a:r>
              <a:rPr lang="en-US" dirty="0"/>
              <a:t>To move up the tree from a[k] we set k to k/2;</a:t>
            </a:r>
          </a:p>
          <a:p>
            <a:r>
              <a:rPr lang="en-US" dirty="0"/>
              <a:t>To move down the tree, we set k to 2k or 2k+1.</a:t>
            </a:r>
          </a:p>
        </p:txBody>
      </p:sp>
    </p:spTree>
    <p:extLst>
      <p:ext uri="{BB962C8B-B14F-4D97-AF65-F5344CB8AC3E}">
        <p14:creationId xmlns:p14="http://schemas.microsoft.com/office/powerpoint/2010/main" val="110071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648B-88E2-8D49-B446-AC413B6435E6}"/>
              </a:ext>
            </a:extLst>
          </p:cNvPr>
          <p:cNvSpPr>
            <a:spLocks noGrp="1"/>
          </p:cNvSpPr>
          <p:nvPr>
            <p:ph type="title"/>
          </p:nvPr>
        </p:nvSpPr>
        <p:spPr/>
        <p:txBody>
          <a:bodyPr/>
          <a:lstStyle/>
          <a:p>
            <a:r>
              <a:rPr lang="en-US" dirty="0"/>
              <a:t>Heap Helper Methods</a:t>
            </a:r>
          </a:p>
        </p:txBody>
      </p:sp>
      <p:sp>
        <p:nvSpPr>
          <p:cNvPr id="3" name="Content Placeholder 2">
            <a:extLst>
              <a:ext uri="{FF2B5EF4-FFF2-40B4-BE49-F238E27FC236}">
                <a16:creationId xmlns:a16="http://schemas.microsoft.com/office/drawing/2014/main" id="{E9B8C383-FB69-5E47-9FFC-4C609C73989D}"/>
              </a:ext>
            </a:extLst>
          </p:cNvPr>
          <p:cNvSpPr>
            <a:spLocks noGrp="1"/>
          </p:cNvSpPr>
          <p:nvPr>
            <p:ph idx="1"/>
          </p:nvPr>
        </p:nvSpPr>
        <p:spPr/>
        <p:txBody>
          <a:bodyPr/>
          <a:lstStyle/>
          <a:p>
            <a:pPr marL="0" indent="0">
              <a:buNone/>
            </a:pPr>
            <a:r>
              <a:rPr lang="en-US" dirty="0"/>
              <a:t>We represent a heap of size N in private array </a:t>
            </a:r>
            <a:r>
              <a:rPr lang="en-US" dirty="0" err="1"/>
              <a:t>pq</a:t>
            </a:r>
            <a:r>
              <a:rPr lang="en-US" dirty="0"/>
              <a:t>[] of length N + 1, with </a:t>
            </a:r>
            <a:r>
              <a:rPr lang="en-US" dirty="0" err="1"/>
              <a:t>pq</a:t>
            </a:r>
            <a:r>
              <a:rPr lang="en-US" dirty="0"/>
              <a:t>[0] unused and the heap in </a:t>
            </a:r>
            <a:r>
              <a:rPr lang="en-US" dirty="0" err="1"/>
              <a:t>pq</a:t>
            </a:r>
            <a:r>
              <a:rPr lang="en-US" dirty="0"/>
              <a:t>[1] through </a:t>
            </a:r>
            <a:r>
              <a:rPr lang="en-US" dirty="0" err="1"/>
              <a:t>pq</a:t>
            </a:r>
            <a:r>
              <a:rPr lang="en-US" dirty="0"/>
              <a:t>[N].</a:t>
            </a:r>
          </a:p>
          <a:p>
            <a:pPr marL="0" indent="0">
              <a:buNone/>
            </a:pPr>
            <a:endParaRPr lang="en-US" dirty="0"/>
          </a:p>
          <a:p>
            <a:pPr marL="0" indent="0">
              <a:buNone/>
            </a:pPr>
            <a:endParaRPr lang="en-US" dirty="0"/>
          </a:p>
        </p:txBody>
      </p:sp>
      <p:pic>
        <p:nvPicPr>
          <p:cNvPr id="5" name="Picture 4" descr="Text&#10;&#10;Description automatically generated">
            <a:extLst>
              <a:ext uri="{FF2B5EF4-FFF2-40B4-BE49-F238E27FC236}">
                <a16:creationId xmlns:a16="http://schemas.microsoft.com/office/drawing/2014/main" id="{159B13B3-339C-144F-9DA9-680BC8B243E6}"/>
              </a:ext>
            </a:extLst>
          </p:cNvPr>
          <p:cNvPicPr>
            <a:picLocks noChangeAspect="1"/>
          </p:cNvPicPr>
          <p:nvPr/>
        </p:nvPicPr>
        <p:blipFill>
          <a:blip r:embed="rId2"/>
          <a:stretch>
            <a:fillRect/>
          </a:stretch>
        </p:blipFill>
        <p:spPr>
          <a:xfrm>
            <a:off x="2806700" y="3429000"/>
            <a:ext cx="6172200" cy="1549400"/>
          </a:xfrm>
          <a:prstGeom prst="rect">
            <a:avLst/>
          </a:prstGeom>
        </p:spPr>
      </p:pic>
    </p:spTree>
    <p:extLst>
      <p:ext uri="{BB962C8B-B14F-4D97-AF65-F5344CB8AC3E}">
        <p14:creationId xmlns:p14="http://schemas.microsoft.com/office/powerpoint/2010/main" val="951739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0DA8-72F4-AE4B-AB17-947BDD8EB63B}"/>
              </a:ext>
            </a:extLst>
          </p:cNvPr>
          <p:cNvSpPr>
            <a:spLocks noGrp="1"/>
          </p:cNvSpPr>
          <p:nvPr>
            <p:ph type="title"/>
          </p:nvPr>
        </p:nvSpPr>
        <p:spPr/>
        <p:txBody>
          <a:bodyPr/>
          <a:lstStyle/>
          <a:p>
            <a:r>
              <a:rPr lang="en-US" dirty="0"/>
              <a:t>Heap Operations</a:t>
            </a:r>
          </a:p>
        </p:txBody>
      </p:sp>
      <p:sp>
        <p:nvSpPr>
          <p:cNvPr id="3" name="Content Placeholder 2">
            <a:extLst>
              <a:ext uri="{FF2B5EF4-FFF2-40B4-BE49-F238E27FC236}">
                <a16:creationId xmlns:a16="http://schemas.microsoft.com/office/drawing/2014/main" id="{C4AC310F-2A62-9543-8225-5B24F98CBD7A}"/>
              </a:ext>
            </a:extLst>
          </p:cNvPr>
          <p:cNvSpPr>
            <a:spLocks noGrp="1"/>
          </p:cNvSpPr>
          <p:nvPr>
            <p:ph idx="1"/>
          </p:nvPr>
        </p:nvSpPr>
        <p:spPr/>
        <p:txBody>
          <a:bodyPr/>
          <a:lstStyle/>
          <a:p>
            <a:pPr marL="0" indent="0">
              <a:buNone/>
            </a:pPr>
            <a:r>
              <a:rPr lang="en-US" dirty="0"/>
              <a:t>Whenever we perform an operation on the Heap, we may violate the heap property, and may need to </a:t>
            </a:r>
            <a:r>
              <a:rPr lang="en-US" dirty="0" err="1"/>
              <a:t>reheapify</a:t>
            </a:r>
            <a:r>
              <a:rPr lang="en-US" dirty="0"/>
              <a:t> to restore it.</a:t>
            </a:r>
          </a:p>
          <a:p>
            <a:pPr marL="0" indent="0">
              <a:buNone/>
            </a:pPr>
            <a:r>
              <a:rPr lang="en-US" dirty="0"/>
              <a:t>1) When the priority of some node is increased (or a new node is added at the bottom of a heap), we have to travel up the heap to restore the heap order. (</a:t>
            </a:r>
            <a:r>
              <a:rPr lang="en-US" dirty="0">
                <a:solidFill>
                  <a:srgbClr val="FF0000"/>
                </a:solidFill>
              </a:rPr>
              <a:t>Swim/Percolate Up)</a:t>
            </a:r>
          </a:p>
          <a:p>
            <a:pPr marL="0" indent="0">
              <a:buNone/>
            </a:pPr>
            <a:r>
              <a:rPr lang="en-US" dirty="0"/>
              <a:t>2) When the priority of some node is decreased (for example, if we replace the node at the root with a new node that has a smaller key), we have to travel down the heap to restore the heap order. (</a:t>
            </a:r>
            <a:r>
              <a:rPr lang="en-US" dirty="0">
                <a:solidFill>
                  <a:srgbClr val="FF0000"/>
                </a:solidFill>
              </a:rPr>
              <a:t>Sink/Percolate Down</a:t>
            </a:r>
            <a:r>
              <a:rPr lang="en-US" dirty="0"/>
              <a:t>)</a:t>
            </a:r>
          </a:p>
        </p:txBody>
      </p:sp>
    </p:spTree>
    <p:extLst>
      <p:ext uri="{BB962C8B-B14F-4D97-AF65-F5344CB8AC3E}">
        <p14:creationId xmlns:p14="http://schemas.microsoft.com/office/powerpoint/2010/main" val="313752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2D33-46ED-4742-82C2-D6322B1345B1}"/>
              </a:ext>
            </a:extLst>
          </p:cNvPr>
          <p:cNvSpPr>
            <a:spLocks noGrp="1"/>
          </p:cNvSpPr>
          <p:nvPr>
            <p:ph type="title"/>
          </p:nvPr>
        </p:nvSpPr>
        <p:spPr/>
        <p:txBody>
          <a:bodyPr/>
          <a:lstStyle/>
          <a:p>
            <a:r>
              <a:rPr lang="en-US" dirty="0"/>
              <a:t>Bottom-Up </a:t>
            </a:r>
            <a:r>
              <a:rPr lang="en-US" dirty="0" err="1"/>
              <a:t>Reheapify</a:t>
            </a:r>
            <a:endParaRPr lang="en-US" dirty="0"/>
          </a:p>
        </p:txBody>
      </p:sp>
      <p:sp>
        <p:nvSpPr>
          <p:cNvPr id="3" name="Content Placeholder 2">
            <a:extLst>
              <a:ext uri="{FF2B5EF4-FFF2-40B4-BE49-F238E27FC236}">
                <a16:creationId xmlns:a16="http://schemas.microsoft.com/office/drawing/2014/main" id="{80F73A88-D912-8C45-BB89-FD0C48F980E8}"/>
              </a:ext>
            </a:extLst>
          </p:cNvPr>
          <p:cNvSpPr>
            <a:spLocks noGrp="1"/>
          </p:cNvSpPr>
          <p:nvPr>
            <p:ph idx="1"/>
          </p:nvPr>
        </p:nvSpPr>
        <p:spPr/>
        <p:txBody>
          <a:bodyPr/>
          <a:lstStyle/>
          <a:p>
            <a:pPr marL="0" indent="0">
              <a:buNone/>
            </a:pPr>
            <a:r>
              <a:rPr lang="en-US" b="1" dirty="0">
                <a:solidFill>
                  <a:srgbClr val="FF0000"/>
                </a:solidFill>
              </a:rPr>
              <a:t>Swim:</a:t>
            </a:r>
          </a:p>
          <a:p>
            <a:pPr marL="0" indent="0">
              <a:buNone/>
            </a:pPr>
            <a:r>
              <a:rPr lang="en-US" dirty="0"/>
              <a:t>If the heap order is violated because a node’s key becomes larger than that node’s parent’s key, then we can make progress toward fixing the violation by exchanging the node with its parent. </a:t>
            </a:r>
          </a:p>
          <a:p>
            <a:r>
              <a:rPr lang="en-US" dirty="0"/>
              <a:t>After the exchange, the node is larger than both its children (one is the old parent, and the other is smaller than the old parent because it was a child of that node) but the node may still be larger than its parent. </a:t>
            </a:r>
          </a:p>
          <a:p>
            <a:r>
              <a:rPr lang="en-US" dirty="0"/>
              <a:t>We can fix that violation in the same way, and so forth, moving up the heap until we reach a node with a larger key, or the root.</a:t>
            </a:r>
          </a:p>
        </p:txBody>
      </p:sp>
    </p:spTree>
    <p:extLst>
      <p:ext uri="{BB962C8B-B14F-4D97-AF65-F5344CB8AC3E}">
        <p14:creationId xmlns:p14="http://schemas.microsoft.com/office/powerpoint/2010/main" val="170058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1F01-07CE-2A48-90DB-CBF385037244}"/>
              </a:ext>
            </a:extLst>
          </p:cNvPr>
          <p:cNvSpPr>
            <a:spLocks noGrp="1"/>
          </p:cNvSpPr>
          <p:nvPr>
            <p:ph type="title"/>
          </p:nvPr>
        </p:nvSpPr>
        <p:spPr/>
        <p:txBody>
          <a:bodyPr/>
          <a:lstStyle/>
          <a:p>
            <a:r>
              <a:rPr lang="en-US" dirty="0"/>
              <a:t>Swim Example</a:t>
            </a:r>
          </a:p>
        </p:txBody>
      </p:sp>
      <p:pic>
        <p:nvPicPr>
          <p:cNvPr id="5" name="Content Placeholder 4" descr="Diagram, shape, schematic&#10;&#10;Description automatically generated">
            <a:extLst>
              <a:ext uri="{FF2B5EF4-FFF2-40B4-BE49-F238E27FC236}">
                <a16:creationId xmlns:a16="http://schemas.microsoft.com/office/drawing/2014/main" id="{E41D3F44-2E13-224B-96FD-586023F8A72D}"/>
              </a:ext>
            </a:extLst>
          </p:cNvPr>
          <p:cNvPicPr>
            <a:picLocks noGrp="1" noChangeAspect="1"/>
          </p:cNvPicPr>
          <p:nvPr>
            <p:ph idx="1"/>
          </p:nvPr>
        </p:nvPicPr>
        <p:blipFill>
          <a:blip r:embed="rId2"/>
          <a:stretch>
            <a:fillRect/>
          </a:stretch>
        </p:blipFill>
        <p:spPr>
          <a:xfrm>
            <a:off x="4411686" y="2374265"/>
            <a:ext cx="3699246" cy="3427095"/>
          </a:xfrm>
        </p:spPr>
      </p:pic>
    </p:spTree>
    <p:extLst>
      <p:ext uri="{BB962C8B-B14F-4D97-AF65-F5344CB8AC3E}">
        <p14:creationId xmlns:p14="http://schemas.microsoft.com/office/powerpoint/2010/main" val="88267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2858-3FC5-4B14-A89E-CB10003FB60D}"/>
              </a:ext>
            </a:extLst>
          </p:cNvPr>
          <p:cNvSpPr>
            <a:spLocks noGrp="1"/>
          </p:cNvSpPr>
          <p:nvPr>
            <p:ph type="title"/>
          </p:nvPr>
        </p:nvSpPr>
        <p:spPr/>
        <p:txBody>
          <a:bodyPr/>
          <a:lstStyle/>
          <a:p>
            <a:r>
              <a:rPr lang="en-US" dirty="0"/>
              <a:t>Agenda for Today</a:t>
            </a:r>
          </a:p>
        </p:txBody>
      </p:sp>
      <p:sp>
        <p:nvSpPr>
          <p:cNvPr id="3" name="Content Placeholder 2">
            <a:extLst>
              <a:ext uri="{FF2B5EF4-FFF2-40B4-BE49-F238E27FC236}">
                <a16:creationId xmlns:a16="http://schemas.microsoft.com/office/drawing/2014/main" id="{7428C9A5-22A9-43C6-9470-518AD6F93D89}"/>
              </a:ext>
            </a:extLst>
          </p:cNvPr>
          <p:cNvSpPr>
            <a:spLocks noGrp="1"/>
          </p:cNvSpPr>
          <p:nvPr>
            <p:ph idx="1"/>
          </p:nvPr>
        </p:nvSpPr>
        <p:spPr/>
        <p:txBody>
          <a:bodyPr>
            <a:normAutofit/>
          </a:bodyPr>
          <a:lstStyle/>
          <a:p>
            <a:r>
              <a:rPr lang="en-US" dirty="0"/>
              <a:t>Review of Graphs</a:t>
            </a:r>
          </a:p>
          <a:p>
            <a:pPr lvl="1"/>
            <a:r>
              <a:rPr lang="en-US" dirty="0"/>
              <a:t>Some interesting Graph Theory results</a:t>
            </a:r>
          </a:p>
          <a:p>
            <a:pPr lvl="2"/>
            <a:r>
              <a:rPr lang="en-US" dirty="0"/>
              <a:t>Induced Subgraphs, Cut Vertices, Cut Sets</a:t>
            </a:r>
          </a:p>
          <a:p>
            <a:pPr lvl="2"/>
            <a:r>
              <a:rPr lang="en-US" dirty="0"/>
              <a:t>A cut vertex discovery algorithm (Mathematical way)</a:t>
            </a:r>
          </a:p>
          <a:p>
            <a:pPr lvl="2"/>
            <a:r>
              <a:rPr lang="en-US" dirty="0" err="1"/>
              <a:t>Tarjan’s</a:t>
            </a:r>
            <a:r>
              <a:rPr lang="en-US" dirty="0"/>
              <a:t> Algorithm (The CS way)</a:t>
            </a:r>
          </a:p>
          <a:p>
            <a:r>
              <a:rPr lang="en-US" dirty="0"/>
              <a:t>Project 3 Hints</a:t>
            </a:r>
          </a:p>
          <a:p>
            <a:pPr lvl="1"/>
            <a:r>
              <a:rPr lang="en-US" dirty="0" err="1"/>
              <a:t>IndexMinPQ</a:t>
            </a:r>
            <a:r>
              <a:rPr lang="en-US" dirty="0"/>
              <a:t> recap</a:t>
            </a:r>
          </a:p>
          <a:p>
            <a:pPr lvl="1"/>
            <a:r>
              <a:rPr lang="en-US" dirty="0"/>
              <a:t>Tracing through sample files</a:t>
            </a:r>
          </a:p>
          <a:p>
            <a:pPr lvl="1"/>
            <a:endParaRPr lang="en-US" dirty="0"/>
          </a:p>
        </p:txBody>
      </p:sp>
    </p:spTree>
    <p:extLst>
      <p:ext uri="{BB962C8B-B14F-4D97-AF65-F5344CB8AC3E}">
        <p14:creationId xmlns:p14="http://schemas.microsoft.com/office/powerpoint/2010/main" val="283313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2A16-53A7-7B43-90FE-896B597C8956}"/>
              </a:ext>
            </a:extLst>
          </p:cNvPr>
          <p:cNvSpPr>
            <a:spLocks noGrp="1"/>
          </p:cNvSpPr>
          <p:nvPr>
            <p:ph type="title"/>
          </p:nvPr>
        </p:nvSpPr>
        <p:spPr/>
        <p:txBody>
          <a:bodyPr/>
          <a:lstStyle/>
          <a:p>
            <a:r>
              <a:rPr lang="en-US" dirty="0"/>
              <a:t>Swim Code</a:t>
            </a:r>
          </a:p>
        </p:txBody>
      </p:sp>
      <p:pic>
        <p:nvPicPr>
          <p:cNvPr id="7" name="Content Placeholder 6" descr="Text&#10;&#10;Description automatically generated">
            <a:extLst>
              <a:ext uri="{FF2B5EF4-FFF2-40B4-BE49-F238E27FC236}">
                <a16:creationId xmlns:a16="http://schemas.microsoft.com/office/drawing/2014/main" id="{B50EEDB8-F2B9-6048-8628-398476F23B01}"/>
              </a:ext>
            </a:extLst>
          </p:cNvPr>
          <p:cNvPicPr>
            <a:picLocks noGrp="1" noChangeAspect="1"/>
          </p:cNvPicPr>
          <p:nvPr>
            <p:ph idx="1"/>
          </p:nvPr>
        </p:nvPicPr>
        <p:blipFill>
          <a:blip r:embed="rId2"/>
          <a:stretch>
            <a:fillRect/>
          </a:stretch>
        </p:blipFill>
        <p:spPr>
          <a:xfrm>
            <a:off x="3917950" y="2405062"/>
            <a:ext cx="4356100" cy="2451100"/>
          </a:xfrm>
        </p:spPr>
      </p:pic>
      <p:sp>
        <p:nvSpPr>
          <p:cNvPr id="9" name="TextBox 8">
            <a:extLst>
              <a:ext uri="{FF2B5EF4-FFF2-40B4-BE49-F238E27FC236}">
                <a16:creationId xmlns:a16="http://schemas.microsoft.com/office/drawing/2014/main" id="{524B0161-ECBB-1C4B-8091-5ED58EE808DD}"/>
              </a:ext>
            </a:extLst>
          </p:cNvPr>
          <p:cNvSpPr txBox="1"/>
          <p:nvPr/>
        </p:nvSpPr>
        <p:spPr>
          <a:xfrm>
            <a:off x="8483601" y="2878871"/>
            <a:ext cx="3210559" cy="923330"/>
          </a:xfrm>
          <a:prstGeom prst="rect">
            <a:avLst/>
          </a:prstGeom>
          <a:noFill/>
        </p:spPr>
        <p:txBody>
          <a:bodyPr wrap="square" rtlCol="0">
            <a:spAutoFit/>
          </a:bodyPr>
          <a:lstStyle/>
          <a:p>
            <a:r>
              <a:rPr lang="en-US" dirty="0"/>
              <a:t>The parent of the node at position k in a heap is at position k/2</a:t>
            </a:r>
          </a:p>
        </p:txBody>
      </p:sp>
      <p:sp>
        <p:nvSpPr>
          <p:cNvPr id="10" name="TextBox 9">
            <a:extLst>
              <a:ext uri="{FF2B5EF4-FFF2-40B4-BE49-F238E27FC236}">
                <a16:creationId xmlns:a16="http://schemas.microsoft.com/office/drawing/2014/main" id="{6087BED9-A33E-0C42-BE4E-7F1A0B3246F8}"/>
              </a:ext>
            </a:extLst>
          </p:cNvPr>
          <p:cNvSpPr txBox="1"/>
          <p:nvPr/>
        </p:nvSpPr>
        <p:spPr>
          <a:xfrm>
            <a:off x="3917950" y="5107812"/>
            <a:ext cx="5445760" cy="923330"/>
          </a:xfrm>
          <a:prstGeom prst="rect">
            <a:avLst/>
          </a:prstGeom>
          <a:noFill/>
        </p:spPr>
        <p:txBody>
          <a:bodyPr wrap="square" rtlCol="0">
            <a:spAutoFit/>
          </a:bodyPr>
          <a:lstStyle/>
          <a:p>
            <a:r>
              <a:rPr lang="en-US" dirty="0"/>
              <a:t>Therefore, when we get to a place where that node is not larger than its parent, we know that the heap order is satisfied throughout the heap.</a:t>
            </a:r>
          </a:p>
        </p:txBody>
      </p:sp>
    </p:spTree>
    <p:extLst>
      <p:ext uri="{BB962C8B-B14F-4D97-AF65-F5344CB8AC3E}">
        <p14:creationId xmlns:p14="http://schemas.microsoft.com/office/powerpoint/2010/main" val="127441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36CB-F27B-7946-A832-8CFDB3E14FF6}"/>
              </a:ext>
            </a:extLst>
          </p:cNvPr>
          <p:cNvSpPr>
            <a:spLocks noGrp="1"/>
          </p:cNvSpPr>
          <p:nvPr>
            <p:ph type="title"/>
          </p:nvPr>
        </p:nvSpPr>
        <p:spPr/>
        <p:txBody>
          <a:bodyPr/>
          <a:lstStyle/>
          <a:p>
            <a:r>
              <a:rPr lang="en-US" dirty="0"/>
              <a:t>Top-Down </a:t>
            </a:r>
            <a:r>
              <a:rPr lang="en-US" dirty="0" err="1"/>
              <a:t>Reheapify</a:t>
            </a:r>
            <a:endParaRPr lang="en-US" dirty="0"/>
          </a:p>
        </p:txBody>
      </p:sp>
      <p:sp>
        <p:nvSpPr>
          <p:cNvPr id="3" name="Content Placeholder 2">
            <a:extLst>
              <a:ext uri="{FF2B5EF4-FFF2-40B4-BE49-F238E27FC236}">
                <a16:creationId xmlns:a16="http://schemas.microsoft.com/office/drawing/2014/main" id="{10566F87-7BF0-F74A-AF26-CDB14F6208EA}"/>
              </a:ext>
            </a:extLst>
          </p:cNvPr>
          <p:cNvSpPr>
            <a:spLocks noGrp="1"/>
          </p:cNvSpPr>
          <p:nvPr>
            <p:ph idx="1"/>
          </p:nvPr>
        </p:nvSpPr>
        <p:spPr/>
        <p:txBody>
          <a:bodyPr/>
          <a:lstStyle/>
          <a:p>
            <a:pPr marL="0" indent="0">
              <a:buNone/>
            </a:pPr>
            <a:r>
              <a:rPr lang="en-US" b="1" dirty="0">
                <a:solidFill>
                  <a:srgbClr val="FF0000"/>
                </a:solidFill>
              </a:rPr>
              <a:t>Sink:</a:t>
            </a:r>
          </a:p>
          <a:p>
            <a:pPr marL="0" indent="0">
              <a:buNone/>
            </a:pPr>
            <a:r>
              <a:rPr lang="en-US" dirty="0"/>
              <a:t>If the heap order is violated because a node’s key becomes smaller than one or both of that node’s children’s keys, then we can make progress toward fixing the violation by exchanging the node with the larger of its two children. </a:t>
            </a:r>
          </a:p>
          <a:p>
            <a:r>
              <a:rPr lang="en-US" dirty="0"/>
              <a:t>This switch may cause a violation at the child!</a:t>
            </a:r>
          </a:p>
          <a:p>
            <a:r>
              <a:rPr lang="en-US" dirty="0"/>
              <a:t>We fix that violation in the same way, and so forth, moving down the heap until we reach a node with both children smaller (or equal), or the bottom.</a:t>
            </a:r>
          </a:p>
        </p:txBody>
      </p:sp>
    </p:spTree>
    <p:extLst>
      <p:ext uri="{BB962C8B-B14F-4D97-AF65-F5344CB8AC3E}">
        <p14:creationId xmlns:p14="http://schemas.microsoft.com/office/powerpoint/2010/main" val="296303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D7E5-A5DC-9049-A4F4-6D7DE5D8D91C}"/>
              </a:ext>
            </a:extLst>
          </p:cNvPr>
          <p:cNvSpPr>
            <a:spLocks noGrp="1"/>
          </p:cNvSpPr>
          <p:nvPr>
            <p:ph type="title"/>
          </p:nvPr>
        </p:nvSpPr>
        <p:spPr/>
        <p:txBody>
          <a:bodyPr/>
          <a:lstStyle/>
          <a:p>
            <a:r>
              <a:rPr lang="en-US" dirty="0"/>
              <a:t>Sink Example</a:t>
            </a:r>
          </a:p>
        </p:txBody>
      </p:sp>
      <p:pic>
        <p:nvPicPr>
          <p:cNvPr id="5" name="Picture 4" descr="Diagram&#10;&#10;Description automatically generated">
            <a:extLst>
              <a:ext uri="{FF2B5EF4-FFF2-40B4-BE49-F238E27FC236}">
                <a16:creationId xmlns:a16="http://schemas.microsoft.com/office/drawing/2014/main" id="{301BBDE7-F122-AB4E-98F7-FF732C87366B}"/>
              </a:ext>
            </a:extLst>
          </p:cNvPr>
          <p:cNvPicPr>
            <a:picLocks noChangeAspect="1"/>
          </p:cNvPicPr>
          <p:nvPr/>
        </p:nvPicPr>
        <p:blipFill>
          <a:blip r:embed="rId2"/>
          <a:stretch>
            <a:fillRect/>
          </a:stretch>
        </p:blipFill>
        <p:spPr>
          <a:xfrm>
            <a:off x="4681220" y="2235100"/>
            <a:ext cx="3101340" cy="3577690"/>
          </a:xfrm>
          <a:prstGeom prst="rect">
            <a:avLst/>
          </a:prstGeom>
        </p:spPr>
      </p:pic>
    </p:spTree>
    <p:extLst>
      <p:ext uri="{BB962C8B-B14F-4D97-AF65-F5344CB8AC3E}">
        <p14:creationId xmlns:p14="http://schemas.microsoft.com/office/powerpoint/2010/main" val="1010054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4162-9A0B-164D-B6D9-7A6D27F89313}"/>
              </a:ext>
            </a:extLst>
          </p:cNvPr>
          <p:cNvSpPr>
            <a:spLocks noGrp="1"/>
          </p:cNvSpPr>
          <p:nvPr>
            <p:ph type="title"/>
          </p:nvPr>
        </p:nvSpPr>
        <p:spPr/>
        <p:txBody>
          <a:bodyPr/>
          <a:lstStyle/>
          <a:p>
            <a:r>
              <a:rPr lang="en-US" dirty="0"/>
              <a:t>Sink Code</a:t>
            </a:r>
          </a:p>
        </p:txBody>
      </p:sp>
      <p:pic>
        <p:nvPicPr>
          <p:cNvPr id="5" name="Picture 4" descr="Text&#10;&#10;Description automatically generated">
            <a:extLst>
              <a:ext uri="{FF2B5EF4-FFF2-40B4-BE49-F238E27FC236}">
                <a16:creationId xmlns:a16="http://schemas.microsoft.com/office/drawing/2014/main" id="{6E86E163-A5E0-2F46-A9DC-1C3477DA434D}"/>
              </a:ext>
            </a:extLst>
          </p:cNvPr>
          <p:cNvPicPr>
            <a:picLocks noChangeAspect="1"/>
          </p:cNvPicPr>
          <p:nvPr/>
        </p:nvPicPr>
        <p:blipFill>
          <a:blip r:embed="rId2"/>
          <a:stretch>
            <a:fillRect/>
          </a:stretch>
        </p:blipFill>
        <p:spPr>
          <a:xfrm>
            <a:off x="3404870" y="2411730"/>
            <a:ext cx="5016500" cy="3213100"/>
          </a:xfrm>
          <a:prstGeom prst="rect">
            <a:avLst/>
          </a:prstGeom>
        </p:spPr>
      </p:pic>
      <p:sp>
        <p:nvSpPr>
          <p:cNvPr id="6" name="TextBox 5">
            <a:extLst>
              <a:ext uri="{FF2B5EF4-FFF2-40B4-BE49-F238E27FC236}">
                <a16:creationId xmlns:a16="http://schemas.microsoft.com/office/drawing/2014/main" id="{02B77A10-4696-9E42-B774-D559ECDCEEA2}"/>
              </a:ext>
            </a:extLst>
          </p:cNvPr>
          <p:cNvSpPr txBox="1"/>
          <p:nvPr/>
        </p:nvSpPr>
        <p:spPr>
          <a:xfrm>
            <a:off x="8524241" y="2967335"/>
            <a:ext cx="2631439" cy="923330"/>
          </a:xfrm>
          <a:prstGeom prst="rect">
            <a:avLst/>
          </a:prstGeom>
          <a:noFill/>
        </p:spPr>
        <p:txBody>
          <a:bodyPr wrap="square" rtlCol="0">
            <a:spAutoFit/>
          </a:bodyPr>
          <a:lstStyle/>
          <a:p>
            <a:r>
              <a:rPr lang="en-US" dirty="0"/>
              <a:t>The children of the node at position k in a heap are at positions 2k and 2k+1.</a:t>
            </a:r>
          </a:p>
        </p:txBody>
      </p:sp>
      <p:sp>
        <p:nvSpPr>
          <p:cNvPr id="7" name="TextBox 6">
            <a:extLst>
              <a:ext uri="{FF2B5EF4-FFF2-40B4-BE49-F238E27FC236}">
                <a16:creationId xmlns:a16="http://schemas.microsoft.com/office/drawing/2014/main" id="{283E7410-4C65-F345-8F0B-962C520810D2}"/>
              </a:ext>
            </a:extLst>
          </p:cNvPr>
          <p:cNvSpPr txBox="1"/>
          <p:nvPr/>
        </p:nvSpPr>
        <p:spPr>
          <a:xfrm>
            <a:off x="3474720" y="5893308"/>
            <a:ext cx="4876800" cy="646331"/>
          </a:xfrm>
          <a:prstGeom prst="rect">
            <a:avLst/>
          </a:prstGeom>
          <a:noFill/>
        </p:spPr>
        <p:txBody>
          <a:bodyPr wrap="square" rtlCol="0">
            <a:spAutoFit/>
          </a:bodyPr>
          <a:lstStyle/>
          <a:p>
            <a:r>
              <a:rPr lang="en-US" dirty="0"/>
              <a:t>Think about the node, having too small a key, as having to sink to a lower level in the heap</a:t>
            </a:r>
          </a:p>
        </p:txBody>
      </p:sp>
    </p:spTree>
    <p:extLst>
      <p:ext uri="{BB962C8B-B14F-4D97-AF65-F5344CB8AC3E}">
        <p14:creationId xmlns:p14="http://schemas.microsoft.com/office/powerpoint/2010/main" val="161564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7980-2EDE-F046-B106-AD019DB56277}"/>
              </a:ext>
            </a:extLst>
          </p:cNvPr>
          <p:cNvSpPr>
            <a:spLocks noGrp="1"/>
          </p:cNvSpPr>
          <p:nvPr>
            <p:ph type="title"/>
          </p:nvPr>
        </p:nvSpPr>
        <p:spPr/>
        <p:txBody>
          <a:bodyPr/>
          <a:lstStyle/>
          <a:p>
            <a:r>
              <a:rPr lang="en-US" dirty="0"/>
              <a:t>Indexable Priority </a:t>
            </a:r>
            <a:r>
              <a:rPr lang="en-US" dirty="0" err="1"/>
              <a:t>QUeues</a:t>
            </a:r>
            <a:endParaRPr lang="en-US" dirty="0"/>
          </a:p>
        </p:txBody>
      </p:sp>
      <p:sp>
        <p:nvSpPr>
          <p:cNvPr id="3" name="Content Placeholder 2">
            <a:extLst>
              <a:ext uri="{FF2B5EF4-FFF2-40B4-BE49-F238E27FC236}">
                <a16:creationId xmlns:a16="http://schemas.microsoft.com/office/drawing/2014/main" id="{5BC03E4B-E6FE-EC49-BED6-A74809EC7385}"/>
              </a:ext>
            </a:extLst>
          </p:cNvPr>
          <p:cNvSpPr>
            <a:spLocks noGrp="1"/>
          </p:cNvSpPr>
          <p:nvPr>
            <p:ph idx="1"/>
          </p:nvPr>
        </p:nvSpPr>
        <p:spPr/>
        <p:txBody>
          <a:bodyPr/>
          <a:lstStyle/>
          <a:p>
            <a:pPr marL="0" indent="0">
              <a:buNone/>
            </a:pPr>
            <a:r>
              <a:rPr lang="en-US" dirty="0"/>
              <a:t>We’re able to get the highest priority item in O(1), with a maximum of O(log n) for some other operations, but what if we wanted to retrieve any arbitrary element in O(1)?</a:t>
            </a:r>
          </a:p>
          <a:p>
            <a:r>
              <a:rPr lang="en-US" dirty="0" err="1"/>
              <a:t>IndexPQs</a:t>
            </a:r>
            <a:r>
              <a:rPr lang="en-US" dirty="0"/>
              <a:t>!</a:t>
            </a:r>
          </a:p>
          <a:p>
            <a:pPr marL="0" indent="0">
              <a:buNone/>
            </a:pPr>
            <a:r>
              <a:rPr lang="en-US" dirty="0"/>
              <a:t>A useful way of thinking of Indexable priority queues is as implementing an array, but with fast access to the smallest entry in the array. </a:t>
            </a:r>
          </a:p>
          <a:p>
            <a:r>
              <a:rPr lang="en-US" dirty="0"/>
              <a:t>Actually, it does even better—it gives fast access to the minimum entry in a specified subset of an array’s entries</a:t>
            </a:r>
          </a:p>
        </p:txBody>
      </p:sp>
    </p:spTree>
    <p:extLst>
      <p:ext uri="{BB962C8B-B14F-4D97-AF65-F5344CB8AC3E}">
        <p14:creationId xmlns:p14="http://schemas.microsoft.com/office/powerpoint/2010/main" val="136207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86D9-06E2-4F41-A0C1-97537B07711B}"/>
              </a:ext>
            </a:extLst>
          </p:cNvPr>
          <p:cNvSpPr>
            <a:spLocks noGrp="1"/>
          </p:cNvSpPr>
          <p:nvPr>
            <p:ph type="title"/>
          </p:nvPr>
        </p:nvSpPr>
        <p:spPr/>
        <p:txBody>
          <a:bodyPr/>
          <a:lstStyle/>
          <a:p>
            <a:r>
              <a:rPr lang="en-US" dirty="0"/>
              <a:t>Index PQ API</a:t>
            </a:r>
          </a:p>
        </p:txBody>
      </p:sp>
      <p:pic>
        <p:nvPicPr>
          <p:cNvPr id="7" name="Picture 6" descr="Table&#10;&#10;Description automatically generated">
            <a:extLst>
              <a:ext uri="{FF2B5EF4-FFF2-40B4-BE49-F238E27FC236}">
                <a16:creationId xmlns:a16="http://schemas.microsoft.com/office/drawing/2014/main" id="{0AE13F32-5216-D948-8C73-F4631029FA6B}"/>
              </a:ext>
            </a:extLst>
          </p:cNvPr>
          <p:cNvPicPr>
            <a:picLocks noChangeAspect="1"/>
          </p:cNvPicPr>
          <p:nvPr/>
        </p:nvPicPr>
        <p:blipFill>
          <a:blip r:embed="rId2"/>
          <a:stretch>
            <a:fillRect/>
          </a:stretch>
        </p:blipFill>
        <p:spPr>
          <a:xfrm>
            <a:off x="2957195" y="2359902"/>
            <a:ext cx="6277610" cy="3877067"/>
          </a:xfrm>
          <a:prstGeom prst="rect">
            <a:avLst/>
          </a:prstGeom>
        </p:spPr>
      </p:pic>
    </p:spTree>
    <p:extLst>
      <p:ext uri="{BB962C8B-B14F-4D97-AF65-F5344CB8AC3E}">
        <p14:creationId xmlns:p14="http://schemas.microsoft.com/office/powerpoint/2010/main" val="3416871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D84A-FED6-9349-8992-55055D27D2DC}"/>
              </a:ext>
            </a:extLst>
          </p:cNvPr>
          <p:cNvSpPr>
            <a:spLocks noGrp="1"/>
          </p:cNvSpPr>
          <p:nvPr>
            <p:ph type="title"/>
          </p:nvPr>
        </p:nvSpPr>
        <p:spPr/>
        <p:txBody>
          <a:bodyPr/>
          <a:lstStyle/>
          <a:p>
            <a:r>
              <a:rPr lang="en-US" dirty="0"/>
              <a:t>Indexable PQs (Cont.)</a:t>
            </a:r>
          </a:p>
        </p:txBody>
      </p:sp>
      <p:sp>
        <p:nvSpPr>
          <p:cNvPr id="3" name="Content Placeholder 2">
            <a:extLst>
              <a:ext uri="{FF2B5EF4-FFF2-40B4-BE49-F238E27FC236}">
                <a16:creationId xmlns:a16="http://schemas.microsoft.com/office/drawing/2014/main" id="{1BCDB07E-96D0-B041-9D0F-41ABC9EF0F49}"/>
              </a:ext>
            </a:extLst>
          </p:cNvPr>
          <p:cNvSpPr>
            <a:spLocks noGrp="1"/>
          </p:cNvSpPr>
          <p:nvPr>
            <p:ph idx="1"/>
          </p:nvPr>
        </p:nvSpPr>
        <p:spPr/>
        <p:txBody>
          <a:bodyPr/>
          <a:lstStyle/>
          <a:p>
            <a:pPr marL="0" indent="0">
              <a:buNone/>
            </a:pPr>
            <a:r>
              <a:rPr lang="en-US" dirty="0"/>
              <a:t>You can think of an </a:t>
            </a:r>
            <a:r>
              <a:rPr lang="en-US" dirty="0" err="1"/>
              <a:t>IndexMinPQ</a:t>
            </a:r>
            <a:r>
              <a:rPr lang="en-US" dirty="0"/>
              <a:t> named </a:t>
            </a:r>
            <a:r>
              <a:rPr lang="en-US" dirty="0" err="1"/>
              <a:t>pq</a:t>
            </a:r>
            <a:r>
              <a:rPr lang="en-US" dirty="0"/>
              <a:t> as representing a subset of an array </a:t>
            </a:r>
            <a:r>
              <a:rPr lang="en-US" dirty="0" err="1"/>
              <a:t>pq</a:t>
            </a:r>
            <a:r>
              <a:rPr lang="en-US" dirty="0"/>
              <a:t>[0..N-1] of items. </a:t>
            </a:r>
          </a:p>
          <a:p>
            <a:r>
              <a:rPr lang="en-US" dirty="0"/>
              <a:t>Think of the call </a:t>
            </a:r>
            <a:r>
              <a:rPr lang="en-US" dirty="0" err="1"/>
              <a:t>pq.insert</a:t>
            </a:r>
            <a:r>
              <a:rPr lang="en-US" dirty="0"/>
              <a:t>(k, item) as adding k to the subset</a:t>
            </a:r>
          </a:p>
          <a:p>
            <a:r>
              <a:rPr lang="en-US" dirty="0"/>
              <a:t>Setting </a:t>
            </a:r>
            <a:r>
              <a:rPr lang="en-US" dirty="0" err="1"/>
              <a:t>pq</a:t>
            </a:r>
            <a:r>
              <a:rPr lang="en-US" dirty="0"/>
              <a:t>[k] = item and the call </a:t>
            </a:r>
            <a:r>
              <a:rPr lang="en-US" dirty="0" err="1"/>
              <a:t>pq.change</a:t>
            </a:r>
            <a:r>
              <a:rPr lang="en-US" dirty="0"/>
              <a:t>(k, item) as setting </a:t>
            </a:r>
            <a:r>
              <a:rPr lang="en-US" dirty="0" err="1"/>
              <a:t>pq</a:t>
            </a:r>
            <a:r>
              <a:rPr lang="en-US" dirty="0"/>
              <a:t>[k] = item</a:t>
            </a:r>
          </a:p>
          <a:p>
            <a:r>
              <a:rPr lang="en-US" dirty="0"/>
              <a:t>Both also maintain data structures needed to support the other operations, most importantly </a:t>
            </a:r>
            <a:r>
              <a:rPr lang="en-US" dirty="0" err="1"/>
              <a:t>delMin</a:t>
            </a:r>
            <a:r>
              <a:rPr lang="en-US" dirty="0"/>
              <a:t>() (remove and return the index of the minimum key) and change() (change the item associated with an index that is already in the data structure—just as in </a:t>
            </a:r>
            <a:r>
              <a:rPr lang="en-US" dirty="0" err="1"/>
              <a:t>pq</a:t>
            </a:r>
            <a:r>
              <a:rPr lang="en-US" dirty="0"/>
              <a:t>[</a:t>
            </a:r>
            <a:r>
              <a:rPr lang="en-US" dirty="0" err="1"/>
              <a:t>i</a:t>
            </a:r>
            <a:r>
              <a:rPr lang="en-US" dirty="0"/>
              <a:t>] = item)</a:t>
            </a:r>
          </a:p>
        </p:txBody>
      </p:sp>
    </p:spTree>
    <p:extLst>
      <p:ext uri="{BB962C8B-B14F-4D97-AF65-F5344CB8AC3E}">
        <p14:creationId xmlns:p14="http://schemas.microsoft.com/office/powerpoint/2010/main" val="260152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45B44-2099-824E-9295-AC4810B22617}"/>
              </a:ext>
            </a:extLst>
          </p:cNvPr>
          <p:cNvSpPr>
            <a:spLocks noGrp="1"/>
          </p:cNvSpPr>
          <p:nvPr>
            <p:ph type="title"/>
          </p:nvPr>
        </p:nvSpPr>
        <p:spPr/>
        <p:txBody>
          <a:bodyPr/>
          <a:lstStyle/>
          <a:p>
            <a:r>
              <a:rPr lang="en-US" dirty="0"/>
              <a:t>Index PQs (Cont.)</a:t>
            </a:r>
          </a:p>
        </p:txBody>
      </p:sp>
      <p:sp>
        <p:nvSpPr>
          <p:cNvPr id="3" name="Content Placeholder 2">
            <a:extLst>
              <a:ext uri="{FF2B5EF4-FFF2-40B4-BE49-F238E27FC236}">
                <a16:creationId xmlns:a16="http://schemas.microsoft.com/office/drawing/2014/main" id="{4B2C33E3-E395-CF4A-B40D-30BDC201B924}"/>
              </a:ext>
            </a:extLst>
          </p:cNvPr>
          <p:cNvSpPr>
            <a:spLocks noGrp="1"/>
          </p:cNvSpPr>
          <p:nvPr>
            <p:ph idx="1"/>
          </p:nvPr>
        </p:nvSpPr>
        <p:spPr/>
        <p:txBody>
          <a:bodyPr/>
          <a:lstStyle/>
          <a:p>
            <a:pPr marL="0" indent="0">
              <a:buNone/>
            </a:pPr>
            <a:r>
              <a:rPr lang="en-US" dirty="0"/>
              <a:t>Intuitively, when an item in the heap changes, we can restore the heap invariant with a sink operation (if the key increases) and a swim operation (if the key decreases). </a:t>
            </a:r>
          </a:p>
          <a:p>
            <a:pPr marL="0" indent="0">
              <a:buNone/>
            </a:pPr>
            <a:endParaRPr lang="en-US" dirty="0"/>
          </a:p>
          <a:p>
            <a:pPr marL="0" indent="0">
              <a:buNone/>
            </a:pPr>
            <a:r>
              <a:rPr lang="en-US" dirty="0"/>
              <a:t>To perform the operations, we use the index to find the item in the heap. The ability to locate an item in the heap also allows us to add the delete() operation to the API. </a:t>
            </a:r>
          </a:p>
        </p:txBody>
      </p:sp>
    </p:spTree>
    <p:extLst>
      <p:ext uri="{BB962C8B-B14F-4D97-AF65-F5344CB8AC3E}">
        <p14:creationId xmlns:p14="http://schemas.microsoft.com/office/powerpoint/2010/main" val="380601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42FD-56DA-B843-B038-94ED3DCE2B47}"/>
              </a:ext>
            </a:extLst>
          </p:cNvPr>
          <p:cNvSpPr>
            <a:spLocks noGrp="1"/>
          </p:cNvSpPr>
          <p:nvPr>
            <p:ph type="title"/>
          </p:nvPr>
        </p:nvSpPr>
        <p:spPr/>
        <p:txBody>
          <a:bodyPr/>
          <a:lstStyle/>
          <a:p>
            <a:r>
              <a:rPr lang="en-US" dirty="0"/>
              <a:t>Author’s Implementation</a:t>
            </a:r>
          </a:p>
        </p:txBody>
      </p:sp>
      <p:sp>
        <p:nvSpPr>
          <p:cNvPr id="3" name="Content Placeholder 2">
            <a:extLst>
              <a:ext uri="{FF2B5EF4-FFF2-40B4-BE49-F238E27FC236}">
                <a16:creationId xmlns:a16="http://schemas.microsoft.com/office/drawing/2014/main" id="{B01589FC-EF97-4743-AA53-4A298448A3A5}"/>
              </a:ext>
            </a:extLst>
          </p:cNvPr>
          <p:cNvSpPr>
            <a:spLocks noGrp="1"/>
          </p:cNvSpPr>
          <p:nvPr>
            <p:ph idx="1"/>
          </p:nvPr>
        </p:nvSpPr>
        <p:spPr/>
        <p:txBody>
          <a:bodyPr/>
          <a:lstStyle/>
          <a:p>
            <a:pPr marL="0" indent="0">
              <a:buNone/>
            </a:pPr>
            <a:r>
              <a:rPr lang="en-US" dirty="0"/>
              <a:t>The authors implement the Indexable Priority Queue using the following:</a:t>
            </a:r>
          </a:p>
          <a:p>
            <a:r>
              <a:rPr lang="en-US" dirty="0"/>
              <a:t>An array </a:t>
            </a:r>
            <a:r>
              <a:rPr lang="en-US" dirty="0" err="1">
                <a:solidFill>
                  <a:srgbClr val="FF0000"/>
                </a:solidFill>
              </a:rPr>
              <a:t>pq</a:t>
            </a:r>
            <a:r>
              <a:rPr lang="en-US" dirty="0">
                <a:solidFill>
                  <a:srgbClr val="FF0000"/>
                </a:solidFill>
              </a:rPr>
              <a:t> </a:t>
            </a:r>
            <a:r>
              <a:rPr lang="en-US" dirty="0">
                <a:solidFill>
                  <a:schemeClr val="tx1"/>
                </a:solidFill>
              </a:rPr>
              <a:t>to represent the binary heap (the indices)</a:t>
            </a:r>
          </a:p>
          <a:p>
            <a:r>
              <a:rPr lang="en-US" dirty="0">
                <a:solidFill>
                  <a:schemeClr val="tx1"/>
                </a:solidFill>
              </a:rPr>
              <a:t>An array </a:t>
            </a:r>
            <a:r>
              <a:rPr lang="en-US" dirty="0">
                <a:solidFill>
                  <a:srgbClr val="FF0000"/>
                </a:solidFill>
              </a:rPr>
              <a:t>keys </a:t>
            </a:r>
            <a:r>
              <a:rPr lang="en-US" dirty="0">
                <a:solidFill>
                  <a:schemeClr val="tx1"/>
                </a:solidFill>
              </a:rPr>
              <a:t>to hold the key values for each node in the heap</a:t>
            </a:r>
          </a:p>
          <a:p>
            <a:r>
              <a:rPr lang="en-US" dirty="0">
                <a:solidFill>
                  <a:schemeClr val="tx1"/>
                </a:solidFill>
              </a:rPr>
              <a:t>An array </a:t>
            </a:r>
            <a:r>
              <a:rPr lang="en-US" dirty="0" err="1">
                <a:solidFill>
                  <a:srgbClr val="FF0000"/>
                </a:solidFill>
              </a:rPr>
              <a:t>qp</a:t>
            </a:r>
            <a:r>
              <a:rPr lang="en-US" dirty="0">
                <a:solidFill>
                  <a:srgbClr val="FF0000"/>
                </a:solidFill>
              </a:rPr>
              <a:t> </a:t>
            </a:r>
            <a:r>
              <a:rPr lang="en-US" dirty="0">
                <a:solidFill>
                  <a:schemeClr val="tx1"/>
                </a:solidFill>
              </a:rPr>
              <a:t>to give the index of position </a:t>
            </a:r>
            <a:r>
              <a:rPr lang="en-US" dirty="0" err="1">
                <a:solidFill>
                  <a:srgbClr val="FF0000"/>
                </a:solidFill>
              </a:rPr>
              <a:t>i</a:t>
            </a:r>
            <a:r>
              <a:rPr lang="en-US" dirty="0">
                <a:solidFill>
                  <a:srgbClr val="FF0000"/>
                </a:solidFill>
              </a:rPr>
              <a:t> </a:t>
            </a:r>
            <a:r>
              <a:rPr lang="en-US" dirty="0">
                <a:solidFill>
                  <a:schemeClr val="tx1"/>
                </a:solidFill>
              </a:rPr>
              <a:t>in the </a:t>
            </a:r>
            <a:r>
              <a:rPr lang="en-US" dirty="0" err="1">
                <a:solidFill>
                  <a:srgbClr val="FF0000"/>
                </a:solidFill>
              </a:rPr>
              <a:t>pq</a:t>
            </a:r>
            <a:r>
              <a:rPr lang="en-US" dirty="0">
                <a:solidFill>
                  <a:srgbClr val="FF0000"/>
                </a:solidFill>
              </a:rPr>
              <a:t> [ ] </a:t>
            </a:r>
          </a:p>
          <a:p>
            <a:pPr marL="0" indent="0" algn="ctr">
              <a:buNone/>
            </a:pPr>
            <a:r>
              <a:rPr lang="en-US" i="1" dirty="0"/>
              <a:t>In other words: </a:t>
            </a:r>
            <a:r>
              <a:rPr lang="en-US" i="1" dirty="0" err="1">
                <a:solidFill>
                  <a:srgbClr val="FF0000"/>
                </a:solidFill>
              </a:rPr>
              <a:t>qp</a:t>
            </a:r>
            <a:r>
              <a:rPr lang="en-US" i="1" dirty="0">
                <a:solidFill>
                  <a:srgbClr val="FF0000"/>
                </a:solidFill>
              </a:rPr>
              <a:t>[</a:t>
            </a:r>
            <a:r>
              <a:rPr lang="en-US" i="1" dirty="0" err="1">
                <a:solidFill>
                  <a:srgbClr val="FF0000"/>
                </a:solidFill>
              </a:rPr>
              <a:t>pq</a:t>
            </a:r>
            <a:r>
              <a:rPr lang="en-US" i="1" dirty="0">
                <a:solidFill>
                  <a:srgbClr val="FF0000"/>
                </a:solidFill>
              </a:rPr>
              <a:t>[</a:t>
            </a:r>
            <a:r>
              <a:rPr lang="en-US" i="1" dirty="0" err="1">
                <a:solidFill>
                  <a:srgbClr val="FF0000"/>
                </a:solidFill>
              </a:rPr>
              <a:t>i</a:t>
            </a:r>
            <a:r>
              <a:rPr lang="en-US" i="1" dirty="0">
                <a:solidFill>
                  <a:srgbClr val="FF0000"/>
                </a:solidFill>
              </a:rPr>
              <a:t>]] = </a:t>
            </a:r>
            <a:r>
              <a:rPr lang="en-US" i="1" dirty="0" err="1">
                <a:solidFill>
                  <a:srgbClr val="FF0000"/>
                </a:solidFill>
              </a:rPr>
              <a:t>pq</a:t>
            </a:r>
            <a:r>
              <a:rPr lang="en-US" i="1" dirty="0">
                <a:solidFill>
                  <a:srgbClr val="FF0000"/>
                </a:solidFill>
              </a:rPr>
              <a:t>[</a:t>
            </a:r>
            <a:r>
              <a:rPr lang="en-US" i="1" dirty="0" err="1">
                <a:solidFill>
                  <a:srgbClr val="FF0000"/>
                </a:solidFill>
              </a:rPr>
              <a:t>qp</a:t>
            </a:r>
            <a:r>
              <a:rPr lang="en-US" i="1" dirty="0">
                <a:solidFill>
                  <a:srgbClr val="FF0000"/>
                </a:solidFill>
              </a:rPr>
              <a:t>[</a:t>
            </a:r>
            <a:r>
              <a:rPr lang="en-US" i="1" dirty="0" err="1">
                <a:solidFill>
                  <a:srgbClr val="FF0000"/>
                </a:solidFill>
              </a:rPr>
              <a:t>i</a:t>
            </a:r>
            <a:r>
              <a:rPr lang="en-US" i="1" dirty="0">
                <a:solidFill>
                  <a:srgbClr val="FF0000"/>
                </a:solidFill>
              </a:rPr>
              <a:t>]] = </a:t>
            </a:r>
            <a:r>
              <a:rPr lang="en-US" i="1" dirty="0" err="1">
                <a:solidFill>
                  <a:srgbClr val="FF0000"/>
                </a:solidFill>
              </a:rPr>
              <a:t>i</a:t>
            </a:r>
            <a:endParaRPr lang="en-US" dirty="0">
              <a:solidFill>
                <a:srgbClr val="FF0000"/>
              </a:solidFill>
            </a:endParaRPr>
          </a:p>
        </p:txBody>
      </p:sp>
    </p:spTree>
    <p:extLst>
      <p:ext uri="{BB962C8B-B14F-4D97-AF65-F5344CB8AC3E}">
        <p14:creationId xmlns:p14="http://schemas.microsoft.com/office/powerpoint/2010/main" val="307051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4841-A7CB-0249-846C-0DB37C33435B}"/>
              </a:ext>
            </a:extLst>
          </p:cNvPr>
          <p:cNvSpPr>
            <a:spLocks noGrp="1"/>
          </p:cNvSpPr>
          <p:nvPr>
            <p:ph type="title"/>
          </p:nvPr>
        </p:nvSpPr>
        <p:spPr/>
        <p:txBody>
          <a:bodyPr/>
          <a:lstStyle/>
          <a:p>
            <a:r>
              <a:rPr lang="en-US" dirty="0"/>
              <a:t>Let’s Take a Look at the Code</a:t>
            </a:r>
          </a:p>
        </p:txBody>
      </p:sp>
      <p:sp>
        <p:nvSpPr>
          <p:cNvPr id="3" name="Content Placeholder 2">
            <a:extLst>
              <a:ext uri="{FF2B5EF4-FFF2-40B4-BE49-F238E27FC236}">
                <a16:creationId xmlns:a16="http://schemas.microsoft.com/office/drawing/2014/main" id="{1CF1F8DF-6F19-A741-8AF1-2FD2E4AD6857}"/>
              </a:ext>
            </a:extLst>
          </p:cNvPr>
          <p:cNvSpPr>
            <a:spLocks noGrp="1"/>
          </p:cNvSpPr>
          <p:nvPr>
            <p:ph idx="1"/>
          </p:nvPr>
        </p:nvSpPr>
        <p:spPr/>
        <p:txBody>
          <a:bodyPr/>
          <a:lstStyle/>
          <a:p>
            <a:pPr marL="0" indent="0">
              <a:buNone/>
            </a:pPr>
            <a:r>
              <a:rPr lang="en-US" dirty="0">
                <a:hlinkClick r:id="rId2"/>
              </a:rPr>
              <a:t>https://algs4.cs.princeton.edu/24pq/IndexMinPQ.java.html</a:t>
            </a:r>
            <a:r>
              <a:rPr lang="en-US" dirty="0"/>
              <a:t> </a:t>
            </a:r>
          </a:p>
        </p:txBody>
      </p:sp>
    </p:spTree>
    <p:extLst>
      <p:ext uri="{BB962C8B-B14F-4D97-AF65-F5344CB8AC3E}">
        <p14:creationId xmlns:p14="http://schemas.microsoft.com/office/powerpoint/2010/main" val="1684237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8770-1ACD-43DA-946E-13289CA0B3C1}"/>
              </a:ext>
            </a:extLst>
          </p:cNvPr>
          <p:cNvSpPr>
            <a:spLocks noGrp="1"/>
          </p:cNvSpPr>
          <p:nvPr>
            <p:ph type="title"/>
          </p:nvPr>
        </p:nvSpPr>
        <p:spPr/>
        <p:txBody>
          <a:bodyPr/>
          <a:lstStyle/>
          <a:p>
            <a:r>
              <a:rPr lang="en-US" dirty="0"/>
              <a:t>Recap of Graphs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CCD793-C900-4A85-ADD8-EE660EC5390C}"/>
                  </a:ext>
                </a:extLst>
              </p:cNvPr>
              <p:cNvSpPr>
                <a:spLocks noGrp="1"/>
              </p:cNvSpPr>
              <p:nvPr>
                <p:ph idx="1"/>
              </p:nvPr>
            </p:nvSpPr>
            <p:spPr/>
            <p:txBody>
              <a:bodyPr/>
              <a:lstStyle/>
              <a:p>
                <a:pPr marL="0" indent="0">
                  <a:buNone/>
                </a:pPr>
                <a:r>
                  <a:rPr lang="en-US" dirty="0"/>
                  <a:t>A </a:t>
                </a:r>
                <a:r>
                  <a:rPr lang="en-US" b="1" dirty="0"/>
                  <a:t>graph G </a:t>
                </a:r>
                <a:r>
                  <a:rPr lang="en-US" dirty="0"/>
                  <a:t>is an ordered pair of disjoint set </a:t>
                </a:r>
                <a:r>
                  <a:rPr lang="en-US" b="1" dirty="0"/>
                  <a:t>V </a:t>
                </a:r>
                <a:r>
                  <a:rPr lang="en-US" dirty="0"/>
                  <a:t>and </a:t>
                </a:r>
                <a:r>
                  <a:rPr lang="en-US" b="1" dirty="0"/>
                  <a:t>E </a:t>
                </a:r>
                <a:r>
                  <a:rPr lang="en-US" dirty="0"/>
                  <a:t>where V is finite and nonempty and 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𝑉</m:t>
                    </m:r>
                  </m:oMath>
                </a14:m>
                <a:r>
                  <a:rPr lang="en-US" dirty="0"/>
                  <a:t>.</a:t>
                </a:r>
              </a:p>
              <a:p>
                <a:r>
                  <a:rPr lang="en-US" dirty="0"/>
                  <a:t>For an undirected graph, an edge joining </a:t>
                </a:r>
                <a:r>
                  <a:rPr lang="en-US" dirty="0" err="1"/>
                  <a:t>uv</a:t>
                </a:r>
                <a:r>
                  <a:rPr lang="en-US" dirty="0"/>
                  <a:t> is the same as the edge joining vu.</a:t>
                </a:r>
              </a:p>
              <a:p>
                <a:r>
                  <a:rPr lang="en-US" dirty="0"/>
                  <a:t>For a directed graph, </a:t>
                </a:r>
                <a:r>
                  <a:rPr lang="en-US" dirty="0" err="1"/>
                  <a:t>uv</a:t>
                </a:r>
                <a:r>
                  <a:rPr lang="en-US" dirty="0"/>
                  <a:t> != vu</a:t>
                </a:r>
              </a:p>
              <a:p>
                <a:r>
                  <a:rPr lang="en-US" dirty="0"/>
                  <a:t>A graph </a:t>
                </a:r>
                <a:r>
                  <a:rPr lang="en-US" b="1" dirty="0"/>
                  <a:t>G</a:t>
                </a:r>
                <a:r>
                  <a:rPr lang="en-US" dirty="0"/>
                  <a:t> is </a:t>
                </a:r>
                <a:r>
                  <a:rPr lang="en-US" b="1" dirty="0"/>
                  <a:t>connected </a:t>
                </a:r>
                <a:r>
                  <a:rPr lang="en-US" dirty="0"/>
                  <a:t>if </a:t>
                </a:r>
                <a14:m>
                  <m:oMath xmlns:m="http://schemas.openxmlformats.org/officeDocument/2006/math">
                    <m:r>
                      <a:rPr lang="en-US" b="0" i="1" smtClean="0">
                        <a:latin typeface="Cambria Math" panose="02040503050406030204" pitchFamily="18" charset="0"/>
                      </a:rPr>
                      <m:t>∃</m:t>
                    </m:r>
                  </m:oMath>
                </a14:m>
                <a:r>
                  <a:rPr lang="en-US" dirty="0"/>
                  <a:t>u-v path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oMath>
                </a14:m>
                <a:r>
                  <a:rPr lang="en-US" dirty="0"/>
                  <a:t>. (I.e., every pair of vertices is connected)</a:t>
                </a:r>
              </a:p>
            </p:txBody>
          </p:sp>
        </mc:Choice>
        <mc:Fallback>
          <p:sp>
            <p:nvSpPr>
              <p:cNvPr id="3" name="Content Placeholder 2">
                <a:extLst>
                  <a:ext uri="{FF2B5EF4-FFF2-40B4-BE49-F238E27FC236}">
                    <a16:creationId xmlns:a16="http://schemas.microsoft.com/office/drawing/2014/main" id="{31CCD793-C900-4A85-ADD8-EE660EC5390C}"/>
                  </a:ext>
                </a:extLst>
              </p:cNvPr>
              <p:cNvSpPr>
                <a:spLocks noGrp="1" noRot="1" noChangeAspect="1" noMove="1" noResize="1" noEditPoints="1" noAdjustHandles="1" noChangeArrowheads="1" noChangeShapeType="1" noTextEdit="1"/>
              </p:cNvSpPr>
              <p:nvPr>
                <p:ph idx="1"/>
              </p:nvPr>
            </p:nvSpPr>
            <p:spPr>
              <a:blipFill>
                <a:blip r:embed="rId2"/>
                <a:stretch>
                  <a:fillRect l="-631" t="-1179" r="-1104"/>
                </a:stretch>
              </a:blipFill>
            </p:spPr>
            <p:txBody>
              <a:bodyPr/>
              <a:lstStyle/>
              <a:p>
                <a:r>
                  <a:rPr lang="en-US">
                    <a:noFill/>
                  </a:rPr>
                  <a:t> </a:t>
                </a:r>
              </a:p>
            </p:txBody>
          </p:sp>
        </mc:Fallback>
      </mc:AlternateContent>
    </p:spTree>
    <p:extLst>
      <p:ext uri="{BB962C8B-B14F-4D97-AF65-F5344CB8AC3E}">
        <p14:creationId xmlns:p14="http://schemas.microsoft.com/office/powerpoint/2010/main" val="24288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7BE3-FEAF-514C-BC6D-335D7C41F150}"/>
              </a:ext>
            </a:extLst>
          </p:cNvPr>
          <p:cNvSpPr>
            <a:spLocks noGrp="1"/>
          </p:cNvSpPr>
          <p:nvPr>
            <p:ph type="ctrTitle"/>
          </p:nvPr>
        </p:nvSpPr>
        <p:spPr/>
        <p:txBody>
          <a:bodyPr/>
          <a:lstStyle/>
          <a:p>
            <a:r>
              <a:rPr lang="en-US" dirty="0"/>
              <a:t>Hints for the Project</a:t>
            </a:r>
          </a:p>
        </p:txBody>
      </p:sp>
    </p:spTree>
    <p:extLst>
      <p:ext uri="{BB962C8B-B14F-4D97-AF65-F5344CB8AC3E}">
        <p14:creationId xmlns:p14="http://schemas.microsoft.com/office/powerpoint/2010/main" val="3912252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BDD9-BF9D-449E-9923-81242AF5B0F5}"/>
              </a:ext>
            </a:extLst>
          </p:cNvPr>
          <p:cNvSpPr>
            <a:spLocks noGrp="1"/>
          </p:cNvSpPr>
          <p:nvPr>
            <p:ph type="title"/>
          </p:nvPr>
        </p:nvSpPr>
        <p:spPr/>
        <p:txBody>
          <a:bodyPr/>
          <a:lstStyle/>
          <a:p>
            <a:r>
              <a:rPr lang="en-US" dirty="0"/>
              <a:t>Explanation of The Arrays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1448BC-EF16-46C2-BC31-A64C275F3533}"/>
                  </a:ext>
                </a:extLst>
              </p:cNvPr>
              <p:cNvSpPr>
                <a:spLocks noGrp="1"/>
              </p:cNvSpPr>
              <p:nvPr>
                <p:ph idx="1"/>
              </p:nvPr>
            </p:nvSpPr>
            <p:spPr/>
            <p:txBody>
              <a:bodyPr>
                <a:normAutofit lnSpcReduction="10000"/>
              </a:bodyPr>
              <a:lstStyle/>
              <a:p>
                <a:pPr marL="0" indent="0">
                  <a:buNone/>
                </a:pPr>
                <a:r>
                  <a:rPr lang="en-US" dirty="0"/>
                  <a:t>So, based on what we saw, whenever we insert into the PQ:</a:t>
                </a:r>
              </a:p>
              <a:p>
                <a:r>
                  <a:rPr lang="en-US" dirty="0" err="1">
                    <a:solidFill>
                      <a:srgbClr val="FF0000"/>
                    </a:solidFill>
                  </a:rPr>
                  <a:t>qp</a:t>
                </a:r>
                <a:r>
                  <a:rPr lang="en-US" dirty="0">
                    <a:solidFill>
                      <a:srgbClr val="FF0000"/>
                    </a:solidFill>
                  </a:rPr>
                  <a:t>[</a:t>
                </a:r>
                <a:r>
                  <a:rPr lang="en-US" dirty="0" err="1">
                    <a:solidFill>
                      <a:srgbClr val="FF0000"/>
                    </a:solidFill>
                  </a:rPr>
                  <a:t>i</a:t>
                </a:r>
                <a:r>
                  <a:rPr lang="en-US" dirty="0">
                    <a:solidFill>
                      <a:srgbClr val="FF0000"/>
                    </a:solidFill>
                  </a:rPr>
                  <a:t>] </a:t>
                </a:r>
                <a:r>
                  <a:rPr lang="en-US" dirty="0">
                    <a:solidFill>
                      <a:schemeClr val="tx1"/>
                    </a:solidFill>
                  </a:rPr>
                  <a:t>will tell us where in the heap index </a:t>
                </a:r>
                <a14:m>
                  <m:oMath xmlns:m="http://schemas.openxmlformats.org/officeDocument/2006/math">
                    <m:r>
                      <a:rPr lang="en-US" b="0" i="1" smtClean="0">
                        <a:solidFill>
                          <a:schemeClr val="tx1"/>
                        </a:solidFill>
                        <a:latin typeface="Cambria Math" panose="02040503050406030204" pitchFamily="18" charset="0"/>
                      </a:rPr>
                      <m:t>𝑖</m:t>
                    </m:r>
                  </m:oMath>
                </a14:m>
                <a:r>
                  <a:rPr lang="en-US" dirty="0">
                    <a:solidFill>
                      <a:srgbClr val="FF0000"/>
                    </a:solidFill>
                  </a:rPr>
                  <a:t> </a:t>
                </a:r>
                <a:r>
                  <a:rPr lang="en-US" dirty="0">
                    <a:solidFill>
                      <a:schemeClr val="tx1"/>
                    </a:solidFill>
                  </a:rPr>
                  <a:t>is</a:t>
                </a:r>
              </a:p>
              <a:p>
                <a:r>
                  <a:rPr lang="en-US" dirty="0" err="1">
                    <a:solidFill>
                      <a:srgbClr val="FF0000"/>
                    </a:solidFill>
                  </a:rPr>
                  <a:t>pq</a:t>
                </a:r>
                <a:r>
                  <a:rPr lang="en-US" dirty="0">
                    <a:solidFill>
                      <a:srgbClr val="FF0000"/>
                    </a:solidFill>
                  </a:rPr>
                  <a:t>[</a:t>
                </a:r>
                <a:r>
                  <a:rPr lang="en-US" dirty="0" err="1">
                    <a:solidFill>
                      <a:srgbClr val="FF0000"/>
                    </a:solidFill>
                  </a:rPr>
                  <a:t>i</a:t>
                </a:r>
                <a:r>
                  <a:rPr lang="en-US" dirty="0">
                    <a:solidFill>
                      <a:srgbClr val="FF0000"/>
                    </a:solidFill>
                  </a:rPr>
                  <a:t>] </a:t>
                </a:r>
                <a:r>
                  <a:rPr lang="en-US" dirty="0">
                    <a:solidFill>
                      <a:schemeClr val="tx1"/>
                    </a:solidFill>
                  </a:rPr>
                  <a:t>will tell us where in the </a:t>
                </a:r>
                <a:r>
                  <a:rPr lang="en-US" dirty="0">
                    <a:solidFill>
                      <a:srgbClr val="FF0000"/>
                    </a:solidFill>
                  </a:rPr>
                  <a:t>keys[ ] </a:t>
                </a:r>
                <a:r>
                  <a:rPr lang="en-US" dirty="0">
                    <a:solidFill>
                      <a:schemeClr val="tx1"/>
                    </a:solidFill>
                  </a:rPr>
                  <a:t>index </a:t>
                </a:r>
                <a14:m>
                  <m:oMath xmlns:m="http://schemas.openxmlformats.org/officeDocument/2006/math">
                    <m:r>
                      <a:rPr lang="en-US" b="0" i="1" smtClean="0">
                        <a:solidFill>
                          <a:schemeClr val="tx1"/>
                        </a:solidFill>
                        <a:latin typeface="Cambria Math" panose="02040503050406030204" pitchFamily="18" charset="0"/>
                      </a:rPr>
                      <m:t>𝑖</m:t>
                    </m:r>
                  </m:oMath>
                </a14:m>
                <a:r>
                  <a:rPr lang="en-US" dirty="0">
                    <a:solidFill>
                      <a:srgbClr val="FF0000"/>
                    </a:solidFill>
                  </a:rPr>
                  <a:t> </a:t>
                </a:r>
                <a:r>
                  <a:rPr lang="en-US" dirty="0">
                    <a:solidFill>
                      <a:schemeClr val="tx1"/>
                    </a:solidFill>
                  </a:rPr>
                  <a:t>is.</a:t>
                </a:r>
              </a:p>
              <a:p>
                <a:endParaRPr lang="en-US" dirty="0">
                  <a:solidFill>
                    <a:schemeClr val="tx1"/>
                  </a:solidFill>
                </a:endParaRPr>
              </a:p>
              <a:p>
                <a:pPr marL="0" indent="0">
                  <a:buNone/>
                </a:pPr>
                <a:r>
                  <a:rPr lang="en-US" dirty="0">
                    <a:solidFill>
                      <a:schemeClr val="tx1"/>
                    </a:solidFill>
                  </a:rPr>
                  <a:t>So, in the end </a:t>
                </a:r>
                <a:r>
                  <a:rPr lang="en-US" dirty="0">
                    <a:solidFill>
                      <a:srgbClr val="FF0000"/>
                    </a:solidFill>
                  </a:rPr>
                  <a:t>keys[ ] </a:t>
                </a:r>
                <a:r>
                  <a:rPr lang="en-US" dirty="0">
                    <a:solidFill>
                      <a:schemeClr val="tx1"/>
                    </a:solidFill>
                  </a:rPr>
                  <a:t>will never change, but </a:t>
                </a:r>
                <a:r>
                  <a:rPr lang="en-US" dirty="0" err="1">
                    <a:solidFill>
                      <a:schemeClr val="tx1"/>
                    </a:solidFill>
                  </a:rPr>
                  <a:t>qp</a:t>
                </a:r>
                <a:r>
                  <a:rPr lang="en-US" dirty="0">
                    <a:solidFill>
                      <a:schemeClr val="tx1"/>
                    </a:solidFill>
                  </a:rPr>
                  <a:t>[</a:t>
                </a:r>
                <a:r>
                  <a:rPr lang="en-US" dirty="0" err="1">
                    <a:solidFill>
                      <a:schemeClr val="tx1"/>
                    </a:solidFill>
                  </a:rPr>
                  <a:t>i</a:t>
                </a:r>
                <a:r>
                  <a:rPr lang="en-US" dirty="0">
                    <a:solidFill>
                      <a:schemeClr val="tx1"/>
                    </a:solidFill>
                  </a:rPr>
                  <a:t>] will allow us to determine what keys[</a:t>
                </a:r>
                <a:r>
                  <a:rPr lang="en-US" dirty="0" err="1">
                    <a:solidFill>
                      <a:schemeClr val="tx1"/>
                    </a:solidFill>
                  </a:rPr>
                  <a:t>i</a:t>
                </a:r>
                <a:r>
                  <a:rPr lang="en-US" dirty="0">
                    <a:solidFill>
                      <a:schemeClr val="tx1"/>
                    </a:solidFill>
                  </a:rPr>
                  <a:t>]’s priority is.</a:t>
                </a:r>
              </a:p>
              <a:p>
                <a:r>
                  <a:rPr lang="en-US" dirty="0">
                    <a:solidFill>
                      <a:schemeClr val="tx1"/>
                    </a:solidFill>
                  </a:rPr>
                  <a:t>Fundamentally, </a:t>
                </a:r>
                <a:r>
                  <a:rPr lang="en-US" dirty="0">
                    <a:solidFill>
                      <a:srgbClr val="FF0000"/>
                    </a:solidFill>
                  </a:rPr>
                  <a:t>keys[ ] </a:t>
                </a:r>
                <a:r>
                  <a:rPr lang="en-US" dirty="0">
                    <a:solidFill>
                      <a:schemeClr val="tx1"/>
                    </a:solidFill>
                  </a:rPr>
                  <a:t>and </a:t>
                </a:r>
                <a:r>
                  <a:rPr lang="en-US" dirty="0" err="1">
                    <a:solidFill>
                      <a:srgbClr val="FF0000"/>
                    </a:solidFill>
                  </a:rPr>
                  <a:t>qp</a:t>
                </a:r>
                <a:r>
                  <a:rPr lang="en-US" dirty="0">
                    <a:solidFill>
                      <a:srgbClr val="FF0000"/>
                    </a:solidFill>
                  </a:rPr>
                  <a:t>[ ] </a:t>
                </a:r>
                <a:r>
                  <a:rPr lang="en-US" dirty="0">
                    <a:solidFill>
                      <a:schemeClr val="tx1"/>
                    </a:solidFill>
                  </a:rPr>
                  <a:t>are parallel, so after anything happens in the heap, keys[ ] will be unchanged. So, as long as we have a way of getting where a given key is in constant time, we don’t really care about </a:t>
                </a:r>
                <a:r>
                  <a:rPr lang="en-US" dirty="0" err="1">
                    <a:solidFill>
                      <a:schemeClr val="tx1"/>
                    </a:solidFill>
                  </a:rPr>
                  <a:t>qp</a:t>
                </a:r>
                <a:r>
                  <a:rPr lang="en-US" dirty="0">
                    <a:solidFill>
                      <a:schemeClr val="tx1"/>
                    </a:solidFill>
                  </a:rPr>
                  <a:t> and </a:t>
                </a:r>
                <a:r>
                  <a:rPr lang="en-US" dirty="0" err="1">
                    <a:solidFill>
                      <a:schemeClr val="tx1"/>
                    </a:solidFill>
                  </a:rPr>
                  <a:t>pq</a:t>
                </a:r>
                <a:r>
                  <a:rPr lang="en-US" dirty="0">
                    <a:solidFill>
                      <a:schemeClr val="tx1"/>
                    </a:solidFill>
                  </a:rPr>
                  <a:t>. </a:t>
                </a:r>
                <a:r>
                  <a:rPr lang="en-US" dirty="0">
                    <a:solidFill>
                      <a:srgbClr val="FF0000"/>
                    </a:solidFill>
                  </a:rPr>
                  <a:t> </a:t>
                </a:r>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DF1448BC-EF16-46C2-BC31-A64C275F3533}"/>
                  </a:ext>
                </a:extLst>
              </p:cNvPr>
              <p:cNvSpPr>
                <a:spLocks noGrp="1" noRot="1" noChangeAspect="1" noMove="1" noResize="1" noEditPoints="1" noAdjustHandles="1" noChangeArrowheads="1" noChangeShapeType="1" noTextEdit="1"/>
              </p:cNvSpPr>
              <p:nvPr>
                <p:ph idx="1"/>
              </p:nvPr>
            </p:nvSpPr>
            <p:spPr>
              <a:blipFill>
                <a:blip r:embed="rId2"/>
                <a:stretch>
                  <a:fillRect l="-631" t="-1965" r="-394"/>
                </a:stretch>
              </a:blipFill>
            </p:spPr>
            <p:txBody>
              <a:bodyPr/>
              <a:lstStyle/>
              <a:p>
                <a:r>
                  <a:rPr lang="en-US">
                    <a:noFill/>
                  </a:rPr>
                  <a:t> </a:t>
                </a:r>
              </a:p>
            </p:txBody>
          </p:sp>
        </mc:Fallback>
      </mc:AlternateContent>
    </p:spTree>
    <p:extLst>
      <p:ext uri="{BB962C8B-B14F-4D97-AF65-F5344CB8AC3E}">
        <p14:creationId xmlns:p14="http://schemas.microsoft.com/office/powerpoint/2010/main" val="115028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A90F-4106-4940-80BB-B34446D3A876}"/>
              </a:ext>
            </a:extLst>
          </p:cNvPr>
          <p:cNvSpPr>
            <a:spLocks noGrp="1"/>
          </p:cNvSpPr>
          <p:nvPr>
            <p:ph type="title"/>
          </p:nvPr>
        </p:nvSpPr>
        <p:spPr/>
        <p:txBody>
          <a:bodyPr/>
          <a:lstStyle/>
          <a:p>
            <a:r>
              <a:rPr lang="en-US" dirty="0"/>
              <a:t>The Gist of things</a:t>
            </a:r>
          </a:p>
        </p:txBody>
      </p:sp>
      <p:sp>
        <p:nvSpPr>
          <p:cNvPr id="3" name="Content Placeholder 2">
            <a:extLst>
              <a:ext uri="{FF2B5EF4-FFF2-40B4-BE49-F238E27FC236}">
                <a16:creationId xmlns:a16="http://schemas.microsoft.com/office/drawing/2014/main" id="{5BDC4182-264C-4284-881C-47ABCB137D6D}"/>
              </a:ext>
            </a:extLst>
          </p:cNvPr>
          <p:cNvSpPr>
            <a:spLocks noGrp="1"/>
          </p:cNvSpPr>
          <p:nvPr>
            <p:ph idx="1"/>
          </p:nvPr>
        </p:nvSpPr>
        <p:spPr/>
        <p:txBody>
          <a:bodyPr/>
          <a:lstStyle/>
          <a:p>
            <a:pPr marL="0" indent="0">
              <a:buNone/>
            </a:pPr>
            <a:r>
              <a:rPr lang="en-US" dirty="0"/>
              <a:t>In the project you want to track Cars by two attributes: </a:t>
            </a:r>
            <a:r>
              <a:rPr lang="en-US" b="1" dirty="0"/>
              <a:t>price </a:t>
            </a:r>
            <a:r>
              <a:rPr lang="en-US" dirty="0"/>
              <a:t>and </a:t>
            </a:r>
            <a:r>
              <a:rPr lang="en-US" b="1" dirty="0"/>
              <a:t>mileage</a:t>
            </a:r>
            <a:r>
              <a:rPr lang="en-US" dirty="0"/>
              <a:t>.</a:t>
            </a:r>
          </a:p>
          <a:p>
            <a:r>
              <a:rPr lang="en-US" dirty="0"/>
              <a:t>We want all operations to run in O(lg n) or less. </a:t>
            </a:r>
          </a:p>
        </p:txBody>
      </p:sp>
    </p:spTree>
    <p:extLst>
      <p:ext uri="{BB962C8B-B14F-4D97-AF65-F5344CB8AC3E}">
        <p14:creationId xmlns:p14="http://schemas.microsoft.com/office/powerpoint/2010/main" val="9745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2432-CDE8-45C6-8FD0-8372AD10F5F2}"/>
              </a:ext>
            </a:extLst>
          </p:cNvPr>
          <p:cNvSpPr>
            <a:spLocks noGrp="1"/>
          </p:cNvSpPr>
          <p:nvPr>
            <p:ph type="title"/>
          </p:nvPr>
        </p:nvSpPr>
        <p:spPr/>
        <p:txBody>
          <a:bodyPr/>
          <a:lstStyle/>
          <a:p>
            <a:r>
              <a:rPr lang="en-US" dirty="0"/>
              <a:t>Methods to implement</a:t>
            </a:r>
          </a:p>
        </p:txBody>
      </p:sp>
      <p:sp>
        <p:nvSpPr>
          <p:cNvPr id="3" name="Content Placeholder 2">
            <a:extLst>
              <a:ext uri="{FF2B5EF4-FFF2-40B4-BE49-F238E27FC236}">
                <a16:creationId xmlns:a16="http://schemas.microsoft.com/office/drawing/2014/main" id="{FB1EDD2A-AE49-44AB-8F35-23C80242DC23}"/>
              </a:ext>
            </a:extLst>
          </p:cNvPr>
          <p:cNvSpPr>
            <a:spLocks noGrp="1"/>
          </p:cNvSpPr>
          <p:nvPr>
            <p:ph idx="1"/>
          </p:nvPr>
        </p:nvSpPr>
        <p:spPr/>
        <p:txBody>
          <a:bodyPr>
            <a:normAutofit fontScale="85000" lnSpcReduction="20000"/>
          </a:bodyPr>
          <a:lstStyle/>
          <a:p>
            <a:r>
              <a:rPr lang="en-US" dirty="0"/>
              <a:t>add(Car c)</a:t>
            </a:r>
          </a:p>
          <a:p>
            <a:r>
              <a:rPr lang="en-US" dirty="0"/>
              <a:t>get(String vin) </a:t>
            </a:r>
          </a:p>
          <a:p>
            <a:r>
              <a:rPr lang="en-US" dirty="0" err="1"/>
              <a:t>updatePrice</a:t>
            </a:r>
            <a:r>
              <a:rPr lang="en-US" dirty="0"/>
              <a:t>(String vin, int </a:t>
            </a:r>
            <a:r>
              <a:rPr lang="en-US" dirty="0" err="1"/>
              <a:t>newPrice</a:t>
            </a:r>
            <a:r>
              <a:rPr lang="en-US" dirty="0"/>
              <a:t>) </a:t>
            </a:r>
          </a:p>
          <a:p>
            <a:r>
              <a:rPr lang="en-US" dirty="0" err="1"/>
              <a:t>updateMileage</a:t>
            </a:r>
            <a:r>
              <a:rPr lang="en-US" dirty="0"/>
              <a:t>(String vin, int </a:t>
            </a:r>
            <a:r>
              <a:rPr lang="en-US" dirty="0" err="1"/>
              <a:t>newMileage</a:t>
            </a:r>
            <a:r>
              <a:rPr lang="en-US" dirty="0"/>
              <a:t>) </a:t>
            </a:r>
          </a:p>
          <a:p>
            <a:r>
              <a:rPr lang="en-US" dirty="0" err="1"/>
              <a:t>updateColor</a:t>
            </a:r>
            <a:r>
              <a:rPr lang="en-US" dirty="0"/>
              <a:t>(String vin, String </a:t>
            </a:r>
            <a:r>
              <a:rPr lang="en-US" dirty="0" err="1"/>
              <a:t>newColor</a:t>
            </a:r>
            <a:r>
              <a:rPr lang="en-US" dirty="0"/>
              <a:t>) </a:t>
            </a:r>
          </a:p>
          <a:p>
            <a:r>
              <a:rPr lang="en-US" dirty="0"/>
              <a:t>remove(String vin) </a:t>
            </a:r>
          </a:p>
          <a:p>
            <a:r>
              <a:rPr lang="en-US" dirty="0" err="1"/>
              <a:t>getPrice</a:t>
            </a:r>
            <a:r>
              <a:rPr lang="en-US" dirty="0"/>
              <a:t>() </a:t>
            </a:r>
          </a:p>
          <a:p>
            <a:r>
              <a:rPr lang="en-US" dirty="0" err="1"/>
              <a:t>getPrice</a:t>
            </a:r>
            <a:r>
              <a:rPr lang="en-US" dirty="0"/>
              <a:t>(String make, String model) </a:t>
            </a:r>
          </a:p>
          <a:p>
            <a:r>
              <a:rPr lang="en-US" dirty="0" err="1"/>
              <a:t>getMileage</a:t>
            </a:r>
            <a:r>
              <a:rPr lang="en-US" dirty="0"/>
              <a:t>() </a:t>
            </a:r>
          </a:p>
          <a:p>
            <a:r>
              <a:rPr lang="en-US" dirty="0" err="1"/>
              <a:t>getMileage</a:t>
            </a:r>
            <a:r>
              <a:rPr lang="en-US" dirty="0"/>
              <a:t>(String make, String model)</a:t>
            </a:r>
          </a:p>
        </p:txBody>
      </p:sp>
    </p:spTree>
    <p:extLst>
      <p:ext uri="{BB962C8B-B14F-4D97-AF65-F5344CB8AC3E}">
        <p14:creationId xmlns:p14="http://schemas.microsoft.com/office/powerpoint/2010/main" val="315863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997F7-70F9-4779-9CFF-AD74765354EE}"/>
              </a:ext>
            </a:extLst>
          </p:cNvPr>
          <p:cNvSpPr>
            <a:spLocks noGrp="1"/>
          </p:cNvSpPr>
          <p:nvPr>
            <p:ph type="title"/>
          </p:nvPr>
        </p:nvSpPr>
        <p:spPr>
          <a:xfrm>
            <a:off x="2231136" y="955167"/>
            <a:ext cx="7729728" cy="1188720"/>
          </a:xfrm>
        </p:spPr>
        <p:txBody>
          <a:bodyPr/>
          <a:lstStyle/>
          <a:p>
            <a:r>
              <a:rPr lang="en-US" dirty="0" err="1"/>
              <a:t>getPrice</a:t>
            </a:r>
            <a:r>
              <a:rPr lang="en-US" dirty="0"/>
              <a:t>() and </a:t>
            </a:r>
            <a:r>
              <a:rPr lang="en-US" dirty="0" err="1"/>
              <a:t>GetMileage</a:t>
            </a:r>
            <a:r>
              <a:rPr lang="en-US" dirty="0"/>
              <a: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0E73AC-17CD-4F76-8520-803683FACF3C}"/>
                  </a:ext>
                </a:extLst>
              </p:cNvPr>
              <p:cNvSpPr>
                <a:spLocks noGrp="1"/>
              </p:cNvSpPr>
              <p:nvPr>
                <p:ph idx="1"/>
              </p:nvPr>
            </p:nvSpPr>
            <p:spPr/>
            <p:txBody>
              <a:bodyPr/>
              <a:lstStyle/>
              <a:p>
                <a:pPr marL="0" indent="0">
                  <a:buNone/>
                </a:pPr>
                <a:r>
                  <a:rPr lang="en-US" dirty="0"/>
                  <a:t>Since we want to retrieve the Car with the lowest price and lowest mileage in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r>
                          <a:rPr lang="en-US" b="0" i="1" smtClean="0">
                            <a:latin typeface="Cambria Math" panose="02040503050406030204" pitchFamily="18" charset="0"/>
                          </a:rPr>
                          <m:t>)</m:t>
                        </m:r>
                      </m:e>
                    </m:func>
                  </m:oMath>
                </a14:m>
                <a:r>
                  <a:rPr lang="en-US" dirty="0"/>
                  <a:t>, we will have:</a:t>
                </a:r>
                <a:br>
                  <a:rPr lang="en-US" dirty="0"/>
                </a:br>
                <a:endParaRPr lang="en-US" dirty="0"/>
              </a:p>
              <a:p>
                <a:r>
                  <a:rPr lang="en-US" dirty="0"/>
                  <a:t>A </a:t>
                </a:r>
                <a:r>
                  <a:rPr lang="en-US" dirty="0" err="1"/>
                  <a:t>pricePQ</a:t>
                </a:r>
                <a:r>
                  <a:rPr lang="en-US" dirty="0"/>
                  <a:t>, which will sink/swim based on prices</a:t>
                </a:r>
              </a:p>
              <a:p>
                <a:r>
                  <a:rPr lang="en-US" dirty="0"/>
                  <a:t>A </a:t>
                </a:r>
                <a:r>
                  <a:rPr lang="en-US" dirty="0" err="1"/>
                  <a:t>mileagePQ</a:t>
                </a:r>
                <a:r>
                  <a:rPr lang="en-US" dirty="0"/>
                  <a:t>, which will sink/swim based on mileage</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D50E73AC-17CD-4F76-8520-803683FACF3C}"/>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338125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1C430-CF48-463B-A6A7-8EABD2842D8D}"/>
              </a:ext>
            </a:extLst>
          </p:cNvPr>
          <p:cNvSpPr>
            <a:spLocks noGrp="1"/>
          </p:cNvSpPr>
          <p:nvPr>
            <p:ph type="title"/>
          </p:nvPr>
        </p:nvSpPr>
        <p:spPr/>
        <p:txBody>
          <a:bodyPr/>
          <a:lstStyle/>
          <a:p>
            <a:r>
              <a:rPr lang="en-US" dirty="0"/>
              <a:t>Get based on VIN</a:t>
            </a:r>
          </a:p>
        </p:txBody>
      </p:sp>
      <p:sp>
        <p:nvSpPr>
          <p:cNvPr id="3" name="Content Placeholder 2">
            <a:extLst>
              <a:ext uri="{FF2B5EF4-FFF2-40B4-BE49-F238E27FC236}">
                <a16:creationId xmlns:a16="http://schemas.microsoft.com/office/drawing/2014/main" id="{68AAA695-ECEA-4106-B780-C055CE39E5DD}"/>
              </a:ext>
            </a:extLst>
          </p:cNvPr>
          <p:cNvSpPr>
            <a:spLocks noGrp="1"/>
          </p:cNvSpPr>
          <p:nvPr>
            <p:ph idx="1"/>
          </p:nvPr>
        </p:nvSpPr>
        <p:spPr/>
        <p:txBody>
          <a:bodyPr/>
          <a:lstStyle/>
          <a:p>
            <a:pPr marL="0" indent="0">
              <a:buNone/>
            </a:pPr>
            <a:r>
              <a:rPr lang="en-US" dirty="0"/>
              <a:t>Since we want to retrieve any Car based on VIN, we cannot just iterate through keys[ ] in PQ, we have to use </a:t>
            </a:r>
            <a:r>
              <a:rPr lang="en-US" b="1" dirty="0"/>
              <a:t>indirection </a:t>
            </a:r>
            <a:r>
              <a:rPr lang="en-US" dirty="0"/>
              <a:t>to do this in constant time… but how?</a:t>
            </a:r>
          </a:p>
          <a:p>
            <a:pPr marL="0" indent="0">
              <a:buNone/>
            </a:pPr>
            <a:r>
              <a:rPr lang="en-US" dirty="0"/>
              <a:t>Recall that </a:t>
            </a:r>
            <a:r>
              <a:rPr lang="en-US" dirty="0">
                <a:solidFill>
                  <a:schemeClr val="tx1"/>
                </a:solidFill>
              </a:rPr>
              <a:t>in the end </a:t>
            </a:r>
            <a:r>
              <a:rPr lang="en-US" dirty="0">
                <a:solidFill>
                  <a:srgbClr val="FF0000"/>
                </a:solidFill>
              </a:rPr>
              <a:t>keys[ ] </a:t>
            </a:r>
            <a:r>
              <a:rPr lang="en-US" dirty="0">
                <a:solidFill>
                  <a:schemeClr val="tx1"/>
                </a:solidFill>
              </a:rPr>
              <a:t>will never change, but </a:t>
            </a:r>
            <a:r>
              <a:rPr lang="en-US" dirty="0" err="1">
                <a:solidFill>
                  <a:schemeClr val="tx1"/>
                </a:solidFill>
              </a:rPr>
              <a:t>qp</a:t>
            </a:r>
            <a:r>
              <a:rPr lang="en-US" dirty="0">
                <a:solidFill>
                  <a:schemeClr val="tx1"/>
                </a:solidFill>
              </a:rPr>
              <a:t>[</a:t>
            </a:r>
            <a:r>
              <a:rPr lang="en-US" dirty="0" err="1">
                <a:solidFill>
                  <a:schemeClr val="tx1"/>
                </a:solidFill>
              </a:rPr>
              <a:t>i</a:t>
            </a:r>
            <a:r>
              <a:rPr lang="en-US" dirty="0">
                <a:solidFill>
                  <a:schemeClr val="tx1"/>
                </a:solidFill>
              </a:rPr>
              <a:t>] will allow us to determine what keys[</a:t>
            </a:r>
            <a:r>
              <a:rPr lang="en-US" dirty="0" err="1">
                <a:solidFill>
                  <a:schemeClr val="tx1"/>
                </a:solidFill>
              </a:rPr>
              <a:t>i</a:t>
            </a:r>
            <a:r>
              <a:rPr lang="en-US" dirty="0">
                <a:solidFill>
                  <a:schemeClr val="tx1"/>
                </a:solidFill>
              </a:rPr>
              <a:t>]’s priority is.</a:t>
            </a:r>
          </a:p>
          <a:p>
            <a:r>
              <a:rPr lang="en-US" dirty="0">
                <a:solidFill>
                  <a:schemeClr val="tx1"/>
                </a:solidFill>
              </a:rPr>
              <a:t>Fundamentally, </a:t>
            </a:r>
            <a:r>
              <a:rPr lang="en-US" dirty="0">
                <a:solidFill>
                  <a:srgbClr val="FF0000"/>
                </a:solidFill>
              </a:rPr>
              <a:t>keys[ ] </a:t>
            </a:r>
            <a:r>
              <a:rPr lang="en-US" dirty="0">
                <a:solidFill>
                  <a:schemeClr val="tx1"/>
                </a:solidFill>
              </a:rPr>
              <a:t>and </a:t>
            </a:r>
            <a:r>
              <a:rPr lang="en-US" dirty="0" err="1">
                <a:solidFill>
                  <a:srgbClr val="FF0000"/>
                </a:solidFill>
              </a:rPr>
              <a:t>qp</a:t>
            </a:r>
            <a:r>
              <a:rPr lang="en-US" dirty="0">
                <a:solidFill>
                  <a:srgbClr val="FF0000"/>
                </a:solidFill>
              </a:rPr>
              <a:t>[ ] </a:t>
            </a:r>
            <a:r>
              <a:rPr lang="en-US" dirty="0">
                <a:solidFill>
                  <a:schemeClr val="tx1"/>
                </a:solidFill>
              </a:rPr>
              <a:t>are parallel, so after anything happens in the heap, keys[ ] will be unchanged. </a:t>
            </a:r>
            <a:endParaRPr lang="en-US" dirty="0"/>
          </a:p>
          <a:p>
            <a:pPr marL="0" indent="0">
              <a:buNone/>
            </a:pPr>
            <a:r>
              <a:rPr lang="en-US" dirty="0"/>
              <a:t>So, if we can map a given car’s VIN to where it is located in keys[ ] before we query, we can do it in constant time!</a:t>
            </a:r>
          </a:p>
          <a:p>
            <a:pPr marL="0" indent="0">
              <a:buNone/>
            </a:pPr>
            <a:endParaRPr lang="en-US" dirty="0"/>
          </a:p>
        </p:txBody>
      </p:sp>
    </p:spTree>
    <p:extLst>
      <p:ext uri="{BB962C8B-B14F-4D97-AF65-F5344CB8AC3E}">
        <p14:creationId xmlns:p14="http://schemas.microsoft.com/office/powerpoint/2010/main" val="19464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4CEE-4725-4752-9242-3857C9D2ED71}"/>
              </a:ext>
            </a:extLst>
          </p:cNvPr>
          <p:cNvSpPr>
            <a:spLocks noGrp="1"/>
          </p:cNvSpPr>
          <p:nvPr>
            <p:ph type="title"/>
          </p:nvPr>
        </p:nvSpPr>
        <p:spPr/>
        <p:txBody>
          <a:bodyPr/>
          <a:lstStyle/>
          <a:p>
            <a:r>
              <a:rPr lang="en-US" dirty="0"/>
              <a:t>Get Min Based on Make and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9A2FD9B-8D12-4BD6-964B-3B21A1AF938A}"/>
                  </a:ext>
                </a:extLst>
              </p:cNvPr>
              <p:cNvSpPr>
                <a:spLocks noGrp="1"/>
              </p:cNvSpPr>
              <p:nvPr>
                <p:ph idx="1"/>
              </p:nvPr>
            </p:nvSpPr>
            <p:spPr/>
            <p:txBody>
              <a:bodyPr/>
              <a:lstStyle/>
              <a:p>
                <a:pPr marL="0" indent="0">
                  <a:buNone/>
                </a:pPr>
                <a:r>
                  <a:rPr lang="en-US" dirty="0"/>
                  <a:t>Since we want to retrieve the Car with the lowest price and lowest mileage based on make and model in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r>
                          <a:rPr lang="en-US" b="0" i="1" smtClean="0">
                            <a:latin typeface="Cambria Math" panose="02040503050406030204" pitchFamily="18" charset="0"/>
                          </a:rPr>
                          <m:t>)</m:t>
                        </m:r>
                      </m:e>
                    </m:func>
                  </m:oMath>
                </a14:m>
                <a:r>
                  <a:rPr lang="en-US" dirty="0"/>
                  <a:t>, we cannot use our traditional way of just iterating through a searching…</a:t>
                </a:r>
              </a:p>
              <a:p>
                <a:r>
                  <a:rPr lang="en-US" dirty="0"/>
                  <a:t>Think of this like a subquery… from that big PQ of Cars, given a make and model, how can I get the one with the minimum price/mileage in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e>
                    </m:func>
                  </m:oMath>
                </a14:m>
                <a:endParaRPr lang="en-US" b="0" dirty="0"/>
              </a:p>
              <a:p>
                <a:endParaRPr lang="en-US" dirty="0"/>
              </a:p>
              <a:p>
                <a:r>
                  <a:rPr lang="en-US" dirty="0"/>
                  <a:t>So, similar to what we did with getting based on VIN, we will want to create a &lt;</a:t>
                </a:r>
                <a:r>
                  <a:rPr lang="en-US" dirty="0" err="1"/>
                  <a:t>MakeModel</a:t>
                </a:r>
                <a:r>
                  <a:rPr lang="en-US" dirty="0"/>
                  <a:t>, </a:t>
                </a:r>
                <a:r>
                  <a:rPr lang="en-US" b="1" dirty="0"/>
                  <a:t>PQ</a:t>
                </a:r>
                <a:r>
                  <a:rPr lang="en-US" dirty="0"/>
                  <a:t>&gt; mapping… Why??</a:t>
                </a:r>
              </a:p>
            </p:txBody>
          </p:sp>
        </mc:Choice>
        <mc:Fallback>
          <p:sp>
            <p:nvSpPr>
              <p:cNvPr id="3" name="Content Placeholder 2">
                <a:extLst>
                  <a:ext uri="{FF2B5EF4-FFF2-40B4-BE49-F238E27FC236}">
                    <a16:creationId xmlns:a16="http://schemas.microsoft.com/office/drawing/2014/main" id="{49A2FD9B-8D12-4BD6-964B-3B21A1AF938A}"/>
                  </a:ext>
                </a:extLst>
              </p:cNvPr>
              <p:cNvSpPr>
                <a:spLocks noGrp="1" noRot="1" noChangeAspect="1" noMove="1" noResize="1" noEditPoints="1" noAdjustHandles="1" noChangeArrowheads="1" noChangeShapeType="1" noTextEdit="1"/>
              </p:cNvSpPr>
              <p:nvPr>
                <p:ph idx="1"/>
              </p:nvPr>
            </p:nvSpPr>
            <p:spPr>
              <a:blipFill>
                <a:blip r:embed="rId2"/>
                <a:stretch>
                  <a:fillRect l="-631" t="-1179" r="-1025"/>
                </a:stretch>
              </a:blipFill>
            </p:spPr>
            <p:txBody>
              <a:bodyPr/>
              <a:lstStyle/>
              <a:p>
                <a:r>
                  <a:rPr lang="en-US">
                    <a:noFill/>
                  </a:rPr>
                  <a:t> </a:t>
                </a:r>
              </a:p>
            </p:txBody>
          </p:sp>
        </mc:Fallback>
      </mc:AlternateContent>
    </p:spTree>
    <p:extLst>
      <p:ext uri="{BB962C8B-B14F-4D97-AF65-F5344CB8AC3E}">
        <p14:creationId xmlns:p14="http://schemas.microsoft.com/office/powerpoint/2010/main" val="335151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12974-C9B3-4AE2-B98F-DAE8957B3DC6}"/>
              </a:ext>
            </a:extLst>
          </p:cNvPr>
          <p:cNvSpPr>
            <a:spLocks noGrp="1"/>
          </p:cNvSpPr>
          <p:nvPr>
            <p:ph type="title"/>
          </p:nvPr>
        </p:nvSpPr>
        <p:spPr/>
        <p:txBody>
          <a:bodyPr/>
          <a:lstStyle/>
          <a:p>
            <a:r>
              <a:rPr lang="en-US" dirty="0"/>
              <a:t>So… How does the PQ know which Attribute to compare?</a:t>
            </a:r>
          </a:p>
        </p:txBody>
      </p:sp>
      <p:sp>
        <p:nvSpPr>
          <p:cNvPr id="3" name="Content Placeholder 2">
            <a:extLst>
              <a:ext uri="{FF2B5EF4-FFF2-40B4-BE49-F238E27FC236}">
                <a16:creationId xmlns:a16="http://schemas.microsoft.com/office/drawing/2014/main" id="{55AF8D0E-B58A-4F31-8847-B47695AB1600}"/>
              </a:ext>
            </a:extLst>
          </p:cNvPr>
          <p:cNvSpPr>
            <a:spLocks noGrp="1"/>
          </p:cNvSpPr>
          <p:nvPr>
            <p:ph idx="1"/>
          </p:nvPr>
        </p:nvSpPr>
        <p:spPr/>
        <p:txBody>
          <a:bodyPr/>
          <a:lstStyle/>
          <a:p>
            <a:pPr marL="0" indent="0">
              <a:buNone/>
            </a:pPr>
            <a:r>
              <a:rPr lang="en-US" dirty="0"/>
              <a:t>It really doesn’t… remember, computers are stupid!</a:t>
            </a:r>
          </a:p>
          <a:p>
            <a:pPr marL="0" indent="0">
              <a:buNone/>
            </a:pPr>
            <a:endParaRPr lang="en-US" dirty="0"/>
          </a:p>
          <a:p>
            <a:pPr marL="0" indent="0">
              <a:buNone/>
            </a:pPr>
            <a:endParaRPr lang="en-US" dirty="0"/>
          </a:p>
          <a:p>
            <a:pPr marL="0" indent="0">
              <a:buNone/>
            </a:pPr>
            <a:r>
              <a:rPr lang="en-US" dirty="0"/>
              <a:t>Greater is the </a:t>
            </a:r>
            <a:r>
              <a:rPr lang="en-US" b="1" dirty="0"/>
              <a:t>MOST </a:t>
            </a:r>
            <a:r>
              <a:rPr lang="en-US" dirty="0"/>
              <a:t>important function for this project… its how the heap will swap things around… if it’s not comparing the right thing… you’ll be in BIG TROUBLE!!!</a:t>
            </a:r>
          </a:p>
          <a:p>
            <a:pPr marL="0" indent="0">
              <a:buNone/>
            </a:pPr>
            <a:endParaRPr lang="en-US" dirty="0"/>
          </a:p>
        </p:txBody>
      </p:sp>
      <p:pic>
        <p:nvPicPr>
          <p:cNvPr id="7" name="Picture 6">
            <a:extLst>
              <a:ext uri="{FF2B5EF4-FFF2-40B4-BE49-F238E27FC236}">
                <a16:creationId xmlns:a16="http://schemas.microsoft.com/office/drawing/2014/main" id="{1CCCFC42-A5D2-4D1E-B708-1BAE19C942D9}"/>
              </a:ext>
            </a:extLst>
          </p:cNvPr>
          <p:cNvPicPr>
            <a:picLocks noChangeAspect="1"/>
          </p:cNvPicPr>
          <p:nvPr/>
        </p:nvPicPr>
        <p:blipFill>
          <a:blip r:embed="rId2"/>
          <a:stretch>
            <a:fillRect/>
          </a:stretch>
        </p:blipFill>
        <p:spPr>
          <a:xfrm>
            <a:off x="3900231" y="3086080"/>
            <a:ext cx="4552553" cy="685839"/>
          </a:xfrm>
          <a:prstGeom prst="rect">
            <a:avLst/>
          </a:prstGeom>
        </p:spPr>
      </p:pic>
    </p:spTree>
    <p:extLst>
      <p:ext uri="{BB962C8B-B14F-4D97-AF65-F5344CB8AC3E}">
        <p14:creationId xmlns:p14="http://schemas.microsoft.com/office/powerpoint/2010/main" val="269836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person with a glowing face&#10;&#10;Description automatically generated with low confidence">
            <a:extLst>
              <a:ext uri="{FF2B5EF4-FFF2-40B4-BE49-F238E27FC236}">
                <a16:creationId xmlns:a16="http://schemas.microsoft.com/office/drawing/2014/main" id="{CD0E65C4-507E-4363-863A-94725AD3C4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90" r="7539" b="-1"/>
          <a:stretch/>
        </p:blipFill>
        <p:spPr bwMode="auto">
          <a:xfrm>
            <a:off x="4650909" y="10"/>
            <a:ext cx="7541090" cy="6857989"/>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8C5B8-069D-4ACD-A78D-4156B7C08E3A}"/>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A SideNote</a:t>
            </a:r>
          </a:p>
        </p:txBody>
      </p:sp>
      <p:sp>
        <p:nvSpPr>
          <p:cNvPr id="3" name="Content Placeholder 2">
            <a:extLst>
              <a:ext uri="{FF2B5EF4-FFF2-40B4-BE49-F238E27FC236}">
                <a16:creationId xmlns:a16="http://schemas.microsoft.com/office/drawing/2014/main" id="{125D6311-03A0-4729-A969-09413F07E105}"/>
              </a:ext>
            </a:extLst>
          </p:cNvPr>
          <p:cNvSpPr>
            <a:spLocks noGrp="1"/>
          </p:cNvSpPr>
          <p:nvPr>
            <p:ph idx="1"/>
          </p:nvPr>
        </p:nvSpPr>
        <p:spPr>
          <a:xfrm>
            <a:off x="643468" y="2638044"/>
            <a:ext cx="3363974" cy="3415622"/>
          </a:xfrm>
        </p:spPr>
        <p:txBody>
          <a:bodyPr>
            <a:normAutofit/>
          </a:bodyPr>
          <a:lstStyle/>
          <a:p>
            <a:pPr marL="0" indent="0">
              <a:buNone/>
            </a:pPr>
            <a:r>
              <a:rPr lang="en-US" dirty="0" err="1">
                <a:solidFill>
                  <a:schemeClr val="bg1"/>
                </a:solidFill>
              </a:rPr>
              <a:t>Farnan’s</a:t>
            </a:r>
            <a:r>
              <a:rPr lang="en-US" dirty="0">
                <a:solidFill>
                  <a:schemeClr val="bg1"/>
                </a:solidFill>
              </a:rPr>
              <a:t> tester sucks (this is not a diss on him)</a:t>
            </a:r>
          </a:p>
          <a:p>
            <a:r>
              <a:rPr lang="en-US" dirty="0">
                <a:solidFill>
                  <a:schemeClr val="bg1"/>
                </a:solidFill>
              </a:rPr>
              <a:t>It is </a:t>
            </a:r>
            <a:r>
              <a:rPr lang="en-US" b="1" dirty="0">
                <a:solidFill>
                  <a:schemeClr val="bg1"/>
                </a:solidFill>
              </a:rPr>
              <a:t>FAR </a:t>
            </a:r>
            <a:r>
              <a:rPr lang="en-US" dirty="0">
                <a:solidFill>
                  <a:schemeClr val="bg1"/>
                </a:solidFill>
              </a:rPr>
              <a:t>from adequate for extensive testing… in fact it doesn’t even </a:t>
            </a:r>
            <a:r>
              <a:rPr lang="en-US" b="1" dirty="0">
                <a:solidFill>
                  <a:schemeClr val="bg1"/>
                </a:solidFill>
              </a:rPr>
              <a:t>TWO FUNCTIONS</a:t>
            </a:r>
            <a:endParaRPr lang="en-US" dirty="0">
              <a:solidFill>
                <a:schemeClr val="bg1"/>
              </a:solidFill>
            </a:endParaRPr>
          </a:p>
          <a:p>
            <a:r>
              <a:rPr lang="en-US" dirty="0">
                <a:solidFill>
                  <a:schemeClr val="bg1"/>
                </a:solidFill>
              </a:rPr>
              <a:t>You will need to add more extensive testing for this… not that hard to do… just draw out a heap and think about some edge cases!</a:t>
            </a:r>
          </a:p>
        </p:txBody>
      </p:sp>
    </p:spTree>
    <p:extLst>
      <p:ext uri="{BB962C8B-B14F-4D97-AF65-F5344CB8AC3E}">
        <p14:creationId xmlns:p14="http://schemas.microsoft.com/office/powerpoint/2010/main" val="273862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E68D-C3D1-4540-9CC3-19BD4052CECB}"/>
              </a:ext>
            </a:extLst>
          </p:cNvPr>
          <p:cNvSpPr>
            <a:spLocks noGrp="1"/>
          </p:cNvSpPr>
          <p:nvPr>
            <p:ph type="title"/>
          </p:nvPr>
        </p:nvSpPr>
        <p:spPr/>
        <p:txBody>
          <a:bodyPr/>
          <a:lstStyle/>
          <a:p>
            <a:r>
              <a:rPr lang="en-US" dirty="0"/>
              <a:t>Cut Vertex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DC89401-A9E2-4B36-9B31-CB7BF646AEC5}"/>
                  </a:ext>
                </a:extLst>
              </p:cNvPr>
              <p:cNvSpPr>
                <a:spLocks noGrp="1"/>
              </p:cNvSpPr>
              <p:nvPr>
                <p:ph idx="1"/>
              </p:nvPr>
            </p:nvSpPr>
            <p:spPr/>
            <p:txBody>
              <a:bodyPr/>
              <a:lstStyle/>
              <a:p>
                <a:pPr marL="0" indent="0">
                  <a:buNone/>
                </a:pPr>
                <a:r>
                  <a:rPr lang="en-US" dirty="0"/>
                  <a:t>Let G be a connected graph. A vertex </a:t>
                </a:r>
                <a14:m>
                  <m:oMath xmlns:m="http://schemas.openxmlformats.org/officeDocument/2006/math">
                    <m:r>
                      <a:rPr lang="en-US" b="0" i="1" smtClean="0">
                        <a:latin typeface="Cambria Math" panose="02040503050406030204" pitchFamily="18" charset="0"/>
                      </a:rPr>
                      <m:t>𝑣</m:t>
                    </m:r>
                  </m:oMath>
                </a14:m>
                <a:r>
                  <a:rPr lang="en-US" dirty="0"/>
                  <a:t> is a cut vertex </a:t>
                </a:r>
                <a:r>
                  <a:rPr lang="en-US" dirty="0" err="1"/>
                  <a:t>iff</a:t>
                </a:r>
                <a:r>
                  <a:rPr lang="en-US" dirty="0"/>
                  <a:t> the </a:t>
                </a:r>
                <a:r>
                  <a:rPr lang="en-US" b="1" dirty="0"/>
                  <a:t>induced subgraph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is disconnected.</a:t>
                </a:r>
              </a:p>
              <a:p>
                <a:r>
                  <a:rPr lang="en-US" dirty="0"/>
                  <a:t>In other words, </a:t>
                </a:r>
                <a14:m>
                  <m:oMath xmlns:m="http://schemas.openxmlformats.org/officeDocument/2006/math">
                    <m:r>
                      <a:rPr lang="en-US" b="0" i="1" smtClean="0">
                        <a:latin typeface="Cambria Math" panose="02040503050406030204" pitchFamily="18" charset="0"/>
                      </a:rPr>
                      <m:t>𝑣</m:t>
                    </m:r>
                  </m:oMath>
                </a14:m>
                <a:r>
                  <a:rPr lang="en-US" dirty="0"/>
                  <a:t> partitions G into connected components </a:t>
                </a:r>
              </a:p>
              <a:p>
                <a:r>
                  <a:rPr lang="en-US" dirty="0"/>
                  <a:t>Since G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𝑛</m:t>
                        </m:r>
                      </m:sub>
                    </m:sSub>
                  </m:oMath>
                </a14:m>
                <a:r>
                  <a:rPr lang="en-US" dirty="0"/>
                  <a:t>, we call G a n-partite graph</a:t>
                </a:r>
              </a:p>
              <a:p>
                <a:r>
                  <a:rPr lang="en-US" dirty="0"/>
                  <a:t>Let K(G) = # Connected Components of G, then v is a cut vertex </a:t>
                </a:r>
                <a:r>
                  <a:rPr lang="en-US" dirty="0" err="1"/>
                  <a:t>iff</a:t>
                </a:r>
                <a:r>
                  <a:rPr lang="en-US" dirty="0"/>
                  <a:t>:</a:t>
                </a:r>
                <a:br>
                  <a:rPr lang="en-US" dirty="0"/>
                </a:br>
                <a14:m>
                  <m:oMath xmlns:m="http://schemas.openxmlformats.org/officeDocument/2006/math">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7DC89401-A9E2-4B36-9B31-CB7BF646AEC5}"/>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396358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1959-A4CD-49C0-8D4F-8543ED8ACF4D}"/>
              </a:ext>
            </a:extLst>
          </p:cNvPr>
          <p:cNvSpPr>
            <a:spLocks noGrp="1"/>
          </p:cNvSpPr>
          <p:nvPr>
            <p:ph type="title"/>
          </p:nvPr>
        </p:nvSpPr>
        <p:spPr/>
        <p:txBody>
          <a:bodyPr/>
          <a:lstStyle/>
          <a:p>
            <a:r>
              <a:rPr lang="en-US" dirty="0"/>
              <a:t>Cut Sets</a:t>
            </a:r>
          </a:p>
        </p:txBody>
      </p:sp>
      <p:sp>
        <p:nvSpPr>
          <p:cNvPr id="3" name="Content Placeholder 2">
            <a:extLst>
              <a:ext uri="{FF2B5EF4-FFF2-40B4-BE49-F238E27FC236}">
                <a16:creationId xmlns:a16="http://schemas.microsoft.com/office/drawing/2014/main" id="{16E2C060-7A5C-4A12-9C1E-3082F52C1CE0}"/>
              </a:ext>
            </a:extLst>
          </p:cNvPr>
          <p:cNvSpPr>
            <a:spLocks noGrp="1"/>
          </p:cNvSpPr>
          <p:nvPr>
            <p:ph idx="1"/>
          </p:nvPr>
        </p:nvSpPr>
        <p:spPr/>
        <p:txBody>
          <a:bodyPr/>
          <a:lstStyle/>
          <a:p>
            <a:pPr marL="0" indent="0">
              <a:buNone/>
            </a:pPr>
            <a:r>
              <a:rPr lang="en-US" dirty="0"/>
              <a:t>So… we know a cut vertex will make the induced subgraph G-v disconnected, but what if… we removed a set of vertices… this monstrosity is called a </a:t>
            </a:r>
            <a:r>
              <a:rPr lang="en-US" b="1" dirty="0"/>
              <a:t>cut set</a:t>
            </a:r>
            <a:r>
              <a:rPr lang="en-US" dirty="0"/>
              <a:t>.</a:t>
            </a:r>
          </a:p>
          <a:p>
            <a:r>
              <a:rPr lang="en-US" dirty="0"/>
              <a:t>You will need to do this for Project 4.</a:t>
            </a:r>
          </a:p>
          <a:p>
            <a:endParaRPr lang="en-US" dirty="0"/>
          </a:p>
        </p:txBody>
      </p:sp>
    </p:spTree>
    <p:extLst>
      <p:ext uri="{BB962C8B-B14F-4D97-AF65-F5344CB8AC3E}">
        <p14:creationId xmlns:p14="http://schemas.microsoft.com/office/powerpoint/2010/main" val="322286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01CB-553E-480F-A135-4195ECC04FC7}"/>
              </a:ext>
            </a:extLst>
          </p:cNvPr>
          <p:cNvSpPr>
            <a:spLocks noGrp="1"/>
          </p:cNvSpPr>
          <p:nvPr>
            <p:ph type="title"/>
          </p:nvPr>
        </p:nvSpPr>
        <p:spPr/>
        <p:txBody>
          <a:bodyPr/>
          <a:lstStyle/>
          <a:p>
            <a:r>
              <a:rPr lang="en-US" dirty="0"/>
              <a:t>Gordon’s Cut Vertex Detection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43AD23-1986-4537-A2A0-E9B14FE9161F}"/>
                  </a:ext>
                </a:extLst>
              </p:cNvPr>
              <p:cNvSpPr>
                <a:spLocks noGrp="1"/>
              </p:cNvSpPr>
              <p:nvPr>
                <p:ph idx="1"/>
              </p:nvPr>
            </p:nvSpPr>
            <p:spPr/>
            <p:txBody>
              <a:bodyPr>
                <a:normAutofit/>
              </a:bodyPr>
              <a:lstStyle/>
              <a:p>
                <a:pPr marL="0" indent="0">
                  <a:buNone/>
                </a:pPr>
                <a:r>
                  <a:rPr lang="en-US" dirty="0"/>
                  <a:t>For the Algorithm I am suggesting, we need to introduce some more Graph Theory concepts:</a:t>
                </a:r>
              </a:p>
              <a:p>
                <a:pPr marL="0" indent="0">
                  <a:buNone/>
                </a:pPr>
                <a:r>
                  <a:rPr lang="en-US" dirty="0"/>
                  <a:t>1. Degree Sequences</a:t>
                </a:r>
              </a:p>
              <a:p>
                <a:r>
                  <a:rPr lang="en-US" dirty="0"/>
                  <a:t>Let us denote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deg</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e>
                    </m:func>
                  </m:oMath>
                </a14:m>
                <a:r>
                  <a:rPr lang="en-US" dirty="0"/>
                  <a:t> as the number of neighbors of vertex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dirty="0"/>
              </a:p>
              <a:p>
                <a:r>
                  <a:rPr lang="en-US" dirty="0"/>
                  <a:t>The degree sequence </a:t>
                </a:r>
                <a14:m>
                  <m:oMath xmlns:m="http://schemas.openxmlformats.org/officeDocument/2006/math">
                    <m:r>
                      <a:rPr lang="en-US" b="0" i="1" smtClean="0">
                        <a:latin typeface="Cambria Math" panose="02040503050406030204" pitchFamily="18" charset="0"/>
                      </a:rPr>
                      <m:t>𝑠</m:t>
                    </m:r>
                  </m:oMath>
                </a14:m>
                <a:r>
                  <a:rPr lang="en-US" dirty="0"/>
                  <a:t> of G is a sequence of all of the degrees of all the vertices of G.</a:t>
                </a:r>
              </a:p>
              <a:p>
                <a:pPr marL="0" indent="0">
                  <a:buNone/>
                </a:pPr>
                <a:r>
                  <a:rPr lang="en-US" dirty="0"/>
                  <a:t>2. Havel-Hakimi Theorem: </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CB43AD23-1986-4537-A2A0-E9B14FE9161F}"/>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49AD4A6-35F3-4EFD-A3D7-7D7C06644635}"/>
              </a:ext>
            </a:extLst>
          </p:cNvPr>
          <p:cNvPicPr>
            <a:picLocks noChangeAspect="1"/>
          </p:cNvPicPr>
          <p:nvPr/>
        </p:nvPicPr>
        <p:blipFill>
          <a:blip r:embed="rId3"/>
          <a:stretch>
            <a:fillRect/>
          </a:stretch>
        </p:blipFill>
        <p:spPr>
          <a:xfrm>
            <a:off x="3616648" y="5083179"/>
            <a:ext cx="5163458" cy="1313696"/>
          </a:xfrm>
          <a:prstGeom prst="rect">
            <a:avLst/>
          </a:prstGeom>
        </p:spPr>
      </p:pic>
    </p:spTree>
    <p:extLst>
      <p:ext uri="{BB962C8B-B14F-4D97-AF65-F5344CB8AC3E}">
        <p14:creationId xmlns:p14="http://schemas.microsoft.com/office/powerpoint/2010/main" val="70252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927D-0A99-425A-92FB-B44723ABCE79}"/>
              </a:ext>
            </a:extLst>
          </p:cNvPr>
          <p:cNvSpPr>
            <a:spLocks noGrp="1"/>
          </p:cNvSpPr>
          <p:nvPr>
            <p:ph type="title"/>
          </p:nvPr>
        </p:nvSpPr>
        <p:spPr/>
        <p:txBody>
          <a:bodyPr/>
          <a:lstStyle/>
          <a:p>
            <a:r>
              <a:rPr lang="en-US" dirty="0"/>
              <a:t>Gordon’s Cut Vertex Detection Algorithm (</a:t>
            </a:r>
            <a:r>
              <a:rPr lang="en-US" dirty="0" err="1"/>
              <a:t>CONt.</a:t>
            </a:r>
            <a:r>
              <a:rPr lang="en-US" dirty="0"/>
              <a: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387B10-7AB4-407C-AF16-DA116D269202}"/>
                  </a:ext>
                </a:extLst>
              </p:cNvPr>
              <p:cNvSpPr>
                <a:spLocks noGrp="1"/>
              </p:cNvSpPr>
              <p:nvPr>
                <p:ph idx="1"/>
              </p:nvPr>
            </p:nvSpPr>
            <p:spPr/>
            <p:txBody>
              <a:bodyPr/>
              <a:lstStyle/>
              <a:p>
                <a:pPr marL="0" indent="0">
                  <a:buNone/>
                </a:pPr>
                <a:r>
                  <a:rPr lang="en-US" dirty="0"/>
                  <a:t>Havel-Hakimi lends itself well in determining if a degree sequence is graphical:</a:t>
                </a:r>
              </a:p>
              <a:p>
                <a:r>
                  <a:rPr lang="en-US" dirty="0"/>
                  <a:t>Sort the sequence </a:t>
                </a:r>
                <a14:m>
                  <m:oMath xmlns:m="http://schemas.openxmlformats.org/officeDocument/2006/math">
                    <m:r>
                      <a:rPr lang="en-US" b="0" i="1" smtClean="0">
                        <a:latin typeface="Cambria Math" panose="02040503050406030204" pitchFamily="18" charset="0"/>
                      </a:rPr>
                      <m:t>𝑠</m:t>
                    </m:r>
                  </m:oMath>
                </a14:m>
                <a:r>
                  <a:rPr lang="en-US" dirty="0"/>
                  <a:t> descending</a:t>
                </a:r>
              </a:p>
              <a:p>
                <a:r>
                  <a:rPr lang="en-US" dirty="0"/>
                  <a:t>Delete the first element of the sequence and subtract 1 from the next </a:t>
                </a:r>
                <a14:m>
                  <m:oMath xmlns:m="http://schemas.openxmlformats.org/officeDocument/2006/math">
                    <m:r>
                      <a:rPr lang="en-US" b="0" i="1" smtClean="0">
                        <a:latin typeface="Cambria Math" panose="02040503050406030204" pitchFamily="18" charset="0"/>
                      </a:rPr>
                      <m:t>𝑚𝑎𝑥𝐷𝑒𝑔𝑟𝑒𝑒</m:t>
                    </m:r>
                    <m:r>
                      <a:rPr lang="en-US" b="0" i="1" smtClean="0">
                        <a:latin typeface="Cambria Math" panose="02040503050406030204" pitchFamily="18" charset="0"/>
                      </a:rPr>
                      <m:t>−1</m:t>
                    </m:r>
                  </m:oMath>
                </a14:m>
                <a:r>
                  <a:rPr lang="en-US" dirty="0"/>
                  <a:t> elements. Name this sequence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endParaRPr lang="en-US" dirty="0"/>
              </a:p>
              <a:p>
                <a:r>
                  <a:rPr lang="en-US" dirty="0"/>
                  <a:t>Continue this process until we either exhaust the sequence, it contains all zeros, or there is a negative in the sequence.</a:t>
                </a:r>
              </a:p>
              <a:p>
                <a:endParaRPr lang="en-US" dirty="0"/>
              </a:p>
            </p:txBody>
          </p:sp>
        </mc:Choice>
        <mc:Fallback>
          <p:sp>
            <p:nvSpPr>
              <p:cNvPr id="3" name="Content Placeholder 2">
                <a:extLst>
                  <a:ext uri="{FF2B5EF4-FFF2-40B4-BE49-F238E27FC236}">
                    <a16:creationId xmlns:a16="http://schemas.microsoft.com/office/drawing/2014/main" id="{C4387B10-7AB4-407C-AF16-DA116D269202}"/>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426194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0421-1BBD-48F3-B7C9-24007F4E523E}"/>
              </a:ext>
            </a:extLst>
          </p:cNvPr>
          <p:cNvSpPr>
            <a:spLocks noGrp="1"/>
          </p:cNvSpPr>
          <p:nvPr>
            <p:ph type="title"/>
          </p:nvPr>
        </p:nvSpPr>
        <p:spPr/>
        <p:txBody>
          <a:bodyPr/>
          <a:lstStyle/>
          <a:p>
            <a:r>
              <a:rPr lang="en-US" dirty="0"/>
              <a:t>Gordon’s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11097BB-B9B0-4704-81AA-4B73EA6B4508}"/>
                  </a:ext>
                </a:extLst>
              </p:cNvPr>
              <p:cNvSpPr>
                <a:spLocks noGrp="1"/>
              </p:cNvSpPr>
              <p:nvPr>
                <p:ph idx="1"/>
              </p:nvPr>
            </p:nvSpPr>
            <p:spPr>
              <a:xfrm>
                <a:off x="2231136" y="2663211"/>
                <a:ext cx="7729728" cy="3101983"/>
              </a:xfrm>
            </p:spPr>
            <p:txBody>
              <a:bodyPr>
                <a:normAutofit lnSpcReduction="10000"/>
              </a:bodyPr>
              <a:lstStyle/>
              <a:p>
                <a:pPr marL="0" indent="0">
                  <a:buNone/>
                </a:pPr>
                <a:r>
                  <a:rPr lang="en-US" dirty="0"/>
                  <a:t>For every vertex </a:t>
                </a:r>
                <a14:m>
                  <m:oMath xmlns:m="http://schemas.openxmlformats.org/officeDocument/2006/math">
                    <m:r>
                      <a:rPr lang="en-US" b="0" i="1" smtClean="0">
                        <a:latin typeface="Cambria Math" panose="02040503050406030204" pitchFamily="18" charset="0"/>
                      </a:rPr>
                      <m:t>𝑣</m:t>
                    </m:r>
                  </m:oMath>
                </a14:m>
                <a:r>
                  <a:rPr lang="en-US" dirty="0"/>
                  <a:t> in V(G), run the following:</a:t>
                </a:r>
              </a:p>
              <a:p>
                <a:pPr marL="342900" indent="-342900">
                  <a:buAutoNum type="arabicPeriod"/>
                </a:pPr>
                <a:r>
                  <a:rPr lang="en-US" dirty="0"/>
                  <a:t>Generate the induced subgraph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pPr marL="342900" indent="-342900">
                  <a:buAutoNum type="arabicPeriod"/>
                </a:pPr>
                <a:r>
                  <a:rPr lang="en-US" dirty="0"/>
                  <a:t>Verify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is graphical through Havel-Hakimi</a:t>
                </a:r>
              </a:p>
              <a:p>
                <a:pPr marL="342900" indent="-342900">
                  <a:buAutoNum type="arabicPeriod"/>
                </a:pPr>
                <a:r>
                  <a:rPr lang="en-US" dirty="0"/>
                  <a:t>If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is graphical, partition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into a n many bipartite graphs (1 for each combination)</a:t>
                </a:r>
              </a:p>
              <a:p>
                <a:pPr marL="342900" indent="-342900">
                  <a:buAutoNum type="arabicPeriod"/>
                </a:pPr>
                <a:r>
                  <a:rPr lang="en-US" dirty="0"/>
                  <a:t>For each bipartite set, if any have degree sequences that are graphical by Havel-Hakimi, then v is a cut vertex</a:t>
                </a:r>
              </a:p>
              <a:p>
                <a:pPr marL="0" indent="0">
                  <a:buNone/>
                </a:pPr>
                <a:r>
                  <a:rPr lang="en-US" dirty="0"/>
                  <a:t>Runtime: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oMath>
                </a14:m>
                <a:r>
                  <a:rPr lang="en-US" dirty="0"/>
                  <a:t> </a:t>
                </a:r>
              </a:p>
              <a:p>
                <a:r>
                  <a:rPr lang="en-US" dirty="0"/>
                  <a:t>Optimize using PQ to get fast sorting, partitioning into 2 sets is 2v. </a:t>
                </a:r>
              </a:p>
            </p:txBody>
          </p:sp>
        </mc:Choice>
        <mc:Fallback>
          <p:sp>
            <p:nvSpPr>
              <p:cNvPr id="3" name="Content Placeholder 2">
                <a:extLst>
                  <a:ext uri="{FF2B5EF4-FFF2-40B4-BE49-F238E27FC236}">
                    <a16:creationId xmlns:a16="http://schemas.microsoft.com/office/drawing/2014/main" id="{F11097BB-B9B0-4704-81AA-4B73EA6B4508}"/>
                  </a:ext>
                </a:extLst>
              </p:cNvPr>
              <p:cNvSpPr>
                <a:spLocks noGrp="1" noRot="1" noChangeAspect="1" noMove="1" noResize="1" noEditPoints="1" noAdjustHandles="1" noChangeArrowheads="1" noChangeShapeType="1" noTextEdit="1"/>
              </p:cNvSpPr>
              <p:nvPr>
                <p:ph idx="1"/>
              </p:nvPr>
            </p:nvSpPr>
            <p:spPr>
              <a:xfrm>
                <a:off x="2231136" y="2663211"/>
                <a:ext cx="7729728" cy="3101983"/>
              </a:xfrm>
              <a:blipFill>
                <a:blip r:embed="rId2"/>
                <a:stretch>
                  <a:fillRect l="-631" t="-1965" b="-2358"/>
                </a:stretch>
              </a:blipFill>
            </p:spPr>
            <p:txBody>
              <a:bodyPr/>
              <a:lstStyle/>
              <a:p>
                <a:r>
                  <a:rPr lang="en-US">
                    <a:noFill/>
                  </a:rPr>
                  <a:t> </a:t>
                </a:r>
              </a:p>
            </p:txBody>
          </p:sp>
        </mc:Fallback>
      </mc:AlternateContent>
    </p:spTree>
    <p:extLst>
      <p:ext uri="{BB962C8B-B14F-4D97-AF65-F5344CB8AC3E}">
        <p14:creationId xmlns:p14="http://schemas.microsoft.com/office/powerpoint/2010/main" val="144420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A256-B8AD-41A1-90DD-64BC51BD1C2A}"/>
              </a:ext>
            </a:extLst>
          </p:cNvPr>
          <p:cNvSpPr>
            <a:spLocks noGrp="1"/>
          </p:cNvSpPr>
          <p:nvPr>
            <p:ph type="title"/>
          </p:nvPr>
        </p:nvSpPr>
        <p:spPr/>
        <p:txBody>
          <a:bodyPr/>
          <a:lstStyle/>
          <a:p>
            <a:r>
              <a:rPr lang="en-US" dirty="0" err="1"/>
              <a:t>Tarjan’s</a:t>
            </a:r>
            <a:r>
              <a:rPr lang="en-US" dirty="0"/>
              <a:t> Algorithm</a:t>
            </a:r>
          </a:p>
        </p:txBody>
      </p:sp>
      <p:sp>
        <p:nvSpPr>
          <p:cNvPr id="3" name="Content Placeholder 2">
            <a:extLst>
              <a:ext uri="{FF2B5EF4-FFF2-40B4-BE49-F238E27FC236}">
                <a16:creationId xmlns:a16="http://schemas.microsoft.com/office/drawing/2014/main" id="{05443F76-F099-408F-B973-929CEBDAA31E}"/>
              </a:ext>
            </a:extLst>
          </p:cNvPr>
          <p:cNvSpPr>
            <a:spLocks noGrp="1"/>
          </p:cNvSpPr>
          <p:nvPr>
            <p:ph idx="1"/>
          </p:nvPr>
        </p:nvSpPr>
        <p:spPr/>
        <p:txBody>
          <a:bodyPr/>
          <a:lstStyle/>
          <a:p>
            <a:pPr marL="0" indent="0">
              <a:buNone/>
            </a:pPr>
            <a:r>
              <a:rPr lang="en-US" dirty="0"/>
              <a:t>The idea is to use DFS.</a:t>
            </a:r>
          </a:p>
          <a:p>
            <a:r>
              <a:rPr lang="en-US" dirty="0"/>
              <a:t>In DFS tree, a vertex u is articulation point if one of the following two conditions is true. </a:t>
            </a:r>
          </a:p>
          <a:p>
            <a:pPr marL="342900" indent="-342900">
              <a:buAutoNum type="arabicParenR"/>
            </a:pPr>
            <a:r>
              <a:rPr lang="en-US" dirty="0"/>
              <a:t>u is root of </a:t>
            </a:r>
            <a:r>
              <a:rPr lang="en-US"/>
              <a:t>DFS tree, </a:t>
            </a:r>
            <a:r>
              <a:rPr lang="en-US" dirty="0"/>
              <a:t>and it has at least two children. </a:t>
            </a:r>
          </a:p>
          <a:p>
            <a:pPr marL="342900" indent="-342900">
              <a:buAutoNum type="arabicParenR"/>
            </a:pPr>
            <a:r>
              <a:rPr lang="en-US" dirty="0"/>
              <a:t>u is not root of DFS tree and it has a child v such that no vertex in subtree rooted with v has a back edge to one of the ancestors (in DFS tree) of u.</a:t>
            </a:r>
          </a:p>
        </p:txBody>
      </p:sp>
    </p:spTree>
    <p:extLst>
      <p:ext uri="{BB962C8B-B14F-4D97-AF65-F5344CB8AC3E}">
        <p14:creationId xmlns:p14="http://schemas.microsoft.com/office/powerpoint/2010/main" val="391353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152</TotalTime>
  <Words>2346</Words>
  <Application>Microsoft Office PowerPoint</Application>
  <PresentationFormat>Widescreen</PresentationFormat>
  <Paragraphs>159</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Cambria Math</vt:lpstr>
      <vt:lpstr>Gill Sans MT</vt:lpstr>
      <vt:lpstr>Parcel</vt:lpstr>
      <vt:lpstr>CS 1501 Recitation 5</vt:lpstr>
      <vt:lpstr>Agenda for Today</vt:lpstr>
      <vt:lpstr>Recap of Graphs</vt:lpstr>
      <vt:lpstr>Cut Vertex</vt:lpstr>
      <vt:lpstr>Cut Sets</vt:lpstr>
      <vt:lpstr>Gordon’s Cut Vertex Detection Algorithm</vt:lpstr>
      <vt:lpstr>Gordon’s Cut Vertex Detection Algorithm (CONt.)</vt:lpstr>
      <vt:lpstr>Gordon’s Algorithm</vt:lpstr>
      <vt:lpstr>Tarjan’s Algorithm</vt:lpstr>
      <vt:lpstr>Let’s Take a Look at the Code</vt:lpstr>
      <vt:lpstr>Examples</vt:lpstr>
      <vt:lpstr>Indexable Priority Queues</vt:lpstr>
      <vt:lpstr>Binary Heap Representation</vt:lpstr>
      <vt:lpstr>Why Start at Index 1?</vt:lpstr>
      <vt:lpstr>The Necessity for an Array-Based Representation</vt:lpstr>
      <vt:lpstr>Heap Helper Methods</vt:lpstr>
      <vt:lpstr>Heap Operations</vt:lpstr>
      <vt:lpstr>Bottom-Up Reheapify</vt:lpstr>
      <vt:lpstr>Swim Example</vt:lpstr>
      <vt:lpstr>Swim Code</vt:lpstr>
      <vt:lpstr>Top-Down Reheapify</vt:lpstr>
      <vt:lpstr>Sink Example</vt:lpstr>
      <vt:lpstr>Sink Code</vt:lpstr>
      <vt:lpstr>Indexable Priority QUeues</vt:lpstr>
      <vt:lpstr>Index PQ API</vt:lpstr>
      <vt:lpstr>Indexable PQs (Cont.)</vt:lpstr>
      <vt:lpstr>Index PQs (Cont.)</vt:lpstr>
      <vt:lpstr>Author’s Implementation</vt:lpstr>
      <vt:lpstr>Let’s Take a Look at the Code</vt:lpstr>
      <vt:lpstr>Hints for the Project</vt:lpstr>
      <vt:lpstr>Explanation of The Arrays</vt:lpstr>
      <vt:lpstr>The Gist of things</vt:lpstr>
      <vt:lpstr>Methods to implement</vt:lpstr>
      <vt:lpstr>getPrice() and GetMileage()</vt:lpstr>
      <vt:lpstr>Get based on VIN</vt:lpstr>
      <vt:lpstr>Get Min Based on Make and Model</vt:lpstr>
      <vt:lpstr>So… How does the PQ know which Attribute to compare?</vt:lpstr>
      <vt:lpstr>A SideNote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1501 Recitation 5</dc:title>
  <dc:creator>Lu, Gordon</dc:creator>
  <cp:lastModifiedBy>Lu, Gordon</cp:lastModifiedBy>
  <cp:revision>1</cp:revision>
  <dcterms:created xsi:type="dcterms:W3CDTF">2022-03-18T04:58:16Z</dcterms:created>
  <dcterms:modified xsi:type="dcterms:W3CDTF">2022-03-18T07:30:52Z</dcterms:modified>
</cp:coreProperties>
</file>