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5" r:id="rId19"/>
    <p:sldId id="276"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65"/>
  </p:normalViewPr>
  <p:slideViewPr>
    <p:cSldViewPr snapToGrid="0" snapToObjects="1">
      <p:cViewPr>
        <p:scale>
          <a:sx n="125" d="100"/>
          <a:sy n="125"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8588-8C69-0C4B-BDC2-A72455184807}"/>
              </a:ext>
            </a:extLst>
          </p:cNvPr>
          <p:cNvSpPr>
            <a:spLocks noGrp="1"/>
          </p:cNvSpPr>
          <p:nvPr>
            <p:ph type="ctrTitle"/>
          </p:nvPr>
        </p:nvSpPr>
        <p:spPr/>
        <p:txBody>
          <a:bodyPr/>
          <a:lstStyle/>
          <a:p>
            <a:r>
              <a:rPr lang="en-US" dirty="0"/>
              <a:t>CS 1501 Recitation 7</a:t>
            </a:r>
          </a:p>
        </p:txBody>
      </p:sp>
      <p:sp>
        <p:nvSpPr>
          <p:cNvPr id="3" name="Subtitle 2">
            <a:extLst>
              <a:ext uri="{FF2B5EF4-FFF2-40B4-BE49-F238E27FC236}">
                <a16:creationId xmlns:a16="http://schemas.microsoft.com/office/drawing/2014/main" id="{FB62419D-3F0C-A142-91FA-CECE89C4B029}"/>
              </a:ext>
            </a:extLst>
          </p:cNvPr>
          <p:cNvSpPr>
            <a:spLocks noGrp="1"/>
          </p:cNvSpPr>
          <p:nvPr>
            <p:ph type="subTitle" idx="1"/>
          </p:nvPr>
        </p:nvSpPr>
        <p:spPr/>
        <p:txBody>
          <a:bodyPr/>
          <a:lstStyle/>
          <a:p>
            <a:r>
              <a:rPr lang="en-US" dirty="0"/>
              <a:t>Gordon Lu</a:t>
            </a:r>
          </a:p>
        </p:txBody>
      </p:sp>
    </p:spTree>
    <p:extLst>
      <p:ext uri="{BB962C8B-B14F-4D97-AF65-F5344CB8AC3E}">
        <p14:creationId xmlns:p14="http://schemas.microsoft.com/office/powerpoint/2010/main" val="1612141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A493-BED4-424D-B617-1FE5C22B5EC4}"/>
              </a:ext>
            </a:extLst>
          </p:cNvPr>
          <p:cNvSpPr>
            <a:spLocks noGrp="1"/>
          </p:cNvSpPr>
          <p:nvPr>
            <p:ph type="title"/>
          </p:nvPr>
        </p:nvSpPr>
        <p:spPr/>
        <p:txBody>
          <a:bodyPr/>
          <a:lstStyle/>
          <a:p>
            <a:r>
              <a:rPr lang="en-US" dirty="0"/>
              <a:t>Residual Network</a:t>
            </a:r>
          </a:p>
        </p:txBody>
      </p:sp>
      <p:sp>
        <p:nvSpPr>
          <p:cNvPr id="3" name="Content Placeholder 2">
            <a:extLst>
              <a:ext uri="{FF2B5EF4-FFF2-40B4-BE49-F238E27FC236}">
                <a16:creationId xmlns:a16="http://schemas.microsoft.com/office/drawing/2014/main" id="{371E5B44-BA0F-D54D-9036-0EDCE4F317C5}"/>
              </a:ext>
            </a:extLst>
          </p:cNvPr>
          <p:cNvSpPr>
            <a:spLocks noGrp="1"/>
          </p:cNvSpPr>
          <p:nvPr>
            <p:ph idx="1"/>
          </p:nvPr>
        </p:nvSpPr>
        <p:spPr/>
        <p:txBody>
          <a:bodyPr>
            <a:normAutofit fontScale="92500"/>
          </a:bodyPr>
          <a:lstStyle/>
          <a:p>
            <a:pPr marL="0" indent="0">
              <a:buNone/>
            </a:pPr>
            <a:r>
              <a:rPr lang="en-US" dirty="0"/>
              <a:t>The generic Ford-Fulkerson algorithm does not specify a particular method for finding an augmenting path. </a:t>
            </a:r>
          </a:p>
          <a:p>
            <a:pPr marL="0" indent="0">
              <a:buNone/>
            </a:pPr>
            <a:endParaRPr lang="en-US" dirty="0"/>
          </a:p>
          <a:p>
            <a:pPr marL="0" indent="0">
              <a:buNone/>
            </a:pPr>
            <a:r>
              <a:rPr lang="en-US" i="1" dirty="0"/>
              <a:t>Given a </a:t>
            </a:r>
            <a:r>
              <a:rPr lang="en-US" i="1" dirty="0" err="1"/>
              <a:t>st</a:t>
            </a:r>
            <a:r>
              <a:rPr lang="en-US" i="1" dirty="0"/>
              <a:t>-flow network and and an </a:t>
            </a:r>
            <a:r>
              <a:rPr lang="en-US" i="1" dirty="0" err="1"/>
              <a:t>st</a:t>
            </a:r>
            <a:r>
              <a:rPr lang="en-US" i="1" dirty="0"/>
              <a:t>-flow, the residual network for the flow has the same vertices as the original and one or two edges in the residual network for each edge in the original defined as follows:</a:t>
            </a:r>
          </a:p>
          <a:p>
            <a:r>
              <a:rPr lang="en-US" i="1" dirty="0"/>
              <a:t>For each edge e from v to w in the original, let f(</a:t>
            </a:r>
            <a:r>
              <a:rPr lang="en-US" i="1" dirty="0" err="1"/>
              <a:t>v,w</a:t>
            </a:r>
            <a:r>
              <a:rPr lang="en-US" i="1" dirty="0"/>
              <a:t>) be its flow and c(</a:t>
            </a:r>
            <a:r>
              <a:rPr lang="en-US" i="1" dirty="0" err="1"/>
              <a:t>v,w</a:t>
            </a:r>
            <a:r>
              <a:rPr lang="en-US" i="1" dirty="0"/>
              <a:t>) its capacity. </a:t>
            </a:r>
          </a:p>
          <a:p>
            <a:r>
              <a:rPr lang="en-US" i="1" dirty="0"/>
              <a:t>If f(</a:t>
            </a:r>
            <a:r>
              <a:rPr lang="en-US" i="1" dirty="0" err="1"/>
              <a:t>v,w</a:t>
            </a:r>
            <a:r>
              <a:rPr lang="en-US" i="1" dirty="0"/>
              <a:t>) &gt; 0, include an edge w-&gt;v in the residual with capacity f(</a:t>
            </a:r>
            <a:r>
              <a:rPr lang="en-US" i="1" dirty="0" err="1"/>
              <a:t>v,w</a:t>
            </a:r>
            <a:r>
              <a:rPr lang="en-US" i="1" dirty="0"/>
              <a:t>)</a:t>
            </a:r>
          </a:p>
          <a:p>
            <a:r>
              <a:rPr lang="en-US" i="1" dirty="0"/>
              <a:t>If f(</a:t>
            </a:r>
            <a:r>
              <a:rPr lang="en-US" i="1" dirty="0" err="1"/>
              <a:t>v,w</a:t>
            </a:r>
            <a:r>
              <a:rPr lang="en-US" i="1" dirty="0"/>
              <a:t>) &lt; c(</a:t>
            </a:r>
            <a:r>
              <a:rPr lang="en-US" i="1" dirty="0" err="1"/>
              <a:t>v,w</a:t>
            </a:r>
            <a:r>
              <a:rPr lang="en-US" i="1" dirty="0"/>
              <a:t>), include an edge v-&gt;w in the residual with capacity c(</a:t>
            </a:r>
            <a:r>
              <a:rPr lang="en-US" i="1" dirty="0" err="1"/>
              <a:t>v,w</a:t>
            </a:r>
            <a:r>
              <a:rPr lang="en-US" i="1" dirty="0"/>
              <a:t>)– f(</a:t>
            </a:r>
            <a:r>
              <a:rPr lang="en-US" i="1" dirty="0" err="1"/>
              <a:t>v,w</a:t>
            </a:r>
            <a:r>
              <a:rPr lang="en-US" i="1" dirty="0"/>
              <a:t>)</a:t>
            </a:r>
          </a:p>
          <a:p>
            <a:endParaRPr lang="en-US" i="1" dirty="0"/>
          </a:p>
        </p:txBody>
      </p:sp>
    </p:spTree>
    <p:extLst>
      <p:ext uri="{BB962C8B-B14F-4D97-AF65-F5344CB8AC3E}">
        <p14:creationId xmlns:p14="http://schemas.microsoft.com/office/powerpoint/2010/main" val="250585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6DEB-0E25-4A4B-A709-DED30E59777C}"/>
              </a:ext>
            </a:extLst>
          </p:cNvPr>
          <p:cNvSpPr>
            <a:spLocks noGrp="1"/>
          </p:cNvSpPr>
          <p:nvPr>
            <p:ph type="title"/>
          </p:nvPr>
        </p:nvSpPr>
        <p:spPr/>
        <p:txBody>
          <a:bodyPr/>
          <a:lstStyle/>
          <a:p>
            <a:r>
              <a:rPr lang="en-US" dirty="0"/>
              <a:t>Residual Network</a:t>
            </a:r>
          </a:p>
        </p:txBody>
      </p:sp>
      <p:sp>
        <p:nvSpPr>
          <p:cNvPr id="3" name="Content Placeholder 2">
            <a:extLst>
              <a:ext uri="{FF2B5EF4-FFF2-40B4-BE49-F238E27FC236}">
                <a16:creationId xmlns:a16="http://schemas.microsoft.com/office/drawing/2014/main" id="{E177533A-8D32-014C-A5D9-7100D1E5244B}"/>
              </a:ext>
            </a:extLst>
          </p:cNvPr>
          <p:cNvSpPr>
            <a:spLocks noGrp="1"/>
          </p:cNvSpPr>
          <p:nvPr>
            <p:ph idx="1"/>
          </p:nvPr>
        </p:nvSpPr>
        <p:spPr/>
        <p:txBody>
          <a:bodyPr/>
          <a:lstStyle/>
          <a:p>
            <a:r>
              <a:rPr lang="en-US" i="1" dirty="0"/>
              <a:t>If an edge e from v to w is empty ( f(</a:t>
            </a:r>
            <a:r>
              <a:rPr lang="en-US" i="1" dirty="0" err="1"/>
              <a:t>v,w</a:t>
            </a:r>
            <a:r>
              <a:rPr lang="en-US" i="1" dirty="0"/>
              <a:t>) = 0), there is a single corresponding edge      v-&gt;w with capacity c(</a:t>
            </a:r>
            <a:r>
              <a:rPr lang="en-US" i="1" dirty="0" err="1"/>
              <a:t>v,w</a:t>
            </a:r>
            <a:r>
              <a:rPr lang="en-US" i="1" dirty="0"/>
              <a:t>) in the residual.</a:t>
            </a:r>
          </a:p>
          <a:p>
            <a:r>
              <a:rPr lang="en-US" i="1" dirty="0"/>
              <a:t>If it is full ( f(</a:t>
            </a:r>
            <a:r>
              <a:rPr lang="en-US" i="1" dirty="0" err="1"/>
              <a:t>v,w</a:t>
            </a:r>
            <a:r>
              <a:rPr lang="en-US" i="1" dirty="0"/>
              <a:t>) = c(</a:t>
            </a:r>
            <a:r>
              <a:rPr lang="en-US" i="1" dirty="0" err="1"/>
              <a:t>v,w</a:t>
            </a:r>
            <a:r>
              <a:rPr lang="en-US" i="1" dirty="0"/>
              <a:t>) ), there is a single corresponding edge w-&gt;v with capacity f(</a:t>
            </a:r>
            <a:r>
              <a:rPr lang="en-US" i="1" dirty="0" err="1"/>
              <a:t>v,w</a:t>
            </a:r>
            <a:r>
              <a:rPr lang="en-US" i="1" dirty="0"/>
              <a:t>) in the residual.</a:t>
            </a:r>
          </a:p>
          <a:p>
            <a:r>
              <a:rPr lang="en-US" i="1" dirty="0"/>
              <a:t>If it is neither empty nor full, both v-&gt;w and w-&gt;v are in the residual with their respective capacities.</a:t>
            </a:r>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308739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046F-9DCF-374E-8AE7-54FB07E202CE}"/>
              </a:ext>
            </a:extLst>
          </p:cNvPr>
          <p:cNvSpPr>
            <a:spLocks noGrp="1"/>
          </p:cNvSpPr>
          <p:nvPr>
            <p:ph type="title"/>
          </p:nvPr>
        </p:nvSpPr>
        <p:spPr/>
        <p:txBody>
          <a:bodyPr/>
          <a:lstStyle/>
          <a:p>
            <a:r>
              <a:rPr lang="en-US" dirty="0"/>
              <a:t>Residual Graph Example</a:t>
            </a:r>
          </a:p>
        </p:txBody>
      </p:sp>
      <p:pic>
        <p:nvPicPr>
          <p:cNvPr id="5" name="Picture 4" descr="Diagram&#10;&#10;Description automatically generated with medium confidence">
            <a:extLst>
              <a:ext uri="{FF2B5EF4-FFF2-40B4-BE49-F238E27FC236}">
                <a16:creationId xmlns:a16="http://schemas.microsoft.com/office/drawing/2014/main" id="{8EFF2805-3238-FF45-AD65-38A014BB2C40}"/>
              </a:ext>
            </a:extLst>
          </p:cNvPr>
          <p:cNvPicPr>
            <a:picLocks noChangeAspect="1"/>
          </p:cNvPicPr>
          <p:nvPr/>
        </p:nvPicPr>
        <p:blipFill>
          <a:blip r:embed="rId2"/>
          <a:stretch>
            <a:fillRect/>
          </a:stretch>
        </p:blipFill>
        <p:spPr>
          <a:xfrm>
            <a:off x="2778760" y="2487930"/>
            <a:ext cx="6045200" cy="2959100"/>
          </a:xfrm>
          <a:prstGeom prst="rect">
            <a:avLst/>
          </a:prstGeom>
        </p:spPr>
      </p:pic>
    </p:spTree>
    <p:extLst>
      <p:ext uri="{BB962C8B-B14F-4D97-AF65-F5344CB8AC3E}">
        <p14:creationId xmlns:p14="http://schemas.microsoft.com/office/powerpoint/2010/main" val="2057226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8588-8C69-0C4B-BDC2-A72455184807}"/>
              </a:ext>
            </a:extLst>
          </p:cNvPr>
          <p:cNvSpPr>
            <a:spLocks noGrp="1"/>
          </p:cNvSpPr>
          <p:nvPr>
            <p:ph type="ctrTitle"/>
          </p:nvPr>
        </p:nvSpPr>
        <p:spPr/>
        <p:txBody>
          <a:bodyPr/>
          <a:lstStyle/>
          <a:p>
            <a:r>
              <a:rPr lang="en-US" dirty="0"/>
              <a:t>Edmond’s Karp</a:t>
            </a:r>
          </a:p>
        </p:txBody>
      </p:sp>
    </p:spTree>
    <p:extLst>
      <p:ext uri="{BB962C8B-B14F-4D97-AF65-F5344CB8AC3E}">
        <p14:creationId xmlns:p14="http://schemas.microsoft.com/office/powerpoint/2010/main" val="40344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8C8C-250A-A54E-A65B-F60113F07B7B}"/>
              </a:ext>
            </a:extLst>
          </p:cNvPr>
          <p:cNvSpPr>
            <a:spLocks noGrp="1"/>
          </p:cNvSpPr>
          <p:nvPr>
            <p:ph type="title"/>
          </p:nvPr>
        </p:nvSpPr>
        <p:spPr/>
        <p:txBody>
          <a:bodyPr/>
          <a:lstStyle/>
          <a:p>
            <a:r>
              <a:rPr lang="en-US" dirty="0"/>
              <a:t>Edmond’s Karp Heuristic</a:t>
            </a:r>
          </a:p>
        </p:txBody>
      </p:sp>
      <p:sp>
        <p:nvSpPr>
          <p:cNvPr id="3" name="Content Placeholder 2">
            <a:extLst>
              <a:ext uri="{FF2B5EF4-FFF2-40B4-BE49-F238E27FC236}">
                <a16:creationId xmlns:a16="http://schemas.microsoft.com/office/drawing/2014/main" id="{F56F36A1-574F-144C-868F-34A35D489584}"/>
              </a:ext>
            </a:extLst>
          </p:cNvPr>
          <p:cNvSpPr>
            <a:spLocks noGrp="1"/>
          </p:cNvSpPr>
          <p:nvPr>
            <p:ph idx="1"/>
          </p:nvPr>
        </p:nvSpPr>
        <p:spPr/>
        <p:txBody>
          <a:bodyPr/>
          <a:lstStyle/>
          <a:p>
            <a:pPr marL="0" indent="0">
              <a:buNone/>
            </a:pPr>
            <a:r>
              <a:rPr lang="en-US" dirty="0"/>
              <a:t>The simplest Ford-Fulkerson implementation is to use a </a:t>
            </a:r>
            <a:r>
              <a:rPr lang="en-US" i="1" dirty="0"/>
              <a:t>shortest </a:t>
            </a:r>
            <a:r>
              <a:rPr lang="en-US" dirty="0"/>
              <a:t>augmenting path.</a:t>
            </a:r>
          </a:p>
          <a:p>
            <a:r>
              <a:rPr lang="en-US" dirty="0"/>
              <a:t>AKA Edmond’s Karp.</a:t>
            </a:r>
          </a:p>
          <a:p>
            <a:r>
              <a:rPr lang="en-US" dirty="0"/>
              <a:t>Essentially, we search for an augmenting path amounts using BFS</a:t>
            </a:r>
          </a:p>
          <a:p>
            <a:pPr marL="0" indent="0">
              <a:buNone/>
            </a:pPr>
            <a:endParaRPr lang="en-US" dirty="0"/>
          </a:p>
        </p:txBody>
      </p:sp>
    </p:spTree>
    <p:extLst>
      <p:ext uri="{BB962C8B-B14F-4D97-AF65-F5344CB8AC3E}">
        <p14:creationId xmlns:p14="http://schemas.microsoft.com/office/powerpoint/2010/main" val="154110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A365E-06B8-8544-AEE1-76A4C08CA828}"/>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dirty="0"/>
              <a:t>Edmond’s Karp in Action</a:t>
            </a:r>
          </a:p>
        </p:txBody>
      </p:sp>
      <p:pic>
        <p:nvPicPr>
          <p:cNvPr id="5" name="Picture 4" descr="Diagram, radar chart&#10;&#10;Description automatically generated">
            <a:extLst>
              <a:ext uri="{FF2B5EF4-FFF2-40B4-BE49-F238E27FC236}">
                <a16:creationId xmlns:a16="http://schemas.microsoft.com/office/drawing/2014/main" id="{587899AE-E29D-CF4E-8295-ED63A9026A33}"/>
              </a:ext>
            </a:extLst>
          </p:cNvPr>
          <p:cNvPicPr>
            <a:picLocks noChangeAspect="1"/>
          </p:cNvPicPr>
          <p:nvPr/>
        </p:nvPicPr>
        <p:blipFill>
          <a:blip r:embed="rId2"/>
          <a:stretch>
            <a:fillRect/>
          </a:stretch>
        </p:blipFill>
        <p:spPr>
          <a:xfrm>
            <a:off x="1444752" y="2690510"/>
            <a:ext cx="9314170" cy="2514824"/>
          </a:xfrm>
          <a:prstGeom prst="rect">
            <a:avLst/>
          </a:prstGeom>
        </p:spPr>
      </p:pic>
    </p:spTree>
    <p:extLst>
      <p:ext uri="{BB962C8B-B14F-4D97-AF65-F5344CB8AC3E}">
        <p14:creationId xmlns:p14="http://schemas.microsoft.com/office/powerpoint/2010/main" val="406602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F18DB-B632-3F43-BF04-7722E80E5489}"/>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a:t>Another Example</a:t>
            </a:r>
            <a:endParaRPr lang="en-US" dirty="0"/>
          </a:p>
        </p:txBody>
      </p:sp>
      <p:sp>
        <p:nvSpPr>
          <p:cNvPr id="8" name="Rectangle 11">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7AC7B59C-A4C0-8C4D-9BF7-DA98E874F02D}"/>
              </a:ext>
            </a:extLst>
          </p:cNvPr>
          <p:cNvPicPr>
            <a:picLocks noChangeAspect="1"/>
          </p:cNvPicPr>
          <p:nvPr/>
        </p:nvPicPr>
        <p:blipFill>
          <a:blip r:embed="rId2"/>
          <a:stretch>
            <a:fillRect/>
          </a:stretch>
        </p:blipFill>
        <p:spPr>
          <a:xfrm>
            <a:off x="5140452" y="1138535"/>
            <a:ext cx="5925312" cy="4266223"/>
          </a:xfrm>
          <a:prstGeom prst="rect">
            <a:avLst/>
          </a:prstGeom>
        </p:spPr>
      </p:pic>
    </p:spTree>
    <p:extLst>
      <p:ext uri="{BB962C8B-B14F-4D97-AF65-F5344CB8AC3E}">
        <p14:creationId xmlns:p14="http://schemas.microsoft.com/office/powerpoint/2010/main" val="341842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F284-0C35-D542-9001-EBFE32DC3265}"/>
              </a:ext>
            </a:extLst>
          </p:cNvPr>
          <p:cNvSpPr>
            <a:spLocks noGrp="1"/>
          </p:cNvSpPr>
          <p:nvPr>
            <p:ph type="title"/>
          </p:nvPr>
        </p:nvSpPr>
        <p:spPr/>
        <p:txBody>
          <a:bodyPr/>
          <a:lstStyle/>
          <a:p>
            <a:r>
              <a:rPr lang="en-US" dirty="0"/>
              <a:t>St-cut</a:t>
            </a:r>
          </a:p>
        </p:txBody>
      </p:sp>
      <p:sp>
        <p:nvSpPr>
          <p:cNvPr id="3" name="Content Placeholder 2">
            <a:extLst>
              <a:ext uri="{FF2B5EF4-FFF2-40B4-BE49-F238E27FC236}">
                <a16:creationId xmlns:a16="http://schemas.microsoft.com/office/drawing/2014/main" id="{92651179-CD4D-BF40-8233-2AB0760E05A4}"/>
              </a:ext>
            </a:extLst>
          </p:cNvPr>
          <p:cNvSpPr>
            <a:spLocks noGrp="1"/>
          </p:cNvSpPr>
          <p:nvPr>
            <p:ph idx="1"/>
          </p:nvPr>
        </p:nvSpPr>
        <p:spPr/>
        <p:txBody>
          <a:bodyPr/>
          <a:lstStyle/>
          <a:p>
            <a:pPr fontAlgn="base"/>
            <a:r>
              <a:rPr lang="en-US" dirty="0"/>
              <a:t>An </a:t>
            </a:r>
            <a:r>
              <a:rPr lang="en-US" dirty="0" err="1"/>
              <a:t>st</a:t>
            </a:r>
            <a:r>
              <a:rPr lang="en-US" dirty="0"/>
              <a:t>-cut on G is a set of edges in G that, if removed, will partition the vertices of G into two disjoint sets</a:t>
            </a:r>
          </a:p>
          <a:p>
            <a:pPr lvl="1" fontAlgn="base"/>
            <a:r>
              <a:rPr lang="en-US" dirty="0"/>
              <a:t>One contains s</a:t>
            </a:r>
          </a:p>
          <a:p>
            <a:pPr lvl="1" fontAlgn="base"/>
            <a:r>
              <a:rPr lang="en-US" dirty="0"/>
              <a:t>One contains t</a:t>
            </a:r>
          </a:p>
          <a:p>
            <a:pPr marL="0" indent="0">
              <a:buNone/>
            </a:pPr>
            <a:r>
              <a:rPr lang="en-US" dirty="0"/>
              <a:t>For any </a:t>
            </a:r>
            <a:r>
              <a:rPr lang="en-US" i="1" dirty="0" err="1"/>
              <a:t>st</a:t>
            </a:r>
            <a:r>
              <a:rPr lang="en-US" i="1" dirty="0"/>
              <a:t>-flow, </a:t>
            </a:r>
            <a:r>
              <a:rPr lang="en-US" dirty="0"/>
              <a:t>the flow across each </a:t>
            </a:r>
            <a:r>
              <a:rPr lang="en-US" i="1" dirty="0" err="1"/>
              <a:t>st</a:t>
            </a:r>
            <a:r>
              <a:rPr lang="en-US" i="1" dirty="0"/>
              <a:t>-cut </a:t>
            </a:r>
            <a:r>
              <a:rPr lang="en-US" dirty="0"/>
              <a:t>is equal to the value of the flow.</a:t>
            </a:r>
          </a:p>
          <a:p>
            <a:pPr marL="0" indent="0">
              <a:buNone/>
            </a:pPr>
            <a:endParaRPr lang="en-US" dirty="0"/>
          </a:p>
        </p:txBody>
      </p:sp>
    </p:spTree>
    <p:extLst>
      <p:ext uri="{BB962C8B-B14F-4D97-AF65-F5344CB8AC3E}">
        <p14:creationId xmlns:p14="http://schemas.microsoft.com/office/powerpoint/2010/main" val="401464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4C97-B64D-D543-89D8-BE5A1BF2A83A}"/>
              </a:ext>
            </a:extLst>
          </p:cNvPr>
          <p:cNvSpPr>
            <a:spLocks noGrp="1"/>
          </p:cNvSpPr>
          <p:nvPr>
            <p:ph type="title"/>
          </p:nvPr>
        </p:nvSpPr>
        <p:spPr/>
        <p:txBody>
          <a:bodyPr/>
          <a:lstStyle/>
          <a:p>
            <a:r>
              <a:rPr lang="en-US" dirty="0" err="1"/>
              <a:t>MaxFlow</a:t>
            </a:r>
            <a:r>
              <a:rPr lang="en-US" dirty="0"/>
              <a:t> </a:t>
            </a:r>
            <a:r>
              <a:rPr lang="en-US" dirty="0" err="1"/>
              <a:t>MinCut</a:t>
            </a:r>
            <a:r>
              <a:rPr lang="en-US" dirty="0"/>
              <a:t> Theorem</a:t>
            </a:r>
          </a:p>
        </p:txBody>
      </p:sp>
      <p:sp>
        <p:nvSpPr>
          <p:cNvPr id="3" name="Content Placeholder 2">
            <a:extLst>
              <a:ext uri="{FF2B5EF4-FFF2-40B4-BE49-F238E27FC236}">
                <a16:creationId xmlns:a16="http://schemas.microsoft.com/office/drawing/2014/main" id="{81E7173F-BAE8-7546-AFF6-A1D7B9DE9E92}"/>
              </a:ext>
            </a:extLst>
          </p:cNvPr>
          <p:cNvSpPr>
            <a:spLocks noGrp="1"/>
          </p:cNvSpPr>
          <p:nvPr>
            <p:ph idx="1"/>
          </p:nvPr>
        </p:nvSpPr>
        <p:spPr/>
        <p:txBody>
          <a:bodyPr/>
          <a:lstStyle/>
          <a:p>
            <a:pPr marL="0" indent="0">
              <a:buNone/>
            </a:pPr>
            <a:r>
              <a:rPr lang="en-US" i="1" dirty="0"/>
              <a:t>Let f be an </a:t>
            </a:r>
            <a:r>
              <a:rPr lang="en-US" i="1" dirty="0" err="1"/>
              <a:t>st</a:t>
            </a:r>
            <a:r>
              <a:rPr lang="en-US" i="1" dirty="0"/>
              <a:t>-flow, TFAE:</a:t>
            </a:r>
          </a:p>
          <a:p>
            <a:r>
              <a:rPr lang="en-US" i="1" dirty="0"/>
              <a:t>There exists an </a:t>
            </a:r>
            <a:r>
              <a:rPr lang="en-US" i="1" dirty="0" err="1"/>
              <a:t>st</a:t>
            </a:r>
            <a:r>
              <a:rPr lang="en-US" i="1" dirty="0"/>
              <a:t>-cut whose capacity equals the value of the flow f </a:t>
            </a:r>
          </a:p>
          <a:p>
            <a:r>
              <a:rPr lang="en-US" i="1" dirty="0"/>
              <a:t>f is a maxflow</a:t>
            </a:r>
          </a:p>
          <a:p>
            <a:r>
              <a:rPr lang="en-US" i="1" dirty="0"/>
              <a:t>There is no augmenting path </a:t>
            </a:r>
            <a:r>
              <a:rPr lang="en-US" i="1" dirty="0" err="1"/>
              <a:t>w.r.t.</a:t>
            </a:r>
            <a:r>
              <a:rPr lang="en-US" i="1" dirty="0"/>
              <a:t> f</a:t>
            </a:r>
          </a:p>
          <a:p>
            <a:endParaRPr lang="en-US" i="1" dirty="0"/>
          </a:p>
        </p:txBody>
      </p:sp>
    </p:spTree>
    <p:extLst>
      <p:ext uri="{BB962C8B-B14F-4D97-AF65-F5344CB8AC3E}">
        <p14:creationId xmlns:p14="http://schemas.microsoft.com/office/powerpoint/2010/main" val="2651604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7DB6-FF5A-3D46-A5A6-7923A834DEAF}"/>
              </a:ext>
            </a:extLst>
          </p:cNvPr>
          <p:cNvSpPr>
            <a:spLocks noGrp="1"/>
          </p:cNvSpPr>
          <p:nvPr>
            <p:ph type="title"/>
          </p:nvPr>
        </p:nvSpPr>
        <p:spPr/>
        <p:txBody>
          <a:bodyPr/>
          <a:lstStyle/>
          <a:p>
            <a:r>
              <a:rPr lang="en-US" dirty="0"/>
              <a:t>Determining a Min-cut</a:t>
            </a:r>
          </a:p>
        </p:txBody>
      </p:sp>
      <p:sp>
        <p:nvSpPr>
          <p:cNvPr id="3" name="Content Placeholder 2">
            <a:extLst>
              <a:ext uri="{FF2B5EF4-FFF2-40B4-BE49-F238E27FC236}">
                <a16:creationId xmlns:a16="http://schemas.microsoft.com/office/drawing/2014/main" id="{64ED0336-CC03-0449-8D5E-F2EA8DF784CF}"/>
              </a:ext>
            </a:extLst>
          </p:cNvPr>
          <p:cNvSpPr>
            <a:spLocks noGrp="1"/>
          </p:cNvSpPr>
          <p:nvPr>
            <p:ph idx="1"/>
          </p:nvPr>
        </p:nvSpPr>
        <p:spPr/>
        <p:txBody>
          <a:bodyPr/>
          <a:lstStyle/>
          <a:p>
            <a:pPr fontAlgn="base"/>
            <a:r>
              <a:rPr lang="en-US" dirty="0"/>
              <a:t>First, run Ford Fulkerson to produce a residual graph with no further augmenting paths</a:t>
            </a:r>
          </a:p>
          <a:p>
            <a:pPr fontAlgn="base"/>
            <a:r>
              <a:rPr lang="en-US" dirty="0"/>
              <a:t>The last attempt to find an augmenting path will visit every vertex reachable from s</a:t>
            </a:r>
          </a:p>
          <a:p>
            <a:pPr lvl="1" fontAlgn="base"/>
            <a:r>
              <a:rPr lang="en-US" dirty="0"/>
              <a:t>Edges with only one endpoint in this set comprise a minimum </a:t>
            </a:r>
            <a:r>
              <a:rPr lang="en-US" dirty="0" err="1"/>
              <a:t>st</a:t>
            </a:r>
            <a:r>
              <a:rPr lang="en-US" dirty="0"/>
              <a:t>-cut</a:t>
            </a:r>
          </a:p>
          <a:p>
            <a:pPr marL="0" indent="0">
              <a:buNone/>
            </a:pPr>
            <a:endParaRPr lang="en-US" dirty="0"/>
          </a:p>
        </p:txBody>
      </p:sp>
    </p:spTree>
    <p:extLst>
      <p:ext uri="{BB962C8B-B14F-4D97-AF65-F5344CB8AC3E}">
        <p14:creationId xmlns:p14="http://schemas.microsoft.com/office/powerpoint/2010/main" val="261728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23BF1-B9E0-0347-AE07-F7FE66C21A78}"/>
              </a:ext>
            </a:extLst>
          </p:cNvPr>
          <p:cNvSpPr>
            <a:spLocks noGrp="1"/>
          </p:cNvSpPr>
          <p:nvPr>
            <p:ph type="title"/>
          </p:nvPr>
        </p:nvSpPr>
        <p:spPr/>
        <p:txBody>
          <a:bodyPr/>
          <a:lstStyle/>
          <a:p>
            <a:r>
              <a:rPr lang="en-US" dirty="0"/>
              <a:t>Agenda for Today</a:t>
            </a:r>
          </a:p>
        </p:txBody>
      </p:sp>
      <p:sp>
        <p:nvSpPr>
          <p:cNvPr id="3" name="Content Placeholder 2">
            <a:extLst>
              <a:ext uri="{FF2B5EF4-FFF2-40B4-BE49-F238E27FC236}">
                <a16:creationId xmlns:a16="http://schemas.microsoft.com/office/drawing/2014/main" id="{B6825E1E-023D-2D43-B9EE-5B1CDE34EF30}"/>
              </a:ext>
            </a:extLst>
          </p:cNvPr>
          <p:cNvSpPr>
            <a:spLocks noGrp="1"/>
          </p:cNvSpPr>
          <p:nvPr>
            <p:ph idx="1"/>
          </p:nvPr>
        </p:nvSpPr>
        <p:spPr/>
        <p:txBody>
          <a:bodyPr/>
          <a:lstStyle/>
          <a:p>
            <a:pPr marL="0" indent="0">
              <a:buNone/>
            </a:pPr>
            <a:r>
              <a:rPr lang="en-US" dirty="0"/>
              <a:t>Network Flow</a:t>
            </a:r>
          </a:p>
          <a:p>
            <a:r>
              <a:rPr lang="en-US" dirty="0"/>
              <a:t>Ford-Fulkerson </a:t>
            </a:r>
          </a:p>
          <a:p>
            <a:pPr lvl="1"/>
            <a:r>
              <a:rPr lang="en-US" dirty="0"/>
              <a:t>Edmond’s Karp heuristic</a:t>
            </a:r>
          </a:p>
          <a:p>
            <a:r>
              <a:rPr lang="en-US" dirty="0"/>
              <a:t>Hints for Project 4</a:t>
            </a:r>
          </a:p>
        </p:txBody>
      </p:sp>
    </p:spTree>
    <p:extLst>
      <p:ext uri="{BB962C8B-B14F-4D97-AF65-F5344CB8AC3E}">
        <p14:creationId xmlns:p14="http://schemas.microsoft.com/office/powerpoint/2010/main" val="143977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8588-8C69-0C4B-BDC2-A72455184807}"/>
              </a:ext>
            </a:extLst>
          </p:cNvPr>
          <p:cNvSpPr>
            <a:spLocks noGrp="1"/>
          </p:cNvSpPr>
          <p:nvPr>
            <p:ph type="ctrTitle"/>
          </p:nvPr>
        </p:nvSpPr>
        <p:spPr/>
        <p:txBody>
          <a:bodyPr/>
          <a:lstStyle/>
          <a:p>
            <a:r>
              <a:rPr lang="en-US" dirty="0"/>
              <a:t>Project Hints</a:t>
            </a:r>
          </a:p>
        </p:txBody>
      </p:sp>
    </p:spTree>
    <p:extLst>
      <p:ext uri="{BB962C8B-B14F-4D97-AF65-F5344CB8AC3E}">
        <p14:creationId xmlns:p14="http://schemas.microsoft.com/office/powerpoint/2010/main" val="4004384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AAE6-F175-4441-85E6-10E3080F0BD3}"/>
              </a:ext>
            </a:extLst>
          </p:cNvPr>
          <p:cNvSpPr>
            <a:spLocks noGrp="1"/>
          </p:cNvSpPr>
          <p:nvPr>
            <p:ph type="title"/>
          </p:nvPr>
        </p:nvSpPr>
        <p:spPr/>
        <p:txBody>
          <a:bodyPr/>
          <a:lstStyle/>
          <a:p>
            <a:r>
              <a:rPr lang="en-US" dirty="0"/>
              <a:t>Methods to Implement</a:t>
            </a:r>
          </a:p>
        </p:txBody>
      </p:sp>
      <p:sp>
        <p:nvSpPr>
          <p:cNvPr id="3" name="Content Placeholder 2">
            <a:extLst>
              <a:ext uri="{FF2B5EF4-FFF2-40B4-BE49-F238E27FC236}">
                <a16:creationId xmlns:a16="http://schemas.microsoft.com/office/drawing/2014/main" id="{2F7351CC-B0BD-CB48-93AA-B0E8F3C94742}"/>
              </a:ext>
            </a:extLst>
          </p:cNvPr>
          <p:cNvSpPr>
            <a:spLocks noGrp="1"/>
          </p:cNvSpPr>
          <p:nvPr>
            <p:ph idx="1"/>
          </p:nvPr>
        </p:nvSpPr>
        <p:spPr/>
        <p:txBody>
          <a:bodyPr>
            <a:normAutofit/>
          </a:bodyPr>
          <a:lstStyle/>
          <a:p>
            <a:pPr lvl="1"/>
            <a:r>
              <a:rPr lang="en-US" sz="1800" dirty="0" err="1"/>
              <a:t>lowestLatencyPath</a:t>
            </a:r>
            <a:r>
              <a:rPr lang="en-US" sz="1800" dirty="0"/>
              <a:t>(int u, int w);</a:t>
            </a:r>
          </a:p>
          <a:p>
            <a:pPr lvl="1"/>
            <a:r>
              <a:rPr lang="en-US" sz="1800" dirty="0" err="1"/>
              <a:t>bandwidthAlongPath</a:t>
            </a:r>
            <a:r>
              <a:rPr lang="en-US" sz="1800" dirty="0"/>
              <a:t>(</a:t>
            </a:r>
            <a:r>
              <a:rPr lang="en-US" sz="1800" dirty="0" err="1"/>
              <a:t>ArrayList</a:t>
            </a:r>
            <a:r>
              <a:rPr lang="en-US" sz="1800" dirty="0"/>
              <a:t>&lt;Integer&gt;);</a:t>
            </a:r>
          </a:p>
          <a:p>
            <a:pPr lvl="1"/>
            <a:r>
              <a:rPr lang="en-US" sz="1800" dirty="0" err="1"/>
              <a:t>copperOnlyConnected</a:t>
            </a:r>
            <a:r>
              <a:rPr lang="en-US" sz="1800" dirty="0"/>
              <a:t>();</a:t>
            </a:r>
          </a:p>
          <a:p>
            <a:pPr lvl="1"/>
            <a:r>
              <a:rPr lang="en-US" sz="1800" dirty="0" err="1"/>
              <a:t>connectedTwoVertFail</a:t>
            </a:r>
            <a:r>
              <a:rPr lang="en-US" sz="1800" dirty="0"/>
              <a:t>();</a:t>
            </a:r>
          </a:p>
          <a:p>
            <a:pPr lvl="1"/>
            <a:r>
              <a:rPr lang="en-US" sz="1800" dirty="0" err="1"/>
              <a:t>lowestAvgLatST</a:t>
            </a:r>
            <a:r>
              <a:rPr lang="en-US" sz="1800" dirty="0"/>
              <a:t>();</a:t>
            </a:r>
            <a:br>
              <a:rPr lang="en-US" sz="2000" dirty="0"/>
            </a:br>
            <a:endParaRPr lang="en-US" sz="2000" dirty="0"/>
          </a:p>
        </p:txBody>
      </p:sp>
    </p:spTree>
    <p:extLst>
      <p:ext uri="{BB962C8B-B14F-4D97-AF65-F5344CB8AC3E}">
        <p14:creationId xmlns:p14="http://schemas.microsoft.com/office/powerpoint/2010/main" val="288759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8588-8C69-0C4B-BDC2-A72455184807}"/>
              </a:ext>
            </a:extLst>
          </p:cNvPr>
          <p:cNvSpPr>
            <a:spLocks noGrp="1"/>
          </p:cNvSpPr>
          <p:nvPr>
            <p:ph type="ctrTitle"/>
          </p:nvPr>
        </p:nvSpPr>
        <p:spPr/>
        <p:txBody>
          <a:bodyPr/>
          <a:lstStyle/>
          <a:p>
            <a:r>
              <a:rPr lang="en-US" dirty="0"/>
              <a:t>Network Flow</a:t>
            </a:r>
          </a:p>
        </p:txBody>
      </p:sp>
    </p:spTree>
    <p:extLst>
      <p:ext uri="{BB962C8B-B14F-4D97-AF65-F5344CB8AC3E}">
        <p14:creationId xmlns:p14="http://schemas.microsoft.com/office/powerpoint/2010/main" val="42035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AC7B-7FD4-9C42-9C52-73E2C1A6F60B}"/>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F6CCABC9-2C3D-7F41-9184-19058E35F713}"/>
              </a:ext>
            </a:extLst>
          </p:cNvPr>
          <p:cNvSpPr>
            <a:spLocks noGrp="1"/>
          </p:cNvSpPr>
          <p:nvPr>
            <p:ph idx="1"/>
          </p:nvPr>
        </p:nvSpPr>
        <p:spPr/>
        <p:txBody>
          <a:bodyPr>
            <a:normAutofit/>
          </a:bodyPr>
          <a:lstStyle/>
          <a:p>
            <a:pPr marL="0" indent="0">
              <a:buNone/>
            </a:pPr>
            <a:r>
              <a:rPr lang="en-US" dirty="0"/>
              <a:t>A </a:t>
            </a:r>
            <a:r>
              <a:rPr lang="en-US" i="1" dirty="0"/>
              <a:t>flow network </a:t>
            </a:r>
            <a:r>
              <a:rPr lang="en-US" dirty="0"/>
              <a:t>is an edge-weighted digraph with positive edge weights (referred to as capacities). </a:t>
            </a:r>
          </a:p>
          <a:p>
            <a:r>
              <a:rPr lang="en-US" dirty="0"/>
              <a:t>An</a:t>
            </a:r>
            <a:r>
              <a:rPr lang="en-US" i="1" dirty="0"/>
              <a:t> </a:t>
            </a:r>
            <a:r>
              <a:rPr lang="en-US" i="1" dirty="0" err="1"/>
              <a:t>st</a:t>
            </a:r>
            <a:r>
              <a:rPr lang="en-US" i="1" dirty="0"/>
              <a:t>-flow network </a:t>
            </a:r>
            <a:r>
              <a:rPr lang="en-US" dirty="0"/>
              <a:t>has two identified vertices, a </a:t>
            </a:r>
            <a:r>
              <a:rPr lang="en-US" i="1" dirty="0"/>
              <a:t>source s </a:t>
            </a:r>
            <a:r>
              <a:rPr lang="en-US" dirty="0"/>
              <a:t>and a </a:t>
            </a:r>
            <a:r>
              <a:rPr lang="en-US" i="1" dirty="0"/>
              <a:t>sink t</a:t>
            </a:r>
            <a:r>
              <a:rPr lang="en-US" dirty="0"/>
              <a:t>.</a:t>
            </a:r>
          </a:p>
          <a:p>
            <a:r>
              <a:rPr lang="en-US" dirty="0"/>
              <a:t>It is vacuously true that if there is no edge between two vertices, c(</a:t>
            </a:r>
            <a:r>
              <a:rPr lang="en-US" dirty="0" err="1"/>
              <a:t>u,v</a:t>
            </a:r>
            <a:r>
              <a:rPr lang="en-US" dirty="0"/>
              <a:t>) = 0.</a:t>
            </a:r>
          </a:p>
          <a:p>
            <a:pPr marL="0" indent="0">
              <a:buNone/>
            </a:pPr>
            <a:r>
              <a:rPr lang="en-US" i="1" dirty="0"/>
              <a:t>Flow: </a:t>
            </a:r>
          </a:p>
          <a:p>
            <a:r>
              <a:rPr lang="en-US" i="1" dirty="0"/>
              <a:t>Total flow </a:t>
            </a:r>
            <a:r>
              <a:rPr lang="en-US" dirty="0"/>
              <a:t>is the sum of the flows on its incoming edges (</a:t>
            </a:r>
            <a:r>
              <a:rPr lang="en-US" i="1" dirty="0"/>
              <a:t>inflow</a:t>
            </a:r>
            <a:r>
              <a:rPr lang="en-US" dirty="0"/>
              <a:t>) and the total flow on its outgoing edges (</a:t>
            </a:r>
            <a:r>
              <a:rPr lang="en-US" i="1" dirty="0"/>
              <a:t>outflow</a:t>
            </a:r>
            <a:r>
              <a:rPr lang="en-US" dirty="0"/>
              <a:t>), and the difference between the two as </a:t>
            </a:r>
            <a:r>
              <a:rPr lang="en-US" i="1" dirty="0" err="1"/>
              <a:t>netflow</a:t>
            </a:r>
            <a:endParaRPr lang="en-US" i="1" dirty="0"/>
          </a:p>
          <a:p>
            <a:pPr marL="0" indent="0">
              <a:buNone/>
            </a:pPr>
            <a:endParaRPr lang="en-US" dirty="0"/>
          </a:p>
        </p:txBody>
      </p:sp>
    </p:spTree>
    <p:extLst>
      <p:ext uri="{BB962C8B-B14F-4D97-AF65-F5344CB8AC3E}">
        <p14:creationId xmlns:p14="http://schemas.microsoft.com/office/powerpoint/2010/main" val="303699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490A-B95B-EA4B-A9A6-1244C5EF438E}"/>
              </a:ext>
            </a:extLst>
          </p:cNvPr>
          <p:cNvSpPr>
            <a:spLocks noGrp="1"/>
          </p:cNvSpPr>
          <p:nvPr>
            <p:ph type="title"/>
          </p:nvPr>
        </p:nvSpPr>
        <p:spPr/>
        <p:txBody>
          <a:bodyPr/>
          <a:lstStyle/>
          <a:p>
            <a:r>
              <a:rPr lang="en-US" dirty="0" err="1"/>
              <a:t>Defintions</a:t>
            </a:r>
            <a:r>
              <a:rPr lang="en-US" dirty="0"/>
              <a:t> (Cont.)</a:t>
            </a:r>
          </a:p>
        </p:txBody>
      </p:sp>
      <p:sp>
        <p:nvSpPr>
          <p:cNvPr id="3" name="Content Placeholder 2">
            <a:extLst>
              <a:ext uri="{FF2B5EF4-FFF2-40B4-BE49-F238E27FC236}">
                <a16:creationId xmlns:a16="http://schemas.microsoft.com/office/drawing/2014/main" id="{8DEEF841-89A5-F140-B5E4-17A5B3DF9D0D}"/>
              </a:ext>
            </a:extLst>
          </p:cNvPr>
          <p:cNvSpPr>
            <a:spLocks noGrp="1"/>
          </p:cNvSpPr>
          <p:nvPr>
            <p:ph idx="1"/>
          </p:nvPr>
        </p:nvSpPr>
        <p:spPr/>
        <p:txBody>
          <a:bodyPr/>
          <a:lstStyle/>
          <a:p>
            <a:pPr marL="0" indent="0">
              <a:buNone/>
            </a:pPr>
            <a:r>
              <a:rPr lang="en-US" dirty="0"/>
              <a:t>An </a:t>
            </a:r>
            <a:r>
              <a:rPr lang="en-US" i="1" dirty="0" err="1"/>
              <a:t>st</a:t>
            </a:r>
            <a:r>
              <a:rPr lang="en-US" i="1" dirty="0"/>
              <a:t>-flow </a:t>
            </a:r>
            <a:r>
              <a:rPr lang="en-US" dirty="0"/>
              <a:t>in an </a:t>
            </a:r>
            <a:r>
              <a:rPr lang="en-US" i="1" dirty="0" err="1"/>
              <a:t>st</a:t>
            </a:r>
            <a:r>
              <a:rPr lang="en-US" i="1" dirty="0"/>
              <a:t>-flow network </a:t>
            </a:r>
            <a:r>
              <a:rPr lang="en-US" dirty="0"/>
              <a:t>is a set of nonnegative values associated with each edge, which are referred to as </a:t>
            </a:r>
            <a:r>
              <a:rPr lang="en-US" i="1" dirty="0"/>
              <a:t>edge flows</a:t>
            </a:r>
            <a:r>
              <a:rPr lang="en-US" dirty="0"/>
              <a:t>.</a:t>
            </a:r>
          </a:p>
          <a:p>
            <a:pPr marL="0" indent="0">
              <a:buNone/>
            </a:pPr>
            <a:endParaRPr lang="en-US" dirty="0"/>
          </a:p>
          <a:p>
            <a:pPr marL="0" indent="0">
              <a:buNone/>
            </a:pPr>
            <a:r>
              <a:rPr lang="en-US" dirty="0"/>
              <a:t>A flow is </a:t>
            </a:r>
            <a:r>
              <a:rPr lang="en-US" i="1" dirty="0"/>
              <a:t>feasible </a:t>
            </a:r>
            <a:r>
              <a:rPr lang="en-US" dirty="0"/>
              <a:t>if:</a:t>
            </a:r>
          </a:p>
          <a:p>
            <a:r>
              <a:rPr lang="en-US" dirty="0"/>
              <a:t>No edge’s flow &gt; edge’s capacity ( f(</a:t>
            </a:r>
            <a:r>
              <a:rPr lang="en-US" dirty="0" err="1"/>
              <a:t>u,w</a:t>
            </a:r>
            <a:r>
              <a:rPr lang="en-US" dirty="0"/>
              <a:t>) &lt;= c(</a:t>
            </a:r>
            <a:r>
              <a:rPr lang="en-US" dirty="0" err="1"/>
              <a:t>u,w</a:t>
            </a:r>
            <a:r>
              <a:rPr lang="en-US" dirty="0"/>
              <a:t>) for all </a:t>
            </a:r>
            <a:r>
              <a:rPr lang="en-US" dirty="0" err="1"/>
              <a:t>u,w</a:t>
            </a:r>
            <a:r>
              <a:rPr lang="en-US" dirty="0"/>
              <a:t> )</a:t>
            </a:r>
          </a:p>
          <a:p>
            <a:r>
              <a:rPr lang="en-US" dirty="0"/>
              <a:t>The local equilibrium condition is satisfied: </a:t>
            </a:r>
            <a:r>
              <a:rPr lang="en-US" i="1" dirty="0"/>
              <a:t>Every vertex’s </a:t>
            </a:r>
            <a:r>
              <a:rPr lang="en-US" i="1" dirty="0" err="1"/>
              <a:t>netflow</a:t>
            </a:r>
            <a:r>
              <a:rPr lang="en-US" i="1" dirty="0"/>
              <a:t> is zero (except for s and t</a:t>
            </a:r>
            <a:r>
              <a:rPr lang="en-US" dirty="0"/>
              <a:t>)</a:t>
            </a:r>
          </a:p>
          <a:p>
            <a:endParaRPr lang="en-US" dirty="0"/>
          </a:p>
          <a:p>
            <a:endParaRPr lang="en-US" dirty="0"/>
          </a:p>
        </p:txBody>
      </p:sp>
    </p:spTree>
    <p:extLst>
      <p:ext uri="{BB962C8B-B14F-4D97-AF65-F5344CB8AC3E}">
        <p14:creationId xmlns:p14="http://schemas.microsoft.com/office/powerpoint/2010/main" val="53229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A3B74-1D31-7346-BB25-D8842AF2BB7A}"/>
              </a:ext>
            </a:extLst>
          </p:cNvPr>
          <p:cNvSpPr>
            <a:spLocks noGrp="1"/>
          </p:cNvSpPr>
          <p:nvPr>
            <p:ph type="title"/>
          </p:nvPr>
        </p:nvSpPr>
        <p:spPr/>
        <p:txBody>
          <a:bodyPr/>
          <a:lstStyle/>
          <a:p>
            <a:r>
              <a:rPr lang="en-US" dirty="0"/>
              <a:t>The problem at Hand</a:t>
            </a:r>
          </a:p>
        </p:txBody>
      </p:sp>
      <p:sp>
        <p:nvSpPr>
          <p:cNvPr id="3" name="Content Placeholder 2">
            <a:extLst>
              <a:ext uri="{FF2B5EF4-FFF2-40B4-BE49-F238E27FC236}">
                <a16:creationId xmlns:a16="http://schemas.microsoft.com/office/drawing/2014/main" id="{4E365199-CE03-FD4E-8E34-81990C7AA15F}"/>
              </a:ext>
            </a:extLst>
          </p:cNvPr>
          <p:cNvSpPr>
            <a:spLocks noGrp="1"/>
          </p:cNvSpPr>
          <p:nvPr>
            <p:ph idx="1"/>
          </p:nvPr>
        </p:nvSpPr>
        <p:spPr/>
        <p:txBody>
          <a:bodyPr/>
          <a:lstStyle/>
          <a:p>
            <a:pPr marL="0" indent="0">
              <a:buNone/>
            </a:pPr>
            <a:r>
              <a:rPr lang="en-US" dirty="0"/>
              <a:t>We want to solve the optimization problem:</a:t>
            </a:r>
          </a:p>
          <a:p>
            <a:pPr marL="0" indent="0">
              <a:buNone/>
            </a:pPr>
            <a:br>
              <a:rPr lang="en-US" dirty="0"/>
            </a:br>
            <a:r>
              <a:rPr lang="en-US" b="1" i="1" dirty="0"/>
              <a:t>Maximum </a:t>
            </a:r>
            <a:r>
              <a:rPr lang="en-US" b="1" i="1" dirty="0" err="1"/>
              <a:t>st</a:t>
            </a:r>
            <a:r>
              <a:rPr lang="en-US" b="1" i="1" dirty="0"/>
              <a:t>-flow: </a:t>
            </a:r>
            <a:r>
              <a:rPr lang="en-US" i="1" dirty="0"/>
              <a:t>Given an </a:t>
            </a:r>
            <a:r>
              <a:rPr lang="en-US" i="1" dirty="0" err="1"/>
              <a:t>st</a:t>
            </a:r>
            <a:r>
              <a:rPr lang="en-US" i="1" dirty="0"/>
              <a:t>-flow network, find an </a:t>
            </a:r>
            <a:r>
              <a:rPr lang="en-US" i="1" dirty="0" err="1"/>
              <a:t>st</a:t>
            </a:r>
            <a:r>
              <a:rPr lang="en-US" i="1" dirty="0"/>
              <a:t>-flow such that no other flow from s to t has a larger value.</a:t>
            </a:r>
          </a:p>
        </p:txBody>
      </p:sp>
    </p:spTree>
    <p:extLst>
      <p:ext uri="{BB962C8B-B14F-4D97-AF65-F5344CB8AC3E}">
        <p14:creationId xmlns:p14="http://schemas.microsoft.com/office/powerpoint/2010/main" val="342666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8588-8C69-0C4B-BDC2-A72455184807}"/>
              </a:ext>
            </a:extLst>
          </p:cNvPr>
          <p:cNvSpPr>
            <a:spLocks noGrp="1"/>
          </p:cNvSpPr>
          <p:nvPr>
            <p:ph type="ctrTitle"/>
          </p:nvPr>
        </p:nvSpPr>
        <p:spPr/>
        <p:txBody>
          <a:bodyPr/>
          <a:lstStyle/>
          <a:p>
            <a:r>
              <a:rPr lang="en-US" dirty="0"/>
              <a:t>Ford-Fulkerson</a:t>
            </a:r>
          </a:p>
        </p:txBody>
      </p:sp>
    </p:spTree>
    <p:extLst>
      <p:ext uri="{BB962C8B-B14F-4D97-AF65-F5344CB8AC3E}">
        <p14:creationId xmlns:p14="http://schemas.microsoft.com/office/powerpoint/2010/main" val="1341576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56A9-D68C-2841-98EA-FC11AA75D0DB}"/>
              </a:ext>
            </a:extLst>
          </p:cNvPr>
          <p:cNvSpPr>
            <a:spLocks noGrp="1"/>
          </p:cNvSpPr>
          <p:nvPr>
            <p:ph type="title"/>
          </p:nvPr>
        </p:nvSpPr>
        <p:spPr/>
        <p:txBody>
          <a:bodyPr/>
          <a:lstStyle/>
          <a:p>
            <a:r>
              <a:rPr lang="en-US" dirty="0"/>
              <a:t>Ford-Fulkerson</a:t>
            </a:r>
          </a:p>
        </p:txBody>
      </p:sp>
      <p:sp>
        <p:nvSpPr>
          <p:cNvPr id="3" name="Content Placeholder 2">
            <a:extLst>
              <a:ext uri="{FF2B5EF4-FFF2-40B4-BE49-F238E27FC236}">
                <a16:creationId xmlns:a16="http://schemas.microsoft.com/office/drawing/2014/main" id="{6C5AA5BB-C5C0-564F-9ED5-A07C94EB2DC7}"/>
              </a:ext>
            </a:extLst>
          </p:cNvPr>
          <p:cNvSpPr>
            <a:spLocks noGrp="1"/>
          </p:cNvSpPr>
          <p:nvPr>
            <p:ph idx="1"/>
          </p:nvPr>
        </p:nvSpPr>
        <p:spPr/>
        <p:txBody>
          <a:bodyPr>
            <a:normAutofit/>
          </a:bodyPr>
          <a:lstStyle/>
          <a:p>
            <a:pPr marL="0" indent="0">
              <a:buNone/>
            </a:pPr>
            <a:r>
              <a:rPr lang="en-US" dirty="0"/>
              <a:t>Ford-Fulkerson is an effective approach to solving max-flow problems.</a:t>
            </a:r>
          </a:p>
          <a:p>
            <a:r>
              <a:rPr lang="en-US" dirty="0"/>
              <a:t>It is a generic method for increasing flows incrementally along paths from source to sink.</a:t>
            </a:r>
          </a:p>
          <a:p>
            <a:r>
              <a:rPr lang="en-US" dirty="0"/>
              <a:t>A more descriptive term for this algorithm is the </a:t>
            </a:r>
            <a:r>
              <a:rPr lang="en-US" i="1" dirty="0"/>
              <a:t>augmenting-path algorithm</a:t>
            </a:r>
            <a:r>
              <a:rPr lang="en-US" dirty="0"/>
              <a:t>.</a:t>
            </a:r>
          </a:p>
          <a:p>
            <a:pPr marL="0" indent="0">
              <a:buNone/>
            </a:pPr>
            <a:endParaRPr lang="en-US" dirty="0"/>
          </a:p>
        </p:txBody>
      </p:sp>
    </p:spTree>
    <p:extLst>
      <p:ext uri="{BB962C8B-B14F-4D97-AF65-F5344CB8AC3E}">
        <p14:creationId xmlns:p14="http://schemas.microsoft.com/office/powerpoint/2010/main" val="301954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9B3C-A7EA-7946-96E8-D9BEECB2265D}"/>
              </a:ext>
            </a:extLst>
          </p:cNvPr>
          <p:cNvSpPr>
            <a:spLocks noGrp="1"/>
          </p:cNvSpPr>
          <p:nvPr>
            <p:ph type="title"/>
          </p:nvPr>
        </p:nvSpPr>
        <p:spPr/>
        <p:txBody>
          <a:bodyPr/>
          <a:lstStyle/>
          <a:p>
            <a:r>
              <a:rPr lang="en-US" dirty="0"/>
              <a:t>The Algorithm</a:t>
            </a:r>
          </a:p>
        </p:txBody>
      </p:sp>
      <p:sp>
        <p:nvSpPr>
          <p:cNvPr id="3" name="Content Placeholder 2">
            <a:extLst>
              <a:ext uri="{FF2B5EF4-FFF2-40B4-BE49-F238E27FC236}">
                <a16:creationId xmlns:a16="http://schemas.microsoft.com/office/drawing/2014/main" id="{C2D1D77C-3983-9D46-9833-A06C6525F61B}"/>
              </a:ext>
            </a:extLst>
          </p:cNvPr>
          <p:cNvSpPr>
            <a:spLocks noGrp="1"/>
          </p:cNvSpPr>
          <p:nvPr>
            <p:ph idx="1"/>
          </p:nvPr>
        </p:nvSpPr>
        <p:spPr/>
        <p:txBody>
          <a:bodyPr>
            <a:normAutofit fontScale="92500" lnSpcReduction="20000"/>
          </a:bodyPr>
          <a:lstStyle/>
          <a:p>
            <a:pPr marL="0" indent="0">
              <a:buNone/>
            </a:pPr>
            <a:r>
              <a:rPr lang="en-US" dirty="0"/>
              <a:t>We now introduce some more definitions:</a:t>
            </a:r>
          </a:p>
          <a:p>
            <a:r>
              <a:rPr lang="en-US" i="1" dirty="0"/>
              <a:t>Forward edges </a:t>
            </a:r>
            <a:r>
              <a:rPr lang="en-US" dirty="0"/>
              <a:t>are simply edges along the path from source to sink</a:t>
            </a:r>
          </a:p>
          <a:p>
            <a:r>
              <a:rPr lang="en-US" i="1" dirty="0"/>
              <a:t>Backward edges </a:t>
            </a:r>
            <a:r>
              <a:rPr lang="en-US" dirty="0"/>
              <a:t>are edges that go against the flow (source to sink)</a:t>
            </a:r>
          </a:p>
          <a:p>
            <a:r>
              <a:rPr lang="en-US" i="1" dirty="0"/>
              <a:t>Augmenting Path is a path p from s to t such that all edges in p have residual capacity (f(</a:t>
            </a:r>
            <a:r>
              <a:rPr lang="en-US" i="1" dirty="0" err="1"/>
              <a:t>u,w</a:t>
            </a:r>
            <a:r>
              <a:rPr lang="en-US" i="1" dirty="0"/>
              <a:t>) &lt; c(</a:t>
            </a:r>
            <a:r>
              <a:rPr lang="en-US" i="1" dirty="0" err="1"/>
              <a:t>u,w</a:t>
            </a:r>
            <a:r>
              <a:rPr lang="en-US" i="1" dirty="0"/>
              <a:t>)) </a:t>
            </a:r>
          </a:p>
          <a:p>
            <a:pPr marL="0" indent="0">
              <a:buNone/>
            </a:pPr>
            <a:r>
              <a:rPr lang="en-US" dirty="0"/>
              <a:t>Ford-Fulkerson proceeds as follows:</a:t>
            </a:r>
          </a:p>
          <a:p>
            <a:r>
              <a:rPr lang="en-US" dirty="0"/>
              <a:t>Start with zero flow everywhere. </a:t>
            </a:r>
          </a:p>
          <a:p>
            <a:r>
              <a:rPr lang="en-US" dirty="0"/>
              <a:t>Increase flow along any augmenting path from source to sink (with no full forward edges or empty backward edges)</a:t>
            </a:r>
          </a:p>
          <a:p>
            <a:r>
              <a:rPr lang="en-US" dirty="0"/>
              <a:t>Continue until there are no such paths in the network.</a:t>
            </a:r>
          </a:p>
          <a:p>
            <a:endParaRPr lang="en-US" dirty="0"/>
          </a:p>
        </p:txBody>
      </p:sp>
    </p:spTree>
    <p:extLst>
      <p:ext uri="{BB962C8B-B14F-4D97-AF65-F5344CB8AC3E}">
        <p14:creationId xmlns:p14="http://schemas.microsoft.com/office/powerpoint/2010/main" val="335010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7032</TotalTime>
  <Words>849</Words>
  <Application>Microsoft Macintosh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Parcel</vt:lpstr>
      <vt:lpstr>CS 1501 Recitation 7</vt:lpstr>
      <vt:lpstr>Agenda for Today</vt:lpstr>
      <vt:lpstr>Network Flow</vt:lpstr>
      <vt:lpstr>Definitions</vt:lpstr>
      <vt:lpstr>Defintions (Cont.)</vt:lpstr>
      <vt:lpstr>The problem at Hand</vt:lpstr>
      <vt:lpstr>Ford-Fulkerson</vt:lpstr>
      <vt:lpstr>Ford-Fulkerson</vt:lpstr>
      <vt:lpstr>The Algorithm</vt:lpstr>
      <vt:lpstr>Residual Network</vt:lpstr>
      <vt:lpstr>Residual Network</vt:lpstr>
      <vt:lpstr>Residual Graph Example</vt:lpstr>
      <vt:lpstr>Edmond’s Karp</vt:lpstr>
      <vt:lpstr>Edmond’s Karp Heuristic</vt:lpstr>
      <vt:lpstr>Edmond’s Karp in Action</vt:lpstr>
      <vt:lpstr>Another Example</vt:lpstr>
      <vt:lpstr>St-cut</vt:lpstr>
      <vt:lpstr>MaxFlow MinCut Theorem</vt:lpstr>
      <vt:lpstr>Determining a Min-cut</vt:lpstr>
      <vt:lpstr>Project Hints</vt:lpstr>
      <vt:lpstr>Methods to Implement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1501 Recitation 7</dc:title>
  <dc:creator>Lu, Gordon</dc:creator>
  <cp:lastModifiedBy>Lu, Gordon</cp:lastModifiedBy>
  <cp:revision>1</cp:revision>
  <dcterms:created xsi:type="dcterms:W3CDTF">2022-04-01T17:43:08Z</dcterms:created>
  <dcterms:modified xsi:type="dcterms:W3CDTF">2022-04-06T14:55:37Z</dcterms:modified>
</cp:coreProperties>
</file>