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29"/>
  </p:notesMasterIdLst>
  <p:sldIdLst>
    <p:sldId id="276" r:id="rId2"/>
    <p:sldId id="277" r:id="rId3"/>
    <p:sldId id="278" r:id="rId4"/>
    <p:sldId id="279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83" r:id="rId23"/>
    <p:sldId id="280" r:id="rId24"/>
    <p:sldId id="282" r:id="rId25"/>
    <p:sldId id="281" r:id="rId26"/>
    <p:sldId id="274" r:id="rId27"/>
    <p:sldId id="272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272"/>
  </p:normalViewPr>
  <p:slideViewPr>
    <p:cSldViewPr snapToGrid="0" snapToObjects="1" showGuides="1">
      <p:cViewPr varScale="1">
        <p:scale>
          <a:sx n="91" d="100"/>
          <a:sy n="91" d="100"/>
        </p:scale>
        <p:origin x="21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21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60611a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460611a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460611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460611a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Already installed on most Mac systems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 install Git shell on Windows or use PowerShell Git application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60611a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460611a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d4145d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d4145d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460611a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460611a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this is not just for new files, but also for edited files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60611a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460611a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this is a local operation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60611a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60611a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460611a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460611a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460611a8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460611a8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0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60611a8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460611a8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d4145d9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d4145d9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c385fd78_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c385fd78_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e460611a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e460611a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e460611a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e460611a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changes made to the file, any version can be restored at any time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460611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460611a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added features to help with synchronization (computers A and B owned by the same user) and collaboration </a:t>
            </a:r>
            <a:r>
              <a:rPr lang="en">
                <a:solidFill>
                  <a:schemeClr val="dk1"/>
                </a:solidFill>
              </a:rPr>
              <a:t>(computers A and B owned by different users)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also introduces problems:  single point of failure, can't work offline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60611a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60611a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Copy of the version database in every </a:t>
            </a:r>
            <a:r>
              <a:rPr lang="en" i="1">
                <a:solidFill>
                  <a:schemeClr val="dk1"/>
                </a:solidFill>
              </a:rPr>
              <a:t>working directory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460611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460611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460611a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460611a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25" y="0"/>
            <a:ext cx="9144000" cy="4910100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74700" y="839625"/>
            <a:ext cx="5955900" cy="186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74700" y="2905800"/>
            <a:ext cx="5955900" cy="1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000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867248" y="229013"/>
            <a:ext cx="2077909" cy="5392564"/>
          </a:xfrm>
          <a:custGeom>
            <a:avLst/>
            <a:gdLst/>
            <a:ahLst/>
            <a:cxnLst/>
            <a:rect l="l" t="t" r="r" b="b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4910175"/>
            <a:ext cx="9144000" cy="1947900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25" y="0"/>
            <a:ext cx="9144000" cy="1001100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lu99331-office-hours.youcanbook.me/" TargetMode="External"/><Relationship Id="rId2" Type="http://schemas.openxmlformats.org/officeDocument/2006/relationships/hyperlink" Target="https://glu99331.github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374700" y="839625"/>
            <a:ext cx="5955900" cy="18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CS 1501 Recitation 1</a:t>
            </a:r>
            <a:endParaRPr sz="3600" dirty="0"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374700" y="2905800"/>
            <a:ext cx="5955900" cy="1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Gordon Lu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601427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version control systems</a:t>
            </a:r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049" y="1053300"/>
            <a:ext cx="4726725" cy="566002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457200" y="1100500"/>
            <a:ext cx="8229600" cy="14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</a:pPr>
            <a:r>
              <a:rPr lang="en" b="1"/>
              <a:t>Modify</a:t>
            </a:r>
            <a:r>
              <a:rPr lang="en"/>
              <a:t> files in your </a:t>
            </a:r>
            <a:r>
              <a:rPr lang="en" i="1"/>
              <a:t>working directory</a:t>
            </a:r>
            <a:endParaRPr/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/>
              <a:t>Stage </a:t>
            </a:r>
            <a:r>
              <a:rPr lang="en"/>
              <a:t>the files, adding snapshots to your </a:t>
            </a:r>
            <a:r>
              <a:rPr lang="en" i="1"/>
              <a:t>staging area</a:t>
            </a:r>
            <a:endParaRPr/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/>
              <a:t>Commit</a:t>
            </a:r>
            <a:r>
              <a:rPr lang="en" b="1" i="1"/>
              <a:t> </a:t>
            </a:r>
            <a:r>
              <a:rPr lang="en"/>
              <a:t>your changes to your local copy of the </a:t>
            </a:r>
            <a:r>
              <a:rPr lang="en" i="1"/>
              <a:t>repository</a:t>
            </a:r>
            <a:endParaRPr i="1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 Git workflow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325" y="2514088"/>
            <a:ext cx="7620000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457200" y="1100500"/>
            <a:ext cx="82296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Git does not necessary keep track of all files in your working directory</a:t>
            </a:r>
            <a:endParaRPr i="1"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lifecycle of a file in Git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564700"/>
            <a:ext cx="7620000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repository</a:t>
            </a:r>
            <a:endParaRPr/>
          </a:p>
        </p:txBody>
      </p:sp>
      <p:pic>
        <p:nvPicPr>
          <p:cNvPr id="95" name="Google Shape;95;p16" descr="ex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775" y="1242575"/>
            <a:ext cx="6596450" cy="49669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6" name="Google Shape;96;p16" descr="ex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775" y="1242575"/>
            <a:ext cx="6596450" cy="49669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7" name="Google Shape;97;p16" descr="ex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3775" y="1242575"/>
            <a:ext cx="6596450" cy="49669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8" name="Google Shape;98;p16" descr="ex4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3775" y="1242575"/>
            <a:ext cx="6596449" cy="49669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9" name="Google Shape;99;p16" descr="ex5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73775" y="1242575"/>
            <a:ext cx="6596450" cy="49669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376600" cy="52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Set your identity</a:t>
            </a:r>
            <a:endParaRPr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 </a:t>
            </a: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config --global user.name "John Doe"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 </a:t>
            </a: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config --global user.email jdoe@example.com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Set other configuration options</a:t>
            </a:r>
            <a:endParaRPr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 </a:t>
            </a: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config --global color.ui true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Get help</a:t>
            </a:r>
            <a:endParaRPr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 </a:t>
            </a: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help </a:t>
            </a:r>
            <a:r>
              <a:rPr lang="en" i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verb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Gitting started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457200" y="2883125"/>
            <a:ext cx="8229600" cy="3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init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>
                <a:solidFill>
                  <a:srgbClr val="002B5E"/>
                </a:solidFill>
              </a:rPr>
              <a:t>Creates a new (empty) repository in the current directory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new repository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457200" y="1650175"/>
            <a:ext cx="8229600" cy="4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For this class, your instructor will create a repository for you, you will just need to copy it from GitHub to your computer using the following command:</a:t>
            </a:r>
            <a:endParaRPr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clone </a:t>
            </a:r>
            <a:r>
              <a:rPr lang="en" i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repository</a:t>
            </a:r>
            <a:endParaRPr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 dirty="0">
                <a:solidFill>
                  <a:srgbClr val="002B5E"/>
                </a:solidFill>
              </a:rPr>
              <a:t>Creates a </a:t>
            </a:r>
            <a:r>
              <a:rPr lang="en" dirty="0"/>
              <a:t>copy of</a:t>
            </a:r>
            <a:r>
              <a:rPr lang="en" dirty="0">
                <a:solidFill>
                  <a:srgbClr val="002B5E"/>
                </a:solidFill>
              </a:rPr>
              <a:t> </a:t>
            </a:r>
            <a:r>
              <a:rPr lang="en" i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repository</a:t>
            </a:r>
            <a:r>
              <a:rPr lang="en" i="1" dirty="0">
                <a:solidFill>
                  <a:srgbClr val="002B5E"/>
                </a:solidFill>
              </a:rPr>
              <a:t> </a:t>
            </a:r>
            <a:r>
              <a:rPr lang="en" dirty="0">
                <a:solidFill>
                  <a:srgbClr val="002B5E"/>
                </a:solidFill>
              </a:rPr>
              <a:t>in the current directory</a:t>
            </a:r>
            <a:endParaRPr dirty="0">
              <a:solidFill>
                <a:srgbClr val="002B5E"/>
              </a:solidFill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Copying a repository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457200" y="2091225"/>
            <a:ext cx="8229600" cy="4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>
                <a:solidFill>
                  <a:srgbClr val="002B5E"/>
                </a:solidFill>
              </a:rPr>
              <a:t>As you work, you will create new files and modify existing files, when you are satisfied with your changes, you can stage them for commit with:</a:t>
            </a:r>
            <a:endParaRPr>
              <a:solidFill>
                <a:srgbClr val="002B5E"/>
              </a:solidFill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add </a:t>
            </a:r>
            <a:r>
              <a:rPr lang="en" i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file_pattern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 files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2183500"/>
            <a:ext cx="8229600" cy="43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 i="1">
                <a:solidFill>
                  <a:srgbClr val="002B5E"/>
                </a:solidFill>
              </a:rPr>
              <a:t>Commits </a:t>
            </a:r>
            <a:r>
              <a:rPr lang="en">
                <a:solidFill>
                  <a:srgbClr val="002B5E"/>
                </a:solidFill>
              </a:rPr>
              <a:t>create a new version in the repository</a:t>
            </a:r>
            <a:endParaRPr>
              <a:solidFill>
                <a:srgbClr val="002B5E"/>
              </a:solidFill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>
                <a:solidFill>
                  <a:srgbClr val="002B5E"/>
                </a:solidFill>
              </a:rPr>
              <a:t>Include a commit message describing the new version</a:t>
            </a:r>
            <a:endParaRPr>
              <a:solidFill>
                <a:srgbClr val="002B5E"/>
              </a:solidFill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commit -m </a:t>
            </a:r>
            <a:r>
              <a:rPr lang="en" i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msg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Committing changes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457200" y="1922075"/>
            <a:ext cx="8229600" cy="4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status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>
                <a:solidFill>
                  <a:srgbClr val="002B5E"/>
                </a:solidFill>
              </a:rPr>
              <a:t>Reports:</a:t>
            </a:r>
            <a:endParaRPr>
              <a:solidFill>
                <a:srgbClr val="002B5E"/>
              </a:solidFill>
            </a:endParaRPr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>
                <a:solidFill>
                  <a:srgbClr val="002B5E"/>
                </a:solidFill>
              </a:rPr>
              <a:t>Files in the working directory that are not tracked</a:t>
            </a:r>
            <a:endParaRPr>
              <a:solidFill>
                <a:srgbClr val="002B5E"/>
              </a:solidFill>
            </a:endParaRPr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>
                <a:solidFill>
                  <a:srgbClr val="002B5E"/>
                </a:solidFill>
              </a:rPr>
              <a:t>File modifications not yet staged for commit</a:t>
            </a:r>
            <a:endParaRPr>
              <a:solidFill>
                <a:srgbClr val="002B5E"/>
              </a:solidFill>
            </a:endParaRPr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>
                <a:solidFill>
                  <a:srgbClr val="002B5E"/>
                </a:solidFill>
              </a:rPr>
              <a:t>File additions and modifications staged for commit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working directory status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BCEBD3-73BA-4FF4-B97F-1ACD32EE3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Senior</a:t>
            </a:r>
          </a:p>
          <a:p>
            <a:endParaRPr lang="en-US" dirty="0"/>
          </a:p>
          <a:p>
            <a:r>
              <a:rPr lang="en-US" dirty="0"/>
              <a:t>My goal is to make sure you get the most out of this course. I hate to see someone struggle, so feel free to contact me if you ever feel stuck!</a:t>
            </a:r>
          </a:p>
          <a:p>
            <a:endParaRPr lang="en-US" dirty="0"/>
          </a:p>
          <a:p>
            <a:r>
              <a:rPr lang="en-US" dirty="0"/>
              <a:t>UTA for 1501 and 1656, but open to help with anything!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3AD716-ED04-46E2-9B2E-D3286CB5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6A3B0-DFED-477E-863C-A451359805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4454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457200" y="2675550"/>
            <a:ext cx="8229600" cy="38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log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>
                <a:solidFill>
                  <a:srgbClr val="002B5E"/>
                </a:solidFill>
              </a:rPr>
              <a:t>Lists commits made to the current repository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Overviewing commit history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457200" y="1480875"/>
            <a:ext cx="8229600" cy="5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 dirty="0">
                <a:solidFill>
                  <a:srgbClr val="002B5E"/>
                </a:solidFill>
              </a:rPr>
              <a:t>It may be handy to see exactly how files changed</a:t>
            </a:r>
            <a:endParaRPr dirty="0">
              <a:solidFill>
                <a:srgbClr val="002B5E"/>
              </a:solidFill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diff</a:t>
            </a:r>
            <a:endParaRPr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 dirty="0">
                <a:solidFill>
                  <a:srgbClr val="002B5E"/>
                </a:solidFill>
              </a:rPr>
              <a:t>Shows modifications not yet staged for commit</a:t>
            </a:r>
            <a:endParaRPr dirty="0">
              <a:solidFill>
                <a:srgbClr val="002B5E"/>
              </a:solidFill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 dirty="0">
                <a:solidFill>
                  <a:srgbClr val="002B5E"/>
                </a:solidFill>
              </a:rPr>
              <a:t> 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diff </a:t>
            </a:r>
            <a:r>
              <a:rPr lang="en" i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commit_id</a:t>
            </a:r>
            <a:endParaRPr dirty="0">
              <a:solidFill>
                <a:srgbClr val="002B5E"/>
              </a:solidFill>
            </a:endParaRPr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 dirty="0">
                <a:solidFill>
                  <a:srgbClr val="002B5E"/>
                </a:solidFill>
              </a:rPr>
              <a:t>Show changes since the commit specified </a:t>
            </a:r>
            <a:endParaRPr dirty="0">
              <a:solidFill>
                <a:srgbClr val="002B5E"/>
              </a:solidFill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 dirty="0">
                <a:solidFill>
                  <a:srgbClr val="002B5E"/>
                </a:solidFill>
              </a:rPr>
              <a:t> 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diff </a:t>
            </a:r>
            <a:r>
              <a:rPr lang="en" i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commit_id1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i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commit_id2</a:t>
            </a:r>
            <a:endParaRPr dirty="0">
              <a:solidFill>
                <a:srgbClr val="002B5E"/>
              </a:solidFill>
            </a:endParaRPr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 dirty="0">
                <a:solidFill>
                  <a:srgbClr val="002B5E"/>
                </a:solidFill>
              </a:rPr>
              <a:t>Show changes between two commits</a:t>
            </a:r>
            <a:endParaRPr dirty="0">
              <a:solidFill>
                <a:srgbClr val="002B5E"/>
              </a:solidFill>
            </a:endParaRPr>
          </a:p>
        </p:txBody>
      </p:sp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Handy command - comparing versions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809927-CCA9-4116-92F7-0A23FDA21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61586"/>
            <a:ext cx="8229600" cy="5283300"/>
          </a:xfrm>
        </p:spPr>
        <p:txBody>
          <a:bodyPr/>
          <a:lstStyle/>
          <a:p>
            <a:pPr marL="88900" indent="0">
              <a:buNone/>
            </a:pPr>
            <a:r>
              <a:rPr lang="en-US" dirty="0"/>
              <a:t>Rather than having to modify and potentially mess up perfectly working code, we can create </a:t>
            </a:r>
            <a:r>
              <a:rPr lang="en-US" b="1" dirty="0"/>
              <a:t>branches</a:t>
            </a:r>
            <a:r>
              <a:rPr lang="en-US" dirty="0"/>
              <a:t> to work on a specific feature!</a:t>
            </a:r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r>
              <a:rPr lang="en-US" dirty="0"/>
              <a:t>To create a branch from master, we can do the following:</a:t>
            </a:r>
          </a:p>
          <a:p>
            <a:r>
              <a:rPr lang="en-US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checkout –b [</a:t>
            </a:r>
            <a:r>
              <a:rPr lang="en-US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branch_name</a:t>
            </a:r>
            <a:r>
              <a:rPr lang="en-US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lang="en-US" dirty="0">
              <a:solidFill>
                <a:srgbClr val="002B5E"/>
              </a:solidFill>
            </a:endParaRPr>
          </a:p>
          <a:p>
            <a:pPr marL="88900" indent="0">
              <a:buNone/>
            </a:pPr>
            <a:r>
              <a:rPr lang="en-US" dirty="0"/>
              <a:t>Then, we can proceed as normal and push, commit, and all changes will be push to the branch…</a:t>
            </a:r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r>
              <a:rPr lang="en-US" dirty="0"/>
              <a:t>Once we are done with our changes, we can then </a:t>
            </a:r>
            <a:r>
              <a:rPr lang="en-US" b="1" dirty="0"/>
              <a:t>merge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merge [</a:t>
            </a:r>
            <a:r>
              <a:rPr lang="en-US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branch_name</a:t>
            </a:r>
            <a:r>
              <a:rPr lang="en-US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marL="88900" indent="0">
              <a:buNone/>
            </a:pPr>
            <a:endParaRPr lang="en-US" dirty="0">
              <a:solidFill>
                <a:srgbClr val="002B5E"/>
              </a:solidFill>
            </a:endParaRPr>
          </a:p>
          <a:p>
            <a:pPr marL="88900" indent="0">
              <a:buNone/>
            </a:pPr>
            <a:r>
              <a:rPr lang="en-US" dirty="0"/>
              <a:t>To switch back, we can do the following:</a:t>
            </a:r>
          </a:p>
          <a:p>
            <a:r>
              <a:rPr lang="en-US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checkout master</a:t>
            </a:r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71C364-1894-405D-8CA9-B0CA0D64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BF8A4-A78A-4BAD-95EC-1CD676368C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4452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C1104A-117F-4C72-A5D6-28E0DFFF5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/>
              <a:t>You’ll begin to realize that every time you push code, you’ll be prompted to enter in your password…</a:t>
            </a:r>
          </a:p>
          <a:p>
            <a:r>
              <a:rPr lang="en-US" dirty="0"/>
              <a:t>Wouldn’t it be convenient to store your credentials somewhere??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2665A9-BC3E-4DDB-A510-525F940C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Making Your Life Easier – Personal Access Tokens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D8320-B1D3-4E14-9937-9094CF1567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3962689-1D34-4BB0-BFDE-9D4957B33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When asked if you would like to authenticate to Git with your GitHub credentials, enter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ui-monospace"/>
              </a:rPr>
              <a:t>Y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256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78F104-BBF9-48A9-A14A-051B6076D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/>
              <a:t>First, click on Settings on GitHub:</a:t>
            </a:r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r>
              <a:rPr lang="en-US" dirty="0"/>
              <a:t>Then, go to Developer Settings </a:t>
            </a:r>
            <a:r>
              <a:rPr lang="en-US" dirty="0">
                <a:sym typeface="Wingdings" panose="05000000000000000000" pitchFamily="2" charset="2"/>
              </a:rPr>
              <a:t> Personal access tokens</a:t>
            </a:r>
          </a:p>
          <a:p>
            <a:r>
              <a:rPr lang="en-US" dirty="0">
                <a:sym typeface="Wingdings" panose="05000000000000000000" pitchFamily="2" charset="2"/>
              </a:rPr>
              <a:t>Click on </a:t>
            </a:r>
            <a:r>
              <a:rPr lang="en-US" b="1" dirty="0">
                <a:sym typeface="Wingdings" panose="05000000000000000000" pitchFamily="2" charset="2"/>
              </a:rPr>
              <a:t>Generate new token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446F04-4E4D-49D0-83B0-594FF82B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PAT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05AD2-7821-4957-BE3A-9B4A4C4B68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2052" name="Picture 4" descr="Settings icon in the user bar">
            <a:extLst>
              <a:ext uri="{FF2B5EF4-FFF2-40B4-BE49-F238E27FC236}">
                <a16:creationId xmlns:a16="http://schemas.microsoft.com/office/drawing/2014/main" id="{E3EE86AE-7062-4C06-B642-CD6B003A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884" y="1085328"/>
            <a:ext cx="1642223" cy="36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310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B5B347-3E28-45F3-88A9-1F8407D9E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/>
              <a:t>First, install GitHub CLI: </a:t>
            </a:r>
          </a:p>
          <a:p>
            <a:r>
              <a:rPr lang="en-US" dirty="0"/>
              <a:t>docs.github.com/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/getting-started-with-</a:t>
            </a:r>
            <a:r>
              <a:rPr lang="en-US" dirty="0" err="1"/>
              <a:t>github</a:t>
            </a:r>
            <a:r>
              <a:rPr lang="en-US" dirty="0"/>
              <a:t>/caching-your-</a:t>
            </a:r>
            <a:r>
              <a:rPr lang="en-US" dirty="0" err="1"/>
              <a:t>github</a:t>
            </a:r>
            <a:r>
              <a:rPr lang="en-US" dirty="0"/>
              <a:t>-credentials-in-git </a:t>
            </a:r>
          </a:p>
          <a:p>
            <a:pPr marL="88900" indent="0">
              <a:buNone/>
            </a:pPr>
            <a:r>
              <a:rPr lang="en-US" dirty="0"/>
              <a:t>Then, enter: </a:t>
            </a:r>
          </a:p>
          <a:p>
            <a:r>
              <a:rPr lang="en-US" dirty="0" err="1"/>
              <a:t>gh</a:t>
            </a:r>
            <a:r>
              <a:rPr lang="en-US" dirty="0"/>
              <a:t> auth login</a:t>
            </a:r>
          </a:p>
          <a:p>
            <a:r>
              <a:rPr lang="en-US" dirty="0"/>
              <a:t>When prompted to select your preferred protocol, select HTTPS</a:t>
            </a:r>
          </a:p>
          <a:p>
            <a:r>
              <a:rPr lang="en-US" dirty="0"/>
              <a:t>When asked if you would like to authenticate to Git with your </a:t>
            </a:r>
            <a:r>
              <a:rPr lang="en-US" dirty="0" err="1"/>
              <a:t>Github</a:t>
            </a:r>
            <a:r>
              <a:rPr lang="en-US" dirty="0"/>
              <a:t> credentials, enter Y</a:t>
            </a:r>
          </a:p>
          <a:p>
            <a:endParaRPr lang="en-US" dirty="0"/>
          </a:p>
          <a:p>
            <a:pPr marL="88900" indent="0">
              <a:buNone/>
            </a:pPr>
            <a:r>
              <a:rPr lang="en-US" dirty="0"/>
              <a:t>Instead of entering in your password, use the generated PAT.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17851-3289-4759-A456-5493B19F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GitHub Credentials in Git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66A16-E7C0-40A9-9ABB-C5D51C3B53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7985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457200" y="1271325"/>
            <a:ext cx="8229600" cy="52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/>
              <a:t>… p</a:t>
            </a:r>
            <a:r>
              <a:rPr lang="en">
                <a:solidFill>
                  <a:srgbClr val="002B5E"/>
                </a:solidFill>
              </a:rPr>
              <a:t>resents only a brief overview of Git</a:t>
            </a:r>
            <a:endParaRPr>
              <a:solidFill>
                <a:srgbClr val="002B5E"/>
              </a:solidFill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Further topics:</a:t>
            </a:r>
            <a:endParaRPr/>
          </a:p>
          <a:p>
            <a:pPr marL="1371600" marR="0" lvl="2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■"/>
            </a:pPr>
            <a:r>
              <a:rPr lang="en">
                <a:solidFill>
                  <a:srgbClr val="002B5E"/>
                </a:solidFill>
              </a:rPr>
              <a:t>branching</a:t>
            </a:r>
            <a:endParaRPr>
              <a:solidFill>
                <a:srgbClr val="002B5E"/>
              </a:solidFill>
            </a:endParaRPr>
          </a:p>
          <a:p>
            <a:pPr marL="1371600" marR="0" lvl="2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■"/>
            </a:pPr>
            <a:r>
              <a:rPr lang="en">
                <a:solidFill>
                  <a:srgbClr val="002B5E"/>
                </a:solidFill>
              </a:rPr>
              <a:t>rebasing</a:t>
            </a:r>
            <a:endParaRPr>
              <a:solidFill>
                <a:srgbClr val="002B5E"/>
              </a:solidFill>
            </a:endParaRPr>
          </a:p>
          <a:p>
            <a:pPr marL="1371600" marR="0" lvl="2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■"/>
            </a:pPr>
            <a:r>
              <a:rPr lang="en">
                <a:solidFill>
                  <a:srgbClr val="002B5E"/>
                </a:solidFill>
              </a:rPr>
              <a:t>tagging</a:t>
            </a:r>
            <a:endParaRPr>
              <a:solidFill>
                <a:srgbClr val="002B5E"/>
              </a:solidFill>
            </a:endParaRPr>
          </a:p>
          <a:p>
            <a:pPr marL="1371600" marR="0" lvl="2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■"/>
            </a:pPr>
            <a:r>
              <a:rPr lang="en">
                <a:solidFill>
                  <a:srgbClr val="002B5E"/>
                </a:solidFill>
              </a:rPr>
              <a:t>…</a:t>
            </a:r>
            <a:endParaRPr>
              <a:solidFill>
                <a:srgbClr val="002B5E"/>
              </a:solidFill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>
                <a:solidFill>
                  <a:srgbClr val="002B5E"/>
                </a:solidFill>
              </a:rPr>
              <a:t>Further resources:</a:t>
            </a:r>
            <a:endParaRPr>
              <a:solidFill>
                <a:srgbClr val="002B5E"/>
              </a:solidFill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>
                <a:solidFill>
                  <a:srgbClr val="002B5E"/>
                </a:solidFill>
              </a:rPr>
              <a:t>https://git-scm.com/book/en/v2</a:t>
            </a:r>
            <a:endParaRPr>
              <a:solidFill>
                <a:srgbClr val="002B5E"/>
              </a:solidFill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>
                <a:solidFill>
                  <a:srgbClr val="002B5E"/>
                </a:solidFill>
              </a:rPr>
              <a:t>http://gitref.org/</a:t>
            </a:r>
            <a:endParaRPr>
              <a:solidFill>
                <a:srgbClr val="002B5E"/>
              </a:solidFill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>
                <a:solidFill>
                  <a:srgbClr val="002B5E"/>
                </a:solidFill>
              </a:rPr>
              <a:t>http://gitimmersion.com/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we've covered here...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457200" y="1171100"/>
            <a:ext cx="8229600" cy="539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560676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example (cloning  and branching via GitHub)</a:t>
            </a:r>
            <a:endParaRPr dirty="0"/>
          </a:p>
        </p:txBody>
      </p:sp>
      <p:sp>
        <p:nvSpPr>
          <p:cNvPr id="156" name="Google Shape;156;p2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501FAE-DF36-43C6-A586-903081BC7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be frequently posting slides on my website!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https://glu99331.github.io/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Office Hours:</a:t>
            </a:r>
          </a:p>
          <a:p>
            <a:pPr marL="88900" indent="0">
              <a:buNone/>
            </a:pPr>
            <a:r>
              <a:rPr lang="en-US" dirty="0"/>
              <a:t>Monday: 1-3PM</a:t>
            </a:r>
          </a:p>
          <a:p>
            <a:pPr marL="88900" indent="0">
              <a:buNone/>
            </a:pPr>
            <a:r>
              <a:rPr lang="en-US" dirty="0"/>
              <a:t>Friday: 4-6PM</a:t>
            </a:r>
          </a:p>
          <a:p>
            <a:pPr marL="88900" indent="0">
              <a:buNone/>
            </a:pPr>
            <a:endParaRPr lang="en-US" dirty="0"/>
          </a:p>
          <a:p>
            <a:r>
              <a:rPr lang="en-US" dirty="0"/>
              <a:t>You can schedule appointments with me here: </a:t>
            </a: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007BFF"/>
                </a:solidFill>
                <a:effectLst/>
                <a:hlinkClick r:id="rId3"/>
              </a:rPr>
              <a:t>https://glu99331-office-hours.youcanbook.me/</a:t>
            </a:r>
            <a:endParaRPr lang="en-US" b="0" i="0" u="none" strike="noStrike" dirty="0">
              <a:solidFill>
                <a:srgbClr val="007BFF"/>
              </a:solidFill>
              <a:effectLst/>
            </a:endParaRPr>
          </a:p>
          <a:p>
            <a:pPr marL="889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3BB272-F479-4BD7-B5BE-F8E93C15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00EAC-64F2-4B66-9F72-B0ECD44B06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29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C008D2-5C53-4BE5-B916-DFDA84B81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overview of Git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04E5B7-B3DF-44FE-B00E-FBD3CC32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509CC-AC14-43DA-A528-F4CB757DDC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642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374700" y="839625"/>
            <a:ext cx="5955900" cy="18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An introduction to version control systems with Git</a:t>
            </a:r>
            <a:endParaRPr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</a:pPr>
            <a:r>
              <a:rPr lang="en"/>
              <a:t>Version control systems record changes to a file or set of files over time so that you can recall specific versions later</a:t>
            </a:r>
            <a:endParaRPr/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Many systems have risen to popularity over the years</a:t>
            </a:r>
            <a:endParaRPr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RCS</a:t>
            </a:r>
            <a:endParaRPr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CVS</a:t>
            </a:r>
            <a:endParaRPr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Subversion</a:t>
            </a:r>
            <a:endParaRPr/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We will focus on Git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systems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These systems help with:</a:t>
            </a:r>
            <a:endParaRPr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Tracking changes</a:t>
            </a:r>
            <a:endParaRPr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Short and long term undo</a:t>
            </a:r>
            <a:endParaRPr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Backup and restore</a:t>
            </a:r>
            <a:endParaRPr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Synchronization</a:t>
            </a:r>
            <a:endParaRPr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Collaboration</a:t>
            </a: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version control?</a:t>
            </a: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version control systems</a:t>
            </a:r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965" y="1275050"/>
            <a:ext cx="5816074" cy="49678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Centralized version control systems</a:t>
            </a:r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213" y="1275050"/>
            <a:ext cx="6893600" cy="479105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965</Words>
  <Application>Microsoft Office PowerPoint</Application>
  <PresentationFormat>On-screen Show (4:3)</PresentationFormat>
  <Paragraphs>168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 Unicode MS</vt:lpstr>
      <vt:lpstr>Droid Sans</vt:lpstr>
      <vt:lpstr>Arial</vt:lpstr>
      <vt:lpstr>Consolas</vt:lpstr>
      <vt:lpstr>Pitt_minimal</vt:lpstr>
      <vt:lpstr>CS 1501 Recitation 1</vt:lpstr>
      <vt:lpstr>Introduction</vt:lpstr>
      <vt:lpstr>Logistics</vt:lpstr>
      <vt:lpstr>Agenda</vt:lpstr>
      <vt:lpstr>An introduction to version control systems with Git</vt:lpstr>
      <vt:lpstr>Version control systems</vt:lpstr>
      <vt:lpstr>Why use version control?</vt:lpstr>
      <vt:lpstr>Local version control systems</vt:lpstr>
      <vt:lpstr>Centralized version control systems</vt:lpstr>
      <vt:lpstr>Distributed version control systems</vt:lpstr>
      <vt:lpstr>The basic Git workflow</vt:lpstr>
      <vt:lpstr>The lifecycle of a file in Git</vt:lpstr>
      <vt:lpstr>Example repository</vt:lpstr>
      <vt:lpstr>Gitting started</vt:lpstr>
      <vt:lpstr>Creating a new repository</vt:lpstr>
      <vt:lpstr>Copying a repository</vt:lpstr>
      <vt:lpstr>Staging files</vt:lpstr>
      <vt:lpstr>Committing changes</vt:lpstr>
      <vt:lpstr>Checking working directory status</vt:lpstr>
      <vt:lpstr>Overviewing commit history</vt:lpstr>
      <vt:lpstr>Handy command - comparing versions</vt:lpstr>
      <vt:lpstr>Git Branching</vt:lpstr>
      <vt:lpstr>Making Your Life Easier – Personal Access Tokens</vt:lpstr>
      <vt:lpstr>Generating a PAT</vt:lpstr>
      <vt:lpstr>Caching GitHub Credentials in Git</vt:lpstr>
      <vt:lpstr>What we've covered here...</vt:lpstr>
      <vt:lpstr>Git example (cloning  and branching via GitHub)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version control systems with Git</dc:title>
  <dc:creator>Gordon Lu</dc:creator>
  <cp:lastModifiedBy>Lu, Gordon</cp:lastModifiedBy>
  <cp:revision>4</cp:revision>
  <dcterms:modified xsi:type="dcterms:W3CDTF">2021-09-02T06:52:15Z</dcterms:modified>
</cp:coreProperties>
</file>