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58" r:id="rId5"/>
    <p:sldId id="260" r:id="rId6"/>
    <p:sldId id="261" r:id="rId7"/>
    <p:sldId id="283"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2" r:id="rId26"/>
    <p:sldId id="279" r:id="rId27"/>
    <p:sldId id="280" r:id="rId28"/>
    <p:sldId id="281"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snapToGrid="0">
      <p:cViewPr varScale="1">
        <p:scale>
          <a:sx n="107" d="100"/>
          <a:sy n="107"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3/24/2022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3/24/2022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3/24/2022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8208-859B-47F7-B5FD-871F7C23BEAB}"/>
              </a:ext>
            </a:extLst>
          </p:cNvPr>
          <p:cNvSpPr>
            <a:spLocks noGrp="1"/>
          </p:cNvSpPr>
          <p:nvPr>
            <p:ph type="ctrTitle"/>
          </p:nvPr>
        </p:nvSpPr>
        <p:spPr/>
        <p:txBody>
          <a:bodyPr/>
          <a:lstStyle/>
          <a:p>
            <a:r>
              <a:rPr lang="en-US" dirty="0"/>
              <a:t>Cs 1501 Recitation 6</a:t>
            </a:r>
          </a:p>
        </p:txBody>
      </p:sp>
      <p:sp>
        <p:nvSpPr>
          <p:cNvPr id="3" name="Subtitle 2">
            <a:extLst>
              <a:ext uri="{FF2B5EF4-FFF2-40B4-BE49-F238E27FC236}">
                <a16:creationId xmlns:a16="http://schemas.microsoft.com/office/drawing/2014/main" id="{EA980C38-4639-4FEF-AF2C-74986F4DD820}"/>
              </a:ext>
            </a:extLst>
          </p:cNvPr>
          <p:cNvSpPr>
            <a:spLocks noGrp="1"/>
          </p:cNvSpPr>
          <p:nvPr>
            <p:ph type="subTitle" idx="1"/>
          </p:nvPr>
        </p:nvSpPr>
        <p:spPr/>
        <p:txBody>
          <a:bodyPr/>
          <a:lstStyle/>
          <a:p>
            <a:r>
              <a:rPr lang="en-US" dirty="0"/>
              <a:t>Gordon Lu</a:t>
            </a:r>
          </a:p>
        </p:txBody>
      </p:sp>
    </p:spTree>
    <p:extLst>
      <p:ext uri="{BB962C8B-B14F-4D97-AF65-F5344CB8AC3E}">
        <p14:creationId xmlns:p14="http://schemas.microsoft.com/office/powerpoint/2010/main" val="364236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32A1-5693-4548-ACBF-047D895BEF38}"/>
              </a:ext>
            </a:extLst>
          </p:cNvPr>
          <p:cNvSpPr>
            <a:spLocks noGrp="1"/>
          </p:cNvSpPr>
          <p:nvPr>
            <p:ph type="title"/>
          </p:nvPr>
        </p:nvSpPr>
        <p:spPr/>
        <p:txBody>
          <a:bodyPr/>
          <a:lstStyle/>
          <a:p>
            <a:r>
              <a:rPr lang="en-US" dirty="0"/>
              <a:t>Eager Prim V.s. Lazy Prim</a:t>
            </a:r>
          </a:p>
        </p:txBody>
      </p:sp>
      <p:sp>
        <p:nvSpPr>
          <p:cNvPr id="3" name="Content Placeholder 2">
            <a:extLst>
              <a:ext uri="{FF2B5EF4-FFF2-40B4-BE49-F238E27FC236}">
                <a16:creationId xmlns:a16="http://schemas.microsoft.com/office/drawing/2014/main" id="{7C37B4C2-AA75-4D6E-841A-4E4E853C189F}"/>
              </a:ext>
            </a:extLst>
          </p:cNvPr>
          <p:cNvSpPr>
            <a:spLocks noGrp="1"/>
          </p:cNvSpPr>
          <p:nvPr>
            <p:ph idx="1"/>
          </p:nvPr>
        </p:nvSpPr>
        <p:spPr/>
        <p:txBody>
          <a:bodyPr/>
          <a:lstStyle/>
          <a:p>
            <a:pPr marL="0" indent="0">
              <a:buNone/>
            </a:pPr>
            <a:r>
              <a:rPr lang="en-US" dirty="0"/>
              <a:t>Each time we add an edge to the MST, we also add a vertex.</a:t>
            </a:r>
          </a:p>
          <a:p>
            <a:r>
              <a:rPr lang="en-US" dirty="0"/>
              <a:t>We add all edges from said vertex into the PQ to other vertices not in the MST in order to consider candidate MST edges.</a:t>
            </a:r>
          </a:p>
          <a:p>
            <a:r>
              <a:rPr lang="en-US" dirty="0"/>
              <a:t>We must also consider any edge connecting the vertex just added to a MST vertex that is already on the PQ to be invalid (as it connects two MST vertices)</a:t>
            </a:r>
          </a:p>
          <a:p>
            <a:pPr marL="0" indent="0">
              <a:buNone/>
            </a:pPr>
            <a:r>
              <a:rPr lang="en-US" dirty="0"/>
              <a:t>A </a:t>
            </a:r>
            <a:r>
              <a:rPr lang="en-US" i="1" dirty="0"/>
              <a:t>lazy implementation </a:t>
            </a:r>
            <a:r>
              <a:rPr lang="en-US" dirty="0"/>
              <a:t>leaves such edges on the PQ, deferring the eligibility to when they are removed.</a:t>
            </a:r>
          </a:p>
          <a:p>
            <a:pPr marL="0" indent="0">
              <a:buNone/>
            </a:pPr>
            <a:r>
              <a:rPr lang="en-US" dirty="0"/>
              <a:t>An </a:t>
            </a:r>
            <a:r>
              <a:rPr lang="en-US" i="1" dirty="0"/>
              <a:t>eager implementation </a:t>
            </a:r>
            <a:r>
              <a:rPr lang="en-US" dirty="0"/>
              <a:t>removes such edges from the PQ right away.</a:t>
            </a:r>
          </a:p>
        </p:txBody>
      </p:sp>
    </p:spTree>
    <p:extLst>
      <p:ext uri="{BB962C8B-B14F-4D97-AF65-F5344CB8AC3E}">
        <p14:creationId xmlns:p14="http://schemas.microsoft.com/office/powerpoint/2010/main" val="13390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4B20-2941-4B1F-9AE4-807BD06E8AD9}"/>
              </a:ext>
            </a:extLst>
          </p:cNvPr>
          <p:cNvSpPr>
            <a:spLocks noGrp="1"/>
          </p:cNvSpPr>
          <p:nvPr>
            <p:ph type="title"/>
          </p:nvPr>
        </p:nvSpPr>
        <p:spPr/>
        <p:txBody>
          <a:bodyPr/>
          <a:lstStyle/>
          <a:p>
            <a:r>
              <a:rPr lang="en-US" dirty="0"/>
              <a:t>Lazy prim Example</a:t>
            </a:r>
          </a:p>
        </p:txBody>
      </p:sp>
      <p:pic>
        <p:nvPicPr>
          <p:cNvPr id="5" name="Content Placeholder 4">
            <a:extLst>
              <a:ext uri="{FF2B5EF4-FFF2-40B4-BE49-F238E27FC236}">
                <a16:creationId xmlns:a16="http://schemas.microsoft.com/office/drawing/2014/main" id="{F8C60D6D-945D-47B1-9635-B5754CAF07B1}"/>
              </a:ext>
            </a:extLst>
          </p:cNvPr>
          <p:cNvPicPr>
            <a:picLocks noGrp="1" noChangeAspect="1"/>
          </p:cNvPicPr>
          <p:nvPr>
            <p:ph idx="1"/>
          </p:nvPr>
        </p:nvPicPr>
        <p:blipFill>
          <a:blip r:embed="rId2"/>
          <a:stretch>
            <a:fillRect/>
          </a:stretch>
        </p:blipFill>
        <p:spPr>
          <a:xfrm>
            <a:off x="4325068" y="2777195"/>
            <a:ext cx="3541864" cy="2143416"/>
          </a:xfrm>
        </p:spPr>
      </p:pic>
    </p:spTree>
    <p:extLst>
      <p:ext uri="{BB962C8B-B14F-4D97-AF65-F5344CB8AC3E}">
        <p14:creationId xmlns:p14="http://schemas.microsoft.com/office/powerpoint/2010/main" val="154140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BBB5-06A2-41EB-82C5-A8392EBDC8C8}"/>
              </a:ext>
            </a:extLst>
          </p:cNvPr>
          <p:cNvSpPr>
            <a:spLocks noGrp="1"/>
          </p:cNvSpPr>
          <p:nvPr>
            <p:ph type="title"/>
          </p:nvPr>
        </p:nvSpPr>
        <p:spPr/>
        <p:txBody>
          <a:bodyPr/>
          <a:lstStyle/>
          <a:p>
            <a:r>
              <a:rPr lang="en-US" dirty="0"/>
              <a:t>Lazy Prim Code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B41FA0-69FC-4201-A257-799631AF4C0D}"/>
                  </a:ext>
                </a:extLst>
              </p:cNvPr>
              <p:cNvSpPr>
                <a:spLocks noGrp="1"/>
              </p:cNvSpPr>
              <p:nvPr>
                <p:ph idx="1"/>
              </p:nvPr>
            </p:nvSpPr>
            <p:spPr/>
            <p:txBody>
              <a:bodyPr/>
              <a:lstStyle/>
              <a:p>
                <a:pPr marL="0" indent="0">
                  <a:buNone/>
                </a:pPr>
                <a:r>
                  <a:rPr lang="en-US" dirty="0"/>
                  <a:t>Lazy Prim will take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𝐸</m:t>
                        </m:r>
                      </m:e>
                    </m:func>
                    <m:r>
                      <a:rPr lang="en-US" b="0" i="1" smtClean="0">
                        <a:latin typeface="Cambria Math" panose="02040503050406030204" pitchFamily="18" charset="0"/>
                      </a:rPr>
                      <m:t>)</m:t>
                    </m:r>
                  </m:oMath>
                </a14:m>
                <a:r>
                  <a:rPr lang="en-US" dirty="0"/>
                  <a:t> to compute the MST.</a:t>
                </a:r>
              </a:p>
              <a:p>
                <a:r>
                  <a:rPr lang="en-US" dirty="0"/>
                  <a:t>Let’s code it up now!</a:t>
                </a:r>
              </a:p>
              <a:p>
                <a:endParaRPr lang="en-US" dirty="0"/>
              </a:p>
            </p:txBody>
          </p:sp>
        </mc:Choice>
        <mc:Fallback>
          <p:sp>
            <p:nvSpPr>
              <p:cNvPr id="3" name="Content Placeholder 2">
                <a:extLst>
                  <a:ext uri="{FF2B5EF4-FFF2-40B4-BE49-F238E27FC236}">
                    <a16:creationId xmlns:a16="http://schemas.microsoft.com/office/drawing/2014/main" id="{F9B41FA0-69FC-4201-A257-799631AF4C0D}"/>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349033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87BC-D19F-49EB-A7BA-B21C22C70FF6}"/>
              </a:ext>
            </a:extLst>
          </p:cNvPr>
          <p:cNvSpPr>
            <a:spLocks noGrp="1"/>
          </p:cNvSpPr>
          <p:nvPr>
            <p:ph type="title"/>
          </p:nvPr>
        </p:nvSpPr>
        <p:spPr/>
        <p:txBody>
          <a:bodyPr/>
          <a:lstStyle/>
          <a:p>
            <a:r>
              <a:rPr lang="en-US" dirty="0"/>
              <a:t>Eager Prim</a:t>
            </a:r>
          </a:p>
        </p:txBody>
      </p:sp>
      <p:sp>
        <p:nvSpPr>
          <p:cNvPr id="3" name="Content Placeholder 2">
            <a:extLst>
              <a:ext uri="{FF2B5EF4-FFF2-40B4-BE49-F238E27FC236}">
                <a16:creationId xmlns:a16="http://schemas.microsoft.com/office/drawing/2014/main" id="{586ABCA9-B061-460F-AEAA-CC62697BEAAA}"/>
              </a:ext>
            </a:extLst>
          </p:cNvPr>
          <p:cNvSpPr>
            <a:spLocks noGrp="1"/>
          </p:cNvSpPr>
          <p:nvPr>
            <p:ph idx="1"/>
          </p:nvPr>
        </p:nvSpPr>
        <p:spPr/>
        <p:txBody>
          <a:bodyPr/>
          <a:lstStyle/>
          <a:p>
            <a:pPr marL="0" indent="0">
              <a:buNone/>
            </a:pPr>
            <a:r>
              <a:rPr lang="en-US" dirty="0"/>
              <a:t>To improve Lazy Prim, we might try to delete ineligible edges from the priority queue, so that the priority queue contains only the crossing edges between tree vertices and non-tree vertices. </a:t>
            </a:r>
          </a:p>
          <a:p>
            <a:r>
              <a:rPr lang="en-US" dirty="0"/>
              <a:t>But we can eliminate even more edges. The key is to note that our only interest is in the minimal edge from each non-tree vertex to a tree vertex.</a:t>
            </a:r>
          </a:p>
          <a:p>
            <a:r>
              <a:rPr lang="en-US" dirty="0"/>
              <a:t>In other words, we maintain on the priority queue just one edge for each non-tree vertex w : the shortest edge that connects it to the tree. </a:t>
            </a:r>
          </a:p>
          <a:p>
            <a:r>
              <a:rPr lang="en-US" dirty="0"/>
              <a:t>Any longer edge connecting w to the tree will become ineligible at some point, so there is no need to keep it on the priority queue.</a:t>
            </a:r>
          </a:p>
        </p:txBody>
      </p:sp>
    </p:spTree>
    <p:extLst>
      <p:ext uri="{BB962C8B-B14F-4D97-AF65-F5344CB8AC3E}">
        <p14:creationId xmlns:p14="http://schemas.microsoft.com/office/powerpoint/2010/main" val="153113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0C1A-7CDC-4367-8719-052BADDFE6C8}"/>
              </a:ext>
            </a:extLst>
          </p:cNvPr>
          <p:cNvSpPr>
            <a:spLocks noGrp="1"/>
          </p:cNvSpPr>
          <p:nvPr>
            <p:ph type="title"/>
          </p:nvPr>
        </p:nvSpPr>
        <p:spPr/>
        <p:txBody>
          <a:bodyPr/>
          <a:lstStyle/>
          <a:p>
            <a:r>
              <a:rPr lang="en-US" dirty="0"/>
              <a:t>Eager Prim Example</a:t>
            </a:r>
          </a:p>
        </p:txBody>
      </p:sp>
      <p:pic>
        <p:nvPicPr>
          <p:cNvPr id="5" name="Picture 4">
            <a:extLst>
              <a:ext uri="{FF2B5EF4-FFF2-40B4-BE49-F238E27FC236}">
                <a16:creationId xmlns:a16="http://schemas.microsoft.com/office/drawing/2014/main" id="{226C3202-5984-4D78-9CE1-96E991136B93}"/>
              </a:ext>
            </a:extLst>
          </p:cNvPr>
          <p:cNvPicPr>
            <a:picLocks noChangeAspect="1"/>
          </p:cNvPicPr>
          <p:nvPr/>
        </p:nvPicPr>
        <p:blipFill>
          <a:blip r:embed="rId2"/>
          <a:stretch>
            <a:fillRect/>
          </a:stretch>
        </p:blipFill>
        <p:spPr>
          <a:xfrm>
            <a:off x="4122915" y="2732635"/>
            <a:ext cx="3946169" cy="2333039"/>
          </a:xfrm>
          <a:prstGeom prst="rect">
            <a:avLst/>
          </a:prstGeom>
        </p:spPr>
      </p:pic>
    </p:spTree>
    <p:extLst>
      <p:ext uri="{BB962C8B-B14F-4D97-AF65-F5344CB8AC3E}">
        <p14:creationId xmlns:p14="http://schemas.microsoft.com/office/powerpoint/2010/main" val="332596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8DD3-5A7C-499C-9FB4-5E0A1C16B576}"/>
              </a:ext>
            </a:extLst>
          </p:cNvPr>
          <p:cNvSpPr>
            <a:spLocks noGrp="1"/>
          </p:cNvSpPr>
          <p:nvPr>
            <p:ph type="title"/>
          </p:nvPr>
        </p:nvSpPr>
        <p:spPr/>
        <p:txBody>
          <a:bodyPr/>
          <a:lstStyle/>
          <a:p>
            <a:r>
              <a:rPr lang="en-US" dirty="0"/>
              <a:t>Eager Prim Code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A14B64A-4DEF-49F7-8903-2605CF7089D0}"/>
                  </a:ext>
                </a:extLst>
              </p:cNvPr>
              <p:cNvSpPr>
                <a:spLocks noGrp="1"/>
              </p:cNvSpPr>
              <p:nvPr>
                <p:ph idx="1"/>
              </p:nvPr>
            </p:nvSpPr>
            <p:spPr/>
            <p:txBody>
              <a:bodyPr/>
              <a:lstStyle/>
              <a:p>
                <a:pPr marL="0" indent="0">
                  <a:buNone/>
                </a:pPr>
                <a:r>
                  <a:rPr lang="en-US" dirty="0"/>
                  <a:t>Lazy Prim will take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𝑉</m:t>
                        </m:r>
                      </m:e>
                    </m:func>
                    <m:r>
                      <a:rPr lang="en-US" b="0" i="1" smtClean="0">
                        <a:latin typeface="Cambria Math" panose="02040503050406030204" pitchFamily="18" charset="0"/>
                      </a:rPr>
                      <m:t>)</m:t>
                    </m:r>
                  </m:oMath>
                </a14:m>
                <a:r>
                  <a:rPr lang="en-US" dirty="0"/>
                  <a:t> to compute the MST.</a:t>
                </a:r>
              </a:p>
              <a:p>
                <a:r>
                  <a:rPr lang="en-US" dirty="0"/>
                  <a:t>Let’s code it up now!</a:t>
                </a:r>
              </a:p>
              <a:p>
                <a:endParaRPr lang="en-US" dirty="0"/>
              </a:p>
            </p:txBody>
          </p:sp>
        </mc:Choice>
        <mc:Fallback>
          <p:sp>
            <p:nvSpPr>
              <p:cNvPr id="3" name="Content Placeholder 2">
                <a:extLst>
                  <a:ext uri="{FF2B5EF4-FFF2-40B4-BE49-F238E27FC236}">
                    <a16:creationId xmlns:a16="http://schemas.microsoft.com/office/drawing/2014/main" id="{AA14B64A-4DEF-49F7-8903-2605CF7089D0}"/>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1299133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B87E-D6E9-4B9D-8B93-DB23EC16D3E8}"/>
              </a:ext>
            </a:extLst>
          </p:cNvPr>
          <p:cNvSpPr>
            <a:spLocks noGrp="1"/>
          </p:cNvSpPr>
          <p:nvPr>
            <p:ph type="title"/>
          </p:nvPr>
        </p:nvSpPr>
        <p:spPr/>
        <p:txBody>
          <a:bodyPr/>
          <a:lstStyle/>
          <a:p>
            <a:r>
              <a:rPr lang="en-US" dirty="0"/>
              <a:t>Other MST Algorithms</a:t>
            </a:r>
          </a:p>
        </p:txBody>
      </p:sp>
      <p:pic>
        <p:nvPicPr>
          <p:cNvPr id="5" name="Picture 4">
            <a:extLst>
              <a:ext uri="{FF2B5EF4-FFF2-40B4-BE49-F238E27FC236}">
                <a16:creationId xmlns:a16="http://schemas.microsoft.com/office/drawing/2014/main" id="{382C9C33-6AF6-4BFC-85B3-77AB8CBB69DF}"/>
              </a:ext>
            </a:extLst>
          </p:cNvPr>
          <p:cNvPicPr>
            <a:picLocks noChangeAspect="1"/>
          </p:cNvPicPr>
          <p:nvPr/>
        </p:nvPicPr>
        <p:blipFill>
          <a:blip r:embed="rId2"/>
          <a:stretch>
            <a:fillRect/>
          </a:stretch>
        </p:blipFill>
        <p:spPr>
          <a:xfrm>
            <a:off x="3647733" y="2581156"/>
            <a:ext cx="4896533" cy="1695687"/>
          </a:xfrm>
          <a:prstGeom prst="rect">
            <a:avLst/>
          </a:prstGeom>
        </p:spPr>
      </p:pic>
    </p:spTree>
    <p:extLst>
      <p:ext uri="{BB962C8B-B14F-4D97-AF65-F5344CB8AC3E}">
        <p14:creationId xmlns:p14="http://schemas.microsoft.com/office/powerpoint/2010/main" val="204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DC96-8053-4EFD-B7BE-93759BD35123}"/>
              </a:ext>
            </a:extLst>
          </p:cNvPr>
          <p:cNvSpPr>
            <a:spLocks noGrp="1"/>
          </p:cNvSpPr>
          <p:nvPr>
            <p:ph type="title"/>
          </p:nvPr>
        </p:nvSpPr>
        <p:spPr/>
        <p:txBody>
          <a:bodyPr/>
          <a:lstStyle/>
          <a:p>
            <a:r>
              <a:rPr lang="en-US" dirty="0"/>
              <a:t>A Final Remark</a:t>
            </a:r>
          </a:p>
        </p:txBody>
      </p:sp>
      <p:sp>
        <p:nvSpPr>
          <p:cNvPr id="3" name="Content Placeholder 2">
            <a:extLst>
              <a:ext uri="{FF2B5EF4-FFF2-40B4-BE49-F238E27FC236}">
                <a16:creationId xmlns:a16="http://schemas.microsoft.com/office/drawing/2014/main" id="{47EF39F5-86FE-44E2-85A7-E4DF51F5B79B}"/>
              </a:ext>
            </a:extLst>
          </p:cNvPr>
          <p:cNvSpPr>
            <a:spLocks noGrp="1"/>
          </p:cNvSpPr>
          <p:nvPr>
            <p:ph idx="1"/>
          </p:nvPr>
        </p:nvSpPr>
        <p:spPr/>
        <p:txBody>
          <a:bodyPr/>
          <a:lstStyle/>
          <a:p>
            <a:pPr marL="0" indent="0">
              <a:buNone/>
            </a:pPr>
            <a:r>
              <a:rPr lang="en-US" dirty="0"/>
              <a:t>1) Do Prim’s and Kruskal’s algorithms work for </a:t>
            </a:r>
            <a:r>
              <a:rPr lang="en-US" i="1" dirty="0"/>
              <a:t>directed graphs</a:t>
            </a:r>
            <a:r>
              <a:rPr lang="en-US" dirty="0"/>
              <a:t>?</a:t>
            </a:r>
          </a:p>
          <a:p>
            <a:r>
              <a:rPr lang="en-US" dirty="0"/>
              <a:t>No. That is a much more difficult graph theory problem referred to as the </a:t>
            </a:r>
            <a:r>
              <a:rPr lang="en-US" i="1" dirty="0"/>
              <a:t>minimum cost arborescence problem.</a:t>
            </a:r>
          </a:p>
          <a:p>
            <a:pPr marL="0" indent="0">
              <a:buNone/>
            </a:pPr>
            <a:r>
              <a:rPr lang="en-US" dirty="0"/>
              <a:t>2) Can you modify Eager Prim so that a d-way heap is used instead? (This is referred to as Johnson’s Algorithm.)</a:t>
            </a:r>
          </a:p>
          <a:p>
            <a:pPr marL="0" indent="0">
              <a:buNone/>
            </a:pPr>
            <a:r>
              <a:rPr lang="en-US" dirty="0"/>
              <a:t>3) An MST edge whose deletion from the graph would cause the MST weight to increase is called a critical edge. Show how to find all critical edges in a graph in time proportional to E log E .</a:t>
            </a:r>
          </a:p>
          <a:p>
            <a:r>
              <a:rPr lang="en-US" dirty="0"/>
              <a:t>Hint: Consider degree sequences.</a:t>
            </a:r>
          </a:p>
        </p:txBody>
      </p:sp>
    </p:spTree>
    <p:extLst>
      <p:ext uri="{BB962C8B-B14F-4D97-AF65-F5344CB8AC3E}">
        <p14:creationId xmlns:p14="http://schemas.microsoft.com/office/powerpoint/2010/main" val="288915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8208-859B-47F7-B5FD-871F7C23BEAB}"/>
              </a:ext>
            </a:extLst>
          </p:cNvPr>
          <p:cNvSpPr>
            <a:spLocks noGrp="1"/>
          </p:cNvSpPr>
          <p:nvPr>
            <p:ph type="ctrTitle"/>
          </p:nvPr>
        </p:nvSpPr>
        <p:spPr/>
        <p:txBody>
          <a:bodyPr/>
          <a:lstStyle/>
          <a:p>
            <a:r>
              <a:rPr lang="en-US" dirty="0"/>
              <a:t>Shortest Path Algorithms</a:t>
            </a:r>
          </a:p>
        </p:txBody>
      </p:sp>
    </p:spTree>
    <p:extLst>
      <p:ext uri="{BB962C8B-B14F-4D97-AF65-F5344CB8AC3E}">
        <p14:creationId xmlns:p14="http://schemas.microsoft.com/office/powerpoint/2010/main" val="253292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1E24-F70B-4C37-9FA6-5DD3D4A8D641}"/>
              </a:ext>
            </a:extLst>
          </p:cNvPr>
          <p:cNvSpPr>
            <a:spLocks noGrp="1"/>
          </p:cNvSpPr>
          <p:nvPr>
            <p:ph type="title"/>
          </p:nvPr>
        </p:nvSpPr>
        <p:spPr/>
        <p:txBody>
          <a:bodyPr/>
          <a:lstStyle/>
          <a:p>
            <a:r>
              <a:rPr lang="en-US" dirty="0"/>
              <a:t>The Shortest Path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AD21E8-597E-4525-8C3B-60B1666C25B9}"/>
                  </a:ext>
                </a:extLst>
              </p:cNvPr>
              <p:cNvSpPr>
                <a:spLocks noGrp="1"/>
              </p:cNvSpPr>
              <p:nvPr>
                <p:ph idx="1"/>
              </p:nvPr>
            </p:nvSpPr>
            <p:spPr/>
            <p:txBody>
              <a:bodyPr/>
              <a:lstStyle/>
              <a:p>
                <a:pPr marL="0" indent="0">
                  <a:buNone/>
                </a:pPr>
                <a:r>
                  <a:rPr lang="en-US" dirty="0"/>
                  <a:t>Let G be a connected digraph each of whose edges is assigned </a:t>
                </a:r>
                <a:r>
                  <a:rPr lang="en-US" i="1" dirty="0"/>
                  <a:t>weights </a:t>
                </a:r>
                <a:r>
                  <a:rPr lang="en-US" dirty="0"/>
                  <a:t>or </a:t>
                </a:r>
                <a:r>
                  <a:rPr lang="en-US" i="1" dirty="0"/>
                  <a:t>costs</a:t>
                </a:r>
                <a:r>
                  <a:rPr lang="en-US" dirty="0"/>
                  <a:t>. G is then called an </a:t>
                </a:r>
                <a:r>
                  <a:rPr lang="en-US" i="1" dirty="0"/>
                  <a:t>edge-weighted digraph.</a:t>
                </a:r>
              </a:p>
              <a:p>
                <a:pPr marL="0" indent="0">
                  <a:buNone/>
                </a:pPr>
                <a:r>
                  <a:rPr lang="en-US" dirty="0"/>
                  <a:t>A </a:t>
                </a:r>
                <a:r>
                  <a:rPr lang="en-US" i="1" dirty="0"/>
                  <a:t>directed path </a:t>
                </a:r>
                <a:r>
                  <a:rPr lang="en-US" dirty="0"/>
                  <a:t>in an edge-weighted digraph has an associated </a:t>
                </a:r>
                <a:r>
                  <a:rPr lang="en-US" i="1" dirty="0"/>
                  <a:t>path weight</a:t>
                </a:r>
                <a:r>
                  <a:rPr lang="en-US" dirty="0"/>
                  <a:t>, which is the sum of the weights of that path’s edges.</a:t>
                </a:r>
              </a:p>
              <a:p>
                <a:pPr marL="0" indent="0">
                  <a:buNone/>
                </a:pPr>
                <a:r>
                  <a:rPr lang="en-US" b="1" i="1" dirty="0"/>
                  <a:t>The Shortest Path Problem:</a:t>
                </a:r>
                <a:br>
                  <a:rPr lang="en-US" b="1" i="1" dirty="0"/>
                </a:br>
                <a:r>
                  <a:rPr lang="en-US" i="1" dirty="0"/>
                  <a:t>For two vertices u and v in an edge-weighted digraph G, our goal is to find the lowest-weight directed path from u to v.</a:t>
                </a:r>
              </a:p>
              <a:p>
                <a:r>
                  <a:rPr lang="en-US" dirty="0"/>
                  <a:t>The </a:t>
                </a:r>
                <a:r>
                  <a:rPr lang="en-US" i="1" dirty="0"/>
                  <a:t>shortest path </a:t>
                </a:r>
                <a:r>
                  <a:rPr lang="en-US" dirty="0"/>
                  <a:t>from vertex </a:t>
                </a:r>
                <a14:m>
                  <m:oMath xmlns:m="http://schemas.openxmlformats.org/officeDocument/2006/math">
                    <m:r>
                      <a:rPr lang="en-US" b="0" i="1" smtClean="0">
                        <a:latin typeface="Cambria Math" panose="02040503050406030204" pitchFamily="18" charset="0"/>
                      </a:rPr>
                      <m:t>𝑠</m:t>
                    </m:r>
                  </m:oMath>
                </a14:m>
                <a:r>
                  <a:rPr lang="en-US" dirty="0"/>
                  <a:t> to vertex </a:t>
                </a:r>
                <a14:m>
                  <m:oMath xmlns:m="http://schemas.openxmlformats.org/officeDocument/2006/math">
                    <m:r>
                      <a:rPr lang="en-US" b="0" i="1" smtClean="0">
                        <a:latin typeface="Cambria Math" panose="02040503050406030204" pitchFamily="18" charset="0"/>
                      </a:rPr>
                      <m:t>𝑡</m:t>
                    </m:r>
                  </m:oMath>
                </a14:m>
                <a:r>
                  <a:rPr lang="en-US" dirty="0"/>
                  <a:t> in an edge-weighted digraph is a directed path such that no other path has a lower weight.</a:t>
                </a:r>
              </a:p>
              <a:p>
                <a:pPr marL="0" indent="0">
                  <a:buNone/>
                </a:pPr>
                <a:endParaRPr lang="en-US" dirty="0"/>
              </a:p>
            </p:txBody>
          </p:sp>
        </mc:Choice>
        <mc:Fallback>
          <p:sp>
            <p:nvSpPr>
              <p:cNvPr id="3" name="Content Placeholder 2">
                <a:extLst>
                  <a:ext uri="{FF2B5EF4-FFF2-40B4-BE49-F238E27FC236}">
                    <a16:creationId xmlns:a16="http://schemas.microsoft.com/office/drawing/2014/main" id="{A6AD21E8-597E-4525-8C3B-60B1666C25B9}"/>
                  </a:ext>
                </a:extLst>
              </p:cNvPr>
              <p:cNvSpPr>
                <a:spLocks noGrp="1" noRot="1" noChangeAspect="1" noMove="1" noResize="1" noEditPoints="1" noAdjustHandles="1" noChangeArrowheads="1" noChangeShapeType="1" noTextEdit="1"/>
              </p:cNvSpPr>
              <p:nvPr>
                <p:ph idx="1"/>
              </p:nvPr>
            </p:nvSpPr>
            <p:spPr>
              <a:blipFill>
                <a:blip r:embed="rId2"/>
                <a:stretch>
                  <a:fillRect l="-631" t="-1179" r="-394"/>
                </a:stretch>
              </a:blipFill>
            </p:spPr>
            <p:txBody>
              <a:bodyPr/>
              <a:lstStyle/>
              <a:p>
                <a:r>
                  <a:rPr lang="en-US">
                    <a:noFill/>
                  </a:rPr>
                  <a:t> </a:t>
                </a:r>
              </a:p>
            </p:txBody>
          </p:sp>
        </mc:Fallback>
      </mc:AlternateContent>
    </p:spTree>
    <p:extLst>
      <p:ext uri="{BB962C8B-B14F-4D97-AF65-F5344CB8AC3E}">
        <p14:creationId xmlns:p14="http://schemas.microsoft.com/office/powerpoint/2010/main" val="191091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947D-ECF8-4A1E-9EE0-DAFE9FCB67A5}"/>
              </a:ext>
            </a:extLst>
          </p:cNvPr>
          <p:cNvSpPr>
            <a:spLocks noGrp="1"/>
          </p:cNvSpPr>
          <p:nvPr>
            <p:ph type="title"/>
          </p:nvPr>
        </p:nvSpPr>
        <p:spPr/>
        <p:txBody>
          <a:bodyPr/>
          <a:lstStyle/>
          <a:p>
            <a:r>
              <a:rPr lang="en-US" dirty="0"/>
              <a:t>Agenda For Today</a:t>
            </a:r>
          </a:p>
        </p:txBody>
      </p:sp>
      <p:sp>
        <p:nvSpPr>
          <p:cNvPr id="3" name="Content Placeholder 2">
            <a:extLst>
              <a:ext uri="{FF2B5EF4-FFF2-40B4-BE49-F238E27FC236}">
                <a16:creationId xmlns:a16="http://schemas.microsoft.com/office/drawing/2014/main" id="{35A81CEB-5617-41CD-9F02-F9942CB77DEA}"/>
              </a:ext>
            </a:extLst>
          </p:cNvPr>
          <p:cNvSpPr>
            <a:spLocks noGrp="1"/>
          </p:cNvSpPr>
          <p:nvPr>
            <p:ph idx="1"/>
          </p:nvPr>
        </p:nvSpPr>
        <p:spPr/>
        <p:txBody>
          <a:bodyPr/>
          <a:lstStyle/>
          <a:p>
            <a:r>
              <a:rPr lang="en-US" dirty="0"/>
              <a:t>Minimum Spanning Tree Algorithms</a:t>
            </a:r>
          </a:p>
          <a:p>
            <a:pPr lvl="1"/>
            <a:r>
              <a:rPr lang="en-US" dirty="0"/>
              <a:t>Prim’s</a:t>
            </a:r>
          </a:p>
          <a:p>
            <a:r>
              <a:rPr lang="en-US" dirty="0"/>
              <a:t>Shortest Path Algorithms</a:t>
            </a:r>
          </a:p>
          <a:p>
            <a:pPr lvl="1"/>
            <a:r>
              <a:rPr lang="en-US" dirty="0"/>
              <a:t>Dijkstra’s</a:t>
            </a:r>
          </a:p>
          <a:p>
            <a:pPr lvl="1"/>
            <a:r>
              <a:rPr lang="en-US" dirty="0"/>
              <a:t>Bellman-Ford</a:t>
            </a:r>
          </a:p>
          <a:p>
            <a:r>
              <a:rPr lang="en-US" dirty="0"/>
              <a:t>Questions for Project 3?</a:t>
            </a:r>
          </a:p>
          <a:p>
            <a:pPr marL="0" indent="0">
              <a:buNone/>
            </a:pPr>
            <a:endParaRPr lang="en-US" dirty="0"/>
          </a:p>
        </p:txBody>
      </p:sp>
    </p:spTree>
    <p:extLst>
      <p:ext uri="{BB962C8B-B14F-4D97-AF65-F5344CB8AC3E}">
        <p14:creationId xmlns:p14="http://schemas.microsoft.com/office/powerpoint/2010/main" val="250741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CA11-8E9D-46F5-8C10-53FFBE7B09F8}"/>
              </a:ext>
            </a:extLst>
          </p:cNvPr>
          <p:cNvSpPr>
            <a:spLocks noGrp="1"/>
          </p:cNvSpPr>
          <p:nvPr>
            <p:ph type="title"/>
          </p:nvPr>
        </p:nvSpPr>
        <p:spPr/>
        <p:txBody>
          <a:bodyPr/>
          <a:lstStyle/>
          <a:p>
            <a:r>
              <a:rPr lang="en-US" dirty="0"/>
              <a:t>Shortest Path Considerations</a:t>
            </a:r>
          </a:p>
        </p:txBody>
      </p:sp>
      <p:sp>
        <p:nvSpPr>
          <p:cNvPr id="3" name="Content Placeholder 2">
            <a:extLst>
              <a:ext uri="{FF2B5EF4-FFF2-40B4-BE49-F238E27FC236}">
                <a16:creationId xmlns:a16="http://schemas.microsoft.com/office/drawing/2014/main" id="{1A478F9A-9D0A-4AB1-861F-8AF194A4BE0D}"/>
              </a:ext>
            </a:extLst>
          </p:cNvPr>
          <p:cNvSpPr>
            <a:spLocks noGrp="1"/>
          </p:cNvSpPr>
          <p:nvPr>
            <p:ph idx="1"/>
          </p:nvPr>
        </p:nvSpPr>
        <p:spPr/>
        <p:txBody>
          <a:bodyPr/>
          <a:lstStyle/>
          <a:p>
            <a:pPr marL="0" indent="0">
              <a:buNone/>
            </a:pPr>
            <a:r>
              <a:rPr lang="en-US" b="1" dirty="0"/>
              <a:t>Single-source shortest paths: </a:t>
            </a:r>
          </a:p>
          <a:p>
            <a:pPr marL="0" indent="0">
              <a:buNone/>
            </a:pPr>
            <a:r>
              <a:rPr lang="en-US" i="1" dirty="0"/>
              <a:t>Given an edge-weighted digraph and a source vertex s, support queries of the form Is there a directed path from s to a given target vertex t? If so, find a shortest such path (one whose total weight is minimal).</a:t>
            </a:r>
          </a:p>
          <a:p>
            <a:pPr marL="0" indent="0">
              <a:buNone/>
            </a:pPr>
            <a:r>
              <a:rPr lang="en-US" dirty="0"/>
              <a:t>Our SP algorithm will assume that edge weights are positive.</a:t>
            </a:r>
          </a:p>
          <a:p>
            <a:r>
              <a:rPr lang="en-US" dirty="0"/>
              <a:t>The second SP algorithm we consider will resolve this issue.</a:t>
            </a:r>
          </a:p>
        </p:txBody>
      </p:sp>
    </p:spTree>
    <p:extLst>
      <p:ext uri="{BB962C8B-B14F-4D97-AF65-F5344CB8AC3E}">
        <p14:creationId xmlns:p14="http://schemas.microsoft.com/office/powerpoint/2010/main" val="356182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1BC6-152C-47DA-9B9A-B3B3154E57EE}"/>
              </a:ext>
            </a:extLst>
          </p:cNvPr>
          <p:cNvSpPr>
            <a:spLocks noGrp="1"/>
          </p:cNvSpPr>
          <p:nvPr>
            <p:ph type="title"/>
          </p:nvPr>
        </p:nvSpPr>
        <p:spPr/>
        <p:txBody>
          <a:bodyPr/>
          <a:lstStyle/>
          <a:p>
            <a:r>
              <a:rPr lang="en-US" dirty="0"/>
              <a:t>Shortest-Paths Tree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260CFA-3635-42C9-8403-64A4C2994BC0}"/>
                  </a:ext>
                </a:extLst>
              </p:cNvPr>
              <p:cNvSpPr>
                <a:spLocks noGrp="1"/>
              </p:cNvSpPr>
              <p:nvPr>
                <p:ph idx="1"/>
              </p:nvPr>
            </p:nvSpPr>
            <p:spPr/>
            <p:txBody>
              <a:bodyPr/>
              <a:lstStyle/>
              <a:p>
                <a:pPr marL="0" indent="0">
                  <a:buNone/>
                </a:pPr>
                <a:r>
                  <a:rPr lang="en-US" dirty="0"/>
                  <a:t>Here, we will focus on the </a:t>
                </a:r>
                <a:r>
                  <a:rPr lang="en-US" i="1" dirty="0"/>
                  <a:t>single-source shortest-paths problem</a:t>
                </a:r>
                <a:r>
                  <a:rPr lang="en-US" dirty="0"/>
                  <a:t>, where we are given a source vertex </a:t>
                </a:r>
                <a14:m>
                  <m:oMath xmlns:m="http://schemas.openxmlformats.org/officeDocument/2006/math">
                    <m:r>
                      <a:rPr lang="en-US" b="0" i="1" smtClean="0">
                        <a:latin typeface="Cambria Math" panose="02040503050406030204" pitchFamily="18" charset="0"/>
                      </a:rPr>
                      <m:t>𝑠</m:t>
                    </m:r>
                  </m:oMath>
                </a14:m>
                <a:r>
                  <a:rPr lang="en-US" dirty="0"/>
                  <a:t>. </a:t>
                </a:r>
              </a:p>
              <a:p>
                <a:r>
                  <a:rPr lang="en-US" dirty="0"/>
                  <a:t>The result of the computation is a </a:t>
                </a:r>
                <a:r>
                  <a:rPr lang="en-US" i="1" dirty="0"/>
                  <a:t>shortest-paths tree </a:t>
                </a:r>
                <a:r>
                  <a:rPr lang="en-US" dirty="0"/>
                  <a:t>(SPT), which gives a shortest path from </a:t>
                </a:r>
                <a14:m>
                  <m:oMath xmlns:m="http://schemas.openxmlformats.org/officeDocument/2006/math">
                    <m:r>
                      <a:rPr lang="en-US" b="0" i="1" smtClean="0">
                        <a:latin typeface="Cambria Math" panose="02040503050406030204" pitchFamily="18" charset="0"/>
                      </a:rPr>
                      <m:t>𝑠</m:t>
                    </m:r>
                  </m:oMath>
                </a14:m>
                <a:r>
                  <a:rPr lang="en-US" dirty="0"/>
                  <a:t> to every vertex reachable from </a:t>
                </a:r>
                <a14:m>
                  <m:oMath xmlns:m="http://schemas.openxmlformats.org/officeDocument/2006/math">
                    <m:r>
                      <a:rPr lang="en-US" b="0" i="1" smtClean="0">
                        <a:latin typeface="Cambria Math" panose="02040503050406030204" pitchFamily="18" charset="0"/>
                      </a:rPr>
                      <m:t>𝑠</m:t>
                    </m:r>
                  </m:oMath>
                </a14:m>
                <a:r>
                  <a:rPr lang="en-US" dirty="0"/>
                  <a:t>.</a:t>
                </a:r>
              </a:p>
              <a:p>
                <a:pPr marL="0" indent="0">
                  <a:buNone/>
                </a:pPr>
                <a:r>
                  <a:rPr lang="en-US" dirty="0"/>
                  <a:t>A </a:t>
                </a:r>
                <a:r>
                  <a:rPr lang="en-US" i="1" dirty="0"/>
                  <a:t>shortest-paths tree </a:t>
                </a:r>
                <a:r>
                  <a:rPr lang="en-US" dirty="0"/>
                  <a:t>for a source vertex </a:t>
                </a:r>
                <a14:m>
                  <m:oMath xmlns:m="http://schemas.openxmlformats.org/officeDocument/2006/math">
                    <m:r>
                      <a:rPr lang="en-US" b="0" i="1" smtClean="0">
                        <a:latin typeface="Cambria Math" panose="02040503050406030204" pitchFamily="18" charset="0"/>
                      </a:rPr>
                      <m:t>𝑠</m:t>
                    </m:r>
                  </m:oMath>
                </a14:m>
                <a:r>
                  <a:rPr lang="en-US" dirty="0"/>
                  <a:t> is a subgraph containing </a:t>
                </a:r>
                <a14:m>
                  <m:oMath xmlns:m="http://schemas.openxmlformats.org/officeDocument/2006/math">
                    <m:r>
                      <a:rPr lang="en-US" b="0" i="1" smtClean="0">
                        <a:latin typeface="Cambria Math" panose="02040503050406030204" pitchFamily="18" charset="0"/>
                      </a:rPr>
                      <m:t>𝑠</m:t>
                    </m:r>
                  </m:oMath>
                </a14:m>
                <a:r>
                  <a:rPr lang="en-US" dirty="0"/>
                  <a:t> and all the vertices reachable from </a:t>
                </a:r>
                <a14:m>
                  <m:oMath xmlns:m="http://schemas.openxmlformats.org/officeDocument/2006/math">
                    <m:r>
                      <a:rPr lang="en-US" b="0" i="1" smtClean="0">
                        <a:latin typeface="Cambria Math" panose="02040503050406030204" pitchFamily="18" charset="0"/>
                      </a:rPr>
                      <m:t>𝑠</m:t>
                    </m:r>
                  </m:oMath>
                </a14:m>
                <a:r>
                  <a:rPr lang="en-US" dirty="0"/>
                  <a:t> that forms a directed tree rooted at </a:t>
                </a:r>
                <a14:m>
                  <m:oMath xmlns:m="http://schemas.openxmlformats.org/officeDocument/2006/math">
                    <m:r>
                      <a:rPr lang="en-US" b="0" i="1" smtClean="0">
                        <a:latin typeface="Cambria Math" panose="02040503050406030204" pitchFamily="18" charset="0"/>
                      </a:rPr>
                      <m:t>𝑠</m:t>
                    </m:r>
                  </m:oMath>
                </a14:m>
                <a:r>
                  <a:rPr lang="en-US" dirty="0"/>
                  <a:t> such that every tree path is a shortest path in the digraph.</a:t>
                </a:r>
              </a:p>
            </p:txBody>
          </p:sp>
        </mc:Choice>
        <mc:Fallback>
          <p:sp>
            <p:nvSpPr>
              <p:cNvPr id="3" name="Content Placeholder 2">
                <a:extLst>
                  <a:ext uri="{FF2B5EF4-FFF2-40B4-BE49-F238E27FC236}">
                    <a16:creationId xmlns:a16="http://schemas.microsoft.com/office/drawing/2014/main" id="{29260CFA-3635-42C9-8403-64A4C2994BC0}"/>
                  </a:ext>
                </a:extLst>
              </p:cNvPr>
              <p:cNvSpPr>
                <a:spLocks noGrp="1" noRot="1" noChangeAspect="1" noMove="1" noResize="1" noEditPoints="1" noAdjustHandles="1" noChangeArrowheads="1" noChangeShapeType="1" noTextEdit="1"/>
              </p:cNvSpPr>
              <p:nvPr>
                <p:ph idx="1"/>
              </p:nvPr>
            </p:nvSpPr>
            <p:spPr>
              <a:blipFill>
                <a:blip r:embed="rId2"/>
                <a:stretch>
                  <a:fillRect l="-631" t="-1179" r="-1025"/>
                </a:stretch>
              </a:blipFill>
            </p:spPr>
            <p:txBody>
              <a:bodyPr/>
              <a:lstStyle/>
              <a:p>
                <a:r>
                  <a:rPr lang="en-US">
                    <a:noFill/>
                  </a:rPr>
                  <a:t> </a:t>
                </a:r>
              </a:p>
            </p:txBody>
          </p:sp>
        </mc:Fallback>
      </mc:AlternateContent>
    </p:spTree>
    <p:extLst>
      <p:ext uri="{BB962C8B-B14F-4D97-AF65-F5344CB8AC3E}">
        <p14:creationId xmlns:p14="http://schemas.microsoft.com/office/powerpoint/2010/main" val="254461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2088-3579-4646-A43D-EEC4F18D8729}"/>
              </a:ext>
            </a:extLst>
          </p:cNvPr>
          <p:cNvSpPr>
            <a:spLocks noGrp="1"/>
          </p:cNvSpPr>
          <p:nvPr>
            <p:ph type="title"/>
          </p:nvPr>
        </p:nvSpPr>
        <p:spPr/>
        <p:txBody>
          <a:bodyPr/>
          <a:lstStyle/>
          <a:p>
            <a:r>
              <a:rPr lang="en-US" dirty="0"/>
              <a:t>Data Structures for Shortest Paths</a:t>
            </a:r>
          </a:p>
        </p:txBody>
      </p:sp>
      <p:sp>
        <p:nvSpPr>
          <p:cNvPr id="3" name="Content Placeholder 2">
            <a:extLst>
              <a:ext uri="{FF2B5EF4-FFF2-40B4-BE49-F238E27FC236}">
                <a16:creationId xmlns:a16="http://schemas.microsoft.com/office/drawing/2014/main" id="{41F626ED-E61A-448E-8352-8D2C9E4E0CD5}"/>
              </a:ext>
            </a:extLst>
          </p:cNvPr>
          <p:cNvSpPr>
            <a:spLocks noGrp="1"/>
          </p:cNvSpPr>
          <p:nvPr>
            <p:ph idx="1"/>
          </p:nvPr>
        </p:nvSpPr>
        <p:spPr/>
        <p:txBody>
          <a:bodyPr/>
          <a:lstStyle/>
          <a:p>
            <a:pPr marL="0" indent="0">
              <a:buNone/>
            </a:pPr>
            <a:r>
              <a:rPr lang="en-US" dirty="0"/>
              <a:t>Before discussing some SP algorithms, we’ll need some data structures:</a:t>
            </a:r>
            <a:br>
              <a:rPr lang="en-US" dirty="0"/>
            </a:br>
            <a:r>
              <a:rPr lang="en-US" dirty="0"/>
              <a:t>1) </a:t>
            </a:r>
            <a:r>
              <a:rPr lang="en-US" dirty="0" err="1"/>
              <a:t>edgeTo</a:t>
            </a:r>
            <a:r>
              <a:rPr lang="en-US" dirty="0"/>
              <a:t>[ ]: An parent-edge representation in the form of a vertex-indexed array</a:t>
            </a:r>
          </a:p>
          <a:p>
            <a:r>
              <a:rPr lang="en-US" dirty="0" err="1"/>
              <a:t>edgeTo</a:t>
            </a:r>
            <a:r>
              <a:rPr lang="en-US" dirty="0"/>
              <a:t>[v] is the edge that connects v to its parent in the tree (last edge on a SP from s to v)</a:t>
            </a:r>
          </a:p>
          <a:p>
            <a:pPr marL="0" indent="0">
              <a:buNone/>
            </a:pPr>
            <a:r>
              <a:rPr lang="en-US" dirty="0"/>
              <a:t>2) </a:t>
            </a:r>
            <a:r>
              <a:rPr lang="en-US" dirty="0" err="1"/>
              <a:t>distTo</a:t>
            </a:r>
            <a:r>
              <a:rPr lang="en-US" dirty="0"/>
              <a:t>: A vertex-indexed array such that </a:t>
            </a:r>
            <a:r>
              <a:rPr lang="en-US" dirty="0" err="1"/>
              <a:t>distTo</a:t>
            </a:r>
            <a:r>
              <a:rPr lang="en-US" dirty="0"/>
              <a:t>[v] is the length of the SP from s to v.</a:t>
            </a:r>
          </a:p>
          <a:p>
            <a:r>
              <a:rPr lang="en-US" dirty="0"/>
              <a:t>We use </a:t>
            </a:r>
            <a:r>
              <a:rPr lang="en-US" dirty="0" err="1"/>
              <a:t>Double.POSITIVE_INFINITY</a:t>
            </a:r>
            <a:r>
              <a:rPr lang="en-US" dirty="0"/>
              <a:t> to denotes vertices that are not reachable from the source.</a:t>
            </a:r>
          </a:p>
          <a:p>
            <a:pPr marL="0" indent="0">
              <a:buNone/>
            </a:pPr>
            <a:endParaRPr lang="en-US" dirty="0"/>
          </a:p>
        </p:txBody>
      </p:sp>
    </p:spTree>
    <p:extLst>
      <p:ext uri="{BB962C8B-B14F-4D97-AF65-F5344CB8AC3E}">
        <p14:creationId xmlns:p14="http://schemas.microsoft.com/office/powerpoint/2010/main" val="29900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25DC-1127-42E6-A1B9-2000E5196BAF}"/>
              </a:ext>
            </a:extLst>
          </p:cNvPr>
          <p:cNvSpPr>
            <a:spLocks noGrp="1"/>
          </p:cNvSpPr>
          <p:nvPr>
            <p:ph type="title"/>
          </p:nvPr>
        </p:nvSpPr>
        <p:spPr/>
        <p:txBody>
          <a:bodyPr/>
          <a:lstStyle/>
          <a:p>
            <a:r>
              <a:rPr lang="en-US" dirty="0"/>
              <a:t>Edge Relaxation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BEA31E-78C2-4716-9D5D-5E69BD457B24}"/>
                  </a:ext>
                </a:extLst>
              </p:cNvPr>
              <p:cNvSpPr>
                <a:spLocks noGrp="1"/>
              </p:cNvSpPr>
              <p:nvPr>
                <p:ph idx="1"/>
              </p:nvPr>
            </p:nvSpPr>
            <p:spPr/>
            <p:txBody>
              <a:bodyPr>
                <a:normAutofit fontScale="92500"/>
              </a:bodyPr>
              <a:lstStyle/>
              <a:p>
                <a:pPr marL="0" indent="0">
                  <a:buNone/>
                </a:pPr>
                <a:r>
                  <a:rPr lang="en-US" dirty="0"/>
                  <a:t>The SP implementations that we’ll be interested are based on a simple operation known as </a:t>
                </a:r>
                <a:r>
                  <a:rPr lang="en-US" i="1" dirty="0"/>
                  <a:t>relaxation</a:t>
                </a:r>
                <a:r>
                  <a:rPr lang="en-US" dirty="0"/>
                  <a:t>.</a:t>
                </a:r>
              </a:p>
              <a:p>
                <a:r>
                  <a:rPr lang="en-US" dirty="0"/>
                  <a:t>Edge relaxation is defined as follows: to relax an edge v</a:t>
                </a:r>
                <a14:m>
                  <m:oMath xmlns:m="http://schemas.openxmlformats.org/officeDocument/2006/math">
                    <m:r>
                      <a:rPr lang="en-US" b="0" i="1" smtClean="0">
                        <a:latin typeface="Cambria Math" panose="02040503050406030204" pitchFamily="18" charset="0"/>
                      </a:rPr>
                      <m:t>→</m:t>
                    </m:r>
                  </m:oMath>
                </a14:m>
                <a:r>
                  <a:rPr lang="en-US" dirty="0"/>
                  <a:t>w means to test whether the best-known way from s to w is to go from s to v, then take the edge from v to w, and, if so, update our data structures to indicate that to be the case. </a:t>
                </a:r>
              </a:p>
              <a:p>
                <a:r>
                  <a:rPr lang="en-US" dirty="0"/>
                  <a:t>The best-known distance to w through v is the sum of </a:t>
                </a:r>
                <a:r>
                  <a:rPr lang="en-US" dirty="0" err="1"/>
                  <a:t>distTo</a:t>
                </a:r>
                <a:r>
                  <a:rPr lang="en-US" dirty="0"/>
                  <a:t>[v] and </a:t>
                </a:r>
                <a:r>
                  <a:rPr lang="en-US" dirty="0" err="1"/>
                  <a:t>e.weight</a:t>
                </a:r>
                <a:r>
                  <a:rPr lang="en-US" dirty="0"/>
                  <a:t>() if that value is not smaller than </a:t>
                </a:r>
                <a:r>
                  <a:rPr lang="en-US" dirty="0" err="1"/>
                  <a:t>distTo</a:t>
                </a:r>
                <a:r>
                  <a:rPr lang="en-US" dirty="0"/>
                  <a:t>[w], we say the edge is ineligible, and we ignore it; if it is smaller, we update the data structures.</a:t>
                </a:r>
              </a:p>
              <a:p>
                <a:r>
                  <a:rPr lang="en-US" dirty="0"/>
                  <a:t>Either the edge is ineligible, and no changes are made, or the edge v-&gt;w leads to a shorter path to w and we update </a:t>
                </a:r>
                <a:r>
                  <a:rPr lang="en-US" dirty="0" err="1"/>
                  <a:t>edgeTo</a:t>
                </a:r>
                <a:r>
                  <a:rPr lang="en-US" dirty="0"/>
                  <a:t>[w] and </a:t>
                </a:r>
                <a:r>
                  <a:rPr lang="en-US" dirty="0" err="1"/>
                  <a:t>distTo</a:t>
                </a:r>
                <a:r>
                  <a:rPr lang="en-US" dirty="0"/>
                  <a:t>[w] </a:t>
                </a:r>
              </a:p>
              <a:p>
                <a:endParaRPr lang="en-US" dirty="0"/>
              </a:p>
            </p:txBody>
          </p:sp>
        </mc:Choice>
        <mc:Fallback>
          <p:sp>
            <p:nvSpPr>
              <p:cNvPr id="3" name="Content Placeholder 2">
                <a:extLst>
                  <a:ext uri="{FF2B5EF4-FFF2-40B4-BE49-F238E27FC236}">
                    <a16:creationId xmlns:a16="http://schemas.microsoft.com/office/drawing/2014/main" id="{7BBEA31E-78C2-4716-9D5D-5E69BD457B24}"/>
                  </a:ext>
                </a:extLst>
              </p:cNvPr>
              <p:cNvSpPr>
                <a:spLocks noGrp="1" noRot="1" noChangeAspect="1" noMove="1" noResize="1" noEditPoints="1" noAdjustHandles="1" noChangeArrowheads="1" noChangeShapeType="1" noTextEdit="1"/>
              </p:cNvSpPr>
              <p:nvPr>
                <p:ph idx="1"/>
              </p:nvPr>
            </p:nvSpPr>
            <p:spPr>
              <a:blipFill>
                <a:blip r:embed="rId2"/>
                <a:stretch>
                  <a:fillRect l="-473" t="-786" b="-1375"/>
                </a:stretch>
              </a:blipFill>
            </p:spPr>
            <p:txBody>
              <a:bodyPr/>
              <a:lstStyle/>
              <a:p>
                <a:r>
                  <a:rPr lang="en-US">
                    <a:noFill/>
                  </a:rPr>
                  <a:t> </a:t>
                </a:r>
              </a:p>
            </p:txBody>
          </p:sp>
        </mc:Fallback>
      </mc:AlternateContent>
    </p:spTree>
    <p:extLst>
      <p:ext uri="{BB962C8B-B14F-4D97-AF65-F5344CB8AC3E}">
        <p14:creationId xmlns:p14="http://schemas.microsoft.com/office/powerpoint/2010/main" val="355722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494F-4AE7-47C8-90EF-0C3E92F8D030}"/>
              </a:ext>
            </a:extLst>
          </p:cNvPr>
          <p:cNvSpPr>
            <a:spLocks noGrp="1"/>
          </p:cNvSpPr>
          <p:nvPr>
            <p:ph type="title"/>
          </p:nvPr>
        </p:nvSpPr>
        <p:spPr/>
        <p:txBody>
          <a:bodyPr/>
          <a:lstStyle/>
          <a:p>
            <a:r>
              <a:rPr lang="en-US" dirty="0"/>
              <a:t>Generic Shortest-Paths Algorithm</a:t>
            </a:r>
          </a:p>
        </p:txBody>
      </p:sp>
      <p:sp>
        <p:nvSpPr>
          <p:cNvPr id="3" name="Content Placeholder 2">
            <a:extLst>
              <a:ext uri="{FF2B5EF4-FFF2-40B4-BE49-F238E27FC236}">
                <a16:creationId xmlns:a16="http://schemas.microsoft.com/office/drawing/2014/main" id="{273F3373-295A-4332-B185-CD30DA466D43}"/>
              </a:ext>
            </a:extLst>
          </p:cNvPr>
          <p:cNvSpPr>
            <a:spLocks noGrp="1"/>
          </p:cNvSpPr>
          <p:nvPr>
            <p:ph idx="1"/>
          </p:nvPr>
        </p:nvSpPr>
        <p:spPr/>
        <p:txBody>
          <a:bodyPr/>
          <a:lstStyle/>
          <a:p>
            <a:pPr marL="0" indent="0">
              <a:buNone/>
            </a:pPr>
            <a:r>
              <a:rPr lang="en-US" dirty="0"/>
              <a:t>Initialize </a:t>
            </a:r>
            <a:r>
              <a:rPr lang="en-US" dirty="0" err="1"/>
              <a:t>distTo</a:t>
            </a:r>
            <a:r>
              <a:rPr lang="en-US" dirty="0"/>
              <a:t>[s] to 0 and all other </a:t>
            </a:r>
            <a:r>
              <a:rPr lang="en-US" dirty="0" err="1"/>
              <a:t>distTo</a:t>
            </a:r>
            <a:r>
              <a:rPr lang="en-US" dirty="0"/>
              <a:t>[] values to infinity, and proceed as follows: </a:t>
            </a:r>
          </a:p>
          <a:p>
            <a:r>
              <a:rPr lang="en-US" dirty="0"/>
              <a:t>Relax any edge in G, continuing until no edge is eligible. </a:t>
            </a:r>
          </a:p>
          <a:p>
            <a:r>
              <a:rPr lang="en-US" dirty="0"/>
              <a:t>For all vertices w reachable from s, the value of </a:t>
            </a:r>
            <a:r>
              <a:rPr lang="en-US" dirty="0" err="1"/>
              <a:t>distTo</a:t>
            </a:r>
            <a:r>
              <a:rPr lang="en-US" dirty="0"/>
              <a:t>[w] after this computation is the length of a shortest path from s to w (and the value of </a:t>
            </a:r>
            <a:r>
              <a:rPr lang="en-US" dirty="0" err="1"/>
              <a:t>edgeTo</a:t>
            </a:r>
            <a:r>
              <a:rPr lang="en-US" dirty="0"/>
              <a:t>[] is the last edge on that path).</a:t>
            </a:r>
          </a:p>
        </p:txBody>
      </p:sp>
    </p:spTree>
    <p:extLst>
      <p:ext uri="{BB962C8B-B14F-4D97-AF65-F5344CB8AC3E}">
        <p14:creationId xmlns:p14="http://schemas.microsoft.com/office/powerpoint/2010/main" val="339028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8208-859B-47F7-B5FD-871F7C23BEAB}"/>
              </a:ext>
            </a:extLst>
          </p:cNvPr>
          <p:cNvSpPr>
            <a:spLocks noGrp="1"/>
          </p:cNvSpPr>
          <p:nvPr>
            <p:ph type="ctrTitle"/>
          </p:nvPr>
        </p:nvSpPr>
        <p:spPr/>
        <p:txBody>
          <a:bodyPr/>
          <a:lstStyle/>
          <a:p>
            <a:r>
              <a:rPr lang="en-US" dirty="0"/>
              <a:t>Dijkstra’s Algorithm</a:t>
            </a:r>
          </a:p>
        </p:txBody>
      </p:sp>
    </p:spTree>
    <p:extLst>
      <p:ext uri="{BB962C8B-B14F-4D97-AF65-F5344CB8AC3E}">
        <p14:creationId xmlns:p14="http://schemas.microsoft.com/office/powerpoint/2010/main" val="1863742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35A0-0A8C-4CDB-A144-D4A2E354FA06}"/>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3C54D44B-C3FB-4BBD-8459-0CB3E0787C7B}"/>
              </a:ext>
            </a:extLst>
          </p:cNvPr>
          <p:cNvSpPr>
            <a:spLocks noGrp="1"/>
          </p:cNvSpPr>
          <p:nvPr>
            <p:ph idx="1"/>
          </p:nvPr>
        </p:nvSpPr>
        <p:spPr/>
        <p:txBody>
          <a:bodyPr>
            <a:normAutofit fontScale="92500"/>
          </a:bodyPr>
          <a:lstStyle/>
          <a:p>
            <a:pPr marL="0" indent="0">
              <a:buNone/>
            </a:pPr>
            <a:r>
              <a:rPr lang="en-US" dirty="0"/>
              <a:t>Dijkstra’s Algorithm is an analogous scheme to the construction of a MST for Prim’s Algorithm, but instead we are computing the </a:t>
            </a:r>
            <a:r>
              <a:rPr lang="en-US" i="1" dirty="0"/>
              <a:t>shortest-paths tree</a:t>
            </a:r>
            <a:r>
              <a:rPr lang="en-US" dirty="0"/>
              <a:t> (SPT).</a:t>
            </a:r>
          </a:p>
          <a:p>
            <a:pPr marL="0" indent="0">
              <a:buNone/>
            </a:pPr>
            <a:r>
              <a:rPr lang="en-US" b="1" dirty="0"/>
              <a:t>Dijkstra’s Algorithm:</a:t>
            </a:r>
          </a:p>
          <a:p>
            <a:r>
              <a:rPr lang="en-US" i="1" dirty="0"/>
              <a:t>Begin by initializing </a:t>
            </a:r>
            <a:r>
              <a:rPr lang="en-US" i="1" dirty="0" err="1"/>
              <a:t>dist</a:t>
            </a:r>
            <a:r>
              <a:rPr lang="en-US" i="1" dirty="0"/>
              <a:t>[s] to 0 and all other </a:t>
            </a:r>
            <a:r>
              <a:rPr lang="en-US" i="1" dirty="0" err="1"/>
              <a:t>distTo</a:t>
            </a:r>
            <a:r>
              <a:rPr lang="en-US" i="1" dirty="0"/>
              <a:t>[] entries to positive infinity</a:t>
            </a:r>
          </a:p>
          <a:p>
            <a:r>
              <a:rPr lang="en-US" i="1" dirty="0"/>
              <a:t>Then, relax and add to the tree a non-tree vertex with the lowest </a:t>
            </a:r>
            <a:r>
              <a:rPr lang="en-US" i="1" dirty="0" err="1"/>
              <a:t>distTo</a:t>
            </a:r>
            <a:r>
              <a:rPr lang="en-US" i="1" dirty="0"/>
              <a:t>[] value, continuing until all vertices are on the tree or no non-tree vertex has a finite </a:t>
            </a:r>
            <a:r>
              <a:rPr lang="en-US" i="1" dirty="0" err="1"/>
              <a:t>distTo</a:t>
            </a:r>
            <a:r>
              <a:rPr lang="en-US" i="1" dirty="0"/>
              <a:t>[] value.</a:t>
            </a:r>
          </a:p>
          <a:p>
            <a:pPr marL="0" indent="0">
              <a:buNone/>
            </a:pPr>
            <a:r>
              <a:rPr lang="en-US" dirty="0"/>
              <a:t>Theorem: </a:t>
            </a:r>
          </a:p>
          <a:p>
            <a:pPr marL="0" indent="0">
              <a:buNone/>
            </a:pPr>
            <a:r>
              <a:rPr lang="en-US" i="1" dirty="0"/>
              <a:t>Dijkstra’s Algorithm solves the single-source shortest-paths problem in edge-weighted digraphs with </a:t>
            </a:r>
            <a:r>
              <a:rPr lang="en-US" b="1" i="1" dirty="0"/>
              <a:t>nonnegative weights</a:t>
            </a:r>
            <a:r>
              <a:rPr lang="en-US" dirty="0"/>
              <a:t>.</a:t>
            </a:r>
          </a:p>
        </p:txBody>
      </p:sp>
    </p:spTree>
    <p:extLst>
      <p:ext uri="{BB962C8B-B14F-4D97-AF65-F5344CB8AC3E}">
        <p14:creationId xmlns:p14="http://schemas.microsoft.com/office/powerpoint/2010/main" val="15319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81A1-9CDD-4479-A2F2-6EDC865F23CF}"/>
              </a:ext>
            </a:extLst>
          </p:cNvPr>
          <p:cNvSpPr>
            <a:spLocks noGrp="1"/>
          </p:cNvSpPr>
          <p:nvPr>
            <p:ph type="title"/>
          </p:nvPr>
        </p:nvSpPr>
        <p:spPr/>
        <p:txBody>
          <a:bodyPr/>
          <a:lstStyle/>
          <a:p>
            <a:r>
              <a:rPr lang="en-US" dirty="0"/>
              <a:t>Data Structures for Dijkstra’s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4543C2-B71A-4F56-B46F-A090DEA5F710}"/>
                  </a:ext>
                </a:extLst>
              </p:cNvPr>
              <p:cNvSpPr>
                <a:spLocks noGrp="1"/>
              </p:cNvSpPr>
              <p:nvPr>
                <p:ph idx="1"/>
              </p:nvPr>
            </p:nvSpPr>
            <p:spPr/>
            <p:txBody>
              <a:bodyPr>
                <a:normAutofit fontScale="92500" lnSpcReduction="10000"/>
              </a:bodyPr>
              <a:lstStyle/>
              <a:p>
                <a:pPr marL="0" indent="0">
                  <a:buNone/>
                </a:pPr>
                <a:r>
                  <a:rPr lang="en-US" dirty="0"/>
                  <a:t>To implement Dijkstra’s, we need to call upon some old friends!</a:t>
                </a:r>
                <a:br>
                  <a:rPr lang="en-US" dirty="0"/>
                </a:br>
                <a:r>
                  <a:rPr lang="en-US" dirty="0"/>
                  <a:t>1) </a:t>
                </a:r>
                <a:r>
                  <a:rPr lang="en-US" dirty="0" err="1"/>
                  <a:t>distTo</a:t>
                </a:r>
                <a:r>
                  <a:rPr lang="en-US" dirty="0"/>
                  <a:t>[ ] </a:t>
                </a:r>
              </a:p>
              <a:p>
                <a:pPr marL="0" indent="0">
                  <a:buNone/>
                </a:pPr>
                <a:r>
                  <a:rPr lang="en-US" dirty="0"/>
                  <a:t>2) </a:t>
                </a:r>
                <a:r>
                  <a:rPr lang="en-US" dirty="0" err="1"/>
                  <a:t>edgeTo</a:t>
                </a:r>
                <a:r>
                  <a:rPr lang="en-US" dirty="0"/>
                  <a:t>[ ]</a:t>
                </a:r>
              </a:p>
              <a:p>
                <a:pPr marL="0" indent="0">
                  <a:buNone/>
                </a:pPr>
                <a:r>
                  <a:rPr lang="en-US" dirty="0"/>
                  <a:t>3) </a:t>
                </a:r>
                <a:r>
                  <a:rPr lang="en-US" dirty="0" err="1">
                    <a:solidFill>
                      <a:srgbClr val="FF0000"/>
                    </a:solidFill>
                  </a:rPr>
                  <a:t>IndexMinPQ</a:t>
                </a:r>
                <a:r>
                  <a:rPr lang="en-US" dirty="0">
                    <a:solidFill>
                      <a:srgbClr val="FF0000"/>
                    </a:solidFill>
                  </a:rPr>
                  <a:t>&lt;Double&gt; </a:t>
                </a:r>
                <a:r>
                  <a:rPr lang="en-US" dirty="0" err="1">
                    <a:solidFill>
                      <a:srgbClr val="FF0000"/>
                    </a:solidFill>
                  </a:rPr>
                  <a:t>pq</a:t>
                </a:r>
                <a:r>
                  <a:rPr lang="en-US" dirty="0">
                    <a:solidFill>
                      <a:srgbClr val="FF0000"/>
                    </a:solidFill>
                  </a:rPr>
                  <a:t>: </a:t>
                </a:r>
                <a:r>
                  <a:rPr lang="en-US" dirty="0"/>
                  <a:t>Keep track of vertices that are candidates for being the next to be relaxed!</a:t>
                </a:r>
              </a:p>
              <a:p>
                <a:r>
                  <a:rPr lang="en-US" dirty="0"/>
                  <a:t>Remember that an </a:t>
                </a:r>
                <a:r>
                  <a:rPr lang="en-US" dirty="0" err="1"/>
                  <a:t>IndexMinPQ</a:t>
                </a:r>
                <a:r>
                  <a:rPr lang="en-US" dirty="0"/>
                  <a:t> allows us to associate indices with keys (priorities) and to remove and return the index corresponding to the lowest key.</a:t>
                </a:r>
              </a:p>
              <a:p>
                <a:r>
                  <a:rPr lang="en-US" dirty="0"/>
                  <a:t>Here, we will always associate a vertex </a:t>
                </a:r>
                <a14:m>
                  <m:oMath xmlns:m="http://schemas.openxmlformats.org/officeDocument/2006/math">
                    <m:r>
                      <a:rPr lang="en-US" b="0" i="1" smtClean="0">
                        <a:latin typeface="Cambria Math" panose="02040503050406030204" pitchFamily="18" charset="0"/>
                      </a:rPr>
                      <m:t>𝑣</m:t>
                    </m:r>
                  </m:oMath>
                </a14:m>
                <a:r>
                  <a:rPr lang="en-US" dirty="0"/>
                  <a:t> with </a:t>
                </a:r>
                <a14:m>
                  <m:oMath xmlns:m="http://schemas.openxmlformats.org/officeDocument/2006/math">
                    <m:r>
                      <a:rPr lang="en-US" b="0" i="1" smtClean="0">
                        <a:latin typeface="Cambria Math" panose="02040503050406030204" pitchFamily="18" charset="0"/>
                      </a:rPr>
                      <m:t>𝑑𝑖𝑠𝑡𝑇𝑜</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e>
                    </m:d>
                  </m:oMath>
                </a14:m>
                <a:endParaRPr lang="en-US" b="0" dirty="0"/>
              </a:p>
              <a:p>
                <a:r>
                  <a:rPr lang="en-US" dirty="0"/>
                  <a:t>Through an induction argument, the </a:t>
                </a:r>
                <a14:m>
                  <m:oMath xmlns:m="http://schemas.openxmlformats.org/officeDocument/2006/math">
                    <m:r>
                      <a:rPr lang="en-US" b="0" i="1" smtClean="0">
                        <a:latin typeface="Cambria Math" panose="02040503050406030204" pitchFamily="18" charset="0"/>
                      </a:rPr>
                      <m:t>𝑒𝑑𝑔𝑒𝑇𝑜</m:t>
                    </m:r>
                    <m:r>
                      <a:rPr lang="en-US" b="0" i="1" smtClean="0">
                        <a:latin typeface="Cambria Math" panose="02040503050406030204" pitchFamily="18" charset="0"/>
                      </a:rPr>
                      <m:t>[ ]</m:t>
                    </m:r>
                  </m:oMath>
                </a14:m>
                <a:r>
                  <a:rPr lang="en-US" dirty="0"/>
                  <a:t> entries corresponding to reachable vertices form the SPT</a:t>
                </a:r>
              </a:p>
            </p:txBody>
          </p:sp>
        </mc:Choice>
        <mc:Fallback>
          <p:sp>
            <p:nvSpPr>
              <p:cNvPr id="3" name="Content Placeholder 2">
                <a:extLst>
                  <a:ext uri="{FF2B5EF4-FFF2-40B4-BE49-F238E27FC236}">
                    <a16:creationId xmlns:a16="http://schemas.microsoft.com/office/drawing/2014/main" id="{334543C2-B71A-4F56-B46F-A090DEA5F710}"/>
                  </a:ext>
                </a:extLst>
              </p:cNvPr>
              <p:cNvSpPr>
                <a:spLocks noGrp="1" noRot="1" noChangeAspect="1" noMove="1" noResize="1" noEditPoints="1" noAdjustHandles="1" noChangeArrowheads="1" noChangeShapeType="1" noTextEdit="1"/>
              </p:cNvSpPr>
              <p:nvPr>
                <p:ph idx="1"/>
              </p:nvPr>
            </p:nvSpPr>
            <p:spPr>
              <a:blipFill>
                <a:blip r:embed="rId2"/>
                <a:stretch>
                  <a:fillRect l="-473" t="-1572" r="-631" b="-1179"/>
                </a:stretch>
              </a:blipFill>
            </p:spPr>
            <p:txBody>
              <a:bodyPr/>
              <a:lstStyle/>
              <a:p>
                <a:r>
                  <a:rPr lang="en-US">
                    <a:noFill/>
                  </a:rPr>
                  <a:t> </a:t>
                </a:r>
              </a:p>
            </p:txBody>
          </p:sp>
        </mc:Fallback>
      </mc:AlternateContent>
    </p:spTree>
    <p:extLst>
      <p:ext uri="{BB962C8B-B14F-4D97-AF65-F5344CB8AC3E}">
        <p14:creationId xmlns:p14="http://schemas.microsoft.com/office/powerpoint/2010/main" val="409934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21B9-97BC-4E19-B9BB-D0FABF04B22F}"/>
              </a:ext>
            </a:extLst>
          </p:cNvPr>
          <p:cNvSpPr>
            <a:spLocks noGrp="1"/>
          </p:cNvSpPr>
          <p:nvPr>
            <p:ph type="title"/>
          </p:nvPr>
        </p:nvSpPr>
        <p:spPr/>
        <p:txBody>
          <a:bodyPr/>
          <a:lstStyle/>
          <a:p>
            <a:r>
              <a:rPr lang="en-US" dirty="0"/>
              <a:t>Another Way to Understand Dijkstra</a:t>
            </a:r>
          </a:p>
        </p:txBody>
      </p:sp>
      <p:sp>
        <p:nvSpPr>
          <p:cNvPr id="3" name="Content Placeholder 2">
            <a:extLst>
              <a:ext uri="{FF2B5EF4-FFF2-40B4-BE49-F238E27FC236}">
                <a16:creationId xmlns:a16="http://schemas.microsoft.com/office/drawing/2014/main" id="{7787AFDC-E12E-40F6-B805-85A0A5534DC0}"/>
              </a:ext>
            </a:extLst>
          </p:cNvPr>
          <p:cNvSpPr>
            <a:spLocks noGrp="1"/>
          </p:cNvSpPr>
          <p:nvPr>
            <p:ph idx="1"/>
          </p:nvPr>
        </p:nvSpPr>
        <p:spPr/>
        <p:txBody>
          <a:bodyPr>
            <a:normAutofit lnSpcReduction="10000"/>
          </a:bodyPr>
          <a:lstStyle/>
          <a:p>
            <a:pPr marL="0" indent="0">
              <a:buNone/>
            </a:pPr>
            <a:r>
              <a:rPr lang="en-US" dirty="0" err="1"/>
              <a:t>distTo</a:t>
            </a:r>
            <a:r>
              <a:rPr lang="en-US" dirty="0"/>
              <a:t>[] entries for tree vertices are shortest-paths distances</a:t>
            </a:r>
          </a:p>
          <a:p>
            <a:r>
              <a:rPr lang="en-US" dirty="0"/>
              <a:t>For each vertex w on the priority queue, </a:t>
            </a:r>
            <a:r>
              <a:rPr lang="en-US" dirty="0" err="1"/>
              <a:t>distTo</a:t>
            </a:r>
            <a:r>
              <a:rPr lang="en-US" dirty="0"/>
              <a:t>[w] is the weight of a shortest path from s to w that uses only intermediate vertices in the tree and ends in the crossing edge </a:t>
            </a:r>
            <a:r>
              <a:rPr lang="en-US" dirty="0" err="1"/>
              <a:t>edgeTo</a:t>
            </a:r>
            <a:r>
              <a:rPr lang="en-US" dirty="0"/>
              <a:t>[w].</a:t>
            </a:r>
          </a:p>
          <a:p>
            <a:r>
              <a:rPr lang="en-US" dirty="0"/>
              <a:t>The </a:t>
            </a:r>
            <a:r>
              <a:rPr lang="en-US" dirty="0" err="1"/>
              <a:t>distTo</a:t>
            </a:r>
            <a:r>
              <a:rPr lang="en-US" dirty="0"/>
              <a:t>[] entry for the vertex with the smallest priority is a shortest-path weight, not smaller than the shortest-path weight to any vertex already relaxed, and not larger than the shortest-path weight to any vertex not yet relaxed. </a:t>
            </a:r>
          </a:p>
          <a:p>
            <a:r>
              <a:rPr lang="en-US" dirty="0"/>
              <a:t>That vertex is next to be relaxed. Reachable vertices are relaxed in order of the weight of their shortest path from s. </a:t>
            </a:r>
          </a:p>
        </p:txBody>
      </p:sp>
    </p:spTree>
    <p:extLst>
      <p:ext uri="{BB962C8B-B14F-4D97-AF65-F5344CB8AC3E}">
        <p14:creationId xmlns:p14="http://schemas.microsoft.com/office/powerpoint/2010/main" val="252210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63B6-B999-4FB9-8541-03FEA6E070C1}"/>
              </a:ext>
            </a:extLst>
          </p:cNvPr>
          <p:cNvSpPr>
            <a:spLocks noGrp="1"/>
          </p:cNvSpPr>
          <p:nvPr>
            <p:ph type="title"/>
          </p:nvPr>
        </p:nvSpPr>
        <p:spPr/>
        <p:txBody>
          <a:bodyPr/>
          <a:lstStyle/>
          <a:p>
            <a:r>
              <a:rPr lang="en-US" dirty="0"/>
              <a:t>Dijkstra’s Algorithm Example</a:t>
            </a:r>
          </a:p>
        </p:txBody>
      </p:sp>
      <p:pic>
        <p:nvPicPr>
          <p:cNvPr id="5" name="Content Placeholder 4">
            <a:extLst>
              <a:ext uri="{FF2B5EF4-FFF2-40B4-BE49-F238E27FC236}">
                <a16:creationId xmlns:a16="http://schemas.microsoft.com/office/drawing/2014/main" id="{97F77D53-0F28-43FE-B79E-3D3628EA2838}"/>
              </a:ext>
            </a:extLst>
          </p:cNvPr>
          <p:cNvPicPr>
            <a:picLocks noGrp="1" noChangeAspect="1"/>
          </p:cNvPicPr>
          <p:nvPr>
            <p:ph idx="1"/>
          </p:nvPr>
        </p:nvPicPr>
        <p:blipFill>
          <a:blip r:embed="rId2"/>
          <a:stretch>
            <a:fillRect/>
          </a:stretch>
        </p:blipFill>
        <p:spPr>
          <a:xfrm>
            <a:off x="4453553" y="2959156"/>
            <a:ext cx="3515987" cy="1861404"/>
          </a:xfrm>
        </p:spPr>
      </p:pic>
    </p:spTree>
    <p:extLst>
      <p:ext uri="{BB962C8B-B14F-4D97-AF65-F5344CB8AC3E}">
        <p14:creationId xmlns:p14="http://schemas.microsoft.com/office/powerpoint/2010/main" val="47893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8208-859B-47F7-B5FD-871F7C23BEAB}"/>
              </a:ext>
            </a:extLst>
          </p:cNvPr>
          <p:cNvSpPr>
            <a:spLocks noGrp="1"/>
          </p:cNvSpPr>
          <p:nvPr>
            <p:ph type="ctrTitle"/>
          </p:nvPr>
        </p:nvSpPr>
        <p:spPr/>
        <p:txBody>
          <a:bodyPr/>
          <a:lstStyle/>
          <a:p>
            <a:r>
              <a:rPr lang="en-US" dirty="0"/>
              <a:t>Minimum Spanning Trees</a:t>
            </a:r>
          </a:p>
        </p:txBody>
      </p:sp>
    </p:spTree>
    <p:extLst>
      <p:ext uri="{BB962C8B-B14F-4D97-AF65-F5344CB8AC3E}">
        <p14:creationId xmlns:p14="http://schemas.microsoft.com/office/powerpoint/2010/main" val="2722574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D077-9FFC-4496-AB90-90BB579A9D8B}"/>
              </a:ext>
            </a:extLst>
          </p:cNvPr>
          <p:cNvSpPr>
            <a:spLocks noGrp="1"/>
          </p:cNvSpPr>
          <p:nvPr>
            <p:ph type="title"/>
          </p:nvPr>
        </p:nvSpPr>
        <p:spPr/>
        <p:txBody>
          <a:bodyPr/>
          <a:lstStyle/>
          <a:p>
            <a:r>
              <a:rPr lang="en-US" dirty="0"/>
              <a:t>An Intuitive Way to Understand Dijkstra</a:t>
            </a:r>
          </a:p>
        </p:txBody>
      </p:sp>
      <p:sp>
        <p:nvSpPr>
          <p:cNvPr id="3" name="Content Placeholder 2">
            <a:extLst>
              <a:ext uri="{FF2B5EF4-FFF2-40B4-BE49-F238E27FC236}">
                <a16:creationId xmlns:a16="http://schemas.microsoft.com/office/drawing/2014/main" id="{EE2C9B4E-30D2-4AE7-BF19-C04BB5BDFFE8}"/>
              </a:ext>
            </a:extLst>
          </p:cNvPr>
          <p:cNvSpPr>
            <a:spLocks noGrp="1"/>
          </p:cNvSpPr>
          <p:nvPr>
            <p:ph idx="1"/>
          </p:nvPr>
        </p:nvSpPr>
        <p:spPr/>
        <p:txBody>
          <a:bodyPr/>
          <a:lstStyle/>
          <a:p>
            <a:pPr marL="0" indent="0">
              <a:buNone/>
            </a:pPr>
            <a:r>
              <a:rPr lang="en-US" dirty="0"/>
              <a:t>We can compare Dijkstra’s algorithm to Prim’s MST algorithm. </a:t>
            </a:r>
          </a:p>
          <a:p>
            <a:r>
              <a:rPr lang="en-US" dirty="0"/>
              <a:t>Both algorithms build a rooted tree by adding an edge to a growing tree: Prim’s adds next the non-tree vertex that is closest to the </a:t>
            </a:r>
            <a:r>
              <a:rPr lang="en-US" i="1" dirty="0"/>
              <a:t>tree</a:t>
            </a:r>
            <a:r>
              <a:rPr lang="en-US" dirty="0"/>
              <a:t>; Dijkstra’s adds next the non-tree vertex that is closest to the </a:t>
            </a:r>
            <a:r>
              <a:rPr lang="en-US" i="1" dirty="0"/>
              <a:t>source</a:t>
            </a:r>
          </a:p>
          <a:p>
            <a:r>
              <a:rPr lang="en-US" dirty="0"/>
              <a:t>The marked[] array is not needed, because the condition !marked[w] is equivalent to the condition that </a:t>
            </a:r>
            <a:r>
              <a:rPr lang="en-US" dirty="0" err="1"/>
              <a:t>distTo</a:t>
            </a:r>
            <a:r>
              <a:rPr lang="en-US" dirty="0"/>
              <a:t>[w] is infinite. </a:t>
            </a:r>
          </a:p>
          <a:p>
            <a:r>
              <a:rPr lang="en-US" dirty="0"/>
              <a:t>In other words, switching to undirected graphs and edges and omitting the references to </a:t>
            </a:r>
            <a:r>
              <a:rPr lang="en-US" dirty="0" err="1"/>
              <a:t>distTo</a:t>
            </a:r>
            <a:r>
              <a:rPr lang="en-US" dirty="0"/>
              <a:t>[v] in edge relaxation gives an implementation of the eager version of Prim’s algorithm!</a:t>
            </a:r>
            <a:endParaRPr lang="en-US" i="1" dirty="0"/>
          </a:p>
          <a:p>
            <a:endParaRPr lang="en-US" i="1" dirty="0"/>
          </a:p>
        </p:txBody>
      </p:sp>
    </p:spTree>
    <p:extLst>
      <p:ext uri="{BB962C8B-B14F-4D97-AF65-F5344CB8AC3E}">
        <p14:creationId xmlns:p14="http://schemas.microsoft.com/office/powerpoint/2010/main" val="285146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BBB5-06A2-41EB-82C5-A8392EBDC8C8}"/>
              </a:ext>
            </a:extLst>
          </p:cNvPr>
          <p:cNvSpPr>
            <a:spLocks noGrp="1"/>
          </p:cNvSpPr>
          <p:nvPr>
            <p:ph type="title"/>
          </p:nvPr>
        </p:nvSpPr>
        <p:spPr/>
        <p:txBody>
          <a:bodyPr/>
          <a:lstStyle/>
          <a:p>
            <a:r>
              <a:rPr lang="en-US" dirty="0"/>
              <a:t>Dijkstra’s Algorithm Code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B41FA0-69FC-4201-A257-799631AF4C0D}"/>
                  </a:ext>
                </a:extLst>
              </p:cNvPr>
              <p:cNvSpPr>
                <a:spLocks noGrp="1"/>
              </p:cNvSpPr>
              <p:nvPr>
                <p:ph idx="1"/>
              </p:nvPr>
            </p:nvSpPr>
            <p:spPr/>
            <p:txBody>
              <a:bodyPr/>
              <a:lstStyle/>
              <a:p>
                <a:pPr marL="0" indent="0">
                  <a:buNone/>
                </a:pPr>
                <a:r>
                  <a:rPr lang="en-US" dirty="0"/>
                  <a:t>Dijkstra’s will take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𝑉</m:t>
                        </m:r>
                      </m:e>
                    </m:func>
                    <m:r>
                      <a:rPr lang="en-US" b="0" i="1" smtClean="0">
                        <a:latin typeface="Cambria Math" panose="02040503050406030204" pitchFamily="18" charset="0"/>
                      </a:rPr>
                      <m:t>)</m:t>
                    </m:r>
                  </m:oMath>
                </a14:m>
                <a:r>
                  <a:rPr lang="en-US" dirty="0"/>
                  <a:t> to compute the SPT rooted at a given source in an edge-weighted digraph with E edges and V vertices.</a:t>
                </a:r>
              </a:p>
              <a:p>
                <a:r>
                  <a:rPr lang="en-US" dirty="0"/>
                  <a:t>Let’s code it up now!</a:t>
                </a:r>
              </a:p>
              <a:p>
                <a:endParaRPr lang="en-US" dirty="0"/>
              </a:p>
            </p:txBody>
          </p:sp>
        </mc:Choice>
        <mc:Fallback>
          <p:sp>
            <p:nvSpPr>
              <p:cNvPr id="3" name="Content Placeholder 2">
                <a:extLst>
                  <a:ext uri="{FF2B5EF4-FFF2-40B4-BE49-F238E27FC236}">
                    <a16:creationId xmlns:a16="http://schemas.microsoft.com/office/drawing/2014/main" id="{F9B41FA0-69FC-4201-A257-799631AF4C0D}"/>
                  </a:ext>
                </a:extLst>
              </p:cNvPr>
              <p:cNvSpPr>
                <a:spLocks noGrp="1" noRot="1" noChangeAspect="1" noMove="1" noResize="1" noEditPoints="1" noAdjustHandles="1" noChangeArrowheads="1" noChangeShapeType="1" noTextEdit="1"/>
              </p:cNvSpPr>
              <p:nvPr>
                <p:ph idx="1"/>
              </p:nvPr>
            </p:nvSpPr>
            <p:spPr>
              <a:blipFill>
                <a:blip r:embed="rId2"/>
                <a:stretch>
                  <a:fillRect l="-631" t="-1179" r="-1104"/>
                </a:stretch>
              </a:blipFill>
            </p:spPr>
            <p:txBody>
              <a:bodyPr/>
              <a:lstStyle/>
              <a:p>
                <a:r>
                  <a:rPr lang="en-US">
                    <a:noFill/>
                  </a:rPr>
                  <a:t> </a:t>
                </a:r>
              </a:p>
            </p:txBody>
          </p:sp>
        </mc:Fallback>
      </mc:AlternateContent>
    </p:spTree>
    <p:extLst>
      <p:ext uri="{BB962C8B-B14F-4D97-AF65-F5344CB8AC3E}">
        <p14:creationId xmlns:p14="http://schemas.microsoft.com/office/powerpoint/2010/main" val="117492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8208-859B-47F7-B5FD-871F7C23BEAB}"/>
              </a:ext>
            </a:extLst>
          </p:cNvPr>
          <p:cNvSpPr>
            <a:spLocks noGrp="1"/>
          </p:cNvSpPr>
          <p:nvPr>
            <p:ph type="ctrTitle"/>
          </p:nvPr>
        </p:nvSpPr>
        <p:spPr/>
        <p:txBody>
          <a:bodyPr/>
          <a:lstStyle/>
          <a:p>
            <a:r>
              <a:rPr lang="en-US" dirty="0"/>
              <a:t>General Shortest Paths</a:t>
            </a:r>
          </a:p>
        </p:txBody>
      </p:sp>
    </p:spTree>
    <p:extLst>
      <p:ext uri="{BB962C8B-B14F-4D97-AF65-F5344CB8AC3E}">
        <p14:creationId xmlns:p14="http://schemas.microsoft.com/office/powerpoint/2010/main" val="4256863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2E56-3E2C-4A1C-AEFF-708485194432}"/>
              </a:ext>
            </a:extLst>
          </p:cNvPr>
          <p:cNvSpPr>
            <a:spLocks noGrp="1"/>
          </p:cNvSpPr>
          <p:nvPr>
            <p:ph type="title"/>
          </p:nvPr>
        </p:nvSpPr>
        <p:spPr/>
        <p:txBody>
          <a:bodyPr/>
          <a:lstStyle/>
          <a:p>
            <a:r>
              <a:rPr lang="en-US" dirty="0"/>
              <a:t>Shortest Paths in General for Edge-weighted digraphs</a:t>
            </a:r>
          </a:p>
        </p:txBody>
      </p:sp>
      <p:sp>
        <p:nvSpPr>
          <p:cNvPr id="3" name="Content Placeholder 2">
            <a:extLst>
              <a:ext uri="{FF2B5EF4-FFF2-40B4-BE49-F238E27FC236}">
                <a16:creationId xmlns:a16="http://schemas.microsoft.com/office/drawing/2014/main" id="{00EB5AE0-7D9C-4668-A87A-CD01D2321D23}"/>
              </a:ext>
            </a:extLst>
          </p:cNvPr>
          <p:cNvSpPr>
            <a:spLocks noGrp="1"/>
          </p:cNvSpPr>
          <p:nvPr>
            <p:ph idx="1"/>
          </p:nvPr>
        </p:nvSpPr>
        <p:spPr/>
        <p:txBody>
          <a:bodyPr/>
          <a:lstStyle/>
          <a:p>
            <a:pPr marL="0" indent="0">
              <a:buNone/>
            </a:pPr>
            <a:r>
              <a:rPr lang="en-US" dirty="0"/>
              <a:t>We will now throw out the restrictions we placed to perform Dijkstra’s.</a:t>
            </a:r>
          </a:p>
          <a:p>
            <a:r>
              <a:rPr lang="en-US" dirty="0"/>
              <a:t>Namely, we now consider algorithms for edge-weighted digraphs that may have both cycles and negative weights.</a:t>
            </a:r>
          </a:p>
          <a:p>
            <a:r>
              <a:rPr lang="en-US" dirty="0"/>
              <a:t>The most important effect is that when negative weights are present, low-weight shortest paths tend to have more edges than higher-weight paths. </a:t>
            </a:r>
          </a:p>
          <a:p>
            <a:r>
              <a:rPr lang="en-US" dirty="0"/>
              <a:t>For positive weights, our emphasis was on looking for shortcuts; but when negative weights are present, we seek detours that use negative-weight edges. </a:t>
            </a:r>
          </a:p>
        </p:txBody>
      </p:sp>
    </p:spTree>
    <p:extLst>
      <p:ext uri="{BB962C8B-B14F-4D97-AF65-F5344CB8AC3E}">
        <p14:creationId xmlns:p14="http://schemas.microsoft.com/office/powerpoint/2010/main" val="16587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72A9-526C-41F7-83C5-8AF45A5A3B86}"/>
              </a:ext>
            </a:extLst>
          </p:cNvPr>
          <p:cNvSpPr>
            <a:spLocks noGrp="1"/>
          </p:cNvSpPr>
          <p:nvPr>
            <p:ph type="title"/>
          </p:nvPr>
        </p:nvSpPr>
        <p:spPr/>
        <p:txBody>
          <a:bodyPr/>
          <a:lstStyle/>
          <a:p>
            <a:r>
              <a:rPr lang="en-US" dirty="0"/>
              <a:t>Poking at the needle in the haystack</a:t>
            </a:r>
          </a:p>
        </p:txBody>
      </p:sp>
      <p:sp>
        <p:nvSpPr>
          <p:cNvPr id="3" name="Content Placeholder 2">
            <a:extLst>
              <a:ext uri="{FF2B5EF4-FFF2-40B4-BE49-F238E27FC236}">
                <a16:creationId xmlns:a16="http://schemas.microsoft.com/office/drawing/2014/main" id="{21BACDD4-CB1C-4494-BC5A-314BFE717577}"/>
              </a:ext>
            </a:extLst>
          </p:cNvPr>
          <p:cNvSpPr>
            <a:spLocks noGrp="1"/>
          </p:cNvSpPr>
          <p:nvPr>
            <p:ph idx="1"/>
          </p:nvPr>
        </p:nvSpPr>
        <p:spPr/>
        <p:txBody>
          <a:bodyPr>
            <a:normAutofit fontScale="92500" lnSpcReduction="20000"/>
          </a:bodyPr>
          <a:lstStyle/>
          <a:p>
            <a:pPr marL="0" indent="0">
              <a:buNone/>
            </a:pPr>
            <a:r>
              <a:rPr lang="en-US" dirty="0"/>
              <a:t>Here, we have three similar approaches:</a:t>
            </a:r>
            <a:br>
              <a:rPr lang="en-US" dirty="0"/>
            </a:br>
            <a:r>
              <a:rPr lang="en-US" dirty="0"/>
              <a:t>1) Find the smallest (most negative) edge weight, then to add the absolute value of that number to all the edge weights to transform the digraph into one with no negative weights. </a:t>
            </a:r>
          </a:p>
          <a:p>
            <a:r>
              <a:rPr lang="en-US" dirty="0"/>
              <a:t>This ends up not working, as the SP in the new digraph bear little relation to SPs in the old digraph. In fact, this transformation is bad when there are more edges in a given path</a:t>
            </a:r>
          </a:p>
          <a:p>
            <a:pPr marL="0" indent="0">
              <a:buNone/>
            </a:pPr>
            <a:r>
              <a:rPr lang="en-US" dirty="0"/>
              <a:t>2) Adapt Dijkstra’s algorithm in some way. </a:t>
            </a:r>
          </a:p>
          <a:p>
            <a:r>
              <a:rPr lang="en-US" dirty="0"/>
              <a:t>The fundamental difficulty with this approach is that the algorithm depends on examining paths in increasing order of their distance from the source. </a:t>
            </a:r>
          </a:p>
          <a:p>
            <a:r>
              <a:rPr lang="en-US" dirty="0"/>
              <a:t>Any edge with negative weight makes the path </a:t>
            </a:r>
            <a:r>
              <a:rPr lang="en-US" i="1" dirty="0"/>
              <a:t>shorter</a:t>
            </a:r>
            <a:endParaRPr lang="en-US" dirty="0"/>
          </a:p>
        </p:txBody>
      </p:sp>
    </p:spTree>
    <p:extLst>
      <p:ext uri="{BB962C8B-B14F-4D97-AF65-F5344CB8AC3E}">
        <p14:creationId xmlns:p14="http://schemas.microsoft.com/office/powerpoint/2010/main" val="367428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5DAE-7DD3-4644-B31D-9605DA06E47B}"/>
              </a:ext>
            </a:extLst>
          </p:cNvPr>
          <p:cNvSpPr>
            <a:spLocks noGrp="1"/>
          </p:cNvSpPr>
          <p:nvPr>
            <p:ph type="title"/>
          </p:nvPr>
        </p:nvSpPr>
        <p:spPr/>
        <p:txBody>
          <a:bodyPr/>
          <a:lstStyle/>
          <a:p>
            <a:r>
              <a:rPr lang="en-US" dirty="0"/>
              <a:t>Negative Cycles</a:t>
            </a:r>
          </a:p>
        </p:txBody>
      </p:sp>
      <p:sp>
        <p:nvSpPr>
          <p:cNvPr id="3" name="Content Placeholder 2">
            <a:extLst>
              <a:ext uri="{FF2B5EF4-FFF2-40B4-BE49-F238E27FC236}">
                <a16:creationId xmlns:a16="http://schemas.microsoft.com/office/drawing/2014/main" id="{1169F757-D0B6-4D22-BE0E-71E1683E854A}"/>
              </a:ext>
            </a:extLst>
          </p:cNvPr>
          <p:cNvSpPr>
            <a:spLocks noGrp="1"/>
          </p:cNvSpPr>
          <p:nvPr>
            <p:ph idx="1"/>
          </p:nvPr>
        </p:nvSpPr>
        <p:spPr/>
        <p:txBody>
          <a:bodyPr/>
          <a:lstStyle/>
          <a:p>
            <a:pPr marL="0" indent="0">
              <a:buNone/>
            </a:pPr>
            <a:r>
              <a:rPr lang="en-US" i="1" dirty="0"/>
              <a:t>Negative Cycles: </a:t>
            </a:r>
            <a:r>
              <a:rPr lang="en-US" dirty="0"/>
              <a:t>A negative cycle in an edge-weighted digraph is a directed cycle whose total weight (sum of the weights of its edges) is negative.</a:t>
            </a:r>
            <a:endParaRPr lang="en-US" i="1" dirty="0"/>
          </a:p>
          <a:p>
            <a:r>
              <a:rPr lang="en-US" dirty="0"/>
              <a:t>When we consider digraphs that could have negative edge weights, the concept of a shortest path is meaningless if there is a cycle in the digraph that has negative weight.</a:t>
            </a:r>
          </a:p>
          <a:p>
            <a:r>
              <a:rPr lang="en-US" dirty="0"/>
              <a:t>We can spin around that cycle to generate arbitrarily short paths! Note that it is not necessary for all the edges on a directed cycle to be of negative weight; what matters is the sum of the edge weights. </a:t>
            </a:r>
            <a:endParaRPr lang="en-US" i="1" dirty="0"/>
          </a:p>
        </p:txBody>
      </p:sp>
    </p:spTree>
    <p:extLst>
      <p:ext uri="{BB962C8B-B14F-4D97-AF65-F5344CB8AC3E}">
        <p14:creationId xmlns:p14="http://schemas.microsoft.com/office/powerpoint/2010/main" val="285332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CA17-6F2B-4A54-8319-08CF7A3269FF}"/>
              </a:ext>
            </a:extLst>
          </p:cNvPr>
          <p:cNvSpPr>
            <a:spLocks noGrp="1"/>
          </p:cNvSpPr>
          <p:nvPr>
            <p:ph type="title"/>
          </p:nvPr>
        </p:nvSpPr>
        <p:spPr/>
        <p:txBody>
          <a:bodyPr/>
          <a:lstStyle/>
          <a:p>
            <a:r>
              <a:rPr lang="en-US" dirty="0"/>
              <a:t>Negative Cycles (Cont.)</a:t>
            </a:r>
          </a:p>
        </p:txBody>
      </p:sp>
      <p:sp>
        <p:nvSpPr>
          <p:cNvPr id="3" name="Content Placeholder 2">
            <a:extLst>
              <a:ext uri="{FF2B5EF4-FFF2-40B4-BE49-F238E27FC236}">
                <a16:creationId xmlns:a16="http://schemas.microsoft.com/office/drawing/2014/main" id="{2C8C5162-A275-471C-B63F-A51145FC59D2}"/>
              </a:ext>
            </a:extLst>
          </p:cNvPr>
          <p:cNvSpPr>
            <a:spLocks noGrp="1"/>
          </p:cNvSpPr>
          <p:nvPr>
            <p:ph idx="1"/>
          </p:nvPr>
        </p:nvSpPr>
        <p:spPr/>
        <p:txBody>
          <a:bodyPr>
            <a:normAutofit lnSpcReduction="10000"/>
          </a:bodyPr>
          <a:lstStyle/>
          <a:p>
            <a:pPr marL="0" indent="0">
              <a:buNone/>
            </a:pPr>
            <a:r>
              <a:rPr lang="en-US" i="1" dirty="0"/>
              <a:t>There exists a shortest path from s to v in an edge-weighted digraph if and only if there exists at least one directed path from s to v and no vertex on any directed path from s to v is on a negative cycle. </a:t>
            </a:r>
          </a:p>
          <a:p>
            <a:r>
              <a:rPr lang="en-US" dirty="0"/>
              <a:t>Suppose that some vertex on a path from s to a reachable vertex v is also on a negative cycle. </a:t>
            </a:r>
          </a:p>
          <a:p>
            <a:r>
              <a:rPr lang="en-US" dirty="0"/>
              <a:t>In this case, the existence of a shortest path from s to v would be a contradiction, because we could use the cycle to construct a path with weight lower than any given value.</a:t>
            </a:r>
          </a:p>
          <a:p>
            <a:r>
              <a:rPr lang="en-US" dirty="0"/>
              <a:t>In other words, shortest paths can be an ill-posed problem if negative cycles are present.</a:t>
            </a:r>
          </a:p>
        </p:txBody>
      </p:sp>
    </p:spTree>
    <p:extLst>
      <p:ext uri="{BB962C8B-B14F-4D97-AF65-F5344CB8AC3E}">
        <p14:creationId xmlns:p14="http://schemas.microsoft.com/office/powerpoint/2010/main" val="116023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465E-FC48-43B9-A952-9493163AFA23}"/>
              </a:ext>
            </a:extLst>
          </p:cNvPr>
          <p:cNvSpPr>
            <a:spLocks noGrp="1"/>
          </p:cNvSpPr>
          <p:nvPr>
            <p:ph type="title"/>
          </p:nvPr>
        </p:nvSpPr>
        <p:spPr/>
        <p:txBody>
          <a:bodyPr/>
          <a:lstStyle/>
          <a:p>
            <a:r>
              <a:rPr lang="en-US" dirty="0"/>
              <a:t>Third Idea</a:t>
            </a:r>
          </a:p>
        </p:txBody>
      </p:sp>
      <p:sp>
        <p:nvSpPr>
          <p:cNvPr id="3" name="Content Placeholder 2">
            <a:extLst>
              <a:ext uri="{FF2B5EF4-FFF2-40B4-BE49-F238E27FC236}">
                <a16:creationId xmlns:a16="http://schemas.microsoft.com/office/drawing/2014/main" id="{9B567B48-6174-4113-AE3B-FEB3DFB388EB}"/>
              </a:ext>
            </a:extLst>
          </p:cNvPr>
          <p:cNvSpPr>
            <a:spLocks noGrp="1"/>
          </p:cNvSpPr>
          <p:nvPr>
            <p:ph idx="1"/>
          </p:nvPr>
        </p:nvSpPr>
        <p:spPr/>
        <p:txBody>
          <a:bodyPr/>
          <a:lstStyle/>
          <a:p>
            <a:pPr marL="0" indent="0">
              <a:buNone/>
            </a:pPr>
            <a:r>
              <a:rPr lang="en-US" dirty="0"/>
              <a:t>3) Whether or not there are negative cycles, there exists a shortest simple path connecting the source to each vertex reachable from the source. Why not define shortest paths so that we seek such paths?</a:t>
            </a:r>
          </a:p>
        </p:txBody>
      </p:sp>
    </p:spTree>
    <p:extLst>
      <p:ext uri="{BB962C8B-B14F-4D97-AF65-F5344CB8AC3E}">
        <p14:creationId xmlns:p14="http://schemas.microsoft.com/office/powerpoint/2010/main" val="316595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0CDD-7334-4155-976A-DB8EF6CB172A}"/>
              </a:ext>
            </a:extLst>
          </p:cNvPr>
          <p:cNvSpPr>
            <a:spLocks noGrp="1"/>
          </p:cNvSpPr>
          <p:nvPr>
            <p:ph type="title"/>
          </p:nvPr>
        </p:nvSpPr>
        <p:spPr/>
        <p:txBody>
          <a:bodyPr/>
          <a:lstStyle/>
          <a:p>
            <a:r>
              <a:rPr lang="en-US" dirty="0"/>
              <a:t>A well-Posed and Tractable SP Problem</a:t>
            </a:r>
          </a:p>
        </p:txBody>
      </p:sp>
      <p:sp>
        <p:nvSpPr>
          <p:cNvPr id="3" name="Content Placeholder 2">
            <a:extLst>
              <a:ext uri="{FF2B5EF4-FFF2-40B4-BE49-F238E27FC236}">
                <a16:creationId xmlns:a16="http://schemas.microsoft.com/office/drawing/2014/main" id="{EEB49421-0181-458F-A42D-7C3F2597CDEB}"/>
              </a:ext>
            </a:extLst>
          </p:cNvPr>
          <p:cNvSpPr>
            <a:spLocks noGrp="1"/>
          </p:cNvSpPr>
          <p:nvPr>
            <p:ph idx="1"/>
          </p:nvPr>
        </p:nvSpPr>
        <p:spPr/>
        <p:txBody>
          <a:bodyPr/>
          <a:lstStyle/>
          <a:p>
            <a:pPr marL="0" indent="0">
              <a:buNone/>
            </a:pPr>
            <a:r>
              <a:rPr lang="en-US" dirty="0"/>
              <a:t>A well-posed and tractable version of the shortest paths problem in edge-weighted digraphs is to require algorithms to</a:t>
            </a:r>
          </a:p>
          <a:p>
            <a:r>
              <a:rPr lang="en-US" dirty="0"/>
              <a:t>Assign a shortest-path weight of ∞ to vertices that are not reachable from the source </a:t>
            </a:r>
          </a:p>
          <a:p>
            <a:r>
              <a:rPr lang="en-US" dirty="0"/>
              <a:t>Assign a shortest-path weight of ∞ to vertices that are on a path from the source that has a vertex that is on a negative cycle </a:t>
            </a:r>
          </a:p>
          <a:p>
            <a:r>
              <a:rPr lang="en-US" dirty="0"/>
              <a:t>Compute the shortest-path weight (and tree) for all other vertices</a:t>
            </a:r>
          </a:p>
        </p:txBody>
      </p:sp>
    </p:spTree>
    <p:extLst>
      <p:ext uri="{BB962C8B-B14F-4D97-AF65-F5344CB8AC3E}">
        <p14:creationId xmlns:p14="http://schemas.microsoft.com/office/powerpoint/2010/main" val="37085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8208-859B-47F7-B5FD-871F7C23BEAB}"/>
              </a:ext>
            </a:extLst>
          </p:cNvPr>
          <p:cNvSpPr>
            <a:spLocks noGrp="1"/>
          </p:cNvSpPr>
          <p:nvPr>
            <p:ph type="ctrTitle"/>
          </p:nvPr>
        </p:nvSpPr>
        <p:spPr/>
        <p:txBody>
          <a:bodyPr/>
          <a:lstStyle/>
          <a:p>
            <a:r>
              <a:rPr lang="en-US" dirty="0"/>
              <a:t>Bellman-Ford Algorithm</a:t>
            </a:r>
          </a:p>
        </p:txBody>
      </p:sp>
    </p:spTree>
    <p:extLst>
      <p:ext uri="{BB962C8B-B14F-4D97-AF65-F5344CB8AC3E}">
        <p14:creationId xmlns:p14="http://schemas.microsoft.com/office/powerpoint/2010/main" val="16566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A8B2-DAA6-4296-81FB-D490417CF945}"/>
              </a:ext>
            </a:extLst>
          </p:cNvPr>
          <p:cNvSpPr>
            <a:spLocks noGrp="1"/>
          </p:cNvSpPr>
          <p:nvPr>
            <p:ph type="title"/>
          </p:nvPr>
        </p:nvSpPr>
        <p:spPr/>
        <p:txBody>
          <a:bodyPr/>
          <a:lstStyle/>
          <a:p>
            <a:r>
              <a:rPr lang="en-US" dirty="0"/>
              <a:t>The Minimum Spanning Tree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48EC66-A730-440F-A3DA-52AAD092C7CA}"/>
                  </a:ext>
                </a:extLst>
              </p:cNvPr>
              <p:cNvSpPr>
                <a:spLocks noGrp="1"/>
              </p:cNvSpPr>
              <p:nvPr>
                <p:ph idx="1"/>
              </p:nvPr>
            </p:nvSpPr>
            <p:spPr/>
            <p:txBody>
              <a:bodyPr/>
              <a:lstStyle/>
              <a:p>
                <a:pPr marL="0" indent="0">
                  <a:buNone/>
                </a:pPr>
                <a:r>
                  <a:rPr lang="en-US" dirty="0"/>
                  <a:t>Let G be a connected graph each of whose edges is assigned </a:t>
                </a:r>
                <a:r>
                  <a:rPr lang="en-US" i="1" dirty="0"/>
                  <a:t>weights </a:t>
                </a:r>
                <a:r>
                  <a:rPr lang="en-US" dirty="0"/>
                  <a:t>or </a:t>
                </a:r>
                <a:r>
                  <a:rPr lang="en-US" i="1" dirty="0"/>
                  <a:t>costs</a:t>
                </a:r>
                <a:r>
                  <a:rPr lang="en-US" dirty="0"/>
                  <a:t>. G is then called an </a:t>
                </a:r>
                <a:r>
                  <a:rPr lang="en-US" i="1" dirty="0"/>
                  <a:t>edge-weighted graph.</a:t>
                </a:r>
              </a:p>
              <a:p>
                <a:pPr marL="0" indent="0">
                  <a:buNone/>
                </a:pPr>
                <a:r>
                  <a:rPr lang="en-US" dirty="0"/>
                  <a:t>A </a:t>
                </a:r>
                <a:r>
                  <a:rPr lang="en-US" i="1" dirty="0"/>
                  <a:t>spanning tree </a:t>
                </a:r>
                <a:r>
                  <a:rPr lang="en-US" dirty="0"/>
                  <a:t>of a graph is a </a:t>
                </a:r>
                <a:r>
                  <a:rPr lang="en-US" i="1" dirty="0"/>
                  <a:t>connected subgraph </a:t>
                </a:r>
                <a:r>
                  <a:rPr lang="en-US" dirty="0"/>
                  <a:t>with no cycles including all vertices. </a:t>
                </a:r>
              </a:p>
              <a:p>
                <a:pPr marL="0" indent="0">
                  <a:buNone/>
                </a:pPr>
                <a:r>
                  <a:rPr lang="en-US" b="1" i="1" dirty="0"/>
                  <a:t>The Minimum Spanning Tree Problem:</a:t>
                </a:r>
                <a:br>
                  <a:rPr lang="en-US" b="1" i="1" dirty="0"/>
                </a:br>
                <a:r>
                  <a:rPr lang="en-US" i="1" dirty="0"/>
                  <a:t>For each spanning tree S of G</a:t>
                </a:r>
                <a:r>
                  <a:rPr lang="en-US" dirty="0"/>
                  <a:t>, </a:t>
                </a:r>
                <a:r>
                  <a:rPr lang="en-US" i="1" dirty="0"/>
                  <a:t>define the weight as </a:t>
                </a:r>
                <a14:m>
                  <m:oMath xmlns:m="http://schemas.openxmlformats.org/officeDocument/2006/math">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b>
                      <m:sup/>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e>
                    </m:nary>
                  </m:oMath>
                </a14:m>
                <a:r>
                  <a:rPr lang="en-US" b="1" dirty="0"/>
                  <a:t>. </a:t>
                </a:r>
                <a:r>
                  <a:rPr lang="en-US" i="1" dirty="0"/>
                  <a:t>Our goal is to find the spanning tree with the smallest weight. </a:t>
                </a:r>
              </a:p>
              <a:p>
                <a:pPr marL="0" indent="0">
                  <a:buNone/>
                </a:pPr>
                <a:r>
                  <a:rPr lang="en-US" dirty="0"/>
                  <a:t>Finding such a spanning tree has many real-world applications! </a:t>
                </a:r>
              </a:p>
              <a:p>
                <a:pPr lvl="1"/>
                <a:r>
                  <a:rPr lang="en-US" dirty="0"/>
                  <a:t>Networks</a:t>
                </a:r>
              </a:p>
            </p:txBody>
          </p:sp>
        </mc:Choice>
        <mc:Fallback>
          <p:sp>
            <p:nvSpPr>
              <p:cNvPr id="3" name="Content Placeholder 2">
                <a:extLst>
                  <a:ext uri="{FF2B5EF4-FFF2-40B4-BE49-F238E27FC236}">
                    <a16:creationId xmlns:a16="http://schemas.microsoft.com/office/drawing/2014/main" id="{6048EC66-A730-440F-A3DA-52AAD092C7CA}"/>
                  </a:ext>
                </a:extLst>
              </p:cNvPr>
              <p:cNvSpPr>
                <a:spLocks noGrp="1" noRot="1" noChangeAspect="1" noMove="1" noResize="1" noEditPoints="1" noAdjustHandles="1" noChangeArrowheads="1" noChangeShapeType="1" noTextEdit="1"/>
              </p:cNvSpPr>
              <p:nvPr>
                <p:ph idx="1"/>
              </p:nvPr>
            </p:nvSpPr>
            <p:spPr>
              <a:blipFill>
                <a:blip r:embed="rId2"/>
                <a:stretch>
                  <a:fillRect l="-631" t="-1179" r="-473" b="-1572"/>
                </a:stretch>
              </a:blipFill>
            </p:spPr>
            <p:txBody>
              <a:bodyPr/>
              <a:lstStyle/>
              <a:p>
                <a:r>
                  <a:rPr lang="en-US">
                    <a:noFill/>
                  </a:rPr>
                  <a:t> </a:t>
                </a:r>
              </a:p>
            </p:txBody>
          </p:sp>
        </mc:Fallback>
      </mc:AlternateContent>
    </p:spTree>
    <p:extLst>
      <p:ext uri="{BB962C8B-B14F-4D97-AF65-F5344CB8AC3E}">
        <p14:creationId xmlns:p14="http://schemas.microsoft.com/office/powerpoint/2010/main" val="52215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8A23-D8DF-401D-A7D4-E90A2BDE0C42}"/>
              </a:ext>
            </a:extLst>
          </p:cNvPr>
          <p:cNvSpPr>
            <a:spLocks noGrp="1"/>
          </p:cNvSpPr>
          <p:nvPr>
            <p:ph type="title"/>
          </p:nvPr>
        </p:nvSpPr>
        <p:spPr/>
        <p:txBody>
          <a:bodyPr/>
          <a:lstStyle/>
          <a:p>
            <a:r>
              <a:rPr lang="en-US" dirty="0"/>
              <a:t>Bellman-Ford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14E6C0-2120-4E64-9B04-2361FFB2D28A}"/>
                  </a:ext>
                </a:extLst>
              </p:cNvPr>
              <p:cNvSpPr>
                <a:spLocks noGrp="1"/>
              </p:cNvSpPr>
              <p:nvPr>
                <p:ph idx="1"/>
              </p:nvPr>
            </p:nvSpPr>
            <p:spPr/>
            <p:txBody>
              <a:bodyPr/>
              <a:lstStyle/>
              <a:p>
                <a:pPr marL="0" indent="0">
                  <a:buNone/>
                </a:pPr>
                <a:r>
                  <a:rPr lang="en-US" b="1" i="1" dirty="0"/>
                  <a:t>Bellman-Ford Algorithm:</a:t>
                </a:r>
              </a:p>
              <a:p>
                <a:pPr marL="0" indent="0">
                  <a:buNone/>
                </a:pPr>
                <a:r>
                  <a:rPr lang="en-US" dirty="0"/>
                  <a:t>The following method solves the single-source shortest-paths problem from a given source s for any edge-weighted digraph with V vertices and no negative cycles reachable from s: </a:t>
                </a:r>
              </a:p>
              <a:p>
                <a:r>
                  <a:rPr lang="en-US" dirty="0"/>
                  <a:t>Initialize </a:t>
                </a:r>
                <a:r>
                  <a:rPr lang="en-US" dirty="0" err="1"/>
                  <a:t>distTo</a:t>
                </a:r>
                <a:r>
                  <a:rPr lang="en-US" dirty="0"/>
                  <a:t>[s] to 0 and all other </a:t>
                </a:r>
                <a:r>
                  <a:rPr lang="en-US" dirty="0" err="1"/>
                  <a:t>distTo</a:t>
                </a:r>
                <a:r>
                  <a:rPr lang="en-US" dirty="0"/>
                  <a:t>[ ] values to infinity. </a:t>
                </a:r>
              </a:p>
              <a:p>
                <a:r>
                  <a:rPr lang="en-US" dirty="0"/>
                  <a:t>Then, considering the digraph’s edges in any order, relax all edges. </a:t>
                </a:r>
              </a:p>
              <a:p>
                <a:r>
                  <a:rPr lang="en-US" dirty="0"/>
                  <a:t>Make V such passes.</a:t>
                </a:r>
              </a:p>
              <a:p>
                <a:pPr marL="0" indent="0">
                  <a:buNone/>
                </a:pPr>
                <a:r>
                  <a:rPr lang="en-US" dirty="0"/>
                  <a:t>Bellman-Ford takes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𝐸𝑉</m:t>
                    </m:r>
                    <m:r>
                      <a:rPr lang="en-US" b="0" i="1" smtClean="0">
                        <a:latin typeface="Cambria Math" panose="02040503050406030204" pitchFamily="18" charset="0"/>
                      </a:rPr>
                      <m:t>)</m:t>
                    </m:r>
                  </m:oMath>
                </a14:m>
                <a:r>
                  <a:rPr lang="en-US" dirty="0"/>
                  <a:t> to compute the SPT.</a:t>
                </a:r>
              </a:p>
              <a:p>
                <a:pPr marL="0" indent="0">
                  <a:buNone/>
                </a:pPr>
                <a:endParaRPr lang="en-US" dirty="0"/>
              </a:p>
            </p:txBody>
          </p:sp>
        </mc:Choice>
        <mc:Fallback>
          <p:sp>
            <p:nvSpPr>
              <p:cNvPr id="3" name="Content Placeholder 2">
                <a:extLst>
                  <a:ext uri="{FF2B5EF4-FFF2-40B4-BE49-F238E27FC236}">
                    <a16:creationId xmlns:a16="http://schemas.microsoft.com/office/drawing/2014/main" id="{7414E6C0-2120-4E64-9B04-2361FFB2D28A}"/>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73569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8AEB-CF80-4C86-AA1C-99D128C30106}"/>
              </a:ext>
            </a:extLst>
          </p:cNvPr>
          <p:cNvSpPr>
            <a:spLocks noGrp="1"/>
          </p:cNvSpPr>
          <p:nvPr>
            <p:ph type="title"/>
          </p:nvPr>
        </p:nvSpPr>
        <p:spPr/>
        <p:txBody>
          <a:bodyPr/>
          <a:lstStyle/>
          <a:p>
            <a:r>
              <a:rPr lang="en-US" dirty="0"/>
              <a:t>Queue-Based Bellman-Ford</a:t>
            </a:r>
          </a:p>
        </p:txBody>
      </p:sp>
      <p:sp>
        <p:nvSpPr>
          <p:cNvPr id="3" name="Content Placeholder 2">
            <a:extLst>
              <a:ext uri="{FF2B5EF4-FFF2-40B4-BE49-F238E27FC236}">
                <a16:creationId xmlns:a16="http://schemas.microsoft.com/office/drawing/2014/main" id="{D64F43AA-7A57-4F38-AFCB-F0B3C93CF23D}"/>
              </a:ext>
            </a:extLst>
          </p:cNvPr>
          <p:cNvSpPr>
            <a:spLocks noGrp="1"/>
          </p:cNvSpPr>
          <p:nvPr>
            <p:ph idx="1"/>
          </p:nvPr>
        </p:nvSpPr>
        <p:spPr/>
        <p:txBody>
          <a:bodyPr/>
          <a:lstStyle/>
          <a:p>
            <a:pPr marL="0" indent="0">
              <a:buNone/>
            </a:pPr>
            <a:r>
              <a:rPr lang="en-US" dirty="0"/>
              <a:t>Specifically, we can easily determine a priori that numerous edges are not going to lead to a successful relaxation in any given pass: </a:t>
            </a:r>
          </a:p>
          <a:p>
            <a:r>
              <a:rPr lang="en-US" dirty="0"/>
              <a:t>The only edges that could lead to a change in </a:t>
            </a:r>
            <a:r>
              <a:rPr lang="en-US" dirty="0" err="1"/>
              <a:t>distTo</a:t>
            </a:r>
            <a:r>
              <a:rPr lang="en-US" dirty="0"/>
              <a:t>[] are those leaving a vertex whose </a:t>
            </a:r>
            <a:r>
              <a:rPr lang="en-US" dirty="0" err="1"/>
              <a:t>distTo</a:t>
            </a:r>
            <a:r>
              <a:rPr lang="en-US" dirty="0"/>
              <a:t>[] value changed in the previous pass. </a:t>
            </a:r>
          </a:p>
          <a:p>
            <a:r>
              <a:rPr lang="en-US" dirty="0"/>
              <a:t>To keep track of such vertices, we use a FIFO queue.</a:t>
            </a:r>
          </a:p>
        </p:txBody>
      </p:sp>
    </p:spTree>
    <p:extLst>
      <p:ext uri="{BB962C8B-B14F-4D97-AF65-F5344CB8AC3E}">
        <p14:creationId xmlns:p14="http://schemas.microsoft.com/office/powerpoint/2010/main" val="28427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FD3B-9064-43D3-B10B-D742528E9CF1}"/>
              </a:ext>
            </a:extLst>
          </p:cNvPr>
          <p:cNvSpPr>
            <a:spLocks noGrp="1"/>
          </p:cNvSpPr>
          <p:nvPr>
            <p:ph type="title"/>
          </p:nvPr>
        </p:nvSpPr>
        <p:spPr/>
        <p:txBody>
          <a:bodyPr/>
          <a:lstStyle/>
          <a:p>
            <a:r>
              <a:rPr lang="en-US" dirty="0"/>
              <a:t>Bellman-Ford (Positive Weights)</a:t>
            </a:r>
          </a:p>
        </p:txBody>
      </p:sp>
      <p:pic>
        <p:nvPicPr>
          <p:cNvPr id="5" name="Picture 4">
            <a:extLst>
              <a:ext uri="{FF2B5EF4-FFF2-40B4-BE49-F238E27FC236}">
                <a16:creationId xmlns:a16="http://schemas.microsoft.com/office/drawing/2014/main" id="{A18CC7EC-3C3B-47AC-9DA8-EB25A5A54739}"/>
              </a:ext>
            </a:extLst>
          </p:cNvPr>
          <p:cNvPicPr>
            <a:picLocks noChangeAspect="1"/>
          </p:cNvPicPr>
          <p:nvPr/>
        </p:nvPicPr>
        <p:blipFill>
          <a:blip r:embed="rId2"/>
          <a:stretch>
            <a:fillRect/>
          </a:stretch>
        </p:blipFill>
        <p:spPr>
          <a:xfrm>
            <a:off x="4433456" y="2641683"/>
            <a:ext cx="3325088" cy="2430841"/>
          </a:xfrm>
          <a:prstGeom prst="rect">
            <a:avLst/>
          </a:prstGeom>
        </p:spPr>
      </p:pic>
    </p:spTree>
    <p:extLst>
      <p:ext uri="{BB962C8B-B14F-4D97-AF65-F5344CB8AC3E}">
        <p14:creationId xmlns:p14="http://schemas.microsoft.com/office/powerpoint/2010/main" val="276159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60CA-CCFA-4078-B830-09E96112E2E5}"/>
              </a:ext>
            </a:extLst>
          </p:cNvPr>
          <p:cNvSpPr>
            <a:spLocks noGrp="1"/>
          </p:cNvSpPr>
          <p:nvPr>
            <p:ph type="title"/>
          </p:nvPr>
        </p:nvSpPr>
        <p:spPr/>
        <p:txBody>
          <a:bodyPr/>
          <a:lstStyle/>
          <a:p>
            <a:r>
              <a:rPr lang="en-US" dirty="0"/>
              <a:t>Bellman-Ford (Negative Weights)</a:t>
            </a:r>
          </a:p>
        </p:txBody>
      </p:sp>
      <p:pic>
        <p:nvPicPr>
          <p:cNvPr id="5" name="Picture 4">
            <a:extLst>
              <a:ext uri="{FF2B5EF4-FFF2-40B4-BE49-F238E27FC236}">
                <a16:creationId xmlns:a16="http://schemas.microsoft.com/office/drawing/2014/main" id="{496A3487-A21F-415C-82B5-34A0D45795C3}"/>
              </a:ext>
            </a:extLst>
          </p:cNvPr>
          <p:cNvPicPr>
            <a:picLocks noChangeAspect="1"/>
          </p:cNvPicPr>
          <p:nvPr/>
        </p:nvPicPr>
        <p:blipFill>
          <a:blip r:embed="rId2"/>
          <a:stretch>
            <a:fillRect/>
          </a:stretch>
        </p:blipFill>
        <p:spPr>
          <a:xfrm>
            <a:off x="4337219" y="2578003"/>
            <a:ext cx="3517562" cy="2126586"/>
          </a:xfrm>
          <a:prstGeom prst="rect">
            <a:avLst/>
          </a:prstGeom>
        </p:spPr>
      </p:pic>
    </p:spTree>
    <p:extLst>
      <p:ext uri="{BB962C8B-B14F-4D97-AF65-F5344CB8AC3E}">
        <p14:creationId xmlns:p14="http://schemas.microsoft.com/office/powerpoint/2010/main" val="19138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CE04-295C-4DE9-A5FE-99E40B9A9855}"/>
              </a:ext>
            </a:extLst>
          </p:cNvPr>
          <p:cNvSpPr>
            <a:spLocks noGrp="1"/>
          </p:cNvSpPr>
          <p:nvPr>
            <p:ph type="title"/>
          </p:nvPr>
        </p:nvSpPr>
        <p:spPr/>
        <p:txBody>
          <a:bodyPr/>
          <a:lstStyle/>
          <a:p>
            <a:r>
              <a:rPr lang="en-US" dirty="0"/>
              <a:t>Bellman-Ford (Negative Cycles)</a:t>
            </a:r>
          </a:p>
        </p:txBody>
      </p:sp>
      <p:pic>
        <p:nvPicPr>
          <p:cNvPr id="5" name="Picture 4">
            <a:extLst>
              <a:ext uri="{FF2B5EF4-FFF2-40B4-BE49-F238E27FC236}">
                <a16:creationId xmlns:a16="http://schemas.microsoft.com/office/drawing/2014/main" id="{619DBC57-B234-4CB9-81CA-6227DE0F50CF}"/>
              </a:ext>
            </a:extLst>
          </p:cNvPr>
          <p:cNvPicPr>
            <a:picLocks noChangeAspect="1"/>
          </p:cNvPicPr>
          <p:nvPr/>
        </p:nvPicPr>
        <p:blipFill>
          <a:blip r:embed="rId2"/>
          <a:stretch>
            <a:fillRect/>
          </a:stretch>
        </p:blipFill>
        <p:spPr>
          <a:xfrm>
            <a:off x="4268099" y="2583687"/>
            <a:ext cx="3655801" cy="2296767"/>
          </a:xfrm>
          <a:prstGeom prst="rect">
            <a:avLst/>
          </a:prstGeom>
        </p:spPr>
      </p:pic>
    </p:spTree>
    <p:extLst>
      <p:ext uri="{BB962C8B-B14F-4D97-AF65-F5344CB8AC3E}">
        <p14:creationId xmlns:p14="http://schemas.microsoft.com/office/powerpoint/2010/main" val="298462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B093-520E-42A0-9F42-BAE7CC26C39B}"/>
              </a:ext>
            </a:extLst>
          </p:cNvPr>
          <p:cNvSpPr>
            <a:spLocks noGrp="1"/>
          </p:cNvSpPr>
          <p:nvPr>
            <p:ph type="title"/>
          </p:nvPr>
        </p:nvSpPr>
        <p:spPr/>
        <p:txBody>
          <a:bodyPr/>
          <a:lstStyle/>
          <a:p>
            <a:r>
              <a:rPr lang="en-US" dirty="0"/>
              <a:t>Final Remarks </a:t>
            </a:r>
          </a:p>
        </p:txBody>
      </p:sp>
      <p:sp>
        <p:nvSpPr>
          <p:cNvPr id="3" name="Content Placeholder 2">
            <a:extLst>
              <a:ext uri="{FF2B5EF4-FFF2-40B4-BE49-F238E27FC236}">
                <a16:creationId xmlns:a16="http://schemas.microsoft.com/office/drawing/2014/main" id="{CF62BEB4-DA65-4063-9471-152A1945CE9C}"/>
              </a:ext>
            </a:extLst>
          </p:cNvPr>
          <p:cNvSpPr>
            <a:spLocks noGrp="1"/>
          </p:cNvSpPr>
          <p:nvPr>
            <p:ph idx="1"/>
          </p:nvPr>
        </p:nvSpPr>
        <p:spPr>
          <a:xfrm>
            <a:off x="2231136" y="2357718"/>
            <a:ext cx="7800370" cy="3382309"/>
          </a:xfrm>
        </p:spPr>
        <p:txBody>
          <a:bodyPr>
            <a:normAutofit fontScale="77500" lnSpcReduction="20000"/>
          </a:bodyPr>
          <a:lstStyle/>
          <a:p>
            <a:r>
              <a:rPr lang="en-US" dirty="0"/>
              <a:t>For the interest of time, I will not be live-coding Bellman-Ford!</a:t>
            </a:r>
          </a:p>
          <a:p>
            <a:endParaRPr lang="en-US" dirty="0"/>
          </a:p>
          <a:p>
            <a:endParaRPr lang="en-US" dirty="0"/>
          </a:p>
          <a:p>
            <a:endParaRPr lang="en-US" dirty="0"/>
          </a:p>
          <a:p>
            <a:endParaRPr lang="en-US" dirty="0"/>
          </a:p>
          <a:p>
            <a:endParaRPr lang="en-US" dirty="0"/>
          </a:p>
          <a:p>
            <a:endParaRPr lang="en-US" dirty="0"/>
          </a:p>
          <a:p>
            <a:endParaRPr lang="en-US" dirty="0"/>
          </a:p>
          <a:p>
            <a:r>
              <a:rPr lang="en-US" dirty="0"/>
              <a:t>Generally, we will prefer to use Dijkstra for positive edge weights, and Bellman-Ford if there are negative edge weights</a:t>
            </a:r>
          </a:p>
          <a:p>
            <a:r>
              <a:rPr lang="en-US" dirty="0"/>
              <a:t>There is also the A* SP algorithm, which is popular in Game Design! (It is a more optimal Dijkstra with some heuristics)</a:t>
            </a:r>
          </a:p>
          <a:p>
            <a:endParaRPr lang="en-US" dirty="0"/>
          </a:p>
          <a:p>
            <a:pPr marL="0" indent="0">
              <a:buNone/>
            </a:pPr>
            <a:endParaRPr lang="en-US" dirty="0"/>
          </a:p>
        </p:txBody>
      </p:sp>
      <p:pic>
        <p:nvPicPr>
          <p:cNvPr id="5" name="Picture 4">
            <a:extLst>
              <a:ext uri="{FF2B5EF4-FFF2-40B4-BE49-F238E27FC236}">
                <a16:creationId xmlns:a16="http://schemas.microsoft.com/office/drawing/2014/main" id="{E4E26057-FFCF-486E-A828-E3C2999A99A3}"/>
              </a:ext>
            </a:extLst>
          </p:cNvPr>
          <p:cNvPicPr>
            <a:picLocks noChangeAspect="1"/>
          </p:cNvPicPr>
          <p:nvPr/>
        </p:nvPicPr>
        <p:blipFill>
          <a:blip r:embed="rId2"/>
          <a:stretch>
            <a:fillRect/>
          </a:stretch>
        </p:blipFill>
        <p:spPr>
          <a:xfrm>
            <a:off x="3173997" y="2613641"/>
            <a:ext cx="5288685" cy="2088628"/>
          </a:xfrm>
          <a:prstGeom prst="rect">
            <a:avLst/>
          </a:prstGeom>
        </p:spPr>
      </p:pic>
    </p:spTree>
    <p:extLst>
      <p:ext uri="{BB962C8B-B14F-4D97-AF65-F5344CB8AC3E}">
        <p14:creationId xmlns:p14="http://schemas.microsoft.com/office/powerpoint/2010/main" val="34005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65A3-B6DF-4ABA-B224-349DF8170C29}"/>
              </a:ext>
            </a:extLst>
          </p:cNvPr>
          <p:cNvSpPr>
            <a:spLocks noGrp="1"/>
          </p:cNvSpPr>
          <p:nvPr>
            <p:ph type="title"/>
          </p:nvPr>
        </p:nvSpPr>
        <p:spPr/>
        <p:txBody>
          <a:bodyPr/>
          <a:lstStyle/>
          <a:p>
            <a:r>
              <a:rPr lang="en-US" dirty="0"/>
              <a:t>Prim’s Algorithm (Math Way)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8B30B3-A068-4620-AFC0-0A7DA60F1CE0}"/>
                  </a:ext>
                </a:extLst>
              </p:cNvPr>
              <p:cNvSpPr>
                <a:spLocks noGrp="1"/>
              </p:cNvSpPr>
              <p:nvPr>
                <p:ph idx="1"/>
              </p:nvPr>
            </p:nvSpPr>
            <p:spPr/>
            <p:txBody>
              <a:bodyPr/>
              <a:lstStyle/>
              <a:p>
                <a:pPr marL="0" indent="0">
                  <a:buNone/>
                </a:pPr>
                <a:r>
                  <a:rPr lang="en-US" dirty="0"/>
                  <a:t>A well-known algorithm for finding the MST in a connected weighted graph is </a:t>
                </a:r>
                <a:r>
                  <a:rPr lang="en-US" i="1" dirty="0"/>
                  <a:t>Prim’s Algorithm</a:t>
                </a:r>
                <a:r>
                  <a:rPr lang="en-US" dirty="0"/>
                  <a:t>.</a:t>
                </a:r>
              </a:p>
              <a:p>
                <a:pPr marL="0" indent="0">
                  <a:buNone/>
                </a:pPr>
                <a:r>
                  <a:rPr lang="en-US" b="1" dirty="0"/>
                  <a:t>Prim’s Algorithm:</a:t>
                </a:r>
              </a:p>
              <a:p>
                <a:pPr marL="0" indent="0">
                  <a:buNone/>
                </a:pPr>
                <a:r>
                  <a:rPr lang="en-US" i="1" dirty="0"/>
                  <a:t>For a connected weighted graph G of order n, a spanning tree T of G is constructed as follows:</a:t>
                </a:r>
              </a:p>
              <a:p>
                <a:r>
                  <a:rPr lang="en-US" i="1" dirty="0"/>
                  <a:t>For an arbitrary vertex u for G, an edge of minimum weight incident with u is selected as the first edge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a14:m>
                <a:r>
                  <a:rPr lang="en-US" i="1" dirty="0"/>
                  <a:t> of  T.</a:t>
                </a:r>
              </a:p>
              <a:p>
                <a:r>
                  <a:rPr lang="en-US" i="1" dirty="0"/>
                  <a:t>For subsequent edges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i="1" dirty="0"/>
                  <a:t>, we select an edge of minimum weight among those edges having exactly one of its vertices incident with an edge already selected.</a:t>
                </a:r>
              </a:p>
            </p:txBody>
          </p:sp>
        </mc:Choice>
        <mc:Fallback>
          <p:sp>
            <p:nvSpPr>
              <p:cNvPr id="3" name="Content Placeholder 2">
                <a:extLst>
                  <a:ext uri="{FF2B5EF4-FFF2-40B4-BE49-F238E27FC236}">
                    <a16:creationId xmlns:a16="http://schemas.microsoft.com/office/drawing/2014/main" id="{6F8B30B3-A068-4620-AFC0-0A7DA60F1CE0}"/>
                  </a:ext>
                </a:extLst>
              </p:cNvPr>
              <p:cNvSpPr>
                <a:spLocks noGrp="1" noRot="1" noChangeAspect="1" noMove="1" noResize="1" noEditPoints="1" noAdjustHandles="1" noChangeArrowheads="1" noChangeShapeType="1" noTextEdit="1"/>
              </p:cNvSpPr>
              <p:nvPr>
                <p:ph idx="1"/>
              </p:nvPr>
            </p:nvSpPr>
            <p:spPr>
              <a:blipFill>
                <a:blip r:embed="rId2"/>
                <a:stretch>
                  <a:fillRect l="-631" t="-1179" b="-1965"/>
                </a:stretch>
              </a:blipFill>
            </p:spPr>
            <p:txBody>
              <a:bodyPr/>
              <a:lstStyle/>
              <a:p>
                <a:r>
                  <a:rPr lang="en-US">
                    <a:noFill/>
                  </a:rPr>
                  <a:t> </a:t>
                </a:r>
              </a:p>
            </p:txBody>
          </p:sp>
        </mc:Fallback>
      </mc:AlternateContent>
    </p:spTree>
    <p:extLst>
      <p:ext uri="{BB962C8B-B14F-4D97-AF65-F5344CB8AC3E}">
        <p14:creationId xmlns:p14="http://schemas.microsoft.com/office/powerpoint/2010/main" val="142246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1393-03FB-4A65-9106-35F3716B5B78}"/>
              </a:ext>
            </a:extLst>
          </p:cNvPr>
          <p:cNvSpPr>
            <a:spLocks noGrp="1"/>
          </p:cNvSpPr>
          <p:nvPr>
            <p:ph type="title"/>
          </p:nvPr>
        </p:nvSpPr>
        <p:spPr/>
        <p:txBody>
          <a:bodyPr/>
          <a:lstStyle/>
          <a:p>
            <a:r>
              <a:rPr lang="en-US" dirty="0"/>
              <a:t>Why trees have n-1 edges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0492F1-ECDB-4865-9E7E-21DE3FB47A55}"/>
                  </a:ext>
                </a:extLst>
              </p:cNvPr>
              <p:cNvSpPr>
                <a:spLocks noGrp="1"/>
              </p:cNvSpPr>
              <p:nvPr>
                <p:ph idx="1"/>
              </p:nvPr>
            </p:nvSpPr>
            <p:spPr/>
            <p:txBody>
              <a:bodyPr>
                <a:normAutofit fontScale="92500" lnSpcReduction="10000"/>
              </a:bodyPr>
              <a:lstStyle/>
              <a:p>
                <a:pPr marL="0" indent="0">
                  <a:buNone/>
                </a:pPr>
                <a:r>
                  <a:rPr lang="en-US" b="1" dirty="0"/>
                  <a:t>Theorem: </a:t>
                </a:r>
                <a:r>
                  <a:rPr lang="en-US" i="1" dirty="0"/>
                  <a:t>Let G be a graph of order n and size m. If G has no cycles and m =  n – 1, then G is a tree. </a:t>
                </a:r>
              </a:p>
              <a:p>
                <a:r>
                  <a:rPr lang="en-US" dirty="0"/>
                  <a:t>Recall that a </a:t>
                </a:r>
                <a:r>
                  <a:rPr lang="en-US" i="1" dirty="0"/>
                  <a:t>tree </a:t>
                </a:r>
                <a:r>
                  <a:rPr lang="en-US" dirty="0"/>
                  <a:t>is an </a:t>
                </a:r>
                <a:r>
                  <a:rPr lang="en-US" i="1" dirty="0"/>
                  <a:t>acyclic connected graph</a:t>
                </a:r>
              </a:p>
              <a:p>
                <a:r>
                  <a:rPr lang="en-US" dirty="0"/>
                  <a:t>Recall that a </a:t>
                </a:r>
                <a:r>
                  <a:rPr lang="en-US" i="1" dirty="0"/>
                  <a:t>connected graph </a:t>
                </a:r>
                <a:r>
                  <a:rPr lang="en-US" dirty="0"/>
                  <a:t>is a graph that has a </a:t>
                </a:r>
                <a:r>
                  <a:rPr lang="en-US" i="1" dirty="0"/>
                  <a:t>u-v</a:t>
                </a:r>
                <a:r>
                  <a:rPr lang="en-US" dirty="0"/>
                  <a:t> path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oMath>
                </a14:m>
                <a:endParaRPr lang="en-US" dirty="0"/>
              </a:p>
              <a:p>
                <a:pPr marL="0" indent="0">
                  <a:buNone/>
                </a:pPr>
                <a:r>
                  <a:rPr lang="en-US" b="1" dirty="0"/>
                  <a:t>Proof: </a:t>
                </a:r>
              </a:p>
              <a:p>
                <a:pPr marL="0" indent="0">
                  <a:buNone/>
                </a:pPr>
                <a:r>
                  <a:rPr lang="en-US" dirty="0"/>
                  <a:t>If G has n-1 edges and no cycles, this implies that there are no isolated vertices, hence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≥1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Since there are no isolated vertices, and n-1 edges, the longest u-v path must be geodesic in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hence G must be connected. Since there are no cycles and G is connected, G must then be a tree.</a:t>
                </a:r>
              </a:p>
              <a:p>
                <a:r>
                  <a:rPr lang="en-US" dirty="0"/>
                  <a:t>If there are </a:t>
                </a:r>
                <a14:m>
                  <m:oMath xmlns:m="http://schemas.openxmlformats.org/officeDocument/2006/math">
                    <m:r>
                      <a:rPr lang="en-US" i="1">
                        <a:latin typeface="Cambria Math" panose="02040503050406030204" pitchFamily="18" charset="0"/>
                      </a:rPr>
                      <m:t>&gt;</m:t>
                    </m:r>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edges, there must be a cycle. Why?</a:t>
                </a:r>
              </a:p>
            </p:txBody>
          </p:sp>
        </mc:Choice>
        <mc:Fallback>
          <p:sp>
            <p:nvSpPr>
              <p:cNvPr id="3" name="Content Placeholder 2">
                <a:extLst>
                  <a:ext uri="{FF2B5EF4-FFF2-40B4-BE49-F238E27FC236}">
                    <a16:creationId xmlns:a16="http://schemas.microsoft.com/office/drawing/2014/main" id="{AD0492F1-ECDB-4865-9E7E-21DE3FB47A55}"/>
                  </a:ext>
                </a:extLst>
              </p:cNvPr>
              <p:cNvSpPr>
                <a:spLocks noGrp="1" noRot="1" noChangeAspect="1" noMove="1" noResize="1" noEditPoints="1" noAdjustHandles="1" noChangeArrowheads="1" noChangeShapeType="1" noTextEdit="1"/>
              </p:cNvSpPr>
              <p:nvPr>
                <p:ph idx="1"/>
              </p:nvPr>
            </p:nvSpPr>
            <p:spPr>
              <a:blipFill>
                <a:blip r:embed="rId2"/>
                <a:stretch>
                  <a:fillRect l="-473" t="-1572" r="-1025" b="-1179"/>
                </a:stretch>
              </a:blipFill>
            </p:spPr>
            <p:txBody>
              <a:bodyPr/>
              <a:lstStyle/>
              <a:p>
                <a:r>
                  <a:rPr lang="en-US">
                    <a:noFill/>
                  </a:rPr>
                  <a:t> </a:t>
                </a:r>
              </a:p>
            </p:txBody>
          </p:sp>
        </mc:Fallback>
      </mc:AlternateContent>
    </p:spTree>
    <p:extLst>
      <p:ext uri="{BB962C8B-B14F-4D97-AF65-F5344CB8AC3E}">
        <p14:creationId xmlns:p14="http://schemas.microsoft.com/office/powerpoint/2010/main" val="385146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8208-859B-47F7-B5FD-871F7C23BEAB}"/>
              </a:ext>
            </a:extLst>
          </p:cNvPr>
          <p:cNvSpPr>
            <a:spLocks noGrp="1"/>
          </p:cNvSpPr>
          <p:nvPr>
            <p:ph type="ctrTitle"/>
          </p:nvPr>
        </p:nvSpPr>
        <p:spPr/>
        <p:txBody>
          <a:bodyPr/>
          <a:lstStyle/>
          <a:p>
            <a:r>
              <a:rPr lang="en-US" dirty="0"/>
              <a:t>Prim’s Algorithm</a:t>
            </a:r>
          </a:p>
        </p:txBody>
      </p:sp>
    </p:spTree>
    <p:extLst>
      <p:ext uri="{BB962C8B-B14F-4D97-AF65-F5344CB8AC3E}">
        <p14:creationId xmlns:p14="http://schemas.microsoft.com/office/powerpoint/2010/main" val="384664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3396-2E06-42C4-8B60-BA9CB9DEC998}"/>
              </a:ext>
            </a:extLst>
          </p:cNvPr>
          <p:cNvSpPr>
            <a:spLocks noGrp="1"/>
          </p:cNvSpPr>
          <p:nvPr>
            <p:ph type="title"/>
          </p:nvPr>
        </p:nvSpPr>
        <p:spPr/>
        <p:txBody>
          <a:bodyPr/>
          <a:lstStyle/>
          <a:p>
            <a:r>
              <a:rPr lang="en-US" dirty="0"/>
              <a:t>Prim’s Algorithm (CS Way)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FEF096-6D08-485E-AAAE-869BD742A3BB}"/>
                  </a:ext>
                </a:extLst>
              </p:cNvPr>
              <p:cNvSpPr>
                <a:spLocks noGrp="1"/>
              </p:cNvSpPr>
              <p:nvPr>
                <p:ph idx="1"/>
              </p:nvPr>
            </p:nvSpPr>
            <p:spPr/>
            <p:txBody>
              <a:bodyPr>
                <a:normAutofit/>
              </a:bodyPr>
              <a:lstStyle/>
              <a:p>
                <a:pPr marL="0" indent="0">
                  <a:buNone/>
                </a:pPr>
                <a:r>
                  <a:rPr lang="en-US" dirty="0"/>
                  <a:t>Algorithm:</a:t>
                </a:r>
              </a:p>
              <a:p>
                <a:pPr marL="342900" indent="-342900">
                  <a:buAutoNum type="arabicParenR"/>
                </a:pPr>
                <a:r>
                  <a:rPr lang="en-US" dirty="0"/>
                  <a:t>Start with any vertex </a:t>
                </a:r>
                <a14:m>
                  <m:oMath xmlns:m="http://schemas.openxmlformats.org/officeDocument/2006/math">
                    <m:r>
                      <a:rPr lang="en-US" b="0" i="1" smtClean="0">
                        <a:latin typeface="Cambria Math" panose="02040503050406030204" pitchFamily="18" charset="0"/>
                      </a:rPr>
                      <m:t>𝑢</m:t>
                    </m:r>
                  </m:oMath>
                </a14:m>
                <a:r>
                  <a:rPr lang="en-US" dirty="0"/>
                  <a:t> as a single vertex tree</a:t>
                </a:r>
              </a:p>
              <a:p>
                <a:pPr marL="342900" indent="-342900">
                  <a:buAutoNum type="arabicParenR"/>
                </a:pPr>
                <a:r>
                  <a:rPr lang="en-US" dirty="0"/>
                  <a:t>Then add V-1 edges to it, always taking the next minimum weight edge that is incident to </a:t>
                </a:r>
                <a14:m>
                  <m:oMath xmlns:m="http://schemas.openxmlformats.org/officeDocument/2006/math">
                    <m:r>
                      <a:rPr lang="en-US" b="0" i="1" smtClean="0">
                        <a:latin typeface="Cambria Math" panose="02040503050406030204" pitchFamily="18" charset="0"/>
                      </a:rPr>
                      <m:t>𝑢</m:t>
                    </m:r>
                  </m:oMath>
                </a14:m>
                <a:r>
                  <a:rPr lang="en-US" dirty="0"/>
                  <a:t> connecting it an unseen vertex </a:t>
                </a:r>
                <a14:m>
                  <m:oMath xmlns:m="http://schemas.openxmlformats.org/officeDocument/2006/math">
                    <m:r>
                      <a:rPr lang="en-US" b="0" i="1" smtClean="0">
                        <a:latin typeface="Cambria Math" panose="02040503050406030204" pitchFamily="18" charset="0"/>
                      </a:rPr>
                      <m:t>𝑣</m:t>
                    </m:r>
                  </m:oMath>
                </a14:m>
                <a:r>
                  <a:rPr lang="en-US" dirty="0"/>
                  <a:t>.</a:t>
                </a:r>
              </a:p>
              <a:p>
                <a:pPr marL="0" indent="0">
                  <a:buNone/>
                </a:pPr>
                <a:r>
                  <a:rPr lang="en-US" dirty="0"/>
                  <a:t>There are two approaches:</a:t>
                </a:r>
              </a:p>
              <a:p>
                <a:r>
                  <a:rPr lang="en-US" dirty="0"/>
                  <a:t>Lazy Prim</a:t>
                </a:r>
              </a:p>
              <a:p>
                <a:r>
                  <a:rPr lang="en-US" dirty="0"/>
                  <a:t>Eager Prim</a:t>
                </a:r>
              </a:p>
              <a:p>
                <a:endParaRPr lang="en-US" dirty="0"/>
              </a:p>
            </p:txBody>
          </p:sp>
        </mc:Choice>
        <mc:Fallback>
          <p:sp>
            <p:nvSpPr>
              <p:cNvPr id="3" name="Content Placeholder 2">
                <a:extLst>
                  <a:ext uri="{FF2B5EF4-FFF2-40B4-BE49-F238E27FC236}">
                    <a16:creationId xmlns:a16="http://schemas.microsoft.com/office/drawing/2014/main" id="{E9FEF096-6D08-485E-AAAE-869BD742A3BB}"/>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168942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3CAF-B295-4470-807F-7B8A3B77823D}"/>
              </a:ext>
            </a:extLst>
          </p:cNvPr>
          <p:cNvSpPr>
            <a:spLocks noGrp="1"/>
          </p:cNvSpPr>
          <p:nvPr>
            <p:ph type="title"/>
          </p:nvPr>
        </p:nvSpPr>
        <p:spPr/>
        <p:txBody>
          <a:bodyPr/>
          <a:lstStyle/>
          <a:p>
            <a:r>
              <a:rPr lang="en-US" dirty="0"/>
              <a:t>Implementation of prim’s Algorithm: Data Structures</a:t>
            </a:r>
          </a:p>
        </p:txBody>
      </p:sp>
      <p:sp>
        <p:nvSpPr>
          <p:cNvPr id="3" name="Content Placeholder 2">
            <a:extLst>
              <a:ext uri="{FF2B5EF4-FFF2-40B4-BE49-F238E27FC236}">
                <a16:creationId xmlns:a16="http://schemas.microsoft.com/office/drawing/2014/main" id="{A3AC3958-0927-495E-A860-BEF1EF6DE1B0}"/>
              </a:ext>
            </a:extLst>
          </p:cNvPr>
          <p:cNvSpPr>
            <a:spLocks noGrp="1"/>
          </p:cNvSpPr>
          <p:nvPr>
            <p:ph idx="1"/>
          </p:nvPr>
        </p:nvSpPr>
        <p:spPr/>
        <p:txBody>
          <a:bodyPr>
            <a:normAutofit lnSpcReduction="10000"/>
          </a:bodyPr>
          <a:lstStyle/>
          <a:p>
            <a:pPr marL="0" indent="0">
              <a:buNone/>
            </a:pPr>
            <a:r>
              <a:rPr lang="en-US" dirty="0"/>
              <a:t>Before discussing Lazy Prim and Eager Prim, we need to call upon the aid of some old friends:</a:t>
            </a:r>
            <a:br>
              <a:rPr lang="en-US" dirty="0"/>
            </a:br>
            <a:endParaRPr lang="en-US" dirty="0"/>
          </a:p>
          <a:p>
            <a:pPr marL="0" indent="0">
              <a:buNone/>
            </a:pPr>
            <a:r>
              <a:rPr lang="en-US" dirty="0"/>
              <a:t>1) marked[ ]: A vertex-indexed </a:t>
            </a:r>
            <a:r>
              <a:rPr lang="en-US" dirty="0" err="1"/>
              <a:t>boolean</a:t>
            </a:r>
            <a:r>
              <a:rPr lang="en-US" dirty="0"/>
              <a:t> array. </a:t>
            </a:r>
          </a:p>
          <a:p>
            <a:r>
              <a:rPr lang="en-US" dirty="0"/>
              <a:t>marked[v] is true if v is on the MST.</a:t>
            </a:r>
          </a:p>
          <a:p>
            <a:pPr marL="0" indent="0">
              <a:buNone/>
            </a:pPr>
            <a:r>
              <a:rPr lang="en-US" dirty="0"/>
              <a:t>2) </a:t>
            </a:r>
            <a:r>
              <a:rPr lang="en-US" dirty="0" err="1"/>
              <a:t>edgeTo</a:t>
            </a:r>
            <a:r>
              <a:rPr lang="en-US" dirty="0"/>
              <a:t>[ ]: A vertex-indexed array of Edge objects</a:t>
            </a:r>
          </a:p>
          <a:p>
            <a:r>
              <a:rPr lang="en-US" dirty="0" err="1"/>
              <a:t>edgeTo</a:t>
            </a:r>
            <a:r>
              <a:rPr lang="en-US" dirty="0"/>
              <a:t>[v] is the Edge that connects v to the tree (What vertex I came from to get to v)</a:t>
            </a:r>
          </a:p>
          <a:p>
            <a:pPr marL="0" indent="0">
              <a:buNone/>
            </a:pPr>
            <a:r>
              <a:rPr lang="en-US" dirty="0"/>
              <a:t>3) </a:t>
            </a:r>
            <a:r>
              <a:rPr lang="en-US" dirty="0" err="1"/>
              <a:t>MinPQ</a:t>
            </a:r>
            <a:r>
              <a:rPr lang="en-US" dirty="0"/>
              <a:t>&lt;Edge&gt;: Priority Queue that compares edges by weight.</a:t>
            </a:r>
          </a:p>
          <a:p>
            <a:endParaRPr lang="en-US" dirty="0"/>
          </a:p>
        </p:txBody>
      </p:sp>
    </p:spTree>
    <p:extLst>
      <p:ext uri="{BB962C8B-B14F-4D97-AF65-F5344CB8AC3E}">
        <p14:creationId xmlns:p14="http://schemas.microsoft.com/office/powerpoint/2010/main" val="3435508110"/>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Parcel</Template>
  <TotalTime>524</TotalTime>
  <Words>2863</Words>
  <Application>Microsoft Office PowerPoint</Application>
  <PresentationFormat>Widescreen</PresentationFormat>
  <Paragraphs>182</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Cambria Math</vt:lpstr>
      <vt:lpstr>Gill Sans MT</vt:lpstr>
      <vt:lpstr>Parcel</vt:lpstr>
      <vt:lpstr>Cs 1501 Recitation 6</vt:lpstr>
      <vt:lpstr>Agenda For Today</vt:lpstr>
      <vt:lpstr>Minimum Spanning Trees</vt:lpstr>
      <vt:lpstr>The Minimum Spanning Tree Problem</vt:lpstr>
      <vt:lpstr>Prim’s Algorithm (Math Way)</vt:lpstr>
      <vt:lpstr>Why trees have n-1 edges</vt:lpstr>
      <vt:lpstr>Prim’s Algorithm</vt:lpstr>
      <vt:lpstr>Prim’s Algorithm (CS Way)</vt:lpstr>
      <vt:lpstr>Implementation of prim’s Algorithm: Data Structures</vt:lpstr>
      <vt:lpstr>Eager Prim V.s. Lazy Prim</vt:lpstr>
      <vt:lpstr>Lazy prim Example</vt:lpstr>
      <vt:lpstr>Lazy Prim Code</vt:lpstr>
      <vt:lpstr>Eager Prim</vt:lpstr>
      <vt:lpstr>Eager Prim Example</vt:lpstr>
      <vt:lpstr>Eager Prim Code</vt:lpstr>
      <vt:lpstr>Other MST Algorithms</vt:lpstr>
      <vt:lpstr>A Final Remark</vt:lpstr>
      <vt:lpstr>Shortest Path Algorithms</vt:lpstr>
      <vt:lpstr>The Shortest Path Problem</vt:lpstr>
      <vt:lpstr>Shortest Path Considerations</vt:lpstr>
      <vt:lpstr>Shortest-Paths Tree</vt:lpstr>
      <vt:lpstr>Data Structures for Shortest Paths</vt:lpstr>
      <vt:lpstr>Edge Relaxation</vt:lpstr>
      <vt:lpstr>Generic Shortest-Paths Algorithm</vt:lpstr>
      <vt:lpstr>Dijkstra’s Algorithm</vt:lpstr>
      <vt:lpstr>Dijkstra’s Algorithm</vt:lpstr>
      <vt:lpstr>Data Structures for Dijkstra’s</vt:lpstr>
      <vt:lpstr>Another Way to Understand Dijkstra</vt:lpstr>
      <vt:lpstr>Dijkstra’s Algorithm Example</vt:lpstr>
      <vt:lpstr>An Intuitive Way to Understand Dijkstra</vt:lpstr>
      <vt:lpstr>Dijkstra’s Algorithm Code</vt:lpstr>
      <vt:lpstr>General Shortest Paths</vt:lpstr>
      <vt:lpstr>Shortest Paths in General for Edge-weighted digraphs</vt:lpstr>
      <vt:lpstr>Poking at the needle in the haystack</vt:lpstr>
      <vt:lpstr>Negative Cycles</vt:lpstr>
      <vt:lpstr>Negative Cycles (Cont.)</vt:lpstr>
      <vt:lpstr>Third Idea</vt:lpstr>
      <vt:lpstr>A well-Posed and Tractable SP Problem</vt:lpstr>
      <vt:lpstr>Bellman-Ford Algorithm</vt:lpstr>
      <vt:lpstr>Bellman-Ford Algorithm</vt:lpstr>
      <vt:lpstr>Queue-Based Bellman-Ford</vt:lpstr>
      <vt:lpstr>Bellman-Ford (Positive Weights)</vt:lpstr>
      <vt:lpstr>Bellman-Ford (Negative Weights)</vt:lpstr>
      <vt:lpstr>Bellman-Ford (Negative Cycles)</vt:lpstr>
      <vt:lpstr>Final Remarks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1501 Recitation 6</dc:title>
  <dc:creator>Lu, Gordon</dc:creator>
  <cp:lastModifiedBy>Lu, Gordon</cp:lastModifiedBy>
  <cp:revision>1</cp:revision>
  <dcterms:created xsi:type="dcterms:W3CDTF">2022-03-24T22:27:26Z</dcterms:created>
  <dcterms:modified xsi:type="dcterms:W3CDTF">2022-03-25T07:12:05Z</dcterms:modified>
</cp:coreProperties>
</file>