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>
        <p:scale>
          <a:sx n="150" d="100"/>
          <a:sy n="150" d="100"/>
        </p:scale>
        <p:origin x="108" y="-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B87B7-6DE0-FE81-BC97-B10CF047A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9CE098-9918-5DA5-44ED-5FC21C381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AA4837-3DA7-9497-7442-AAB41DE7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C943-1E56-44D1-B16A-654FFADDE413}" type="datetimeFigureOut">
              <a:rPr lang="es-CO" smtClean="0"/>
              <a:t>7/03/2024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7478E0-62E9-9EC5-D358-E1A7BE80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C831EB-1B30-D190-3E3F-44531BEB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2FB9-64AB-4448-A40A-57DD84D411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517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F4B2E-1D40-3394-A98F-C4617313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7ABFF0-9877-8660-4DD1-051D9C9EA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4A4CFF-CE74-A3BE-410B-16DED3CF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C943-1E56-44D1-B16A-654FFADDE413}" type="datetimeFigureOut">
              <a:rPr lang="es-CO" smtClean="0"/>
              <a:t>7/03/2024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90B070-0F50-CFBD-37E0-8F812534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7EAE5A-3C25-2444-7022-8FF484BA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2FB9-64AB-4448-A40A-57DD84D411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345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92C196-F6EF-CDCC-BDCB-D3FCC3F63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1C914E-E496-C19B-BB64-D14CA6F92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AD91B0-4841-2F3C-9D25-6877CDB8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C943-1E56-44D1-B16A-654FFADDE413}" type="datetimeFigureOut">
              <a:rPr lang="es-CO" smtClean="0"/>
              <a:t>7/03/2024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95304F-F980-9DD0-FCAF-300DA482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36DDB1-9104-9285-85B1-A0F00F18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2FB9-64AB-4448-A40A-57DD84D411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412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F003F-E415-C01C-5B0B-9C66D558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C0F59B-27AE-E6A5-B888-9362CE121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55ABE3-FC27-B154-033C-21AEDB22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C943-1E56-44D1-B16A-654FFADDE413}" type="datetimeFigureOut">
              <a:rPr lang="es-CO" smtClean="0"/>
              <a:t>7/03/2024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23705F-ABB1-D577-229D-321E2D02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E10F79-0B53-9720-5B57-0FCC5F82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2FB9-64AB-4448-A40A-57DD84D411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812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F65CD-647C-6B37-168B-93179A6D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869193-171B-195E-1E74-E04744329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0D9005-6CB5-BEA3-A119-4FECAE67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C943-1E56-44D1-B16A-654FFADDE413}" type="datetimeFigureOut">
              <a:rPr lang="es-CO" smtClean="0"/>
              <a:t>7/03/2024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EAF3E1-0ED0-2D49-5E19-8E6E0871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F29B94-BDCE-60A5-7105-2F399074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2FB9-64AB-4448-A40A-57DD84D411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312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13A5A-E1A5-7F9A-DC03-4E181185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E6BFF2-9F77-30FA-C8B7-AF93C33B3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A1D4A7-C718-D659-88D3-9076AB0F8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9E3610-F76D-DBED-32E7-7F879464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C943-1E56-44D1-B16A-654FFADDE413}" type="datetimeFigureOut">
              <a:rPr lang="es-CO" smtClean="0"/>
              <a:t>7/03/2024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ED9E97-C655-50FF-893E-896A0978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4D7DF3-7239-66C7-BAF5-0ADA86AA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2FB9-64AB-4448-A40A-57DD84D411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105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39AA3-4766-2E2E-BA8C-1034B6033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096FE4-0D5D-A416-0043-E986211D7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26D030-2F48-DA1F-0529-ED9CEC0B4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FC2F800-296B-AA38-B453-BF0F16D62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1E447E5-CD49-E971-1C0A-89656FA50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5BACAC-9C02-BFF8-F8B9-10FABEAD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C943-1E56-44D1-B16A-654FFADDE413}" type="datetimeFigureOut">
              <a:rPr lang="es-CO" smtClean="0"/>
              <a:t>7/03/2024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706748-3958-3A97-7B9D-4A8B18A3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59C1B90-90CA-6D11-EAED-D54B9738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2FB9-64AB-4448-A40A-57DD84D411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237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05062-AECC-EF6C-4287-D513662A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72BDAD-0370-9D21-F065-2605A18A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C943-1E56-44D1-B16A-654FFADDE413}" type="datetimeFigureOut">
              <a:rPr lang="es-CO" smtClean="0"/>
              <a:t>7/03/2024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B7A909-FF51-018A-2C0C-02706DC9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974900-A80B-80D6-B8D1-BCA4E157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2FB9-64AB-4448-A40A-57DD84D411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0532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A1539D-B205-98D5-F5B5-F5B63B6ED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C943-1E56-44D1-B16A-654FFADDE413}" type="datetimeFigureOut">
              <a:rPr lang="es-CO" smtClean="0"/>
              <a:t>7/03/2024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774CCF1-1872-3E07-C1C0-57E3F8FD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54F1F3-0474-D34D-BAA5-722B5334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2FB9-64AB-4448-A40A-57DD84D411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287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78BD7-F317-36D4-CC5B-12F5D44E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DBA9E9-32E3-3B76-378A-B5FFE6139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C8050C-9C09-7A20-5E12-04F371E32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44FE20-6CEA-54AF-C9A9-457A7CCD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C943-1E56-44D1-B16A-654FFADDE413}" type="datetimeFigureOut">
              <a:rPr lang="es-CO" smtClean="0"/>
              <a:t>7/03/2024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5415E5-0B8B-B912-7F8E-67BE335B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0C724A-48F6-73E4-F35A-1ABC475B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2FB9-64AB-4448-A40A-57DD84D411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549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0F3C8-EF9A-DAEB-AFA3-83AEA534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A596AD1-820C-E733-55E6-51E483662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EA5B8B-A73C-6C7D-C562-EE0A5A6A5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B49900-5D80-E1A0-BAFE-8BBCCAC8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C943-1E56-44D1-B16A-654FFADDE413}" type="datetimeFigureOut">
              <a:rPr lang="es-CO" smtClean="0"/>
              <a:t>7/03/2024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E9E1AA-FFA6-0F3E-58F8-908113DC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516102-2202-F90A-97D8-EF958E9F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2FB9-64AB-4448-A40A-57DD84D411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507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15B3B4-8C7B-1326-12CB-E57CFB760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76DE3D-3F69-7020-23BC-57B573F4F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F693A2-2C61-DA2A-92F4-39ECDDA8B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BC943-1E56-44D1-B16A-654FFADDE413}" type="datetimeFigureOut">
              <a:rPr lang="es-CO" smtClean="0"/>
              <a:t>7/03/2024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967023-02EE-4AF0-FEEA-0DCE510A8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E0F09F-E83E-EC95-CF76-5EEE7FCCC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12FB9-64AB-4448-A40A-57DD84D411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873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E149A-9C53-0A4F-DE31-1B0DBB09D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A8F440-7D04-2A1E-668A-41A6570C4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736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8FC86-AFAC-56DD-0EF1-F4C80EA2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D22553-754C-8513-20A6-3C6CA817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Crear Base de Datos</a:t>
            </a:r>
          </a:p>
          <a:p>
            <a:endParaRPr lang="es-MX" dirty="0"/>
          </a:p>
          <a:p>
            <a:pPr lvl="1"/>
            <a:r>
              <a:rPr lang="es-MX" dirty="0" err="1"/>
              <a:t>Create</a:t>
            </a:r>
            <a:r>
              <a:rPr lang="es-MX" dirty="0"/>
              <a:t> </a:t>
            </a:r>
            <a:r>
              <a:rPr lang="es-MX" dirty="0" err="1"/>
              <a:t>Database</a:t>
            </a:r>
            <a:r>
              <a:rPr lang="es-MX" dirty="0"/>
              <a:t> </a:t>
            </a:r>
            <a:r>
              <a:rPr lang="es-MX" dirty="0" err="1"/>
              <a:t>Univalle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5257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619FC-B60D-23B3-50D8-45F19DD5A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E2819E-6260-905F-2652-E862BAAFC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EJERCICIO </a:t>
            </a:r>
          </a:p>
          <a:p>
            <a:r>
              <a:rPr lang="es-MX" dirty="0"/>
              <a:t>Realice el diseño de una base de datos que permita registrar programas </a:t>
            </a:r>
            <a:r>
              <a:rPr lang="es-MX" dirty="0" err="1"/>
              <a:t>academicos</a:t>
            </a:r>
            <a:r>
              <a:rPr lang="es-MX" dirty="0"/>
              <a:t> y sus asignaturas,</a:t>
            </a:r>
          </a:p>
          <a:p>
            <a:r>
              <a:rPr lang="es-MX" dirty="0"/>
              <a:t>Tenga en cuenta que del programa se requiere el nombre, la sigla que es un campo </a:t>
            </a:r>
            <a:r>
              <a:rPr lang="es-MX" dirty="0" err="1"/>
              <a:t>unico</a:t>
            </a:r>
            <a:r>
              <a:rPr lang="es-MX" dirty="0"/>
              <a:t>. De la asignatura necesitamos: El nombre, el numero de </a:t>
            </a:r>
            <a:r>
              <a:rPr lang="es-MX" dirty="0" err="1"/>
              <a:t>creditos</a:t>
            </a:r>
            <a:r>
              <a:rPr lang="es-MX" dirty="0"/>
              <a:t>, el numero de horas presenciales, el </a:t>
            </a:r>
            <a:r>
              <a:rPr lang="es-MX" dirty="0" err="1"/>
              <a:t>codigo</a:t>
            </a:r>
            <a:r>
              <a:rPr lang="es-MX" dirty="0"/>
              <a:t> de la asignatura. Una asignatura puede hacer parte de varios programas y un programa tiene varias asignaturas.</a:t>
            </a:r>
          </a:p>
          <a:p>
            <a:endParaRPr lang="es-MX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095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42DC3584-B89F-5B9A-9F2B-97874D3507EB}"/>
              </a:ext>
            </a:extLst>
          </p:cNvPr>
          <p:cNvGrpSpPr/>
          <p:nvPr/>
        </p:nvGrpSpPr>
        <p:grpSpPr>
          <a:xfrm>
            <a:off x="2974165" y="2393397"/>
            <a:ext cx="2155970" cy="2071206"/>
            <a:chOff x="453007" y="385894"/>
            <a:chExt cx="2155970" cy="2071206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C5146CE-2654-1AF0-4EDE-56DD27E96FFE}"/>
                </a:ext>
              </a:extLst>
            </p:cNvPr>
            <p:cNvSpPr/>
            <p:nvPr/>
          </p:nvSpPr>
          <p:spPr>
            <a:xfrm>
              <a:off x="453007" y="385894"/>
              <a:ext cx="2155970" cy="6207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Programa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F91E688-F516-A658-D41A-AB620574F66B}"/>
                </a:ext>
              </a:extLst>
            </p:cNvPr>
            <p:cNvSpPr/>
            <p:nvPr/>
          </p:nvSpPr>
          <p:spPr>
            <a:xfrm>
              <a:off x="453007" y="1006680"/>
              <a:ext cx="2155970" cy="14504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MX" dirty="0">
                  <a:solidFill>
                    <a:schemeClr val="tx1"/>
                  </a:solidFill>
                </a:rPr>
                <a:t>id: entero</a:t>
              </a:r>
            </a:p>
            <a:p>
              <a:r>
                <a:rPr lang="es-MX" dirty="0">
                  <a:solidFill>
                    <a:schemeClr val="tx1"/>
                  </a:solidFill>
                </a:rPr>
                <a:t>nombre: cadena</a:t>
              </a:r>
            </a:p>
            <a:p>
              <a:r>
                <a:rPr lang="es-CO" dirty="0">
                  <a:solidFill>
                    <a:schemeClr val="tx1"/>
                  </a:solidFill>
                </a:rPr>
                <a:t>sigla: cadena</a:t>
              </a:r>
            </a:p>
            <a:p>
              <a:r>
                <a:rPr lang="es-CO" dirty="0" err="1">
                  <a:solidFill>
                    <a:schemeClr val="tx1"/>
                  </a:solidFill>
                </a:rPr>
                <a:t>codigo</a:t>
              </a:r>
              <a:r>
                <a:rPr lang="es-CO" dirty="0">
                  <a:solidFill>
                    <a:schemeClr val="tx1"/>
                  </a:solidFill>
                </a:rPr>
                <a:t>: cadena</a:t>
              </a:r>
            </a:p>
            <a:p>
              <a:r>
                <a:rPr lang="es-CO" dirty="0" err="1">
                  <a:solidFill>
                    <a:schemeClr val="tx1"/>
                  </a:solidFill>
                </a:rPr>
                <a:t>Idfacultad</a:t>
              </a:r>
              <a:r>
                <a:rPr lang="es-CO" dirty="0">
                  <a:solidFill>
                    <a:schemeClr val="tx1"/>
                  </a:solidFill>
                </a:rPr>
                <a:t>: entero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7C9E5BA8-5E70-C32F-323C-6E8B98D90C9D}"/>
              </a:ext>
            </a:extLst>
          </p:cNvPr>
          <p:cNvGrpSpPr/>
          <p:nvPr/>
        </p:nvGrpSpPr>
        <p:grpSpPr>
          <a:xfrm>
            <a:off x="5603753" y="901997"/>
            <a:ext cx="2155970" cy="2239500"/>
            <a:chOff x="453007" y="385894"/>
            <a:chExt cx="2155970" cy="2239500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E45E9599-EDAE-8CB7-EF5D-E8B25B8A4F5B}"/>
                </a:ext>
              </a:extLst>
            </p:cNvPr>
            <p:cNvSpPr/>
            <p:nvPr/>
          </p:nvSpPr>
          <p:spPr>
            <a:xfrm>
              <a:off x="453007" y="385894"/>
              <a:ext cx="2155970" cy="6207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Asignatura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17DF8A38-01FC-63B7-DDEF-85AA8E1CFD07}"/>
                </a:ext>
              </a:extLst>
            </p:cNvPr>
            <p:cNvSpPr/>
            <p:nvPr/>
          </p:nvSpPr>
          <p:spPr>
            <a:xfrm>
              <a:off x="453007" y="1006680"/>
              <a:ext cx="2155970" cy="16187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MX" dirty="0">
                  <a:solidFill>
                    <a:schemeClr val="tx1"/>
                  </a:solidFill>
                </a:rPr>
                <a:t>id: entero</a:t>
              </a:r>
            </a:p>
            <a:p>
              <a:r>
                <a:rPr lang="es-MX" dirty="0">
                  <a:solidFill>
                    <a:schemeClr val="tx1"/>
                  </a:solidFill>
                </a:rPr>
                <a:t>nombre: cadena</a:t>
              </a:r>
            </a:p>
            <a:p>
              <a:r>
                <a:rPr lang="es-CO" dirty="0" err="1">
                  <a:solidFill>
                    <a:schemeClr val="tx1"/>
                  </a:solidFill>
                </a:rPr>
                <a:t>creditos</a:t>
              </a:r>
              <a:r>
                <a:rPr lang="es-CO" dirty="0">
                  <a:solidFill>
                    <a:schemeClr val="tx1"/>
                  </a:solidFill>
                </a:rPr>
                <a:t>: entero</a:t>
              </a:r>
            </a:p>
            <a:p>
              <a:r>
                <a:rPr lang="es-CO" dirty="0" err="1">
                  <a:solidFill>
                    <a:schemeClr val="tx1"/>
                  </a:solidFill>
                </a:rPr>
                <a:t>codigo</a:t>
              </a:r>
              <a:r>
                <a:rPr lang="es-CO" dirty="0">
                  <a:solidFill>
                    <a:schemeClr val="tx1"/>
                  </a:solidFill>
                </a:rPr>
                <a:t>: cadena</a:t>
              </a:r>
            </a:p>
            <a:p>
              <a:r>
                <a:rPr lang="es-CO" dirty="0">
                  <a:solidFill>
                    <a:schemeClr val="tx1"/>
                  </a:solidFill>
                </a:rPr>
                <a:t>horas: entero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998DE303-4BBE-31A1-E9BB-02F32294831C}"/>
              </a:ext>
            </a:extLst>
          </p:cNvPr>
          <p:cNvGrpSpPr/>
          <p:nvPr/>
        </p:nvGrpSpPr>
        <p:grpSpPr>
          <a:xfrm>
            <a:off x="243601" y="570875"/>
            <a:ext cx="1792762" cy="2071206"/>
            <a:chOff x="453007" y="385894"/>
            <a:chExt cx="2155970" cy="2071206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5CB334E1-B546-FA41-645A-035D3B3D44A5}"/>
                </a:ext>
              </a:extLst>
            </p:cNvPr>
            <p:cNvSpPr/>
            <p:nvPr/>
          </p:nvSpPr>
          <p:spPr>
            <a:xfrm>
              <a:off x="453007" y="385894"/>
              <a:ext cx="2155970" cy="6207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Facultad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32BB4E8A-2324-63CC-3636-3B60A581B303}"/>
                </a:ext>
              </a:extLst>
            </p:cNvPr>
            <p:cNvSpPr/>
            <p:nvPr/>
          </p:nvSpPr>
          <p:spPr>
            <a:xfrm>
              <a:off x="453007" y="1006680"/>
              <a:ext cx="2155970" cy="14504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MX" dirty="0">
                  <a:solidFill>
                    <a:schemeClr val="tx1"/>
                  </a:solidFill>
                </a:rPr>
                <a:t>id: entero</a:t>
              </a:r>
            </a:p>
            <a:p>
              <a:r>
                <a:rPr lang="es-MX" dirty="0">
                  <a:solidFill>
                    <a:schemeClr val="tx1"/>
                  </a:solidFill>
                </a:rPr>
                <a:t>nombre: cadena</a:t>
              </a:r>
            </a:p>
            <a:p>
              <a:r>
                <a:rPr lang="es-CO" dirty="0" err="1">
                  <a:solidFill>
                    <a:schemeClr val="tx1"/>
                  </a:solidFill>
                </a:rPr>
                <a:t>codigo</a:t>
              </a:r>
              <a:r>
                <a:rPr lang="es-CO" dirty="0">
                  <a:solidFill>
                    <a:schemeClr val="tx1"/>
                  </a:solidFill>
                </a:rPr>
                <a:t>: cadena</a:t>
              </a:r>
            </a:p>
          </p:txBody>
        </p:sp>
      </p:grp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90A98A50-4322-EABC-4FC4-ABB8380120EB}"/>
              </a:ext>
            </a:extLst>
          </p:cNvPr>
          <p:cNvCxnSpPr>
            <a:stCxn id="14" idx="2"/>
            <a:endCxn id="5" idx="2"/>
          </p:cNvCxnSpPr>
          <p:nvPr/>
        </p:nvCxnSpPr>
        <p:spPr>
          <a:xfrm rot="16200000" flipH="1">
            <a:off x="1684805" y="2097258"/>
            <a:ext cx="1822522" cy="2912168"/>
          </a:xfrm>
          <a:prstGeom prst="bentConnector3">
            <a:avLst>
              <a:gd name="adj1" fmla="val 11254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D8545F6-49B4-A2DE-3821-16493DF7057E}"/>
              </a:ext>
            </a:extLst>
          </p:cNvPr>
          <p:cNvSpPr txBox="1"/>
          <p:nvPr/>
        </p:nvSpPr>
        <p:spPr>
          <a:xfrm rot="5400000">
            <a:off x="4085973" y="4430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8</a:t>
            </a:r>
            <a:endParaRPr lang="es-CO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066E2F6-C2DE-0762-99B9-E55254544465}"/>
              </a:ext>
            </a:extLst>
          </p:cNvPr>
          <p:cNvSpPr txBox="1"/>
          <p:nvPr/>
        </p:nvSpPr>
        <p:spPr>
          <a:xfrm>
            <a:off x="1125536" y="2644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  <a:endParaRPr lang="es-CO" dirty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B1C6A5A9-778C-DD4B-BDDE-4D101D6BA847}"/>
              </a:ext>
            </a:extLst>
          </p:cNvPr>
          <p:cNvGrpSpPr/>
          <p:nvPr/>
        </p:nvGrpSpPr>
        <p:grpSpPr>
          <a:xfrm>
            <a:off x="5860957" y="3553341"/>
            <a:ext cx="2155970" cy="1717654"/>
            <a:chOff x="453007" y="385894"/>
            <a:chExt cx="2155970" cy="1717654"/>
          </a:xfrm>
        </p:grpSpPr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6EBEF58F-7475-137E-F2ED-8B320678BAF9}"/>
                </a:ext>
              </a:extLst>
            </p:cNvPr>
            <p:cNvSpPr/>
            <p:nvPr/>
          </p:nvSpPr>
          <p:spPr>
            <a:xfrm>
              <a:off x="453007" y="385894"/>
              <a:ext cx="2155970" cy="6207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Malla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0B8CF763-BC8D-CD89-C432-77CD75016012}"/>
                </a:ext>
              </a:extLst>
            </p:cNvPr>
            <p:cNvSpPr/>
            <p:nvPr/>
          </p:nvSpPr>
          <p:spPr>
            <a:xfrm>
              <a:off x="453007" y="1006680"/>
              <a:ext cx="2155970" cy="109686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MX" dirty="0">
                  <a:solidFill>
                    <a:schemeClr val="tx1"/>
                  </a:solidFill>
                </a:rPr>
                <a:t>id: entero</a:t>
              </a:r>
            </a:p>
            <a:p>
              <a:r>
                <a:rPr lang="es-MX" dirty="0" err="1">
                  <a:solidFill>
                    <a:schemeClr val="tx1"/>
                  </a:solidFill>
                </a:rPr>
                <a:t>idasignatura</a:t>
              </a:r>
              <a:r>
                <a:rPr lang="es-MX" dirty="0">
                  <a:solidFill>
                    <a:schemeClr val="tx1"/>
                  </a:solidFill>
                </a:rPr>
                <a:t>: entero</a:t>
              </a:r>
            </a:p>
            <a:p>
              <a:r>
                <a:rPr lang="es-CO" dirty="0" err="1">
                  <a:solidFill>
                    <a:schemeClr val="tx1"/>
                  </a:solidFill>
                </a:rPr>
                <a:t>idprograma</a:t>
              </a:r>
              <a:r>
                <a:rPr lang="es-CO" dirty="0">
                  <a:solidFill>
                    <a:schemeClr val="tx1"/>
                  </a:solidFill>
                </a:rPr>
                <a:t>: entero</a:t>
              </a:r>
            </a:p>
          </p:txBody>
        </p:sp>
      </p:grp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54C441D3-C9CC-5379-11FA-C64F54F3D00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5130135" y="3739393"/>
            <a:ext cx="730822" cy="983168"/>
          </a:xfrm>
          <a:prstGeom prst="bentConnector3">
            <a:avLst>
              <a:gd name="adj1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CC8F4791-EB4D-5FF9-2D06-48C6703F5419}"/>
              </a:ext>
            </a:extLst>
          </p:cNvPr>
          <p:cNvCxnSpPr>
            <a:cxnSpLocks/>
            <a:stCxn id="11" idx="3"/>
            <a:endCxn id="26" idx="3"/>
          </p:cNvCxnSpPr>
          <p:nvPr/>
        </p:nvCxnSpPr>
        <p:spPr>
          <a:xfrm>
            <a:off x="7759723" y="2332140"/>
            <a:ext cx="257204" cy="2390421"/>
          </a:xfrm>
          <a:prstGeom prst="bentConnector3">
            <a:avLst>
              <a:gd name="adj1" fmla="val 18887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1C877D9-AE99-26D2-E79A-6D5283F87893}"/>
              </a:ext>
            </a:extLst>
          </p:cNvPr>
          <p:cNvSpPr txBox="1"/>
          <p:nvPr/>
        </p:nvSpPr>
        <p:spPr>
          <a:xfrm rot="5400000">
            <a:off x="5590923" y="4763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8</a:t>
            </a:r>
            <a:endParaRPr lang="es-CO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87F59DD-4BF7-5FAE-ED8C-6394DDAC37BA}"/>
              </a:ext>
            </a:extLst>
          </p:cNvPr>
          <p:cNvSpPr txBox="1"/>
          <p:nvPr/>
        </p:nvSpPr>
        <p:spPr>
          <a:xfrm rot="5400000">
            <a:off x="8220511" y="46709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8</a:t>
            </a:r>
            <a:endParaRPr lang="es-CO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358FA95-608A-8E49-9299-BC67E535BADC}"/>
              </a:ext>
            </a:extLst>
          </p:cNvPr>
          <p:cNvSpPr txBox="1"/>
          <p:nvPr/>
        </p:nvSpPr>
        <p:spPr>
          <a:xfrm>
            <a:off x="7759723" y="1938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1202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07C6B-4106-BFDC-F205-B1BD4EF8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ABB173-9186-7BC8-30FF-E1D9563CA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Singular a Plural</a:t>
            </a:r>
          </a:p>
          <a:p>
            <a:pPr lvl="1"/>
            <a:r>
              <a:rPr lang="es-CO" dirty="0"/>
              <a:t>1 a 1 </a:t>
            </a:r>
          </a:p>
          <a:p>
            <a:pPr lvl="2"/>
            <a:r>
              <a:rPr lang="es-CO" dirty="0"/>
              <a:t>La llave de la tabla dominante pasa a la tabla débil </a:t>
            </a:r>
          </a:p>
          <a:p>
            <a:pPr lvl="1"/>
            <a:r>
              <a:rPr lang="es-CO" dirty="0"/>
              <a:t>1 a Muchos</a:t>
            </a:r>
          </a:p>
          <a:p>
            <a:pPr lvl="2"/>
            <a:r>
              <a:rPr lang="es-CO" dirty="0"/>
              <a:t>La llave de uno pasa a muchos</a:t>
            </a:r>
          </a:p>
          <a:p>
            <a:pPr lvl="1"/>
            <a:r>
              <a:rPr lang="es-CO" dirty="0"/>
              <a:t>Muchos a Muchos </a:t>
            </a:r>
          </a:p>
          <a:p>
            <a:pPr lvl="2"/>
            <a:r>
              <a:rPr lang="es-CO" dirty="0"/>
              <a:t>Se destruye la relación creando una nueva tabla que</a:t>
            </a:r>
            <a:r>
              <a:rPr lang="es-CO" b="1" dirty="0"/>
              <a:t> tiene su propia clave </a:t>
            </a:r>
            <a:r>
              <a:rPr lang="es-CO" dirty="0"/>
              <a:t>y las llaves primarias de las tablas involucradas</a:t>
            </a:r>
          </a:p>
        </p:txBody>
      </p:sp>
    </p:spTree>
    <p:extLst>
      <p:ext uri="{BB962C8B-B14F-4D97-AF65-F5344CB8AC3E}">
        <p14:creationId xmlns:p14="http://schemas.microsoft.com/office/powerpoint/2010/main" val="30367231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Panorámica</PresentationFormat>
  <Paragraphs>38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Gonzalo Andrés Lucio Lopez</dc:creator>
  <cp:lastModifiedBy>Gonzalo Andrés Lucio Lopez</cp:lastModifiedBy>
  <cp:revision>1</cp:revision>
  <dcterms:created xsi:type="dcterms:W3CDTF">2024-03-08T01:36:08Z</dcterms:created>
  <dcterms:modified xsi:type="dcterms:W3CDTF">2024-03-08T01:36:20Z</dcterms:modified>
</cp:coreProperties>
</file>