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1.png" ContentType="image/png"/>
  <Override PartName="/ppt/media/image9.png" ContentType="image/png"/>
  <Override PartName="/ppt/media/image12.png" ContentType="image/png"/>
  <Override PartName="/ppt/media/image17.png" ContentType="image/png"/>
  <Override PartName="/ppt/media/image16.png" ContentType="image/png"/>
  <Override PartName="/ppt/media/image14.png" ContentType="image/png"/>
  <Override PartName="/ppt/media/image5.png" ContentType="image/png"/>
  <Override PartName="/ppt/media/image7.png" ContentType="image/png"/>
  <Override PartName="/ppt/media/image1.jpeg" ContentType="image/jpeg"/>
  <Override PartName="/ppt/media/image2.png" ContentType="image/png"/>
  <Override PartName="/ppt/media/image15.png" ContentType="image/png"/>
  <Override PartName="/ppt/media/image3.jpeg" ContentType="image/jpeg"/>
  <Override PartName="/ppt/media/image4.png" ContentType="image/png"/>
  <Override PartName="/ppt/media/image10.png" ContentType="image/png"/>
  <Override PartName="/ppt/media/image6.jpeg" ContentType="image/jpeg"/>
  <Override PartName="/ppt/media/image8.png" ContentType="image/png"/>
  <Override PartName="/ppt/media/image1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9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9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1A419C3-19FA-4E6A-8702-0AB9A9E1FB6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380880" y="685800"/>
            <a:ext cx="6095520" cy="3428640"/>
          </a:xfrm>
          <a:prstGeom prst="rect">
            <a:avLst/>
          </a:prstGeom>
        </p:spPr>
      </p:sp>
      <p:sp>
        <p:nvSpPr>
          <p:cNvPr id="183"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8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128B6A9-6243-4940-A501-414ED5B5290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380880" y="685800"/>
            <a:ext cx="6095520" cy="3428640"/>
          </a:xfrm>
          <a:prstGeom prst="rect">
            <a:avLst/>
          </a:prstGeom>
        </p:spPr>
      </p:sp>
      <p:sp>
        <p:nvSpPr>
          <p:cNvPr id="192"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9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3FFB0DB-18C6-4943-BCDD-E18C99E7932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380880" y="685800"/>
            <a:ext cx="6095520" cy="3428640"/>
          </a:xfrm>
          <a:prstGeom prst="rect">
            <a:avLst/>
          </a:prstGeom>
        </p:spPr>
      </p:sp>
      <p:sp>
        <p:nvSpPr>
          <p:cNvPr id="186"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8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1C9E4C6-3CCF-44B3-8B9D-229C30F38E5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380880" y="685800"/>
            <a:ext cx="6095520" cy="3428640"/>
          </a:xfrm>
          <a:prstGeom prst="rect">
            <a:avLst/>
          </a:prstGeom>
        </p:spPr>
      </p:sp>
      <p:sp>
        <p:nvSpPr>
          <p:cNvPr id="189"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9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2259825-A59F-48DC-BC18-E6F77B676556}"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838080" y="119088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83808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3"/>
          <p:cNvSpPr>
            <a:spLocks noGrp="1"/>
          </p:cNvSpPr>
          <p:nvPr>
            <p:ph type="body"/>
          </p:nvPr>
        </p:nvSpPr>
        <p:spPr>
          <a:xfrm>
            <a:off x="439344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4"/>
          <p:cNvSpPr>
            <a:spLocks noGrp="1"/>
          </p:cNvSpPr>
          <p:nvPr>
            <p:ph type="body"/>
          </p:nvPr>
        </p:nvSpPr>
        <p:spPr>
          <a:xfrm>
            <a:off x="794916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5"/>
          <p:cNvSpPr>
            <a:spLocks noGrp="1"/>
          </p:cNvSpPr>
          <p:nvPr>
            <p:ph type="body"/>
          </p:nvPr>
        </p:nvSpPr>
        <p:spPr>
          <a:xfrm>
            <a:off x="83808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6"/>
          <p:cNvSpPr>
            <a:spLocks noGrp="1"/>
          </p:cNvSpPr>
          <p:nvPr>
            <p:ph type="body"/>
          </p:nvPr>
        </p:nvSpPr>
        <p:spPr>
          <a:xfrm>
            <a:off x="439344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7"/>
          <p:cNvSpPr>
            <a:spLocks noGrp="1"/>
          </p:cNvSpPr>
          <p:nvPr>
            <p:ph type="body"/>
          </p:nvPr>
        </p:nvSpPr>
        <p:spPr>
          <a:xfrm>
            <a:off x="794916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838080" y="1190880"/>
            <a:ext cx="10515240" cy="503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838080" y="1190880"/>
            <a:ext cx="1051524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838080" y="1190880"/>
            <a:ext cx="10515240" cy="5033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4"/>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838080" y="119088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5"/>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83808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3"/>
          <p:cNvSpPr>
            <a:spLocks noGrp="1"/>
          </p:cNvSpPr>
          <p:nvPr>
            <p:ph type="body"/>
          </p:nvPr>
        </p:nvSpPr>
        <p:spPr>
          <a:xfrm>
            <a:off x="439344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4"/>
          <p:cNvSpPr>
            <a:spLocks noGrp="1"/>
          </p:cNvSpPr>
          <p:nvPr>
            <p:ph type="body"/>
          </p:nvPr>
        </p:nvSpPr>
        <p:spPr>
          <a:xfrm>
            <a:off x="794916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3" name="PlaceHolder 5"/>
          <p:cNvSpPr>
            <a:spLocks noGrp="1"/>
          </p:cNvSpPr>
          <p:nvPr>
            <p:ph type="body"/>
          </p:nvPr>
        </p:nvSpPr>
        <p:spPr>
          <a:xfrm>
            <a:off x="83808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6"/>
          <p:cNvSpPr>
            <a:spLocks noGrp="1"/>
          </p:cNvSpPr>
          <p:nvPr>
            <p:ph type="body"/>
          </p:nvPr>
        </p:nvSpPr>
        <p:spPr>
          <a:xfrm>
            <a:off x="439344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5" name="PlaceHolder 7"/>
          <p:cNvSpPr>
            <a:spLocks noGrp="1"/>
          </p:cNvSpPr>
          <p:nvPr>
            <p:ph type="body"/>
          </p:nvPr>
        </p:nvSpPr>
        <p:spPr>
          <a:xfrm>
            <a:off x="794916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190880"/>
            <a:ext cx="1051524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3216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693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4"/>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Logo, company name&#10;&#10;Description automatically generated"/>
          <p:cNvPicPr/>
          <p:nvPr/>
        </p:nvPicPr>
        <p:blipFill>
          <a:blip r:embed="rId2"/>
          <a:stretch/>
        </p:blipFill>
        <p:spPr>
          <a:xfrm>
            <a:off x="0" y="0"/>
            <a:ext cx="837720" cy="548280"/>
          </a:xfrm>
          <a:prstGeom prst="rect">
            <a:avLst/>
          </a:prstGeom>
          <a:ln>
            <a:noFill/>
          </a:ln>
        </p:spPr>
      </p:pic>
      <p:pic>
        <p:nvPicPr>
          <p:cNvPr id="1" name="Picture 7" descr="A picture containing calendar&#10;&#10;Description automatically generated"/>
          <p:cNvPicPr/>
          <p:nvPr/>
        </p:nvPicPr>
        <p:blipFill>
          <a:blip r:embed="rId3"/>
          <a:stretch/>
        </p:blipFill>
        <p:spPr>
          <a:xfrm>
            <a:off x="11476080" y="18000"/>
            <a:ext cx="693000" cy="69372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1" lang="en-US" sz="6000" spc="-1" strike="noStrike">
                <a:solidFill>
                  <a:srgbClr val="002060"/>
                </a:solidFill>
                <a:latin typeface="Calibri Light"/>
              </a:rPr>
              <a:t>Click to </a:t>
            </a:r>
            <a:r>
              <a:rPr b="1" lang="en-US" sz="6000" spc="-1" strike="noStrike">
                <a:solidFill>
                  <a:srgbClr val="002060"/>
                </a:solidFill>
                <a:latin typeface="Calibri Light"/>
              </a:rPr>
              <a:t>edit </a:t>
            </a:r>
            <a:r>
              <a:rPr b="1" lang="en-US" sz="6000" spc="-1" strike="noStrike">
                <a:solidFill>
                  <a:srgbClr val="002060"/>
                </a:solidFill>
                <a:latin typeface="Calibri Light"/>
              </a:rPr>
              <a:t>Master </a:t>
            </a:r>
            <a:r>
              <a:rPr b="1" lang="en-US" sz="6000" spc="-1" strike="noStrike">
                <a:solidFill>
                  <a:srgbClr val="002060"/>
                </a:solidFill>
                <a:latin typeface="Calibri Light"/>
              </a:rPr>
              <a:t>title </a:t>
            </a:r>
            <a:r>
              <a:rPr b="1" lang="en-US" sz="6000" spc="-1" strike="noStrike">
                <a:solidFill>
                  <a:srgbClr val="002060"/>
                </a:solidFill>
                <a:latin typeface="Calibri Light"/>
              </a:rPr>
              <a:t>style</a:t>
            </a:r>
            <a:endParaRPr b="0" lang="en-US" sz="6000" spc="-1" strike="noStrike">
              <a:solidFill>
                <a:srgbClr val="000000"/>
              </a:solidFill>
              <a:latin typeface="Calibri"/>
            </a:endParaRPr>
          </a:p>
        </p:txBody>
      </p:sp>
      <p:sp>
        <p:nvSpPr>
          <p:cNvPr id="3" name="PlaceHolder 2"/>
          <p:cNvSpPr>
            <a:spLocks noGrp="1"/>
          </p:cNvSpPr>
          <p:nvPr>
            <p:ph type="dt"/>
          </p:nvPr>
        </p:nvSpPr>
        <p:spPr>
          <a:xfrm>
            <a:off x="838080" y="6356520"/>
            <a:ext cx="3200040" cy="364680"/>
          </a:xfrm>
          <a:prstGeom prst="rect">
            <a:avLst/>
          </a:prstGeom>
        </p:spPr>
        <p:txBody>
          <a:bodyPr anchor="ctr">
            <a:noAutofit/>
          </a:bodyPr>
          <a:p>
            <a:pPr>
              <a:lnSpc>
                <a:spcPct val="100000"/>
              </a:lnSpc>
            </a:pPr>
            <a:r>
              <a:rPr b="1" lang="en-US" sz="1200" spc="-1" strike="noStrike">
                <a:solidFill>
                  <a:srgbClr val="2b5ff3"/>
                </a:solidFill>
                <a:latin typeface="Calibri"/>
              </a:rPr>
              <a:t>VIII Semester, Department of ISE, </a:t>
            </a:r>
            <a:r>
              <a:rPr b="1" lang="en-US" sz="1200" spc="-1" strike="noStrike">
                <a:solidFill>
                  <a:srgbClr val="2b5ff3"/>
                </a:solidFill>
                <a:latin typeface="Calibri"/>
              </a:rPr>
              <a:t>RNSIT</a:t>
            </a:r>
            <a:endParaRPr b="0" lang="en-IN" sz="1200" spc="-1" strike="noStrike">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5EE9D49-A9FF-4F71-B84F-355AE83C8CC8}" type="slidenum">
              <a:rPr b="1" lang="en-US" sz="1200" spc="-1" strike="noStrike">
                <a:solidFill>
                  <a:srgbClr val="2b5ff3"/>
                </a:solidFill>
                <a:latin typeface="Calibri"/>
              </a:rPr>
              <a:t>&lt;number&gt;</a:t>
            </a:fld>
            <a:endParaRPr b="0" lang="en-IN"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Logo, company name&#10;&#10;Description automatically generated"/>
          <p:cNvPicPr/>
          <p:nvPr/>
        </p:nvPicPr>
        <p:blipFill>
          <a:blip r:embed="rId2"/>
          <a:stretch/>
        </p:blipFill>
        <p:spPr>
          <a:xfrm>
            <a:off x="0" y="0"/>
            <a:ext cx="837720" cy="548280"/>
          </a:xfrm>
          <a:prstGeom prst="rect">
            <a:avLst/>
          </a:prstGeom>
          <a:ln>
            <a:noFill/>
          </a:ln>
        </p:spPr>
      </p:pic>
      <p:pic>
        <p:nvPicPr>
          <p:cNvPr id="44" name="Picture 7" descr="A picture containing calendar&#10;&#10;Description automatically generated"/>
          <p:cNvPicPr/>
          <p:nvPr/>
        </p:nvPicPr>
        <p:blipFill>
          <a:blip r:embed="rId3"/>
          <a:stretch/>
        </p:blipFill>
        <p:spPr>
          <a:xfrm>
            <a:off x="11476080" y="18000"/>
            <a:ext cx="693000" cy="693720"/>
          </a:xfrm>
          <a:prstGeom prst="rect">
            <a:avLst/>
          </a:prstGeom>
          <a:ln>
            <a:noFill/>
          </a:ln>
        </p:spPr>
      </p:pic>
      <p:sp>
        <p:nvSpPr>
          <p:cNvPr id="45" name="PlaceHolder 1"/>
          <p:cNvSpPr>
            <a:spLocks noGrp="1"/>
          </p:cNvSpPr>
          <p:nvPr>
            <p:ph type="title"/>
          </p:nvPr>
        </p:nvSpPr>
        <p:spPr>
          <a:xfrm>
            <a:off x="838080" y="365040"/>
            <a:ext cx="10515240" cy="693720"/>
          </a:xfrm>
          <a:prstGeom prst="rect">
            <a:avLst/>
          </a:prstGeom>
        </p:spPr>
        <p:txBody>
          <a:bodyPr>
            <a:noAutofit/>
          </a:bodyPr>
          <a:p>
            <a:pPr>
              <a:lnSpc>
                <a:spcPct val="90000"/>
              </a:lnSpc>
            </a:pPr>
            <a:r>
              <a:rPr b="1" lang="en-US" sz="4400" spc="-1" strike="noStrike">
                <a:solidFill>
                  <a:srgbClr val="002060"/>
                </a:solidFill>
                <a:latin typeface="Calibri Light"/>
              </a:rPr>
              <a:t>Click to edit Master title style</a:t>
            </a:r>
            <a:endParaRPr b="0" lang="en-US" sz="4400" spc="-1" strike="noStrike">
              <a:solidFill>
                <a:srgbClr val="000000"/>
              </a:solidFill>
              <a:latin typeface="Calibri"/>
            </a:endParaRPr>
          </a:p>
        </p:txBody>
      </p:sp>
      <p:sp>
        <p:nvSpPr>
          <p:cNvPr id="46" name="PlaceHolder 2"/>
          <p:cNvSpPr>
            <a:spLocks noGrp="1"/>
          </p:cNvSpPr>
          <p:nvPr>
            <p:ph type="body"/>
          </p:nvPr>
        </p:nvSpPr>
        <p:spPr>
          <a:xfrm>
            <a:off x="838080" y="1190880"/>
            <a:ext cx="10515240" cy="503352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7" name="PlaceHolder 3"/>
          <p:cNvSpPr>
            <a:spLocks noGrp="1"/>
          </p:cNvSpPr>
          <p:nvPr>
            <p:ph type="dt"/>
          </p:nvPr>
        </p:nvSpPr>
        <p:spPr>
          <a:xfrm>
            <a:off x="838080" y="6356520"/>
            <a:ext cx="3200040" cy="364680"/>
          </a:xfrm>
          <a:prstGeom prst="rect">
            <a:avLst/>
          </a:prstGeom>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6FBE5C9-ED91-4BCA-A2B9-BDDD7E69C36A}" type="slidenum">
              <a:rPr b="1" lang="en-US" sz="1200" spc="-1" strike="noStrike">
                <a:solidFill>
                  <a:srgbClr val="2b5ff3"/>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en.wikipedia.org/wiki/Exploratory_data_analysis"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TextShape 1"/>
          <p:cNvSpPr txBox="1"/>
          <p:nvPr/>
        </p:nvSpPr>
        <p:spPr>
          <a:xfrm>
            <a:off x="0" y="2247480"/>
            <a:ext cx="12191760" cy="1285560"/>
          </a:xfrm>
          <a:prstGeom prst="rect">
            <a:avLst/>
          </a:prstGeom>
          <a:noFill/>
          <a:ln>
            <a:noFill/>
          </a:ln>
        </p:spPr>
        <p:txBody>
          <a:bodyPr anchor="b">
            <a:normAutofit/>
          </a:bodyPr>
          <a:p>
            <a:pPr algn="ctr">
              <a:lnSpc>
                <a:spcPct val="90000"/>
              </a:lnSpc>
            </a:pPr>
            <a:r>
              <a:rPr b="1" i="1" lang="en-US" sz="3400" spc="-1" strike="noStrike">
                <a:solidFill>
                  <a:srgbClr val="ff0000"/>
                </a:solidFill>
                <a:latin typeface="Calibri Light"/>
              </a:rPr>
              <a:t>Loan Prediction  </a:t>
            </a:r>
            <a:br/>
            <a:endParaRPr b="0" lang="en-US" sz="3400" spc="-1" strike="noStrike">
              <a:solidFill>
                <a:srgbClr val="000000"/>
              </a:solidFill>
              <a:latin typeface="Calibri"/>
            </a:endParaRPr>
          </a:p>
        </p:txBody>
      </p:sp>
      <p:sp>
        <p:nvSpPr>
          <p:cNvPr id="93" name="TextShape 2"/>
          <p:cNvSpPr txBox="1"/>
          <p:nvPr/>
        </p:nvSpPr>
        <p:spPr>
          <a:xfrm>
            <a:off x="3867120" y="3426480"/>
            <a:ext cx="4457520" cy="824400"/>
          </a:xfrm>
          <a:prstGeom prst="rect">
            <a:avLst/>
          </a:prstGeom>
          <a:noFill/>
          <a:ln>
            <a:noFill/>
          </a:ln>
        </p:spPr>
        <p:txBody>
          <a:bodyPr>
            <a:noAutofit/>
          </a:bodyPr>
          <a:p>
            <a:pPr algn="ctr">
              <a:lnSpc>
                <a:spcPct val="90000"/>
              </a:lnSpc>
              <a:tabLst>
                <a:tab algn="l" pos="0"/>
              </a:tabLst>
            </a:pPr>
            <a:r>
              <a:rPr b="1" lang="en-US" sz="2400" spc="-1" strike="noStrike">
                <a:solidFill>
                  <a:srgbClr val="c00000"/>
                </a:solidFill>
                <a:latin typeface="Times New Roman"/>
              </a:rPr>
              <a:t>NAME:- Akash Anand</a:t>
            </a:r>
            <a:endParaRPr b="0" lang="en-IN" sz="2400" spc="-1" strike="noStrike">
              <a:latin typeface="Arial"/>
            </a:endParaRPr>
          </a:p>
          <a:p>
            <a:pPr algn="ctr">
              <a:lnSpc>
                <a:spcPct val="90000"/>
              </a:lnSpc>
              <a:tabLst>
                <a:tab algn="l" pos="0"/>
              </a:tabLst>
            </a:pPr>
            <a:r>
              <a:rPr b="1" lang="en-US" sz="2400" spc="-1" strike="noStrike">
                <a:solidFill>
                  <a:srgbClr val="000066"/>
                </a:solidFill>
                <a:latin typeface="Times New Roman"/>
              </a:rPr>
              <a:t>USN: 1RN18IS010</a:t>
            </a:r>
            <a:endParaRPr b="0" lang="en-IN" sz="2400" spc="-1" strike="noStrike">
              <a:latin typeface="Arial"/>
            </a:endParaRPr>
          </a:p>
        </p:txBody>
      </p:sp>
      <p:sp>
        <p:nvSpPr>
          <p:cNvPr id="94" name="CustomShape 3"/>
          <p:cNvSpPr/>
          <p:nvPr/>
        </p:nvSpPr>
        <p:spPr>
          <a:xfrm>
            <a:off x="0" y="-24840"/>
            <a:ext cx="12191760" cy="1004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a:solidFill>
                  <a:srgbClr val="000066"/>
                </a:solidFill>
                <a:latin typeface="Times New Roman"/>
              </a:rPr>
              <a:t>RNS INSTITUTE OF TECHNOLOGY</a:t>
            </a:r>
            <a:endParaRPr b="0" lang="en-IN" sz="3600" spc="-1" strike="noStrike">
              <a:latin typeface="Arial"/>
            </a:endParaRPr>
          </a:p>
          <a:p>
            <a:pPr algn="ctr">
              <a:lnSpc>
                <a:spcPct val="100000"/>
              </a:lnSpc>
            </a:pPr>
            <a:r>
              <a:rPr b="1" lang="en-US" sz="2400" spc="-1" strike="noStrike" cap="all">
                <a:solidFill>
                  <a:srgbClr val="000066"/>
                </a:solidFill>
                <a:latin typeface="Times New Roman"/>
              </a:rPr>
              <a:t>BENGALURU - 98</a:t>
            </a:r>
            <a:endParaRPr b="0" lang="en-IN" sz="2400" spc="-1" strike="noStrike">
              <a:latin typeface="Arial"/>
            </a:endParaRPr>
          </a:p>
        </p:txBody>
      </p:sp>
      <p:sp>
        <p:nvSpPr>
          <p:cNvPr id="95" name="CustomShape 4"/>
          <p:cNvSpPr/>
          <p:nvPr/>
        </p:nvSpPr>
        <p:spPr>
          <a:xfrm>
            <a:off x="0" y="983880"/>
            <a:ext cx="121917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c00000"/>
                </a:solidFill>
                <a:latin typeface="Times New Roman"/>
              </a:rPr>
              <a:t>DEPARTMENT OF INFORMATION SCIENCE &amp; ENGINEERING</a:t>
            </a:r>
            <a:endParaRPr b="0" lang="en-IN" sz="3200" spc="-1" strike="noStrike">
              <a:latin typeface="Arial"/>
            </a:endParaRPr>
          </a:p>
        </p:txBody>
      </p:sp>
      <p:sp>
        <p:nvSpPr>
          <p:cNvPr id="96" name="CustomShape 5"/>
          <p:cNvSpPr/>
          <p:nvPr/>
        </p:nvSpPr>
        <p:spPr>
          <a:xfrm>
            <a:off x="2279520" y="1785960"/>
            <a:ext cx="676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2060"/>
                </a:solidFill>
                <a:latin typeface="Times New Roman"/>
              </a:rPr>
              <a:t>Presentation on Internship</a:t>
            </a:r>
            <a:endParaRPr b="0" lang="en-IN" sz="2400" spc="-1" strike="noStrike">
              <a:latin typeface="Arial"/>
            </a:endParaRPr>
          </a:p>
        </p:txBody>
      </p:sp>
      <p:sp>
        <p:nvSpPr>
          <p:cNvPr id="97" name="CustomShape 6"/>
          <p:cNvSpPr/>
          <p:nvPr/>
        </p:nvSpPr>
        <p:spPr>
          <a:xfrm>
            <a:off x="35640" y="5269320"/>
            <a:ext cx="5128560" cy="943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62626"/>
                </a:solidFill>
                <a:latin typeface="Times New Roman"/>
              </a:rPr>
              <a:t> </a:t>
            </a:r>
            <a:r>
              <a:rPr b="1" lang="en-US" sz="1800" spc="-1" strike="noStrike">
                <a:solidFill>
                  <a:srgbClr val="262626"/>
                </a:solidFill>
                <a:latin typeface="Times New Roman"/>
              </a:rPr>
              <a:t>Internal Guide</a:t>
            </a:r>
            <a:endParaRPr b="0" lang="en-IN" sz="1800" spc="-1" strike="noStrike">
              <a:latin typeface="Arial"/>
            </a:endParaRPr>
          </a:p>
          <a:p>
            <a:pPr algn="ctr">
              <a:lnSpc>
                <a:spcPct val="100000"/>
              </a:lnSpc>
            </a:pPr>
            <a:r>
              <a:rPr b="1" lang="en-US" sz="2000" spc="-1" strike="noStrike">
                <a:solidFill>
                  <a:srgbClr val="000066"/>
                </a:solidFill>
                <a:latin typeface="Times New Roman"/>
              </a:rPr>
              <a:t>Mrs. Hema N</a:t>
            </a:r>
            <a:endParaRPr b="0" lang="en-IN" sz="2000" spc="-1" strike="noStrike">
              <a:latin typeface="Arial"/>
            </a:endParaRPr>
          </a:p>
          <a:p>
            <a:pPr algn="ctr">
              <a:lnSpc>
                <a:spcPct val="100000"/>
              </a:lnSpc>
            </a:pPr>
            <a:r>
              <a:rPr b="0" lang="en-US" sz="1800" spc="-1" strike="noStrike">
                <a:solidFill>
                  <a:srgbClr val="262626"/>
                </a:solidFill>
                <a:latin typeface="Times New Roman"/>
                <a:ea typeface="Times New Roman"/>
              </a:rPr>
              <a:t>Asst. Prof, Dept of  ISE, RNSIT</a:t>
            </a:r>
            <a:endParaRPr b="0" lang="en-IN" sz="1800" spc="-1" strike="noStrike">
              <a:latin typeface="Arial"/>
            </a:endParaRPr>
          </a:p>
        </p:txBody>
      </p:sp>
      <p:sp>
        <p:nvSpPr>
          <p:cNvPr id="98" name="CustomShape 7"/>
          <p:cNvSpPr/>
          <p:nvPr/>
        </p:nvSpPr>
        <p:spPr>
          <a:xfrm>
            <a:off x="7037280" y="5244120"/>
            <a:ext cx="5128560" cy="943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62626"/>
                </a:solidFill>
                <a:latin typeface="Times New Roman"/>
              </a:rPr>
              <a:t>External Guide</a:t>
            </a:r>
            <a:endParaRPr b="0" lang="en-IN" sz="1800" spc="-1" strike="noStrike">
              <a:latin typeface="Arial"/>
            </a:endParaRPr>
          </a:p>
          <a:p>
            <a:pPr algn="ctr">
              <a:lnSpc>
                <a:spcPct val="100000"/>
              </a:lnSpc>
            </a:pPr>
            <a:r>
              <a:rPr b="1" lang="en-US" sz="2000" spc="-1" strike="noStrike">
                <a:solidFill>
                  <a:srgbClr val="000066"/>
                </a:solidFill>
                <a:latin typeface="Times New Roman"/>
              </a:rPr>
              <a:t>Mr. </a:t>
            </a:r>
            <a:r>
              <a:rPr b="1" lang="en-IN" sz="2000" spc="-1" strike="noStrike">
                <a:solidFill>
                  <a:srgbClr val="000066"/>
                </a:solidFill>
                <a:latin typeface="Times New Roman"/>
              </a:rPr>
              <a:t>Aman Upadhya</a:t>
            </a:r>
            <a:endParaRPr b="0" lang="en-IN" sz="2000" spc="-1" strike="noStrike">
              <a:latin typeface="Arial"/>
            </a:endParaRPr>
          </a:p>
          <a:p>
            <a:pPr algn="ctr">
              <a:lnSpc>
                <a:spcPct val="100000"/>
              </a:lnSpc>
            </a:pPr>
            <a:r>
              <a:rPr b="0" lang="en-US" sz="1800" spc="-1" strike="noStrike">
                <a:solidFill>
                  <a:srgbClr val="262626"/>
                </a:solidFill>
                <a:latin typeface="Times New Roman"/>
                <a:ea typeface="Times New Roman"/>
              </a:rPr>
              <a:t>Instructor, Nastech</a:t>
            </a:r>
            <a:endParaRPr b="0" lang="en-IN" sz="1800" spc="-1" strike="noStrike">
              <a:latin typeface="Arial"/>
            </a:endParaRPr>
          </a:p>
        </p:txBody>
      </p:sp>
      <p:sp>
        <p:nvSpPr>
          <p:cNvPr id="99" name="CustomShape 8"/>
          <p:cNvSpPr/>
          <p:nvPr/>
        </p:nvSpPr>
        <p:spPr>
          <a:xfrm>
            <a:off x="7777800" y="4787640"/>
            <a:ext cx="371844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c00000"/>
                </a:solidFill>
                <a:latin typeface="Calibri"/>
              </a:rPr>
              <a:t>New Age Solutions Technology</a:t>
            </a:r>
            <a:endParaRPr b="0" lang="en-IN" sz="1800" spc="-1" strike="noStrike">
              <a:latin typeface="Arial"/>
            </a:endParaRPr>
          </a:p>
        </p:txBody>
      </p:sp>
      <p:pic>
        <p:nvPicPr>
          <p:cNvPr id="100" name="Picture 11" descr=""/>
          <p:cNvPicPr/>
          <p:nvPr/>
        </p:nvPicPr>
        <p:blipFill>
          <a:blip r:embed="rId1"/>
          <a:stretch/>
        </p:blipFill>
        <p:spPr>
          <a:xfrm>
            <a:off x="8832240" y="3655800"/>
            <a:ext cx="1371600" cy="11905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52" name="TextShape 2"/>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5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51F254BA-77ED-4338-9888-6D37518FA62A}" type="slidenum">
              <a:rPr b="1" lang="en-US" sz="1200" spc="-1" strike="noStrike">
                <a:solidFill>
                  <a:srgbClr val="2b5ff3"/>
                </a:solidFill>
                <a:latin typeface="Calibri"/>
              </a:rPr>
              <a:t>&lt;number&gt;</a:t>
            </a:fld>
            <a:endParaRPr b="0" lang="en-IN" sz="1200" spc="-1" strike="noStrike">
              <a:latin typeface="Times New Roman"/>
            </a:endParaRPr>
          </a:p>
        </p:txBody>
      </p:sp>
      <p:pic>
        <p:nvPicPr>
          <p:cNvPr id="154" name="Picture 6" descr=""/>
          <p:cNvPicPr/>
          <p:nvPr/>
        </p:nvPicPr>
        <p:blipFill>
          <a:blip r:embed="rId1"/>
          <a:stretch/>
        </p:blipFill>
        <p:spPr>
          <a:xfrm>
            <a:off x="335520" y="692640"/>
            <a:ext cx="6006600" cy="3104280"/>
          </a:xfrm>
          <a:prstGeom prst="rect">
            <a:avLst/>
          </a:prstGeom>
          <a:ln>
            <a:noFill/>
          </a:ln>
        </p:spPr>
      </p:pic>
      <p:pic>
        <p:nvPicPr>
          <p:cNvPr id="155" name="Picture 7" descr=""/>
          <p:cNvPicPr/>
          <p:nvPr/>
        </p:nvPicPr>
        <p:blipFill>
          <a:blip r:embed="rId2"/>
          <a:stretch/>
        </p:blipFill>
        <p:spPr>
          <a:xfrm>
            <a:off x="5879880" y="3933000"/>
            <a:ext cx="5036400" cy="1515960"/>
          </a:xfrm>
          <a:prstGeom prst="rect">
            <a:avLst/>
          </a:prstGeom>
          <a:ln>
            <a:noFill/>
          </a:ln>
        </p:spPr>
      </p:pic>
      <p:sp>
        <p:nvSpPr>
          <p:cNvPr id="156" name="CustomShape 4"/>
          <p:cNvSpPr/>
          <p:nvPr/>
        </p:nvSpPr>
        <p:spPr>
          <a:xfrm>
            <a:off x="1343520" y="3797280"/>
            <a:ext cx="4752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Times New Roman"/>
              </a:rPr>
              <a:t>graph on fico Vs Int_rate w.r.t fully paid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58" name="TextShape 2"/>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59"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221DECCC-633C-4DEB-A2CB-C0C9EFB9E4E2}" type="slidenum">
              <a:rPr b="1" lang="en-US" sz="1200" spc="-1" strike="noStrike">
                <a:solidFill>
                  <a:srgbClr val="2b5ff3"/>
                </a:solidFill>
                <a:latin typeface="Calibri"/>
              </a:rPr>
              <a:t>&lt;number&gt;</a:t>
            </a:fld>
            <a:endParaRPr b="0" lang="en-IN" sz="1200" spc="-1" strike="noStrike">
              <a:latin typeface="Times New Roman"/>
            </a:endParaRPr>
          </a:p>
        </p:txBody>
      </p:sp>
      <p:pic>
        <p:nvPicPr>
          <p:cNvPr id="160" name="Picture 6" descr=""/>
          <p:cNvPicPr/>
          <p:nvPr/>
        </p:nvPicPr>
        <p:blipFill>
          <a:blip r:embed="rId1"/>
          <a:stretch/>
        </p:blipFill>
        <p:spPr>
          <a:xfrm>
            <a:off x="263520" y="745920"/>
            <a:ext cx="6006600" cy="1872000"/>
          </a:xfrm>
          <a:prstGeom prst="rect">
            <a:avLst/>
          </a:prstGeom>
          <a:ln>
            <a:noFill/>
          </a:ln>
        </p:spPr>
      </p:pic>
      <p:pic>
        <p:nvPicPr>
          <p:cNvPr id="161" name="Picture 7" descr=""/>
          <p:cNvPicPr/>
          <p:nvPr/>
        </p:nvPicPr>
        <p:blipFill>
          <a:blip r:embed="rId2"/>
          <a:stretch/>
        </p:blipFill>
        <p:spPr>
          <a:xfrm>
            <a:off x="5663880" y="2781000"/>
            <a:ext cx="6006600" cy="1814400"/>
          </a:xfrm>
          <a:prstGeom prst="rect">
            <a:avLst/>
          </a:prstGeom>
          <a:ln>
            <a:noFill/>
          </a:ln>
        </p:spPr>
      </p:pic>
      <p:pic>
        <p:nvPicPr>
          <p:cNvPr id="162" name="Picture 8" descr=""/>
          <p:cNvPicPr/>
          <p:nvPr/>
        </p:nvPicPr>
        <p:blipFill>
          <a:blip r:embed="rId3"/>
          <a:stretch/>
        </p:blipFill>
        <p:spPr>
          <a:xfrm>
            <a:off x="695520" y="4519080"/>
            <a:ext cx="6006600" cy="1717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64" name="TextShape 2"/>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65"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192424A8-0D75-41F0-8F7E-0A0E3910E3C9}" type="slidenum">
              <a:rPr b="1" lang="en-US" sz="1200" spc="-1" strike="noStrike">
                <a:solidFill>
                  <a:srgbClr val="2b5ff3"/>
                </a:solidFill>
                <a:latin typeface="Calibri"/>
              </a:rPr>
              <a:t>&lt;number&gt;</a:t>
            </a:fld>
            <a:endParaRPr b="0" lang="en-IN" sz="1200" spc="-1" strike="noStrike">
              <a:latin typeface="Times New Roman"/>
            </a:endParaRPr>
          </a:p>
        </p:txBody>
      </p:sp>
      <p:sp>
        <p:nvSpPr>
          <p:cNvPr id="166" name="TextShape 4"/>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u="sng">
                <a:solidFill>
                  <a:srgbClr val="2f5597"/>
                </a:solidFill>
                <a:uFillTx/>
                <a:latin typeface="Times New Roman"/>
              </a:rPr>
              <a:t>Results</a:t>
            </a:r>
            <a:br/>
            <a:endParaRPr b="0" lang="en-US" sz="3200" spc="-1" strike="noStrike">
              <a:solidFill>
                <a:srgbClr val="000000"/>
              </a:solidFill>
              <a:latin typeface="Calibri"/>
            </a:endParaRPr>
          </a:p>
        </p:txBody>
      </p:sp>
      <p:pic>
        <p:nvPicPr>
          <p:cNvPr id="167" name="Picture 9" descr=""/>
          <p:cNvPicPr/>
          <p:nvPr/>
        </p:nvPicPr>
        <p:blipFill>
          <a:blip r:embed="rId1"/>
          <a:stretch/>
        </p:blipFill>
        <p:spPr>
          <a:xfrm>
            <a:off x="53280" y="869400"/>
            <a:ext cx="4941720" cy="3512880"/>
          </a:xfrm>
          <a:prstGeom prst="rect">
            <a:avLst/>
          </a:prstGeom>
          <a:ln>
            <a:noFill/>
          </a:ln>
        </p:spPr>
      </p:pic>
      <p:pic>
        <p:nvPicPr>
          <p:cNvPr id="168" name="Picture 10" descr=""/>
          <p:cNvPicPr/>
          <p:nvPr/>
        </p:nvPicPr>
        <p:blipFill>
          <a:blip r:embed="rId2"/>
          <a:stretch/>
        </p:blipFill>
        <p:spPr>
          <a:xfrm>
            <a:off x="5539680" y="2580120"/>
            <a:ext cx="4659840" cy="3512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063520" y="191520"/>
            <a:ext cx="7467120" cy="71388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CONCLUSIONS</a:t>
            </a:r>
            <a:endParaRPr b="0" lang="en-US" sz="3200" spc="-1" strike="noStrike">
              <a:solidFill>
                <a:srgbClr val="000000"/>
              </a:solidFill>
              <a:latin typeface="Calibri"/>
            </a:endParaRPr>
          </a:p>
        </p:txBody>
      </p:sp>
      <p:sp>
        <p:nvSpPr>
          <p:cNvPr id="170" name="TextShape 2"/>
          <p:cNvSpPr txBox="1"/>
          <p:nvPr/>
        </p:nvSpPr>
        <p:spPr>
          <a:xfrm>
            <a:off x="623520" y="944640"/>
            <a:ext cx="11088720" cy="5292360"/>
          </a:xfrm>
          <a:prstGeom prst="rect">
            <a:avLst/>
          </a:prstGeom>
          <a:noFill/>
          <a:ln>
            <a:noFill/>
          </a:ln>
        </p:spPr>
        <p:txBody>
          <a:bodyPr>
            <a:normAutofit/>
          </a:bodyPr>
          <a:p>
            <a:pPr marL="228600" indent="-228240">
              <a:lnSpc>
                <a:spcPct val="90000"/>
              </a:lnSpc>
              <a:spcBef>
                <a:spcPts val="20"/>
              </a:spcBef>
              <a:buClr>
                <a:srgbClr val="000000"/>
              </a:buClr>
              <a:buFont typeface="Arial"/>
              <a:buChar char="•"/>
            </a:pPr>
            <a:r>
              <a:rPr b="0" lang="en-US" sz="1800" spc="-1" strike="noStrike">
                <a:solidFill>
                  <a:srgbClr val="000000"/>
                </a:solidFill>
                <a:latin typeface="Times New Roman"/>
                <a:ea typeface="Times New Roman"/>
              </a:rPr>
              <a:t>The main purpose of this work is to classify and analyze the nature of the loan applicants. From a proper analysis of available data and constraints of the banking sector, it can be concluded that by keeping safety in mind that this modelling is much effective or highly efficient. This application is operating efficiently and fulfilling all the major requirements of Banker. Although the application is flexible with various systems and can be plugged effectively.</a:t>
            </a:r>
            <a:endParaRPr b="0" lang="en-US" sz="1800" spc="-1" strike="noStrike">
              <a:solidFill>
                <a:srgbClr val="000000"/>
              </a:solidFill>
              <a:latin typeface="Calibri"/>
            </a:endParaRPr>
          </a:p>
          <a:p>
            <a:pPr>
              <a:lnSpc>
                <a:spcPct val="90000"/>
              </a:lnSpc>
              <a:spcBef>
                <a:spcPts val="20"/>
              </a:spcBef>
              <a:tabLst>
                <a:tab algn="l" pos="0"/>
              </a:tabLst>
            </a:pPr>
            <a:r>
              <a:rPr b="0" lang="en-US" sz="1800" spc="-1" strike="noStrike">
                <a:solidFill>
                  <a:srgbClr val="000000"/>
                </a:solidFill>
                <a:latin typeface="Times New Roman"/>
                <a:ea typeface="Times New Roman"/>
              </a:rPr>
              <a:t> </a:t>
            </a:r>
            <a:endParaRPr b="0" lang="en-US" sz="1800" spc="-1" strike="noStrike">
              <a:solidFill>
                <a:srgbClr val="000000"/>
              </a:solidFill>
              <a:latin typeface="Calibri"/>
            </a:endParaRPr>
          </a:p>
          <a:p>
            <a:pPr marL="228600" indent="-228240">
              <a:lnSpc>
                <a:spcPts val="1366"/>
              </a:lnSpc>
              <a:spcBef>
                <a:spcPts val="6"/>
              </a:spcBef>
              <a:buClr>
                <a:srgbClr val="000000"/>
              </a:buClr>
              <a:buFont typeface="Arial"/>
              <a:buChar char="•"/>
              <a:tabLst>
                <a:tab algn="l" pos="0"/>
              </a:tabLst>
            </a:pPr>
            <a:r>
              <a:rPr b="0" lang="en-US" sz="1800" spc="-1" strike="noStrike">
                <a:solidFill>
                  <a:srgbClr val="000000"/>
                </a:solidFill>
                <a:latin typeface="Times New Roman"/>
                <a:ea typeface="Times New Roman"/>
              </a:rPr>
              <a:t>The</a:t>
            </a:r>
            <a:r>
              <a:rPr b="0" lang="en-US" sz="1800" spc="-7"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module</a:t>
            </a:r>
            <a:r>
              <a:rPr b="0" lang="en-US" sz="1800" spc="-12"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can</a:t>
            </a:r>
            <a:r>
              <a:rPr b="0" lang="en-US" sz="1800" spc="4"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be</a:t>
            </a:r>
            <a:r>
              <a:rPr b="0" lang="en-US" sz="1800" spc="-75"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enhanced</a:t>
            </a:r>
            <a:r>
              <a:rPr b="0" lang="en-US" sz="1800" spc="-72"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to cover</a:t>
            </a:r>
            <a:r>
              <a:rPr b="0" lang="en-US" sz="1800" spc="-35"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below</a:t>
            </a:r>
            <a:r>
              <a:rPr b="0" lang="en-US" sz="1800" spc="-7"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business</a:t>
            </a:r>
            <a:r>
              <a:rPr b="0" lang="en-US" sz="1800" spc="-26"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scenarios</a:t>
            </a:r>
            <a:endParaRPr b="0" lang="en-US" sz="1800" spc="-1" strike="noStrike">
              <a:solidFill>
                <a:srgbClr val="000000"/>
              </a:solidFill>
              <a:latin typeface="Calibri"/>
            </a:endParaRPr>
          </a:p>
          <a:p>
            <a:pPr>
              <a:lnSpc>
                <a:spcPct val="103000"/>
              </a:lnSpc>
              <a:spcBef>
                <a:spcPts val="1001"/>
              </a:spcBef>
              <a:tabLst>
                <a:tab algn="l" pos="0"/>
              </a:tabLst>
            </a:pPr>
            <a:endParaRPr b="0" lang="en-US" sz="1800" spc="-1" strike="noStrike">
              <a:solidFill>
                <a:srgbClr val="000000"/>
              </a:solidFill>
              <a:latin typeface="Calibri"/>
            </a:endParaRPr>
          </a:p>
          <a:p>
            <a:pPr marL="228600" indent="-228240">
              <a:lnSpc>
                <a:spcPct val="103000"/>
              </a:lnSpc>
              <a:spcBef>
                <a:spcPts val="1001"/>
              </a:spcBef>
              <a:buClr>
                <a:srgbClr val="000000"/>
              </a:buClr>
              <a:buFont typeface="Arial"/>
              <a:buChar char="•"/>
              <a:tabLst>
                <a:tab algn="l" pos="786600"/>
                <a:tab algn="l" pos="787320"/>
              </a:tabLst>
            </a:pPr>
            <a:r>
              <a:rPr b="0" lang="en-US" sz="1800" spc="-1" strike="noStrike">
                <a:solidFill>
                  <a:srgbClr val="000000"/>
                </a:solidFill>
                <a:latin typeface="Times New Roman"/>
                <a:ea typeface="Times New Roman"/>
              </a:rPr>
              <a:t>This paper work can be extended to higher level in future so the software could have some better changes to make it more reliable, secure, and accurate. </a:t>
            </a:r>
            <a:endParaRPr b="0" lang="en-US" sz="1800" spc="-1" strike="noStrike">
              <a:solidFill>
                <a:srgbClr val="000000"/>
              </a:solidFill>
              <a:latin typeface="Calibri"/>
            </a:endParaRPr>
          </a:p>
          <a:p>
            <a:pPr>
              <a:lnSpc>
                <a:spcPct val="103000"/>
              </a:lnSpc>
              <a:spcBef>
                <a:spcPts val="1001"/>
              </a:spcBef>
              <a:tabLst>
                <a:tab algn="l" pos="0"/>
              </a:tabLst>
            </a:pPr>
            <a:r>
              <a:rPr b="0" lang="en-US" sz="1800" spc="-1" strike="noStrike">
                <a:solidFill>
                  <a:srgbClr val="000000"/>
                </a:solidFill>
                <a:latin typeface="Times New Roman"/>
                <a:ea typeface="Times New Roman"/>
              </a:rPr>
              <a:t> </a:t>
            </a:r>
            <a:endParaRPr b="0" lang="en-US" sz="1800" spc="-1" strike="noStrike">
              <a:solidFill>
                <a:srgbClr val="000000"/>
              </a:solidFill>
              <a:latin typeface="Calibri"/>
            </a:endParaRPr>
          </a:p>
          <a:p>
            <a:pPr marL="228600" indent="-228240">
              <a:lnSpc>
                <a:spcPct val="103000"/>
              </a:lnSpc>
              <a:spcBef>
                <a:spcPts val="1001"/>
              </a:spcBef>
              <a:buClr>
                <a:srgbClr val="000000"/>
              </a:buClr>
              <a:buFont typeface="Arial"/>
              <a:buChar char="•"/>
              <a:tabLst>
                <a:tab algn="l" pos="786600"/>
                <a:tab algn="l" pos="787320"/>
              </a:tabLst>
            </a:pPr>
            <a:r>
              <a:rPr b="0" lang="en-US" sz="1800" spc="-1" strike="noStrike">
                <a:solidFill>
                  <a:srgbClr val="000000"/>
                </a:solidFill>
                <a:latin typeface="Times New Roman"/>
                <a:ea typeface="Times New Roman"/>
              </a:rPr>
              <a:t>Thus, the system is trained with a present data sets which may be older in future</a:t>
            </a:r>
            <a:r>
              <a:rPr b="0" lang="en-IN"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so, it can also take part in new testing to be made such as to</a:t>
            </a:r>
            <a:r>
              <a:rPr b="0" lang="en-IN"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pass new test cases.</a:t>
            </a:r>
            <a:endParaRPr b="0" lang="en-US" sz="1800" spc="-1" strike="noStrike">
              <a:solidFill>
                <a:srgbClr val="000000"/>
              </a:solidFill>
              <a:latin typeface="Calibri"/>
            </a:endParaRPr>
          </a:p>
          <a:p>
            <a:pPr marL="228600" indent="-228240">
              <a:lnSpc>
                <a:spcPct val="103000"/>
              </a:lnSpc>
              <a:spcBef>
                <a:spcPts val="1001"/>
              </a:spcBef>
              <a:buClr>
                <a:srgbClr val="000000"/>
              </a:buClr>
              <a:buFont typeface="Arial"/>
              <a:buChar char="•"/>
              <a:tabLst>
                <a:tab algn="l" pos="786600"/>
                <a:tab algn="l" pos="787320"/>
              </a:tabLst>
            </a:pPr>
            <a:r>
              <a:rPr b="0" lang="en-US" sz="1800" spc="-1" strike="noStrike">
                <a:solidFill>
                  <a:srgbClr val="000000"/>
                </a:solidFill>
                <a:latin typeface="Times New Roman"/>
                <a:ea typeface="Times New Roman"/>
              </a:rPr>
              <a:t>An website could be built and </a:t>
            </a:r>
            <a:endParaRPr b="0" lang="en-US" sz="1800" spc="-1" strike="noStrike">
              <a:solidFill>
                <a:srgbClr val="000000"/>
              </a:solidFill>
              <a:latin typeface="Calibri"/>
            </a:endParaRPr>
          </a:p>
          <a:p>
            <a:pPr>
              <a:lnSpc>
                <a:spcPct val="90000"/>
              </a:lnSpc>
              <a:spcBef>
                <a:spcPts val="1001"/>
              </a:spcBef>
              <a:tabLst>
                <a:tab algn="l" pos="0"/>
              </a:tabLst>
            </a:pPr>
            <a:br/>
            <a:endParaRPr b="0" lang="en-US" sz="1800" spc="-1" strike="noStrike">
              <a:solidFill>
                <a:srgbClr val="000000"/>
              </a:solidFill>
              <a:latin typeface="Calibri"/>
            </a:endParaRPr>
          </a:p>
        </p:txBody>
      </p:sp>
      <p:sp>
        <p:nvSpPr>
          <p:cNvPr id="171"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72"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73"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66281389-542E-4FA2-ADB9-861F60355718}" type="slidenum">
              <a:rPr b="1" lang="en-US" sz="1200" spc="-1" strike="noStrike">
                <a:solidFill>
                  <a:srgbClr val="2b5ff3"/>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983520" y="136440"/>
            <a:ext cx="10370160" cy="6219360"/>
          </a:xfrm>
          <a:prstGeom prst="rect">
            <a:avLst/>
          </a:prstGeom>
          <a:noFill/>
          <a:ln>
            <a:noFill/>
          </a:ln>
        </p:spPr>
        <p:txBody>
          <a:bodyPr>
            <a:normAutofit/>
          </a:bodyPr>
          <a:p>
            <a:pPr marL="228600" indent="-228240" algn="ctr">
              <a:lnSpc>
                <a:spcPct val="90000"/>
              </a:lnSpc>
              <a:spcBef>
                <a:spcPts val="1001"/>
              </a:spcBef>
              <a:tabLst>
                <a:tab algn="l" pos="0"/>
              </a:tabLst>
            </a:pPr>
            <a:r>
              <a:rPr b="1" lang="en-US" sz="3200" spc="-1" strike="noStrike">
                <a:solidFill>
                  <a:srgbClr val="2f5597"/>
                </a:solidFill>
                <a:latin typeface="Times New Roman"/>
              </a:rPr>
              <a:t>REFERENCES</a:t>
            </a:r>
            <a:endParaRPr b="0" lang="en-US" sz="3200" spc="-1" strike="noStrike">
              <a:solidFill>
                <a:srgbClr val="000000"/>
              </a:solidFill>
              <a:latin typeface="Calibri"/>
            </a:endParaRPr>
          </a:p>
          <a:p>
            <a:pPr marL="228600" indent="-228240">
              <a:lnSpc>
                <a:spcPct val="90000"/>
              </a:lnSpc>
              <a:spcBef>
                <a:spcPts val="1001"/>
              </a:spcBef>
              <a:tabLst>
                <a:tab algn="l" pos="0"/>
              </a:tabLst>
            </a:pPr>
            <a:r>
              <a:rPr b="0" lang="en-US" sz="1800" spc="-1" strike="noStrike">
                <a:solidFill>
                  <a:srgbClr val="404040"/>
                </a:solidFill>
                <a:latin typeface="Calibri"/>
              </a:rPr>
              <a:t> </a:t>
            </a:r>
            <a:endParaRPr b="0" lang="en-US" sz="1800" spc="-1" strike="noStrike">
              <a:solidFill>
                <a:srgbClr val="000000"/>
              </a:solidFill>
              <a:latin typeface="Calibri"/>
            </a:endParaRPr>
          </a:p>
          <a:p>
            <a:pPr marL="343080" indent="-342720">
              <a:lnSpc>
                <a:spcPts val="1454"/>
              </a:lnSpc>
              <a:spcBef>
                <a:spcPts val="714"/>
              </a:spcBef>
              <a:buClr>
                <a:srgbClr val="000000"/>
              </a:buClr>
              <a:buFont typeface="Symbol"/>
              <a:buChar char=""/>
              <a:tabLst>
                <a:tab algn="l" pos="603720"/>
                <a:tab algn="l" pos="604440"/>
              </a:tabLst>
            </a:pPr>
            <a:r>
              <a:rPr b="0" lang="en-US" sz="1800" spc="-1" strike="noStrike">
                <a:solidFill>
                  <a:srgbClr val="000000"/>
                </a:solidFill>
                <a:latin typeface="Times New Roman"/>
                <a:ea typeface="Symbol"/>
              </a:rPr>
              <a:t>Loan Prediction using Decision Tree and Random Forest Kshitiz Gautam, Arun Pratap Singh, Keshav Tyagi, Mr. Suresh Kumar, IRJET</a:t>
            </a:r>
            <a:endParaRPr b="0" lang="en-US" sz="1800" spc="-1" strike="noStrike">
              <a:solidFill>
                <a:srgbClr val="000000"/>
              </a:solidFill>
              <a:latin typeface="Calibri"/>
            </a:endParaRPr>
          </a:p>
          <a:p>
            <a:pPr marL="343080" indent="-342720">
              <a:lnSpc>
                <a:spcPct val="103000"/>
              </a:lnSpc>
              <a:spcBef>
                <a:spcPts val="1001"/>
              </a:spcBef>
              <a:buClr>
                <a:srgbClr val="000000"/>
              </a:buClr>
              <a:buFont typeface="Symbol"/>
              <a:buChar char=""/>
              <a:tabLst>
                <a:tab algn="l" pos="603720"/>
                <a:tab algn="l" pos="604440"/>
              </a:tabLst>
            </a:pPr>
            <a:r>
              <a:rPr b="0" lang="en-US" sz="1800" spc="-1" strike="noStrike">
                <a:solidFill>
                  <a:srgbClr val="000000"/>
                </a:solidFill>
                <a:latin typeface="Times New Roman"/>
                <a:ea typeface="Symbol"/>
              </a:rPr>
              <a:t>Loan Prediction System Using Decision Tree and Random Forest Algorithms ,Shubham Chaudhary, Vishal Baliyan, Yatharth Katheria, IJETIE</a:t>
            </a:r>
            <a:endParaRPr b="0" lang="en-US" sz="1800" spc="-1" strike="noStrike">
              <a:solidFill>
                <a:srgbClr val="000000"/>
              </a:solidFill>
              <a:latin typeface="Calibri"/>
            </a:endParaRPr>
          </a:p>
          <a:p>
            <a:pPr marL="343080" indent="-342720">
              <a:lnSpc>
                <a:spcPct val="90000"/>
              </a:lnSpc>
              <a:spcBef>
                <a:spcPts val="1001"/>
              </a:spcBef>
              <a:buClr>
                <a:srgbClr val="000000"/>
              </a:buClr>
              <a:buFont typeface="Symbol"/>
              <a:buChar char=""/>
              <a:tabLst>
                <a:tab algn="l" pos="603720"/>
                <a:tab algn="l" pos="604440"/>
              </a:tabLst>
            </a:pPr>
            <a:r>
              <a:rPr b="0" lang="en-US" sz="1800" spc="-1" strike="noStrike">
                <a:solidFill>
                  <a:srgbClr val="000000"/>
                </a:solidFill>
                <a:latin typeface="Times New Roman"/>
                <a:ea typeface="Symbol"/>
              </a:rPr>
              <a:t>A. Goyal and R. Kaur, “Accuracy Prediction for Loan Risk Using Machine Learning Models”.</a:t>
            </a:r>
            <a:endParaRPr b="0" lang="en-US" sz="1800" spc="-1" strike="noStrike">
              <a:solidFill>
                <a:srgbClr val="000000"/>
              </a:solidFill>
              <a:latin typeface="Calibri"/>
            </a:endParaRPr>
          </a:p>
          <a:p>
            <a:pPr marL="343080" indent="-342720">
              <a:lnSpc>
                <a:spcPct val="90000"/>
              </a:lnSpc>
              <a:spcBef>
                <a:spcPts val="1001"/>
              </a:spcBef>
              <a:buClr>
                <a:srgbClr val="000000"/>
              </a:buClr>
              <a:buFont typeface="Symbol"/>
              <a:buChar char=""/>
              <a:tabLst>
                <a:tab algn="l" pos="603720"/>
                <a:tab algn="l" pos="604440"/>
              </a:tabLst>
            </a:pPr>
            <a:r>
              <a:rPr b="0" lang="en-US" sz="1800" spc="-1" strike="noStrike">
                <a:solidFill>
                  <a:srgbClr val="000000"/>
                </a:solidFill>
                <a:latin typeface="Times New Roman"/>
                <a:ea typeface="Symbol"/>
              </a:rPr>
              <a:t>A. Goyal and R. Kaur, “A survey on Ensemble Model for Loan Prediction”, International Journal of Engineering Trends and Applications (IJETA), vol. 3(1), pp. 32-37, 2016.</a:t>
            </a:r>
            <a:endParaRPr b="0" lang="en-US" sz="1800" spc="-1" strike="noStrike">
              <a:solidFill>
                <a:srgbClr val="000000"/>
              </a:solidFill>
              <a:latin typeface="Calibri"/>
            </a:endParaRPr>
          </a:p>
          <a:p>
            <a:pPr marL="343080" indent="-342720">
              <a:lnSpc>
                <a:spcPts val="1454"/>
              </a:lnSpc>
              <a:spcBef>
                <a:spcPts val="40"/>
              </a:spcBef>
              <a:buClr>
                <a:srgbClr val="0000ff"/>
              </a:buClr>
              <a:buFont typeface="Symbol"/>
              <a:buChar char=""/>
              <a:tabLst>
                <a:tab algn="l" pos="603720"/>
                <a:tab algn="l" pos="604440"/>
              </a:tabLst>
            </a:pPr>
            <a:r>
              <a:rPr b="0" lang="en-US" sz="1800" spc="-1" strike="noStrike" u="sng">
                <a:solidFill>
                  <a:srgbClr val="0563c1"/>
                </a:solidFill>
                <a:uFillTx/>
                <a:latin typeface="Times New Roman"/>
                <a:ea typeface="Symbol"/>
                <a:hlinkClick r:id="rId1"/>
              </a:rPr>
              <a:t>https://en.wikipedia.org/wiki/Exploratory_data_analysis</a:t>
            </a:r>
            <a:endParaRPr b="0" lang="en-US" sz="1800" spc="-1" strike="noStrike">
              <a:solidFill>
                <a:srgbClr val="000000"/>
              </a:solidFill>
              <a:latin typeface="Calibri"/>
            </a:endParaRPr>
          </a:p>
          <a:p>
            <a:pPr marL="603720" indent="-223920">
              <a:lnSpc>
                <a:spcPts val="1454"/>
              </a:lnSpc>
              <a:spcBef>
                <a:spcPts val="40"/>
              </a:spcBef>
              <a:buClr>
                <a:srgbClr val="000000"/>
              </a:buClr>
              <a:buFont typeface="Arial"/>
              <a:buChar char="•"/>
              <a:tabLst>
                <a:tab algn="l" pos="603720"/>
                <a:tab algn="l" pos="604440"/>
              </a:tabLst>
            </a:pPr>
            <a:r>
              <a:rPr b="0" lang="en-US" sz="1800" spc="-1" strike="noStrike">
                <a:solidFill>
                  <a:srgbClr val="000000"/>
                </a:solidFill>
                <a:latin typeface="Times New Roman"/>
                <a:ea typeface="Times New Roman"/>
              </a:rPr>
              <a:t> </a:t>
            </a:r>
            <a:endParaRPr b="0" lang="en-US" sz="1800" spc="-1" strike="noStrike">
              <a:solidFill>
                <a:srgbClr val="000000"/>
              </a:solidFill>
              <a:latin typeface="Calibri"/>
            </a:endParaRPr>
          </a:p>
          <a:p>
            <a:pPr marL="343080" indent="-342720">
              <a:lnSpc>
                <a:spcPts val="1454"/>
              </a:lnSpc>
              <a:spcBef>
                <a:spcPts val="1001"/>
              </a:spcBef>
              <a:buClr>
                <a:srgbClr val="000000"/>
              </a:buClr>
              <a:buFont typeface="Symbol"/>
              <a:buChar char=""/>
              <a:tabLst>
                <a:tab algn="l" pos="603720"/>
                <a:tab algn="l" pos="604440"/>
              </a:tabLst>
            </a:pPr>
            <a:r>
              <a:rPr b="0" lang="en-US" sz="1800" spc="-1" strike="noStrike">
                <a:solidFill>
                  <a:srgbClr val="000000"/>
                </a:solidFill>
                <a:latin typeface="Times New Roman"/>
                <a:ea typeface="Symbol"/>
              </a:rPr>
              <a:t>https://www.experian.com/blogs/ask-experian/credit-education/score- basics/what-is-a-good-credit-score/</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
        <p:nvSpPr>
          <p:cNvPr id="175"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76"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7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E3FBD997-28A2-4D9C-A839-5A18F5DCFD96}" type="slidenum">
              <a:rPr b="1" lang="en-US" sz="1200" spc="-1" strike="noStrike">
                <a:solidFill>
                  <a:srgbClr val="2b5ff3"/>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639520" y="2458440"/>
            <a:ext cx="6552720" cy="754200"/>
          </a:xfrm>
          <a:prstGeom prst="rect">
            <a:avLst/>
          </a:prstGeom>
          <a:noFill/>
          <a:ln>
            <a:noFill/>
          </a:ln>
        </p:spPr>
        <p:txBody>
          <a:bodyPr>
            <a:normAutofit/>
          </a:bodyPr>
          <a:p>
            <a:pPr algn="ctr">
              <a:lnSpc>
                <a:spcPct val="90000"/>
              </a:lnSpc>
            </a:pPr>
            <a:r>
              <a:rPr b="1" lang="en-US" sz="4800" spc="-1" strike="noStrike">
                <a:solidFill>
                  <a:srgbClr val="000060"/>
                </a:solidFill>
                <a:latin typeface="Calibri Light"/>
              </a:rPr>
              <a:t>THANK YOU</a:t>
            </a:r>
            <a:endParaRPr b="0" lang="en-US" sz="4800" spc="-1" strike="noStrike">
              <a:solidFill>
                <a:srgbClr val="000000"/>
              </a:solidFill>
              <a:latin typeface="Calibri"/>
            </a:endParaRPr>
          </a:p>
        </p:txBody>
      </p:sp>
      <p:sp>
        <p:nvSpPr>
          <p:cNvPr id="179"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80"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8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31FE9319-E539-4CCD-86E0-7CFFEA50BB26}" type="slidenum">
              <a:rPr b="1" lang="en-US" sz="1200" spc="-1" strike="noStrike">
                <a:solidFill>
                  <a:srgbClr val="2b5ff3"/>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952640" y="53640"/>
            <a:ext cx="7467120" cy="1142640"/>
          </a:xfrm>
          <a:prstGeom prst="rect">
            <a:avLst/>
          </a:prstGeom>
          <a:noFill/>
          <a:ln>
            <a:noFill/>
          </a:ln>
        </p:spPr>
        <p:txBody>
          <a:bodyPr>
            <a:normAutofit/>
          </a:bodyPr>
          <a:p>
            <a:pPr algn="ctr">
              <a:lnSpc>
                <a:spcPct val="90000"/>
              </a:lnSpc>
            </a:pPr>
            <a:r>
              <a:rPr b="1" lang="en-IN" sz="3200" spc="-1" strike="noStrike">
                <a:solidFill>
                  <a:srgbClr val="2f5597"/>
                </a:solidFill>
                <a:latin typeface="Times New Roman"/>
              </a:rPr>
              <a:t>AGENDA</a:t>
            </a:r>
            <a:endParaRPr b="0" lang="en-US" sz="3200" spc="-1" strike="noStrike">
              <a:solidFill>
                <a:srgbClr val="000000"/>
              </a:solidFill>
              <a:latin typeface="Calibri"/>
            </a:endParaRPr>
          </a:p>
        </p:txBody>
      </p:sp>
      <p:sp>
        <p:nvSpPr>
          <p:cNvPr id="102" name="TextShape 2"/>
          <p:cNvSpPr txBox="1"/>
          <p:nvPr/>
        </p:nvSpPr>
        <p:spPr>
          <a:xfrm>
            <a:off x="2152800" y="1484640"/>
            <a:ext cx="7886520" cy="4691880"/>
          </a:xfrm>
          <a:prstGeom prst="rect">
            <a:avLst/>
          </a:prstGeom>
          <a:noFill/>
          <a:ln>
            <a:noFill/>
          </a:ln>
        </p:spPr>
        <p:txBody>
          <a:bodyPr>
            <a:normAutofit fontScale="97000"/>
          </a:bodyPr>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Abstract</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Introduction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Literature Survey</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Requirements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System Design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Detailed Design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Implementation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Testing</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Conclusion and Future Enhancements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IN" sz="2800" spc="-1" strike="noStrike">
                <a:solidFill>
                  <a:srgbClr val="000000"/>
                </a:solidFill>
                <a:latin typeface="Times New Roman"/>
              </a:rPr>
              <a:t>References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10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0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EABED9B1-9A54-4B39-9989-61A0D07AFA7B}" type="slidenum">
              <a:rPr b="1" lang="en-US" sz="1200" spc="-1" strike="noStrike">
                <a:solidFill>
                  <a:srgbClr val="2b5ff3"/>
                </a:solidFill>
                <a:latin typeface="Calibri"/>
              </a:rPr>
              <a:t>2</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423520" y="332640"/>
            <a:ext cx="7467120" cy="129564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ABSTRACT</a:t>
            </a:r>
            <a:br/>
            <a:endParaRPr b="0" lang="en-US" sz="3200" spc="-1" strike="noStrike">
              <a:solidFill>
                <a:srgbClr val="000000"/>
              </a:solidFill>
              <a:latin typeface="Calibri"/>
            </a:endParaRPr>
          </a:p>
        </p:txBody>
      </p:sp>
      <p:sp>
        <p:nvSpPr>
          <p:cNvPr id="107" name="TextShape 2"/>
          <p:cNvSpPr txBox="1"/>
          <p:nvPr/>
        </p:nvSpPr>
        <p:spPr>
          <a:xfrm>
            <a:off x="1738440" y="1357200"/>
            <a:ext cx="8572320" cy="4807800"/>
          </a:xfrm>
          <a:prstGeom prst="rect">
            <a:avLst/>
          </a:prstGeom>
          <a:noFill/>
          <a:ln>
            <a:noFill/>
          </a:ln>
        </p:spPr>
        <p:txBody>
          <a:bodyPr>
            <a:normAutofit/>
          </a:bodyPr>
          <a:p>
            <a:pPr marL="210240" indent="-285480" algn="just">
              <a:lnSpc>
                <a:spcPct val="148000"/>
              </a:lnSpc>
              <a:spcBef>
                <a:spcPts val="1094"/>
              </a:spcBef>
              <a:buClr>
                <a:srgbClr val="000000"/>
              </a:buClr>
              <a:buFont typeface="Arial"/>
              <a:buChar char="•"/>
            </a:pPr>
            <a:r>
              <a:rPr b="0" lang="en-US" sz="1800" spc="-1" strike="noStrike">
                <a:solidFill>
                  <a:srgbClr val="000000"/>
                </a:solidFill>
                <a:latin typeface="Times New Roman"/>
                <a:ea typeface="Times New Roman"/>
              </a:rPr>
              <a:t>Loans are the core business of banks. </a:t>
            </a:r>
            <a:endParaRPr b="0" lang="en-US" sz="1800" spc="-1" strike="noStrike">
              <a:solidFill>
                <a:srgbClr val="000000"/>
              </a:solidFill>
              <a:latin typeface="Calibri"/>
            </a:endParaRPr>
          </a:p>
          <a:p>
            <a:pPr marL="210240" indent="-285480" algn="just">
              <a:lnSpc>
                <a:spcPct val="148000"/>
              </a:lnSpc>
              <a:spcBef>
                <a:spcPts val="1094"/>
              </a:spcBef>
              <a:buClr>
                <a:srgbClr val="000000"/>
              </a:buClr>
              <a:buFont typeface="Arial"/>
              <a:buChar char="•"/>
            </a:pPr>
            <a:r>
              <a:rPr b="0" lang="en-US" sz="1800" spc="-1" strike="noStrike">
                <a:solidFill>
                  <a:srgbClr val="000000"/>
                </a:solidFill>
                <a:latin typeface="Times New Roman"/>
                <a:ea typeface="Times New Roman"/>
              </a:rPr>
              <a:t>The main profit comes directly from the loan’s interest.</a:t>
            </a:r>
            <a:endParaRPr b="0" lang="en-US" sz="1800" spc="-1" strike="noStrike">
              <a:solidFill>
                <a:srgbClr val="000000"/>
              </a:solidFill>
              <a:latin typeface="Calibri"/>
            </a:endParaRPr>
          </a:p>
          <a:p>
            <a:pPr marL="228600" indent="-228240" algn="just">
              <a:lnSpc>
                <a:spcPct val="148000"/>
              </a:lnSpc>
              <a:spcBef>
                <a:spcPts val="1001"/>
              </a:spcBef>
              <a:buClr>
                <a:srgbClr val="000000"/>
              </a:buClr>
              <a:buFont typeface="Arial"/>
              <a:buChar char="•"/>
            </a:pPr>
            <a:r>
              <a:rPr b="0" lang="en-US" sz="1800" spc="-1" strike="noStrike">
                <a:solidFill>
                  <a:srgbClr val="000000"/>
                </a:solidFill>
                <a:latin typeface="Times New Roman"/>
                <a:ea typeface="Times New Roman"/>
              </a:rPr>
              <a:t>The two most pressing issues in the banking sector are: </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Times New Roman"/>
                <a:ea typeface="Times New Roman"/>
              </a:rPr>
              <a:t>1) How risky is the borrower? </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Times New Roman"/>
                <a:ea typeface="Times New Roman"/>
              </a:rPr>
              <a:t>2) Should we lend to the borrower given the risk? </a:t>
            </a:r>
            <a:endParaRPr b="0" lang="en-US" sz="1800" spc="-1" strike="noStrike">
              <a:solidFill>
                <a:srgbClr val="000000"/>
              </a:solidFill>
              <a:latin typeface="Calibri"/>
            </a:endParaRPr>
          </a:p>
          <a:p>
            <a:pPr marL="228600" indent="-228240" algn="just">
              <a:lnSpc>
                <a:spcPct val="148000"/>
              </a:lnSpc>
              <a:spcBef>
                <a:spcPts val="1001"/>
              </a:spcBef>
              <a:buClr>
                <a:srgbClr val="000000"/>
              </a:buClr>
              <a:buFont typeface="Arial"/>
              <a:buChar char="•"/>
            </a:pPr>
            <a:r>
              <a:rPr b="0" lang="en-US" sz="1800" spc="-1" strike="noStrike">
                <a:solidFill>
                  <a:srgbClr val="000000"/>
                </a:solidFill>
                <a:latin typeface="Times New Roman"/>
                <a:ea typeface="Times New Roman"/>
              </a:rPr>
              <a:t>Riskiness of borrower is proportional to Interest Rate.</a:t>
            </a:r>
            <a:endParaRPr b="0" lang="en-US" sz="1800" spc="-1" strike="noStrike">
              <a:solidFill>
                <a:srgbClr val="000000"/>
              </a:solidFill>
              <a:latin typeface="Calibri"/>
            </a:endParaRPr>
          </a:p>
          <a:p>
            <a:pPr marL="228600" indent="-228240" algn="just">
              <a:lnSpc>
                <a:spcPct val="160000"/>
              </a:lnSpc>
              <a:spcBef>
                <a:spcPts val="1001"/>
              </a:spcBef>
              <a:buClr>
                <a:srgbClr val="000000"/>
              </a:buClr>
              <a:buFont typeface="Arial"/>
              <a:buChar char="•"/>
            </a:pPr>
            <a:r>
              <a:rPr b="0" lang="en-US" sz="1800" spc="-1" strike="noStrike">
                <a:solidFill>
                  <a:srgbClr val="000000"/>
                </a:solidFill>
                <a:latin typeface="Times New Roman"/>
                <a:ea typeface="Times New Roman"/>
              </a:rPr>
              <a:t>ML is used to predict about whether to lend or not according to data.</a:t>
            </a:r>
            <a:endParaRPr b="0" lang="en-US" sz="1800" spc="-1" strike="noStrike">
              <a:solidFill>
                <a:srgbClr val="000000"/>
              </a:solidFill>
              <a:latin typeface="Calibri"/>
            </a:endParaRPr>
          </a:p>
          <a:p>
            <a:pPr algn="just">
              <a:lnSpc>
                <a:spcPct val="90000"/>
              </a:lnSpc>
              <a:spcBef>
                <a:spcPts val="1001"/>
              </a:spcBef>
            </a:pPr>
            <a:endParaRPr b="0" lang="en-US" sz="1800" spc="-1" strike="noStrike">
              <a:solidFill>
                <a:srgbClr val="000000"/>
              </a:solidFill>
              <a:latin typeface="Calibri"/>
            </a:endParaRPr>
          </a:p>
          <a:p>
            <a:pPr algn="just">
              <a:lnSpc>
                <a:spcPct val="90000"/>
              </a:lnSpc>
              <a:spcBef>
                <a:spcPts val="1001"/>
              </a:spcBef>
            </a:pPr>
            <a:endParaRPr b="0" lang="en-US" sz="1800" spc="-1" strike="noStrike">
              <a:solidFill>
                <a:srgbClr val="000000"/>
              </a:solidFill>
              <a:latin typeface="Calibri"/>
            </a:endParaRPr>
          </a:p>
          <a:p>
            <a:pPr algn="just">
              <a:lnSpc>
                <a:spcPct val="90000"/>
              </a:lnSpc>
              <a:spcBef>
                <a:spcPts val="1001"/>
              </a:spcBef>
            </a:pPr>
            <a:endParaRPr b="0" lang="en-US" sz="1800" spc="-1" strike="noStrike">
              <a:solidFill>
                <a:srgbClr val="000000"/>
              </a:solidFill>
              <a:latin typeface="Calibri"/>
            </a:endParaRPr>
          </a:p>
          <a:p>
            <a:pPr algn="just">
              <a:lnSpc>
                <a:spcPct val="90000"/>
              </a:lnSpc>
              <a:spcBef>
                <a:spcPts val="1001"/>
              </a:spcBef>
            </a:pPr>
            <a:endParaRPr b="0" lang="en-US" sz="1800" spc="-1" strike="noStrike">
              <a:solidFill>
                <a:srgbClr val="000000"/>
              </a:solidFill>
              <a:latin typeface="Calibri"/>
            </a:endParaRPr>
          </a:p>
          <a:p>
            <a:pPr algn="just">
              <a:lnSpc>
                <a:spcPct val="90000"/>
              </a:lnSpc>
              <a:spcBef>
                <a:spcPts val="1001"/>
              </a:spcBef>
            </a:pPr>
            <a:endParaRPr b="0" lang="en-US" sz="1800" spc="-1" strike="noStrike">
              <a:solidFill>
                <a:srgbClr val="000000"/>
              </a:solidFill>
              <a:latin typeface="Calibri"/>
            </a:endParaRPr>
          </a:p>
        </p:txBody>
      </p:sp>
      <p:sp>
        <p:nvSpPr>
          <p:cNvPr id="10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0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A0DE0E02-9105-42C4-A06D-6CCD398EDC5A}" type="slidenum">
              <a:rPr b="1" lang="en-US" sz="1200" spc="-1" strike="noStrike">
                <a:solidFill>
                  <a:srgbClr val="2b5ff3"/>
                </a:solidFill>
                <a:latin typeface="Calibri"/>
              </a:rPr>
              <a:t>3</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981080" y="116640"/>
            <a:ext cx="7467120" cy="10796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INTRODUCTION</a:t>
            </a:r>
            <a:br/>
            <a:endParaRPr b="0" lang="en-US" sz="3200" spc="-1" strike="noStrike">
              <a:solidFill>
                <a:srgbClr val="000000"/>
              </a:solidFill>
              <a:latin typeface="Calibri"/>
            </a:endParaRPr>
          </a:p>
        </p:txBody>
      </p:sp>
      <p:sp>
        <p:nvSpPr>
          <p:cNvPr id="112" name="TextShape 2"/>
          <p:cNvSpPr txBox="1"/>
          <p:nvPr/>
        </p:nvSpPr>
        <p:spPr>
          <a:xfrm>
            <a:off x="623520" y="914400"/>
            <a:ext cx="10944720" cy="5322600"/>
          </a:xfrm>
          <a:prstGeom prst="rect">
            <a:avLst/>
          </a:prstGeom>
          <a:noFill/>
          <a:ln>
            <a:noFill/>
          </a:ln>
        </p:spPr>
        <p:txBody>
          <a:bodyPr>
            <a:normAutofit/>
          </a:bodyPr>
          <a:p>
            <a:pPr marL="146160" indent="-228240" algn="just">
              <a:lnSpc>
                <a:spcPct val="150000"/>
              </a:lnSpc>
              <a:spcBef>
                <a:spcPts val="400"/>
              </a:spcBef>
              <a:buClr>
                <a:srgbClr val="000000"/>
              </a:buClr>
              <a:buFont typeface="Arial"/>
              <a:buChar char="•"/>
            </a:pPr>
            <a:r>
              <a:rPr b="1" lang="en-US" sz="2800" spc="-1" strike="noStrike">
                <a:solidFill>
                  <a:srgbClr val="000000"/>
                </a:solidFill>
                <a:latin typeface="Times New Roman"/>
              </a:rPr>
              <a:t> </a:t>
            </a:r>
            <a:r>
              <a:rPr b="0" lang="en-US" sz="1800" spc="-1" strike="noStrike">
                <a:solidFill>
                  <a:srgbClr val="000000"/>
                </a:solidFill>
                <a:latin typeface="Times New Roman"/>
                <a:ea typeface="Times New Roman"/>
              </a:rPr>
              <a:t>Banking sector previously used manual process to conclude decision about lending to a person.</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Times New Roman"/>
                <a:ea typeface="Times New Roman"/>
              </a:rPr>
              <a:t>It had inefficiency </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Times New Roman"/>
                <a:ea typeface="Times New Roman"/>
              </a:rPr>
              <a:t>It took lot of time</a:t>
            </a:r>
            <a:endParaRPr b="0" lang="en-US" sz="1800" spc="-1" strike="noStrike">
              <a:solidFill>
                <a:srgbClr val="000000"/>
              </a:solidFill>
              <a:latin typeface="Calibri"/>
            </a:endParaRPr>
          </a:p>
          <a:p>
            <a:pPr marL="146160" indent="-228240">
              <a:spcBef>
                <a:spcPts val="1417"/>
              </a:spcBef>
              <a:buClr>
                <a:srgbClr val="000000"/>
              </a:buClr>
              <a:buFont typeface="Arial"/>
              <a:buChar char="•"/>
            </a:pPr>
            <a:r>
              <a:rPr b="0" lang="en-US" sz="1800" spc="-1" strike="noStrike">
                <a:solidFill>
                  <a:srgbClr val="000000"/>
                </a:solidFill>
                <a:latin typeface="Times New Roman"/>
                <a:ea typeface="Times New Roman"/>
              </a:rPr>
              <a:t>Using ML one could reduce time and increase efficiency .</a:t>
            </a:r>
            <a:endParaRPr b="0" lang="en-US" sz="1800" spc="-1" strike="noStrike">
              <a:solidFill>
                <a:srgbClr val="000000"/>
              </a:solidFill>
              <a:latin typeface="Calibri"/>
            </a:endParaRPr>
          </a:p>
          <a:p>
            <a:pPr marL="146160" indent="-228240">
              <a:spcBef>
                <a:spcPts val="1417"/>
              </a:spcBef>
              <a:buClr>
                <a:srgbClr val="000000"/>
              </a:buClr>
              <a:buFont typeface="Arial"/>
              <a:buChar char="•"/>
            </a:pPr>
            <a:r>
              <a:rPr b="0" lang="en-US" sz="1800" spc="-1" strike="noStrike">
                <a:solidFill>
                  <a:srgbClr val="000000"/>
                </a:solidFill>
                <a:latin typeface="Times New Roman"/>
                <a:ea typeface="Times New Roman"/>
              </a:rPr>
              <a:t>I used different models to check efficiency </a:t>
            </a:r>
            <a:endParaRPr b="0" lang="en-US" sz="1800" spc="-1" strike="noStrike">
              <a:solidFill>
                <a:srgbClr val="000000"/>
              </a:solidFill>
              <a:latin typeface="Calibri"/>
            </a:endParaRPr>
          </a:p>
          <a:p>
            <a:pPr marL="146160" indent="-228240">
              <a:spcBef>
                <a:spcPts val="1417"/>
              </a:spcBef>
              <a:buClr>
                <a:srgbClr val="000000"/>
              </a:buClr>
              <a:buFont typeface="Arial"/>
              <a:buChar char="•"/>
            </a:pPr>
            <a:r>
              <a:rPr b="0" lang="en-US" sz="1800" spc="-1" strike="noStrike">
                <a:solidFill>
                  <a:srgbClr val="000000"/>
                </a:solidFill>
                <a:latin typeface="Times New Roman"/>
                <a:ea typeface="Times New Roman"/>
              </a:rPr>
              <a:t>Model could be used to predict should a entity lend to that person according to given attribute about a person.</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endParaRPr b="0" lang="en-US" sz="1800" spc="-1" strike="noStrike">
              <a:solidFill>
                <a:srgbClr val="000000"/>
              </a:solidFill>
              <a:latin typeface="Calibri"/>
            </a:endParaRPr>
          </a:p>
          <a:p>
            <a:pPr algn="just">
              <a:lnSpc>
                <a:spcPct val="120000"/>
              </a:lnSpc>
              <a:spcBef>
                <a:spcPts val="1001"/>
              </a:spcBef>
            </a:pPr>
            <a:endParaRPr b="0" lang="en-US" sz="1800" spc="-1" strike="noStrike">
              <a:solidFill>
                <a:srgbClr val="000000"/>
              </a:solidFill>
              <a:latin typeface="Calibri"/>
            </a:endParaRPr>
          </a:p>
        </p:txBody>
      </p:sp>
      <p:sp>
        <p:nvSpPr>
          <p:cNvPr id="11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DCA450CF-B8B5-43C6-B348-C86E69563EEB}" type="slidenum">
              <a:rPr b="1" lang="en-US" sz="1200" spc="-1" strike="noStrike">
                <a:solidFill>
                  <a:srgbClr val="2b5ff3"/>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35520" y="908640"/>
            <a:ext cx="11521080" cy="54471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1300" spc="-1" strike="noStrike">
                <a:solidFill>
                  <a:srgbClr val="000000"/>
                </a:solidFill>
                <a:latin typeface="Times New Roman"/>
                <a:ea typeface="Times New Roman"/>
              </a:rPr>
              <a:t>I surveyed 4 Papers :-</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Times New Roman"/>
                <a:ea typeface="Times New Roman"/>
              </a:rPr>
              <a:t>1. “Loan Prediction using Decision Tree and Random Forest “Author- Kshitiz Gautam, Arun Pratap Singh, Keshav Tyagi, Mr. Suresh Kumar Year-2020. </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Times New Roman"/>
                <a:ea typeface="Times New Roman"/>
              </a:rPr>
              <a:t>2. “Loan Prediction System Using Decision Tree and Random Forest Algorithms”Authors- Shubham Chaudhary, Vishal Baliyan, Yatharth Katheria</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tabLst>
                <a:tab algn="l" pos="0"/>
              </a:tabLst>
            </a:pPr>
            <a:r>
              <a:rPr b="0" lang="en-US" sz="1300" spc="-1" strike="noStrike">
                <a:solidFill>
                  <a:srgbClr val="000000"/>
                </a:solidFill>
                <a:latin typeface="Times New Roman"/>
                <a:ea typeface="Times New Roman"/>
              </a:rPr>
              <a:t>3. A. Goyal and R. Kaur, “Accuracy Prediction for Loan Risk Using Machine Learning Models”.</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tabLst>
                <a:tab algn="l" pos="0"/>
              </a:tabLst>
            </a:pPr>
            <a:r>
              <a:rPr b="0" lang="en-US" sz="1300" spc="-1" strike="noStrike">
                <a:solidFill>
                  <a:srgbClr val="000000"/>
                </a:solidFill>
                <a:latin typeface="Times New Roman"/>
                <a:ea typeface="Times New Roman"/>
              </a:rPr>
              <a:t>4. A. Goyal and R. Kaur, “A survey on Ensemble Model for Loan Prediction”, International Journal of Engineering Trends and Applications (IJETA), vol. 3(1), pp. 32-37, 2016.</a:t>
            </a:r>
            <a:endParaRPr b="0" lang="en-US" sz="1300" spc="-1" strike="noStrike">
              <a:solidFill>
                <a:srgbClr val="000000"/>
              </a:solidFill>
              <a:latin typeface="Calibri"/>
            </a:endParaRPr>
          </a:p>
          <a:p>
            <a:pPr marL="228600" indent="-228240">
              <a:spcBef>
                <a:spcPts val="1417"/>
              </a:spcBef>
              <a:buClr>
                <a:srgbClr val="000000"/>
              </a:buClr>
              <a:buFont typeface="Arial"/>
              <a:buChar char="•"/>
              <a:tabLst>
                <a:tab algn="l" pos="0"/>
              </a:tabLst>
            </a:pPr>
            <a:endParaRPr b="0" lang="en-US" sz="1300" spc="-1" strike="noStrike">
              <a:solidFill>
                <a:srgbClr val="000000"/>
              </a:solidFill>
              <a:latin typeface="Calibri"/>
            </a:endParaRPr>
          </a:p>
          <a:p>
            <a:pPr marL="228600" indent="-228240">
              <a:lnSpc>
                <a:spcPct val="90000"/>
              </a:lnSpc>
              <a:spcBef>
                <a:spcPts val="1417"/>
              </a:spcBef>
              <a:buClr>
                <a:srgbClr val="000000"/>
              </a:buClr>
              <a:buFont typeface="Arial"/>
              <a:buChar char="•"/>
              <a:tabLst>
                <a:tab algn="l" pos="0"/>
              </a:tabLst>
            </a:pPr>
            <a:r>
              <a:rPr b="0" lang="en-US" sz="1300" spc="-1" strike="noStrike">
                <a:solidFill>
                  <a:srgbClr val="000000"/>
                </a:solidFill>
                <a:latin typeface="Times New Roman"/>
                <a:ea typeface="Times New Roman"/>
              </a:rPr>
              <a:t>I concluded that:-</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tabLst>
                <a:tab algn="l" pos="0"/>
              </a:tabLst>
            </a:pPr>
            <a:r>
              <a:rPr b="0" lang="en-US" sz="1300" spc="-1" strike="noStrike">
                <a:solidFill>
                  <a:srgbClr val="000000"/>
                </a:solidFill>
                <a:latin typeface="Times New Roman"/>
                <a:ea typeface="Times New Roman"/>
              </a:rPr>
              <a:t>Bank might take a lot of time doing classification manually.</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tabLst>
                <a:tab algn="l" pos="0"/>
              </a:tabLst>
            </a:pPr>
            <a:r>
              <a:rPr b="0" lang="en-US" sz="1300" spc="-1" strike="noStrike">
                <a:solidFill>
                  <a:srgbClr val="000000"/>
                </a:solidFill>
                <a:latin typeface="Times New Roman"/>
                <a:ea typeface="Times New Roman"/>
              </a:rPr>
              <a:t>Ensemble model use more than one model like Random Forest which works fine for these dataset.</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tabLst>
                <a:tab algn="l" pos="0"/>
              </a:tabLst>
            </a:pPr>
            <a:r>
              <a:rPr b="0" lang="en-US" sz="1300" spc="-1" strike="noStrike">
                <a:solidFill>
                  <a:srgbClr val="000000"/>
                </a:solidFill>
                <a:latin typeface="Times New Roman"/>
                <a:ea typeface="Times New Roman"/>
              </a:rPr>
              <a:t>Categorically classify for this type of data ,one can use Knn, Decision Tree and Random Forest.</a:t>
            </a:r>
            <a:endParaRPr b="0" lang="en-US" sz="1300" spc="-1" strike="noStrike">
              <a:solidFill>
                <a:srgbClr val="000000"/>
              </a:solidFill>
              <a:latin typeface="Calibri"/>
            </a:endParaRPr>
          </a:p>
          <a:p>
            <a:pPr lvl="1" marL="864000" indent="-324000">
              <a:spcBef>
                <a:spcPts val="1134"/>
              </a:spcBef>
              <a:buClr>
                <a:srgbClr val="000000"/>
              </a:buClr>
              <a:buSzPct val="75000"/>
              <a:buFont typeface="Symbol" charset="2"/>
              <a:buChar char=""/>
              <a:tabLst>
                <a:tab algn="l" pos="0"/>
              </a:tabLst>
            </a:pPr>
            <a:r>
              <a:rPr b="0" lang="en-US" sz="1300" spc="-1" strike="noStrike">
                <a:solidFill>
                  <a:srgbClr val="000000"/>
                </a:solidFill>
                <a:latin typeface="Times New Roman"/>
                <a:ea typeface="Times New Roman"/>
              </a:rPr>
              <a:t>These are very efficient and in fast in order classify one.</a:t>
            </a:r>
            <a:endParaRPr b="0" lang="en-US" sz="1300" spc="-1" strike="noStrike">
              <a:solidFill>
                <a:srgbClr val="000000"/>
              </a:solidFill>
              <a:latin typeface="Calibri"/>
            </a:endParaRPr>
          </a:p>
          <a:p>
            <a:pPr marL="228600">
              <a:lnSpc>
                <a:spcPct val="90000"/>
              </a:lnSpc>
              <a:spcBef>
                <a:spcPts val="1001"/>
              </a:spcBef>
              <a:tabLst>
                <a:tab algn="l" pos="0"/>
              </a:tabLst>
            </a:pPr>
            <a:endParaRPr b="0" lang="en-US" sz="1300" spc="-1" strike="noStrike">
              <a:solidFill>
                <a:srgbClr val="000000"/>
              </a:solidFill>
              <a:latin typeface="Calibri"/>
            </a:endParaRPr>
          </a:p>
        </p:txBody>
      </p:sp>
      <p:sp>
        <p:nvSpPr>
          <p:cNvPr id="117"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18"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19" name="CustomShape 4"/>
          <p:cNvSpPr/>
          <p:nvPr/>
        </p:nvSpPr>
        <p:spPr>
          <a:xfrm>
            <a:off x="1981080" y="152280"/>
            <a:ext cx="8229240" cy="684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IN" sz="3000" spc="-1" strike="noStrike" cap="small">
                <a:solidFill>
                  <a:srgbClr val="2f5597"/>
                </a:solidFill>
                <a:latin typeface="Times New Roman"/>
              </a:rPr>
              <a:t>LITERATURE</a:t>
            </a:r>
            <a:r>
              <a:rPr b="1" lang="en-IN" sz="3000" spc="-1" strike="noStrike" cap="small">
                <a:solidFill>
                  <a:srgbClr val="4472c4"/>
                </a:solidFill>
                <a:latin typeface="Times New Roman"/>
              </a:rPr>
              <a:t> </a:t>
            </a:r>
            <a:r>
              <a:rPr b="1" lang="en-IN" sz="3000" spc="-1" strike="noStrike" cap="small">
                <a:solidFill>
                  <a:srgbClr val="2f5597"/>
                </a:solidFill>
                <a:latin typeface="Times New Roman"/>
              </a:rPr>
              <a:t>SURVEY</a:t>
            </a:r>
            <a:endParaRPr b="0" lang="en-IN" sz="3000" spc="-1" strike="noStrike">
              <a:latin typeface="Arial"/>
            </a:endParaRPr>
          </a:p>
        </p:txBody>
      </p:sp>
      <p:sp>
        <p:nvSpPr>
          <p:cNvPr id="12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D92AEE2B-7C12-4742-BF3C-E270FE0E022C}" type="slidenum">
              <a:rPr b="1" lang="en-US" sz="1200" spc="-1" strike="noStrike">
                <a:solidFill>
                  <a:srgbClr val="2b5ff3"/>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135520" y="146160"/>
            <a:ext cx="7467120" cy="786240"/>
          </a:xfrm>
          <a:prstGeom prst="rect">
            <a:avLst/>
          </a:prstGeom>
          <a:noFill/>
          <a:ln>
            <a:noFill/>
          </a:ln>
        </p:spPr>
        <p:txBody>
          <a:bodyPr>
            <a:normAutofit/>
          </a:bodyPr>
          <a:p>
            <a:pPr algn="ctr">
              <a:lnSpc>
                <a:spcPct val="90000"/>
              </a:lnSpc>
            </a:pPr>
            <a:r>
              <a:rPr b="1" lang="en-IN" sz="3200" spc="-1" strike="noStrike">
                <a:solidFill>
                  <a:srgbClr val="2f5597"/>
                </a:solidFill>
                <a:latin typeface="Times New Roman"/>
              </a:rPr>
              <a:t>Requirements</a:t>
            </a:r>
            <a:endParaRPr b="0" lang="en-US" sz="3200" spc="-1" strike="noStrike">
              <a:solidFill>
                <a:srgbClr val="000000"/>
              </a:solidFill>
              <a:latin typeface="Calibri"/>
            </a:endParaRPr>
          </a:p>
        </p:txBody>
      </p:sp>
      <p:sp>
        <p:nvSpPr>
          <p:cNvPr id="122" name="TextShape 2"/>
          <p:cNvSpPr txBox="1"/>
          <p:nvPr/>
        </p:nvSpPr>
        <p:spPr>
          <a:xfrm>
            <a:off x="359280" y="992160"/>
            <a:ext cx="11352960" cy="5244840"/>
          </a:xfrm>
          <a:prstGeom prst="rect">
            <a:avLst/>
          </a:prstGeom>
          <a:noFill/>
          <a:ln>
            <a:noFill/>
          </a:ln>
        </p:spPr>
        <p:txBody>
          <a:bodyPr>
            <a:normAutofit/>
          </a:bodyPr>
          <a:p>
            <a:pPr>
              <a:lnSpc>
                <a:spcPct val="150000"/>
              </a:lnSpc>
              <a:spcBef>
                <a:spcPts val="1001"/>
              </a:spcBef>
              <a:tabLst>
                <a:tab algn="l" pos="0"/>
              </a:tabLst>
            </a:pPr>
            <a:r>
              <a:rPr b="1" lang="en-IN" sz="1800" spc="-1" strike="noStrike">
                <a:solidFill>
                  <a:srgbClr val="404040"/>
                </a:solidFill>
                <a:latin typeface="Times New Roman"/>
              </a:rPr>
              <a:t>Software Requirements</a:t>
            </a:r>
            <a:endParaRPr b="0" lang="en-US" sz="1800" spc="-1" strike="noStrike">
              <a:solidFill>
                <a:srgbClr val="000000"/>
              </a:solidFill>
              <a:latin typeface="Calibri"/>
            </a:endParaRPr>
          </a:p>
          <a:p>
            <a:pPr>
              <a:lnSpc>
                <a:spcPct val="150000"/>
              </a:lnSpc>
              <a:spcBef>
                <a:spcPts val="1001"/>
              </a:spcBef>
              <a:tabLst>
                <a:tab algn="l" pos="0"/>
              </a:tabLst>
            </a:pPr>
            <a:endParaRPr b="0" lang="en-US" sz="1800" spc="-1" strike="noStrike">
              <a:solidFill>
                <a:srgbClr val="000000"/>
              </a:solidFill>
              <a:latin typeface="Calibri"/>
            </a:endParaRPr>
          </a:p>
          <a:p>
            <a:pPr>
              <a:lnSpc>
                <a:spcPct val="150000"/>
              </a:lnSpc>
              <a:spcBef>
                <a:spcPts val="1001"/>
              </a:spcBef>
              <a:tabLst>
                <a:tab algn="l" pos="0"/>
              </a:tabLst>
            </a:pPr>
            <a:endParaRPr b="0" lang="en-US" sz="1800" spc="-1" strike="noStrike">
              <a:solidFill>
                <a:srgbClr val="000000"/>
              </a:solidFill>
              <a:latin typeface="Calibri"/>
            </a:endParaRPr>
          </a:p>
          <a:p>
            <a:pPr>
              <a:lnSpc>
                <a:spcPct val="150000"/>
              </a:lnSpc>
              <a:spcBef>
                <a:spcPts val="1001"/>
              </a:spcBef>
              <a:tabLst>
                <a:tab algn="l" pos="0"/>
              </a:tabLst>
            </a:pPr>
            <a:endParaRPr b="0" lang="en-US" sz="1800" spc="-1" strike="noStrike">
              <a:solidFill>
                <a:srgbClr val="000000"/>
              </a:solidFill>
              <a:latin typeface="Calibri"/>
            </a:endParaRPr>
          </a:p>
          <a:p>
            <a:pPr>
              <a:lnSpc>
                <a:spcPct val="150000"/>
              </a:lnSpc>
              <a:spcBef>
                <a:spcPts val="1001"/>
              </a:spcBef>
              <a:tabLst>
                <a:tab algn="l" pos="0"/>
              </a:tabLst>
            </a:pPr>
            <a:endParaRPr b="0" lang="en-US" sz="1800" spc="-1" strike="noStrike">
              <a:solidFill>
                <a:srgbClr val="000000"/>
              </a:solidFill>
              <a:latin typeface="Calibri"/>
            </a:endParaRPr>
          </a:p>
          <a:p>
            <a:pPr>
              <a:lnSpc>
                <a:spcPct val="150000"/>
              </a:lnSpc>
              <a:spcBef>
                <a:spcPts val="1001"/>
              </a:spcBef>
              <a:tabLst>
                <a:tab algn="l" pos="0"/>
              </a:tabLst>
            </a:pPr>
            <a:r>
              <a:rPr b="1" lang="en-IN" sz="1800" spc="-1" strike="noStrike">
                <a:solidFill>
                  <a:srgbClr val="404040"/>
                </a:solidFill>
                <a:latin typeface="Times New Roman"/>
              </a:rPr>
              <a:t>Hardware Requirements</a:t>
            </a:r>
            <a:endParaRPr b="0" lang="en-US" sz="1800" spc="-1" strike="noStrike">
              <a:solidFill>
                <a:srgbClr val="000000"/>
              </a:solidFill>
              <a:latin typeface="Calibri"/>
            </a:endParaRPr>
          </a:p>
        </p:txBody>
      </p:sp>
      <p:sp>
        <p:nvSpPr>
          <p:cNvPr id="12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2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2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B8C436C7-4AF9-4360-B708-859D25842356}" type="slidenum">
              <a:rPr b="1" lang="en-US" sz="1200" spc="-1" strike="noStrike">
                <a:solidFill>
                  <a:srgbClr val="2b5ff3"/>
                </a:solidFill>
                <a:latin typeface="Calibri"/>
              </a:rPr>
              <a:t>&lt;number&gt;</a:t>
            </a:fld>
            <a:endParaRPr b="0" lang="en-IN" sz="1200" spc="-1" strike="noStrike">
              <a:latin typeface="Times New Roman"/>
            </a:endParaRPr>
          </a:p>
        </p:txBody>
      </p:sp>
      <p:graphicFrame>
        <p:nvGraphicFramePr>
          <p:cNvPr id="126" name="Table 6"/>
          <p:cNvGraphicFramePr/>
          <p:nvPr/>
        </p:nvGraphicFramePr>
        <p:xfrm>
          <a:off x="1631520" y="1845000"/>
          <a:ext cx="6120360" cy="1295640"/>
        </p:xfrm>
        <a:graphic>
          <a:graphicData uri="http://schemas.openxmlformats.org/drawingml/2006/table">
            <a:tbl>
              <a:tblPr/>
              <a:tblGrid>
                <a:gridCol w="2339280"/>
                <a:gridCol w="3781080"/>
              </a:tblGrid>
              <a:tr h="221040">
                <a:tc>
                  <a:txBody>
                    <a:bodyPr lIns="0" rIns="0" tIns="0" bIns="0">
                      <a:noAutofit/>
                    </a:bodyPr>
                    <a:p>
                      <a:pPr marL="491400">
                        <a:lnSpc>
                          <a:spcPts val="1086"/>
                        </a:lnSpc>
                      </a:pPr>
                      <a:endParaRPr b="0" lang="en-IN" sz="1800" spc="-1" strike="noStrike">
                        <a:latin typeface="Arial"/>
                      </a:endParaRPr>
                    </a:p>
                    <a:p>
                      <a:pPr marL="491400">
                        <a:lnSpc>
                          <a:spcPts val="1086"/>
                        </a:lnSpc>
                      </a:pPr>
                      <a:r>
                        <a:rPr b="1" lang="en-US" sz="1050" spc="-1" strike="noStrike">
                          <a:solidFill>
                            <a:srgbClr val="ffffff"/>
                          </a:solidFill>
                          <a:latin typeface="Calibri"/>
                        </a:rPr>
                        <a:t>Name</a:t>
                      </a:r>
                      <a:r>
                        <a:rPr b="1" lang="en-US" sz="1050" spc="38" strike="noStrike">
                          <a:solidFill>
                            <a:srgbClr val="ffffff"/>
                          </a:solidFill>
                          <a:latin typeface="Calibri"/>
                        </a:rPr>
                        <a:t> </a:t>
                      </a:r>
                      <a:r>
                        <a:rPr b="1" lang="en-US" sz="1050" spc="-1" strike="noStrike">
                          <a:solidFill>
                            <a:srgbClr val="ffffff"/>
                          </a:solidFill>
                          <a:latin typeface="Calibri"/>
                        </a:rPr>
                        <a:t>of</a:t>
                      </a:r>
                      <a:r>
                        <a:rPr b="1" lang="en-US" sz="1050" spc="-12" strike="noStrike">
                          <a:solidFill>
                            <a:srgbClr val="ffffff"/>
                          </a:solidFill>
                          <a:latin typeface="Calibri"/>
                        </a:rPr>
                        <a:t> </a:t>
                      </a:r>
                      <a:r>
                        <a:rPr b="1" lang="en-US" sz="1050" spc="-1" strike="noStrike">
                          <a:solidFill>
                            <a:srgbClr val="ffffff"/>
                          </a:solidFill>
                          <a:latin typeface="Calibri"/>
                        </a:rPr>
                        <a:t>Components</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0" rIns="0" tIns="0" bIns="0">
                      <a:noAutofit/>
                    </a:bodyPr>
                    <a:p>
                      <a:pPr marL="1365840" algn="ctr">
                        <a:lnSpc>
                          <a:spcPts val="1086"/>
                        </a:lnSpc>
                      </a:pPr>
                      <a:endParaRPr b="0" lang="en-IN" sz="1800" spc="-1" strike="noStrike">
                        <a:latin typeface="Arial"/>
                      </a:endParaRPr>
                    </a:p>
                    <a:p>
                      <a:pPr marL="1365840" algn="ctr">
                        <a:lnSpc>
                          <a:spcPts val="1086"/>
                        </a:lnSpc>
                      </a:pPr>
                      <a:r>
                        <a:rPr b="1" lang="en-US" sz="1050" spc="-1" strike="noStrike">
                          <a:solidFill>
                            <a:srgbClr val="ffffff"/>
                          </a:solidFill>
                          <a:latin typeface="Calibri"/>
                        </a:rPr>
                        <a:t>Specification</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221040">
                <a:tc>
                  <a:txBody>
                    <a:bodyPr lIns="0" rIns="0" tIns="0" bIns="0">
                      <a:noAutofit/>
                    </a:bodyPr>
                    <a:p>
                      <a:pPr marL="74880">
                        <a:lnSpc>
                          <a:spcPts val="1080"/>
                        </a:lnSpc>
                      </a:pPr>
                      <a:endParaRPr b="0" lang="en-IN" sz="1800" spc="-1" strike="noStrike">
                        <a:latin typeface="Arial"/>
                      </a:endParaRPr>
                    </a:p>
                    <a:p>
                      <a:pPr marL="74880">
                        <a:lnSpc>
                          <a:spcPts val="1080"/>
                        </a:lnSpc>
                      </a:pPr>
                      <a:r>
                        <a:rPr b="1" lang="en-US" sz="1050" spc="-1" strike="noStrike">
                          <a:solidFill>
                            <a:srgbClr val="ffffff"/>
                          </a:solidFill>
                          <a:latin typeface="Calibri"/>
                        </a:rPr>
                        <a:t>OperatingSystem</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noAutofit/>
                    </a:bodyPr>
                    <a:p>
                      <a:pPr marL="64800">
                        <a:lnSpc>
                          <a:spcPts val="1080"/>
                        </a:lnSpc>
                      </a:pPr>
                      <a:endParaRPr b="0" lang="en-IN" sz="1800" spc="-1" strike="noStrike">
                        <a:latin typeface="Arial"/>
                      </a:endParaRPr>
                    </a:p>
                    <a:p>
                      <a:pPr marL="64800">
                        <a:lnSpc>
                          <a:spcPts val="1080"/>
                        </a:lnSpc>
                      </a:pPr>
                      <a:r>
                        <a:rPr b="1" lang="en-US" sz="1050" spc="-1" strike="noStrike">
                          <a:solidFill>
                            <a:srgbClr val="ffffff"/>
                          </a:solidFill>
                          <a:latin typeface="Calibri"/>
                        </a:rPr>
                        <a:t>Windows</a:t>
                      </a:r>
                      <a:r>
                        <a:rPr b="1" lang="en-US" sz="1050" spc="9" strike="noStrike">
                          <a:solidFill>
                            <a:srgbClr val="ffffff"/>
                          </a:solidFill>
                          <a:latin typeface="Calibri"/>
                        </a:rPr>
                        <a:t> </a:t>
                      </a:r>
                      <a:r>
                        <a:rPr b="1" lang="en-US" sz="1050" spc="-1" strike="noStrike">
                          <a:solidFill>
                            <a:srgbClr val="ffffff"/>
                          </a:solidFill>
                          <a:latin typeface="Calibri"/>
                        </a:rPr>
                        <a:t>10 , Ubuntu(20.0.8)</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219960">
                <a:tc>
                  <a:txBody>
                    <a:bodyPr lIns="0" rIns="0" tIns="0" bIns="0">
                      <a:noAutofit/>
                    </a:bodyPr>
                    <a:p>
                      <a:pPr marL="74880">
                        <a:lnSpc>
                          <a:spcPts val="1080"/>
                        </a:lnSpc>
                      </a:pPr>
                      <a:endParaRPr b="0" lang="en-IN" sz="1800" spc="-1" strike="noStrike">
                        <a:latin typeface="Arial"/>
                      </a:endParaRPr>
                    </a:p>
                    <a:p>
                      <a:pPr marL="74880">
                        <a:lnSpc>
                          <a:spcPts val="1080"/>
                        </a:lnSpc>
                      </a:pPr>
                      <a:r>
                        <a:rPr b="1" lang="en-US" sz="1050" spc="-1" strike="noStrike">
                          <a:solidFill>
                            <a:srgbClr val="ffffff"/>
                          </a:solidFill>
                          <a:latin typeface="Calibri"/>
                        </a:rPr>
                        <a:t>python</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noAutofit/>
                    </a:bodyPr>
                    <a:p>
                      <a:pPr marL="64800">
                        <a:lnSpc>
                          <a:spcPts val="1080"/>
                        </a:lnSpc>
                      </a:pPr>
                      <a:endParaRPr b="0" lang="en-IN" sz="1800" spc="-1" strike="noStrike">
                        <a:latin typeface="Arial"/>
                      </a:endParaRPr>
                    </a:p>
                    <a:p>
                      <a:pPr marL="64800">
                        <a:lnSpc>
                          <a:spcPts val="1080"/>
                        </a:lnSpc>
                      </a:pPr>
                      <a:r>
                        <a:rPr b="1" lang="en-US" sz="1050" spc="-1" strike="noStrike">
                          <a:solidFill>
                            <a:srgbClr val="ffffff"/>
                          </a:solidFill>
                          <a:latin typeface="Calibri"/>
                        </a:rPr>
                        <a:t>3.6+</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221040">
                <a:tc>
                  <a:txBody>
                    <a:bodyPr lIns="0" rIns="0" tIns="0" bIns="0">
                      <a:noAutofit/>
                    </a:bodyPr>
                    <a:p>
                      <a:pPr marL="74880">
                        <a:lnSpc>
                          <a:spcPts val="1086"/>
                        </a:lnSpc>
                      </a:pPr>
                      <a:endParaRPr b="0" lang="en-IN" sz="1800" spc="-1" strike="noStrike">
                        <a:latin typeface="Arial"/>
                      </a:endParaRPr>
                    </a:p>
                    <a:p>
                      <a:pPr marL="74880">
                        <a:lnSpc>
                          <a:spcPts val="1086"/>
                        </a:lnSpc>
                      </a:pPr>
                      <a:r>
                        <a:rPr b="1" lang="en-US" sz="1050" spc="-1" strike="noStrike">
                          <a:solidFill>
                            <a:srgbClr val="ffffff"/>
                          </a:solidFill>
                          <a:latin typeface="Calibri"/>
                        </a:rPr>
                        <a:t>Browser</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noAutofit/>
                    </a:bodyPr>
                    <a:p>
                      <a:pPr marL="64800">
                        <a:lnSpc>
                          <a:spcPts val="1086"/>
                        </a:lnSpc>
                      </a:pPr>
                      <a:endParaRPr b="0" lang="en-IN" sz="1800" spc="-1" strike="noStrike">
                        <a:latin typeface="Arial"/>
                      </a:endParaRPr>
                    </a:p>
                    <a:p>
                      <a:pPr marL="64800">
                        <a:lnSpc>
                          <a:spcPts val="1086"/>
                        </a:lnSpc>
                      </a:pPr>
                      <a:r>
                        <a:rPr b="1" lang="en-US" sz="1050" spc="-1" strike="noStrike">
                          <a:solidFill>
                            <a:srgbClr val="ffffff"/>
                          </a:solidFill>
                          <a:latin typeface="Calibri"/>
                        </a:rPr>
                        <a:t>Chrome,</a:t>
                      </a:r>
                      <a:r>
                        <a:rPr b="1" lang="en-US" sz="1050" spc="-21" strike="noStrike">
                          <a:solidFill>
                            <a:srgbClr val="ffffff"/>
                          </a:solidFill>
                          <a:latin typeface="Calibri"/>
                        </a:rPr>
                        <a:t> </a:t>
                      </a:r>
                      <a:r>
                        <a:rPr b="1" lang="en-US" sz="1050" spc="-1" strike="noStrike">
                          <a:solidFill>
                            <a:srgbClr val="ffffff"/>
                          </a:solidFill>
                          <a:latin typeface="Calibri"/>
                        </a:rPr>
                        <a:t>IE</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412560">
                <a:tc>
                  <a:txBody>
                    <a:bodyPr lIns="0" rIns="0" tIns="0" bIns="0">
                      <a:noAutofit/>
                    </a:bodyPr>
                    <a:p>
                      <a:pPr marL="74880">
                        <a:lnSpc>
                          <a:spcPts val="1080"/>
                        </a:lnSpc>
                      </a:pPr>
                      <a:endParaRPr b="0" lang="en-IN" sz="1800" spc="-1" strike="noStrike">
                        <a:latin typeface="Arial"/>
                      </a:endParaRPr>
                    </a:p>
                    <a:p>
                      <a:pPr marL="74880">
                        <a:lnSpc>
                          <a:spcPts val="1080"/>
                        </a:lnSpc>
                      </a:pPr>
                      <a:r>
                        <a:rPr b="1" lang="en-US" sz="1050" spc="-1" strike="noStrike">
                          <a:solidFill>
                            <a:srgbClr val="ffffff"/>
                          </a:solidFill>
                          <a:latin typeface="Calibri"/>
                        </a:rPr>
                        <a:t>Integrated</a:t>
                      </a:r>
                      <a:r>
                        <a:rPr b="1" lang="en-US" sz="1050" spc="4" strike="noStrike">
                          <a:solidFill>
                            <a:srgbClr val="ffffff"/>
                          </a:solidFill>
                          <a:latin typeface="Calibri"/>
                        </a:rPr>
                        <a:t> </a:t>
                      </a:r>
                      <a:r>
                        <a:rPr b="1" lang="en-US" sz="1050" spc="-1" strike="noStrike">
                          <a:solidFill>
                            <a:srgbClr val="ffffff"/>
                          </a:solidFill>
                          <a:latin typeface="Calibri"/>
                        </a:rPr>
                        <a:t>Development</a:t>
                      </a:r>
                      <a:r>
                        <a:rPr b="1" lang="en-US" sz="1050" spc="-52" strike="noStrike">
                          <a:solidFill>
                            <a:srgbClr val="ffffff"/>
                          </a:solidFill>
                          <a:latin typeface="Calibri"/>
                        </a:rPr>
                        <a:t> </a:t>
                      </a:r>
                      <a:r>
                        <a:rPr b="1" lang="en-US" sz="1050" spc="-1" strike="noStrike">
                          <a:solidFill>
                            <a:srgbClr val="ffffff"/>
                          </a:solidFill>
                          <a:latin typeface="Calibri"/>
                        </a:rPr>
                        <a:t>Environment</a:t>
                      </a:r>
                      <a:endParaRPr b="0" lang="en-IN" sz="105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472c4"/>
                    </a:solidFill>
                  </a:tcPr>
                </a:tc>
                <a:tc>
                  <a:txBody>
                    <a:bodyPr lIns="0" rIns="0" tIns="0" bIns="0">
                      <a:noAutofit/>
                    </a:bodyPr>
                    <a:p>
                      <a:pPr marL="64800">
                        <a:lnSpc>
                          <a:spcPts val="1080"/>
                        </a:lnSpc>
                      </a:pPr>
                      <a:endParaRPr b="0" lang="en-IN" sz="1800" spc="-1" strike="noStrike">
                        <a:latin typeface="Arial"/>
                      </a:endParaRPr>
                    </a:p>
                    <a:p>
                      <a:pPr marL="64800">
                        <a:lnSpc>
                          <a:spcPts val="1080"/>
                        </a:lnSpc>
                      </a:pPr>
                      <a:r>
                        <a:rPr b="1" lang="en-US" sz="1050" spc="-1" strike="noStrike">
                          <a:solidFill>
                            <a:srgbClr val="ffffff"/>
                          </a:solidFill>
                          <a:latin typeface="Calibri"/>
                        </a:rPr>
                        <a:t>Jupytr notebooks</a:t>
                      </a:r>
                      <a:endParaRPr b="0" lang="en-IN" sz="105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472c4"/>
                    </a:solidFill>
                  </a:tcPr>
                </a:tc>
              </a:tr>
            </a:tbl>
          </a:graphicData>
        </a:graphic>
      </p:graphicFrame>
      <p:graphicFrame>
        <p:nvGraphicFramePr>
          <p:cNvPr id="127" name="Table 7"/>
          <p:cNvGraphicFramePr/>
          <p:nvPr/>
        </p:nvGraphicFramePr>
        <p:xfrm>
          <a:off x="1589400" y="4370400"/>
          <a:ext cx="6042960" cy="1212480"/>
        </p:xfrm>
        <a:graphic>
          <a:graphicData uri="http://schemas.openxmlformats.org/drawingml/2006/table">
            <a:tbl>
              <a:tblPr/>
              <a:tblGrid>
                <a:gridCol w="3021480"/>
                <a:gridCol w="3021480"/>
              </a:tblGrid>
              <a:tr h="303480">
                <a:tc>
                  <a:txBody>
                    <a:bodyPr lIns="0" rIns="0" tIns="0" bIns="0">
                      <a:noAutofit/>
                    </a:bodyPr>
                    <a:p>
                      <a:pPr marL="817200">
                        <a:lnSpc>
                          <a:spcPts val="1086"/>
                        </a:lnSpc>
                      </a:pPr>
                      <a:endParaRPr b="0" lang="en-IN" sz="1800" spc="-1" strike="noStrike">
                        <a:latin typeface="Arial"/>
                      </a:endParaRPr>
                    </a:p>
                    <a:p>
                      <a:pPr marL="817200">
                        <a:lnSpc>
                          <a:spcPts val="1086"/>
                        </a:lnSpc>
                      </a:pPr>
                      <a:r>
                        <a:rPr b="1" lang="en-US" sz="1050" spc="-1" strike="noStrike">
                          <a:solidFill>
                            <a:srgbClr val="ffffff"/>
                          </a:solidFill>
                          <a:latin typeface="Calibri"/>
                        </a:rPr>
                        <a:t>Name</a:t>
                      </a:r>
                      <a:r>
                        <a:rPr b="1" lang="en-US" sz="1050" spc="38" strike="noStrike">
                          <a:solidFill>
                            <a:srgbClr val="ffffff"/>
                          </a:solidFill>
                          <a:latin typeface="Calibri"/>
                        </a:rPr>
                        <a:t> </a:t>
                      </a:r>
                      <a:r>
                        <a:rPr b="1" lang="en-US" sz="1050" spc="-1" strike="noStrike">
                          <a:solidFill>
                            <a:srgbClr val="ffffff"/>
                          </a:solidFill>
                          <a:latin typeface="Calibri"/>
                        </a:rPr>
                        <a:t>of</a:t>
                      </a:r>
                      <a:r>
                        <a:rPr b="1" lang="en-US" sz="1050" spc="-21" strike="noStrike">
                          <a:solidFill>
                            <a:srgbClr val="ffffff"/>
                          </a:solidFill>
                          <a:latin typeface="Calibri"/>
                        </a:rPr>
                        <a:t> </a:t>
                      </a:r>
                      <a:r>
                        <a:rPr b="1" lang="en-US" sz="1050" spc="-1" strike="noStrike">
                          <a:solidFill>
                            <a:srgbClr val="ffffff"/>
                          </a:solidFill>
                          <a:latin typeface="Calibri"/>
                        </a:rPr>
                        <a:t>Components</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0" rIns="0" tIns="0" bIns="0">
                      <a:noAutofit/>
                    </a:bodyPr>
                    <a:p>
                      <a:pPr marL="1029960" algn="ctr">
                        <a:lnSpc>
                          <a:spcPts val="1086"/>
                        </a:lnSpc>
                      </a:pPr>
                      <a:endParaRPr b="0" lang="en-IN" sz="1800" spc="-1" strike="noStrike">
                        <a:latin typeface="Arial"/>
                      </a:endParaRPr>
                    </a:p>
                    <a:p>
                      <a:pPr marL="1029960" algn="ctr">
                        <a:lnSpc>
                          <a:spcPts val="1086"/>
                        </a:lnSpc>
                      </a:pPr>
                      <a:r>
                        <a:rPr b="1" lang="en-US" sz="1050" spc="-1" strike="noStrike">
                          <a:solidFill>
                            <a:srgbClr val="ffffff"/>
                          </a:solidFill>
                          <a:latin typeface="Calibri"/>
                        </a:rPr>
                        <a:t>Specification</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02400">
                <a:tc>
                  <a:txBody>
                    <a:bodyPr lIns="0" rIns="0" tIns="0" bIns="0">
                      <a:noAutofit/>
                    </a:bodyPr>
                    <a:p>
                      <a:pPr marL="74880">
                        <a:lnSpc>
                          <a:spcPts val="1080"/>
                        </a:lnSpc>
                      </a:pPr>
                      <a:endParaRPr b="0" lang="en-IN" sz="1800" spc="-1" strike="noStrike">
                        <a:latin typeface="Arial"/>
                      </a:endParaRPr>
                    </a:p>
                    <a:p>
                      <a:pPr marL="74880">
                        <a:lnSpc>
                          <a:spcPts val="1080"/>
                        </a:lnSpc>
                      </a:pPr>
                      <a:r>
                        <a:rPr b="1" lang="en-US" sz="1050" spc="-1" strike="noStrike">
                          <a:solidFill>
                            <a:srgbClr val="ffffff"/>
                          </a:solidFill>
                          <a:latin typeface="Calibri"/>
                        </a:rPr>
                        <a:t>Processor</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noAutofit/>
                    </a:bodyPr>
                    <a:p>
                      <a:pPr marL="64080">
                        <a:lnSpc>
                          <a:spcPts val="1080"/>
                        </a:lnSpc>
                      </a:pPr>
                      <a:endParaRPr b="0" lang="en-IN" sz="1800" spc="-1" strike="noStrike">
                        <a:latin typeface="Arial"/>
                      </a:endParaRPr>
                    </a:p>
                    <a:p>
                      <a:pPr marL="64080">
                        <a:lnSpc>
                          <a:spcPts val="1080"/>
                        </a:lnSpc>
                      </a:pPr>
                      <a:r>
                        <a:rPr b="1" lang="en-US" sz="1050" spc="-1" strike="noStrike">
                          <a:solidFill>
                            <a:srgbClr val="ffffff"/>
                          </a:solidFill>
                          <a:latin typeface="Calibri"/>
                        </a:rPr>
                        <a:t>10</a:t>
                      </a:r>
                      <a:r>
                        <a:rPr b="1" lang="en-US" sz="1050" spc="-1" strike="noStrike" baseline="30000">
                          <a:solidFill>
                            <a:srgbClr val="ffffff"/>
                          </a:solidFill>
                          <a:latin typeface="Calibri"/>
                        </a:rPr>
                        <a:t>TH</a:t>
                      </a:r>
                      <a:r>
                        <a:rPr b="1" lang="en-US" sz="1050" spc="-21" strike="noStrike">
                          <a:solidFill>
                            <a:srgbClr val="ffffff"/>
                          </a:solidFill>
                          <a:latin typeface="Calibri"/>
                        </a:rPr>
                        <a:t> </a:t>
                      </a:r>
                      <a:r>
                        <a:rPr b="1" lang="en-US" sz="1050" spc="-1" strike="noStrike">
                          <a:solidFill>
                            <a:srgbClr val="ffffff"/>
                          </a:solidFill>
                          <a:latin typeface="Calibri"/>
                        </a:rPr>
                        <a:t>Gen</a:t>
                      </a:r>
                      <a:r>
                        <a:rPr b="1" lang="en-US" sz="1050" spc="4" strike="noStrike">
                          <a:solidFill>
                            <a:srgbClr val="ffffff"/>
                          </a:solidFill>
                          <a:latin typeface="Calibri"/>
                        </a:rPr>
                        <a:t> </a:t>
                      </a:r>
                      <a:r>
                        <a:rPr b="1" lang="en-US" sz="1050" spc="-1" strike="noStrike">
                          <a:solidFill>
                            <a:srgbClr val="ffffff"/>
                          </a:solidFill>
                          <a:latin typeface="Calibri"/>
                        </a:rPr>
                        <a:t>CORE</a:t>
                      </a:r>
                      <a:r>
                        <a:rPr b="1" lang="en-US" sz="1050" spc="-52" strike="noStrike">
                          <a:solidFill>
                            <a:srgbClr val="ffffff"/>
                          </a:solidFill>
                          <a:latin typeface="Calibri"/>
                        </a:rPr>
                        <a:t> </a:t>
                      </a:r>
                      <a:r>
                        <a:rPr b="1" lang="en-US" sz="1050" spc="-1" strike="noStrike">
                          <a:solidFill>
                            <a:srgbClr val="ffffff"/>
                          </a:solidFill>
                          <a:latin typeface="Calibri"/>
                        </a:rPr>
                        <a:t>i3</a:t>
                      </a:r>
                      <a:r>
                        <a:rPr b="1" lang="en-US" sz="1050" spc="18" strike="noStrike">
                          <a:solidFill>
                            <a:srgbClr val="ffffff"/>
                          </a:solidFill>
                          <a:latin typeface="Calibri"/>
                        </a:rPr>
                        <a:t> </a:t>
                      </a:r>
                      <a:r>
                        <a:rPr b="1" lang="en-US" sz="1050" spc="-1" strike="noStrike">
                          <a:solidFill>
                            <a:srgbClr val="ffffff"/>
                          </a:solidFill>
                          <a:latin typeface="Calibri"/>
                        </a:rPr>
                        <a:t>Processor</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03480">
                <a:tc>
                  <a:txBody>
                    <a:bodyPr lIns="0" rIns="0" tIns="0" bIns="0">
                      <a:noAutofit/>
                    </a:bodyPr>
                    <a:p>
                      <a:pPr marL="74880">
                        <a:lnSpc>
                          <a:spcPts val="1086"/>
                        </a:lnSpc>
                      </a:pPr>
                      <a:endParaRPr b="0" lang="en-IN" sz="1800" spc="-1" strike="noStrike">
                        <a:latin typeface="Arial"/>
                      </a:endParaRPr>
                    </a:p>
                    <a:p>
                      <a:pPr marL="74880">
                        <a:lnSpc>
                          <a:spcPts val="1086"/>
                        </a:lnSpc>
                      </a:pPr>
                      <a:r>
                        <a:rPr b="1" lang="en-US" sz="1050" spc="-1" strike="noStrike">
                          <a:solidFill>
                            <a:srgbClr val="ffffff"/>
                          </a:solidFill>
                          <a:latin typeface="Calibri"/>
                        </a:rPr>
                        <a:t>RAM</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0" rIns="0" tIns="0" bIns="0">
                      <a:noAutofit/>
                    </a:bodyPr>
                    <a:p>
                      <a:pPr marL="64080">
                        <a:lnSpc>
                          <a:spcPts val="1086"/>
                        </a:lnSpc>
                      </a:pPr>
                      <a:endParaRPr b="0" lang="en-IN" sz="1800" spc="-1" strike="noStrike">
                        <a:latin typeface="Arial"/>
                      </a:endParaRPr>
                    </a:p>
                    <a:p>
                      <a:pPr marL="64080">
                        <a:lnSpc>
                          <a:spcPts val="1086"/>
                        </a:lnSpc>
                      </a:pPr>
                      <a:r>
                        <a:rPr b="1" lang="en-US" sz="1050" spc="-1" strike="noStrike">
                          <a:solidFill>
                            <a:srgbClr val="ffffff"/>
                          </a:solidFill>
                          <a:latin typeface="Calibri"/>
                        </a:rPr>
                        <a:t>8GB</a:t>
                      </a:r>
                      <a:endParaRPr b="0" lang="en-IN" sz="105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303120">
                <a:tc>
                  <a:txBody>
                    <a:bodyPr lIns="0" rIns="0" tIns="0" bIns="0">
                      <a:noAutofit/>
                    </a:bodyPr>
                    <a:p>
                      <a:pPr marL="74880">
                        <a:lnSpc>
                          <a:spcPts val="1049"/>
                        </a:lnSpc>
                        <a:spcBef>
                          <a:spcPts val="31"/>
                        </a:spcBef>
                      </a:pPr>
                      <a:endParaRPr b="0" lang="en-IN" sz="1800" spc="-1" strike="noStrike">
                        <a:latin typeface="Arial"/>
                      </a:endParaRPr>
                    </a:p>
                    <a:p>
                      <a:pPr marL="74880">
                        <a:lnSpc>
                          <a:spcPts val="1049"/>
                        </a:lnSpc>
                        <a:spcBef>
                          <a:spcPts val="31"/>
                        </a:spcBef>
                      </a:pPr>
                      <a:r>
                        <a:rPr b="1" lang="en-US" sz="1050" spc="-1" strike="noStrike">
                          <a:solidFill>
                            <a:srgbClr val="ffffff"/>
                          </a:solidFill>
                          <a:latin typeface="Calibri"/>
                        </a:rPr>
                        <a:t>Hard</a:t>
                      </a:r>
                      <a:r>
                        <a:rPr b="1" lang="en-US" sz="1050" spc="-7" strike="noStrike">
                          <a:solidFill>
                            <a:srgbClr val="ffffff"/>
                          </a:solidFill>
                          <a:latin typeface="Calibri"/>
                        </a:rPr>
                        <a:t> </a:t>
                      </a:r>
                      <a:r>
                        <a:rPr b="1" lang="en-US" sz="1050" spc="-1" strike="noStrike">
                          <a:solidFill>
                            <a:srgbClr val="ffffff"/>
                          </a:solidFill>
                          <a:latin typeface="Calibri"/>
                        </a:rPr>
                        <a:t>Disk</a:t>
                      </a:r>
                      <a:endParaRPr b="0" lang="en-IN" sz="1050" spc="-1" strike="noStrike">
                        <a:latin typeface="Arial"/>
                      </a:endParaRPr>
                    </a:p>
                    <a:p>
                      <a:pPr marL="74880">
                        <a:lnSpc>
                          <a:spcPts val="1049"/>
                        </a:lnSpc>
                        <a:spcBef>
                          <a:spcPts val="31"/>
                        </a:spcBef>
                      </a:pPr>
                      <a:endParaRPr b="0" lang="en-IN" sz="105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472c4"/>
                    </a:solidFill>
                  </a:tcPr>
                </a:tc>
                <a:tc>
                  <a:txBody>
                    <a:bodyPr lIns="0" rIns="0" tIns="0" bIns="0">
                      <a:noAutofit/>
                    </a:bodyPr>
                    <a:p>
                      <a:pPr marL="343080" indent="-342720">
                        <a:lnSpc>
                          <a:spcPts val="1049"/>
                        </a:lnSpc>
                        <a:spcBef>
                          <a:spcPts val="31"/>
                        </a:spcBef>
                        <a:buClr>
                          <a:srgbClr val="ffffff"/>
                        </a:buClr>
                        <a:buFont typeface="Calibri Light"/>
                        <a:buAutoNum type="arabicPeriod" startAt="512"/>
                      </a:pPr>
                      <a:endParaRPr b="0" lang="en-IN" sz="1800" spc="-1" strike="noStrike">
                        <a:latin typeface="Arial"/>
                      </a:endParaRPr>
                    </a:p>
                    <a:p>
                      <a:pPr marL="343080" indent="-342720">
                        <a:lnSpc>
                          <a:spcPts val="1049"/>
                        </a:lnSpc>
                        <a:spcBef>
                          <a:spcPts val="31"/>
                        </a:spcBef>
                        <a:buClr>
                          <a:srgbClr val="ffffff"/>
                        </a:buClr>
                        <a:buFont typeface="Calibri Light"/>
                        <a:buAutoNum type="arabicPeriod" startAt="512"/>
                      </a:pPr>
                      <a:r>
                        <a:rPr b="1" lang="en-US" sz="1050" spc="-1" strike="noStrike">
                          <a:solidFill>
                            <a:srgbClr val="ffffff"/>
                          </a:solidFill>
                          <a:latin typeface="Calibri"/>
                        </a:rPr>
                        <a:t> </a:t>
                      </a:r>
                      <a:r>
                        <a:rPr b="1" lang="en-US" sz="1050" spc="-1" strike="noStrike">
                          <a:solidFill>
                            <a:srgbClr val="ffffff"/>
                          </a:solidFill>
                          <a:latin typeface="Calibri"/>
                        </a:rPr>
                        <a:t>GB </a:t>
                      </a:r>
                      <a:endParaRPr b="0" lang="en-IN" sz="1050" spc="-1" strike="noStrike">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4472c4"/>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System Design</a:t>
            </a:r>
            <a:br/>
            <a:endParaRPr b="0" lang="en-US" sz="3200" spc="-1" strike="noStrike">
              <a:solidFill>
                <a:srgbClr val="000000"/>
              </a:solidFill>
              <a:latin typeface="Calibri"/>
            </a:endParaRPr>
          </a:p>
        </p:txBody>
      </p:sp>
      <p:sp>
        <p:nvSpPr>
          <p:cNvPr id="129"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30"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31" name="CustomShape 4"/>
          <p:cNvSpPr/>
          <p:nvPr/>
        </p:nvSpPr>
        <p:spPr>
          <a:xfrm>
            <a:off x="515520" y="992160"/>
            <a:ext cx="11160720" cy="5172840"/>
          </a:xfrm>
          <a:prstGeom prst="rect">
            <a:avLst/>
          </a:prstGeom>
          <a:noFill/>
          <a:ln>
            <a:noFill/>
          </a:ln>
        </p:spPr>
        <p:style>
          <a:lnRef idx="0"/>
          <a:fillRef idx="0"/>
          <a:effectRef idx="0"/>
          <a:fontRef idx="minor"/>
        </p:style>
      </p:sp>
      <p:sp>
        <p:nvSpPr>
          <p:cNvPr id="132"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56E0FC41-B23C-46DD-8183-5D038A0F37A3}" type="slidenum">
              <a:rPr b="1" lang="en-US" sz="1200" spc="-1" strike="noStrike">
                <a:solidFill>
                  <a:srgbClr val="2b5ff3"/>
                </a:solidFill>
                <a:latin typeface="Calibri"/>
              </a:rPr>
              <a:t>&lt;number&gt;</a:t>
            </a:fld>
            <a:endParaRPr b="0" lang="en-IN" sz="1200" spc="-1" strike="noStrike">
              <a:latin typeface="Times New Roman"/>
            </a:endParaRPr>
          </a:p>
        </p:txBody>
      </p:sp>
      <p:pic>
        <p:nvPicPr>
          <p:cNvPr id="133" name="Picture 6" descr=""/>
          <p:cNvPicPr/>
          <p:nvPr/>
        </p:nvPicPr>
        <p:blipFill>
          <a:blip r:embed="rId1"/>
          <a:stretch/>
        </p:blipFill>
        <p:spPr>
          <a:xfrm>
            <a:off x="695520" y="801720"/>
            <a:ext cx="4412160" cy="3236400"/>
          </a:xfrm>
          <a:prstGeom prst="rect">
            <a:avLst/>
          </a:prstGeom>
          <a:ln>
            <a:noFill/>
          </a:ln>
        </p:spPr>
      </p:pic>
      <p:sp>
        <p:nvSpPr>
          <p:cNvPr id="134" name="CustomShape 6"/>
          <p:cNvSpPr/>
          <p:nvPr/>
        </p:nvSpPr>
        <p:spPr>
          <a:xfrm>
            <a:off x="5760720" y="1628640"/>
            <a:ext cx="609552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Times New Roman"/>
              </a:rPr>
              <a:t>Phase 1 – Collection of data:   </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Through a Kaggle competition.</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 </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Phase 2 – Data preprocessing:</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Here I have to perform various tasks to observe the patterns in images. discriminate some images which are not useful. Images with more number of detection, images with law brightness, images without bounding box.</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 </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Phase 3 – Comparing different models and training </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 </a:t>
            </a:r>
            <a:endParaRPr b="0" lang="en-IN" sz="1800" spc="-1" strike="noStrike">
              <a:latin typeface="Arial"/>
            </a:endParaRPr>
          </a:p>
          <a:p>
            <a:pPr>
              <a:lnSpc>
                <a:spcPct val="100000"/>
              </a:lnSpc>
            </a:pPr>
            <a:r>
              <a:rPr b="0" lang="en-US" sz="1800" spc="-1" strike="noStrike">
                <a:solidFill>
                  <a:srgbClr val="000000"/>
                </a:solidFill>
                <a:latin typeface="Times New Roman"/>
                <a:ea typeface="Times New Roman"/>
              </a:rPr>
              <a:t>Phase 4 – Result/Deploying the model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Implementation / Coding</a:t>
            </a:r>
            <a:endParaRPr b="0" lang="en-US" sz="3200" spc="-1" strike="noStrike">
              <a:solidFill>
                <a:srgbClr val="000000"/>
              </a:solidFill>
              <a:latin typeface="Calibri"/>
            </a:endParaRPr>
          </a:p>
        </p:txBody>
      </p:sp>
      <p:sp>
        <p:nvSpPr>
          <p:cNvPr id="136"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37"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38" name="CustomShape 4"/>
          <p:cNvSpPr/>
          <p:nvPr/>
        </p:nvSpPr>
        <p:spPr>
          <a:xfrm>
            <a:off x="479520" y="992160"/>
            <a:ext cx="11232720" cy="5172840"/>
          </a:xfrm>
          <a:prstGeom prst="rect">
            <a:avLst/>
          </a:prstGeom>
          <a:noFill/>
          <a:ln>
            <a:noFill/>
          </a:ln>
        </p:spPr>
        <p:style>
          <a:lnRef idx="0"/>
          <a:fillRef idx="0"/>
          <a:effectRef idx="0"/>
          <a:fontRef idx="minor"/>
        </p:style>
        <p:txBody>
          <a:bodyPr>
            <a:normAutofit/>
          </a:bodyPr>
          <a:p>
            <a:pPr>
              <a:lnSpc>
                <a:spcPct val="150000"/>
              </a:lnSpc>
              <a:spcBef>
                <a:spcPts val="751"/>
              </a:spcBef>
              <a:tabLst>
                <a:tab algn="l" pos="0"/>
              </a:tabLst>
            </a:pPr>
            <a:r>
              <a:rPr b="1" lang="en-US" sz="1800" spc="-1" strike="noStrike">
                <a:solidFill>
                  <a:srgbClr val="000000"/>
                </a:solidFill>
                <a:latin typeface="Times New Roman"/>
                <a:ea typeface="Times New Roman"/>
              </a:rPr>
              <a:t>         </a:t>
            </a:r>
            <a:r>
              <a:rPr b="1" lang="en-US" sz="1800" spc="-1" strike="noStrike">
                <a:solidFill>
                  <a:srgbClr val="000000"/>
                </a:solidFill>
                <a:latin typeface="Times New Roman"/>
                <a:ea typeface="Times New Roman"/>
              </a:rPr>
              <a:t>Get the data</a:t>
            </a:r>
            <a:r>
              <a:rPr b="1" lang="en-US" sz="2100" spc="-1" strike="noStrike">
                <a:solidFill>
                  <a:srgbClr val="000000"/>
                </a:solidFill>
                <a:latin typeface="Times New Roman"/>
                <a:ea typeface="Times New Roman"/>
              </a:rPr>
              <a:t> </a:t>
            </a:r>
            <a:endParaRPr b="0" lang="en-IN" sz="2100" spc="-1" strike="noStrike">
              <a:latin typeface="Arial"/>
            </a:endParaRPr>
          </a:p>
          <a:p>
            <a:pPr>
              <a:lnSpc>
                <a:spcPct val="150000"/>
              </a:lnSpc>
              <a:spcBef>
                <a:spcPts val="751"/>
              </a:spcBef>
              <a:tabLst>
                <a:tab algn="l" pos="0"/>
              </a:tabLst>
            </a:pPr>
            <a:endParaRPr b="0" lang="en-IN" sz="2100" spc="-1" strike="noStrike">
              <a:latin typeface="Arial"/>
            </a:endParaRPr>
          </a:p>
        </p:txBody>
      </p:sp>
      <p:sp>
        <p:nvSpPr>
          <p:cNvPr id="139"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3590BDD4-83BB-421F-A958-F65C30B81D07}" type="slidenum">
              <a:rPr b="1" lang="en-US" sz="1200" spc="-1" strike="noStrike">
                <a:solidFill>
                  <a:srgbClr val="2b5ff3"/>
                </a:solidFill>
                <a:latin typeface="Calibri"/>
              </a:rPr>
              <a:t>&lt;number&gt;</a:t>
            </a:fld>
            <a:endParaRPr b="0" lang="en-IN" sz="1200" spc="-1" strike="noStrike">
              <a:latin typeface="Times New Roman"/>
            </a:endParaRPr>
          </a:p>
        </p:txBody>
      </p:sp>
      <p:pic>
        <p:nvPicPr>
          <p:cNvPr id="140" name="Picture 6" descr=""/>
          <p:cNvPicPr/>
          <p:nvPr/>
        </p:nvPicPr>
        <p:blipFill>
          <a:blip r:embed="rId1"/>
          <a:stretch/>
        </p:blipFill>
        <p:spPr>
          <a:xfrm>
            <a:off x="414000" y="1533600"/>
            <a:ext cx="5307480" cy="4146480"/>
          </a:xfrm>
          <a:prstGeom prst="rect">
            <a:avLst/>
          </a:prstGeom>
          <a:ln>
            <a:noFill/>
          </a:ln>
        </p:spPr>
      </p:pic>
      <p:pic>
        <p:nvPicPr>
          <p:cNvPr id="141" name="Picture 7" descr=""/>
          <p:cNvPicPr/>
          <p:nvPr/>
        </p:nvPicPr>
        <p:blipFill>
          <a:blip r:embed="rId2"/>
          <a:stretch/>
        </p:blipFill>
        <p:spPr>
          <a:xfrm>
            <a:off x="6119280" y="2103120"/>
            <a:ext cx="5234040" cy="3576960"/>
          </a:xfrm>
          <a:prstGeom prst="rect">
            <a:avLst/>
          </a:prstGeom>
          <a:ln>
            <a:noFill/>
          </a:ln>
        </p:spPr>
      </p:pic>
      <p:sp>
        <p:nvSpPr>
          <p:cNvPr id="142" name="CustomShape 6"/>
          <p:cNvSpPr/>
          <p:nvPr/>
        </p:nvSpPr>
        <p:spPr>
          <a:xfrm>
            <a:off x="6888240" y="1533600"/>
            <a:ext cx="360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Times New Roman"/>
                <a:ea typeface="Times New Roman"/>
              </a:rPr>
              <a:t>Exploratory data analysis.</a:t>
            </a:r>
            <a:r>
              <a:rPr b="0" lang="en-US" sz="1600" spc="-1" strike="noStrike">
                <a:solidFill>
                  <a:srgbClr val="000000"/>
                </a:solidFill>
                <a:latin typeface="Times New Roman"/>
                <a:ea typeface="Times New Roman"/>
              </a:rPr>
              <a:t> </a:t>
            </a:r>
            <a:endParaRPr b="0" lang="en-IN" sz="1600" spc="-1" strike="noStrike">
              <a:latin typeface="Arial"/>
            </a:endParaRPr>
          </a:p>
        </p:txBody>
      </p:sp>
      <p:sp>
        <p:nvSpPr>
          <p:cNvPr id="143" name="CustomShape 7"/>
          <p:cNvSpPr/>
          <p:nvPr/>
        </p:nvSpPr>
        <p:spPr>
          <a:xfrm>
            <a:off x="6888240" y="5619240"/>
            <a:ext cx="6095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Times New Roman"/>
              </a:rPr>
              <a:t>plotting histogram for credit policy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6356520"/>
            <a:ext cx="3200040" cy="364680"/>
          </a:xfrm>
          <a:prstGeom prst="rect">
            <a:avLst/>
          </a:prstGeom>
          <a:noFill/>
          <a:ln>
            <a:noFill/>
          </a:ln>
        </p:spPr>
        <p:txBody>
          <a:bodyPr anchor="ctr">
            <a:noAutofit/>
          </a:bodyPr>
          <a:p>
            <a:pPr>
              <a:lnSpc>
                <a:spcPct val="100000"/>
              </a:lnSpc>
            </a:pPr>
            <a:r>
              <a:rPr b="1" lang="en-US" sz="1200" spc="-1" strike="noStrike">
                <a:solidFill>
                  <a:srgbClr val="2b5ff3"/>
                </a:solidFill>
                <a:latin typeface="Calibri"/>
              </a:rPr>
              <a:t>VIII Semester, Department of ISE, RNSIT</a:t>
            </a:r>
            <a:endParaRPr b="0" lang="en-IN" sz="1200" spc="-1" strike="noStrike">
              <a:latin typeface="Times New Roman"/>
            </a:endParaRPr>
          </a:p>
        </p:txBody>
      </p:sp>
      <p:sp>
        <p:nvSpPr>
          <p:cNvPr id="145" name="TextShape 2"/>
          <p:cNvSpPr txBox="1"/>
          <p:nvPr/>
        </p:nvSpPr>
        <p:spPr>
          <a:xfrm>
            <a:off x="4038480" y="6356520"/>
            <a:ext cx="4114440" cy="364680"/>
          </a:xfrm>
          <a:prstGeom prst="rect">
            <a:avLst/>
          </a:prstGeom>
          <a:noFill/>
          <a:ln>
            <a:noFill/>
          </a:ln>
        </p:spPr>
        <p:txBody>
          <a:bodyPr anchor="ctr">
            <a:noAutofit/>
          </a:bodyPr>
          <a:p>
            <a:pPr algn="ctr">
              <a:lnSpc>
                <a:spcPct val="100000"/>
              </a:lnSpc>
            </a:pPr>
            <a:r>
              <a:rPr b="1" lang="en-US" sz="1200" spc="-1" strike="noStrike">
                <a:solidFill>
                  <a:srgbClr val="2b5ff3"/>
                </a:solidFill>
                <a:latin typeface="Calibri"/>
              </a:rPr>
              <a:t>2021 - 2022</a:t>
            </a:r>
            <a:endParaRPr b="0" lang="en-IN" sz="1200" spc="-1" strike="noStrike">
              <a:latin typeface="Times New Roman"/>
            </a:endParaRPr>
          </a:p>
        </p:txBody>
      </p:sp>
      <p:sp>
        <p:nvSpPr>
          <p:cNvPr id="146"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C14D1574-D7CF-403A-8B8A-D9598809751C}" type="slidenum">
              <a:rPr b="1" lang="en-US" sz="1200" spc="-1" strike="noStrike">
                <a:solidFill>
                  <a:srgbClr val="2b5ff3"/>
                </a:solidFill>
                <a:latin typeface="Calibri"/>
              </a:rPr>
              <a:t>&lt;number&gt;</a:t>
            </a:fld>
            <a:endParaRPr b="0" lang="en-IN" sz="1200" spc="-1" strike="noStrike">
              <a:latin typeface="Times New Roman"/>
            </a:endParaRPr>
          </a:p>
        </p:txBody>
      </p:sp>
      <p:pic>
        <p:nvPicPr>
          <p:cNvPr id="147" name="Picture 6" descr=""/>
          <p:cNvPicPr/>
          <p:nvPr/>
        </p:nvPicPr>
        <p:blipFill>
          <a:blip r:embed="rId1"/>
          <a:stretch/>
        </p:blipFill>
        <p:spPr>
          <a:xfrm>
            <a:off x="147600" y="692640"/>
            <a:ext cx="6006600" cy="4032000"/>
          </a:xfrm>
          <a:prstGeom prst="rect">
            <a:avLst/>
          </a:prstGeom>
          <a:ln>
            <a:noFill/>
          </a:ln>
        </p:spPr>
      </p:pic>
      <p:pic>
        <p:nvPicPr>
          <p:cNvPr id="148" name="Picture 7" descr=""/>
          <p:cNvPicPr/>
          <p:nvPr/>
        </p:nvPicPr>
        <p:blipFill>
          <a:blip r:embed="rId2"/>
          <a:stretch/>
        </p:blipFill>
        <p:spPr>
          <a:xfrm>
            <a:off x="6095880" y="1628640"/>
            <a:ext cx="5360400" cy="4263120"/>
          </a:xfrm>
          <a:prstGeom prst="rect">
            <a:avLst/>
          </a:prstGeom>
          <a:ln>
            <a:noFill/>
          </a:ln>
        </p:spPr>
      </p:pic>
      <p:sp>
        <p:nvSpPr>
          <p:cNvPr id="149" name="CustomShape 4"/>
          <p:cNvSpPr/>
          <p:nvPr/>
        </p:nvSpPr>
        <p:spPr>
          <a:xfrm>
            <a:off x="990720" y="4716000"/>
            <a:ext cx="6095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Times New Roman"/>
              </a:rPr>
              <a:t>plotting histogram for purpose of loan </a:t>
            </a:r>
            <a:endParaRPr b="0" lang="en-IN" sz="1800" spc="-1" strike="noStrike">
              <a:latin typeface="Arial"/>
            </a:endParaRPr>
          </a:p>
        </p:txBody>
      </p:sp>
      <p:sp>
        <p:nvSpPr>
          <p:cNvPr id="150" name="CustomShape 5"/>
          <p:cNvSpPr/>
          <p:nvPr/>
        </p:nvSpPr>
        <p:spPr>
          <a:xfrm>
            <a:off x="7176240" y="5969160"/>
            <a:ext cx="468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Times New Roman"/>
              </a:rPr>
              <a:t>graph for fico Vs interest rate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2951</TotalTime>
  <Application>LibreOffice/6.4.7.2$Linux_X86_64 LibreOffice_project/40$Build-2</Application>
  <Words>1662</Words>
  <Paragraphs>165</Paragraphs>
  <Company>DARSHAN SATHYA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2015-10-29T14:36:38Z</dcterms:created>
  <dc:creator>DARSHAN SATHYA</dc:creator>
  <dc:description/>
  <dc:language>en-IN</dc:language>
  <cp:lastModifiedBy/>
  <dcterms:modified xsi:type="dcterms:W3CDTF">2022-01-12T14:03:10Z</dcterms:modified>
  <cp:revision>283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