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6"/>
  </p:notesMasterIdLst>
  <p:sldIdLst>
    <p:sldId id="256" r:id="rId2"/>
    <p:sldId id="257" r:id="rId3"/>
    <p:sldId id="271" r:id="rId4"/>
    <p:sldId id="258" r:id="rId5"/>
    <p:sldId id="263" r:id="rId6"/>
    <p:sldId id="260" r:id="rId7"/>
    <p:sldId id="264" r:id="rId8"/>
    <p:sldId id="262" r:id="rId9"/>
    <p:sldId id="265" r:id="rId10"/>
    <p:sldId id="267" r:id="rId11"/>
    <p:sldId id="268" r:id="rId12"/>
    <p:sldId id="270"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5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2"/>
    <p:restoredTop sz="68835"/>
  </p:normalViewPr>
  <p:slideViewPr>
    <p:cSldViewPr snapToGrid="0">
      <p:cViewPr>
        <p:scale>
          <a:sx n="74" d="100"/>
          <a:sy n="74" d="100"/>
        </p:scale>
        <p:origin x="50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8A625-5877-3744-B3F3-7BC58E4A3672}"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8C9D3-549A-3D44-97FF-4F14A5C1EB8A}" type="slidenum">
              <a:rPr lang="en-US" smtClean="0"/>
              <a:t>‹#›</a:t>
            </a:fld>
            <a:endParaRPr lang="en-US"/>
          </a:p>
        </p:txBody>
      </p:sp>
    </p:spTree>
    <p:extLst>
      <p:ext uri="{BB962C8B-B14F-4D97-AF65-F5344CB8AC3E}">
        <p14:creationId xmlns:p14="http://schemas.microsoft.com/office/powerpoint/2010/main" val="112293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George, and for my project I wanted to extend the practical that looked at interpolating gridded data. This was the practical where we had the velocity and thickness data sets and looked at selecting 2 points and seeing profiles along those points. I wanted to take this a step further and look at generating profiles along the flowlines of glaciers. </a:t>
            </a:r>
          </a:p>
        </p:txBody>
      </p:sp>
      <p:sp>
        <p:nvSpPr>
          <p:cNvPr id="4" name="Slide Number Placeholder 3"/>
          <p:cNvSpPr>
            <a:spLocks noGrp="1"/>
          </p:cNvSpPr>
          <p:nvPr>
            <p:ph type="sldNum" sz="quarter" idx="5"/>
          </p:nvPr>
        </p:nvSpPr>
        <p:spPr/>
        <p:txBody>
          <a:bodyPr/>
          <a:lstStyle/>
          <a:p>
            <a:fld id="{0668C9D3-549A-3D44-97FF-4F14A5C1EB8A}" type="slidenum">
              <a:rPr lang="en-US" smtClean="0"/>
              <a:t>1</a:t>
            </a:fld>
            <a:endParaRPr lang="en-US"/>
          </a:p>
        </p:txBody>
      </p:sp>
    </p:spTree>
    <p:extLst>
      <p:ext uri="{BB962C8B-B14F-4D97-AF65-F5344CB8AC3E}">
        <p14:creationId xmlns:p14="http://schemas.microsoft.com/office/powerpoint/2010/main" val="4205748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two paths compared. We see for some cases, my grid method isn’t bad, but </a:t>
            </a:r>
            <a:r>
              <a:rPr lang="en-US" dirty="0" err="1"/>
              <a:t>theyre</a:t>
            </a:r>
            <a:r>
              <a:rPr lang="en-US" dirty="0"/>
              <a:t> not quite the same. Another cool direction to go could be to identifying the specific reasons why my first method diverges from this solver’s solutions. </a:t>
            </a:r>
          </a:p>
        </p:txBody>
      </p:sp>
      <p:sp>
        <p:nvSpPr>
          <p:cNvPr id="4" name="Slide Number Placeholder 3"/>
          <p:cNvSpPr>
            <a:spLocks noGrp="1"/>
          </p:cNvSpPr>
          <p:nvPr>
            <p:ph type="sldNum" sz="quarter" idx="5"/>
          </p:nvPr>
        </p:nvSpPr>
        <p:spPr/>
        <p:txBody>
          <a:bodyPr/>
          <a:lstStyle/>
          <a:p>
            <a:fld id="{0668C9D3-549A-3D44-97FF-4F14A5C1EB8A}" type="slidenum">
              <a:rPr lang="en-US" smtClean="0"/>
              <a:t>10</a:t>
            </a:fld>
            <a:endParaRPr lang="en-US"/>
          </a:p>
        </p:txBody>
      </p:sp>
    </p:spTree>
    <p:extLst>
      <p:ext uri="{BB962C8B-B14F-4D97-AF65-F5344CB8AC3E}">
        <p14:creationId xmlns:p14="http://schemas.microsoft.com/office/powerpoint/2010/main" val="237818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Anyways, comparing these two methods is kind of the part I of this project. Next, I wanted to apply it to the interactive picker that we had in class for defining transects to get data from. This was an easy adaptation of code from class, for at least this demo version which I’ll show. </a:t>
            </a:r>
          </a:p>
        </p:txBody>
      </p:sp>
      <p:sp>
        <p:nvSpPr>
          <p:cNvPr id="4" name="Slide Number Placeholder 3"/>
          <p:cNvSpPr>
            <a:spLocks noGrp="1"/>
          </p:cNvSpPr>
          <p:nvPr>
            <p:ph type="sldNum" sz="quarter" idx="5"/>
          </p:nvPr>
        </p:nvSpPr>
        <p:spPr/>
        <p:txBody>
          <a:bodyPr/>
          <a:lstStyle/>
          <a:p>
            <a:fld id="{0668C9D3-549A-3D44-97FF-4F14A5C1EB8A}" type="slidenum">
              <a:rPr lang="en-US" smtClean="0"/>
              <a:t>11</a:t>
            </a:fld>
            <a:endParaRPr lang="en-US"/>
          </a:p>
        </p:txBody>
      </p:sp>
    </p:spTree>
    <p:extLst>
      <p:ext uri="{BB962C8B-B14F-4D97-AF65-F5344CB8AC3E}">
        <p14:creationId xmlns:p14="http://schemas.microsoft.com/office/powerpoint/2010/main" val="1622899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now that </a:t>
            </a:r>
            <a:r>
              <a:rPr lang="en-US" dirty="0" err="1"/>
              <a:t>ive</a:t>
            </a:r>
            <a:r>
              <a:rPr lang="en-US" dirty="0"/>
              <a:t> created this function, what can we do with this data? First I want to illustrate how being able to extract data along the flowline maybe quite useful compared to just taking a transect value. Here we looked at the speeds (from the same data set used to calculate the flowlines). From our intuition, we expect the speeds near the edge of the ice sheet to be faster than near the middle. With this straight line to the edge, we see it obviously isn’t the case, since we’re going in and out of regions of fast flow. However, when following along this determined flowline, we see that this relationship holds slightly more true. </a:t>
            </a:r>
          </a:p>
        </p:txBody>
      </p:sp>
      <p:sp>
        <p:nvSpPr>
          <p:cNvPr id="4" name="Slide Number Placeholder 3"/>
          <p:cNvSpPr>
            <a:spLocks noGrp="1"/>
          </p:cNvSpPr>
          <p:nvPr>
            <p:ph type="sldNum" sz="quarter" idx="5"/>
          </p:nvPr>
        </p:nvSpPr>
        <p:spPr/>
        <p:txBody>
          <a:bodyPr/>
          <a:lstStyle/>
          <a:p>
            <a:fld id="{0668C9D3-549A-3D44-97FF-4F14A5C1EB8A}" type="slidenum">
              <a:rPr lang="en-US" smtClean="0"/>
              <a:t>12</a:t>
            </a:fld>
            <a:endParaRPr lang="en-US"/>
          </a:p>
        </p:txBody>
      </p:sp>
    </p:spTree>
    <p:extLst>
      <p:ext uri="{BB962C8B-B14F-4D97-AF65-F5344CB8AC3E}">
        <p14:creationId xmlns:p14="http://schemas.microsoft.com/office/powerpoint/2010/main" val="259153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tried this out with the slope data and we see the same thing, we expect smaller slopes near the edge, and the flow line follows that much better than just taking a straight line. However, I found this slope data to be quite noisy, especially when interpolating it with coordinates determined by the velocity data. This is after some efforts at smoothing it. </a:t>
            </a:r>
          </a:p>
        </p:txBody>
      </p:sp>
      <p:sp>
        <p:nvSpPr>
          <p:cNvPr id="4" name="Slide Number Placeholder 3"/>
          <p:cNvSpPr>
            <a:spLocks noGrp="1"/>
          </p:cNvSpPr>
          <p:nvPr>
            <p:ph type="sldNum" sz="quarter" idx="5"/>
          </p:nvPr>
        </p:nvSpPr>
        <p:spPr/>
        <p:txBody>
          <a:bodyPr/>
          <a:lstStyle/>
          <a:p>
            <a:fld id="{0668C9D3-549A-3D44-97FF-4F14A5C1EB8A}" type="slidenum">
              <a:rPr lang="en-US" smtClean="0"/>
              <a:t>13</a:t>
            </a:fld>
            <a:endParaRPr lang="en-US"/>
          </a:p>
        </p:txBody>
      </p:sp>
    </p:spTree>
    <p:extLst>
      <p:ext uri="{BB962C8B-B14F-4D97-AF65-F5344CB8AC3E}">
        <p14:creationId xmlns:p14="http://schemas.microsoft.com/office/powerpoint/2010/main" val="2729585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there’s a lot of additional stuff to look at. I think my search method isn’t entirely invalid, but could definitely be improved to match the IVP results. Finally, operating within the constraint of a </a:t>
            </a:r>
            <a:r>
              <a:rPr lang="en-US" dirty="0" err="1"/>
              <a:t>jupyter</a:t>
            </a:r>
            <a:r>
              <a:rPr lang="en-US" dirty="0"/>
              <a:t> notebook makes it a bit finicky selecting lines, but developing an actual program could be useful here if I’m looking to actually have it be a useful app or something. Finally, I think velocity data is great for generating these flowlines, but it requires more complicated data products – these velocity data sets either depends on models which makes many assumptions, or requires complicated feature tracking techniques. It would be nice to determine flowlines through just a single snapshot, so finding out a way to do that could be powerful. That’s everything I have thus far though, thanks for listening! </a:t>
            </a:r>
          </a:p>
        </p:txBody>
      </p:sp>
      <p:sp>
        <p:nvSpPr>
          <p:cNvPr id="4" name="Slide Number Placeholder 3"/>
          <p:cNvSpPr>
            <a:spLocks noGrp="1"/>
          </p:cNvSpPr>
          <p:nvPr>
            <p:ph type="sldNum" sz="quarter" idx="5"/>
          </p:nvPr>
        </p:nvSpPr>
        <p:spPr/>
        <p:txBody>
          <a:bodyPr/>
          <a:lstStyle/>
          <a:p>
            <a:fld id="{0668C9D3-549A-3D44-97FF-4F14A5C1EB8A}" type="slidenum">
              <a:rPr lang="en-US" smtClean="0"/>
              <a:t>14</a:t>
            </a:fld>
            <a:endParaRPr lang="en-US"/>
          </a:p>
        </p:txBody>
      </p:sp>
    </p:spTree>
    <p:extLst>
      <p:ext uri="{BB962C8B-B14F-4D97-AF65-F5344CB8AC3E}">
        <p14:creationId xmlns:p14="http://schemas.microsoft.com/office/powerpoint/2010/main" val="219650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inspired by the general state of ice sheet modelling. As shown in this diagram, ice sheet models can have varying complexity, with the state of the art models being able to model ice in 3 dimensions. However, this level of complexity a) takes a lot of computational power, and b) sometimes makes assumptions that greatly simplify the physics. On the end of this spectrum are flowline models, which are one dimensional. In reducing the dimensionality of these models, we make a lot of large assumptions and simplifications, but doing so means that we can solve these models pretty much instantly. Additionally, we are able to include features that maybe be otherwise too difficult to directly include with these more complicated models. </a:t>
            </a:r>
          </a:p>
        </p:txBody>
      </p:sp>
      <p:sp>
        <p:nvSpPr>
          <p:cNvPr id="4" name="Slide Number Placeholder 3"/>
          <p:cNvSpPr>
            <a:spLocks noGrp="1"/>
          </p:cNvSpPr>
          <p:nvPr>
            <p:ph type="sldNum" sz="quarter" idx="5"/>
          </p:nvPr>
        </p:nvSpPr>
        <p:spPr/>
        <p:txBody>
          <a:bodyPr/>
          <a:lstStyle/>
          <a:p>
            <a:fld id="{0668C9D3-549A-3D44-97FF-4F14A5C1EB8A}" type="slidenum">
              <a:rPr lang="en-US" smtClean="0"/>
              <a:t>2</a:t>
            </a:fld>
            <a:endParaRPr lang="en-US"/>
          </a:p>
        </p:txBody>
      </p:sp>
    </p:spTree>
    <p:extLst>
      <p:ext uri="{BB962C8B-B14F-4D97-AF65-F5344CB8AC3E}">
        <p14:creationId xmlns:p14="http://schemas.microsoft.com/office/powerpoint/2010/main" val="40967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example, my current research uses a flowline model. And because of its simplicity, I am able to include explicit, physically realistic points of coupling with a subglacial channel system. (</a:t>
            </a:r>
            <a:r>
              <a:rPr lang="en-US" dirty="0" err="1"/>
              <a:t>Eojin</a:t>
            </a:r>
            <a:r>
              <a:rPr lang="en-US" dirty="0"/>
              <a:t> we should definitely chat about this because it’s relevant to your work which is great). And here is a plot of what this 1-D model outputs. Here I model the retreat of an ice sheet over a few thousand years. Obviously, given the ice sheet shape we see that this is very much a first-order type of investigation that looks at the broader physics, but isn’t directly translatable to real world observations. </a:t>
            </a:r>
          </a:p>
        </p:txBody>
      </p:sp>
      <p:sp>
        <p:nvSpPr>
          <p:cNvPr id="4" name="Slide Number Placeholder 3"/>
          <p:cNvSpPr>
            <a:spLocks noGrp="1"/>
          </p:cNvSpPr>
          <p:nvPr>
            <p:ph type="sldNum" sz="quarter" idx="5"/>
          </p:nvPr>
        </p:nvSpPr>
        <p:spPr/>
        <p:txBody>
          <a:bodyPr/>
          <a:lstStyle/>
          <a:p>
            <a:fld id="{0668C9D3-549A-3D44-97FF-4F14A5C1EB8A}" type="slidenum">
              <a:rPr lang="en-US" smtClean="0"/>
              <a:t>3</a:t>
            </a:fld>
            <a:endParaRPr lang="en-US"/>
          </a:p>
        </p:txBody>
      </p:sp>
    </p:spTree>
    <p:extLst>
      <p:ext uri="{BB962C8B-B14F-4D97-AF65-F5344CB8AC3E}">
        <p14:creationId xmlns:p14="http://schemas.microsoft.com/office/powerpoint/2010/main" val="153484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got me thinking, what happens when we do want to try and apply real world constraints to these simplified models? This is where flowlines come in. With valley glaciers this usually refers to this center line along the middle of the glacier where, a particle at the top of this glacier will follow this line to the terminus. And they use this profile as the 1D representation of the glacier. This means you could take values along this line, and perhaps use it in these simple 1-D models. First, I kind of wanted to see, without using more complicated algorithms and just my own intuition, if we can find lines like this for an ice sheet? And then, knowing these lines, we can easily use our interpolation skills from the practical to extract relevant data. </a:t>
            </a:r>
          </a:p>
        </p:txBody>
      </p:sp>
      <p:sp>
        <p:nvSpPr>
          <p:cNvPr id="4" name="Slide Number Placeholder 3"/>
          <p:cNvSpPr>
            <a:spLocks noGrp="1"/>
          </p:cNvSpPr>
          <p:nvPr>
            <p:ph type="sldNum" sz="quarter" idx="5"/>
          </p:nvPr>
        </p:nvSpPr>
        <p:spPr/>
        <p:txBody>
          <a:bodyPr/>
          <a:lstStyle/>
          <a:p>
            <a:fld id="{0668C9D3-549A-3D44-97FF-4F14A5C1EB8A}" type="slidenum">
              <a:rPr lang="en-US" smtClean="0"/>
              <a:t>4</a:t>
            </a:fld>
            <a:endParaRPr lang="en-US"/>
          </a:p>
        </p:txBody>
      </p:sp>
    </p:spTree>
    <p:extLst>
      <p:ext uri="{BB962C8B-B14F-4D97-AF65-F5344CB8AC3E}">
        <p14:creationId xmlns:p14="http://schemas.microsoft.com/office/powerpoint/2010/main" val="90889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since ice sheets aren’t confined by valleys, this got me to thinking, why not introduce the capability to generate a flowline for any given point? So here is a plot I made using the velocity data that shows the speed of the ice sheet along with the streamlines, which is paths that are entirely tangential to the velocity field. In a steady state case where the velocities aren’t changing, this is also representative of the </a:t>
            </a:r>
            <a:r>
              <a:rPr lang="en-US" dirty="0" err="1"/>
              <a:t>pathline</a:t>
            </a:r>
            <a:r>
              <a:rPr lang="en-US" dirty="0"/>
              <a:t>. I’m assuming that maybe this can be a viable path that represents a section of the ice sheet. To generate this plot, I used a matplotlib function that calculates the streamlines for all the velocity data, but I’m not able to select a specific one. Consequently, I wanted to develop a program where I can click on a map, and it will spit out the relevant path that I can use to extract data with. </a:t>
            </a:r>
          </a:p>
        </p:txBody>
      </p:sp>
      <p:sp>
        <p:nvSpPr>
          <p:cNvPr id="4" name="Slide Number Placeholder 3"/>
          <p:cNvSpPr>
            <a:spLocks noGrp="1"/>
          </p:cNvSpPr>
          <p:nvPr>
            <p:ph type="sldNum" sz="quarter" idx="5"/>
          </p:nvPr>
        </p:nvSpPr>
        <p:spPr/>
        <p:txBody>
          <a:bodyPr/>
          <a:lstStyle/>
          <a:p>
            <a:fld id="{0668C9D3-549A-3D44-97FF-4F14A5C1EB8A}" type="slidenum">
              <a:rPr lang="en-US" smtClean="0"/>
              <a:t>5</a:t>
            </a:fld>
            <a:endParaRPr lang="en-US"/>
          </a:p>
        </p:txBody>
      </p:sp>
    </p:spTree>
    <p:extLst>
      <p:ext uri="{BB962C8B-B14F-4D97-AF65-F5344CB8AC3E}">
        <p14:creationId xmlns:p14="http://schemas.microsoft.com/office/powerpoint/2010/main" val="3710744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first approach was to just follow my own rudimentary intuition and kind of brute force a stream line. The logic is as follows: given a starting point, I find the direction in which this velocity pointed. Then, using a defined search radius, I find the next point that this velocity is pointing at. This is then the next point along the flow line. I then rinse and repeat until I end up at the edge of the ice sheet. I think this method is pretty simple as it only requires some basic math with the velocity data, and isn’t complex at all. </a:t>
            </a:r>
          </a:p>
        </p:txBody>
      </p:sp>
      <p:sp>
        <p:nvSpPr>
          <p:cNvPr id="4" name="Slide Number Placeholder 3"/>
          <p:cNvSpPr>
            <a:spLocks noGrp="1"/>
          </p:cNvSpPr>
          <p:nvPr>
            <p:ph type="sldNum" sz="quarter" idx="5"/>
          </p:nvPr>
        </p:nvSpPr>
        <p:spPr/>
        <p:txBody>
          <a:bodyPr/>
          <a:lstStyle/>
          <a:p>
            <a:fld id="{0668C9D3-549A-3D44-97FF-4F14A5C1EB8A}" type="slidenum">
              <a:rPr lang="en-US" smtClean="0"/>
              <a:t>6</a:t>
            </a:fld>
            <a:endParaRPr lang="en-US"/>
          </a:p>
        </p:txBody>
      </p:sp>
    </p:spTree>
    <p:extLst>
      <p:ext uri="{BB962C8B-B14F-4D97-AF65-F5344CB8AC3E}">
        <p14:creationId xmlns:p14="http://schemas.microsoft.com/office/powerpoint/2010/main" val="395422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trying it out with 8 random seed points, these are the results. I picked these initial points for some variety. One is on the peninsula, others feed into wider ice shelves, others feed into narrower outlet glaciers, and one is just in the middle of the ocean to test if my solver will break if I picked it. Looking at these lines, they are a bit zig-</a:t>
            </a:r>
            <a:r>
              <a:rPr lang="en-US" dirty="0" err="1"/>
              <a:t>zaggy</a:t>
            </a:r>
            <a:r>
              <a:rPr lang="en-US" dirty="0"/>
              <a:t>, especially once they reach the shelf. I think this is because of my search radius, which might get messed up when there’s faster velocities. We also see one of the flowlines fail to reach the edge of the ice, which is strange.</a:t>
            </a:r>
          </a:p>
        </p:txBody>
      </p:sp>
      <p:sp>
        <p:nvSpPr>
          <p:cNvPr id="4" name="Slide Number Placeholder 3"/>
          <p:cNvSpPr>
            <a:spLocks noGrp="1"/>
          </p:cNvSpPr>
          <p:nvPr>
            <p:ph type="sldNum" sz="quarter" idx="5"/>
          </p:nvPr>
        </p:nvSpPr>
        <p:spPr/>
        <p:txBody>
          <a:bodyPr/>
          <a:lstStyle/>
          <a:p>
            <a:fld id="{0668C9D3-549A-3D44-97FF-4F14A5C1EB8A}" type="slidenum">
              <a:rPr lang="en-US" smtClean="0"/>
              <a:t>7</a:t>
            </a:fld>
            <a:endParaRPr lang="en-US"/>
          </a:p>
        </p:txBody>
      </p:sp>
    </p:spTree>
    <p:extLst>
      <p:ext uri="{BB962C8B-B14F-4D97-AF65-F5344CB8AC3E}">
        <p14:creationId xmlns:p14="http://schemas.microsoft.com/office/powerpoint/2010/main" val="65415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I wanted to also implement the correct approach, which I thought would be harder than it actually was. Basically here I take advantage of the fact that I am assuming these velocities are in a relatively steady state, so the streamlines from my earlier slide are equivalent to the </a:t>
            </a:r>
            <a:r>
              <a:rPr lang="en-US" dirty="0" err="1"/>
              <a:t>pathlines</a:t>
            </a:r>
            <a:r>
              <a:rPr lang="en-US" dirty="0"/>
              <a:t> which are defined here. The </a:t>
            </a:r>
            <a:r>
              <a:rPr lang="en-US" dirty="0" err="1"/>
              <a:t>pathline</a:t>
            </a:r>
            <a:r>
              <a:rPr lang="en-US" dirty="0"/>
              <a:t> is the path a particle would take given a starting point and a velocity field. Since we know the starting position, and we have a function for the evolution of the position, this is an initial value problem. And python has many solvers that are able to solve IVPs. So then, using </a:t>
            </a:r>
            <a:r>
              <a:rPr lang="en-US" dirty="0" err="1"/>
              <a:t>scipys</a:t>
            </a:r>
            <a:r>
              <a:rPr lang="en-US" dirty="0"/>
              <a:t> </a:t>
            </a:r>
            <a:r>
              <a:rPr lang="en-US" dirty="0" err="1"/>
              <a:t>ivp</a:t>
            </a:r>
            <a:r>
              <a:rPr lang="en-US" dirty="0"/>
              <a:t> solver, I can immediately extract a </a:t>
            </a:r>
            <a:r>
              <a:rPr lang="en-US" dirty="0" err="1"/>
              <a:t>pathline</a:t>
            </a:r>
            <a:r>
              <a:rPr lang="en-US" dirty="0"/>
              <a:t> for a given seed point in a really straightforward manner by just feeding them the velocity fields as the function to solve. </a:t>
            </a:r>
          </a:p>
        </p:txBody>
      </p:sp>
      <p:sp>
        <p:nvSpPr>
          <p:cNvPr id="4" name="Slide Number Placeholder 3"/>
          <p:cNvSpPr>
            <a:spLocks noGrp="1"/>
          </p:cNvSpPr>
          <p:nvPr>
            <p:ph type="sldNum" sz="quarter" idx="5"/>
          </p:nvPr>
        </p:nvSpPr>
        <p:spPr/>
        <p:txBody>
          <a:bodyPr/>
          <a:lstStyle/>
          <a:p>
            <a:fld id="{0668C9D3-549A-3D44-97FF-4F14A5C1EB8A}" type="slidenum">
              <a:rPr lang="en-US" smtClean="0"/>
              <a:t>8</a:t>
            </a:fld>
            <a:endParaRPr lang="en-US"/>
          </a:p>
        </p:txBody>
      </p:sp>
    </p:spTree>
    <p:extLst>
      <p:ext uri="{BB962C8B-B14F-4D97-AF65-F5344CB8AC3E}">
        <p14:creationId xmlns:p14="http://schemas.microsoft.com/office/powerpoint/2010/main" val="3032583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results from that. We see that all our points now flow to the edge of the ice, and they seem generally smoother. It also takes around the same time as the solver I wrote earlier (just a tad slower), so it’s probably the better bet. An interesting test would be to see if the relationship in solution time between these two methods is linear based on amount of data or resolution. </a:t>
            </a:r>
          </a:p>
        </p:txBody>
      </p:sp>
      <p:sp>
        <p:nvSpPr>
          <p:cNvPr id="4" name="Slide Number Placeholder 3"/>
          <p:cNvSpPr>
            <a:spLocks noGrp="1"/>
          </p:cNvSpPr>
          <p:nvPr>
            <p:ph type="sldNum" sz="quarter" idx="5"/>
          </p:nvPr>
        </p:nvSpPr>
        <p:spPr/>
        <p:txBody>
          <a:bodyPr/>
          <a:lstStyle/>
          <a:p>
            <a:fld id="{0668C9D3-549A-3D44-97FF-4F14A5C1EB8A}" type="slidenum">
              <a:rPr lang="en-US" smtClean="0"/>
              <a:t>9</a:t>
            </a:fld>
            <a:endParaRPr lang="en-US"/>
          </a:p>
        </p:txBody>
      </p:sp>
    </p:spTree>
    <p:extLst>
      <p:ext uri="{BB962C8B-B14F-4D97-AF65-F5344CB8AC3E}">
        <p14:creationId xmlns:p14="http://schemas.microsoft.com/office/powerpoint/2010/main" val="340086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DB69BB8-6287-264A-BF3C-4590324B5A43}" type="datetimeFigureOut">
              <a:rPr lang="en-US" smtClean="0"/>
              <a:t>4/25/23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E0DE7F-3482-A649-A95B-66338B1AB55E}" type="slidenum">
              <a:rPr lang="en-US" smtClean="0"/>
              <a:t>‹#›</a:t>
            </a:fld>
            <a:endParaRPr lang="en-US"/>
          </a:p>
        </p:txBody>
      </p:sp>
    </p:spTree>
    <p:extLst>
      <p:ext uri="{BB962C8B-B14F-4D97-AF65-F5344CB8AC3E}">
        <p14:creationId xmlns:p14="http://schemas.microsoft.com/office/powerpoint/2010/main" val="245024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9BB8-6287-264A-BF3C-4590324B5A43}"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416534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DB69BB8-6287-264A-BF3C-4590324B5A43}" type="datetimeFigureOut">
              <a:rPr lang="en-US" smtClean="0"/>
              <a:t>4/25/23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E0DE7F-3482-A649-A95B-66338B1AB55E}" type="slidenum">
              <a:rPr lang="en-US" smtClean="0"/>
              <a:t>‹#›</a:t>
            </a:fld>
            <a:endParaRPr lang="en-US"/>
          </a:p>
        </p:txBody>
      </p:sp>
    </p:spTree>
    <p:extLst>
      <p:ext uri="{BB962C8B-B14F-4D97-AF65-F5344CB8AC3E}">
        <p14:creationId xmlns:p14="http://schemas.microsoft.com/office/powerpoint/2010/main" val="5261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69BB8-6287-264A-BF3C-4590324B5A43}"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20544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DB69BB8-6287-264A-BF3C-4590324B5A43}" type="datetimeFigureOut">
              <a:rPr lang="en-US" smtClean="0"/>
              <a:t>4/25/23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E0DE7F-3482-A649-A95B-66338B1AB55E}" type="slidenum">
              <a:rPr lang="en-US" smtClean="0"/>
              <a:t>‹#›</a:t>
            </a:fld>
            <a:endParaRPr lang="en-US"/>
          </a:p>
        </p:txBody>
      </p:sp>
    </p:spTree>
    <p:extLst>
      <p:ext uri="{BB962C8B-B14F-4D97-AF65-F5344CB8AC3E}">
        <p14:creationId xmlns:p14="http://schemas.microsoft.com/office/powerpoint/2010/main" val="410220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69BB8-6287-264A-BF3C-4590324B5A43}"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91293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69BB8-6287-264A-BF3C-4590324B5A43}"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216909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B69BB8-6287-264A-BF3C-4590324B5A43}" type="datetimeFigureOut">
              <a:rPr lang="en-US" smtClean="0"/>
              <a:t>4/25/23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0DE7F-3482-A649-A95B-66338B1AB55E}"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8058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69BB8-6287-264A-BF3C-4590324B5A43}" type="datetimeFigureOut">
              <a:rPr lang="en-US" smtClean="0"/>
              <a:t>4/25/23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118315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DB69BB8-6287-264A-BF3C-4590324B5A43}" type="datetimeFigureOut">
              <a:rPr lang="en-US" smtClean="0"/>
              <a:t>4/25/23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E0DE7F-3482-A649-A95B-66338B1AB55E}" type="slidenum">
              <a:rPr lang="en-US" smtClean="0"/>
              <a:t>‹#›</a:t>
            </a:fld>
            <a:endParaRPr lang="en-US"/>
          </a:p>
        </p:txBody>
      </p:sp>
    </p:spTree>
    <p:extLst>
      <p:ext uri="{BB962C8B-B14F-4D97-AF65-F5344CB8AC3E}">
        <p14:creationId xmlns:p14="http://schemas.microsoft.com/office/powerpoint/2010/main" val="244648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69BB8-6287-264A-BF3C-4590324B5A43}"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0DE7F-3482-A649-A95B-66338B1AB55E}" type="slidenum">
              <a:rPr lang="en-US" smtClean="0"/>
              <a:t>‹#›</a:t>
            </a:fld>
            <a:endParaRPr lang="en-US"/>
          </a:p>
        </p:txBody>
      </p:sp>
    </p:spTree>
    <p:extLst>
      <p:ext uri="{BB962C8B-B14F-4D97-AF65-F5344CB8AC3E}">
        <p14:creationId xmlns:p14="http://schemas.microsoft.com/office/powerpoint/2010/main" val="92342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DB69BB8-6287-264A-BF3C-4590324B5A43}" type="datetimeFigureOut">
              <a:rPr lang="en-US" smtClean="0"/>
              <a:t>4/25/23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E0DE7F-3482-A649-A95B-66338B1AB55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784815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83E0-49EC-931C-7645-C3BD21A339D7}"/>
              </a:ext>
            </a:extLst>
          </p:cNvPr>
          <p:cNvSpPr>
            <a:spLocks noGrp="1"/>
          </p:cNvSpPr>
          <p:nvPr>
            <p:ph type="ctrTitle"/>
          </p:nvPr>
        </p:nvSpPr>
        <p:spPr/>
        <p:txBody>
          <a:bodyPr>
            <a:normAutofit/>
          </a:bodyPr>
          <a:lstStyle/>
          <a:p>
            <a:r>
              <a:rPr lang="en-US" sz="4400" dirty="0"/>
              <a:t>A program for generating along-flowline profiles</a:t>
            </a:r>
          </a:p>
        </p:txBody>
      </p:sp>
      <p:sp>
        <p:nvSpPr>
          <p:cNvPr id="3" name="Subtitle 2">
            <a:extLst>
              <a:ext uri="{FF2B5EF4-FFF2-40B4-BE49-F238E27FC236}">
                <a16:creationId xmlns:a16="http://schemas.microsoft.com/office/drawing/2014/main" id="{AA714DDB-AD83-82B7-6EE6-0E351E9BC49D}"/>
              </a:ext>
            </a:extLst>
          </p:cNvPr>
          <p:cNvSpPr>
            <a:spLocks noGrp="1"/>
          </p:cNvSpPr>
          <p:nvPr>
            <p:ph type="subTitle" idx="1"/>
          </p:nvPr>
        </p:nvSpPr>
        <p:spPr>
          <a:xfrm>
            <a:off x="581188" y="4057897"/>
            <a:ext cx="10993546" cy="1779672"/>
          </a:xfrm>
        </p:spPr>
        <p:txBody>
          <a:bodyPr>
            <a:normAutofit/>
          </a:bodyPr>
          <a:lstStyle/>
          <a:p>
            <a:r>
              <a:rPr lang="en-US" sz="2000" dirty="0">
                <a:solidFill>
                  <a:schemeClr val="bg1"/>
                </a:solidFill>
              </a:rPr>
              <a:t>George Lu</a:t>
            </a:r>
          </a:p>
          <a:p>
            <a:r>
              <a:rPr lang="en-US" sz="2000" dirty="0">
                <a:solidFill>
                  <a:schemeClr val="bg1"/>
                </a:solidFill>
              </a:rPr>
              <a:t>Glaciology Final Project</a:t>
            </a:r>
          </a:p>
          <a:p>
            <a:r>
              <a:rPr lang="en-US" sz="2000" dirty="0">
                <a:solidFill>
                  <a:schemeClr val="bg1"/>
                </a:solidFill>
              </a:rPr>
              <a:t>April 27</a:t>
            </a:r>
            <a:r>
              <a:rPr lang="en-US" sz="2000" baseline="30000" dirty="0">
                <a:solidFill>
                  <a:schemeClr val="bg1"/>
                </a:solidFill>
              </a:rPr>
              <a:t>th</a:t>
            </a:r>
            <a:r>
              <a:rPr lang="en-US" sz="2000" dirty="0">
                <a:solidFill>
                  <a:schemeClr val="bg1"/>
                </a:solidFill>
              </a:rPr>
              <a:t> 2023</a:t>
            </a:r>
          </a:p>
        </p:txBody>
      </p:sp>
    </p:spTree>
    <p:extLst>
      <p:ext uri="{BB962C8B-B14F-4D97-AF65-F5344CB8AC3E}">
        <p14:creationId xmlns:p14="http://schemas.microsoft.com/office/powerpoint/2010/main" val="245923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70420B-5762-BF24-EB62-A0001917363A}"/>
              </a:ext>
            </a:extLst>
          </p:cNvPr>
          <p:cNvPicPr>
            <a:picLocks noChangeAspect="1" noChangeArrowheads="1"/>
          </p:cNvPicPr>
          <p:nvPr/>
        </p:nvPicPr>
        <p:blipFill>
          <a:blip r:embed="rId3"/>
          <a:srcRect/>
          <a:stretch/>
        </p:blipFill>
        <p:spPr bwMode="auto">
          <a:xfrm>
            <a:off x="1977478" y="762907"/>
            <a:ext cx="8237042" cy="600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5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19B8-2CB7-6877-E741-92BA9E9B12AB}"/>
              </a:ext>
            </a:extLst>
          </p:cNvPr>
          <p:cNvSpPr>
            <a:spLocks noGrp="1"/>
          </p:cNvSpPr>
          <p:nvPr>
            <p:ph type="title"/>
          </p:nvPr>
        </p:nvSpPr>
        <p:spPr/>
        <p:txBody>
          <a:bodyPr/>
          <a:lstStyle/>
          <a:p>
            <a:r>
              <a:rPr lang="en-US" dirty="0"/>
              <a:t>A rough Demonstration</a:t>
            </a:r>
          </a:p>
        </p:txBody>
      </p:sp>
    </p:spTree>
    <p:extLst>
      <p:ext uri="{BB962C8B-B14F-4D97-AF65-F5344CB8AC3E}">
        <p14:creationId xmlns:p14="http://schemas.microsoft.com/office/powerpoint/2010/main" val="302908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C31F2-B005-9279-A858-B7DD39E69A2D}"/>
              </a:ext>
            </a:extLst>
          </p:cNvPr>
          <p:cNvSpPr>
            <a:spLocks noGrp="1"/>
          </p:cNvSpPr>
          <p:nvPr>
            <p:ph type="title"/>
          </p:nvPr>
        </p:nvSpPr>
        <p:spPr/>
        <p:txBody>
          <a:bodyPr/>
          <a:lstStyle/>
          <a:p>
            <a:r>
              <a:rPr lang="en-US" dirty="0"/>
              <a:t>Example Usages of extracted flowline</a:t>
            </a:r>
          </a:p>
        </p:txBody>
      </p:sp>
      <p:sp>
        <p:nvSpPr>
          <p:cNvPr id="5" name="Content Placeholder 4">
            <a:extLst>
              <a:ext uri="{FF2B5EF4-FFF2-40B4-BE49-F238E27FC236}">
                <a16:creationId xmlns:a16="http://schemas.microsoft.com/office/drawing/2014/main" id="{775E2023-6301-B453-3878-1BE32C567DFC}"/>
              </a:ext>
            </a:extLst>
          </p:cNvPr>
          <p:cNvSpPr>
            <a:spLocks noGrp="1"/>
          </p:cNvSpPr>
          <p:nvPr>
            <p:ph idx="1"/>
          </p:nvPr>
        </p:nvSpPr>
        <p:spPr>
          <a:xfrm>
            <a:off x="581192" y="2180496"/>
            <a:ext cx="11029615" cy="3678303"/>
          </a:xfrm>
        </p:spPr>
        <p:txBody>
          <a:bodyPr/>
          <a:lstStyle/>
          <a:p>
            <a:r>
              <a:rPr lang="en-US" dirty="0"/>
              <a:t>Acquiring along-flowline measurements for various variables</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p:txBody>
      </p:sp>
      <p:pic>
        <p:nvPicPr>
          <p:cNvPr id="14338" name="Picture 2">
            <a:extLst>
              <a:ext uri="{FF2B5EF4-FFF2-40B4-BE49-F238E27FC236}">
                <a16:creationId xmlns:a16="http://schemas.microsoft.com/office/drawing/2014/main" id="{6B86D9BA-A5C0-3C22-480A-0A0399CD1393}"/>
              </a:ext>
            </a:extLst>
          </p:cNvPr>
          <p:cNvPicPr>
            <a:picLocks noChangeAspect="1" noChangeArrowheads="1"/>
          </p:cNvPicPr>
          <p:nvPr/>
        </p:nvPicPr>
        <p:blipFill>
          <a:blip r:embed="rId3"/>
          <a:srcRect/>
          <a:stretch/>
        </p:blipFill>
        <p:spPr bwMode="auto">
          <a:xfrm>
            <a:off x="589599" y="2705115"/>
            <a:ext cx="5159589" cy="41377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E3E1EF1C-5BB4-967C-934A-DEFCD95435D8}"/>
              </a:ext>
            </a:extLst>
          </p:cNvPr>
          <p:cNvPicPr>
            <a:picLocks noChangeAspect="1" noChangeArrowheads="1"/>
          </p:cNvPicPr>
          <p:nvPr/>
        </p:nvPicPr>
        <p:blipFill>
          <a:blip r:embed="rId4"/>
          <a:srcRect/>
          <a:stretch/>
        </p:blipFill>
        <p:spPr bwMode="auto">
          <a:xfrm>
            <a:off x="6442813" y="2947211"/>
            <a:ext cx="5193202" cy="365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8C31F2-B005-9279-A858-B7DD39E69A2D}"/>
              </a:ext>
            </a:extLst>
          </p:cNvPr>
          <p:cNvSpPr>
            <a:spLocks noGrp="1"/>
          </p:cNvSpPr>
          <p:nvPr>
            <p:ph type="title"/>
          </p:nvPr>
        </p:nvSpPr>
        <p:spPr/>
        <p:txBody>
          <a:bodyPr/>
          <a:lstStyle/>
          <a:p>
            <a:r>
              <a:rPr lang="en-US" dirty="0"/>
              <a:t>Example Usages of extracted flowline</a:t>
            </a:r>
          </a:p>
        </p:txBody>
      </p:sp>
      <p:sp>
        <p:nvSpPr>
          <p:cNvPr id="5" name="Content Placeholder 4">
            <a:extLst>
              <a:ext uri="{FF2B5EF4-FFF2-40B4-BE49-F238E27FC236}">
                <a16:creationId xmlns:a16="http://schemas.microsoft.com/office/drawing/2014/main" id="{775E2023-6301-B453-3878-1BE32C567DFC}"/>
              </a:ext>
            </a:extLst>
          </p:cNvPr>
          <p:cNvSpPr>
            <a:spLocks noGrp="1"/>
          </p:cNvSpPr>
          <p:nvPr>
            <p:ph idx="1"/>
          </p:nvPr>
        </p:nvSpPr>
        <p:spPr>
          <a:xfrm>
            <a:off x="581192" y="2180496"/>
            <a:ext cx="11029615" cy="3678303"/>
          </a:xfrm>
        </p:spPr>
        <p:txBody>
          <a:bodyPr/>
          <a:lstStyle/>
          <a:p>
            <a:r>
              <a:rPr lang="en-US" dirty="0"/>
              <a:t>Acquiring along-flowline measurements for various variables</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p:txBody>
      </p:sp>
      <p:pic>
        <p:nvPicPr>
          <p:cNvPr id="14338" name="Picture 2">
            <a:extLst>
              <a:ext uri="{FF2B5EF4-FFF2-40B4-BE49-F238E27FC236}">
                <a16:creationId xmlns:a16="http://schemas.microsoft.com/office/drawing/2014/main" id="{6B86D9BA-A5C0-3C22-480A-0A0399CD1393}"/>
              </a:ext>
            </a:extLst>
          </p:cNvPr>
          <p:cNvPicPr>
            <a:picLocks noChangeAspect="1" noChangeArrowheads="1"/>
          </p:cNvPicPr>
          <p:nvPr/>
        </p:nvPicPr>
        <p:blipFill>
          <a:blip r:embed="rId3"/>
          <a:srcRect/>
          <a:stretch/>
        </p:blipFill>
        <p:spPr bwMode="auto">
          <a:xfrm>
            <a:off x="589599" y="2689993"/>
            <a:ext cx="5159589" cy="416800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F85841B4-4C30-964B-2F88-9BE4A38259B6}"/>
              </a:ext>
            </a:extLst>
          </p:cNvPr>
          <p:cNvPicPr>
            <a:picLocks noChangeAspect="1" noChangeArrowheads="1"/>
          </p:cNvPicPr>
          <p:nvPr/>
        </p:nvPicPr>
        <p:blipFill>
          <a:blip r:embed="rId4"/>
          <a:srcRect/>
          <a:stretch/>
        </p:blipFill>
        <p:spPr bwMode="auto">
          <a:xfrm>
            <a:off x="6442813" y="2947211"/>
            <a:ext cx="5193202" cy="365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92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8B9A-4A70-099C-A73D-3DFD0220F28B}"/>
              </a:ext>
            </a:extLst>
          </p:cNvPr>
          <p:cNvSpPr>
            <a:spLocks noGrp="1"/>
          </p:cNvSpPr>
          <p:nvPr>
            <p:ph type="title"/>
          </p:nvPr>
        </p:nvSpPr>
        <p:spPr/>
        <p:txBody>
          <a:bodyPr/>
          <a:lstStyle/>
          <a:p>
            <a:r>
              <a:rPr lang="en-US" dirty="0"/>
              <a:t>Possible directions for future improvement</a:t>
            </a:r>
          </a:p>
        </p:txBody>
      </p:sp>
      <p:sp>
        <p:nvSpPr>
          <p:cNvPr id="3" name="Content Placeholder 2">
            <a:extLst>
              <a:ext uri="{FF2B5EF4-FFF2-40B4-BE49-F238E27FC236}">
                <a16:creationId xmlns:a16="http://schemas.microsoft.com/office/drawing/2014/main" id="{F0B261C7-1830-84B6-4468-24ABBBBA7D88}"/>
              </a:ext>
            </a:extLst>
          </p:cNvPr>
          <p:cNvSpPr>
            <a:spLocks noGrp="1"/>
          </p:cNvSpPr>
          <p:nvPr>
            <p:ph idx="1"/>
          </p:nvPr>
        </p:nvSpPr>
        <p:spPr/>
        <p:txBody>
          <a:bodyPr/>
          <a:lstStyle/>
          <a:p>
            <a:r>
              <a:rPr lang="en-US" dirty="0"/>
              <a:t>Use an adaptive grid search to adjust to velocity magnitudes in the first version of my code</a:t>
            </a:r>
          </a:p>
          <a:p>
            <a:r>
              <a:rPr lang="en-US" dirty="0"/>
              <a:t>Streamline the function to directly give you the variables requested along the flowline picked</a:t>
            </a:r>
          </a:p>
          <a:p>
            <a:r>
              <a:rPr lang="en-US" dirty="0"/>
              <a:t>Explore other methods of determining these lines without velocity data, which is trickier to come by</a:t>
            </a:r>
          </a:p>
          <a:p>
            <a:endParaRPr lang="en-US" dirty="0"/>
          </a:p>
        </p:txBody>
      </p:sp>
    </p:spTree>
    <p:extLst>
      <p:ext uri="{BB962C8B-B14F-4D97-AF65-F5344CB8AC3E}">
        <p14:creationId xmlns:p14="http://schemas.microsoft.com/office/powerpoint/2010/main" val="290885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3B9-D939-5A42-3AE5-A589E4D5B4AC}"/>
              </a:ext>
            </a:extLst>
          </p:cNvPr>
          <p:cNvSpPr>
            <a:spLocks noGrp="1"/>
          </p:cNvSpPr>
          <p:nvPr>
            <p:ph type="title"/>
          </p:nvPr>
        </p:nvSpPr>
        <p:spPr/>
        <p:txBody>
          <a:bodyPr/>
          <a:lstStyle/>
          <a:p>
            <a:r>
              <a:rPr lang="en-US" dirty="0"/>
              <a:t>Motivation</a:t>
            </a:r>
          </a:p>
        </p:txBody>
      </p:sp>
      <p:pic>
        <p:nvPicPr>
          <p:cNvPr id="1026" name="Picture 2">
            <a:extLst>
              <a:ext uri="{FF2B5EF4-FFF2-40B4-BE49-F238E27FC236}">
                <a16:creationId xmlns:a16="http://schemas.microsoft.com/office/drawing/2014/main" id="{5152BE61-EAF6-0AFB-0429-495BA4926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86" y="2402718"/>
            <a:ext cx="11308035" cy="35705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67EDAE-CB5F-D83D-7A19-EC0B0DD14A4F}"/>
              </a:ext>
            </a:extLst>
          </p:cNvPr>
          <p:cNvSpPr txBox="1"/>
          <p:nvPr/>
        </p:nvSpPr>
        <p:spPr>
          <a:xfrm>
            <a:off x="439386" y="6151418"/>
            <a:ext cx="3051959" cy="369332"/>
          </a:xfrm>
          <a:prstGeom prst="rect">
            <a:avLst/>
          </a:prstGeom>
          <a:noFill/>
        </p:spPr>
        <p:txBody>
          <a:bodyPr wrap="square" rtlCol="0">
            <a:spAutoFit/>
          </a:bodyPr>
          <a:lstStyle/>
          <a:p>
            <a:r>
              <a:rPr lang="en-US" dirty="0"/>
              <a:t>From </a:t>
            </a:r>
            <a:r>
              <a:rPr lang="en-US" dirty="0" err="1"/>
              <a:t>AntarcticGlaciers.org</a:t>
            </a:r>
            <a:endParaRPr lang="en-US" dirty="0"/>
          </a:p>
        </p:txBody>
      </p:sp>
    </p:spTree>
    <p:extLst>
      <p:ext uri="{BB962C8B-B14F-4D97-AF65-F5344CB8AC3E}">
        <p14:creationId xmlns:p14="http://schemas.microsoft.com/office/powerpoint/2010/main" val="356682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3B9-D939-5A42-3AE5-A589E4D5B4AC}"/>
              </a:ext>
            </a:extLst>
          </p:cNvPr>
          <p:cNvSpPr>
            <a:spLocks noGrp="1"/>
          </p:cNvSpPr>
          <p:nvPr>
            <p:ph type="title"/>
          </p:nvPr>
        </p:nvSpPr>
        <p:spPr/>
        <p:txBody>
          <a:bodyPr/>
          <a:lstStyle/>
          <a:p>
            <a:r>
              <a:rPr lang="en-US" dirty="0"/>
              <a:t>Motivation</a:t>
            </a:r>
          </a:p>
        </p:txBody>
      </p:sp>
      <p:pic>
        <p:nvPicPr>
          <p:cNvPr id="16394" name="Picture 10">
            <a:extLst>
              <a:ext uri="{FF2B5EF4-FFF2-40B4-BE49-F238E27FC236}">
                <a16:creationId xmlns:a16="http://schemas.microsoft.com/office/drawing/2014/main" id="{CC1F34CD-D903-C6FF-A009-D8A89B706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228" y="1840477"/>
            <a:ext cx="9949543" cy="501752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6F5F76A-D39F-C278-DBFE-DCD0F370E1FE}"/>
              </a:ext>
            </a:extLst>
          </p:cNvPr>
          <p:cNvCxnSpPr/>
          <p:nvPr/>
        </p:nvCxnSpPr>
        <p:spPr>
          <a:xfrm>
            <a:off x="1990165" y="5292762"/>
            <a:ext cx="875672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A95333-7A1B-0AC2-3F78-321E3FD26B16}"/>
              </a:ext>
            </a:extLst>
          </p:cNvPr>
          <p:cNvCxnSpPr/>
          <p:nvPr/>
        </p:nvCxnSpPr>
        <p:spPr>
          <a:xfrm flipH="1">
            <a:off x="6368527" y="4349238"/>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2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3B9-D939-5A42-3AE5-A589E4D5B4AC}"/>
              </a:ext>
            </a:extLst>
          </p:cNvPr>
          <p:cNvSpPr>
            <a:spLocks noGrp="1"/>
          </p:cNvSpPr>
          <p:nvPr>
            <p:ph type="title"/>
          </p:nvPr>
        </p:nvSpPr>
        <p:spPr/>
        <p:txBody>
          <a:bodyPr/>
          <a:lstStyle/>
          <a:p>
            <a:r>
              <a:rPr lang="en-US" dirty="0"/>
              <a:t>Motivation</a:t>
            </a:r>
          </a:p>
        </p:txBody>
      </p:sp>
      <p:pic>
        <p:nvPicPr>
          <p:cNvPr id="3074" name="Picture 2">
            <a:extLst>
              <a:ext uri="{FF2B5EF4-FFF2-40B4-BE49-F238E27FC236}">
                <a16:creationId xmlns:a16="http://schemas.microsoft.com/office/drawing/2014/main" id="{7B2EB645-A3AC-E060-7303-CD6BCFDD2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1911926"/>
            <a:ext cx="3742927" cy="47501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235224-F9FF-8194-C11F-37A1CE0DFA0D}"/>
              </a:ext>
            </a:extLst>
          </p:cNvPr>
          <p:cNvSpPr txBox="1"/>
          <p:nvPr/>
        </p:nvSpPr>
        <p:spPr>
          <a:xfrm>
            <a:off x="5632863" y="2803648"/>
            <a:ext cx="5256810" cy="2677656"/>
          </a:xfrm>
          <a:prstGeom prst="rect">
            <a:avLst/>
          </a:prstGeom>
          <a:noFill/>
        </p:spPr>
        <p:txBody>
          <a:bodyPr wrap="square" rtlCol="0">
            <a:spAutoFit/>
          </a:bodyPr>
          <a:lstStyle/>
          <a:p>
            <a:r>
              <a:rPr lang="en-US" sz="2800" dirty="0"/>
              <a:t>How do we find </a:t>
            </a:r>
            <a:r>
              <a:rPr lang="en-US" sz="2800" dirty="0">
                <a:solidFill>
                  <a:srgbClr val="EE151E"/>
                </a:solidFill>
              </a:rPr>
              <a:t>this</a:t>
            </a:r>
            <a:r>
              <a:rPr lang="en-US" sz="2800" dirty="0"/>
              <a:t>, but for any given point on a glacier?</a:t>
            </a:r>
          </a:p>
          <a:p>
            <a:endParaRPr lang="en-US" sz="2800" dirty="0"/>
          </a:p>
          <a:p>
            <a:r>
              <a:rPr lang="en-US" sz="2800" dirty="0"/>
              <a:t>How can we easily extract relevant data from this in an efficient manner?</a:t>
            </a:r>
          </a:p>
        </p:txBody>
      </p:sp>
      <p:cxnSp>
        <p:nvCxnSpPr>
          <p:cNvPr id="5" name="Curved Connector 4">
            <a:extLst>
              <a:ext uri="{FF2B5EF4-FFF2-40B4-BE49-F238E27FC236}">
                <a16:creationId xmlns:a16="http://schemas.microsoft.com/office/drawing/2014/main" id="{64854F67-B36C-DD83-FF31-D8D112662E1F}"/>
              </a:ext>
            </a:extLst>
          </p:cNvPr>
          <p:cNvCxnSpPr>
            <a:cxnSpLocks/>
            <a:stCxn id="3" idx="0"/>
          </p:cNvCxnSpPr>
          <p:nvPr/>
        </p:nvCxnSpPr>
        <p:spPr>
          <a:xfrm rot="16200000" flipH="1" flipV="1">
            <a:off x="5372142" y="827848"/>
            <a:ext cx="913327" cy="4864925"/>
          </a:xfrm>
          <a:prstGeom prst="curvedConnector4">
            <a:avLst>
              <a:gd name="adj1" fmla="val -25029"/>
              <a:gd name="adj2" fmla="val 64809"/>
            </a:avLst>
          </a:prstGeom>
          <a:ln w="38100">
            <a:solidFill>
              <a:srgbClr val="EE151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6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70420B-5762-BF24-EB62-A00019173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78" y="757958"/>
            <a:ext cx="8237043" cy="601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D4F9-224A-8158-92B8-E435344A4AA0}"/>
              </a:ext>
            </a:extLst>
          </p:cNvPr>
          <p:cNvSpPr>
            <a:spLocks noGrp="1"/>
          </p:cNvSpPr>
          <p:nvPr>
            <p:ph type="title"/>
          </p:nvPr>
        </p:nvSpPr>
        <p:spPr/>
        <p:txBody>
          <a:bodyPr/>
          <a:lstStyle/>
          <a:p>
            <a:r>
              <a:rPr lang="en-US" dirty="0"/>
              <a:t>2 Separate Approaches</a:t>
            </a:r>
          </a:p>
        </p:txBody>
      </p:sp>
      <p:sp>
        <p:nvSpPr>
          <p:cNvPr id="3" name="Content Placeholder 2">
            <a:extLst>
              <a:ext uri="{FF2B5EF4-FFF2-40B4-BE49-F238E27FC236}">
                <a16:creationId xmlns:a16="http://schemas.microsoft.com/office/drawing/2014/main" id="{0ABEB450-382B-1DC4-E78F-3A40B71A814F}"/>
              </a:ext>
            </a:extLst>
          </p:cNvPr>
          <p:cNvSpPr>
            <a:spLocks noGrp="1"/>
          </p:cNvSpPr>
          <p:nvPr>
            <p:ph idx="1"/>
          </p:nvPr>
        </p:nvSpPr>
        <p:spPr/>
        <p:txBody>
          <a:bodyPr/>
          <a:lstStyle/>
          <a:p>
            <a:pPr marL="342900" indent="-342900">
              <a:buAutoNum type="arabicPeriod"/>
            </a:pPr>
            <a:r>
              <a:rPr lang="en-US" sz="2400" dirty="0"/>
              <a:t>Following the directions of velocities </a:t>
            </a:r>
          </a:p>
          <a:p>
            <a:pPr marL="342900" indent="-342900">
              <a:buAutoNum type="arabicPeriod"/>
            </a:pPr>
            <a:endParaRPr lang="en-US" dirty="0"/>
          </a:p>
          <a:p>
            <a:pPr marL="342900" indent="-342900">
              <a:buAutoNum type="arabicPeriod"/>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34" name="Group 33">
            <a:extLst>
              <a:ext uri="{FF2B5EF4-FFF2-40B4-BE49-F238E27FC236}">
                <a16:creationId xmlns:a16="http://schemas.microsoft.com/office/drawing/2014/main" id="{BAD45737-2324-CD9C-972A-4C76C9C0F83C}"/>
              </a:ext>
            </a:extLst>
          </p:cNvPr>
          <p:cNvGrpSpPr/>
          <p:nvPr/>
        </p:nvGrpSpPr>
        <p:grpSpPr>
          <a:xfrm>
            <a:off x="4120792" y="3315164"/>
            <a:ext cx="3950415" cy="3191040"/>
            <a:chOff x="4564193" y="3208286"/>
            <a:chExt cx="3011356" cy="2432493"/>
          </a:xfrm>
        </p:grpSpPr>
        <p:pic>
          <p:nvPicPr>
            <p:cNvPr id="4098" name="Picture 2" descr="5x5 Square Grid and 5 Circes">
              <a:extLst>
                <a:ext uri="{FF2B5EF4-FFF2-40B4-BE49-F238E27FC236}">
                  <a16:creationId xmlns:a16="http://schemas.microsoft.com/office/drawing/2014/main" id="{1C0B70EB-F2C5-D848-F9F9-86F257ED92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81"/>
            <a:stretch/>
          </p:blipFill>
          <p:spPr bwMode="auto">
            <a:xfrm>
              <a:off x="4616449" y="3209444"/>
              <a:ext cx="2959100" cy="24313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B22D4A0-5455-0B89-5176-51AC2156110A}"/>
                </a:ext>
              </a:extLst>
            </p:cNvPr>
            <p:cNvCxnSpPr/>
            <p:nvPr/>
          </p:nvCxnSpPr>
          <p:spPr>
            <a:xfrm flipV="1">
              <a:off x="4711451" y="3209444"/>
              <a:ext cx="261257" cy="4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B1E9C05-7961-A752-B2C4-146E5D4E90C9}"/>
                </a:ext>
              </a:extLst>
            </p:cNvPr>
            <p:cNvCxnSpPr/>
            <p:nvPr/>
          </p:nvCxnSpPr>
          <p:spPr>
            <a:xfrm flipV="1">
              <a:off x="5326988" y="3208286"/>
              <a:ext cx="261257" cy="4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08AB5E4-6B8D-4CCF-3399-5EA6A0CC580A}"/>
                </a:ext>
              </a:extLst>
            </p:cNvPr>
            <p:cNvCxnSpPr/>
            <p:nvPr/>
          </p:nvCxnSpPr>
          <p:spPr>
            <a:xfrm flipV="1">
              <a:off x="5942525" y="3223314"/>
              <a:ext cx="261257" cy="4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57CB9A1-D78E-83C4-CBAF-D6C5B24A6421}"/>
                </a:ext>
              </a:extLst>
            </p:cNvPr>
            <p:cNvCxnSpPr/>
            <p:nvPr/>
          </p:nvCxnSpPr>
          <p:spPr>
            <a:xfrm flipV="1">
              <a:off x="6581543" y="3208286"/>
              <a:ext cx="261257" cy="4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3CD0EA-6078-89DC-AB10-976C15B9D1EF}"/>
                </a:ext>
              </a:extLst>
            </p:cNvPr>
            <p:cNvCxnSpPr>
              <a:cxnSpLocks/>
            </p:cNvCxnSpPr>
            <p:nvPr/>
          </p:nvCxnSpPr>
          <p:spPr>
            <a:xfrm flipV="1">
              <a:off x="7303583" y="3208286"/>
              <a:ext cx="142140" cy="4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128A02-F427-2AE8-439F-0D44CF9A86DB}"/>
                </a:ext>
              </a:extLst>
            </p:cNvPr>
            <p:cNvCxnSpPr>
              <a:cxnSpLocks/>
            </p:cNvCxnSpPr>
            <p:nvPr/>
          </p:nvCxnSpPr>
          <p:spPr>
            <a:xfrm flipV="1">
              <a:off x="4616449" y="3916804"/>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8DE846-C65D-E9FA-3BBF-AF6F08CB0EB2}"/>
                </a:ext>
              </a:extLst>
            </p:cNvPr>
            <p:cNvCxnSpPr>
              <a:cxnSpLocks/>
            </p:cNvCxnSpPr>
            <p:nvPr/>
          </p:nvCxnSpPr>
          <p:spPr>
            <a:xfrm flipV="1">
              <a:off x="5248271" y="3916804"/>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3AFF54-313E-7C1B-C947-583A3522DFA4}"/>
                </a:ext>
              </a:extLst>
            </p:cNvPr>
            <p:cNvCxnSpPr>
              <a:cxnSpLocks/>
            </p:cNvCxnSpPr>
            <p:nvPr/>
          </p:nvCxnSpPr>
          <p:spPr>
            <a:xfrm flipV="1">
              <a:off x="5886654" y="3916804"/>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94004B-2770-B667-A555-2C80A71997D9}"/>
                </a:ext>
              </a:extLst>
            </p:cNvPr>
            <p:cNvCxnSpPr>
              <a:cxnSpLocks/>
            </p:cNvCxnSpPr>
            <p:nvPr/>
          </p:nvCxnSpPr>
          <p:spPr>
            <a:xfrm flipV="1">
              <a:off x="6581543" y="3858454"/>
              <a:ext cx="317763" cy="32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F18F0C-9610-5812-F96F-86E2D40A3485}"/>
                </a:ext>
              </a:extLst>
            </p:cNvPr>
            <p:cNvCxnSpPr>
              <a:cxnSpLocks/>
            </p:cNvCxnSpPr>
            <p:nvPr/>
          </p:nvCxnSpPr>
          <p:spPr>
            <a:xfrm flipV="1">
              <a:off x="7273041" y="3853444"/>
              <a:ext cx="203223" cy="46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A8DA32-B1B3-CC4F-A2D9-2ADA6850ED4C}"/>
                </a:ext>
              </a:extLst>
            </p:cNvPr>
            <p:cNvCxnSpPr>
              <a:cxnSpLocks/>
            </p:cNvCxnSpPr>
            <p:nvPr/>
          </p:nvCxnSpPr>
          <p:spPr>
            <a:xfrm flipV="1">
              <a:off x="4632734" y="4546921"/>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E65DCA-01DF-DEB7-A8D1-A40203DD34F7}"/>
                </a:ext>
              </a:extLst>
            </p:cNvPr>
            <p:cNvCxnSpPr>
              <a:cxnSpLocks/>
            </p:cNvCxnSpPr>
            <p:nvPr/>
          </p:nvCxnSpPr>
          <p:spPr>
            <a:xfrm flipV="1">
              <a:off x="5249091" y="4544605"/>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F3E266-7D37-C8A7-B524-240A73BA259B}"/>
                </a:ext>
              </a:extLst>
            </p:cNvPr>
            <p:cNvCxnSpPr>
              <a:cxnSpLocks/>
            </p:cNvCxnSpPr>
            <p:nvPr/>
          </p:nvCxnSpPr>
          <p:spPr>
            <a:xfrm flipV="1">
              <a:off x="5942525" y="4507065"/>
              <a:ext cx="317763" cy="32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FA3979-7BCF-C753-8B04-F1F0740EB5DE}"/>
                </a:ext>
              </a:extLst>
            </p:cNvPr>
            <p:cNvCxnSpPr>
              <a:cxnSpLocks/>
            </p:cNvCxnSpPr>
            <p:nvPr/>
          </p:nvCxnSpPr>
          <p:spPr>
            <a:xfrm flipV="1">
              <a:off x="6571645" y="4521451"/>
              <a:ext cx="317763" cy="32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A3A8-B991-622C-EE1E-C5C64DF4AB76}"/>
                </a:ext>
              </a:extLst>
            </p:cNvPr>
            <p:cNvCxnSpPr>
              <a:cxnSpLocks/>
            </p:cNvCxnSpPr>
            <p:nvPr/>
          </p:nvCxnSpPr>
          <p:spPr>
            <a:xfrm flipV="1">
              <a:off x="5326988" y="5135265"/>
              <a:ext cx="317763" cy="32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0BA041-6835-7B89-C5F2-489164E777E0}"/>
                </a:ext>
              </a:extLst>
            </p:cNvPr>
            <p:cNvCxnSpPr>
              <a:cxnSpLocks/>
            </p:cNvCxnSpPr>
            <p:nvPr/>
          </p:nvCxnSpPr>
          <p:spPr>
            <a:xfrm flipV="1">
              <a:off x="5914271" y="5151369"/>
              <a:ext cx="317763" cy="32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7C1173F-CB9B-33B3-2031-3369650D3792}"/>
                </a:ext>
              </a:extLst>
            </p:cNvPr>
            <p:cNvCxnSpPr>
              <a:cxnSpLocks/>
            </p:cNvCxnSpPr>
            <p:nvPr/>
          </p:nvCxnSpPr>
          <p:spPr>
            <a:xfrm flipV="1">
              <a:off x="6639577" y="5087738"/>
              <a:ext cx="203223" cy="46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A1012F8-C41C-23ED-5ACF-CB2BB279BDF0}"/>
                </a:ext>
              </a:extLst>
            </p:cNvPr>
            <p:cNvCxnSpPr>
              <a:cxnSpLocks/>
            </p:cNvCxnSpPr>
            <p:nvPr/>
          </p:nvCxnSpPr>
          <p:spPr>
            <a:xfrm flipV="1">
              <a:off x="7374652" y="4423595"/>
              <a:ext cx="20282" cy="44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B3C0C2B-FE98-4F3A-BA3F-E99FB91E8CD2}"/>
                </a:ext>
              </a:extLst>
            </p:cNvPr>
            <p:cNvCxnSpPr>
              <a:cxnSpLocks/>
            </p:cNvCxnSpPr>
            <p:nvPr/>
          </p:nvCxnSpPr>
          <p:spPr>
            <a:xfrm flipV="1">
              <a:off x="7364511" y="5072605"/>
              <a:ext cx="20282" cy="44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D5B6621-0D94-75F2-54EC-21A06155060B}"/>
                </a:ext>
              </a:extLst>
            </p:cNvPr>
            <p:cNvCxnSpPr>
              <a:cxnSpLocks/>
            </p:cNvCxnSpPr>
            <p:nvPr/>
          </p:nvCxnSpPr>
          <p:spPr>
            <a:xfrm flipV="1">
              <a:off x="4564193" y="5177038"/>
              <a:ext cx="418690" cy="20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Freeform 38">
            <a:extLst>
              <a:ext uri="{FF2B5EF4-FFF2-40B4-BE49-F238E27FC236}">
                <a16:creationId xmlns:a16="http://schemas.microsoft.com/office/drawing/2014/main" id="{68B4721B-F246-65C9-6227-29650861BB50}"/>
              </a:ext>
            </a:extLst>
          </p:cNvPr>
          <p:cNvSpPr/>
          <p:nvPr/>
        </p:nvSpPr>
        <p:spPr>
          <a:xfrm>
            <a:off x="4441371" y="2945081"/>
            <a:ext cx="3681351" cy="3099459"/>
          </a:xfrm>
          <a:custGeom>
            <a:avLst/>
            <a:gdLst>
              <a:gd name="connsiteX0" fmla="*/ 0 w 3681351"/>
              <a:gd name="connsiteY0" fmla="*/ 3099459 h 3099459"/>
              <a:gd name="connsiteX1" fmla="*/ 1745673 w 3681351"/>
              <a:gd name="connsiteY1" fmla="*/ 2256311 h 3099459"/>
              <a:gd name="connsiteX2" fmla="*/ 2600697 w 3681351"/>
              <a:gd name="connsiteY2" fmla="*/ 1389413 h 3099459"/>
              <a:gd name="connsiteX3" fmla="*/ 3384468 w 3681351"/>
              <a:gd name="connsiteY3" fmla="*/ 558140 h 3099459"/>
              <a:gd name="connsiteX4" fmla="*/ 3681351 w 3681351"/>
              <a:gd name="connsiteY4" fmla="*/ 0 h 3099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351" h="3099459">
                <a:moveTo>
                  <a:pt x="0" y="3099459"/>
                </a:moveTo>
                <a:cubicBezTo>
                  <a:pt x="656112" y="2820389"/>
                  <a:pt x="1312224" y="2541319"/>
                  <a:pt x="1745673" y="2256311"/>
                </a:cubicBezTo>
                <a:cubicBezTo>
                  <a:pt x="2179123" y="1971303"/>
                  <a:pt x="2327565" y="1672441"/>
                  <a:pt x="2600697" y="1389413"/>
                </a:cubicBezTo>
                <a:cubicBezTo>
                  <a:pt x="2873829" y="1106385"/>
                  <a:pt x="3204359" y="789709"/>
                  <a:pt x="3384468" y="558140"/>
                </a:cubicBezTo>
                <a:cubicBezTo>
                  <a:pt x="3564577" y="326571"/>
                  <a:pt x="3566556" y="150421"/>
                  <a:pt x="3681351" y="0"/>
                </a:cubicBezTo>
              </a:path>
            </a:pathLst>
          </a:custGeom>
          <a:noFill/>
          <a:ln>
            <a:solidFill>
              <a:srgbClr val="EE1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98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70420B-5762-BF24-EB62-A0001917363A}"/>
              </a:ext>
            </a:extLst>
          </p:cNvPr>
          <p:cNvPicPr>
            <a:picLocks noChangeAspect="1" noChangeArrowheads="1"/>
          </p:cNvPicPr>
          <p:nvPr/>
        </p:nvPicPr>
        <p:blipFill>
          <a:blip r:embed="rId3"/>
          <a:srcRect/>
          <a:stretch/>
        </p:blipFill>
        <p:spPr bwMode="auto">
          <a:xfrm>
            <a:off x="1977478" y="762907"/>
            <a:ext cx="8237043" cy="600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D4F9-224A-8158-92B8-E435344A4AA0}"/>
              </a:ext>
            </a:extLst>
          </p:cNvPr>
          <p:cNvSpPr>
            <a:spLocks noGrp="1"/>
          </p:cNvSpPr>
          <p:nvPr>
            <p:ph type="title"/>
          </p:nvPr>
        </p:nvSpPr>
        <p:spPr/>
        <p:txBody>
          <a:bodyPr/>
          <a:lstStyle/>
          <a:p>
            <a:r>
              <a:rPr lang="en-US" dirty="0"/>
              <a:t>2 Separate Approaches</a:t>
            </a:r>
          </a:p>
        </p:txBody>
      </p:sp>
      <p:sp>
        <p:nvSpPr>
          <p:cNvPr id="3" name="Content Placeholder 2">
            <a:extLst>
              <a:ext uri="{FF2B5EF4-FFF2-40B4-BE49-F238E27FC236}">
                <a16:creationId xmlns:a16="http://schemas.microsoft.com/office/drawing/2014/main" id="{0ABEB450-382B-1DC4-E78F-3A40B71A814F}"/>
              </a:ext>
            </a:extLst>
          </p:cNvPr>
          <p:cNvSpPr>
            <a:spLocks noGrp="1"/>
          </p:cNvSpPr>
          <p:nvPr>
            <p:ph idx="1"/>
          </p:nvPr>
        </p:nvSpPr>
        <p:spPr/>
        <p:txBody>
          <a:bodyPr/>
          <a:lstStyle/>
          <a:p>
            <a:pPr marL="457200" indent="-457200">
              <a:buFont typeface="+mj-lt"/>
              <a:buAutoNum type="arabicPeriod" startAt="2"/>
            </a:pPr>
            <a:r>
              <a:rPr lang="en-US" sz="2400" dirty="0"/>
              <a:t>Calculating the </a:t>
            </a:r>
            <a:r>
              <a:rPr lang="en-US" sz="2400" dirty="0" err="1"/>
              <a:t>pathline</a:t>
            </a:r>
            <a:endParaRPr lang="en-US" sz="2400" dirty="0"/>
          </a:p>
          <a:p>
            <a:pPr marL="342900" indent="-342900">
              <a:buAutoNum type="arabicPeriod" startAt="2"/>
            </a:pPr>
            <a:endParaRPr lang="en-US" dirty="0"/>
          </a:p>
          <a:p>
            <a:pPr marL="342900" indent="-342900">
              <a:buAutoNum type="arabicPeriod" startAt="2"/>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417CAAA8-D56A-AFC6-6CCC-32421017AD64}"/>
              </a:ext>
            </a:extLst>
          </p:cNvPr>
          <p:cNvPicPr>
            <a:picLocks noChangeAspect="1"/>
          </p:cNvPicPr>
          <p:nvPr/>
        </p:nvPicPr>
        <p:blipFill>
          <a:blip r:embed="rId3"/>
          <a:stretch>
            <a:fillRect/>
          </a:stretch>
        </p:blipFill>
        <p:spPr>
          <a:xfrm>
            <a:off x="581192" y="3429000"/>
            <a:ext cx="5206225" cy="2108306"/>
          </a:xfrm>
          <a:prstGeom prst="rect">
            <a:avLst/>
          </a:prstGeom>
        </p:spPr>
      </p:pic>
    </p:spTree>
    <p:extLst>
      <p:ext uri="{BB962C8B-B14F-4D97-AF65-F5344CB8AC3E}">
        <p14:creationId xmlns:p14="http://schemas.microsoft.com/office/powerpoint/2010/main" val="377024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70420B-5762-BF24-EB62-A0001917363A}"/>
              </a:ext>
            </a:extLst>
          </p:cNvPr>
          <p:cNvPicPr>
            <a:picLocks noChangeAspect="1" noChangeArrowheads="1"/>
          </p:cNvPicPr>
          <p:nvPr/>
        </p:nvPicPr>
        <p:blipFill>
          <a:blip r:embed="rId3"/>
          <a:srcRect/>
          <a:stretch/>
        </p:blipFill>
        <p:spPr bwMode="auto">
          <a:xfrm>
            <a:off x="1977478" y="762907"/>
            <a:ext cx="8237042" cy="600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5930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{9E7DDCB7-7D07-464D-9D1C-ED5D05EA7691}tf10001123</Template>
  <TotalTime>2853</TotalTime>
  <Words>1732</Words>
  <Application>Microsoft Macintosh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Wingdings 2</vt:lpstr>
      <vt:lpstr>Dividend</vt:lpstr>
      <vt:lpstr>A program for generating along-flowline profiles</vt:lpstr>
      <vt:lpstr>Motivation</vt:lpstr>
      <vt:lpstr>Motivation</vt:lpstr>
      <vt:lpstr>Motivation</vt:lpstr>
      <vt:lpstr>PowerPoint Presentation</vt:lpstr>
      <vt:lpstr>2 Separate Approaches</vt:lpstr>
      <vt:lpstr>PowerPoint Presentation</vt:lpstr>
      <vt:lpstr>2 Separate Approaches</vt:lpstr>
      <vt:lpstr>PowerPoint Presentation</vt:lpstr>
      <vt:lpstr>PowerPoint Presentation</vt:lpstr>
      <vt:lpstr>A rough Demonstration</vt:lpstr>
      <vt:lpstr>Example Usages of extracted flowline</vt:lpstr>
      <vt:lpstr>Example Usages of extracted flowline</vt:lpstr>
      <vt:lpstr>Possible directions for future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program for generating along-flowline profiles</dc:title>
  <dc:creator>George Lu</dc:creator>
  <cp:lastModifiedBy>George Lu</cp:lastModifiedBy>
  <cp:revision>155</cp:revision>
  <dcterms:created xsi:type="dcterms:W3CDTF">2023-04-25T17:13:19Z</dcterms:created>
  <dcterms:modified xsi:type="dcterms:W3CDTF">2023-04-27T16:46:59Z</dcterms:modified>
</cp:coreProperties>
</file>