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7DDE41E-EBDE-40F0-8120-A2B3E3547F87}" type="datetimeFigureOut">
              <a:rPr lang="en-IN" smtClean="0"/>
              <a:t>31-08-2020</a:t>
            </a:fld>
            <a:endParaRPr lang="en-IN"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700A248-63B0-4D4D-98B7-DB043C7559F6}" type="slidenum">
              <a:rPr lang="en-IN" smtClean="0"/>
              <a:t>‹#›</a:t>
            </a:fld>
            <a:endParaRPr lang="en-IN"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980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8191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533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0087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7DDE41E-EBDE-40F0-8120-A2B3E3547F87}" type="datetimeFigureOut">
              <a:rPr lang="en-IN" smtClean="0"/>
              <a:t>31-08-2020</a:t>
            </a:fld>
            <a:endParaRPr lang="en-IN"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700A248-63B0-4D4D-98B7-DB043C7559F6}" type="slidenum">
              <a:rPr lang="en-IN" smtClean="0"/>
              <a:t>‹#›</a:t>
            </a:fld>
            <a:endParaRPr lang="en-IN"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4970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35766985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0075995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122711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DE41E-EBDE-40F0-8120-A2B3E3547F87}" type="datetimeFigureOut">
              <a:rPr lang="en-IN" smtClean="0"/>
              <a:t>31-08-2020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6146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7DDE41E-EBDE-40F0-8120-A2B3E3547F87}" type="datetimeFigureOut">
              <a:rPr lang="en-IN" smtClean="0"/>
              <a:t>31-08-2020</a:t>
            </a:fld>
            <a:endParaRPr lang="en-IN" dirty="0"/>
          </a:p>
        </p:txBody>
      </p:sp>
      <p:sp>
        <p:nvSpPr>
          <p:cNvPr id="6" name="Footer Placeholder 5"/>
          <p:cNvSpPr>
            <a:spLocks noGrp="1"/>
          </p:cNvSpPr>
          <p:nvPr>
            <p:ph type="ftr" sz="quarter" idx="11"/>
          </p:nvPr>
        </p:nvSpPr>
        <p:spPr>
          <a:xfrm>
            <a:off x="2103620" y="6375679"/>
            <a:ext cx="3482179" cy="345796"/>
          </a:xfrm>
        </p:spPr>
        <p:txBody>
          <a:bodyPr/>
          <a:lstStyle/>
          <a:p>
            <a:endParaRPr lang="en-IN" dirty="0"/>
          </a:p>
        </p:txBody>
      </p:sp>
      <p:sp>
        <p:nvSpPr>
          <p:cNvPr id="7" name="Slide Number Placeholder 6"/>
          <p:cNvSpPr>
            <a:spLocks noGrp="1"/>
          </p:cNvSpPr>
          <p:nvPr>
            <p:ph type="sldNum" sz="quarter" idx="12"/>
          </p:nvPr>
        </p:nvSpPr>
        <p:spPr>
          <a:xfrm>
            <a:off x="5691014" y="6375679"/>
            <a:ext cx="1232456" cy="345796"/>
          </a:xfrm>
        </p:spPr>
        <p:txBody>
          <a:bodyPr/>
          <a:lstStyle/>
          <a:p>
            <a:fld id="{5700A248-63B0-4D4D-98B7-DB043C7559F6}" type="slidenum">
              <a:rPr lang="en-IN" smtClean="0"/>
              <a:t>‹#›</a:t>
            </a:fld>
            <a:endParaRPr lang="en-IN"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81501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7DDE41E-EBDE-40F0-8120-A2B3E3547F87}" type="datetimeFigureOut">
              <a:rPr lang="en-IN" smtClean="0"/>
              <a:t>31-08-2020</a:t>
            </a:fld>
            <a:endParaRPr lang="en-IN" dirty="0"/>
          </a:p>
        </p:txBody>
      </p:sp>
      <p:sp>
        <p:nvSpPr>
          <p:cNvPr id="6" name="Footer Placeholder 5"/>
          <p:cNvSpPr>
            <a:spLocks noGrp="1"/>
          </p:cNvSpPr>
          <p:nvPr>
            <p:ph type="ftr" sz="quarter" idx="11"/>
          </p:nvPr>
        </p:nvSpPr>
        <p:spPr>
          <a:xfrm>
            <a:off x="2103621" y="6375679"/>
            <a:ext cx="3482178" cy="345796"/>
          </a:xfrm>
        </p:spPr>
        <p:txBody>
          <a:bodyPr/>
          <a:lstStyle/>
          <a:p>
            <a:endParaRPr lang="en-IN" dirty="0"/>
          </a:p>
        </p:txBody>
      </p:sp>
      <p:sp>
        <p:nvSpPr>
          <p:cNvPr id="7" name="Slide Number Placeholder 6"/>
          <p:cNvSpPr>
            <a:spLocks noGrp="1"/>
          </p:cNvSpPr>
          <p:nvPr>
            <p:ph type="sldNum" sz="quarter" idx="12"/>
          </p:nvPr>
        </p:nvSpPr>
        <p:spPr>
          <a:xfrm>
            <a:off x="5687568" y="6375679"/>
            <a:ext cx="1234440" cy="345796"/>
          </a:xfrm>
        </p:spPr>
        <p:txBody>
          <a:bodyPr/>
          <a:lstStyle/>
          <a:p>
            <a:fld id="{5700A248-63B0-4D4D-98B7-DB043C7559F6}" type="slidenum">
              <a:rPr lang="en-IN" smtClean="0"/>
              <a:t>‹#›</a:t>
            </a:fld>
            <a:endParaRPr lang="en-IN" dirty="0"/>
          </a:p>
        </p:txBody>
      </p:sp>
    </p:spTree>
    <p:extLst>
      <p:ext uri="{BB962C8B-B14F-4D97-AF65-F5344CB8AC3E}">
        <p14:creationId xmlns:p14="http://schemas.microsoft.com/office/powerpoint/2010/main" val="425251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DDE41E-EBDE-40F0-8120-A2B3E3547F87}" type="datetimeFigureOut">
              <a:rPr lang="en-IN" smtClean="0"/>
              <a:t>31-08-2020</a:t>
            </a:fld>
            <a:endParaRPr lang="en-IN"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700A248-63B0-4D4D-98B7-DB043C7559F6}" type="slidenum">
              <a:rPr lang="en-IN" smtClean="0"/>
              <a:t>‹#›</a:t>
            </a:fld>
            <a:endParaRPr lang="en-IN"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519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hyperlink" Target="mailto:vishnub34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A0B9-15E7-48F7-8B0B-7D51C7D1F851}"/>
              </a:ext>
            </a:extLst>
          </p:cNvPr>
          <p:cNvSpPr>
            <a:spLocks noGrp="1"/>
          </p:cNvSpPr>
          <p:nvPr>
            <p:ph type="ctrTitle"/>
          </p:nvPr>
        </p:nvSpPr>
        <p:spPr>
          <a:xfrm>
            <a:off x="1039193" y="2964482"/>
            <a:ext cx="10318418" cy="1929948"/>
          </a:xfrm>
        </p:spPr>
        <p:txBody>
          <a:bodyPr/>
          <a:lstStyle/>
          <a:p>
            <a:r>
              <a:rPr lang="en-US" sz="8000" b="1" i="0" dirty="0">
                <a:solidFill>
                  <a:srgbClr val="000000"/>
                </a:solidFill>
                <a:effectLst/>
                <a:latin typeface="Open Sans"/>
              </a:rPr>
              <a:t>Web Developer </a:t>
            </a:r>
            <a:br>
              <a:rPr lang="en-US" sz="8000" b="1" i="0" dirty="0">
                <a:solidFill>
                  <a:srgbClr val="000000"/>
                </a:solidFill>
                <a:effectLst/>
                <a:latin typeface="Open Sans"/>
              </a:rPr>
            </a:br>
            <a:r>
              <a:rPr lang="en-US" sz="8000" b="1" i="0" dirty="0">
                <a:solidFill>
                  <a:srgbClr val="000000"/>
                </a:solidFill>
                <a:effectLst/>
                <a:latin typeface="Open Sans"/>
              </a:rPr>
              <a:t>vs </a:t>
            </a:r>
            <a:br>
              <a:rPr lang="en-US" sz="8000" b="1" i="0" dirty="0">
                <a:solidFill>
                  <a:srgbClr val="000000"/>
                </a:solidFill>
                <a:effectLst/>
                <a:latin typeface="Open Sans"/>
              </a:rPr>
            </a:br>
            <a:r>
              <a:rPr lang="en-US" sz="8000" b="1" i="0" dirty="0">
                <a:solidFill>
                  <a:srgbClr val="000000"/>
                </a:solidFill>
                <a:effectLst/>
                <a:latin typeface="Open Sans"/>
              </a:rPr>
              <a:t>Web Designer</a:t>
            </a:r>
            <a:br>
              <a:rPr lang="en-US" sz="8000" b="1" i="0" dirty="0">
                <a:solidFill>
                  <a:srgbClr val="000000"/>
                </a:solidFill>
                <a:effectLst/>
                <a:latin typeface="Open Sans"/>
              </a:rPr>
            </a:br>
            <a:endParaRPr lang="en-IN" sz="8000" dirty="0"/>
          </a:p>
        </p:txBody>
      </p:sp>
      <p:sp>
        <p:nvSpPr>
          <p:cNvPr id="3" name="Subtitle 2">
            <a:extLst>
              <a:ext uri="{FF2B5EF4-FFF2-40B4-BE49-F238E27FC236}">
                <a16:creationId xmlns:a16="http://schemas.microsoft.com/office/drawing/2014/main" id="{5370B624-A57C-4E0C-BC5B-929EA4215159}"/>
              </a:ext>
            </a:extLst>
          </p:cNvPr>
          <p:cNvSpPr>
            <a:spLocks noGrp="1"/>
          </p:cNvSpPr>
          <p:nvPr>
            <p:ph type="subTitle" idx="1"/>
          </p:nvPr>
        </p:nvSpPr>
        <p:spPr>
          <a:xfrm>
            <a:off x="4220826" y="6362654"/>
            <a:ext cx="8045373" cy="742279"/>
          </a:xfrm>
        </p:spPr>
        <p:txBody>
          <a:bodyPr/>
          <a:lstStyle/>
          <a:p>
            <a:pPr algn="r"/>
            <a:r>
              <a:rPr lang="en-IN" dirty="0"/>
              <a:t>Vishnu bhagirathan</a:t>
            </a:r>
          </a:p>
        </p:txBody>
      </p:sp>
    </p:spTree>
    <p:extLst>
      <p:ext uri="{BB962C8B-B14F-4D97-AF65-F5344CB8AC3E}">
        <p14:creationId xmlns:p14="http://schemas.microsoft.com/office/powerpoint/2010/main" val="337261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E263-7330-4FE7-9ADA-EA5C04460DAF}"/>
              </a:ext>
            </a:extLst>
          </p:cNvPr>
          <p:cNvSpPr>
            <a:spLocks noGrp="1"/>
          </p:cNvSpPr>
          <p:nvPr>
            <p:ph type="title"/>
          </p:nvPr>
        </p:nvSpPr>
        <p:spPr/>
        <p:txBody>
          <a:bodyPr/>
          <a:lstStyle/>
          <a:p>
            <a:r>
              <a:rPr lang="en-IN" b="1" i="0" dirty="0">
                <a:solidFill>
                  <a:srgbClr val="4A4A4A"/>
                </a:solidFill>
                <a:effectLst/>
                <a:latin typeface="Open Sans"/>
              </a:rPr>
              <a:t>UX Designers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D6062466-77E8-4602-8CEB-E3DB74AA5B4D}"/>
              </a:ext>
            </a:extLst>
          </p:cNvPr>
          <p:cNvSpPr>
            <a:spLocks noGrp="1"/>
          </p:cNvSpPr>
          <p:nvPr>
            <p:ph idx="1"/>
          </p:nvPr>
        </p:nvSpPr>
        <p:spPr/>
        <p:txBody>
          <a:bodyPr>
            <a:normAutofit/>
          </a:bodyPr>
          <a:lstStyle/>
          <a:p>
            <a:pPr marL="0" indent="0">
              <a:buNone/>
            </a:pPr>
            <a:r>
              <a:rPr lang="en-US" sz="2400" b="0" i="0" dirty="0">
                <a:solidFill>
                  <a:srgbClr val="4A4A4A"/>
                </a:solidFill>
                <a:effectLst/>
                <a:latin typeface="Open Sans"/>
              </a:rPr>
              <a:t>User Experience (UX) designers make sure that your website is able to keep the visitors engaged. They analyze data before finalizing any design on the website. Also, UX designers run complex tests and restructure the websites when needed to keep the user experience optimal.</a:t>
            </a:r>
            <a:endParaRPr lang="en-IN" sz="2400" dirty="0"/>
          </a:p>
        </p:txBody>
      </p:sp>
    </p:spTree>
    <p:extLst>
      <p:ext uri="{BB962C8B-B14F-4D97-AF65-F5344CB8AC3E}">
        <p14:creationId xmlns:p14="http://schemas.microsoft.com/office/powerpoint/2010/main" val="329438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F175-35DB-443A-84CF-3E4A178649F7}"/>
              </a:ext>
            </a:extLst>
          </p:cNvPr>
          <p:cNvSpPr>
            <a:spLocks noGrp="1"/>
          </p:cNvSpPr>
          <p:nvPr>
            <p:ph type="title"/>
          </p:nvPr>
        </p:nvSpPr>
        <p:spPr/>
        <p:txBody>
          <a:bodyPr/>
          <a:lstStyle/>
          <a:p>
            <a:r>
              <a:rPr lang="en-IN" b="1" i="0" dirty="0">
                <a:solidFill>
                  <a:srgbClr val="4A4A4A"/>
                </a:solidFill>
                <a:effectLst/>
                <a:latin typeface="Open Sans"/>
              </a:rPr>
              <a:t>Visual Designers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3AB5C177-D99A-4401-BC34-C2B55AA238D7}"/>
              </a:ext>
            </a:extLst>
          </p:cNvPr>
          <p:cNvSpPr>
            <a:spLocks noGrp="1"/>
          </p:cNvSpPr>
          <p:nvPr>
            <p:ph idx="1"/>
          </p:nvPr>
        </p:nvSpPr>
        <p:spPr/>
        <p:txBody>
          <a:bodyPr>
            <a:normAutofit/>
          </a:bodyPr>
          <a:lstStyle/>
          <a:p>
            <a:pPr marL="0" indent="0">
              <a:buNone/>
            </a:pPr>
            <a:r>
              <a:rPr lang="en-US" sz="2400" b="0" i="0" dirty="0">
                <a:solidFill>
                  <a:srgbClr val="4A4A4A"/>
                </a:solidFill>
                <a:effectLst/>
                <a:latin typeface="Open Sans"/>
              </a:rPr>
              <a:t>When we combine the duties of a UI and UX designer, it creates a separate profile called the visual designer. Visual designing refers to creating interfaces that are both visually pleasing and convenient to use. Also, they must respect the voice of a brand. Visual design skills involve both creativity and programming.</a:t>
            </a:r>
            <a:endParaRPr lang="en-IN" sz="2400" dirty="0"/>
          </a:p>
        </p:txBody>
      </p:sp>
    </p:spTree>
    <p:extLst>
      <p:ext uri="{BB962C8B-B14F-4D97-AF65-F5344CB8AC3E}">
        <p14:creationId xmlns:p14="http://schemas.microsoft.com/office/powerpoint/2010/main" val="405785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A887-D655-423E-867B-60456C87EC13}"/>
              </a:ext>
            </a:extLst>
          </p:cNvPr>
          <p:cNvSpPr>
            <a:spLocks noGrp="1"/>
          </p:cNvSpPr>
          <p:nvPr>
            <p:ph type="title"/>
          </p:nvPr>
        </p:nvSpPr>
        <p:spPr/>
        <p:txBody>
          <a:bodyPr/>
          <a:lstStyle/>
          <a:p>
            <a:r>
              <a:rPr lang="en-IN" b="1" i="0" dirty="0">
                <a:solidFill>
                  <a:srgbClr val="4A4A4A"/>
                </a:solidFill>
                <a:effectLst/>
                <a:latin typeface="Open Sans"/>
              </a:rPr>
              <a:t>Salary Trends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38F45328-C87D-4608-8FB7-BABCAF17E7B7}"/>
              </a:ext>
            </a:extLst>
          </p:cNvPr>
          <p:cNvSpPr>
            <a:spLocks noGrp="1"/>
          </p:cNvSpPr>
          <p:nvPr>
            <p:ph idx="1"/>
          </p:nvPr>
        </p:nvSpPr>
        <p:spPr>
          <a:xfrm>
            <a:off x="1251678" y="1389893"/>
            <a:ext cx="10178322" cy="5315707"/>
          </a:xfrm>
        </p:spPr>
        <p:txBody>
          <a:bodyPr>
            <a:normAutofit lnSpcReduction="10000"/>
          </a:bodyPr>
          <a:lstStyle/>
          <a:p>
            <a:r>
              <a:rPr lang="en-IN" dirty="0"/>
              <a:t>Web Developer</a:t>
            </a:r>
          </a:p>
          <a:p>
            <a:endParaRPr lang="en-IN" dirty="0"/>
          </a:p>
          <a:p>
            <a:endParaRPr lang="en-IN" dirty="0"/>
          </a:p>
          <a:p>
            <a:endParaRPr lang="en-IN" dirty="0"/>
          </a:p>
          <a:p>
            <a:endParaRPr lang="en-IN" dirty="0"/>
          </a:p>
          <a:p>
            <a:endParaRPr lang="en-IN" dirty="0"/>
          </a:p>
          <a:p>
            <a:r>
              <a:rPr lang="en-IN" dirty="0"/>
              <a:t>Web Designer</a:t>
            </a:r>
          </a:p>
          <a:p>
            <a:endParaRPr lang="en-IN" dirty="0"/>
          </a:p>
          <a:p>
            <a:endParaRPr lang="en-IN" dirty="0"/>
          </a:p>
          <a:p>
            <a:endParaRPr lang="en-IN" dirty="0"/>
          </a:p>
          <a:p>
            <a:endParaRPr lang="en-IN" dirty="0"/>
          </a:p>
          <a:p>
            <a:endParaRPr lang="en-IN" dirty="0"/>
          </a:p>
          <a:p>
            <a:pPr marL="0" indent="0" algn="r">
              <a:buNone/>
            </a:pPr>
            <a:r>
              <a:rPr lang="en-IN" dirty="0"/>
              <a:t>*</a:t>
            </a:r>
            <a:r>
              <a:rPr lang="en-IN" sz="1400" dirty="0"/>
              <a:t>Source: Payscale.com</a:t>
            </a:r>
            <a:endParaRPr lang="en-IN" dirty="0"/>
          </a:p>
        </p:txBody>
      </p:sp>
      <p:pic>
        <p:nvPicPr>
          <p:cNvPr id="5" name="Picture 4">
            <a:extLst>
              <a:ext uri="{FF2B5EF4-FFF2-40B4-BE49-F238E27FC236}">
                <a16:creationId xmlns:a16="http://schemas.microsoft.com/office/drawing/2014/main" id="{B4B101DA-754E-444A-9673-9D7906A8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74" y="1931052"/>
            <a:ext cx="6277851" cy="1209844"/>
          </a:xfrm>
          <a:prstGeom prst="rect">
            <a:avLst/>
          </a:prstGeom>
        </p:spPr>
      </p:pic>
      <p:pic>
        <p:nvPicPr>
          <p:cNvPr id="7" name="Picture 6">
            <a:extLst>
              <a:ext uri="{FF2B5EF4-FFF2-40B4-BE49-F238E27FC236}">
                <a16:creationId xmlns:a16="http://schemas.microsoft.com/office/drawing/2014/main" id="{67507937-03D2-4393-8678-82611F46D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074" y="4959826"/>
            <a:ext cx="6411220" cy="1190791"/>
          </a:xfrm>
          <a:prstGeom prst="rect">
            <a:avLst/>
          </a:prstGeom>
        </p:spPr>
      </p:pic>
    </p:spTree>
    <p:extLst>
      <p:ext uri="{BB962C8B-B14F-4D97-AF65-F5344CB8AC3E}">
        <p14:creationId xmlns:p14="http://schemas.microsoft.com/office/powerpoint/2010/main" val="155692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6E7F9-EAF7-4CD9-AC87-15FC4AA9C68C}"/>
              </a:ext>
            </a:extLst>
          </p:cNvPr>
          <p:cNvSpPr>
            <a:spLocks noGrp="1"/>
          </p:cNvSpPr>
          <p:nvPr>
            <p:ph type="title"/>
          </p:nvPr>
        </p:nvSpPr>
        <p:spPr>
          <a:xfrm>
            <a:off x="1251678" y="205741"/>
            <a:ext cx="10172700" cy="865975"/>
          </a:xfrm>
        </p:spPr>
        <p:txBody>
          <a:bodyPr>
            <a:normAutofit fontScale="90000"/>
          </a:bodyPr>
          <a:lstStyle/>
          <a:p>
            <a:r>
              <a:rPr lang="en-US" b="1" i="0" dirty="0">
                <a:solidFill>
                  <a:srgbClr val="4A4A4A"/>
                </a:solidFill>
                <a:effectLst/>
                <a:latin typeface="Open Sans"/>
              </a:rPr>
              <a:t>Web Dev vs Web Designer</a:t>
            </a:r>
            <a:br>
              <a:rPr lang="en-US" b="0" i="0" dirty="0">
                <a:solidFill>
                  <a:srgbClr val="4A4A4A"/>
                </a:solidFill>
                <a:effectLst/>
                <a:latin typeface="Open Sans"/>
              </a:rPr>
            </a:br>
            <a:endParaRPr lang="en-IN" dirty="0"/>
          </a:p>
        </p:txBody>
      </p:sp>
      <p:sp>
        <p:nvSpPr>
          <p:cNvPr id="5" name="Text Placeholder 4">
            <a:extLst>
              <a:ext uri="{FF2B5EF4-FFF2-40B4-BE49-F238E27FC236}">
                <a16:creationId xmlns:a16="http://schemas.microsoft.com/office/drawing/2014/main" id="{0C134C45-9E59-4A27-89C1-1FC93BB704E9}"/>
              </a:ext>
            </a:extLst>
          </p:cNvPr>
          <p:cNvSpPr>
            <a:spLocks noGrp="1"/>
          </p:cNvSpPr>
          <p:nvPr>
            <p:ph type="body" idx="1"/>
          </p:nvPr>
        </p:nvSpPr>
        <p:spPr>
          <a:xfrm>
            <a:off x="1251678" y="1054870"/>
            <a:ext cx="4800600" cy="632529"/>
          </a:xfrm>
        </p:spPr>
        <p:txBody>
          <a:bodyPr/>
          <a:lstStyle/>
          <a:p>
            <a:pPr algn="ctr"/>
            <a:r>
              <a:rPr lang="en-IN" dirty="0"/>
              <a:t>Web Developer</a:t>
            </a:r>
          </a:p>
        </p:txBody>
      </p:sp>
      <p:sp>
        <p:nvSpPr>
          <p:cNvPr id="6" name="Content Placeholder 5">
            <a:extLst>
              <a:ext uri="{FF2B5EF4-FFF2-40B4-BE49-F238E27FC236}">
                <a16:creationId xmlns:a16="http://schemas.microsoft.com/office/drawing/2014/main" id="{5631E387-60CB-4F34-AEC4-487406E4CEC3}"/>
              </a:ext>
            </a:extLst>
          </p:cNvPr>
          <p:cNvSpPr>
            <a:spLocks noGrp="1"/>
          </p:cNvSpPr>
          <p:nvPr>
            <p:ph sz="half" idx="2"/>
          </p:nvPr>
        </p:nvSpPr>
        <p:spPr>
          <a:xfrm>
            <a:off x="1251678" y="1982174"/>
            <a:ext cx="4800600" cy="4802084"/>
          </a:xfrm>
        </p:spPr>
        <p:txBody>
          <a:bodyPr>
            <a:normAutofit fontScale="92500" lnSpcReduction="10000"/>
          </a:bodyPr>
          <a:lstStyle/>
          <a:p>
            <a:pPr algn="just">
              <a:buFont typeface="Arial" panose="020B0604020202020204" pitchFamily="34" charset="0"/>
              <a:buChar char="•"/>
            </a:pPr>
            <a:r>
              <a:rPr lang="en-US" b="0" i="0" dirty="0">
                <a:solidFill>
                  <a:srgbClr val="4A4A4A"/>
                </a:solidFill>
                <a:effectLst/>
                <a:latin typeface="Open Sans"/>
              </a:rPr>
              <a:t>Build the user interface using HTML, CSS, and JS languages.</a:t>
            </a:r>
          </a:p>
          <a:p>
            <a:pPr algn="just">
              <a:buFont typeface="Arial" panose="020B0604020202020204" pitchFamily="34" charset="0"/>
              <a:buChar char="•"/>
            </a:pPr>
            <a:r>
              <a:rPr lang="en-US" b="0" i="0" dirty="0">
                <a:solidFill>
                  <a:srgbClr val="4A4A4A"/>
                </a:solidFill>
                <a:effectLst/>
                <a:latin typeface="Open Sans"/>
              </a:rPr>
              <a:t>Front-end developers can use styling preprocessors, JavaScript libraries, and frameworks to fasten development.</a:t>
            </a:r>
          </a:p>
          <a:p>
            <a:pPr algn="just">
              <a:buFont typeface="Arial" panose="020B0604020202020204" pitchFamily="34" charset="0"/>
              <a:buChar char="•"/>
            </a:pPr>
            <a:r>
              <a:rPr lang="en-US" b="0" i="0" dirty="0">
                <a:solidFill>
                  <a:srgbClr val="4A4A4A"/>
                </a:solidFill>
                <a:effectLst/>
                <a:latin typeface="Open Sans"/>
              </a:rPr>
              <a:t>Front-end developers provide the markup design to back-end developers to implement a dynamic website.</a:t>
            </a:r>
          </a:p>
          <a:p>
            <a:pPr algn="just">
              <a:buFont typeface="Arial" panose="020B0604020202020204" pitchFamily="34" charset="0"/>
              <a:buChar char="•"/>
            </a:pPr>
            <a:r>
              <a:rPr lang="en-US" b="0" i="0" dirty="0">
                <a:solidFill>
                  <a:srgbClr val="4A4A4A"/>
                </a:solidFill>
                <a:effectLst/>
                <a:latin typeface="Open Sans"/>
              </a:rPr>
              <a:t>Back-end developers create the backbone of the website using languages such as PHP and MySQL.</a:t>
            </a:r>
          </a:p>
          <a:p>
            <a:pPr algn="just">
              <a:buFont typeface="Arial" panose="020B0604020202020204" pitchFamily="34" charset="0"/>
              <a:buChar char="•"/>
            </a:pPr>
            <a:r>
              <a:rPr lang="en-US" b="0" i="0" dirty="0">
                <a:solidFill>
                  <a:srgbClr val="4A4A4A"/>
                </a:solidFill>
                <a:effectLst/>
                <a:latin typeface="Open Sans"/>
              </a:rPr>
              <a:t>Web developers also use versioning tools to keep a history of the previous builds to quickly and effortlessly move back to a previous version.</a:t>
            </a:r>
          </a:p>
          <a:p>
            <a:endParaRPr lang="en-IN" dirty="0"/>
          </a:p>
        </p:txBody>
      </p:sp>
      <p:sp>
        <p:nvSpPr>
          <p:cNvPr id="7" name="Text Placeholder 6">
            <a:extLst>
              <a:ext uri="{FF2B5EF4-FFF2-40B4-BE49-F238E27FC236}">
                <a16:creationId xmlns:a16="http://schemas.microsoft.com/office/drawing/2014/main" id="{85BB564D-D445-46AF-ACC3-B3E22C7DB916}"/>
              </a:ext>
            </a:extLst>
          </p:cNvPr>
          <p:cNvSpPr>
            <a:spLocks noGrp="1"/>
          </p:cNvSpPr>
          <p:nvPr>
            <p:ph type="body" sz="quarter" idx="3"/>
          </p:nvPr>
        </p:nvSpPr>
        <p:spPr>
          <a:xfrm>
            <a:off x="6623778" y="1071716"/>
            <a:ext cx="4800600" cy="632529"/>
          </a:xfrm>
        </p:spPr>
        <p:txBody>
          <a:bodyPr/>
          <a:lstStyle/>
          <a:p>
            <a:pPr algn="ctr"/>
            <a:r>
              <a:rPr lang="en-IN" dirty="0"/>
              <a:t>Web Designer</a:t>
            </a:r>
          </a:p>
        </p:txBody>
      </p:sp>
      <p:sp>
        <p:nvSpPr>
          <p:cNvPr id="8" name="Content Placeholder 7">
            <a:extLst>
              <a:ext uri="{FF2B5EF4-FFF2-40B4-BE49-F238E27FC236}">
                <a16:creationId xmlns:a16="http://schemas.microsoft.com/office/drawing/2014/main" id="{4DFEE99C-71EB-4306-9D1A-0E3240B4949C}"/>
              </a:ext>
            </a:extLst>
          </p:cNvPr>
          <p:cNvSpPr>
            <a:spLocks noGrp="1"/>
          </p:cNvSpPr>
          <p:nvPr>
            <p:ph sz="quarter" idx="4"/>
          </p:nvPr>
        </p:nvSpPr>
        <p:spPr>
          <a:xfrm>
            <a:off x="6623778" y="1982173"/>
            <a:ext cx="4800600" cy="4802083"/>
          </a:xfrm>
        </p:spPr>
        <p:txBody>
          <a:bodyPr>
            <a:normAutofit fontScale="92500" lnSpcReduction="10000"/>
          </a:bodyPr>
          <a:lstStyle/>
          <a:p>
            <a:r>
              <a:rPr lang="en-US" dirty="0"/>
              <a:t>Use software tools such as Adobe Photoshop, Framer, or Sketch to build the final layout design of the website</a:t>
            </a:r>
          </a:p>
          <a:p>
            <a:r>
              <a:rPr lang="en-US" dirty="0"/>
              <a:t>Good skills in graphic design and logo design</a:t>
            </a:r>
          </a:p>
          <a:p>
            <a:r>
              <a:rPr lang="en-US" dirty="0"/>
              <a:t>Have a good feel for user experience, to identify the simplest approach possible to attain the desired function.</a:t>
            </a:r>
          </a:p>
          <a:p>
            <a:r>
              <a:rPr lang="en-US" dirty="0"/>
              <a:t>Web designers MUST keep themselves up to date with the latest design trends.</a:t>
            </a:r>
          </a:p>
          <a:p>
            <a:r>
              <a:rPr lang="en-US" dirty="0"/>
              <a:t>They also need to keep in mind the branding of the website, color palettes to be used, and the typography and readability of the website.</a:t>
            </a:r>
          </a:p>
          <a:p>
            <a:endParaRPr lang="en-US" dirty="0"/>
          </a:p>
          <a:p>
            <a:endParaRPr lang="en-IN" dirty="0"/>
          </a:p>
        </p:txBody>
      </p:sp>
    </p:spTree>
    <p:extLst>
      <p:ext uri="{BB962C8B-B14F-4D97-AF65-F5344CB8AC3E}">
        <p14:creationId xmlns:p14="http://schemas.microsoft.com/office/powerpoint/2010/main" val="340652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098F99-3478-4DF4-9FCE-13679F753740}"/>
              </a:ext>
            </a:extLst>
          </p:cNvPr>
          <p:cNvSpPr>
            <a:spLocks noGrp="1"/>
          </p:cNvSpPr>
          <p:nvPr>
            <p:ph type="title"/>
          </p:nvPr>
        </p:nvSpPr>
        <p:spPr/>
        <p:txBody>
          <a:bodyPr/>
          <a:lstStyle/>
          <a:p>
            <a:r>
              <a:rPr lang="en-IN" dirty="0"/>
              <a:t>Read suggestions</a:t>
            </a:r>
          </a:p>
        </p:txBody>
      </p:sp>
      <p:pic>
        <p:nvPicPr>
          <p:cNvPr id="3" name="Content Placeholder 2">
            <a:extLst>
              <a:ext uri="{FF2B5EF4-FFF2-40B4-BE49-F238E27FC236}">
                <a16:creationId xmlns:a16="http://schemas.microsoft.com/office/drawing/2014/main" id="{F63A2147-7989-44F2-9349-8C25C2A91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5958" y="4244108"/>
            <a:ext cx="1956485" cy="2108408"/>
          </a:xfrm>
        </p:spPr>
      </p:pic>
      <p:pic>
        <p:nvPicPr>
          <p:cNvPr id="5" name="Picture 4">
            <a:extLst>
              <a:ext uri="{FF2B5EF4-FFF2-40B4-BE49-F238E27FC236}">
                <a16:creationId xmlns:a16="http://schemas.microsoft.com/office/drawing/2014/main" id="{0AE97D78-D94B-4ECF-B039-C20F9ECB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959" y="1559687"/>
            <a:ext cx="1956484" cy="2232225"/>
          </a:xfrm>
          <a:prstGeom prst="rect">
            <a:avLst/>
          </a:prstGeom>
        </p:spPr>
      </p:pic>
      <p:pic>
        <p:nvPicPr>
          <p:cNvPr id="9" name="Picture 8">
            <a:extLst>
              <a:ext uri="{FF2B5EF4-FFF2-40B4-BE49-F238E27FC236}">
                <a16:creationId xmlns:a16="http://schemas.microsoft.com/office/drawing/2014/main" id="{D099DE61-52A4-490F-AD37-4E73D42AD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6314" y="4244108"/>
            <a:ext cx="2020233" cy="2108409"/>
          </a:xfrm>
          <a:prstGeom prst="rect">
            <a:avLst/>
          </a:prstGeom>
        </p:spPr>
      </p:pic>
      <p:pic>
        <p:nvPicPr>
          <p:cNvPr id="11" name="Picture 10">
            <a:extLst>
              <a:ext uri="{FF2B5EF4-FFF2-40B4-BE49-F238E27FC236}">
                <a16:creationId xmlns:a16="http://schemas.microsoft.com/office/drawing/2014/main" id="{FF096F47-E97D-4A7F-9184-5646B9DD2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855" y="4252666"/>
            <a:ext cx="1956485" cy="2108407"/>
          </a:xfrm>
          <a:prstGeom prst="rect">
            <a:avLst/>
          </a:prstGeom>
        </p:spPr>
      </p:pic>
      <p:pic>
        <p:nvPicPr>
          <p:cNvPr id="13" name="Picture 12">
            <a:extLst>
              <a:ext uri="{FF2B5EF4-FFF2-40B4-BE49-F238E27FC236}">
                <a16:creationId xmlns:a16="http://schemas.microsoft.com/office/drawing/2014/main" id="{E6A58E72-5949-419F-862F-224437274C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1855" y="1559687"/>
            <a:ext cx="1956485" cy="2286000"/>
          </a:xfrm>
          <a:prstGeom prst="rect">
            <a:avLst/>
          </a:prstGeom>
        </p:spPr>
      </p:pic>
      <p:pic>
        <p:nvPicPr>
          <p:cNvPr id="15" name="Picture 14">
            <a:extLst>
              <a:ext uri="{FF2B5EF4-FFF2-40B4-BE49-F238E27FC236}">
                <a16:creationId xmlns:a16="http://schemas.microsoft.com/office/drawing/2014/main" id="{5D464F8F-2420-4686-BA5A-7DCC88D542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6315" y="1559687"/>
            <a:ext cx="2020232" cy="2236699"/>
          </a:xfrm>
          <a:prstGeom prst="rect">
            <a:avLst/>
          </a:prstGeom>
        </p:spPr>
      </p:pic>
    </p:spTree>
    <p:extLst>
      <p:ext uri="{BB962C8B-B14F-4D97-AF65-F5344CB8AC3E}">
        <p14:creationId xmlns:p14="http://schemas.microsoft.com/office/powerpoint/2010/main" val="374284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252F-58C8-482B-A16B-0272531808F9}"/>
              </a:ext>
            </a:extLst>
          </p:cNvPr>
          <p:cNvSpPr>
            <a:spLocks noGrp="1"/>
          </p:cNvSpPr>
          <p:nvPr>
            <p:ph type="title"/>
          </p:nvPr>
        </p:nvSpPr>
        <p:spPr>
          <a:xfrm>
            <a:off x="1251678" y="1060811"/>
            <a:ext cx="10178322" cy="1492132"/>
          </a:xfrm>
        </p:spPr>
        <p:txBody>
          <a:bodyPr>
            <a:normAutofit/>
          </a:bodyPr>
          <a:lstStyle/>
          <a:p>
            <a:pPr algn="ctr"/>
            <a:r>
              <a:rPr lang="en-IN" sz="9600" dirty="0"/>
              <a:t>Thank you</a:t>
            </a:r>
          </a:p>
        </p:txBody>
      </p:sp>
      <p:sp>
        <p:nvSpPr>
          <p:cNvPr id="3" name="Content Placeholder 2">
            <a:extLst>
              <a:ext uri="{FF2B5EF4-FFF2-40B4-BE49-F238E27FC236}">
                <a16:creationId xmlns:a16="http://schemas.microsoft.com/office/drawing/2014/main" id="{597E687D-2247-4280-8C4F-50E80967AA69}"/>
              </a:ext>
            </a:extLst>
          </p:cNvPr>
          <p:cNvSpPr>
            <a:spLocks noGrp="1"/>
          </p:cNvSpPr>
          <p:nvPr>
            <p:ph idx="1"/>
          </p:nvPr>
        </p:nvSpPr>
        <p:spPr>
          <a:xfrm>
            <a:off x="1251678" y="2999875"/>
            <a:ext cx="10178322" cy="3593591"/>
          </a:xfrm>
        </p:spPr>
        <p:txBody>
          <a:bodyPr/>
          <a:lstStyle/>
          <a:p>
            <a:pPr marL="0" indent="0">
              <a:buNone/>
            </a:pPr>
            <a:r>
              <a:rPr lang="en-IN" dirty="0"/>
              <a:t>For any queries or doubts you may contact me any time. Peace</a:t>
            </a:r>
          </a:p>
          <a:p>
            <a:pPr marL="0" indent="0">
              <a:buNone/>
            </a:pPr>
            <a:endParaRPr lang="en-IN" dirty="0"/>
          </a:p>
          <a:p>
            <a:pPr marL="0" indent="0">
              <a:buNone/>
            </a:pPr>
            <a:endParaRPr lang="en-IN" dirty="0"/>
          </a:p>
          <a:p>
            <a:pPr marL="0" indent="0">
              <a:buNone/>
            </a:pPr>
            <a:r>
              <a:rPr lang="en-IN" dirty="0"/>
              <a:t>Github: github.com/Viz38</a:t>
            </a:r>
          </a:p>
          <a:p>
            <a:pPr marL="0" indent="0">
              <a:buNone/>
            </a:pPr>
            <a:r>
              <a:rPr lang="en-IN" dirty="0"/>
              <a:t>Email: </a:t>
            </a:r>
            <a:r>
              <a:rPr lang="en-IN" dirty="0">
                <a:hlinkClick r:id="rId2"/>
              </a:rPr>
              <a:t>vishnub342@gmail.com</a:t>
            </a:r>
            <a:endParaRPr lang="en-IN" dirty="0"/>
          </a:p>
          <a:p>
            <a:pPr marL="0" indent="0">
              <a:buNone/>
            </a:pPr>
            <a:r>
              <a:rPr lang="en-IN" dirty="0"/>
              <a:t>WhatsApp: 8848752606</a:t>
            </a:r>
          </a:p>
        </p:txBody>
      </p:sp>
    </p:spTree>
    <p:extLst>
      <p:ext uri="{BB962C8B-B14F-4D97-AF65-F5344CB8AC3E}">
        <p14:creationId xmlns:p14="http://schemas.microsoft.com/office/powerpoint/2010/main" val="406233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841C-C9A5-4C50-A789-32EBAD7AFC7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5E9DD5EB-96F1-4E33-B883-1F97D0B341C8}"/>
              </a:ext>
            </a:extLst>
          </p:cNvPr>
          <p:cNvSpPr>
            <a:spLocks noGrp="1"/>
          </p:cNvSpPr>
          <p:nvPr>
            <p:ph idx="1"/>
          </p:nvPr>
        </p:nvSpPr>
        <p:spPr/>
        <p:txBody>
          <a:bodyPr>
            <a:normAutofit/>
          </a:bodyPr>
          <a:lstStyle/>
          <a:p>
            <a:r>
              <a:rPr lang="en-US" sz="2400" dirty="0"/>
              <a:t>What is Web Development?</a:t>
            </a:r>
          </a:p>
          <a:p>
            <a:r>
              <a:rPr lang="en-US" sz="2400" dirty="0"/>
              <a:t>Who is a Web Developer?</a:t>
            </a:r>
          </a:p>
          <a:p>
            <a:r>
              <a:rPr lang="en-US" sz="2400" dirty="0"/>
              <a:t>Who is a Web Designer?</a:t>
            </a:r>
          </a:p>
          <a:p>
            <a:r>
              <a:rPr lang="en-US" sz="2400" dirty="0"/>
              <a:t>Web Developer vs Web Designer: Key Roles</a:t>
            </a:r>
          </a:p>
          <a:p>
            <a:r>
              <a:rPr lang="en-US" sz="2400" dirty="0"/>
              <a:t>Salary Trends</a:t>
            </a:r>
            <a:endParaRPr lang="en-IN" sz="2400" dirty="0"/>
          </a:p>
        </p:txBody>
      </p:sp>
    </p:spTree>
    <p:extLst>
      <p:ext uri="{BB962C8B-B14F-4D97-AF65-F5344CB8AC3E}">
        <p14:creationId xmlns:p14="http://schemas.microsoft.com/office/powerpoint/2010/main" val="90339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6853-1C2C-458B-9B59-C6639E5D869F}"/>
              </a:ext>
            </a:extLst>
          </p:cNvPr>
          <p:cNvSpPr>
            <a:spLocks noGrp="1"/>
          </p:cNvSpPr>
          <p:nvPr>
            <p:ph type="title"/>
          </p:nvPr>
        </p:nvSpPr>
        <p:spPr/>
        <p:txBody>
          <a:bodyPr/>
          <a:lstStyle/>
          <a:p>
            <a:r>
              <a:rPr lang="en-IN" dirty="0"/>
              <a:t>What is Web Development?</a:t>
            </a:r>
          </a:p>
        </p:txBody>
      </p:sp>
      <p:sp>
        <p:nvSpPr>
          <p:cNvPr id="3" name="Content Placeholder 2">
            <a:extLst>
              <a:ext uri="{FF2B5EF4-FFF2-40B4-BE49-F238E27FC236}">
                <a16:creationId xmlns:a16="http://schemas.microsoft.com/office/drawing/2014/main" id="{37047F85-D60B-4D89-AEF5-2F19935BA86A}"/>
              </a:ext>
            </a:extLst>
          </p:cNvPr>
          <p:cNvSpPr>
            <a:spLocks noGrp="1"/>
          </p:cNvSpPr>
          <p:nvPr>
            <p:ph idx="1"/>
          </p:nvPr>
        </p:nvSpPr>
        <p:spPr>
          <a:xfrm>
            <a:off x="1251678" y="1987548"/>
            <a:ext cx="10178322" cy="3593591"/>
          </a:xfrm>
        </p:spPr>
        <p:txBody>
          <a:bodyPr>
            <a:normAutofit/>
          </a:bodyPr>
          <a:lstStyle/>
          <a:p>
            <a:pPr marL="0" indent="0">
              <a:buNone/>
            </a:pPr>
            <a:r>
              <a:rPr lang="en-US" sz="2400" dirty="0"/>
              <a:t>Web development is basically the tasks associated with developing websites for hosting via intranet or internet. The web development process involves web design, web content development, client-side/server-side scripting and network security configuration.</a:t>
            </a:r>
            <a:endParaRPr lang="en-IN" sz="2400" dirty="0"/>
          </a:p>
        </p:txBody>
      </p:sp>
      <p:pic>
        <p:nvPicPr>
          <p:cNvPr id="5" name="Picture 4">
            <a:extLst>
              <a:ext uri="{FF2B5EF4-FFF2-40B4-BE49-F238E27FC236}">
                <a16:creationId xmlns:a16="http://schemas.microsoft.com/office/drawing/2014/main" id="{5556F3BD-DE41-4294-AC40-6313E2384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851" y="3784343"/>
            <a:ext cx="7315200" cy="2828925"/>
          </a:xfrm>
          <a:prstGeom prst="rect">
            <a:avLst/>
          </a:prstGeom>
        </p:spPr>
      </p:pic>
    </p:spTree>
    <p:extLst>
      <p:ext uri="{BB962C8B-B14F-4D97-AF65-F5344CB8AC3E}">
        <p14:creationId xmlns:p14="http://schemas.microsoft.com/office/powerpoint/2010/main" val="123219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1C6-4273-4E10-8DA1-34EEF69737D2}"/>
              </a:ext>
            </a:extLst>
          </p:cNvPr>
          <p:cNvSpPr>
            <a:spLocks noGrp="1"/>
          </p:cNvSpPr>
          <p:nvPr>
            <p:ph type="title"/>
          </p:nvPr>
        </p:nvSpPr>
        <p:spPr/>
        <p:txBody>
          <a:bodyPr/>
          <a:lstStyle/>
          <a:p>
            <a:r>
              <a:rPr lang="en-US" b="1" i="0" dirty="0">
                <a:solidFill>
                  <a:srgbClr val="4A4A4A"/>
                </a:solidFill>
                <a:effectLst/>
                <a:latin typeface="Open Sans"/>
              </a:rPr>
              <a:t>Who is a Web Developer?</a:t>
            </a:r>
            <a:br>
              <a:rPr lang="en-US"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9FD6FCCC-4C00-4502-8674-3C76784347D1}"/>
              </a:ext>
            </a:extLst>
          </p:cNvPr>
          <p:cNvSpPr>
            <a:spLocks noGrp="1"/>
          </p:cNvSpPr>
          <p:nvPr>
            <p:ph idx="1"/>
          </p:nvPr>
        </p:nvSpPr>
        <p:spPr>
          <a:xfrm>
            <a:off x="1251678" y="1534275"/>
            <a:ext cx="10178322" cy="3593591"/>
          </a:xfrm>
        </p:spPr>
        <p:txBody>
          <a:bodyPr>
            <a:normAutofit/>
          </a:bodyPr>
          <a:lstStyle/>
          <a:p>
            <a:pPr marL="0" indent="0">
              <a:buNone/>
            </a:pPr>
            <a:r>
              <a:rPr lang="en-US" sz="2400" b="0" i="0" dirty="0">
                <a:solidFill>
                  <a:srgbClr val="4A4A4A"/>
                </a:solidFill>
                <a:effectLst/>
                <a:latin typeface="Open Sans"/>
              </a:rPr>
              <a:t>A web developer is a programmer who specializes in the development of World Wide Web applications using a client-server model. They are also responsible for designing, coding and modifying websites, from layout to function and according to a client’s specifications.</a:t>
            </a:r>
            <a:endParaRPr lang="en-IN" sz="2400" dirty="0"/>
          </a:p>
        </p:txBody>
      </p:sp>
      <p:pic>
        <p:nvPicPr>
          <p:cNvPr id="5" name="Picture 4">
            <a:extLst>
              <a:ext uri="{FF2B5EF4-FFF2-40B4-BE49-F238E27FC236}">
                <a16:creationId xmlns:a16="http://schemas.microsoft.com/office/drawing/2014/main" id="{5BF914D3-FD95-44AB-860E-422A72265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921" y="3435246"/>
            <a:ext cx="8000776" cy="3397731"/>
          </a:xfrm>
          <a:prstGeom prst="rect">
            <a:avLst/>
          </a:prstGeom>
        </p:spPr>
      </p:pic>
    </p:spTree>
    <p:extLst>
      <p:ext uri="{BB962C8B-B14F-4D97-AF65-F5344CB8AC3E}">
        <p14:creationId xmlns:p14="http://schemas.microsoft.com/office/powerpoint/2010/main" val="13379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141A-7351-4C12-B6F6-EAC5E807D475}"/>
              </a:ext>
            </a:extLst>
          </p:cNvPr>
          <p:cNvSpPr>
            <a:spLocks noGrp="1"/>
          </p:cNvSpPr>
          <p:nvPr>
            <p:ph type="title"/>
          </p:nvPr>
        </p:nvSpPr>
        <p:spPr/>
        <p:txBody>
          <a:bodyPr/>
          <a:lstStyle/>
          <a:p>
            <a:r>
              <a:rPr lang="en-IN" b="1" i="0" dirty="0">
                <a:solidFill>
                  <a:srgbClr val="4A4A4A"/>
                </a:solidFill>
                <a:effectLst/>
                <a:latin typeface="Open Sans"/>
              </a:rPr>
              <a:t>Front-End Developer</a:t>
            </a:r>
            <a:br>
              <a:rPr lang="en-IN" b="0" i="0" dirty="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6A14AD0D-CCA4-4743-B933-28B94AAD72E5}"/>
              </a:ext>
            </a:extLst>
          </p:cNvPr>
          <p:cNvSpPr>
            <a:spLocks noGrp="1"/>
          </p:cNvSpPr>
          <p:nvPr>
            <p:ph sz="half" idx="1"/>
          </p:nvPr>
        </p:nvSpPr>
        <p:spPr/>
        <p:txBody>
          <a:bodyPr>
            <a:normAutofit fontScale="92500" lnSpcReduction="10000"/>
          </a:bodyPr>
          <a:lstStyle/>
          <a:p>
            <a:pPr marL="0" indent="0">
              <a:buNone/>
            </a:pPr>
            <a:r>
              <a:rPr lang="en-US" sz="2400" dirty="0"/>
              <a:t>Front-end development is known as client-side development. It mostly involves programming all the public-facing visuals and elements as part of a website’s design. Front-end developers often have to collaborate with web designers. They must have strong programming skills such as HTML, CSS, and JavaScript as they work with elements that are visible to the users.</a:t>
            </a:r>
            <a:endParaRPr lang="en-IN" sz="2400" dirty="0"/>
          </a:p>
        </p:txBody>
      </p:sp>
      <p:sp>
        <p:nvSpPr>
          <p:cNvPr id="5" name="Content Placeholder 4">
            <a:extLst>
              <a:ext uri="{FF2B5EF4-FFF2-40B4-BE49-F238E27FC236}">
                <a16:creationId xmlns:a16="http://schemas.microsoft.com/office/drawing/2014/main" id="{631D403A-2598-4145-9016-422E3DED371B}"/>
              </a:ext>
            </a:extLst>
          </p:cNvPr>
          <p:cNvSpPr>
            <a:spLocks noGrp="1"/>
          </p:cNvSpPr>
          <p:nvPr>
            <p:ph sz="half" idx="2"/>
          </p:nvPr>
        </p:nvSpPr>
        <p:spPr/>
        <p:txBody>
          <a:bodyPr>
            <a:normAutofit fontScale="92500" lnSpcReduction="10000"/>
          </a:bodyPr>
          <a:lstStyle/>
          <a:p>
            <a:endParaRPr lang="en-IN"/>
          </a:p>
        </p:txBody>
      </p:sp>
    </p:spTree>
    <p:extLst>
      <p:ext uri="{BB962C8B-B14F-4D97-AF65-F5344CB8AC3E}">
        <p14:creationId xmlns:p14="http://schemas.microsoft.com/office/powerpoint/2010/main" val="397537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6FCA-D412-41C0-8A6A-DEB50C69A44F}"/>
              </a:ext>
            </a:extLst>
          </p:cNvPr>
          <p:cNvSpPr>
            <a:spLocks noGrp="1"/>
          </p:cNvSpPr>
          <p:nvPr>
            <p:ph type="title"/>
          </p:nvPr>
        </p:nvSpPr>
        <p:spPr/>
        <p:txBody>
          <a:bodyPr/>
          <a:lstStyle/>
          <a:p>
            <a:r>
              <a:rPr lang="en-IN" b="1" i="0" dirty="0">
                <a:solidFill>
                  <a:srgbClr val="4A4A4A"/>
                </a:solidFill>
                <a:effectLst/>
                <a:latin typeface="Open Sans"/>
              </a:rPr>
              <a:t>Back-End Developer</a:t>
            </a:r>
            <a:br>
              <a:rPr lang="en-IN" b="0" i="0" dirty="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45C780CA-53E4-4695-98AD-D4FCF9D038A9}"/>
              </a:ext>
            </a:extLst>
          </p:cNvPr>
          <p:cNvSpPr>
            <a:spLocks noGrp="1"/>
          </p:cNvSpPr>
          <p:nvPr>
            <p:ph sz="half" idx="1"/>
          </p:nvPr>
        </p:nvSpPr>
        <p:spPr>
          <a:xfrm>
            <a:off x="1257300" y="2285999"/>
            <a:ext cx="4800600" cy="4095135"/>
          </a:xfrm>
        </p:spPr>
        <p:txBody>
          <a:bodyPr>
            <a:normAutofit/>
          </a:bodyPr>
          <a:lstStyle/>
          <a:p>
            <a:pPr marL="0" indent="0">
              <a:buNone/>
            </a:pPr>
            <a:r>
              <a:rPr lang="en-US" sz="2400" dirty="0"/>
              <a:t>Back-end refers to the hidden layer that the users can’t see when they visit a website. They must have strong programming skills. The back-end layer forms a dynamic connection between the front-end and the database. To get this layer working it’s important to have the knowledge of server-side frameworks such as NodeJS is mandatory.</a:t>
            </a:r>
            <a:endParaRPr lang="en-IN" sz="2400" dirty="0"/>
          </a:p>
        </p:txBody>
      </p:sp>
      <p:sp>
        <p:nvSpPr>
          <p:cNvPr id="5" name="Content Placeholder 4">
            <a:extLst>
              <a:ext uri="{FF2B5EF4-FFF2-40B4-BE49-F238E27FC236}">
                <a16:creationId xmlns:a16="http://schemas.microsoft.com/office/drawing/2014/main" id="{89394D34-B004-4F3D-8B9D-BDCA0FF94C75}"/>
              </a:ext>
            </a:extLst>
          </p:cNvPr>
          <p:cNvSpPr>
            <a:spLocks noGrp="1"/>
          </p:cNvSpPr>
          <p:nvPr>
            <p:ph sz="half" idx="2"/>
          </p:nvPr>
        </p:nvSpPr>
        <p:spPr/>
        <p:txBody>
          <a:bodyPr>
            <a:normAutofit/>
          </a:bodyPr>
          <a:lstStyle/>
          <a:p>
            <a:endParaRPr lang="en-IN"/>
          </a:p>
        </p:txBody>
      </p:sp>
    </p:spTree>
    <p:extLst>
      <p:ext uri="{BB962C8B-B14F-4D97-AF65-F5344CB8AC3E}">
        <p14:creationId xmlns:p14="http://schemas.microsoft.com/office/powerpoint/2010/main" val="21739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014-4F08-4D40-97BE-0A256853625F}"/>
              </a:ext>
            </a:extLst>
          </p:cNvPr>
          <p:cNvSpPr>
            <a:spLocks noGrp="1"/>
          </p:cNvSpPr>
          <p:nvPr>
            <p:ph type="title"/>
          </p:nvPr>
        </p:nvSpPr>
        <p:spPr/>
        <p:txBody>
          <a:bodyPr/>
          <a:lstStyle/>
          <a:p>
            <a:r>
              <a:rPr lang="en-IN" b="1" i="0" dirty="0">
                <a:solidFill>
                  <a:srgbClr val="4A4A4A"/>
                </a:solidFill>
                <a:effectLst/>
                <a:latin typeface="Open Sans"/>
              </a:rPr>
              <a:t>Full-Stack Developer</a:t>
            </a:r>
            <a:br>
              <a:rPr lang="en-IN" b="0" i="0" dirty="0">
                <a:solidFill>
                  <a:srgbClr val="4A4A4A"/>
                </a:solidFill>
                <a:effectLst/>
                <a:latin typeface="Open Sans"/>
              </a:rPr>
            </a:br>
            <a:endParaRPr lang="en-IN" dirty="0"/>
          </a:p>
        </p:txBody>
      </p:sp>
      <p:sp>
        <p:nvSpPr>
          <p:cNvPr id="4" name="Content Placeholder 3">
            <a:extLst>
              <a:ext uri="{FF2B5EF4-FFF2-40B4-BE49-F238E27FC236}">
                <a16:creationId xmlns:a16="http://schemas.microsoft.com/office/drawing/2014/main" id="{44FD0463-C878-4127-B5F2-AA9EA864F0B1}"/>
              </a:ext>
            </a:extLst>
          </p:cNvPr>
          <p:cNvSpPr>
            <a:spLocks noGrp="1"/>
          </p:cNvSpPr>
          <p:nvPr>
            <p:ph sz="half" idx="1"/>
          </p:nvPr>
        </p:nvSpPr>
        <p:spPr>
          <a:xfrm>
            <a:off x="1257300" y="2285999"/>
            <a:ext cx="4800600" cy="3927987"/>
          </a:xfrm>
        </p:spPr>
        <p:txBody>
          <a:bodyPr>
            <a:normAutofit fontScale="92500"/>
          </a:bodyPr>
          <a:lstStyle/>
          <a:p>
            <a:pPr marL="0" indent="0">
              <a:buNone/>
            </a:pPr>
            <a:r>
              <a:rPr lang="en-US" sz="2400" dirty="0"/>
              <a:t>A Full Stack Web Developer is someone who has a good understanding of how the web works at each and every level, including setting up and configuring Linux or Windows servers, coding server-side APIs, running the client-side of the application by using JavaScript, operating and querying databases and structuring and designing the web page with CSS, HTML and JavaScript.</a:t>
            </a:r>
            <a:endParaRPr lang="en-IN" sz="2400" dirty="0"/>
          </a:p>
        </p:txBody>
      </p:sp>
      <p:sp>
        <p:nvSpPr>
          <p:cNvPr id="5" name="Content Placeholder 4">
            <a:extLst>
              <a:ext uri="{FF2B5EF4-FFF2-40B4-BE49-F238E27FC236}">
                <a16:creationId xmlns:a16="http://schemas.microsoft.com/office/drawing/2014/main" id="{84BCAA21-DB7C-414B-B672-DB9D6A074CC1}"/>
              </a:ext>
            </a:extLst>
          </p:cNvPr>
          <p:cNvSpPr>
            <a:spLocks noGrp="1"/>
          </p:cNvSpPr>
          <p:nvPr>
            <p:ph sz="half" idx="2"/>
          </p:nvPr>
        </p:nvSpPr>
        <p:spPr/>
        <p:txBody>
          <a:bodyPr>
            <a:normAutofit fontScale="92500"/>
          </a:bodyPr>
          <a:lstStyle/>
          <a:p>
            <a:endParaRPr lang="en-IN"/>
          </a:p>
        </p:txBody>
      </p:sp>
    </p:spTree>
    <p:extLst>
      <p:ext uri="{BB962C8B-B14F-4D97-AF65-F5344CB8AC3E}">
        <p14:creationId xmlns:p14="http://schemas.microsoft.com/office/powerpoint/2010/main" val="29586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DB93-F955-4CC2-9792-548A79E9D8CA}"/>
              </a:ext>
            </a:extLst>
          </p:cNvPr>
          <p:cNvSpPr>
            <a:spLocks noGrp="1"/>
          </p:cNvSpPr>
          <p:nvPr>
            <p:ph type="title"/>
          </p:nvPr>
        </p:nvSpPr>
        <p:spPr/>
        <p:txBody>
          <a:bodyPr/>
          <a:lstStyle/>
          <a:p>
            <a:r>
              <a:rPr lang="en-US" b="1" i="0" dirty="0">
                <a:solidFill>
                  <a:srgbClr val="4A4A4A"/>
                </a:solidFill>
                <a:effectLst/>
                <a:latin typeface="Open Sans"/>
              </a:rPr>
              <a:t>Who is a Web Designer?</a:t>
            </a:r>
            <a:br>
              <a:rPr lang="en-US"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5733949D-D83F-4748-A185-2D6C1387A9F7}"/>
              </a:ext>
            </a:extLst>
          </p:cNvPr>
          <p:cNvSpPr>
            <a:spLocks noGrp="1"/>
          </p:cNvSpPr>
          <p:nvPr>
            <p:ph idx="1"/>
          </p:nvPr>
        </p:nvSpPr>
        <p:spPr>
          <a:xfrm>
            <a:off x="1251678" y="1389893"/>
            <a:ext cx="10178322" cy="3593591"/>
          </a:xfrm>
        </p:spPr>
        <p:txBody>
          <a:bodyPr>
            <a:normAutofit/>
          </a:bodyPr>
          <a:lstStyle/>
          <a:p>
            <a:pPr marL="0" indent="0">
              <a:buNone/>
            </a:pPr>
            <a:r>
              <a:rPr lang="en-US" sz="2400" b="0" i="0" dirty="0">
                <a:solidFill>
                  <a:srgbClr val="4A4A4A"/>
                </a:solidFill>
                <a:effectLst/>
                <a:latin typeface="Open Sans"/>
              </a:rPr>
              <a:t>Web designers create layouts that are visually pleasing for visitors. The work of a web designer is critical in making sure that visitors spend more time on a website. They analyze the latest trends in web design, respect design principles, and norms, follow what users expect when visiting a website, etc.</a:t>
            </a:r>
            <a:endParaRPr lang="en-IN" sz="2400" dirty="0"/>
          </a:p>
        </p:txBody>
      </p:sp>
      <p:pic>
        <p:nvPicPr>
          <p:cNvPr id="5" name="Picture 4">
            <a:extLst>
              <a:ext uri="{FF2B5EF4-FFF2-40B4-BE49-F238E27FC236}">
                <a16:creationId xmlns:a16="http://schemas.microsoft.com/office/drawing/2014/main" id="{E84F44FD-E1FB-4477-BF96-911E107A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61" y="3429000"/>
            <a:ext cx="4536973" cy="3240695"/>
          </a:xfrm>
          <a:prstGeom prst="rect">
            <a:avLst/>
          </a:prstGeom>
        </p:spPr>
      </p:pic>
    </p:spTree>
    <p:extLst>
      <p:ext uri="{BB962C8B-B14F-4D97-AF65-F5344CB8AC3E}">
        <p14:creationId xmlns:p14="http://schemas.microsoft.com/office/powerpoint/2010/main" val="227251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08DE-BB14-43E6-813F-4F4284F7EE26}"/>
              </a:ext>
            </a:extLst>
          </p:cNvPr>
          <p:cNvSpPr>
            <a:spLocks noGrp="1"/>
          </p:cNvSpPr>
          <p:nvPr>
            <p:ph type="title"/>
          </p:nvPr>
        </p:nvSpPr>
        <p:spPr/>
        <p:txBody>
          <a:bodyPr/>
          <a:lstStyle/>
          <a:p>
            <a:r>
              <a:rPr lang="en-IN" b="1" i="0" dirty="0">
                <a:solidFill>
                  <a:srgbClr val="4A4A4A"/>
                </a:solidFill>
                <a:effectLst/>
                <a:latin typeface="Open Sans"/>
              </a:rPr>
              <a:t>UI Designers</a:t>
            </a:r>
            <a:br>
              <a:rPr lang="en-IN" b="0" i="0" dirty="0">
                <a:solidFill>
                  <a:srgbClr val="4A4A4A"/>
                </a:solidFill>
                <a:effectLst/>
                <a:latin typeface="Open Sans"/>
              </a:rPr>
            </a:br>
            <a:endParaRPr lang="en-IN" dirty="0"/>
          </a:p>
        </p:txBody>
      </p:sp>
      <p:sp>
        <p:nvSpPr>
          <p:cNvPr id="3" name="Content Placeholder 2">
            <a:extLst>
              <a:ext uri="{FF2B5EF4-FFF2-40B4-BE49-F238E27FC236}">
                <a16:creationId xmlns:a16="http://schemas.microsoft.com/office/drawing/2014/main" id="{30DE8C35-69D0-4E0E-BCFD-F09BFE85EE24}"/>
              </a:ext>
            </a:extLst>
          </p:cNvPr>
          <p:cNvSpPr>
            <a:spLocks noGrp="1"/>
          </p:cNvSpPr>
          <p:nvPr>
            <p:ph idx="1"/>
          </p:nvPr>
        </p:nvSpPr>
        <p:spPr/>
        <p:txBody>
          <a:bodyPr/>
          <a:lstStyle/>
          <a:p>
            <a:pPr marL="0" indent="0">
              <a:buNone/>
            </a:pPr>
            <a:r>
              <a:rPr lang="en-US" sz="2400" b="0" i="0" dirty="0">
                <a:solidFill>
                  <a:srgbClr val="4A4A4A"/>
                </a:solidFill>
                <a:effectLst/>
                <a:latin typeface="Open Sans"/>
              </a:rPr>
              <a:t>User Interface (UI) designers are the ones who deal with user interaction. They make sure that users are able to interact with the elements that are present on the website. The User Interface is everything that a visitor sees when they access a website, and it needs to be designed in a manner so that it fits the user’s expected </a:t>
            </a:r>
            <a:r>
              <a:rPr lang="en-US" b="0" i="0" dirty="0">
                <a:solidFill>
                  <a:srgbClr val="4A4A4A"/>
                </a:solidFill>
                <a:effectLst/>
                <a:latin typeface="Open Sans"/>
              </a:rPr>
              <a:t>workflow.</a:t>
            </a:r>
            <a:endParaRPr lang="en-IN" dirty="0"/>
          </a:p>
        </p:txBody>
      </p:sp>
    </p:spTree>
    <p:extLst>
      <p:ext uri="{BB962C8B-B14F-4D97-AF65-F5344CB8AC3E}">
        <p14:creationId xmlns:p14="http://schemas.microsoft.com/office/powerpoint/2010/main" val="34603453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0</TotalTime>
  <Words>807</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Open Sans</vt:lpstr>
      <vt:lpstr>Badge</vt:lpstr>
      <vt:lpstr>Web Developer  vs  Web Designer </vt:lpstr>
      <vt:lpstr>Agenda</vt:lpstr>
      <vt:lpstr>What is Web Development?</vt:lpstr>
      <vt:lpstr>Who is a Web Developer? </vt:lpstr>
      <vt:lpstr>Front-End Developer </vt:lpstr>
      <vt:lpstr>Back-End Developer </vt:lpstr>
      <vt:lpstr>Full-Stack Developer </vt:lpstr>
      <vt:lpstr>Who is a Web Designer? </vt:lpstr>
      <vt:lpstr>UI Designers </vt:lpstr>
      <vt:lpstr>UX Designers </vt:lpstr>
      <vt:lpstr>Visual Designers </vt:lpstr>
      <vt:lpstr>Salary Trends </vt:lpstr>
      <vt:lpstr>Web Dev vs Web Designer </vt:lpstr>
      <vt:lpstr>Read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Developer  vs  Web Designer </dc:title>
  <dc:creator>vishnu bhagirathan</dc:creator>
  <cp:lastModifiedBy>vishnu bhagirathan</cp:lastModifiedBy>
  <cp:revision>10</cp:revision>
  <dcterms:created xsi:type="dcterms:W3CDTF">2020-08-29T08:14:35Z</dcterms:created>
  <dcterms:modified xsi:type="dcterms:W3CDTF">2020-08-31T18:56:13Z</dcterms:modified>
</cp:coreProperties>
</file>