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78891-3BB5-451E-B754-235D40929A68}" v="1511" dt="2022-05-11T18:17:52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2"/>
          <p:cNvSpPr/>
          <p:nvPr/>
        </p:nvSpPr>
        <p:spPr>
          <a:xfrm>
            <a:off x="345960" y="260280"/>
            <a:ext cx="9213465" cy="6352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/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МИНИСТЕРСТВО НАУКИ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 ВЫСШЕГО ОБРАЗОВАНИЯ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РОССИЙСКОЙ ФЕДЕРАЦИИ</a:t>
            </a:r>
            <a:br>
              <a:rPr dirty="0"/>
            </a:b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МОСКОВСКИЙ ГОСУДАРСТВЕННЫЙ ТЕХНИЧЕСКИЙ УНИВЕРСИТЕТ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Н.Э.Баумана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КАФЕДРА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ПРОЕКТИРОВАНИЕ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ТЕХНОЛОГИЯ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ПР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ИЗВОДСТВА ЭЛЕКТРОННОЙ АППАРАТУРЫ </a:t>
            </a:r>
            <a:br>
              <a:rPr dirty="0"/>
            </a:br>
            <a:br>
              <a:rPr dirty="0"/>
            </a:b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Отчёт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о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выполнении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практического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командного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задания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№1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 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пузырьковой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и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пирамидальной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сортировок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 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br>
              <a:rPr dirty="0"/>
            </a:br>
            <a:br>
              <a:rPr dirty="0"/>
            </a:b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Выполнили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: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студенты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группы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 ИУ4-21Б</a:t>
            </a:r>
            <a:endParaRPr lang="en-US" sz="1600" spc="-1" dirty="0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Глухов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 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Степан</a:t>
            </a:r>
            <a:endParaRPr lang="en-GB" sz="1600" spc="-1" dirty="0">
              <a:solidFill>
                <a:srgbClr val="0F228B"/>
              </a:solidFill>
              <a:latin typeface="Times New Roman"/>
            </a:endParaRPr>
          </a:p>
          <a:p>
            <a:pPr algn="ctr"/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Царёв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Матвей</a:t>
            </a:r>
            <a:endParaRPr lang="en-GB" sz="1600" spc="-1" dirty="0">
              <a:solidFill>
                <a:srgbClr val="0F228B"/>
              </a:solidFill>
              <a:latin typeface="Times New Roman"/>
            </a:endParaRPr>
          </a:p>
          <a:p>
            <a:pPr algn="ctr"/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Титов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Андрей</a:t>
            </a:r>
            <a:endParaRPr lang="en-GB" sz="1600" spc="-1" dirty="0">
              <a:solidFill>
                <a:srgbClr val="0F228B"/>
              </a:solidFill>
              <a:latin typeface="Times New Roman"/>
            </a:endParaRPr>
          </a:p>
          <a:p>
            <a:pPr algn="ctr"/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Юров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Всеволод</a:t>
            </a:r>
            <a:endParaRPr lang="en-GB" sz="1600" spc="-1" dirty="0">
              <a:solidFill>
                <a:srgbClr val="0F228B"/>
              </a:solidFill>
              <a:latin typeface="Times New Roman"/>
            </a:endParaRPr>
          </a:p>
          <a:p>
            <a:pPr algn="ctr"/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Лебединцев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spc="-1" dirty="0" err="1">
                <a:solidFill>
                  <a:srgbClr val="0F228B"/>
                </a:solidFill>
                <a:latin typeface="Times New Roman"/>
              </a:rPr>
              <a:t>Фёдор</a:t>
            </a:r>
            <a:endParaRPr lang="en-GB" sz="1600" spc="-1" dirty="0">
              <a:solidFill>
                <a:srgbClr val="0F228B"/>
              </a:solidFill>
              <a:latin typeface="Times New Roman"/>
            </a:endParaRPr>
          </a:p>
          <a:p>
            <a:pPr algn="ctr"/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Проверил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д.т.н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профессор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профессор</a:t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каф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ИУ-4</a:t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Л.А.Зинченко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Москва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20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22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г.</a:t>
            </a:r>
            <a:endParaRPr lang="en-US" sz="16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FEE2E-B76C-0BE6-BA2C-49C5F367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68275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FFB5AE-3D67-AF12-407D-73817BB4626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939608"/>
            <a:ext cx="8545320" cy="2922851"/>
          </a:xfrm>
        </p:spPr>
        <p:txBody>
          <a:bodyPr/>
          <a:lstStyle/>
          <a:p>
            <a:pPr marL="0" indent="0">
              <a:buNone/>
            </a:pPr>
            <a:r>
              <a:rPr lang="ru-RU" sz="16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Этап №1.</a:t>
            </a:r>
            <a:endParaRPr lang="ru-RU" sz="1600" b="1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Построение пирамиды. Определяем правую часть дерева, начиная с n/2-1 (нижний уровень дерева). Берем элемент левее этой части массива и просеиваем его сквозь пирамиду по пути, где находятся меньшие его элементы, которые одновременно поднимаются вверх; из двух возможных путей выбираете путь через меньший элемент.</a:t>
            </a:r>
          </a:p>
          <a:p>
            <a:pPr marL="0" indent="0">
              <a:buNone/>
            </a:pPr>
            <a:r>
              <a:rPr lang="ru-RU" sz="16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Этап №2.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Сортировка на построенной пирамиде. Берем последний элемент массива в качестве текущего. Меняем верхний (наименьший) элемент массива и текущий местами. Текущий элемент (он теперь верхний) просеиваем сквозь n-1 элементную пирамиду. Затем берем предпоследний элемент и т.д.</a:t>
            </a: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0823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D71E3-AB18-C914-0944-865A2330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90650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DA956E-F1EB-2C1C-4ED1-B9197DD0668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971171"/>
            <a:ext cx="8545320" cy="793038"/>
          </a:xfrm>
        </p:spPr>
        <p:txBody>
          <a:bodyPr lIns="0" tIns="0" rIns="0" bIns="0" anchor="t">
            <a:spAutoFit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Используя словесную схему для пирамидального метода, можно вкратце объяснить процесс сортировки.</a:t>
            </a:r>
          </a:p>
          <a:p>
            <a:pPr marL="0" indent="0" algn="ctr">
              <a:buNone/>
            </a:pPr>
            <a:endParaRPr lang="ru-RU" sz="1600" dirty="0">
              <a:solidFill>
                <a:schemeClr val="tx2"/>
              </a:solidFill>
              <a:latin typeface="Times New Roman"/>
              <a:cs typeface="Arial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CC3777D-7414-2D38-B1E6-DBCA34818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82" y="1561904"/>
            <a:ext cx="4569803" cy="52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0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F44AE-1862-7F66-E344-630CB654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346588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30E203-7874-D5C6-B397-7A8E3DD8E68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1096390"/>
            <a:ext cx="8545320" cy="886397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Возьмем частный случай где n=300000. Тогда количество байт занимаемое этим множеством элементов типа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будет 1200000 байт или 1,2 мегабайт(МБ), количество шагов будет 5458380. Данный метод может показаться громоздким, но весьма эффективным для такого количества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02255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6CE6-2CCE-8FA1-70D9-FF1A950D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68275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94AFC6-2E6B-5CD0-189D-880B37C5173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978440"/>
            <a:ext cx="8545320" cy="5351209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float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heapSort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int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*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arr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int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n) {</a:t>
            </a:r>
            <a:endParaRPr lang="ru-RU" sz="14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    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int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start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 = </a:t>
            </a:r>
            <a:r>
              <a:rPr lang="ru-RU" sz="1400" dirty="0" err="1">
                <a:solidFill>
                  <a:schemeClr val="tx2"/>
                </a:solidFill>
                <a:ea typeface="+mn-lt"/>
                <a:cs typeface="+mn-lt"/>
              </a:rPr>
              <a:t>clock</a:t>
            </a: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();                // засекаем начальное время старта сортировки</a:t>
            </a:r>
            <a:endParaRPr lang="ru-RU" sz="14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  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for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(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i = n / 2 - 1; i &gt;= 0; i--)   // создаем бинарное дерево, где главный корневой элемент - 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макисмальный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а каждый дочерний меньше своего корневого.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heapify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n, i);                  // n/2-1 -это все корневые элементы в дереве.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for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(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i = n - 1; i &gt;= 0; i--) {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SWAP(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0, i);         //по созданному бинарному дереву проходимся с конца, меняя главный корневой элемент на последнее место, то есть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                             //ставя максимальный элемент в конец массива, затем проводим реорганизацию бинарного дерева,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                             //снова ставя максимальный элемент на место главного корня, уже не </a:t>
            </a:r>
            <a:r>
              <a:rPr lang="ru-RU" sz="14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учитвая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последний элемент,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                             //и затем снова меняем уже предпоследний элемент с корневым, и так пока не пройдемся по всему массиву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heapify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i, 0);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}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return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((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clock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()-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start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)*1.0)/CLOCKS_PER_SEC; // </a:t>
            </a:r>
            <a:r>
              <a:rPr lang="ru-RU" sz="14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закничиваем</a:t>
            </a:r>
            <a:r>
              <a:rPr lang="ru-RU" sz="14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измерение времени нашей сортировки</a:t>
            </a:r>
            <a:endParaRPr lang="ru-RU" sz="14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tx2"/>
                </a:solidFill>
                <a:ea typeface="+mn-lt"/>
                <a:cs typeface="+mn-lt"/>
              </a:rPr>
              <a:t>  }</a:t>
            </a:r>
            <a:endParaRPr lang="ru-RU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992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6AC05-809A-DD34-E1E3-A3ACD998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90651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3B3258-EA7D-0A32-B044-C36AD02E0F9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829503"/>
            <a:ext cx="8545320" cy="682238"/>
          </a:xfrm>
        </p:spPr>
        <p:txBody>
          <a:bodyPr lIns="0" tIns="0" rIns="0" bIns="0" anchor="t">
            <a:sp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chemeClr val="tx2"/>
                </a:solidFill>
                <a:latin typeface="Times New Roman"/>
              </a:rPr>
              <a:t>Преимущества:</a:t>
            </a:r>
          </a:p>
          <a:p>
            <a:pPr marL="0" indent="0" algn="ctr">
              <a:buNone/>
            </a:pPr>
            <a:endParaRPr lang="ru-RU" sz="2000" dirty="0">
              <a:solidFill>
                <a:schemeClr val="tx2"/>
              </a:solidFill>
              <a:latin typeface="Times New Roman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565021C-F684-BA5A-3835-F49457D83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80304"/>
              </p:ext>
            </p:extLst>
          </p:nvPr>
        </p:nvGraphicFramePr>
        <p:xfrm>
          <a:off x="1978095" y="1382444"/>
          <a:ext cx="588422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729">
                  <a:extLst>
                    <a:ext uri="{9D8B030D-6E8A-4147-A177-3AD203B41FA5}">
                      <a16:colId xmlns:a16="http://schemas.microsoft.com/office/drawing/2014/main" val="3142401324"/>
                    </a:ext>
                  </a:extLst>
                </a:gridCol>
                <a:gridCol w="2933498">
                  <a:extLst>
                    <a:ext uri="{9D8B030D-6E8A-4147-A177-3AD203B41FA5}">
                      <a16:colId xmlns:a16="http://schemas.microsoft.com/office/drawing/2014/main" val="1889744699"/>
                    </a:ext>
                  </a:extLst>
                </a:gridCol>
              </a:tblGrid>
              <a:tr h="30560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Пузырьковая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Пирамидальная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5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ru-RU" dirty="0">
                          <a:solidFill>
                            <a:schemeClr val="tx2"/>
                          </a:solidFill>
                          <a:latin typeface="Times New Roman"/>
                        </a:rPr>
                        <a:t>самая простая в реализации.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ru-RU" dirty="0">
                          <a:solidFill>
                            <a:schemeClr val="tx2"/>
                          </a:solidFill>
                          <a:latin typeface="Times New Roman"/>
                        </a:rPr>
                        <a:t>не требуется дополнительных массивов.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800" b="0" i="0" u="none" strike="noStrike" noProof="0" dirty="0">
                          <a:solidFill>
                            <a:schemeClr val="tx2"/>
                          </a:solidFill>
                          <a:latin typeface="Times New Roman"/>
                        </a:rPr>
                        <a:t>отсутствие потребности в памяти под стек.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ru-RU" sz="1800" b="0" i="0" u="none" strike="noStrike" noProof="0" dirty="0">
                          <a:solidFill>
                            <a:schemeClr val="tx2"/>
                          </a:solidFill>
                          <a:latin typeface="Times New Roman"/>
                        </a:rPr>
                        <a:t>отсутствие деградации при неудачных наборах данных — быстрая сортировка легко деградирует до O(n²).</a:t>
                      </a:r>
                    </a:p>
                    <a:p>
                      <a:pPr lvl="0">
                        <a:buNone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17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58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C4AC6-4F93-0C67-E94A-9D03F4C4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79462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702CDE-90E8-B28F-512F-651C4D2BFD0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874254"/>
            <a:ext cx="8545320" cy="682238"/>
          </a:xfrm>
        </p:spPr>
        <p:txBody>
          <a:bodyPr lIns="0" tIns="0" rIns="0" bIns="0" anchor="t">
            <a:sp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chemeClr val="tx2"/>
                </a:solidFill>
                <a:latin typeface="Times New Roman"/>
              </a:rPr>
              <a:t>Недостатки:</a:t>
            </a:r>
          </a:p>
          <a:p>
            <a:pPr marL="0" indent="0" algn="ctr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AA4FA7-43CD-82EE-9A71-2E94A4CA5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5412"/>
              </p:ext>
            </p:extLst>
          </p:nvPr>
        </p:nvGraphicFramePr>
        <p:xfrm>
          <a:off x="1955705" y="1505508"/>
          <a:ext cx="588422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114">
                  <a:extLst>
                    <a:ext uri="{9D8B030D-6E8A-4147-A177-3AD203B41FA5}">
                      <a16:colId xmlns:a16="http://schemas.microsoft.com/office/drawing/2014/main" val="1666428153"/>
                    </a:ext>
                  </a:extLst>
                </a:gridCol>
                <a:gridCol w="2942114">
                  <a:extLst>
                    <a:ext uri="{9D8B030D-6E8A-4147-A177-3AD203B41FA5}">
                      <a16:colId xmlns:a16="http://schemas.microsoft.com/office/drawing/2014/main" val="1501589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Пузырьковая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Пирамидальная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ru-RU" dirty="0">
                          <a:solidFill>
                            <a:schemeClr val="tx2"/>
                          </a:solidFill>
                          <a:latin typeface="Times New Roman"/>
                        </a:rPr>
                        <a:t>Время алгоритма пропорционально квадрату количества элементов.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ru-RU" dirty="0">
                          <a:solidFill>
                            <a:schemeClr val="tx2"/>
                          </a:solidFill>
                          <a:latin typeface="Times New Roman"/>
                        </a:rPr>
                        <a:t>Эффективна только для небольших массивов.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ru-RU" sz="1800" b="0" i="0" u="none" strike="noStrike" noProof="0" dirty="0">
                          <a:solidFill>
                            <a:schemeClr val="tx2"/>
                          </a:solidFill>
                          <a:latin typeface="Times New Roman"/>
                        </a:rPr>
                        <a:t>неустойчивость быстрой сортировки, то есть одинаковые ключи могут идти не в том порядке, в котором они были во входном файле.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5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98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544C6-C9AD-C6C6-5CC7-8FA1CADB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79462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458BA49-B83D-84AC-9408-09E98093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57" y="884933"/>
            <a:ext cx="4916849" cy="34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5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4920" y="990720"/>
            <a:ext cx="8904240" cy="16333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Цель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2000" b="1" spc="-1" dirty="0" err="1">
                <a:solidFill>
                  <a:srgbClr val="0F228B"/>
                </a:solidFill>
                <a:latin typeface="Times New Roman"/>
              </a:rPr>
              <a:t>работы</a:t>
            </a:r>
            <a:r>
              <a:rPr lang="en-GB" sz="2000" b="1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изучить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алгоритмы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пузырьковой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и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пирамидальной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сортировки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приобрести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практические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знания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в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реализации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данных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алгоритмов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выявить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преимущества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и </a:t>
            </a:r>
            <a:r>
              <a:rPr lang="en-GB" sz="2000" spc="-1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недостатки</a:t>
            </a:r>
            <a:r>
              <a:rPr lang="en-GB" sz="20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.</a:t>
            </a:r>
            <a:endParaRPr lang="en-GB" sz="2000" b="1" strike="noStrike" spc="-1" dirty="0">
              <a:solidFill>
                <a:schemeClr val="tx2"/>
              </a:solidFill>
              <a:latin typeface="Times New Roman"/>
              <a:cs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chemeClr val="accent1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GB" sz="2000" b="1" strike="noStrike" spc="-1" dirty="0">
              <a:solidFill>
                <a:srgbClr val="0F228B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52941" y="981000"/>
            <a:ext cx="8904600" cy="56344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/>
            <a:r>
              <a:rPr lang="en-GB" sz="2000" b="1" spc="-1" dirty="0" err="1">
                <a:solidFill>
                  <a:srgbClr val="0F228B"/>
                </a:solidFill>
                <a:latin typeface="Times New Roman"/>
              </a:rPr>
              <a:t>Пузырьковая</a:t>
            </a:r>
            <a:r>
              <a:rPr lang="en-GB" sz="2000" b="1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2000" b="1" spc="-1" dirty="0" err="1">
                <a:solidFill>
                  <a:srgbClr val="0F228B"/>
                </a:solidFill>
                <a:latin typeface="Times New Roman"/>
              </a:rPr>
              <a:t>сортировка</a:t>
            </a:r>
          </a:p>
          <a:p>
            <a:pPr algn="ctr"/>
            <a:endParaRPr lang="en-GB" sz="2000" b="1" spc="-1" dirty="0">
              <a:solidFill>
                <a:srgbClr val="0F228B"/>
              </a:solidFill>
              <a:latin typeface="Times New Roman"/>
              <a:ea typeface="+mn-lt"/>
              <a:cs typeface="+mn-lt"/>
            </a:endParaRPr>
          </a:p>
          <a:p>
            <a:r>
              <a:rPr lang="ru-RU" sz="1600" b="1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Сортировка пузырьком (обменная сортировка) – </a:t>
            </a:r>
            <a:r>
              <a:rPr lang="ru-RU" sz="16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простой в реализации и малоэффективный алгоритм сортировки. Метод изучается одним из первых на курсе теории алгоритмов, в то время как на практике используется очень редко.</a:t>
            </a:r>
            <a:endParaRPr lang="en-GB" sz="1600" spc="-1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endParaRPr lang="ru-RU" sz="1600" spc="-1" dirty="0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r>
              <a:rPr lang="ru-RU" sz="16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Упорядоченный массив создается на том же участке памяти, где находится исходная последовательность. Идея метода состоит в том, чтобы попарно сравнивать соседние элементы. Каждый проход начинается с начала последовательности. Сравнивается первый элемент со вторым: если порядок между ними нарушен, то они меняются местами. Затем сравниваются второй с третьим, третий с четвертым и так далее до конца массива; элементы с неправильным порядком в паре меняются местами. В итоге, после первого прохода, максимальный (или минимальный, в зависимости от вида сортировки: по возрастанию/по убыванию) элемент будет находиться на последнем месте в массиве, он как бы «всплывет» наверх. Именно поэтому этот метод называется сортировка пузырьком. На следующем проходе рассматривается последовательность от 1 до N-1, затем от 1 до N-2, и так до конца. После каждого прохода можно делать проверку: выполнялись ли перестановки элементов. Если не выполнялись, то сортировка завершена.</a:t>
            </a:r>
            <a:endParaRPr lang="en-GB" sz="1600" spc="-1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r>
              <a:rPr lang="ru-RU" sz="1600" spc="-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При сортировке пузырьком максимальное число сравнений составляет 0,5N², а среднее число сравнений приблизительно 0,25N².</a:t>
            </a:r>
            <a:endParaRPr lang="en-GB" sz="1600" spc="-1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GB" sz="1600" b="1" strike="noStrike" spc="-1" dirty="0">
              <a:solidFill>
                <a:srgbClr val="0F228B"/>
              </a:solidFill>
              <a:latin typeface="Times New Roman"/>
            </a:endParaRPr>
          </a:p>
          <a:p>
            <a:endParaRPr lang="en-GB" sz="1600" b="1" spc="-1" dirty="0">
              <a:solidFill>
                <a:srgbClr val="0F228B"/>
              </a:solidFill>
              <a:latin typeface="Times New Roman"/>
            </a:endParaRPr>
          </a:p>
          <a:p>
            <a:endParaRPr lang="en-US" sz="1600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54400" y="282545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spc="-1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spc="-1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04920" y="990720"/>
            <a:ext cx="890424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</a:pPr>
            <a:endParaRPr lang="en-GB" sz="2000" b="1" strike="noStrike" spc="-1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158D3-EA47-B725-32DB-D4600D0CF29C}"/>
              </a:ext>
            </a:extLst>
          </p:cNvPr>
          <p:cNvSpPr txBox="1"/>
          <p:nvPr/>
        </p:nvSpPr>
        <p:spPr>
          <a:xfrm>
            <a:off x="3582193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DD379-5604-2ABA-B38C-33959681BDE3}"/>
              </a:ext>
            </a:extLst>
          </p:cNvPr>
          <p:cNvSpPr txBox="1"/>
          <p:nvPr/>
        </p:nvSpPr>
        <p:spPr>
          <a:xfrm>
            <a:off x="3725068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1CAA2-B3D0-0FCD-5281-2553D466DC7D}"/>
              </a:ext>
            </a:extLst>
          </p:cNvPr>
          <p:cNvSpPr txBox="1"/>
          <p:nvPr/>
        </p:nvSpPr>
        <p:spPr>
          <a:xfrm>
            <a:off x="3582193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121925E0-9CB7-08E2-AC6B-C7AED043F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00" y="799193"/>
            <a:ext cx="6148300" cy="566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A931F-33B0-4AA6-093F-FAC028C8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34712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E5C97D-7595-2EFA-CCDB-3FF619C787A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250632"/>
            <a:ext cx="8545320" cy="1492716"/>
          </a:xfrm>
        </p:spPr>
        <p:txBody>
          <a:bodyPr/>
          <a:lstStyle/>
          <a:p>
            <a:pPr marL="0" indent="0" algn="ctr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  <a:p>
            <a:pPr marL="0" indent="0" algn="ctr">
              <a:buNone/>
            </a:pPr>
            <a:r>
              <a:rPr lang="ru-RU" sz="2000" b="1" dirty="0">
                <a:solidFill>
                  <a:schemeClr val="tx2"/>
                </a:solidFill>
                <a:latin typeface="Times New Roman"/>
              </a:rPr>
              <a:t>Схема по ГОСТу:</a:t>
            </a:r>
            <a:endParaRPr lang="ru-RU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  <a:p>
            <a:pPr marL="0" indent="0" algn="ctr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730D88F-8F33-1761-B116-A513B8E9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32" y="1109237"/>
            <a:ext cx="4715338" cy="54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E450A-D9F8-0F85-558A-42AD9BFA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01149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B7E9B3-6E5B-57F9-D1F2-ED73A56FFB0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815793"/>
            <a:ext cx="8545320" cy="3685111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float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bubbleSort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*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array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size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){ //функция сортировки пузырьком, принимает указатель на массив, а возвращает время работы алгоритма</a:t>
            </a:r>
            <a:endParaRPr lang="ru-RU" sz="16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start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=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clock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(); //объявление переменной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start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(хранит количество тиков прошедших с начала запуска программы)</a:t>
            </a:r>
            <a:endParaRPr lang="ru-RU" sz="16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for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i=size-1; i&gt;0; i--)</a:t>
            </a:r>
            <a:endParaRPr lang="ru-RU" sz="16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 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for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j=0; j&lt;i; j++) //бежим по массиву от первого элемента до i элемента</a:t>
            </a:r>
            <a:endParaRPr lang="ru-RU" sz="16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     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if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array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[j-1]&gt;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array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[j])</a:t>
            </a:r>
            <a:endParaRPr lang="ru-RU" sz="16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            SWAP(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array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j-1, j); //"поднимаем" элемент с наиболее большим значение "вверх"</a:t>
            </a:r>
            <a:endParaRPr lang="ru-RU" sz="16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return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((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clock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()-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start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)*1.0)/CLOCKS_PER_SEC; //возвращаем разницу между количеством тиков, прошедших с начала программы, и значением переменной </a:t>
            </a:r>
            <a:r>
              <a:rPr lang="ru-RU" sz="16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start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переводя значение в секунды</a:t>
            </a:r>
            <a:endParaRPr lang="ru-RU" sz="1600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cs typeface="Arial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tx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3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429A3-A3E1-78D9-A21E-38BB9A88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57087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A539C4-7C12-7D67-3AD8-009AD8AE6CB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5540" y="941379"/>
            <a:ext cx="8545320" cy="4221669"/>
          </a:xfrm>
        </p:spPr>
        <p:txBody>
          <a:bodyPr lIns="0" tIns="0" rIns="0" bIns="0" anchor="t">
            <a:sp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chemeClr val="tx2"/>
                </a:solidFill>
                <a:latin typeface="Times New Roman"/>
              </a:rPr>
              <a:t>Пирамидальная сортировка</a:t>
            </a:r>
          </a:p>
          <a:p>
            <a:pPr>
              <a:buNone/>
            </a:pPr>
            <a:r>
              <a:rPr lang="ru-RU" sz="2000" dirty="0">
                <a:ea typeface="+mn-lt"/>
                <a:cs typeface="+mn-lt"/>
              </a:rPr>
              <a:t>   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Пирамидальная сортировка (или сортировка кучей,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HeapSort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 — это метод сортировки сравнением, основанный на такой структуре данных как двоичная куча. Она похожа на сортировку выбором, где мы сначала ищем максимальный элемент и помещаем его в конец. Далее мы повторяем ту же операцию для оставшихся элементов.</a:t>
            </a:r>
          </a:p>
          <a:p>
            <a:pPr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Двоичная куча — это законченное двоичное дерево, в котором элементы хранятся в особом порядке: значение в родительском узле больше (или меньше) значений в его двух дочерних узлах. Первый вариант называется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max-heap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, а второй —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min-heap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. Куча может быть представлена двоичным деревом или массивом. </a:t>
            </a:r>
          </a:p>
          <a:p>
            <a:pPr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Дочерние элементы делятся на левый и правый(в нашем коде на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left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и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right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).</a:t>
            </a:r>
          </a:p>
          <a:p>
            <a:pPr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Левый элемент имеет индекс 2*i + 1. Правый элемент </a:t>
            </a:r>
            <a:r>
              <a:rPr lang="ru-RU" sz="16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иммет</a:t>
            </a: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индекс 2*i + 1.</a:t>
            </a:r>
          </a:p>
          <a:p>
            <a:pPr>
              <a:buNone/>
            </a:pPr>
            <a:r>
              <a:rPr lang="ru-RU" sz="16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    Сортировка пирамидальная похожа на сортировку выбором.</a:t>
            </a:r>
            <a:endParaRPr lang="ru-RU" sz="160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  <a:p>
            <a:pPr marL="0" indent="0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329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91CBD-8A51-99E3-FA5D-164161FB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23524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3545FFE-5C33-FA9E-A923-18138517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11" y="793756"/>
            <a:ext cx="5610939" cy="56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1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C0F14-A8C9-B6B0-549E-11022B12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0" y="257087"/>
            <a:ext cx="8545320" cy="288413"/>
          </a:xfrm>
        </p:spPr>
        <p:txBody>
          <a:bodyPr/>
          <a:lstStyle/>
          <a:p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«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Исследование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пузырьковой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и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пирамидальной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 </a:t>
            </a:r>
            <a:r>
              <a:rPr lang="en-GB" sz="1400" dirty="0" err="1">
                <a:solidFill>
                  <a:srgbClr val="0F228B"/>
                </a:solidFill>
                <a:latin typeface="Times New Roman"/>
                <a:cs typeface="Times New Roman"/>
              </a:rPr>
              <a:t>сортировок</a:t>
            </a:r>
            <a:r>
              <a:rPr lang="en-GB" sz="1400" dirty="0">
                <a:solidFill>
                  <a:srgbClr val="0F228B"/>
                </a:solidFill>
                <a:latin typeface="Times New Roman"/>
                <a:cs typeface="Times New Roman"/>
              </a:rPr>
              <a:t>»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897964-6464-AD97-5FDB-2790AD42C64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760" y="818316"/>
            <a:ext cx="8545320" cy="682238"/>
          </a:xfrm>
        </p:spPr>
        <p:txBody>
          <a:bodyPr lIns="0" tIns="0" rIns="0" bIns="0" anchor="t">
            <a:sp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chemeClr val="tx2"/>
                </a:solidFill>
                <a:latin typeface="Times New Roman"/>
              </a:rPr>
              <a:t>Схема по ГОСТу:</a:t>
            </a:r>
            <a:endParaRPr lang="ru-RU" dirty="0">
              <a:solidFill>
                <a:schemeClr val="tx2"/>
              </a:solidFill>
              <a:latin typeface="Arial"/>
            </a:endParaRPr>
          </a:p>
          <a:p>
            <a:pPr marL="0" indent="0" algn="ctr">
              <a:buNone/>
            </a:pPr>
            <a:endParaRPr lang="ru-RU" sz="2000" b="1" dirty="0">
              <a:solidFill>
                <a:schemeClr val="tx2"/>
              </a:solidFill>
              <a:latin typeface="Times New Roman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3202F69-FEEF-853C-6BEF-7C5E3C17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73" y="1163155"/>
            <a:ext cx="4088418" cy="56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1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</Words>
  <Application>Microsoft Office PowerPoint</Application>
  <PresentationFormat>Произвольный</PresentationFormat>
  <Paragraphs>12</Paragraphs>
  <Slides>16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  <vt:lpstr>«Исследование пузырьковой и пирамидальной сортировок»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subject/>
  <dc:creator>Admin</dc:creator>
  <dc:description/>
  <cp:lastModifiedBy>LZinchenko</cp:lastModifiedBy>
  <cp:revision>319</cp:revision>
  <dcterms:modified xsi:type="dcterms:W3CDTF">2022-05-11T18:18:32Z</dcterms:modified>
  <dc:language>en-US</dc:language>
</cp:coreProperties>
</file>