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  <p:sldId id="275" r:id="rId18"/>
    <p:sldId id="273" r:id="rId19"/>
    <p:sldId id="274" r:id="rId20"/>
    <p:sldId id="276" r:id="rId21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78891-3BB5-451E-B754-235D40929A68}" v="1511" dt="2022-05-11T18:17:52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28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45960" y="260280"/>
            <a:ext cx="9213465" cy="6352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/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Отчёт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командного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пузырьковой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и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пирамидальной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сортировок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Выполнили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студенты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ИУ4-21Б</a:t>
            </a:r>
            <a:endParaRPr lang="en-US" sz="1600" spc="-1" dirty="0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Глухов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Степан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Царёв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Матвей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Титов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Андрей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Юров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Всеволод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Лебединцев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Фёдор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22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EE2E-B76C-0BE6-BA2C-49C5F367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FB5AE-3D67-AF12-407D-73817BB4626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1844399"/>
            <a:ext cx="8545320" cy="3169202"/>
          </a:xfrm>
        </p:spPr>
        <p:txBody>
          <a:bodyPr/>
          <a:lstStyle/>
          <a:p>
            <a:pPr marL="0" indent="0" algn="ctr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№1.</a:t>
            </a:r>
            <a:endParaRPr lang="ru-RU" sz="1600" b="1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Построение пирамиды. 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№2.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на построенной пирамиде.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 Затем берем предпоследний элемент и т.д.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082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71E3-AB18-C914-0944-865A233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0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A956E-F1EB-2C1C-4ED1-B9197DD0668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71171"/>
            <a:ext cx="8545320" cy="7930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Используя словесную схему для пирамидального метода, можно вкратце объяснить процесс сортировки.</a:t>
            </a:r>
          </a:p>
          <a:p>
            <a:pPr marL="0" indent="0" algn="ctr">
              <a:buNone/>
            </a:pPr>
            <a:endParaRPr lang="ru-RU" sz="1600" dirty="0">
              <a:solidFill>
                <a:schemeClr val="tx2"/>
              </a:solidFill>
              <a:latin typeface="Times New Roman"/>
              <a:cs typeface="Arial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C3777D-7414-2D38-B1E6-DBCA3481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82" y="1561904"/>
            <a:ext cx="4569803" cy="52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59" y="2055592"/>
            <a:ext cx="8725999" cy="319690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void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heapify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(int *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int n, int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int largest =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;  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находим корень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int left = 2 *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+ 1;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находим левого и правого ребенка этого корня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int right = 2 *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+ 2;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if (left &lt; n &amp;&amp;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[left] &gt;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[largest])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сравниваем корневой элемент и левый дочерний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largest = left;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если дочерний больше корневого, присваиваем индекс дочернего как наибольший</a:t>
            </a:r>
          </a:p>
          <a:p>
            <a:pPr marL="0" indent="0">
              <a:buNone/>
            </a:pPr>
            <a:endParaRPr lang="ru-RU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if (right &lt; n &amp;&amp;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[right] &gt;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[largest])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сравниваем корневой элемент и правый дочерний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largest = right;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если дочерний больше корневого, присваиваем индекс дочернего как наибольший</a:t>
            </a:r>
          </a:p>
          <a:p>
            <a:pPr marL="0" indent="0">
              <a:buNone/>
            </a:pPr>
            <a:endParaRPr lang="ru-RU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if (largest !=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) {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если индекс поменялся, тогда меняем элементы, дочерний становится корневым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SWAP(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largest);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 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heapify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n, largest); 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и еще раз вызываем эту функцию для поддерева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}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6870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2055592"/>
            <a:ext cx="8545320" cy="3196902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heapSort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*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n) {</a:t>
            </a:r>
            <a:endParaRPr lang="ru-RU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 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=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();              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// засекаем начальное время старта сортировки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 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/ 2 - 1; i &gt;= 0; i--)  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 создаем бинарное дерево, где главный корневой элемент -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макисмальный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, а каждый дочерний меньше своего корневого.</a:t>
            </a:r>
            <a:endParaRPr lang="ru-RU" sz="14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n, i);                  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 n/2-1 -это все корневые элементы в дереве.</a:t>
            </a:r>
            <a:endParaRPr lang="ru-RU" sz="14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- 1; i &gt;= 0; i--) {</a:t>
            </a:r>
            <a:endParaRPr lang="ru-RU" sz="14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SWAP(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0, i);        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/*по созданному бинарному дереву проходимся с конца, меняя главный корневой элемент на последнее место, то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естьставя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максимальный элемент в конец массива, затем проводим реорганизацию бинарного дерева,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снова ставя максимальный элемент на место главного корня, уже не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учитвая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последний элемент,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и затем снова меняем уже предпоследний элемент с корневым, и так пока не пройдемся по всему массиву*/</a:t>
            </a:r>
            <a:endParaRPr lang="ru-RU" sz="1400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i, 0);</a:t>
            </a:r>
            <a:endParaRPr lang="ru-RU" sz="14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}</a:t>
            </a:r>
            <a:endParaRPr lang="ru-RU" sz="14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закничиваем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измерение времени нашей сортировки</a:t>
            </a:r>
            <a:endParaRPr lang="ru-RU" sz="14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}</a:t>
            </a:r>
            <a:endParaRPr lang="ru-RU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92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6AC05-809A-DD34-E1E3-A3ACD998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1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3B3258-EA7D-0A32-B044-C36AD02E0F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29503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Преимущества: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65021C-F684-BA5A-3835-F49457D8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06905"/>
              </p:ext>
            </p:extLst>
          </p:nvPr>
        </p:nvGraphicFramePr>
        <p:xfrm>
          <a:off x="680761" y="1382444"/>
          <a:ext cx="8545320" cy="420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85172">
                  <a:extLst>
                    <a:ext uri="{9D8B030D-6E8A-4147-A177-3AD203B41FA5}">
                      <a16:colId xmlns:a16="http://schemas.microsoft.com/office/drawing/2014/main" val="3142401324"/>
                    </a:ext>
                  </a:extLst>
                </a:gridCol>
                <a:gridCol w="4260148">
                  <a:extLst>
                    <a:ext uri="{9D8B030D-6E8A-4147-A177-3AD203B41FA5}">
                      <a16:colId xmlns:a16="http://schemas.microsoft.com/office/drawing/2014/main" val="1889744699"/>
                    </a:ext>
                  </a:extLst>
                </a:gridCol>
              </a:tblGrid>
              <a:tr h="44897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51668"/>
                  </a:ext>
                </a:extLst>
              </a:tr>
              <a:tr h="1440391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Наиболее проста в реализации.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Стабильность метода. Среднее число пересылок (n log2(n))/2, и отклонения от этого значения сравнительно малы.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517151"/>
                  </a:ext>
                </a:extLst>
              </a:tr>
              <a:tr h="11598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Пузырьковая сортировка не использует дополнительной памяти для своей работы.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Пирамидальная сортировка не использует дополнительной памяти для своей работы.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765068"/>
                  </a:ext>
                </a:extLst>
              </a:tr>
              <a:tr h="1159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узнать сколько точно можно получить шагов в худшем варианте. n*log2(n).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51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8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4AC6-4F93-0C67-E94A-9D03F4C4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02CDE-90E8-B28F-512F-651C4D2BFD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74254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Недостатки:</a:t>
            </a: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AA4FA7-43CD-82EE-9A71-2E94A4CA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6318"/>
              </p:ext>
            </p:extLst>
          </p:nvPr>
        </p:nvGraphicFramePr>
        <p:xfrm>
          <a:off x="680759" y="1505507"/>
          <a:ext cx="8545320" cy="42667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72660">
                  <a:extLst>
                    <a:ext uri="{9D8B030D-6E8A-4147-A177-3AD203B41FA5}">
                      <a16:colId xmlns:a16="http://schemas.microsoft.com/office/drawing/2014/main" val="1666428153"/>
                    </a:ext>
                  </a:extLst>
                </a:gridCol>
                <a:gridCol w="4272660">
                  <a:extLst>
                    <a:ext uri="{9D8B030D-6E8A-4147-A177-3AD203B41FA5}">
                      <a16:colId xmlns:a16="http://schemas.microsoft.com/office/drawing/2014/main" val="1501589476"/>
                    </a:ext>
                  </a:extLst>
                </a:gridCol>
              </a:tblGrid>
              <a:tr h="5632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82932"/>
                  </a:ext>
                </a:extLst>
              </a:tr>
              <a:tr h="1326086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Слишком большое время работы 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</a:rPr>
                        <a:t>Пирамидальная сортировка неустойчива (ей приходится менять порядок заданных сортируемых элементов).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51269"/>
                  </a:ext>
                </a:extLst>
              </a:tr>
              <a:tr h="6596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Эффективна только для небольших массивов.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</a:rPr>
                        <a:t>Из-за сложности, метод имеет выигрышную позицию только при больших значениях n (n&gt;2000).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38267"/>
                  </a:ext>
                </a:extLst>
              </a:tr>
              <a:tr h="531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ru-RU" sz="1800" kern="1200" dirty="0">
                          <a:solidFill>
                            <a:schemeClr val="tx2"/>
                          </a:solidFill>
                          <a:effectLst/>
                        </a:rPr>
                        <a:t>Методу требуется напрямую обращаться к элементам памяти. Из-за чего работа со связанными списками невозможна.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1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8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544C6-C9AD-C6C6-5CC7-8FA1CADB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458BA49-B83D-84AC-9408-09E98093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00" y="1427811"/>
            <a:ext cx="6512838" cy="4590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4B9FE6-9190-424F-9B73-D56B10CEC2CB}"/>
              </a:ext>
            </a:extLst>
          </p:cNvPr>
          <p:cNvSpPr txBox="1"/>
          <p:nvPr/>
        </p:nvSpPr>
        <p:spPr>
          <a:xfrm>
            <a:off x="1007275" y="948855"/>
            <a:ext cx="789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Графики зависимости времени работы алгоритмов от размера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92075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4AC6-4F93-0C67-E94A-9D03F4C4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02CDE-90E8-B28F-512F-651C4D2BFD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1190178"/>
            <a:ext cx="8545320" cy="55399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Сравнение алгоритмов сортировки</a:t>
            </a: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AA4FA7-43CD-82EE-9A71-2E94A4CA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13290"/>
              </p:ext>
            </p:extLst>
          </p:nvPr>
        </p:nvGraphicFramePr>
        <p:xfrm>
          <a:off x="680760" y="2329024"/>
          <a:ext cx="8545320" cy="30617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6330">
                  <a:extLst>
                    <a:ext uri="{9D8B030D-6E8A-4147-A177-3AD203B41FA5}">
                      <a16:colId xmlns:a16="http://schemas.microsoft.com/office/drawing/2014/main" val="1666428153"/>
                    </a:ext>
                  </a:extLst>
                </a:gridCol>
                <a:gridCol w="3289421">
                  <a:extLst>
                    <a:ext uri="{9D8B030D-6E8A-4147-A177-3AD203B41FA5}">
                      <a16:colId xmlns:a16="http://schemas.microsoft.com/office/drawing/2014/main" val="3790392797"/>
                    </a:ext>
                  </a:extLst>
                </a:gridCol>
                <a:gridCol w="3119569">
                  <a:extLst>
                    <a:ext uri="{9D8B030D-6E8A-4147-A177-3AD203B41FA5}">
                      <a16:colId xmlns:a16="http://schemas.microsoft.com/office/drawing/2014/main" val="1501589476"/>
                    </a:ext>
                  </a:extLst>
                </a:gridCol>
              </a:tblGrid>
              <a:tr h="102030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en-US" dirty="0"/>
                        <a:t>N=300000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Пузырьковая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82932"/>
                  </a:ext>
                </a:extLst>
              </a:tr>
              <a:tr h="99385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325,65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0,08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69305"/>
                  </a:ext>
                </a:extLst>
              </a:tr>
              <a:tr h="104764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Используемая 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1,2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1,2 Мбайт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68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59" y="1279994"/>
            <a:ext cx="8725999" cy="474809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#include &lt;</a:t>
            </a:r>
            <a:r>
              <a:rPr lang="en-US" sz="1400" dirty="0" err="1">
                <a:solidFill>
                  <a:schemeClr val="tx2"/>
                </a:solidFill>
              </a:rPr>
              <a:t>stdio.h</a:t>
            </a:r>
            <a:r>
              <a:rPr lang="en-US" sz="1400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#include &lt;</a:t>
            </a:r>
            <a:r>
              <a:rPr lang="en-US" sz="1400" dirty="0" err="1">
                <a:solidFill>
                  <a:schemeClr val="tx2"/>
                </a:solidFill>
              </a:rPr>
              <a:t>stdlib.h</a:t>
            </a:r>
            <a:r>
              <a:rPr lang="en-US" sz="1400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#include &lt;</a:t>
            </a:r>
            <a:r>
              <a:rPr lang="en-US" sz="1400" dirty="0" err="1">
                <a:solidFill>
                  <a:schemeClr val="tx2"/>
                </a:solidFill>
              </a:rPr>
              <a:t>time.h</a:t>
            </a:r>
            <a:r>
              <a:rPr lang="en-US" sz="1400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#define MIN_SIZE 100000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#define MAX_SIZE 100000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#define STEP 50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#define BOOL 0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void generation(int *array1, int *array2, int </a:t>
            </a:r>
            <a:r>
              <a:rPr lang="en-US" sz="1400" dirty="0" err="1">
                <a:solidFill>
                  <a:schemeClr val="tx2"/>
                </a:solidFill>
              </a:rPr>
              <a:t>len</a:t>
            </a:r>
            <a:r>
              <a:rPr lang="en-US" sz="1400" dirty="0">
                <a:solidFill>
                  <a:schemeClr val="tx2"/>
                </a:solidFill>
              </a:rPr>
              <a:t>){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функция, заполняющая два переданных массива,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</a:rPr>
              <a:t>рандомными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, но одинаковыми числами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</a:rPr>
              <a:t>    </a:t>
            </a:r>
            <a:r>
              <a:rPr lang="en-US" sz="1400" dirty="0">
                <a:solidFill>
                  <a:schemeClr val="tx2"/>
                </a:solidFill>
              </a:rPr>
              <a:t>int 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, g;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for(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=0; 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&lt;</a:t>
            </a:r>
            <a:r>
              <a:rPr lang="en-US" sz="1400" dirty="0" err="1">
                <a:solidFill>
                  <a:schemeClr val="tx2"/>
                </a:solidFill>
              </a:rPr>
              <a:t>len</a:t>
            </a:r>
            <a:r>
              <a:rPr lang="en-US" sz="1400" dirty="0">
                <a:solidFill>
                  <a:schemeClr val="tx2"/>
                </a:solidFill>
              </a:rPr>
              <a:t>; 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    g=rand()%201;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    array1[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]=g;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    array2[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]=g;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void SWAP(int *array, int x, int y){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int z=array[x];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array[x]=array[y];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    array[y]=z;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51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59" y="892199"/>
            <a:ext cx="8725999" cy="552369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FILE *file;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file=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fopen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("file.txt", "w");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открытие файла для записи в него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int length;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float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for(length=MIN_SIZE; length&lt;=MAX_SIZE; length+=STEP){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рассматривание работу алгоритмов для массивов длиной от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MIN_SIZE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до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MAX_SIZE</a:t>
            </a:r>
          </a:p>
          <a:p>
            <a:pPr marL="0" indent="0">
              <a:buNone/>
            </a:pPr>
            <a:endParaRPr lang="en-US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    int *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=malloc(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sizeof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(int)*length);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выделение памяти под массив, который будет отсортирован сортировкой пузырьком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int *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=malloc(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sizeof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(int)*length);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выделение памяти под массив, который будет отсортирован 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пиромидальной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сортировкой</a:t>
            </a:r>
            <a:endParaRPr lang="en-US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generation(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length);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=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bubbleSort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length);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сортировка массива пузырьком, в переменную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timeBubble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заносится время работы алгоритма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=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heapSort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length);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пирамидальная сортировка массива, в переменную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timeBubble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заносится время работы алгоритма</a:t>
            </a:r>
            <a:endParaRPr lang="en-US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fprintf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(file, "%d %f %f\n", length,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timeHeap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запись полученных данных в файл</a:t>
            </a:r>
            <a:endParaRPr lang="en-US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1400" i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free(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massBubble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высвобождение выделенной для массива памяти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   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free(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massHeap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); 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высвобождение выделенной для массива памяти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}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ea typeface="+mn-lt"/>
                <a:cs typeface="+mn-lt"/>
              </a:rPr>
              <a:t>fclose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(file);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закрытие файла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57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изучить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алгоритмы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пузырьковой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приобрести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практические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знания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в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реализации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данных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алгоритмов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выявить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преимущества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недостатки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</a:t>
            </a:r>
            <a:endParaRPr lang="en-GB" sz="2000" b="1" strike="noStrike" spc="-1" dirty="0">
              <a:solidFill>
                <a:schemeClr val="tx2"/>
              </a:solidFill>
              <a:latin typeface="Times New Roman"/>
              <a:cs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accent1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GB" sz="2000" b="1" strike="noStrike" spc="-1" dirty="0">
              <a:solidFill>
                <a:srgbClr val="0F228B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1673" y="2735437"/>
            <a:ext cx="890424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обоих алгоритмов есть свои плюсы. </a:t>
            </a:r>
          </a:p>
          <a:p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обучения и сортировки малого количества данный лучше подойдёт </a:t>
            </a:r>
            <a:r>
              <a:rPr lang="ru-RU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сортировка пузырьком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поэтому её часто используют студенты и школьники, но для крупных массивов куда эффективнее будет </a:t>
            </a:r>
            <a:r>
              <a:rPr lang="ru-RU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пирамидальная сортировка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т.к. путь она сложнее в реализации, время работы алгоритма существенно меньше.</a:t>
            </a:r>
            <a:endParaRPr lang="en-US" sz="2000" b="0" strike="noStrike" spc="-1" dirty="0">
              <a:solidFill>
                <a:schemeClr val="tx2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GB" sz="2000" b="1" strike="noStrike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AB8E1-B344-49DF-BA2B-E3CA7787B47F}"/>
              </a:ext>
            </a:extLst>
          </p:cNvPr>
          <p:cNvSpPr txBox="1"/>
          <p:nvPr/>
        </p:nvSpPr>
        <p:spPr>
          <a:xfrm>
            <a:off x="3868689" y="1501284"/>
            <a:ext cx="217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Общий вывод</a:t>
            </a:r>
          </a:p>
        </p:txBody>
      </p:sp>
    </p:spTree>
    <p:extLst>
      <p:ext uri="{BB962C8B-B14F-4D97-AF65-F5344CB8AC3E}">
        <p14:creationId xmlns:p14="http://schemas.microsoft.com/office/powerpoint/2010/main" val="2370440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52941" y="981000"/>
            <a:ext cx="8904600" cy="56344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/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Пузырьковая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сортировка</a:t>
            </a:r>
          </a:p>
          <a:p>
            <a:pPr algn="ctr"/>
            <a:endParaRPr lang="en-GB" sz="2000" b="1" spc="-1" dirty="0">
              <a:solidFill>
                <a:srgbClr val="0F228B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b="1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пузырьком (обменная сортировка) – </a:t>
            </a:r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простой в реализации и малоэффективный алгоритм сортировки. Метод изучается одним из первых на курсе теории алгоритмов, в то время как на практике используется очень редко.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endParaRPr lang="ru-RU" sz="1600" spc="-1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Упорядоченный массив создается на том же участке памяти, где находится исходная последовательность. Идея метода состоит в том, чтобы попарно сравнивать соседние элементы. Каждый проход начинается с начала последовательности. Сравнивается первый элемент со вторым: если порядок между ними нарушен, то они меняются местами. Затем сравниваются второй с третьим, третий с четвертым и так далее до конца массива; элементы с неправильным порядком в паре меняются местами. В итоге, после первого прохода, максимальный (или минимальный, в зависимости от вида сортировки: по возрастанию/по убыванию) элемент будет находиться на последнем месте в массиве, он как бы «всплывет» наверх. Именно поэтому этот метод называется сортировка пузырьком. На следующем проходе рассматривается последовательность от 1 до N-1, затем от 1 до N-2, и так до конца. После каждого прохода можно делать проверку: выполнялись ли перестановки элементов. Если не выполнялись, то сортировка завершена.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 сортировке пузырьком максимальное число сравнений составляет 0,5N², а среднее число сравнений приблизительно 0,25N².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1600" b="1" strike="noStrike" spc="-1" dirty="0">
              <a:solidFill>
                <a:srgbClr val="0F228B"/>
              </a:solidFill>
              <a:latin typeface="Times New Roman"/>
            </a:endParaRPr>
          </a:p>
          <a:p>
            <a:endParaRPr lang="en-GB" sz="1600" b="1" spc="-1" dirty="0">
              <a:solidFill>
                <a:srgbClr val="0F228B"/>
              </a:solidFill>
              <a:latin typeface="Times New Roman"/>
            </a:endParaRPr>
          </a:p>
          <a:p>
            <a:endParaRPr lang="en-US" sz="1600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54400" y="282545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</a:pPr>
            <a:endParaRPr lang="en-GB" sz="2000" b="1" strike="noStrike" spc="-1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158D3-EA47-B725-32DB-D4600D0CF29C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D379-5604-2ABA-B38C-33959681BDE3}"/>
              </a:ext>
            </a:extLst>
          </p:cNvPr>
          <p:cNvSpPr txBox="1"/>
          <p:nvPr/>
        </p:nvSpPr>
        <p:spPr>
          <a:xfrm>
            <a:off x="3725068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1CAA2-B3D0-0FCD-5281-2553D466DC7D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21925E0-9CB7-08E2-AC6B-C7AED043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0" y="799193"/>
            <a:ext cx="6148300" cy="566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A931F-33B0-4AA6-093F-FAC028C8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3471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5C97D-7595-2EFA-CCDB-3FF619C787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250632"/>
            <a:ext cx="8545320" cy="1492716"/>
          </a:xfrm>
        </p:spPr>
        <p:txBody>
          <a:bodyPr/>
          <a:lstStyle/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730D88F-8F33-1761-B116-A513B8E9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32" y="1109237"/>
            <a:ext cx="4715338" cy="5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E450A-D9F8-0F85-558A-42AD9BF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01149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7E9B3-6E5B-57F9-D1F2-ED73A56FFB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1941348"/>
            <a:ext cx="8545320" cy="2975303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float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bubbleSort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*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size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){ 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//функция сортировки пузырьком, принимает указатель на массив, а возвращает время работы алгоритма</a:t>
            </a:r>
            <a:endParaRPr lang="ru-RU" sz="16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(); 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//объявление переменной </a:t>
            </a:r>
            <a:r>
              <a:rPr lang="ru-RU" sz="1600" i="1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(хранит количество тиков прошедших с начала запуска программы)</a:t>
            </a:r>
            <a:endParaRPr lang="ru-RU" sz="16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i=size-1; i&gt;0; i--)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j=0; j&lt;i; j++) 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//бежим по массиву от первого элемента до i элемента</a:t>
            </a:r>
            <a:endParaRPr lang="ru-RU" sz="16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if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[j-1]&gt;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[j])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SWAP(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j-1, j); 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//"поднимаем" элемент с наиболее большим значение "вверх"</a:t>
            </a:r>
            <a:endParaRPr lang="ru-RU" sz="16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//возвращаем разницу между количеством тиков, прошедших с начала программы, и значением переменной </a:t>
            </a:r>
            <a:r>
              <a:rPr lang="ru-RU" sz="1600" i="1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, переводя значение в секунды</a:t>
            </a:r>
            <a:endParaRPr lang="ru-RU" sz="1600" i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cs typeface="Arial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3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429A3-A3E1-78D9-A21E-38BB9A88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539C4-7C12-7D67-3AD8-009AD8AE6C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5540" y="941379"/>
            <a:ext cx="8545320" cy="4221669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Пирамидальная сортировка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   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Пирамидальная сортировка (или сортировка кучей,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 — это метод сортировки сравнением, основанный на такой структуре данных как двоичная куча. Она похожа на сортировку выбором, где мы сначала ищем максимальный элемент и помещаем его в конец. Далее мы повторяем ту же операцию для оставшихся элементов.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Двоичная куча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Первый вариант называется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max-heap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а второй —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min-heap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 Куча может быть представлена двоичным деревом или массивом. 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Дочерние элементы делятся на левый и правый(в нашем коде на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left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right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Левый элемент имеет индекс 2*i + 1. Правый элемент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иммет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индекс 2*i + 1.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Сортировка пирамидальная похожа на сортировку выбором.</a:t>
            </a:r>
            <a:endParaRPr lang="ru-RU" sz="16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29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91CBD-8A51-99E3-FA5D-164161F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23524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3545FFE-5C33-FA9E-A923-18138517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11" y="793756"/>
            <a:ext cx="5610939" cy="56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C0F14-A8C9-B6B0-549E-11022B12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97964-6464-AD97-5FDB-2790AD42C6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18316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  <a:latin typeface="Arial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202F69-FEEF-853C-6BEF-7C5E3C17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3" y="1163155"/>
            <a:ext cx="4088418" cy="5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1877</Words>
  <Application>Microsoft Office PowerPoint</Application>
  <PresentationFormat>Произвольный</PresentationFormat>
  <Paragraphs>170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Андрей Глухов</cp:lastModifiedBy>
  <cp:revision>326</cp:revision>
  <dcterms:modified xsi:type="dcterms:W3CDTF">2022-05-11T20:37:12Z</dcterms:modified>
  <dc:language>en-US</dc:language>
</cp:coreProperties>
</file>