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9"/>
  </p:notesMasterIdLst>
  <p:sldIdLst>
    <p:sldId id="256" r:id="rId6"/>
    <p:sldId id="352" r:id="rId7"/>
    <p:sldId id="351" r:id="rId8"/>
    <p:sldId id="375" r:id="rId9"/>
    <p:sldId id="396" r:id="rId10"/>
    <p:sldId id="397" r:id="rId11"/>
    <p:sldId id="398" r:id="rId12"/>
    <p:sldId id="428" r:id="rId13"/>
    <p:sldId id="402" r:id="rId14"/>
    <p:sldId id="400" r:id="rId15"/>
    <p:sldId id="401" r:id="rId16"/>
    <p:sldId id="429" r:id="rId17"/>
    <p:sldId id="4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60"/>
  </p:normalViewPr>
  <p:slideViewPr>
    <p:cSldViewPr snapToGrid="0">
      <p:cViewPr varScale="1">
        <p:scale>
          <a:sx n="78" d="100"/>
          <a:sy n="78" d="100"/>
        </p:scale>
        <p:origin x="79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09778-52B6-4D6C-9CEB-DD38F55C5C42}" type="datetimeFigureOut">
              <a:rPr lang="en-CA" smtClean="0"/>
              <a:t>2024-07-23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24596-6698-44BC-9391-68C635550B1B}" type="slidenum">
              <a:rPr lang="en-CA" smtClean="0"/>
              <a:t>‹#›</a:t>
            </a:fld>
            <a:endParaRPr lang="en-CA"/>
          </a:p>
        </p:txBody>
      </p:sp>
    </p:spTree>
    <p:extLst>
      <p:ext uri="{BB962C8B-B14F-4D97-AF65-F5344CB8AC3E}">
        <p14:creationId xmlns:p14="http://schemas.microsoft.com/office/powerpoint/2010/main" val="336605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Times New Roman" panose="02020603050405020304" pitchFamily="18" charset="0"/>
                <a:ea typeface="Yu Mincho" panose="02020400000000000000" pitchFamily="18" charset="-128"/>
              </a:rPr>
              <a:t> I will now present the steps for my analysis. </a:t>
            </a:r>
            <a:r>
              <a:rPr lang="en-CA" sz="1800" dirty="0">
                <a:effectLst/>
                <a:latin typeface="Times New Roman" panose="02020603050405020304" pitchFamily="18" charset="0"/>
                <a:ea typeface="Calibri" panose="020F0502020204030204" pitchFamily="34" charset="0"/>
              </a:rPr>
              <a:t>Offline EEG data preprocessing was performed using the Brainstorm MATLAB toolbox. EEG data was band-passed from 1Hz to 90Hz and referenced to the </a:t>
            </a:r>
            <a:r>
              <a:rPr lang="en-CA" sz="1800" dirty="0" err="1">
                <a:effectLst/>
                <a:latin typeface="Times New Roman" panose="02020603050405020304" pitchFamily="18" charset="0"/>
                <a:ea typeface="Calibri" panose="020F0502020204030204" pitchFamily="34" charset="0"/>
              </a:rPr>
              <a:t>Cz</a:t>
            </a:r>
            <a:r>
              <a:rPr lang="en-CA" sz="1800" dirty="0">
                <a:effectLst/>
                <a:latin typeface="Times New Roman" panose="02020603050405020304" pitchFamily="18" charset="0"/>
                <a:ea typeface="Calibri" panose="020F0502020204030204" pitchFamily="34" charset="0"/>
              </a:rPr>
              <a:t> electrode. Then, noisy epochs and channels (e.g., muscle, head, and jaw movement artifacts) were removed by visual inspection. Next, a notch filter was applied at 60Hz to remove power line artifacts. Finally, independent component analysis was used to identify and remove eye movement and some muscle artifacts. </a:t>
            </a: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601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To test whether this method works, A similar test was done as before. The main difference is that the data was separated into extra intervals of 0.3s and 0.6s in order </a:t>
            </a:r>
            <a:r>
              <a:rPr lang="en-US" sz="1800" dirty="0">
                <a:latin typeface="Times New Roman" panose="02020603050405020304" pitchFamily="18" charset="0"/>
                <a:cs typeface="Times New Roman" panose="02020603050405020304" pitchFamily="18" charset="0"/>
              </a:rPr>
              <a:t>to have no crossover between the intervals of interest when using flexible intervals. ~Each flexible interval would be composed of the original interval plus 0.3s of data added on each extremity. ~ I Apply paired Bonferroni-corrected t-tests between each interval. ~If bursts are correctly identified, there shouldn’t be any statistical difference between the 4 interval groups.</a:t>
            </a:r>
          </a:p>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75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And indeed, we can see on the right figure that when flexible intervals are applied, all intervals of interest have similar burst rates, signifying no more bias over interval size.</a:t>
            </a: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09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To summarize</a:t>
            </a: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61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just">
              <a:lnSpc>
                <a:spcPct val="200000"/>
              </a:lnSpc>
              <a:spcBef>
                <a:spcPts val="0"/>
              </a:spcBef>
              <a:spcAft>
                <a:spcPts val="0"/>
              </a:spcAft>
            </a:pPr>
            <a:r>
              <a:rPr lang="en-CA" sz="1800" dirty="0">
                <a:effectLst/>
                <a:latin typeface="Times New Roman" panose="02020603050405020304" pitchFamily="18" charset="0"/>
                <a:ea typeface="Calibri" panose="020F0502020204030204" pitchFamily="34" charset="0"/>
              </a:rPr>
              <a:t>~After the data has been pre-processed, beta bursts have been extracted from the resting-state periods and each trial of the motor tasks for the 9 electrodes in closest proximity to the stimulation electrodes. Statistical analysis is then performed on the different burst features extracted.</a:t>
            </a:r>
          </a:p>
          <a:p>
            <a:pPr marL="0" marR="0" indent="457200" algn="just">
              <a:lnSpc>
                <a:spcPct val="200000"/>
              </a:lnSpc>
              <a:spcBef>
                <a:spcPts val="0"/>
              </a:spcBef>
              <a:spcAft>
                <a:spcPts val="0"/>
              </a:spcAft>
            </a:pPr>
            <a:endParaRPr lang="en-CA" sz="1800" dirty="0">
              <a:effectLst/>
              <a:latin typeface="Times New Roman" panose="02020603050405020304" pitchFamily="18" charset="0"/>
              <a:ea typeface="Calibri" panose="020F0502020204030204" pitchFamily="34" charset="0"/>
            </a:endParaRPr>
          </a:p>
          <a:p>
            <a:pPr marL="0" marR="0" indent="457200" algn="just">
              <a:lnSpc>
                <a:spcPct val="200000"/>
              </a:lnSpc>
              <a:spcBef>
                <a:spcPts val="0"/>
              </a:spcBef>
              <a:spcAft>
                <a:spcPts val="0"/>
              </a:spcAft>
            </a:pPr>
            <a:endParaRPr lang="en-CA" sz="1800" dirty="0">
              <a:effectLst/>
              <a:latin typeface="Times New Roman" panose="02020603050405020304" pitchFamily="18" charset="0"/>
              <a:ea typeface="Calibri" panose="020F0502020204030204" pitchFamily="34" charset="0"/>
            </a:endParaRPr>
          </a:p>
          <a:p>
            <a:pPr marL="0" marR="0" indent="457200" algn="just">
              <a:lnSpc>
                <a:spcPct val="200000"/>
              </a:lnSpc>
              <a:spcBef>
                <a:spcPts val="0"/>
              </a:spcBef>
              <a:spcAft>
                <a:spcPts val="0"/>
              </a:spcAft>
            </a:pPr>
            <a:endParaRPr lang="en-CA" sz="1800" dirty="0">
              <a:effectLst/>
              <a:latin typeface="Times New Roman" panose="02020603050405020304" pitchFamily="18" charset="0"/>
              <a:ea typeface="Calibri" panose="020F0502020204030204" pitchFamily="34" charset="0"/>
            </a:endParaRPr>
          </a:p>
          <a:p>
            <a:pPr marL="0" marR="0" indent="457200" algn="just">
              <a:lnSpc>
                <a:spcPct val="200000"/>
              </a:lnSpc>
              <a:spcBef>
                <a:spcPts val="0"/>
              </a:spcBef>
              <a:spcAft>
                <a:spcPts val="0"/>
              </a:spcAft>
            </a:pPr>
            <a:endParaRPr lang="en-CA" sz="1800" dirty="0">
              <a:effectLst/>
              <a:latin typeface="Times New Roman" panose="02020603050405020304" pitchFamily="18" charset="0"/>
              <a:ea typeface="Calibri" panose="020F0502020204030204" pitchFamily="34" charset="0"/>
            </a:endParaRPr>
          </a:p>
          <a:p>
            <a:pPr marL="0" marR="0" indent="457200" algn="just">
              <a:lnSpc>
                <a:spcPct val="200000"/>
              </a:lnSpc>
              <a:spcBef>
                <a:spcPts val="0"/>
              </a:spcBef>
              <a:spcAft>
                <a:spcPts val="0"/>
              </a:spcAft>
            </a:pPr>
            <a:r>
              <a:rPr lang="en-CA" sz="1800" dirty="0">
                <a:effectLst/>
                <a:latin typeface="Times New Roman" panose="02020603050405020304" pitchFamily="18" charset="0"/>
                <a:ea typeface="Calibri" panose="020F0502020204030204" pitchFamily="34" charset="0"/>
              </a:rPr>
              <a:t> ~EEG-based resting beta power, MRBD and beta bursts are extracted from data collected during the handgrip task using time-frequency analyses. Resting beta power and MRBD will be extracted by averaging the beta power across the 50 trials in the motor task. In each trial within the motor task, specific beta burst features will be extracted, namely the burst amplitude, burst duration, and burst frequency. ~Motor performance will be assessed as reaction time and task accuracy. Reaction time refers to the time it takes the participant to reach the target line at the beginning of each trial, while task accuracy refers to how far the movable indicator is from the target on average across trials. ~All these measures will then be compared using statistical analyses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41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Yu Mincho" panose="02020400000000000000" pitchFamily="18" charset="-128"/>
              </a:rPr>
              <a:t> In order to know which movement intervals to use for my beta burst analysis, I first plotted the MRBD plot averaged across all motor trials. The post-movement beta rebound after movement termination is known to overshoot the baseline and slowly decrease in power over the next 10-15sec. Unfortunately, as it can be seen, the beta rebound does not return to baseline before the next trial starts. I originally planned on having 3-second intervals for all movement intervals for consistency. However, I cannot use a long interval for pre-movement since the data would be contaminated by the post-movement rebound. Thus, a 1-second interval was used for pre-movement and 3-second intervals were used for movement and post-movement. ~ For consistency, </a:t>
            </a:r>
            <a:r>
              <a:rPr lang="en-US" sz="1800" dirty="0">
                <a:latin typeface="Times New Roman" panose="02020603050405020304" pitchFamily="18" charset="0"/>
                <a:ea typeface="Yu Mincho" panose="02020400000000000000" pitchFamily="18" charset="-128"/>
              </a:rPr>
              <a:t>the resting state blocks were also separated into 3-second intervals.</a:t>
            </a:r>
            <a:endParaRPr lang="en-US"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endParaRPr lang="en-US"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endParaRPr lang="en-US"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endParaRPr lang="en-US"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only show C3 + show on the figure the movement intervals chosen</a:t>
            </a:r>
          </a:p>
          <a:p>
            <a:pPr>
              <a:buFont typeface="Arial" panose="020B0604020202020204" pitchFamily="34" charset="0"/>
              <a:buChar char="•"/>
            </a:pPr>
            <a:endParaRPr lang="en-US"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electrodes above M1</a:t>
            </a: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fld id="{4AED498D-6977-40EC-8E5E-7EB644D5E759}" type="slidenum">
              <a:rPr lang="en-US" noProof="0" smtClean="0"/>
              <a:t>4</a:t>
            </a:fld>
            <a:endParaRPr lang="en-US" noProof="0" dirty="0"/>
          </a:p>
        </p:txBody>
      </p:sp>
    </p:spTree>
    <p:extLst>
      <p:ext uri="{BB962C8B-B14F-4D97-AF65-F5344CB8AC3E}">
        <p14:creationId xmlns:p14="http://schemas.microsoft.com/office/powerpoint/2010/main" val="321674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Here are the steps for computing the threshold method:</a:t>
            </a:r>
          </a:p>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fld id="{4AED498D-6977-40EC-8E5E-7EB644D5E759}" type="slidenum">
              <a:rPr lang="en-US" noProof="0" smtClean="0"/>
              <a:t>5</a:t>
            </a:fld>
            <a:endParaRPr lang="en-US" noProof="0" dirty="0"/>
          </a:p>
        </p:txBody>
      </p:sp>
    </p:spTree>
    <p:extLst>
      <p:ext uri="{BB962C8B-B14F-4D97-AF65-F5344CB8AC3E}">
        <p14:creationId xmlns:p14="http://schemas.microsoft.com/office/powerpoint/2010/main" val="138356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18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Yu Mincho" panose="02020400000000000000" pitchFamily="18" charset="-128"/>
              </a:rPr>
              <a:t>While analyzing my data and testing preliminary results, I encountered an interesting problem that I didn’t see mentioned anywhere else. I observed that when extracting bursts from very small intervals, the bursts identified seem to be underrepresented compared to longer ones. This problem is significant to me because the pre-movement interval is only 1s long, while all other movement intervals are 3s long. In order to test formally test this hypothesis, ~ I </a:t>
            </a:r>
            <a:r>
              <a:rPr lang="en-US" sz="1800" dirty="0">
                <a:latin typeface="Times New Roman" panose="02020603050405020304" pitchFamily="18" charset="0"/>
                <a:cs typeface="Times New Roman" panose="02020603050405020304" pitchFamily="18" charset="0"/>
              </a:rPr>
              <a:t>extracted all resting state data from all participants. Then, I divide all the data into intervals of sizes: </a:t>
            </a:r>
            <a:r>
              <a:rPr lang="en-CA" sz="1800" dirty="0">
                <a:solidFill>
                  <a:srgbClr val="D4D4D4"/>
                </a:solidFill>
                <a:latin typeface="Times New Roman" panose="02020603050405020304" pitchFamily="18" charset="0"/>
                <a:cs typeface="Times New Roman" panose="02020603050405020304" pitchFamily="18" charset="0"/>
              </a:rPr>
              <a:t>[</a:t>
            </a:r>
            <a:r>
              <a:rPr lang="en-CA" sz="1800" dirty="0">
                <a:solidFill>
                  <a:srgbClr val="B5CEA8"/>
                </a:solidFill>
                <a:highlight>
                  <a:srgbClr val="FFFF00"/>
                </a:highlight>
                <a:latin typeface="Times New Roman" panose="02020603050405020304" pitchFamily="18" charset="0"/>
                <a:cs typeface="Times New Roman" panose="02020603050405020304" pitchFamily="18" charset="0"/>
              </a:rPr>
              <a:t>1</a:t>
            </a:r>
            <a:r>
              <a:rPr lang="en-CA" sz="1800" dirty="0">
                <a:solidFill>
                  <a:srgbClr val="D4D4D4"/>
                </a:solidFill>
                <a:latin typeface="Times New Roman" panose="02020603050405020304" pitchFamily="18" charset="0"/>
                <a:cs typeface="Times New Roman" panose="02020603050405020304" pitchFamily="18" charset="0"/>
              </a:rPr>
              <a:t>, </a:t>
            </a:r>
            <a:r>
              <a:rPr lang="en-CA" sz="1800" dirty="0">
                <a:solidFill>
                  <a:srgbClr val="B5CEA8"/>
                </a:solidFill>
                <a:highlight>
                  <a:srgbClr val="FFFF00"/>
                </a:highlight>
                <a:latin typeface="Times New Roman" panose="02020603050405020304" pitchFamily="18" charset="0"/>
                <a:cs typeface="Times New Roman" panose="02020603050405020304" pitchFamily="18" charset="0"/>
              </a:rPr>
              <a:t>2</a:t>
            </a:r>
            <a:r>
              <a:rPr lang="en-CA" sz="1800" dirty="0">
                <a:solidFill>
                  <a:srgbClr val="D4D4D4"/>
                </a:solidFill>
                <a:latin typeface="Times New Roman" panose="02020603050405020304" pitchFamily="18" charset="0"/>
                <a:cs typeface="Times New Roman" panose="02020603050405020304" pitchFamily="18" charset="0"/>
              </a:rPr>
              <a:t>, </a:t>
            </a:r>
            <a:r>
              <a:rPr lang="en-CA" sz="1800" dirty="0">
                <a:solidFill>
                  <a:srgbClr val="B5CEA8"/>
                </a:solidFill>
                <a:highlight>
                  <a:srgbClr val="FFFF00"/>
                </a:highlight>
                <a:latin typeface="Times New Roman" panose="02020603050405020304" pitchFamily="18" charset="0"/>
                <a:cs typeface="Times New Roman" panose="02020603050405020304" pitchFamily="18" charset="0"/>
              </a:rPr>
              <a:t>3</a:t>
            </a:r>
            <a:r>
              <a:rPr lang="en-CA" sz="1800" dirty="0">
                <a:solidFill>
                  <a:srgbClr val="D4D4D4"/>
                </a:solidFill>
                <a:latin typeface="Times New Roman" panose="02020603050405020304" pitchFamily="18" charset="0"/>
                <a:cs typeface="Times New Roman" panose="02020603050405020304" pitchFamily="18" charset="0"/>
              </a:rPr>
              <a:t>, </a:t>
            </a:r>
            <a:r>
              <a:rPr lang="en-CA" sz="1800" dirty="0">
                <a:solidFill>
                  <a:srgbClr val="B5CEA8"/>
                </a:solidFill>
                <a:highlight>
                  <a:srgbClr val="FFFF00"/>
                </a:highlight>
                <a:latin typeface="Times New Roman" panose="02020603050405020304" pitchFamily="18" charset="0"/>
                <a:cs typeface="Times New Roman" panose="02020603050405020304" pitchFamily="18" charset="0"/>
              </a:rPr>
              <a:t>4</a:t>
            </a:r>
            <a:r>
              <a:rPr lang="en-CA" sz="1800" dirty="0">
                <a:solidFill>
                  <a:srgbClr val="D4D4D4"/>
                </a:solidFill>
                <a:latin typeface="Times New Roman" panose="02020603050405020304" pitchFamily="18" charset="0"/>
                <a:cs typeface="Times New Roman" panose="02020603050405020304" pitchFamily="18" charset="0"/>
              </a:rPr>
              <a:t>], meaning that each group of intervals will repeat itself over and over again for all resting state blocks. ~ Then, I extract the burst rate from each interval and apply Bonferroni-corrected t-tests between the intervals. </a:t>
            </a:r>
            <a:r>
              <a:rPr lang="en-US" sz="1800" dirty="0">
                <a:latin typeface="Times New Roman" panose="02020603050405020304" pitchFamily="18" charset="0"/>
                <a:cs typeface="Times New Roman" panose="02020603050405020304" pitchFamily="18" charset="0"/>
              </a:rPr>
              <a:t>If bursts are correctly identified, there shouldn’t be any statistical difference between the 4 interval groups since all groups are taken from the resting state data.</a:t>
            </a:r>
          </a:p>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701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Yu Mincho" panose="02020400000000000000" pitchFamily="18" charset="-128"/>
              </a:rPr>
              <a:t>However, as I expected, smaller intervals are significantly underrepresented. We can see that the 1s and 2s intervals have a considerably smaller burst rate compared to the 3s and 4s ones.</a:t>
            </a: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4139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Yu Mincho" panose="02020400000000000000" pitchFamily="18" charset="-128"/>
              </a:rPr>
              <a:t>In order to solve this issue, I thought of a method that I would call flexible intervals. ~To illustrate it, consider the following </a:t>
            </a:r>
            <a:r>
              <a:rPr lang="en-US" sz="1800" dirty="0">
                <a:latin typeface="Times New Roman" panose="02020603050405020304" pitchFamily="18" charset="0"/>
                <a:ea typeface="Yu Mincho" panose="02020400000000000000" pitchFamily="18" charset="-128"/>
                <a:cs typeface="Times New Roman" panose="02020603050405020304" pitchFamily="18" charset="0"/>
              </a:rPr>
              <a:t>0.3s interval (left) that does not contain any bursts. ~ However, </a:t>
            </a:r>
            <a:r>
              <a:rPr lang="en-US" sz="1800" dirty="0">
                <a:latin typeface="Times New Roman" panose="02020603050405020304" pitchFamily="18" charset="0"/>
                <a:cs typeface="Times New Roman" panose="02020603050405020304" pitchFamily="18" charset="0"/>
              </a:rPr>
              <a:t>by considering 0.3s before and after this interval (right), we discover 2 bursts that would have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been missed because the initial interval was too small. So, the idea of flexible intervals is to expand beyond the extremities of each interval of interest and assess whether or not there is a burst that would be missed otherwise. The difference between this and simply looking at a larger interval overall is that we only consider bursts that start or end within the original non-expanded interval of interest.</a:t>
            </a:r>
            <a:endParaRPr lang="en-CA"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CA" sz="1800" dirty="0">
              <a:effectLst/>
              <a:latin typeface="Times New Roman" panose="02020603050405020304" pitchFamily="18" charset="0"/>
              <a:ea typeface="Yu Mincho" panose="02020400000000000000" pitchFamily="18"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ED498D-6977-40EC-8E5E-7EB644D5E75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321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9F0D-A25E-0453-D0D9-E677CA5CE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B87842C-9AEE-5C28-C59E-97CD5CA57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115DA45-834E-54D2-2074-1A71351332EC}"/>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E4DFACFE-79CA-9ABE-28FC-3171D96050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F7A171-9493-9FA9-F84F-83FABF15343B}"/>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409097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6026-FA58-68F5-8CCB-4EE8B3F51D3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55DC0D-211F-C368-D188-B38FFACAC5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5263B-1128-F275-1171-568E981F2790}"/>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8614B305-0DDE-4AA2-ED9A-01123A941A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529485-7CF2-17CD-8967-AB6C48F32B8B}"/>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285313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E1A87-2C74-B9B5-E9DE-4C59A6A69A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25B810-BCC3-EFD0-67C8-5C945DC86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1D12D0-6DF0-39B2-58BE-272AFBA9EC63}"/>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6EC9F370-F928-A6A2-72CC-4C6A7A56E0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4A82C7-A9C1-658A-2D4C-68A9EEDF5935}"/>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1577764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7/23/2024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712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7/23/2024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543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7/23/2024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26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7/23/2024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918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03176FD-E365-4307-A1BF-FBA56929E02D}" type="datetime1">
              <a:rPr lang="en-US" smtClean="0"/>
              <a:t>7/23/2024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055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7/23/2024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567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7/23/2024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3435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7/23/2024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65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E834-F39D-54AC-4C2A-B2358C240C5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E61B525-8628-49E8-5A3D-B1C0A679C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4DA382-9D64-C4F7-A5C8-EED8005F7D0C}"/>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9D98D318-9803-BEB4-5940-79FCB85334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2D2215-A43E-DA63-3E51-5781DEEDAB60}"/>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1589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7/23/2024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756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7/23/2024</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31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7/23/2024</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9755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7/23/2024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619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4B2-8181-F655-4837-424885A74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8FF453-F0C5-1702-D2F8-F6355A1408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F4D9B-C8D6-1F1B-2A5C-48F28BB1D698}"/>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537E311E-7921-B16F-10F1-F86BF029D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DF8CC4-7E72-FC01-BB0B-8047FEAD2E42}"/>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305794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C677-2AC2-9A15-08C3-CAB060A7D9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370F555-E540-7AF4-3924-9864D753F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EDD6B02-2B5E-A501-ACCC-C44063931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E288093-F5EE-C633-8383-17D5C22755E8}"/>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6" name="Footer Placeholder 5">
            <a:extLst>
              <a:ext uri="{FF2B5EF4-FFF2-40B4-BE49-F238E27FC236}">
                <a16:creationId xmlns:a16="http://schemas.microsoft.com/office/drawing/2014/main" id="{18A08260-4A5E-8B40-CD12-75C06D6AD42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261A1F-DC4C-4B61-3351-2D8BBAEA8426}"/>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259790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2B46-7CA2-699D-4587-77D681F705E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F2D011-C603-7B6D-4186-0472B0546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A5FDD-5EB3-8E3B-1B30-5B0049EEC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FB6B41C-12FA-C513-E749-2C65F6D7D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5B136-28B6-21CF-50DB-DB9DD31AA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773DC70-025F-6E5E-65E7-3912CD1AB240}"/>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8" name="Footer Placeholder 7">
            <a:extLst>
              <a:ext uri="{FF2B5EF4-FFF2-40B4-BE49-F238E27FC236}">
                <a16:creationId xmlns:a16="http://schemas.microsoft.com/office/drawing/2014/main" id="{20C1462C-39F3-791D-4A67-4B94C03D8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EC5F243-23E0-F762-4A4F-67A0D8BB3D74}"/>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112522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5437-0B5A-A152-A570-FE384CC9FE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271890D-9AB8-B5B3-697F-364D32AF3666}"/>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4" name="Footer Placeholder 3">
            <a:extLst>
              <a:ext uri="{FF2B5EF4-FFF2-40B4-BE49-F238E27FC236}">
                <a16:creationId xmlns:a16="http://schemas.microsoft.com/office/drawing/2014/main" id="{7E59B5C8-8B99-F982-02BA-FD4EEA3CD34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01116F5-B309-AE5A-5572-AD59C4F99B11}"/>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95220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2AD02-46B7-2EAE-6244-1096DAB47EF1}"/>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3" name="Footer Placeholder 2">
            <a:extLst>
              <a:ext uri="{FF2B5EF4-FFF2-40B4-BE49-F238E27FC236}">
                <a16:creationId xmlns:a16="http://schemas.microsoft.com/office/drawing/2014/main" id="{B6DBA01D-D0BA-8674-5AE0-A1C443F264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AACA604-2275-7CCE-7F20-5EDA569D1928}"/>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416911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8302-ED07-FF7C-D433-3F6B7DBAD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819FACE-ABA4-6689-0219-1AA14F6F1B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A441A31-3958-E4C7-49FF-A4E2FB73A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38C23-DC03-1E0F-9840-79BBBB40E48C}"/>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6" name="Footer Placeholder 5">
            <a:extLst>
              <a:ext uri="{FF2B5EF4-FFF2-40B4-BE49-F238E27FC236}">
                <a16:creationId xmlns:a16="http://schemas.microsoft.com/office/drawing/2014/main" id="{285A83AE-9408-5201-DA27-23D02712C1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7E57E0-6EFE-67A5-A884-636BF12EFD8C}"/>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84846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57C-F666-7F9C-886C-2C30427AB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B3F3B55-6B0E-F16D-DF00-E1FCC6FAD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B4E7DF6-00F0-1C20-4C5E-C30C627A8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66065-085B-CCF2-8CEF-E2A668624E42}"/>
              </a:ext>
            </a:extLst>
          </p:cNvPr>
          <p:cNvSpPr>
            <a:spLocks noGrp="1"/>
          </p:cNvSpPr>
          <p:nvPr>
            <p:ph type="dt" sz="half" idx="10"/>
          </p:nvPr>
        </p:nvSpPr>
        <p:spPr/>
        <p:txBody>
          <a:bodyPr/>
          <a:lstStyle/>
          <a:p>
            <a:fld id="{A2D4EA4A-B919-4CB5-A0F6-F340D423AF38}" type="datetimeFigureOut">
              <a:rPr lang="en-CA" smtClean="0"/>
              <a:t>2024-07-23</a:t>
            </a:fld>
            <a:endParaRPr lang="en-CA"/>
          </a:p>
        </p:txBody>
      </p:sp>
      <p:sp>
        <p:nvSpPr>
          <p:cNvPr id="6" name="Footer Placeholder 5">
            <a:extLst>
              <a:ext uri="{FF2B5EF4-FFF2-40B4-BE49-F238E27FC236}">
                <a16:creationId xmlns:a16="http://schemas.microsoft.com/office/drawing/2014/main" id="{84A1D1CF-E706-AE7A-0FBF-E57CE89EFE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29EEF8-729F-5A40-A1EB-84B3040E6544}"/>
              </a:ext>
            </a:extLst>
          </p:cNvPr>
          <p:cNvSpPr>
            <a:spLocks noGrp="1"/>
          </p:cNvSpPr>
          <p:nvPr>
            <p:ph type="sldNum" sz="quarter" idx="12"/>
          </p:nvPr>
        </p:nvSpPr>
        <p:spPr/>
        <p:txBody>
          <a:bodyPr/>
          <a:lstStyle/>
          <a:p>
            <a:fld id="{9E1DE8F7-F962-4F19-8247-334FBDE4B47A}" type="slidenum">
              <a:rPr lang="en-CA" smtClean="0"/>
              <a:t>‹#›</a:t>
            </a:fld>
            <a:endParaRPr lang="en-CA"/>
          </a:p>
        </p:txBody>
      </p:sp>
    </p:spTree>
    <p:extLst>
      <p:ext uri="{BB962C8B-B14F-4D97-AF65-F5344CB8AC3E}">
        <p14:creationId xmlns:p14="http://schemas.microsoft.com/office/powerpoint/2010/main" val="169391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1DD82-5540-2B11-62BC-018F39EF4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249A33-811E-9946-6660-9300CA9B3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748371-DD66-951D-956B-2AE25E1AD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D4EA4A-B919-4CB5-A0F6-F340D423AF38}" type="datetimeFigureOut">
              <a:rPr lang="en-CA" smtClean="0"/>
              <a:t>2024-07-23</a:t>
            </a:fld>
            <a:endParaRPr lang="en-CA"/>
          </a:p>
        </p:txBody>
      </p:sp>
      <p:sp>
        <p:nvSpPr>
          <p:cNvPr id="5" name="Footer Placeholder 4">
            <a:extLst>
              <a:ext uri="{FF2B5EF4-FFF2-40B4-BE49-F238E27FC236}">
                <a16:creationId xmlns:a16="http://schemas.microsoft.com/office/drawing/2014/main" id="{6E897D11-0BC5-66AF-A80C-05ADAC8E5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A4D50C68-3873-A929-84E8-E42C0BF790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1DE8F7-F962-4F19-8247-334FBDE4B47A}" type="slidenum">
              <a:rPr lang="en-CA" smtClean="0"/>
              <a:t>‹#›</a:t>
            </a:fld>
            <a:endParaRPr lang="en-CA"/>
          </a:p>
        </p:txBody>
      </p:sp>
    </p:spTree>
    <p:extLst>
      <p:ext uri="{BB962C8B-B14F-4D97-AF65-F5344CB8AC3E}">
        <p14:creationId xmlns:p14="http://schemas.microsoft.com/office/powerpoint/2010/main" val="146125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7/23/2024</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67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52CD-513E-A170-00BF-955A83AF59C8}"/>
              </a:ext>
            </a:extLst>
          </p:cNvPr>
          <p:cNvSpPr>
            <a:spLocks noGrp="1"/>
          </p:cNvSpPr>
          <p:nvPr>
            <p:ph type="ctrTitle"/>
          </p:nvPr>
        </p:nvSpPr>
        <p:spPr/>
        <p:txBody>
          <a:bodyPr/>
          <a:lstStyle/>
          <a:p>
            <a:r>
              <a:rPr lang="fr-CA" dirty="0"/>
              <a:t>Beta </a:t>
            </a:r>
            <a:r>
              <a:rPr lang="fr-CA" dirty="0" err="1"/>
              <a:t>burst</a:t>
            </a:r>
            <a:r>
              <a:rPr lang="fr-CA" dirty="0"/>
              <a:t> </a:t>
            </a:r>
            <a:r>
              <a:rPr lang="fr-CA" dirty="0" err="1"/>
              <a:t>analysis</a:t>
            </a:r>
            <a:endParaRPr lang="en-CA" dirty="0"/>
          </a:p>
        </p:txBody>
      </p:sp>
      <p:sp>
        <p:nvSpPr>
          <p:cNvPr id="3" name="Subtitle 2">
            <a:extLst>
              <a:ext uri="{FF2B5EF4-FFF2-40B4-BE49-F238E27FC236}">
                <a16:creationId xmlns:a16="http://schemas.microsoft.com/office/drawing/2014/main" id="{0E438B10-EBFE-C5BC-D3FA-49644789DE90}"/>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12107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Flexible intervals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67856" y="1574157"/>
            <a:ext cx="11754067"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a:t>
            </a: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Times New Roman" panose="02020603050405020304" pitchFamily="18" charset="0"/>
              </a:rPr>
              <a:t>Hypothesis: Bursts are underestimated when extracted from small intervals.</a:t>
            </a:r>
          </a:p>
        </p:txBody>
      </p:sp>
      <p:pic>
        <p:nvPicPr>
          <p:cNvPr id="2" name="Picture 1">
            <a:extLst>
              <a:ext uri="{FF2B5EF4-FFF2-40B4-BE49-F238E27FC236}">
                <a16:creationId xmlns:a16="http://schemas.microsoft.com/office/drawing/2014/main" id="{1720474F-90CF-3DFA-F3E5-98F8EB78AE74}"/>
              </a:ext>
            </a:extLst>
          </p:cNvPr>
          <p:cNvPicPr>
            <a:picLocks noChangeAspect="1"/>
          </p:cNvPicPr>
          <p:nvPr/>
        </p:nvPicPr>
        <p:blipFill>
          <a:blip r:embed="rId3"/>
          <a:stretch>
            <a:fillRect/>
          </a:stretch>
        </p:blipFill>
        <p:spPr>
          <a:xfrm>
            <a:off x="639097" y="2551233"/>
            <a:ext cx="9916352" cy="3752347"/>
          </a:xfrm>
          <a:prstGeom prst="rect">
            <a:avLst/>
          </a:prstGeom>
        </p:spPr>
      </p:pic>
    </p:spTree>
    <p:extLst>
      <p:ext uri="{BB962C8B-B14F-4D97-AF65-F5344CB8AC3E}">
        <p14:creationId xmlns:p14="http://schemas.microsoft.com/office/powerpoint/2010/main" val="70791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Flexible intervals (testing)</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218966" y="1529445"/>
            <a:ext cx="11754067"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a:t>
            </a: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Extract all resting state data from all participants.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Divide all the data into intervals of sizes:</a:t>
            </a:r>
            <a:b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b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a:t>
            </a:r>
            <a:r>
              <a:rPr kumimoji="0" lang="en-CA" sz="24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0.3</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1</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0.6</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2</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0.6</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3</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0.6</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4</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24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0.3</a:t>
            </a:r>
            <a:r>
              <a:rPr kumimoji="0" lang="en-CA" sz="24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]s</a:t>
            </a:r>
            <a:endPar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endParaRP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The short intervals (0.3s and 0.6s) are used to have no crossover between the intervals of interest when using flexible intervals.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Extract the burst rate from each interval of interest (1s, 2s, 3s, 4s) using no flexible intervals and using flexible intervals with 0.3s of data added on each extremity.</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Apply paired Bonferroni-corrected t-tests between each interval.</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If bursts are correctly identified, there shouldn’t be any statistical difference between the 4 interval groups.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endPar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pic>
        <p:nvPicPr>
          <p:cNvPr id="6" name="Picture 5">
            <a:extLst>
              <a:ext uri="{FF2B5EF4-FFF2-40B4-BE49-F238E27FC236}">
                <a16:creationId xmlns:a16="http://schemas.microsoft.com/office/drawing/2014/main" id="{EFFE67F7-110D-1164-3662-159868470702}"/>
              </a:ext>
            </a:extLst>
          </p:cNvPr>
          <p:cNvPicPr>
            <a:picLocks noChangeAspect="1"/>
          </p:cNvPicPr>
          <p:nvPr/>
        </p:nvPicPr>
        <p:blipFill>
          <a:blip r:embed="rId3"/>
          <a:stretch>
            <a:fillRect/>
          </a:stretch>
        </p:blipFill>
        <p:spPr>
          <a:xfrm>
            <a:off x="444567" y="2850975"/>
            <a:ext cx="10486029" cy="251482"/>
          </a:xfrm>
          <a:prstGeom prst="rect">
            <a:avLst/>
          </a:prstGeom>
        </p:spPr>
      </p:pic>
      <p:sp>
        <p:nvSpPr>
          <p:cNvPr id="7" name="TextBox 6">
            <a:extLst>
              <a:ext uri="{FF2B5EF4-FFF2-40B4-BE49-F238E27FC236}">
                <a16:creationId xmlns:a16="http://schemas.microsoft.com/office/drawing/2014/main" id="{8FDC7D61-7456-FCAA-4284-83F834BFD443}"/>
              </a:ext>
            </a:extLst>
          </p:cNvPr>
          <p:cNvSpPr txBox="1"/>
          <p:nvPr/>
        </p:nvSpPr>
        <p:spPr>
          <a:xfrm>
            <a:off x="858356" y="2772453"/>
            <a:ext cx="11490960" cy="369332"/>
          </a:xfrm>
          <a:prstGeom prst="rect">
            <a:avLst/>
          </a:prstGeom>
          <a:noFill/>
        </p:spPr>
        <p:txBody>
          <a:bodyPr wrap="square" rtlCol="0">
            <a:spAutoFit/>
          </a:bodyPr>
          <a:lstStyle/>
          <a:p>
            <a:r>
              <a:rPr lang="fr-CA" dirty="0"/>
              <a:t> 1                             2                                            3                                                           4                                        1</a:t>
            </a:r>
            <a:endParaRPr lang="en-CA" dirty="0"/>
          </a:p>
        </p:txBody>
      </p:sp>
    </p:spTree>
    <p:extLst>
      <p:ext uri="{BB962C8B-B14F-4D97-AF65-F5344CB8AC3E}">
        <p14:creationId xmlns:p14="http://schemas.microsoft.com/office/powerpoint/2010/main" val="76953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Flexible intervals (testing)</a:t>
            </a:r>
          </a:p>
        </p:txBody>
      </p:sp>
      <p:pic>
        <p:nvPicPr>
          <p:cNvPr id="4" name="Picture 3">
            <a:extLst>
              <a:ext uri="{FF2B5EF4-FFF2-40B4-BE49-F238E27FC236}">
                <a16:creationId xmlns:a16="http://schemas.microsoft.com/office/drawing/2014/main" id="{194883BB-75C9-F752-5BFF-410A1B0E7639}"/>
              </a:ext>
            </a:extLst>
          </p:cNvPr>
          <p:cNvPicPr>
            <a:picLocks noChangeAspect="1"/>
          </p:cNvPicPr>
          <p:nvPr/>
        </p:nvPicPr>
        <p:blipFill>
          <a:blip r:embed="rId3"/>
          <a:stretch>
            <a:fillRect/>
          </a:stretch>
        </p:blipFill>
        <p:spPr>
          <a:xfrm>
            <a:off x="444097" y="1824058"/>
            <a:ext cx="11510405" cy="4153956"/>
          </a:xfrm>
          <a:prstGeom prst="rect">
            <a:avLst/>
          </a:prstGeom>
        </p:spPr>
      </p:pic>
    </p:spTree>
    <p:extLst>
      <p:ext uri="{BB962C8B-B14F-4D97-AF65-F5344CB8AC3E}">
        <p14:creationId xmlns:p14="http://schemas.microsoft.com/office/powerpoint/2010/main" val="148551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a:xfrm>
            <a:off x="11574088" y="6492875"/>
            <a:ext cx="61791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Flexible intervals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67856" y="1574157"/>
            <a:ext cx="5838829"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No adjustments needed for the movement intervals since they are already separated</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The 3-second resting-state intervals were readjusted to not overlap:</a:t>
            </a:r>
            <a:r>
              <a:rPr kumimoji="0" lang="en-CA" sz="32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 </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a:t>
            </a:r>
            <a:r>
              <a:rPr kumimoji="0" lang="en-CA" sz="32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0.3</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32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3</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3200" b="0" i="0" u="none" strike="noStrike" kern="1200" cap="none" spc="0" normalizeH="0" baseline="0" noProof="0" dirty="0">
                <a:ln>
                  <a:noFill/>
                </a:ln>
                <a:solidFill>
                  <a:srgbClr val="B5CEA8"/>
                </a:solidFill>
                <a:effectLst/>
                <a:uLnTx/>
                <a:uFillTx/>
                <a:latin typeface="Times New Roman" panose="02020603050405020304" pitchFamily="18" charset="0"/>
                <a:ea typeface="+mn-ea"/>
                <a:cs typeface="Times New Roman" panose="02020603050405020304" pitchFamily="18" charset="0"/>
              </a:rPr>
              <a:t>0.3]s</a:t>
            </a:r>
            <a:endPar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grpSp>
        <p:nvGrpSpPr>
          <p:cNvPr id="16" name="Group 15">
            <a:extLst>
              <a:ext uri="{FF2B5EF4-FFF2-40B4-BE49-F238E27FC236}">
                <a16:creationId xmlns:a16="http://schemas.microsoft.com/office/drawing/2014/main" id="{5E056A16-BCD7-371A-2739-42E6D0CE84D5}"/>
              </a:ext>
            </a:extLst>
          </p:cNvPr>
          <p:cNvGrpSpPr/>
          <p:nvPr/>
        </p:nvGrpSpPr>
        <p:grpSpPr>
          <a:xfrm>
            <a:off x="5932170" y="1408391"/>
            <a:ext cx="5616338" cy="4586352"/>
            <a:chOff x="5932170" y="1408391"/>
            <a:chExt cx="5616338" cy="4586352"/>
          </a:xfrm>
        </p:grpSpPr>
        <p:grpSp>
          <p:nvGrpSpPr>
            <p:cNvPr id="17" name="Group 16">
              <a:extLst>
                <a:ext uri="{FF2B5EF4-FFF2-40B4-BE49-F238E27FC236}">
                  <a16:creationId xmlns:a16="http://schemas.microsoft.com/office/drawing/2014/main" id="{20E1C50F-4F96-82A4-417F-7E3A620D7A32}"/>
                </a:ext>
              </a:extLst>
            </p:cNvPr>
            <p:cNvGrpSpPr/>
            <p:nvPr/>
          </p:nvGrpSpPr>
          <p:grpSpPr>
            <a:xfrm>
              <a:off x="5932170" y="1408391"/>
              <a:ext cx="5616338" cy="4586352"/>
              <a:chOff x="5932171" y="1541668"/>
              <a:chExt cx="5616338" cy="4586352"/>
            </a:xfrm>
          </p:grpSpPr>
          <p:pic>
            <p:nvPicPr>
              <p:cNvPr id="19" name="Picture 18">
                <a:extLst>
                  <a:ext uri="{FF2B5EF4-FFF2-40B4-BE49-F238E27FC236}">
                    <a16:creationId xmlns:a16="http://schemas.microsoft.com/office/drawing/2014/main" id="{AC898C85-C875-D9F8-EA3A-1B667DE4CDFF}"/>
                  </a:ext>
                </a:extLst>
              </p:cNvPr>
              <p:cNvPicPr>
                <a:picLocks noChangeAspect="1"/>
              </p:cNvPicPr>
              <p:nvPr/>
            </p:nvPicPr>
            <p:blipFill>
              <a:blip r:embed="rId3"/>
              <a:stretch>
                <a:fillRect/>
              </a:stretch>
            </p:blipFill>
            <p:spPr>
              <a:xfrm>
                <a:off x="5932171" y="1541668"/>
                <a:ext cx="5616338" cy="4586352"/>
              </a:xfrm>
              <a:prstGeom prst="rect">
                <a:avLst/>
              </a:prstGeom>
            </p:spPr>
          </p:pic>
          <p:sp>
            <p:nvSpPr>
              <p:cNvPr id="20" name="Rectangle 19">
                <a:extLst>
                  <a:ext uri="{FF2B5EF4-FFF2-40B4-BE49-F238E27FC236}">
                    <a16:creationId xmlns:a16="http://schemas.microsoft.com/office/drawing/2014/main" id="{89B5DB65-D55A-1D7A-4913-12AC3CEDF2B2}"/>
                  </a:ext>
                </a:extLst>
              </p:cNvPr>
              <p:cNvSpPr/>
              <p:nvPr/>
            </p:nvSpPr>
            <p:spPr>
              <a:xfrm>
                <a:off x="6797500" y="2114550"/>
                <a:ext cx="309995" cy="3570460"/>
              </a:xfrm>
              <a:prstGeom prst="rect">
                <a:avLst/>
              </a:prstGeom>
              <a:solidFill>
                <a:srgbClr val="00B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36DB8B3-A6A1-C21F-1F4D-FE0F242C769F}"/>
                  </a:ext>
                </a:extLst>
              </p:cNvPr>
              <p:cNvSpPr/>
              <p:nvPr/>
            </p:nvSpPr>
            <p:spPr>
              <a:xfrm>
                <a:off x="7555559" y="2107646"/>
                <a:ext cx="935256" cy="3570460"/>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23016120-62DC-3128-B7C0-164CCB6224A7}"/>
                  </a:ext>
                </a:extLst>
              </p:cNvPr>
              <p:cNvSpPr/>
              <p:nvPr/>
            </p:nvSpPr>
            <p:spPr>
              <a:xfrm>
                <a:off x="9011423" y="2107646"/>
                <a:ext cx="1102780" cy="357046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8" name="Rectangle 17">
              <a:extLst>
                <a:ext uri="{FF2B5EF4-FFF2-40B4-BE49-F238E27FC236}">
                  <a16:creationId xmlns:a16="http://schemas.microsoft.com/office/drawing/2014/main" id="{013C391C-DAD2-099E-6167-1B5783FD42B2}"/>
                </a:ext>
              </a:extLst>
            </p:cNvPr>
            <p:cNvSpPr/>
            <p:nvPr/>
          </p:nvSpPr>
          <p:spPr>
            <a:xfrm>
              <a:off x="7229873" y="2929511"/>
              <a:ext cx="1485899" cy="1185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3" name="Content Placeholder 5">
            <a:extLst>
              <a:ext uri="{FF2B5EF4-FFF2-40B4-BE49-F238E27FC236}">
                <a16:creationId xmlns:a16="http://schemas.microsoft.com/office/drawing/2014/main" id="{DA5B26D9-D066-91FA-DD1E-793904029B95}"/>
              </a:ext>
            </a:extLst>
          </p:cNvPr>
          <p:cNvSpPr txBox="1">
            <a:spLocks/>
          </p:cNvSpPr>
          <p:nvPr/>
        </p:nvSpPr>
        <p:spPr>
          <a:xfrm>
            <a:off x="6630704" y="1885796"/>
            <a:ext cx="774589"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PRE</a:t>
            </a:r>
          </a:p>
        </p:txBody>
      </p:sp>
      <p:sp>
        <p:nvSpPr>
          <p:cNvPr id="24" name="Content Placeholder 5">
            <a:extLst>
              <a:ext uri="{FF2B5EF4-FFF2-40B4-BE49-F238E27FC236}">
                <a16:creationId xmlns:a16="http://schemas.microsoft.com/office/drawing/2014/main" id="{1A82DFE8-9362-4970-CBEF-FAAC07B2D707}"/>
              </a:ext>
            </a:extLst>
          </p:cNvPr>
          <p:cNvSpPr txBox="1">
            <a:spLocks/>
          </p:cNvSpPr>
          <p:nvPr/>
        </p:nvSpPr>
        <p:spPr>
          <a:xfrm>
            <a:off x="7569388" y="1885796"/>
            <a:ext cx="935256"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MOV</a:t>
            </a:r>
          </a:p>
        </p:txBody>
      </p:sp>
      <p:sp>
        <p:nvSpPr>
          <p:cNvPr id="25" name="Content Placeholder 5">
            <a:extLst>
              <a:ext uri="{FF2B5EF4-FFF2-40B4-BE49-F238E27FC236}">
                <a16:creationId xmlns:a16="http://schemas.microsoft.com/office/drawing/2014/main" id="{B80E9BC7-2BF0-DA86-394A-2306D405BFB1}"/>
              </a:ext>
            </a:extLst>
          </p:cNvPr>
          <p:cNvSpPr txBox="1">
            <a:spLocks/>
          </p:cNvSpPr>
          <p:nvPr/>
        </p:nvSpPr>
        <p:spPr>
          <a:xfrm>
            <a:off x="9091320" y="1885796"/>
            <a:ext cx="935256"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POST</a:t>
            </a:r>
          </a:p>
        </p:txBody>
      </p:sp>
    </p:spTree>
    <p:extLst>
      <p:ext uri="{BB962C8B-B14F-4D97-AF65-F5344CB8AC3E}">
        <p14:creationId xmlns:p14="http://schemas.microsoft.com/office/powerpoint/2010/main" val="388789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Data analysis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745200" y="1431251"/>
            <a:ext cx="10893644" cy="4676920"/>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endParaRPr kumimoji="0" lang="en-US" sz="26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pic>
        <p:nvPicPr>
          <p:cNvPr id="5127" name="Picture 7">
            <a:extLst>
              <a:ext uri="{FF2B5EF4-FFF2-40B4-BE49-F238E27FC236}">
                <a16:creationId xmlns:a16="http://schemas.microsoft.com/office/drawing/2014/main" id="{C2AFF6D7-D08C-4B25-F567-BB4760AAF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37" y="3792289"/>
            <a:ext cx="2089856" cy="23053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E35E640-0C84-CFB6-FF1A-AFA0C89EB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823" y="4040055"/>
            <a:ext cx="2725431" cy="1960587"/>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a:extLst>
              <a:ext uri="{FF2B5EF4-FFF2-40B4-BE49-F238E27FC236}">
                <a16:creationId xmlns:a16="http://schemas.microsoft.com/office/drawing/2014/main" id="{8507AA36-5AE3-1461-BE06-679168D59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022" y="3991580"/>
            <a:ext cx="2456119" cy="205753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9E2956B-9909-F200-8F93-B69EA75C80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8907" y="3889242"/>
            <a:ext cx="2854700" cy="211140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69F180F8-D2CC-F610-514A-9FBC66F1F9A1}"/>
              </a:ext>
            </a:extLst>
          </p:cNvPr>
          <p:cNvSpPr txBox="1">
            <a:spLocks/>
          </p:cNvSpPr>
          <p:nvPr/>
        </p:nvSpPr>
        <p:spPr>
          <a:xfrm>
            <a:off x="745200" y="1431251"/>
            <a:ext cx="4244489" cy="2111401"/>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Data Preprocessing:</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rPr>
              <a:t> Bandpass filter (1-90 Hz)​</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rPr>
              <a:t> Visual inspection</a:t>
            </a:r>
          </a:p>
          <a:p>
            <a:pPr marL="201168" marR="0" lvl="1" indent="0" algn="l" defTabSz="914400" rtl="0" eaLnBrk="1" fontAlgn="auto" latinLnBrk="0" hangingPunct="1">
              <a:lnSpc>
                <a:spcPct val="100000"/>
              </a:lnSpc>
              <a:spcBef>
                <a:spcPts val="200"/>
              </a:spcBef>
              <a:spcAft>
                <a:spcPts val="400"/>
              </a:spcAft>
              <a:buClrTx/>
              <a:buSzTx/>
              <a:buFont typeface="Calibri" pitchFamily="34" charset="0"/>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rPr>
              <a:t> </a:t>
            </a:r>
          </a:p>
        </p:txBody>
      </p:sp>
      <p:sp>
        <p:nvSpPr>
          <p:cNvPr id="4" name="Content Placeholder 5">
            <a:extLst>
              <a:ext uri="{FF2B5EF4-FFF2-40B4-BE49-F238E27FC236}">
                <a16:creationId xmlns:a16="http://schemas.microsoft.com/office/drawing/2014/main" id="{0505B7C6-5C4F-5A20-9F38-F933D3E58B57}"/>
              </a:ext>
            </a:extLst>
          </p:cNvPr>
          <p:cNvSpPr txBox="1">
            <a:spLocks/>
          </p:cNvSpPr>
          <p:nvPr/>
        </p:nvSpPr>
        <p:spPr>
          <a:xfrm>
            <a:off x="6519467" y="1948329"/>
            <a:ext cx="4724266" cy="1499441"/>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rPr>
              <a:t>Notch filter (60 Hz)​​</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rPr>
              <a:t>ICA for eye blinks and muscle artifacts</a:t>
            </a:r>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Yu Mincho" panose="02020400000000000000" pitchFamily="18" charset="-128"/>
              <a:cs typeface="+mn-cs"/>
            </a:endParaRPr>
          </a:p>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endPar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sp>
        <p:nvSpPr>
          <p:cNvPr id="6" name="TextBox 5">
            <a:extLst>
              <a:ext uri="{FF2B5EF4-FFF2-40B4-BE49-F238E27FC236}">
                <a16:creationId xmlns:a16="http://schemas.microsoft.com/office/drawing/2014/main" id="{1F4C154F-F145-BAC1-40CA-EF3B484E875B}"/>
              </a:ext>
            </a:extLst>
          </p:cNvPr>
          <p:cNvSpPr txBox="1"/>
          <p:nvPr/>
        </p:nvSpPr>
        <p:spPr>
          <a:xfrm>
            <a:off x="650437" y="3316871"/>
            <a:ext cx="22687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EEG &amp; motor task</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9AC5C11-7F97-B321-8B34-C4CB9CB491EE}"/>
              </a:ext>
            </a:extLst>
          </p:cNvPr>
          <p:cNvSpPr txBox="1"/>
          <p:nvPr/>
        </p:nvSpPr>
        <p:spPr>
          <a:xfrm>
            <a:off x="3478304" y="3325348"/>
            <a:ext cx="22687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Raw signal</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41F9254-1EE3-55C3-FF77-D429ABBB1F42}"/>
              </a:ext>
            </a:extLst>
          </p:cNvPr>
          <p:cNvSpPr txBox="1"/>
          <p:nvPr/>
        </p:nvSpPr>
        <p:spPr>
          <a:xfrm>
            <a:off x="6427269" y="3340242"/>
            <a:ext cx="2268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Pre-processed signal</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34D1C9D-A46A-96E8-8F9B-7A48252CC9D9}"/>
              </a:ext>
            </a:extLst>
          </p:cNvPr>
          <p:cNvSpPr txBox="1"/>
          <p:nvPr/>
        </p:nvSpPr>
        <p:spPr>
          <a:xfrm>
            <a:off x="9134038" y="3342302"/>
            <a:ext cx="2268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Frequency analysis</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A8B2160-A4E2-DDF7-8660-F292B7AA3420}"/>
              </a:ext>
            </a:extLst>
          </p:cNvPr>
          <p:cNvSpPr/>
          <p:nvPr/>
        </p:nvSpPr>
        <p:spPr>
          <a:xfrm>
            <a:off x="8963909" y="4380087"/>
            <a:ext cx="2769698" cy="46284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33A8B2D7-F0A6-C0EE-97E2-164C997EAD86}"/>
              </a:ext>
            </a:extLst>
          </p:cNvPr>
          <p:cNvCxnSpPr>
            <a:cxnSpLocks/>
          </p:cNvCxnSpPr>
          <p:nvPr/>
        </p:nvCxnSpPr>
        <p:spPr>
          <a:xfrm>
            <a:off x="2774160" y="4930939"/>
            <a:ext cx="33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D47E15-47A8-CB4D-AA42-93963D87168E}"/>
              </a:ext>
            </a:extLst>
          </p:cNvPr>
          <p:cNvCxnSpPr>
            <a:cxnSpLocks/>
          </p:cNvCxnSpPr>
          <p:nvPr/>
        </p:nvCxnSpPr>
        <p:spPr>
          <a:xfrm>
            <a:off x="5861675" y="4947871"/>
            <a:ext cx="33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8854FD-BEE3-9432-4994-005DC7F90EF1}"/>
              </a:ext>
            </a:extLst>
          </p:cNvPr>
          <p:cNvCxnSpPr>
            <a:cxnSpLocks/>
          </p:cNvCxnSpPr>
          <p:nvPr/>
        </p:nvCxnSpPr>
        <p:spPr>
          <a:xfrm>
            <a:off x="8655677" y="4953514"/>
            <a:ext cx="3302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79A44CC-D18B-7BF3-CB2F-36DDDE1BB05A}"/>
              </a:ext>
            </a:extLst>
          </p:cNvPr>
          <p:cNvSpPr txBox="1"/>
          <p:nvPr/>
        </p:nvSpPr>
        <p:spPr>
          <a:xfrm>
            <a:off x="553156" y="6084214"/>
            <a:ext cx="31608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Dal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Maso</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et al</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2018</a:t>
            </a:r>
            <a:endParaRPr kumimoji="0" lang="en-CA"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7644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Data analysis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745200" y="1431251"/>
            <a:ext cx="10893644" cy="4676920"/>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endParaRPr kumimoji="0" lang="en-US" sz="26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grpSp>
        <p:nvGrpSpPr>
          <p:cNvPr id="19" name="Group 18">
            <a:extLst>
              <a:ext uri="{FF2B5EF4-FFF2-40B4-BE49-F238E27FC236}">
                <a16:creationId xmlns:a16="http://schemas.microsoft.com/office/drawing/2014/main" id="{98714032-762F-DD4B-FF9F-35481DD1179B}"/>
              </a:ext>
            </a:extLst>
          </p:cNvPr>
          <p:cNvGrpSpPr/>
          <p:nvPr/>
        </p:nvGrpSpPr>
        <p:grpSpPr>
          <a:xfrm>
            <a:off x="745202" y="2486951"/>
            <a:ext cx="3883244" cy="2977834"/>
            <a:chOff x="745200" y="3769711"/>
            <a:chExt cx="2854700" cy="2111401"/>
          </a:xfrm>
        </p:grpSpPr>
        <p:pic>
          <p:nvPicPr>
            <p:cNvPr id="16" name="Picture 10">
              <a:extLst>
                <a:ext uri="{FF2B5EF4-FFF2-40B4-BE49-F238E27FC236}">
                  <a16:creationId xmlns:a16="http://schemas.microsoft.com/office/drawing/2014/main" id="{9F11C1E0-A76E-C5FC-CB13-0DA195A8B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00" y="3769711"/>
              <a:ext cx="2854700" cy="211140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846A647-DA77-2D1C-3C7D-9B6D7F9FE943}"/>
                </a:ext>
              </a:extLst>
            </p:cNvPr>
            <p:cNvSpPr/>
            <p:nvPr/>
          </p:nvSpPr>
          <p:spPr>
            <a:xfrm>
              <a:off x="830202" y="4260556"/>
              <a:ext cx="2769698" cy="46284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cxnSp>
        <p:nvCxnSpPr>
          <p:cNvPr id="22" name="Straight Arrow Connector 21">
            <a:extLst>
              <a:ext uri="{FF2B5EF4-FFF2-40B4-BE49-F238E27FC236}">
                <a16:creationId xmlns:a16="http://schemas.microsoft.com/office/drawing/2014/main" id="{3A211F40-CEF8-7E02-D9BC-32A25ECD10B1}"/>
              </a:ext>
            </a:extLst>
          </p:cNvPr>
          <p:cNvCxnSpPr>
            <a:cxnSpLocks/>
          </p:cNvCxnSpPr>
          <p:nvPr/>
        </p:nvCxnSpPr>
        <p:spPr>
          <a:xfrm>
            <a:off x="4885182" y="3467571"/>
            <a:ext cx="631698" cy="83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1C1864-CB36-DE57-6470-F37C6C690E84}"/>
              </a:ext>
            </a:extLst>
          </p:cNvPr>
          <p:cNvSpPr txBox="1"/>
          <p:nvPr/>
        </p:nvSpPr>
        <p:spPr>
          <a:xfrm>
            <a:off x="1552432" y="2196892"/>
            <a:ext cx="226878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Frequency analysis</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66FDA817-39E5-AA89-17D8-485C0B20FE0B}"/>
              </a:ext>
            </a:extLst>
          </p:cNvPr>
          <p:cNvPicPr>
            <a:picLocks noChangeAspect="1"/>
          </p:cNvPicPr>
          <p:nvPr/>
        </p:nvPicPr>
        <p:blipFill>
          <a:blip r:embed="rId4"/>
          <a:stretch>
            <a:fillRect/>
          </a:stretch>
        </p:blipFill>
        <p:spPr>
          <a:xfrm>
            <a:off x="6159309" y="6019591"/>
            <a:ext cx="290971" cy="349989"/>
          </a:xfrm>
          <a:prstGeom prst="rect">
            <a:avLst/>
          </a:prstGeom>
        </p:spPr>
      </p:pic>
      <p:sp>
        <p:nvSpPr>
          <p:cNvPr id="36" name="TextBox 35">
            <a:extLst>
              <a:ext uri="{FF2B5EF4-FFF2-40B4-BE49-F238E27FC236}">
                <a16:creationId xmlns:a16="http://schemas.microsoft.com/office/drawing/2014/main" id="{F1DB6EDD-F489-7B64-BE26-FA8594207D51}"/>
              </a:ext>
            </a:extLst>
          </p:cNvPr>
          <p:cNvSpPr txBox="1"/>
          <p:nvPr/>
        </p:nvSpPr>
        <p:spPr>
          <a:xfrm>
            <a:off x="5614478" y="5645287"/>
            <a:ext cx="335844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Tinkhauser</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6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et 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2017</a:t>
            </a:r>
            <a:endParaRPr kumimoji="0" lang="en-CA"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38" name="Picture 37">
            <a:extLst>
              <a:ext uri="{FF2B5EF4-FFF2-40B4-BE49-F238E27FC236}">
                <a16:creationId xmlns:a16="http://schemas.microsoft.com/office/drawing/2014/main" id="{8130346A-42FE-B1F7-1EAA-223892E8519A}"/>
              </a:ext>
            </a:extLst>
          </p:cNvPr>
          <p:cNvPicPr>
            <a:picLocks noChangeAspect="1"/>
          </p:cNvPicPr>
          <p:nvPr/>
        </p:nvPicPr>
        <p:blipFill>
          <a:blip r:embed="rId5"/>
          <a:stretch>
            <a:fillRect/>
          </a:stretch>
        </p:blipFill>
        <p:spPr>
          <a:xfrm>
            <a:off x="5743296" y="4049668"/>
            <a:ext cx="3124471" cy="1653683"/>
          </a:xfrm>
          <a:prstGeom prst="rect">
            <a:avLst/>
          </a:prstGeom>
        </p:spPr>
      </p:pic>
      <p:sp>
        <p:nvSpPr>
          <p:cNvPr id="41" name="TextBox 40">
            <a:extLst>
              <a:ext uri="{FF2B5EF4-FFF2-40B4-BE49-F238E27FC236}">
                <a16:creationId xmlns:a16="http://schemas.microsoft.com/office/drawing/2014/main" id="{B81A63A9-8F57-ECE7-4C51-9C9AE4E715ED}"/>
              </a:ext>
            </a:extLst>
          </p:cNvPr>
          <p:cNvSpPr txBox="1"/>
          <p:nvPr/>
        </p:nvSpPr>
        <p:spPr>
          <a:xfrm>
            <a:off x="6159309" y="3724866"/>
            <a:ext cx="226878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Beta bursts</a:t>
            </a:r>
            <a:endParaRPr kumimoji="0" lang="en-CA"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50" name="Straight Arrow Connector 49">
            <a:extLst>
              <a:ext uri="{FF2B5EF4-FFF2-40B4-BE49-F238E27FC236}">
                <a16:creationId xmlns:a16="http://schemas.microsoft.com/office/drawing/2014/main" id="{1F0C0C99-2B43-61AD-BE7E-66E80EFD122A}"/>
              </a:ext>
            </a:extLst>
          </p:cNvPr>
          <p:cNvCxnSpPr>
            <a:cxnSpLocks/>
            <a:stCxn id="38" idx="3"/>
          </p:cNvCxnSpPr>
          <p:nvPr/>
        </p:nvCxnSpPr>
        <p:spPr>
          <a:xfrm flipV="1">
            <a:off x="8867767" y="4548851"/>
            <a:ext cx="334106" cy="32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D0E50E0-E282-5D93-0A14-48EAF1834DB2}"/>
              </a:ext>
            </a:extLst>
          </p:cNvPr>
          <p:cNvSpPr txBox="1"/>
          <p:nvPr/>
        </p:nvSpPr>
        <p:spPr>
          <a:xfrm>
            <a:off x="9363184" y="3020407"/>
            <a:ext cx="2716592" cy="2554545"/>
          </a:xfrm>
          <a:prstGeom prst="rect">
            <a:avLst/>
          </a:prstGeom>
          <a:solidFill>
            <a:schemeClr val="accent1">
              <a:lumMod val="20000"/>
              <a:lumOff val="80000"/>
            </a:schemeClr>
          </a:solidFill>
          <a:ln w="38100">
            <a:solidFill>
              <a:schemeClr val="tx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Statistical Analysis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9" name="Picture 8">
            <a:extLst>
              <a:ext uri="{FF2B5EF4-FFF2-40B4-BE49-F238E27FC236}">
                <a16:creationId xmlns:a16="http://schemas.microsoft.com/office/drawing/2014/main" id="{8D9FE129-7073-6828-8149-F4A7DBE21244}"/>
              </a:ext>
            </a:extLst>
          </p:cNvPr>
          <p:cNvPicPr>
            <a:picLocks noChangeAspect="1"/>
          </p:cNvPicPr>
          <p:nvPr/>
        </p:nvPicPr>
        <p:blipFill>
          <a:blip r:embed="rId6"/>
          <a:stretch>
            <a:fillRect/>
          </a:stretch>
        </p:blipFill>
        <p:spPr>
          <a:xfrm>
            <a:off x="5990053" y="1337177"/>
            <a:ext cx="2630955" cy="2708687"/>
          </a:xfrm>
          <a:prstGeom prst="rect">
            <a:avLst/>
          </a:prstGeom>
        </p:spPr>
      </p:pic>
    </p:spTree>
    <p:extLst>
      <p:ext uri="{BB962C8B-B14F-4D97-AF65-F5344CB8AC3E}">
        <p14:creationId xmlns:p14="http://schemas.microsoft.com/office/powerpoint/2010/main" val="376849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fld id="{3A98EE3D-8CD1-4C3F-BD1C-C98C9596463C}" type="slidenum">
              <a:rPr lang="en-US" sz="2000" smtClean="0"/>
              <a:t>4</a:t>
            </a:fld>
            <a:endParaRPr lang="en-US" sz="2000" dirty="0"/>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Beta burst extraction</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15747" y="1431251"/>
            <a:ext cx="4433104" cy="4923250"/>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800" dirty="0">
                <a:latin typeface="Times New Roman" panose="02020603050405020304" pitchFamily="18" charset="0"/>
                <a:ea typeface="Yu Mincho" panose="02020400000000000000" pitchFamily="18" charset="-128"/>
              </a:rPr>
              <a:t> Each motor epoch was divided into the following intervals:</a:t>
            </a:r>
          </a:p>
          <a:p>
            <a:pPr lvl="1">
              <a:buClr>
                <a:schemeClr val="accent1"/>
              </a:buClr>
              <a:buFont typeface="Arial" panose="020B0604020202020204" pitchFamily="34" charset="0"/>
              <a:buChar char="•"/>
            </a:pPr>
            <a:r>
              <a:rPr lang="en-US" sz="2800" dirty="0">
                <a:latin typeface="Times New Roman" panose="02020603050405020304" pitchFamily="18" charset="0"/>
                <a:ea typeface="Yu Mincho" panose="02020400000000000000" pitchFamily="18" charset="-128"/>
              </a:rPr>
              <a:t>[-1.1s, -0.1s] Pre-movement</a:t>
            </a:r>
          </a:p>
          <a:p>
            <a:pPr lvl="1">
              <a:buClr>
                <a:schemeClr val="accent1"/>
              </a:buClr>
              <a:buFont typeface="Arial" panose="020B0604020202020204" pitchFamily="34" charset="0"/>
              <a:buChar char="•"/>
            </a:pPr>
            <a:r>
              <a:rPr lang="en-US" sz="2800" dirty="0">
                <a:latin typeface="Times New Roman" panose="02020603050405020304" pitchFamily="18" charset="0"/>
                <a:ea typeface="Yu Mincho" panose="02020400000000000000" pitchFamily="18" charset="-128"/>
              </a:rPr>
              <a:t>[0.5s, 3.5s] Movement</a:t>
            </a:r>
          </a:p>
          <a:p>
            <a:pPr lvl="1">
              <a:buClr>
                <a:schemeClr val="accent1"/>
              </a:buClr>
              <a:buFont typeface="Arial" panose="020B0604020202020204" pitchFamily="34" charset="0"/>
              <a:buChar char="•"/>
            </a:pPr>
            <a:r>
              <a:rPr lang="en-US" sz="2800" dirty="0">
                <a:latin typeface="Times New Roman" panose="02020603050405020304" pitchFamily="18" charset="0"/>
                <a:ea typeface="Yu Mincho" panose="02020400000000000000" pitchFamily="18" charset="-128"/>
              </a:rPr>
              <a:t>[5s, 8s] Post-movement</a:t>
            </a:r>
          </a:p>
          <a:p>
            <a:pPr>
              <a:buFont typeface="Arial" panose="020B0604020202020204" pitchFamily="34" charset="0"/>
              <a:buChar char="•"/>
            </a:pPr>
            <a:r>
              <a:rPr lang="en-US" sz="3000" dirty="0">
                <a:latin typeface="Times New Roman" panose="02020603050405020304" pitchFamily="18" charset="0"/>
                <a:ea typeface="Yu Mincho" panose="02020400000000000000" pitchFamily="18" charset="-128"/>
              </a:rPr>
              <a:t> </a:t>
            </a:r>
            <a:r>
              <a:rPr lang="en-US" sz="2800" dirty="0">
                <a:latin typeface="Times New Roman" panose="02020603050405020304" pitchFamily="18" charset="0"/>
                <a:ea typeface="Yu Mincho" panose="02020400000000000000" pitchFamily="18" charset="-128"/>
              </a:rPr>
              <a:t>For consistency, the resting state blocks were also separated into 3-second intervals.</a:t>
            </a:r>
            <a:endParaRPr lang="en-US" sz="3000" dirty="0">
              <a:latin typeface="Times New Roman" panose="02020603050405020304" pitchFamily="18" charset="0"/>
              <a:ea typeface="Yu Mincho" panose="02020400000000000000" pitchFamily="18" charset="-128"/>
            </a:endParaRPr>
          </a:p>
        </p:txBody>
      </p:sp>
      <p:grpSp>
        <p:nvGrpSpPr>
          <p:cNvPr id="2" name="Group 1">
            <a:extLst>
              <a:ext uri="{FF2B5EF4-FFF2-40B4-BE49-F238E27FC236}">
                <a16:creationId xmlns:a16="http://schemas.microsoft.com/office/drawing/2014/main" id="{E70FB4BA-D91B-CDDA-8A32-5E3D99C53239}"/>
              </a:ext>
            </a:extLst>
          </p:cNvPr>
          <p:cNvGrpSpPr/>
          <p:nvPr/>
        </p:nvGrpSpPr>
        <p:grpSpPr>
          <a:xfrm>
            <a:off x="5932170" y="1408391"/>
            <a:ext cx="5616338" cy="4586352"/>
            <a:chOff x="5932170" y="1408391"/>
            <a:chExt cx="5616338" cy="4586352"/>
          </a:xfrm>
        </p:grpSpPr>
        <p:grpSp>
          <p:nvGrpSpPr>
            <p:cNvPr id="48" name="Group 47">
              <a:extLst>
                <a:ext uri="{FF2B5EF4-FFF2-40B4-BE49-F238E27FC236}">
                  <a16:creationId xmlns:a16="http://schemas.microsoft.com/office/drawing/2014/main" id="{3226A5F0-D8F0-9A0C-3600-515A35BDB60B}"/>
                </a:ext>
              </a:extLst>
            </p:cNvPr>
            <p:cNvGrpSpPr/>
            <p:nvPr/>
          </p:nvGrpSpPr>
          <p:grpSpPr>
            <a:xfrm>
              <a:off x="5932170" y="1408391"/>
              <a:ext cx="5616338" cy="4586352"/>
              <a:chOff x="5932171" y="1541668"/>
              <a:chExt cx="5616338" cy="4586352"/>
            </a:xfrm>
          </p:grpSpPr>
          <p:pic>
            <p:nvPicPr>
              <p:cNvPr id="8" name="Picture 7">
                <a:extLst>
                  <a:ext uri="{FF2B5EF4-FFF2-40B4-BE49-F238E27FC236}">
                    <a16:creationId xmlns:a16="http://schemas.microsoft.com/office/drawing/2014/main" id="{5E0D4C2D-F8BB-78C8-A091-0D3164385240}"/>
                  </a:ext>
                </a:extLst>
              </p:cNvPr>
              <p:cNvPicPr>
                <a:picLocks noChangeAspect="1"/>
              </p:cNvPicPr>
              <p:nvPr/>
            </p:nvPicPr>
            <p:blipFill>
              <a:blip r:embed="rId3"/>
              <a:stretch>
                <a:fillRect/>
              </a:stretch>
            </p:blipFill>
            <p:spPr>
              <a:xfrm>
                <a:off x="5932171" y="1541668"/>
                <a:ext cx="5616338" cy="4586352"/>
              </a:xfrm>
              <a:prstGeom prst="rect">
                <a:avLst/>
              </a:prstGeom>
            </p:spPr>
          </p:pic>
          <p:sp>
            <p:nvSpPr>
              <p:cNvPr id="39" name="Rectangle 38">
                <a:extLst>
                  <a:ext uri="{FF2B5EF4-FFF2-40B4-BE49-F238E27FC236}">
                    <a16:creationId xmlns:a16="http://schemas.microsoft.com/office/drawing/2014/main" id="{F2FAB66B-538D-0AAB-7858-14920686572F}"/>
                  </a:ext>
                </a:extLst>
              </p:cNvPr>
              <p:cNvSpPr/>
              <p:nvPr/>
            </p:nvSpPr>
            <p:spPr>
              <a:xfrm>
                <a:off x="6797500" y="2114550"/>
                <a:ext cx="309995" cy="3570460"/>
              </a:xfrm>
              <a:prstGeom prst="rect">
                <a:avLst/>
              </a:prstGeom>
              <a:solidFill>
                <a:srgbClr val="00B05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0" name="Rectangle 39">
                <a:extLst>
                  <a:ext uri="{FF2B5EF4-FFF2-40B4-BE49-F238E27FC236}">
                    <a16:creationId xmlns:a16="http://schemas.microsoft.com/office/drawing/2014/main" id="{6951AE3F-619E-746A-74CB-C07B33867972}"/>
                  </a:ext>
                </a:extLst>
              </p:cNvPr>
              <p:cNvSpPr/>
              <p:nvPr/>
            </p:nvSpPr>
            <p:spPr>
              <a:xfrm>
                <a:off x="7555559" y="2107646"/>
                <a:ext cx="935256" cy="3570460"/>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Rectangle 40">
                <a:extLst>
                  <a:ext uri="{FF2B5EF4-FFF2-40B4-BE49-F238E27FC236}">
                    <a16:creationId xmlns:a16="http://schemas.microsoft.com/office/drawing/2014/main" id="{719641C5-5402-C702-DDC2-8595157EFDEA}"/>
                  </a:ext>
                </a:extLst>
              </p:cNvPr>
              <p:cNvSpPr/>
              <p:nvPr/>
            </p:nvSpPr>
            <p:spPr>
              <a:xfrm>
                <a:off x="9011423" y="2107646"/>
                <a:ext cx="1102780" cy="3570460"/>
              </a:xfrm>
              <a:prstGeom prst="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42" name="Rectangle 41">
              <a:extLst>
                <a:ext uri="{FF2B5EF4-FFF2-40B4-BE49-F238E27FC236}">
                  <a16:creationId xmlns:a16="http://schemas.microsoft.com/office/drawing/2014/main" id="{42ECD8B6-DC3B-5A68-0675-29D40EDF9F8A}"/>
                </a:ext>
              </a:extLst>
            </p:cNvPr>
            <p:cNvSpPr/>
            <p:nvPr/>
          </p:nvSpPr>
          <p:spPr>
            <a:xfrm>
              <a:off x="7229873" y="2929511"/>
              <a:ext cx="1485899" cy="1185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49" name="Content Placeholder 5">
            <a:extLst>
              <a:ext uri="{FF2B5EF4-FFF2-40B4-BE49-F238E27FC236}">
                <a16:creationId xmlns:a16="http://schemas.microsoft.com/office/drawing/2014/main" id="{F7961D2A-E848-519D-FAFA-93CA9A5BB5DF}"/>
              </a:ext>
            </a:extLst>
          </p:cNvPr>
          <p:cNvSpPr txBox="1">
            <a:spLocks/>
          </p:cNvSpPr>
          <p:nvPr/>
        </p:nvSpPr>
        <p:spPr>
          <a:xfrm>
            <a:off x="6630704" y="1885796"/>
            <a:ext cx="774589"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000" dirty="0">
                <a:latin typeface="Times New Roman" panose="02020603050405020304" pitchFamily="18" charset="0"/>
                <a:ea typeface="Yu Mincho" panose="02020400000000000000" pitchFamily="18" charset="-128"/>
              </a:rPr>
              <a:t>PRE</a:t>
            </a:r>
          </a:p>
        </p:txBody>
      </p:sp>
      <p:sp>
        <p:nvSpPr>
          <p:cNvPr id="50" name="Content Placeholder 5">
            <a:extLst>
              <a:ext uri="{FF2B5EF4-FFF2-40B4-BE49-F238E27FC236}">
                <a16:creationId xmlns:a16="http://schemas.microsoft.com/office/drawing/2014/main" id="{4BD25001-0B0C-68FD-3B37-67D68A6F34AA}"/>
              </a:ext>
            </a:extLst>
          </p:cNvPr>
          <p:cNvSpPr txBox="1">
            <a:spLocks/>
          </p:cNvSpPr>
          <p:nvPr/>
        </p:nvSpPr>
        <p:spPr>
          <a:xfrm>
            <a:off x="7569388" y="1885796"/>
            <a:ext cx="935256"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000" dirty="0">
                <a:latin typeface="Times New Roman" panose="02020603050405020304" pitchFamily="18" charset="0"/>
                <a:ea typeface="Yu Mincho" panose="02020400000000000000" pitchFamily="18" charset="-128"/>
              </a:rPr>
              <a:t>MOV</a:t>
            </a:r>
          </a:p>
        </p:txBody>
      </p:sp>
      <p:sp>
        <p:nvSpPr>
          <p:cNvPr id="51" name="Content Placeholder 5">
            <a:extLst>
              <a:ext uri="{FF2B5EF4-FFF2-40B4-BE49-F238E27FC236}">
                <a16:creationId xmlns:a16="http://schemas.microsoft.com/office/drawing/2014/main" id="{089DB043-96A0-458F-BD1E-0171AB84641C}"/>
              </a:ext>
            </a:extLst>
          </p:cNvPr>
          <p:cNvSpPr txBox="1">
            <a:spLocks/>
          </p:cNvSpPr>
          <p:nvPr/>
        </p:nvSpPr>
        <p:spPr>
          <a:xfrm>
            <a:off x="9091320" y="1885796"/>
            <a:ext cx="935256" cy="605944"/>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000" dirty="0">
                <a:latin typeface="Times New Roman" panose="02020603050405020304" pitchFamily="18" charset="0"/>
                <a:ea typeface="Yu Mincho" panose="02020400000000000000" pitchFamily="18" charset="-128"/>
              </a:rPr>
              <a:t>POST</a:t>
            </a:r>
          </a:p>
        </p:txBody>
      </p:sp>
    </p:spTree>
    <p:extLst>
      <p:ext uri="{BB962C8B-B14F-4D97-AF65-F5344CB8AC3E}">
        <p14:creationId xmlns:p14="http://schemas.microsoft.com/office/powerpoint/2010/main" val="32970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fld id="{3A98EE3D-8CD1-4C3F-BD1C-C98C9596463C}" type="slidenum">
              <a:rPr lang="en-US" sz="2000" smtClean="0"/>
              <a:t>5</a:t>
            </a:fld>
            <a:endParaRPr lang="en-US" sz="2000" dirty="0"/>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Threshold method </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67857" y="1574157"/>
            <a:ext cx="6280542"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3200" dirty="0">
                <a:latin typeface="Times New Roman" panose="02020603050405020304" pitchFamily="18" charset="0"/>
                <a:ea typeface="Yu Mincho" panose="02020400000000000000" pitchFamily="18" charset="-128"/>
              </a:rPr>
              <a:t> For each motor epoch and resting state block:</a:t>
            </a:r>
          </a:p>
          <a:p>
            <a:pPr lvl="1">
              <a:buClr>
                <a:schemeClr val="accent1"/>
              </a:buClr>
              <a:buFont typeface="Arial" panose="020B0604020202020204" pitchFamily="34" charset="0"/>
              <a:buChar char="•"/>
            </a:pPr>
            <a:r>
              <a:rPr lang="en-US" sz="3000" dirty="0">
                <a:latin typeface="Times New Roman" panose="02020603050405020304" pitchFamily="18" charset="0"/>
                <a:ea typeface="Yu Mincho" panose="02020400000000000000" pitchFamily="18" charset="-128"/>
              </a:rPr>
              <a:t> Bandpass filter the signal over the beta frequency range [15Hz, 29Hz]</a:t>
            </a:r>
          </a:p>
          <a:p>
            <a:pPr lvl="1">
              <a:buClr>
                <a:schemeClr val="accent1"/>
              </a:buClr>
              <a:buFont typeface="Arial" panose="020B0604020202020204" pitchFamily="34" charset="0"/>
              <a:buChar char="•"/>
            </a:pPr>
            <a:r>
              <a:rPr lang="en-US" sz="3000" dirty="0">
                <a:latin typeface="Times New Roman" panose="02020603050405020304" pitchFamily="18" charset="0"/>
                <a:ea typeface="Yu Mincho" panose="02020400000000000000" pitchFamily="18" charset="-128"/>
              </a:rPr>
              <a:t> Apply the Hilbert transform on the signal</a:t>
            </a:r>
          </a:p>
          <a:p>
            <a:pPr lvl="1">
              <a:buClr>
                <a:schemeClr val="accent1"/>
              </a:buClr>
              <a:buFont typeface="Arial" panose="020B0604020202020204" pitchFamily="34" charset="0"/>
              <a:buChar char="•"/>
            </a:pPr>
            <a:r>
              <a:rPr lang="en-US" sz="3000" dirty="0">
                <a:latin typeface="Times New Roman" panose="02020603050405020304" pitchFamily="18" charset="0"/>
                <a:ea typeface="Yu Mincho" panose="02020400000000000000" pitchFamily="18" charset="-128"/>
              </a:rPr>
              <a:t>Extract the envelope of the signal amplitude</a:t>
            </a:r>
          </a:p>
          <a:p>
            <a:pPr lvl="1">
              <a:buClr>
                <a:schemeClr val="accent1"/>
              </a:buClr>
              <a:buFont typeface="Arial" panose="020B0604020202020204" pitchFamily="34" charset="0"/>
              <a:buChar char="•"/>
            </a:pPr>
            <a:r>
              <a:rPr lang="en-US" sz="3000" dirty="0">
                <a:latin typeface="Times New Roman" panose="02020603050405020304" pitchFamily="18" charset="0"/>
                <a:ea typeface="Yu Mincho" panose="02020400000000000000" pitchFamily="18" charset="-128"/>
              </a:rPr>
              <a:t> Remove the linear trend in the signal</a:t>
            </a:r>
          </a:p>
        </p:txBody>
      </p:sp>
      <p:sp>
        <p:nvSpPr>
          <p:cNvPr id="2" name="TextBox 1">
            <a:extLst>
              <a:ext uri="{FF2B5EF4-FFF2-40B4-BE49-F238E27FC236}">
                <a16:creationId xmlns:a16="http://schemas.microsoft.com/office/drawing/2014/main" id="{14C12354-41FB-7CA1-E2AA-BF9D5EC9EE12}"/>
              </a:ext>
            </a:extLst>
          </p:cNvPr>
          <p:cNvSpPr txBox="1"/>
          <p:nvPr/>
        </p:nvSpPr>
        <p:spPr>
          <a:xfrm>
            <a:off x="6448399" y="5560643"/>
            <a:ext cx="5575744" cy="369332"/>
          </a:xfrm>
          <a:prstGeom prst="rect">
            <a:avLst/>
          </a:prstGeom>
          <a:noFill/>
        </p:spPr>
        <p:txBody>
          <a:bodyPr wrap="square">
            <a:spAutoFit/>
          </a:bodyPr>
          <a:lstStyle/>
          <a:p>
            <a:pPr algn="ctr"/>
            <a:r>
              <a:rPr lang="en-US" dirty="0" err="1">
                <a:latin typeface="Times New Roman" panose="02020603050405020304" pitchFamily="18" charset="0"/>
                <a:cs typeface="Times New Roman" panose="02020603050405020304" pitchFamily="18" charset="0"/>
              </a:rPr>
              <a:t>Tinkhauser</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2017</a:t>
            </a:r>
            <a:endParaRPr lang="en-CA"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3811E7-B824-C41C-0342-990FBB27A761}"/>
              </a:ext>
            </a:extLst>
          </p:cNvPr>
          <p:cNvPicPr>
            <a:picLocks noChangeAspect="1"/>
          </p:cNvPicPr>
          <p:nvPr/>
        </p:nvPicPr>
        <p:blipFill>
          <a:blip r:embed="rId3"/>
          <a:stretch>
            <a:fillRect/>
          </a:stretch>
        </p:blipFill>
        <p:spPr>
          <a:xfrm>
            <a:off x="6577217" y="2315097"/>
            <a:ext cx="5614783" cy="2971726"/>
          </a:xfrm>
          <a:prstGeom prst="rect">
            <a:avLst/>
          </a:prstGeom>
        </p:spPr>
      </p:pic>
    </p:spTree>
    <p:extLst>
      <p:ext uri="{BB962C8B-B14F-4D97-AF65-F5344CB8AC3E}">
        <p14:creationId xmlns:p14="http://schemas.microsoft.com/office/powerpoint/2010/main" val="6984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Threshold method </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67857" y="1574157"/>
            <a:ext cx="6280542"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For each interval of interest:</a:t>
            </a:r>
          </a:p>
          <a:p>
            <a:pPr marL="384048" marR="0" lvl="1" indent="-182880" algn="l" defTabSz="914400" rtl="0" eaLnBrk="1" fontAlgn="auto" latinLnBrk="0" hangingPunct="1">
              <a:lnSpc>
                <a:spcPct val="100000"/>
              </a:lnSpc>
              <a:spcBef>
                <a:spcPts val="200"/>
              </a:spcBef>
              <a:spcAft>
                <a:spcPts val="400"/>
              </a:spcAft>
              <a:buClr>
                <a:srgbClr val="3F3DE3"/>
              </a:buClr>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Compute the 75</a:t>
            </a:r>
            <a:r>
              <a:rPr kumimoji="0" lang="en-US" sz="3000" b="0" i="0" u="none" strike="noStrike" kern="1200" cap="none" spc="0" normalizeH="0" baseline="3000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th</a:t>
            </a: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percentile of signal amplitude as the burst detection threshold</a:t>
            </a:r>
          </a:p>
          <a:p>
            <a:pPr marL="384048" marR="0" lvl="1" indent="-182880" algn="l" defTabSz="914400" rtl="0" eaLnBrk="1" fontAlgn="auto" latinLnBrk="0" hangingPunct="1">
              <a:lnSpc>
                <a:spcPct val="100000"/>
              </a:lnSpc>
              <a:spcBef>
                <a:spcPts val="200"/>
              </a:spcBef>
              <a:spcAft>
                <a:spcPts val="400"/>
              </a:spcAft>
              <a:buClr>
                <a:srgbClr val="3F3DE3"/>
              </a:buClr>
              <a:buSzTx/>
              <a:buFont typeface="Arial" panose="020B0604020202020204" pitchFamily="34" charset="0"/>
              <a:buChar char="•"/>
              <a:tabLst/>
              <a:defRPr/>
            </a:pP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Extract bursts that are at least 100ms-long above the threshold</a:t>
            </a:r>
            <a:endPar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a:p>
            <a:pPr marL="201168" marR="0" lvl="1" indent="0" algn="l" defTabSz="914400" rtl="0" eaLnBrk="1" fontAlgn="auto" latinLnBrk="0" hangingPunct="1">
              <a:lnSpc>
                <a:spcPct val="100000"/>
              </a:lnSpc>
              <a:spcBef>
                <a:spcPts val="200"/>
              </a:spcBef>
              <a:spcAft>
                <a:spcPts val="400"/>
              </a:spcAft>
              <a:buClr>
                <a:srgbClr val="3F3DE3"/>
              </a:buClr>
              <a:buSzTx/>
              <a:buFont typeface="Calibri" pitchFamily="34" charset="0"/>
              <a:buNone/>
              <a:tabLst/>
              <a:defRPr/>
            </a:pPr>
            <a:endParaRPr kumimoji="0" lang="en-US" sz="2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sp>
        <p:nvSpPr>
          <p:cNvPr id="2" name="TextBox 1">
            <a:extLst>
              <a:ext uri="{FF2B5EF4-FFF2-40B4-BE49-F238E27FC236}">
                <a16:creationId xmlns:a16="http://schemas.microsoft.com/office/drawing/2014/main" id="{14C12354-41FB-7CA1-E2AA-BF9D5EC9EE12}"/>
              </a:ext>
            </a:extLst>
          </p:cNvPr>
          <p:cNvSpPr txBox="1"/>
          <p:nvPr/>
        </p:nvSpPr>
        <p:spPr>
          <a:xfrm>
            <a:off x="6448399" y="5560643"/>
            <a:ext cx="5575744"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Tinkhauser</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18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et al.</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2017</a:t>
            </a:r>
            <a:endParaRPr kumimoji="0" lang="en-CA"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CE3811E7-B824-C41C-0342-990FBB27A761}"/>
              </a:ext>
            </a:extLst>
          </p:cNvPr>
          <p:cNvPicPr>
            <a:picLocks noChangeAspect="1"/>
          </p:cNvPicPr>
          <p:nvPr/>
        </p:nvPicPr>
        <p:blipFill>
          <a:blip r:embed="rId3"/>
          <a:stretch>
            <a:fillRect/>
          </a:stretch>
        </p:blipFill>
        <p:spPr>
          <a:xfrm>
            <a:off x="6577217" y="2315097"/>
            <a:ext cx="5614783" cy="2971726"/>
          </a:xfrm>
          <a:prstGeom prst="rect">
            <a:avLst/>
          </a:prstGeom>
        </p:spPr>
      </p:pic>
    </p:spTree>
    <p:extLst>
      <p:ext uri="{BB962C8B-B14F-4D97-AF65-F5344CB8AC3E}">
        <p14:creationId xmlns:p14="http://schemas.microsoft.com/office/powerpoint/2010/main" val="34190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Beta Burst features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167857" y="1574157"/>
            <a:ext cx="6290816"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3F3DE3"/>
              </a:buClr>
              <a:buSzPct val="100000"/>
              <a:buFont typeface="Calibri" panose="020F0502020204030204" pitchFamily="34" charset="0"/>
              <a:buNone/>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For each interval of interest, extract the following burst features:</a:t>
            </a:r>
          </a:p>
          <a:p>
            <a:pPr marL="384048" marR="0" lvl="1" indent="-182880" algn="l" defTabSz="914400" rtl="0" eaLnBrk="1" fontAlgn="auto" latinLnBrk="0" hangingPunct="1">
              <a:lnSpc>
                <a:spcPct val="100000"/>
              </a:lnSpc>
              <a:spcBef>
                <a:spcPts val="200"/>
              </a:spcBef>
              <a:spcAft>
                <a:spcPts val="400"/>
              </a:spcAft>
              <a:buClr>
                <a:srgbClr val="3F3DE3"/>
              </a:buClr>
              <a:buSzTx/>
              <a:buFont typeface="Arial" panose="020B0604020202020204" pitchFamily="34" charset="0"/>
              <a:buChar char="•"/>
              <a:tabLst/>
              <a:defRPr/>
            </a:pPr>
            <a:r>
              <a:rPr kumimoji="0" lang="en-US" sz="3000" b="1"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Burst rate</a:t>
            </a: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a:t>
            </a:r>
          </a:p>
          <a:p>
            <a:pPr marL="384048" marR="0" lvl="1" indent="-182880" algn="l" defTabSz="914400" rtl="0" eaLnBrk="1" fontAlgn="auto" latinLnBrk="0" hangingPunct="1">
              <a:lnSpc>
                <a:spcPct val="100000"/>
              </a:lnSpc>
              <a:spcBef>
                <a:spcPts val="200"/>
              </a:spcBef>
              <a:spcAft>
                <a:spcPts val="400"/>
              </a:spcAft>
              <a:buClr>
                <a:srgbClr val="3F3DE3"/>
              </a:buClr>
              <a:buSzTx/>
              <a:buFont typeface="Arial" panose="020B0604020202020204" pitchFamily="34" charset="0"/>
              <a:buChar char="•"/>
              <a:tabLst/>
              <a:defRPr/>
            </a:pPr>
            <a:r>
              <a:rPr kumimoji="0" lang="en-US" sz="3000" b="1"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Burst amplitude</a:t>
            </a:r>
            <a:r>
              <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 </a:t>
            </a:r>
          </a:p>
          <a:p>
            <a:pPr marL="384048" marR="0" lvl="1" indent="-182880" algn="l" defTabSz="914400" rtl="0" eaLnBrk="1" fontAlgn="auto" latinLnBrk="0" hangingPunct="1">
              <a:lnSpc>
                <a:spcPct val="100000"/>
              </a:lnSpc>
              <a:spcBef>
                <a:spcPts val="200"/>
              </a:spcBef>
              <a:spcAft>
                <a:spcPts val="400"/>
              </a:spcAft>
              <a:buClr>
                <a:srgbClr val="3F3DE3"/>
              </a:buClr>
              <a:buSzTx/>
              <a:buFont typeface="Arial" panose="020B0604020202020204" pitchFamily="34" charset="0"/>
              <a:buChar char="•"/>
              <a:tabLst/>
              <a:defRPr/>
            </a:pPr>
            <a:r>
              <a:rPr kumimoji="0" lang="en-US" sz="3000" b="1"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rPr>
              <a:t>Burst duration</a:t>
            </a:r>
            <a:endParaRPr kumimoji="0" lang="en-US" sz="3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a:p>
            <a:pPr marL="201168" marR="0" lvl="1" indent="0" algn="l" defTabSz="914400" rtl="0" eaLnBrk="1" fontAlgn="auto" latinLnBrk="0" hangingPunct="1">
              <a:lnSpc>
                <a:spcPct val="100000"/>
              </a:lnSpc>
              <a:spcBef>
                <a:spcPts val="200"/>
              </a:spcBef>
              <a:spcAft>
                <a:spcPts val="400"/>
              </a:spcAft>
              <a:buClr>
                <a:srgbClr val="3F3DE3"/>
              </a:buClr>
              <a:buSzTx/>
              <a:buFont typeface="Calibri" pitchFamily="34" charset="0"/>
              <a:buNone/>
              <a:tabLst/>
              <a:defRPr/>
            </a:pPr>
            <a:endParaRPr kumimoji="0" lang="en-US" sz="20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sp>
        <p:nvSpPr>
          <p:cNvPr id="6" name="TextBox 5">
            <a:extLst>
              <a:ext uri="{FF2B5EF4-FFF2-40B4-BE49-F238E27FC236}">
                <a16:creationId xmlns:a16="http://schemas.microsoft.com/office/drawing/2014/main" id="{54AB815A-BB63-EB07-3B49-DF0616366450}"/>
              </a:ext>
            </a:extLst>
          </p:cNvPr>
          <p:cNvSpPr txBox="1"/>
          <p:nvPr/>
        </p:nvSpPr>
        <p:spPr>
          <a:xfrm>
            <a:off x="8148577" y="5261357"/>
            <a:ext cx="260769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Shin </a:t>
            </a: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et al.</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2017</a:t>
            </a:r>
            <a:endParaRPr kumimoji="0" lang="en-CA"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a:extLst>
              <a:ext uri="{FF2B5EF4-FFF2-40B4-BE49-F238E27FC236}">
                <a16:creationId xmlns:a16="http://schemas.microsoft.com/office/drawing/2014/main" id="{6B6D84C0-E67C-FAAC-3AC9-92A69FF2F9AF}"/>
              </a:ext>
            </a:extLst>
          </p:cNvPr>
          <p:cNvPicPr>
            <a:picLocks noChangeAspect="1"/>
          </p:cNvPicPr>
          <p:nvPr/>
        </p:nvPicPr>
        <p:blipFill>
          <a:blip r:embed="rId3"/>
          <a:stretch>
            <a:fillRect/>
          </a:stretch>
        </p:blipFill>
        <p:spPr>
          <a:xfrm>
            <a:off x="4782207" y="2322814"/>
            <a:ext cx="7409794" cy="2560675"/>
          </a:xfrm>
          <a:prstGeom prst="rect">
            <a:avLst/>
          </a:prstGeom>
        </p:spPr>
      </p:pic>
    </p:spTree>
    <p:extLst>
      <p:ext uri="{BB962C8B-B14F-4D97-AF65-F5344CB8AC3E}">
        <p14:creationId xmlns:p14="http://schemas.microsoft.com/office/powerpoint/2010/main" val="24931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Underestimated bursts</a:t>
            </a:r>
          </a:p>
        </p:txBody>
      </p:sp>
      <p:sp>
        <p:nvSpPr>
          <p:cNvPr id="11" name="Content Placeholder 5">
            <a:extLst>
              <a:ext uri="{FF2B5EF4-FFF2-40B4-BE49-F238E27FC236}">
                <a16:creationId xmlns:a16="http://schemas.microsoft.com/office/drawing/2014/main" id="{87260F0A-4781-4BDE-6645-EB954F327F89}"/>
              </a:ext>
            </a:extLst>
          </p:cNvPr>
          <p:cNvSpPr txBox="1">
            <a:spLocks/>
          </p:cNvSpPr>
          <p:nvPr/>
        </p:nvSpPr>
        <p:spPr>
          <a:xfrm>
            <a:off x="218966" y="1438005"/>
            <a:ext cx="11754067" cy="4684485"/>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Times New Roman" panose="02020603050405020304" pitchFamily="18" charset="0"/>
              </a:rPr>
              <a:t> Hypothesis: Bursts are underestimated when extracted from small intervals.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Extract all resting state data from all participants.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Divide all the data into intervals of sizes: </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a:t>
            </a:r>
            <a:r>
              <a:rPr kumimoji="0" lang="en-CA" sz="32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1</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32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2</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32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3</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 </a:t>
            </a:r>
            <a:r>
              <a:rPr kumimoji="0" lang="en-CA" sz="3200" b="0" i="0" u="none" strike="noStrike" kern="1200" cap="none" spc="0" normalizeH="0" baseline="0" noProof="0" dirty="0">
                <a:ln>
                  <a:noFill/>
                </a:ln>
                <a:solidFill>
                  <a:srgbClr val="B5CEA8"/>
                </a:solidFill>
                <a:effectLst/>
                <a:highlight>
                  <a:srgbClr val="FFFF00"/>
                </a:highlight>
                <a:uLnTx/>
                <a:uFillTx/>
                <a:latin typeface="Times New Roman" panose="02020603050405020304" pitchFamily="18" charset="0"/>
                <a:ea typeface="+mn-ea"/>
                <a:cs typeface="Times New Roman" panose="02020603050405020304" pitchFamily="18" charset="0"/>
              </a:rPr>
              <a:t>4</a:t>
            </a:r>
            <a:r>
              <a:rPr kumimoji="0" lang="en-CA" sz="3200" b="0" i="0" u="none" strike="noStrike" kern="1200" cap="none" spc="0" normalizeH="0" baseline="0" noProof="0" dirty="0">
                <a:ln>
                  <a:noFill/>
                </a:ln>
                <a:solidFill>
                  <a:srgbClr val="D4D4D4"/>
                </a:solidFill>
                <a:effectLst/>
                <a:uLnTx/>
                <a:uFillTx/>
                <a:latin typeface="Times New Roman" panose="02020603050405020304" pitchFamily="18" charset="0"/>
                <a:ea typeface="+mn-ea"/>
                <a:cs typeface="Times New Roman" panose="02020603050405020304" pitchFamily="18" charset="0"/>
              </a:rPr>
              <a:t>]s</a:t>
            </a:r>
            <a:endPar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endParaRP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Extract the burst rate from each interval of interest (1s, 2s, 3s, 4s) </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Apply Bonferroni-corrected t-tests between each interval.</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r>
              <a:rPr kumimoji="0" lang="en-US" sz="32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If bursts are correctly identified, there shouldn’t be any statistical difference between the 4 interval groups.</a:t>
            </a:r>
          </a:p>
          <a:p>
            <a:pPr marL="91440" marR="0" lvl="0" indent="-91440" algn="l" defTabSz="914400" rtl="0" eaLnBrk="1" fontAlgn="auto" latinLnBrk="0" hangingPunct="1">
              <a:lnSpc>
                <a:spcPct val="100000"/>
              </a:lnSpc>
              <a:spcBef>
                <a:spcPts val="1200"/>
              </a:spcBef>
              <a:spcAft>
                <a:spcPts val="200"/>
              </a:spcAft>
              <a:buClr>
                <a:srgbClr val="3F3DE3"/>
              </a:buClr>
              <a:buSzPct val="100000"/>
              <a:buFont typeface="Arial" panose="020B0604020202020204" pitchFamily="34" charset="0"/>
              <a:buChar char="•"/>
              <a:tabLst/>
              <a:defRPr/>
            </a:pPr>
            <a:endParaRPr kumimoji="0" lang="en-US" sz="2400" b="0"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Yu Mincho" panose="02020400000000000000" pitchFamily="18" charset="-128"/>
              <a:cs typeface="+mn-cs"/>
            </a:endParaRPr>
          </a:p>
        </p:txBody>
      </p:sp>
      <p:pic>
        <p:nvPicPr>
          <p:cNvPr id="4" name="Picture 3">
            <a:extLst>
              <a:ext uri="{FF2B5EF4-FFF2-40B4-BE49-F238E27FC236}">
                <a16:creationId xmlns:a16="http://schemas.microsoft.com/office/drawing/2014/main" id="{2D05A078-0B3D-2B93-E1D1-6D007737CCE3}"/>
              </a:ext>
            </a:extLst>
          </p:cNvPr>
          <p:cNvPicPr>
            <a:picLocks noChangeAspect="1"/>
          </p:cNvPicPr>
          <p:nvPr/>
        </p:nvPicPr>
        <p:blipFill>
          <a:blip r:embed="rId3"/>
          <a:stretch>
            <a:fillRect/>
          </a:stretch>
        </p:blipFill>
        <p:spPr>
          <a:xfrm>
            <a:off x="701040" y="3787312"/>
            <a:ext cx="11409680" cy="234573"/>
          </a:xfrm>
          <a:prstGeom prst="rect">
            <a:avLst/>
          </a:prstGeom>
        </p:spPr>
      </p:pic>
      <p:pic>
        <p:nvPicPr>
          <p:cNvPr id="6" name="Picture 5">
            <a:extLst>
              <a:ext uri="{FF2B5EF4-FFF2-40B4-BE49-F238E27FC236}">
                <a16:creationId xmlns:a16="http://schemas.microsoft.com/office/drawing/2014/main" id="{8D5D2EA6-B737-F208-E74E-BC3407C52353}"/>
              </a:ext>
            </a:extLst>
          </p:cNvPr>
          <p:cNvPicPr>
            <a:picLocks noChangeAspect="1"/>
          </p:cNvPicPr>
          <p:nvPr/>
        </p:nvPicPr>
        <p:blipFill>
          <a:blip r:embed="rId4"/>
          <a:stretch>
            <a:fillRect/>
          </a:stretch>
        </p:blipFill>
        <p:spPr>
          <a:xfrm>
            <a:off x="9487780" y="1909390"/>
            <a:ext cx="2363038" cy="1888551"/>
          </a:xfrm>
          <a:prstGeom prst="rect">
            <a:avLst/>
          </a:prstGeom>
        </p:spPr>
      </p:pic>
      <p:sp>
        <p:nvSpPr>
          <p:cNvPr id="2" name="TextBox 1">
            <a:extLst>
              <a:ext uri="{FF2B5EF4-FFF2-40B4-BE49-F238E27FC236}">
                <a16:creationId xmlns:a16="http://schemas.microsoft.com/office/drawing/2014/main" id="{5646364A-B7F1-00F6-5FC0-F112235C1E9F}"/>
              </a:ext>
            </a:extLst>
          </p:cNvPr>
          <p:cNvSpPr txBox="1"/>
          <p:nvPr/>
        </p:nvSpPr>
        <p:spPr>
          <a:xfrm>
            <a:off x="701040" y="3717561"/>
            <a:ext cx="11490960" cy="369332"/>
          </a:xfrm>
          <a:prstGeom prst="rect">
            <a:avLst/>
          </a:prstGeom>
          <a:noFill/>
        </p:spPr>
        <p:txBody>
          <a:bodyPr wrap="square" rtlCol="0">
            <a:spAutoFit/>
          </a:bodyPr>
          <a:lstStyle/>
          <a:p>
            <a:r>
              <a:rPr lang="fr-CA" dirty="0"/>
              <a:t> 1         2               3                         4               1        2               3                        4                1         2                3                       4</a:t>
            </a:r>
            <a:endParaRPr lang="en-CA" dirty="0"/>
          </a:p>
        </p:txBody>
      </p:sp>
    </p:spTree>
    <p:extLst>
      <p:ext uri="{BB962C8B-B14F-4D97-AF65-F5344CB8AC3E}">
        <p14:creationId xmlns:p14="http://schemas.microsoft.com/office/powerpoint/2010/main" val="32996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fade">
                                      <p:cBhvr>
                                        <p:cTn id="25" dur="500"/>
                                        <p:tgtEl>
                                          <p:spTgt spid="1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4" end="4"/>
                                            </p:txEl>
                                          </p:spTgt>
                                        </p:tgtEl>
                                        <p:attrNameLst>
                                          <p:attrName>style.visibility</p:attrName>
                                        </p:attrNameLst>
                                      </p:cBhvr>
                                      <p:to>
                                        <p:strVal val="visible"/>
                                      </p:to>
                                    </p:set>
                                    <p:animEffect transition="in" filter="fade">
                                      <p:cBhvr>
                                        <p:cTn id="30" dur="500"/>
                                        <p:tgtEl>
                                          <p:spTgt spid="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Effect transition="in" filter="fade">
                                      <p:cBhvr>
                                        <p:cTn id="35"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560AF6-1D1C-4A44-91B7-E7A4335B7F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20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183DD18-015C-4376-B287-A106BD0AD394}"/>
              </a:ext>
            </a:extLst>
          </p:cNvPr>
          <p:cNvSpPr>
            <a:spLocks noGrp="1"/>
          </p:cNvSpPr>
          <p:nvPr>
            <p:ph type="title"/>
          </p:nvPr>
        </p:nvSpPr>
        <p:spPr/>
        <p:txBody>
          <a:bodyPr>
            <a:normAutofit/>
          </a:bodyPr>
          <a:lstStyle/>
          <a:p>
            <a:r>
              <a:rPr lang="en-US" b="1" dirty="0"/>
              <a:t>Underestimated bursts</a:t>
            </a:r>
          </a:p>
        </p:txBody>
      </p:sp>
      <p:pic>
        <p:nvPicPr>
          <p:cNvPr id="4" name="Picture 3">
            <a:extLst>
              <a:ext uri="{FF2B5EF4-FFF2-40B4-BE49-F238E27FC236}">
                <a16:creationId xmlns:a16="http://schemas.microsoft.com/office/drawing/2014/main" id="{409B7BBC-FB89-6053-37EE-06E74C2183DB}"/>
              </a:ext>
            </a:extLst>
          </p:cNvPr>
          <p:cNvPicPr>
            <a:picLocks noChangeAspect="1"/>
          </p:cNvPicPr>
          <p:nvPr/>
        </p:nvPicPr>
        <p:blipFill>
          <a:blip r:embed="rId3"/>
          <a:stretch>
            <a:fillRect/>
          </a:stretch>
        </p:blipFill>
        <p:spPr>
          <a:xfrm>
            <a:off x="3721017" y="1449063"/>
            <a:ext cx="4752423" cy="308617"/>
          </a:xfrm>
          <a:prstGeom prst="rect">
            <a:avLst/>
          </a:prstGeom>
        </p:spPr>
      </p:pic>
      <p:pic>
        <p:nvPicPr>
          <p:cNvPr id="6" name="Picture 5">
            <a:extLst>
              <a:ext uri="{FF2B5EF4-FFF2-40B4-BE49-F238E27FC236}">
                <a16:creationId xmlns:a16="http://schemas.microsoft.com/office/drawing/2014/main" id="{B13039D4-C620-AC46-07B6-DD6D4E6B2620}"/>
              </a:ext>
            </a:extLst>
          </p:cNvPr>
          <p:cNvPicPr>
            <a:picLocks noChangeAspect="1"/>
          </p:cNvPicPr>
          <p:nvPr/>
        </p:nvPicPr>
        <p:blipFill>
          <a:blip r:embed="rId4"/>
          <a:stretch>
            <a:fillRect/>
          </a:stretch>
        </p:blipFill>
        <p:spPr>
          <a:xfrm>
            <a:off x="2684206" y="1449063"/>
            <a:ext cx="6559900" cy="4800495"/>
          </a:xfrm>
          <a:prstGeom prst="rect">
            <a:avLst/>
          </a:prstGeom>
        </p:spPr>
      </p:pic>
    </p:spTree>
    <p:extLst>
      <p:ext uri="{BB962C8B-B14F-4D97-AF65-F5344CB8AC3E}">
        <p14:creationId xmlns:p14="http://schemas.microsoft.com/office/powerpoint/2010/main" val="350828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EF401C351104AAE1C5AA4F431FAA4" ma:contentTypeVersion="11" ma:contentTypeDescription="Create a new document." ma:contentTypeScope="" ma:versionID="174f15113e14e793ef3c25e171a56001">
  <xsd:schema xmlns:xsd="http://www.w3.org/2001/XMLSchema" xmlns:xs="http://www.w3.org/2001/XMLSchema" xmlns:p="http://schemas.microsoft.com/office/2006/metadata/properties" xmlns:ns3="b793b1c6-c54a-4858-b594-8a6f88c6376b" xmlns:ns4="24f57708-9e3a-4bce-a1c7-cad621ec448c" targetNamespace="http://schemas.microsoft.com/office/2006/metadata/properties" ma:root="true" ma:fieldsID="dc2bae45eaf691109d3ece3f8d0bbc15" ns3:_="" ns4:_="">
    <xsd:import namespace="b793b1c6-c54a-4858-b594-8a6f88c6376b"/>
    <xsd:import namespace="24f57708-9e3a-4bce-a1c7-cad621ec448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b1c6-c54a-4858-b594-8a6f88c63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f57708-9e3a-4bce-a1c7-cad621ec448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793b1c6-c54a-4858-b594-8a6f88c6376b" xsi:nil="true"/>
  </documentManagement>
</p:properties>
</file>

<file path=customXml/itemProps1.xml><?xml version="1.0" encoding="utf-8"?>
<ds:datastoreItem xmlns:ds="http://schemas.openxmlformats.org/officeDocument/2006/customXml" ds:itemID="{408E7D44-971C-49A8-B95C-3FC60C376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b1c6-c54a-4858-b594-8a6f88c6376b"/>
    <ds:schemaRef ds:uri="24f57708-9e3a-4bce-a1c7-cad621ec44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EBCAF1-D79C-414A-A7D5-B9802C971BDB}">
  <ds:schemaRefs>
    <ds:schemaRef ds:uri="http://schemas.microsoft.com/sharepoint/v3/contenttype/forms"/>
  </ds:schemaRefs>
</ds:datastoreItem>
</file>

<file path=customXml/itemProps3.xml><?xml version="1.0" encoding="utf-8"?>
<ds:datastoreItem xmlns:ds="http://schemas.openxmlformats.org/officeDocument/2006/customXml" ds:itemID="{B8EE73A6-49C9-4305-AAB6-3CB6E77FCFA1}">
  <ds:schemaRefs>
    <ds:schemaRef ds:uri="http://purl.org/dc/dcmitype/"/>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b793b1c6-c54a-4858-b594-8a6f88c6376b"/>
    <ds:schemaRef ds:uri="http://purl.org/dc/terms/"/>
    <ds:schemaRef ds:uri="http://schemas.microsoft.com/office/infopath/2007/PartnerControls"/>
    <ds:schemaRef ds:uri="24f57708-9e3a-4bce-a1c7-cad621ec448c"/>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182</TotalTime>
  <Words>1487</Words>
  <Application>Microsoft Office PowerPoint</Application>
  <PresentationFormat>Widescreen</PresentationFormat>
  <Paragraphs>121</Paragraphs>
  <Slides>13</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Aptos</vt:lpstr>
      <vt:lpstr>Aptos Display</vt:lpstr>
      <vt:lpstr>Arial</vt:lpstr>
      <vt:lpstr>Calibri</vt:lpstr>
      <vt:lpstr>Calibri Light</vt:lpstr>
      <vt:lpstr>Times New Roman</vt:lpstr>
      <vt:lpstr>Wingdings</vt:lpstr>
      <vt:lpstr>Office Theme</vt:lpstr>
      <vt:lpstr>RetrospectVTI</vt:lpstr>
      <vt:lpstr>Beta burst analysis</vt:lpstr>
      <vt:lpstr>Data analysis</vt:lpstr>
      <vt:lpstr>Data analysis</vt:lpstr>
      <vt:lpstr>Beta burst extraction</vt:lpstr>
      <vt:lpstr>Threshold method </vt:lpstr>
      <vt:lpstr>Threshold method </vt:lpstr>
      <vt:lpstr>Beta Burst features</vt:lpstr>
      <vt:lpstr>Underestimated bursts</vt:lpstr>
      <vt:lpstr>Underestimated bursts</vt:lpstr>
      <vt:lpstr>Flexible intervals</vt:lpstr>
      <vt:lpstr>Flexible intervals (testing)</vt:lpstr>
      <vt:lpstr>Flexible intervals (testing)</vt:lpstr>
      <vt:lpstr>Flexible intervals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Lungoci</dc:creator>
  <cp:lastModifiedBy>George Lungoci</cp:lastModifiedBy>
  <cp:revision>6</cp:revision>
  <dcterms:created xsi:type="dcterms:W3CDTF">2024-07-23T17:05:49Z</dcterms:created>
  <dcterms:modified xsi:type="dcterms:W3CDTF">2024-07-23T20:07:49Z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0x010100CAEEF401C351104AAE1C5AA4F431FAA4</vt:lpwstr>
  </property>
</Properties>
</file>