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1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63" autoAdjust="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3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9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4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5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1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8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1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freepngimg.com/png/62880-icons-money-dollar-computer-iconfinder-bank" TargetMode="External"/><Relationship Id="rId7" Type="http://schemas.openxmlformats.org/officeDocument/2006/relationships/hyperlink" Target="https://www.rawpixel.com/image/380181/free-photo-image-business-report-action-pla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1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hyperlink" Target="https://openclipart.org/detail/201134/primary-template-expenserepor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6163760" cy="13632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8000" dirty="0">
                <a:latin typeface="Copperplate Gothic Bold" panose="020E0705020206020404" pitchFamily="34" charset="0"/>
                <a:cs typeface="Segoe UI" panose="020B0502040204020203" pitchFamily="34" charset="0"/>
              </a:rPr>
              <a:t>KHARCH.AI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atin typeface="Copperplate Gothic Light" panose="020E0507020206020404" pitchFamily="34" charset="0"/>
              </a:rPr>
              <a:t>AI Expense Tracking System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07708" y="77704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25024" y="716449"/>
            <a:ext cx="2260711" cy="1483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4A020-A5EA-4EA0-913F-9DC5A91A2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080122" y="1395128"/>
            <a:ext cx="1623672" cy="16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8F1E-E20E-476E-9829-7E7BE5BC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9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Future Scope</a:t>
            </a: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2774A-F006-4574-B36B-C16FAFF4BB0E}"/>
              </a:ext>
            </a:extLst>
          </p:cNvPr>
          <p:cNvSpPr/>
          <p:nvPr/>
        </p:nvSpPr>
        <p:spPr>
          <a:xfrm>
            <a:off x="838200" y="1724980"/>
            <a:ext cx="6096000" cy="1011908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🚀 </a:t>
            </a:r>
            <a:r>
              <a:rPr lang="en-IN" b="1" dirty="0"/>
              <a:t>Advanced AI Predictions</a:t>
            </a:r>
            <a:r>
              <a:rPr lang="en-IN" dirty="0"/>
              <a:t> – Future expense forecasting</a:t>
            </a:r>
            <a:endParaRPr lang="en-US" altLang="en-US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43028B-B4CC-409D-92B1-0D91E1A10345}"/>
              </a:ext>
            </a:extLst>
          </p:cNvPr>
          <p:cNvSpPr/>
          <p:nvPr/>
        </p:nvSpPr>
        <p:spPr>
          <a:xfrm>
            <a:off x="5028596" y="2921290"/>
            <a:ext cx="6096000" cy="999648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📱 </a:t>
            </a:r>
            <a:r>
              <a:rPr lang="en-IN" b="1" dirty="0"/>
              <a:t>Cross-Platform Support</a:t>
            </a:r>
            <a:r>
              <a:rPr lang="en-IN" dirty="0"/>
              <a:t> – Web &amp; Mobile App</a:t>
            </a:r>
            <a:endParaRPr lang="en-US" altLang="en-US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C377E1-7CE1-445E-A0DF-BDCCF9CAAD79}"/>
              </a:ext>
            </a:extLst>
          </p:cNvPr>
          <p:cNvSpPr/>
          <p:nvPr/>
        </p:nvSpPr>
        <p:spPr>
          <a:xfrm>
            <a:off x="838200" y="4121113"/>
            <a:ext cx="6096000" cy="1011907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💳 </a:t>
            </a:r>
            <a:r>
              <a:rPr lang="en-IN" b="1" dirty="0"/>
              <a:t>Bank Integration</a:t>
            </a:r>
            <a:r>
              <a:rPr lang="en-IN" dirty="0"/>
              <a:t> – Auto-fetch transactions</a:t>
            </a:r>
            <a:endParaRPr lang="en-US" altLang="en-US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47A1F1-36A8-4E18-9D19-E9EA7694DA66}"/>
              </a:ext>
            </a:extLst>
          </p:cNvPr>
          <p:cNvSpPr/>
          <p:nvPr/>
        </p:nvSpPr>
        <p:spPr>
          <a:xfrm>
            <a:off x="5028596" y="5333195"/>
            <a:ext cx="6096000" cy="999648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🌍 </a:t>
            </a:r>
            <a:r>
              <a:rPr lang="en-IN" b="1" dirty="0"/>
              <a:t>Multi-Currency Support</a:t>
            </a:r>
            <a:r>
              <a:rPr lang="en-IN" dirty="0"/>
              <a:t> – Global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58963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8F1E-E20E-476E-9829-7E7BE5BC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Thank You</a:t>
            </a: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1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82"/>
            <a:ext cx="10515600" cy="1325563"/>
          </a:xfrm>
          <a:solidFill>
            <a:srgbClr val="3F3F3F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A64DCC-0D30-4BFB-9273-E467DCB43D44}"/>
              </a:ext>
            </a:extLst>
          </p:cNvPr>
          <p:cNvSpPr/>
          <p:nvPr/>
        </p:nvSpPr>
        <p:spPr>
          <a:xfrm>
            <a:off x="1356596" y="1543159"/>
            <a:ext cx="4668173" cy="78187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pperplate Gothic Light" panose="020E0507020206020404" pitchFamily="34" charset="0"/>
              </a:rPr>
              <a:t>Automate expense tracking with AI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3BB0C0-C8C3-4D6B-980A-48BDED5B1125}"/>
              </a:ext>
            </a:extLst>
          </p:cNvPr>
          <p:cNvSpPr/>
          <p:nvPr/>
        </p:nvSpPr>
        <p:spPr>
          <a:xfrm>
            <a:off x="5814298" y="2449321"/>
            <a:ext cx="4668172" cy="78187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pperplate Gothic Light" panose="020E0507020206020404" pitchFamily="34" charset="0"/>
              </a:rPr>
              <a:t>Provide smart financial insights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FC3FA7-D1CD-477E-970E-960233CE3E93}"/>
              </a:ext>
            </a:extLst>
          </p:cNvPr>
          <p:cNvSpPr/>
          <p:nvPr/>
        </p:nvSpPr>
        <p:spPr>
          <a:xfrm>
            <a:off x="1356596" y="3445736"/>
            <a:ext cx="4668171" cy="78187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pperplate Gothic Light" panose="020E0507020206020404" pitchFamily="34" charset="0"/>
              </a:rPr>
              <a:t>Enable voice input for easy logging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3651BF-4E60-46E3-9200-CC54DA0D87B6}"/>
              </a:ext>
            </a:extLst>
          </p:cNvPr>
          <p:cNvSpPr/>
          <p:nvPr/>
        </p:nvSpPr>
        <p:spPr>
          <a:xfrm>
            <a:off x="5814299" y="4351898"/>
            <a:ext cx="4668171" cy="78187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pperplate Gothic Light" panose="020E0507020206020404" pitchFamily="34" charset="0"/>
              </a:rPr>
              <a:t>Improve budgeting and savings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B8705-457B-46E1-86A5-305C6B45EDD6}"/>
              </a:ext>
            </a:extLst>
          </p:cNvPr>
          <p:cNvSpPr txBox="1"/>
          <p:nvPr/>
        </p:nvSpPr>
        <p:spPr>
          <a:xfrm>
            <a:off x="11211339" y="896828"/>
            <a:ext cx="2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0339FE-6A9F-40A9-9984-EAEEB48B798C}"/>
              </a:ext>
            </a:extLst>
          </p:cNvPr>
          <p:cNvSpPr/>
          <p:nvPr/>
        </p:nvSpPr>
        <p:spPr>
          <a:xfrm>
            <a:off x="1427830" y="5348313"/>
            <a:ext cx="4668170" cy="78187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pperplate Gothic Light" panose="020E0507020206020404" pitchFamily="34" charset="0"/>
              </a:rPr>
              <a:t>Offer a seamless and user-friendly experience</a:t>
            </a:r>
          </a:p>
        </p:txBody>
      </p:sp>
    </p:spTree>
    <p:extLst>
      <p:ext uri="{BB962C8B-B14F-4D97-AF65-F5344CB8AC3E}">
        <p14:creationId xmlns:p14="http://schemas.microsoft.com/office/powerpoint/2010/main" val="597675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82"/>
            <a:ext cx="10515600" cy="1325563"/>
          </a:xfrm>
          <a:solidFill>
            <a:srgbClr val="3F3F3F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A64DCC-0D30-4BFB-9273-E467DCB43D44}"/>
              </a:ext>
            </a:extLst>
          </p:cNvPr>
          <p:cNvSpPr/>
          <p:nvPr/>
        </p:nvSpPr>
        <p:spPr>
          <a:xfrm>
            <a:off x="1874995" y="1949655"/>
            <a:ext cx="4668172" cy="1174517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pperplate Gothic Light" panose="020E0507020206020404" pitchFamily="34" charset="0"/>
              </a:rPr>
              <a:t>Kharch.ai is an AI-powered </a:t>
            </a:r>
            <a:r>
              <a:rPr lang="en-US" b="1" dirty="0">
                <a:latin typeface="Copperplate Gothic Light" panose="020E0507020206020404" pitchFamily="34" charset="0"/>
              </a:rPr>
              <a:t>expense management system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3BB0C0-C8C3-4D6B-980A-48BDED5B1125}"/>
              </a:ext>
            </a:extLst>
          </p:cNvPr>
          <p:cNvSpPr/>
          <p:nvPr/>
        </p:nvSpPr>
        <p:spPr>
          <a:xfrm>
            <a:off x="3761914" y="3429000"/>
            <a:ext cx="4668172" cy="1174517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pperplate Gothic Light" panose="020E0507020206020404" pitchFamily="34" charset="0"/>
              </a:rPr>
              <a:t>It helps users </a:t>
            </a:r>
            <a:r>
              <a:rPr lang="en-US" b="1" dirty="0">
                <a:latin typeface="Copperplate Gothic Light" panose="020E0507020206020404" pitchFamily="34" charset="0"/>
              </a:rPr>
              <a:t>track</a:t>
            </a:r>
            <a:r>
              <a:rPr lang="en-US" dirty="0">
                <a:latin typeface="Copperplate Gothic Light" panose="020E0507020206020404" pitchFamily="34" charset="0"/>
              </a:rPr>
              <a:t> expenses, generate </a:t>
            </a:r>
            <a:r>
              <a:rPr lang="en-US" b="1" dirty="0">
                <a:latin typeface="Copperplate Gothic Light" panose="020E0507020206020404" pitchFamily="34" charset="0"/>
              </a:rPr>
              <a:t>insights</a:t>
            </a:r>
            <a:r>
              <a:rPr lang="en-US" dirty="0">
                <a:latin typeface="Copperplate Gothic Light" panose="020E0507020206020404" pitchFamily="34" charset="0"/>
              </a:rPr>
              <a:t>, and </a:t>
            </a:r>
            <a:r>
              <a:rPr lang="en-US" b="1" dirty="0">
                <a:latin typeface="Copperplate Gothic Light" panose="020E0507020206020404" pitchFamily="34" charset="0"/>
              </a:rPr>
              <a:t>optimize</a:t>
            </a:r>
            <a:r>
              <a:rPr lang="en-US" dirty="0">
                <a:latin typeface="Copperplate Gothic Light" panose="020E0507020206020404" pitchFamily="34" charset="0"/>
              </a:rPr>
              <a:t> spending.</a:t>
            </a:r>
            <a:endParaRPr lang="en-IN" sz="2400" dirty="0">
              <a:effectLst/>
              <a:latin typeface="Copperplate Gothic Light" panose="020E05070202060204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FC3FA7-D1CD-477E-970E-960233CE3E93}"/>
              </a:ext>
            </a:extLst>
          </p:cNvPr>
          <p:cNvSpPr/>
          <p:nvPr/>
        </p:nvSpPr>
        <p:spPr>
          <a:xfrm>
            <a:off x="6543167" y="5011220"/>
            <a:ext cx="4668172" cy="1174517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pperplate Gothic Light" panose="020E0507020206020404" pitchFamily="34" charset="0"/>
              </a:rPr>
              <a:t>Provides </a:t>
            </a:r>
            <a:r>
              <a:rPr lang="en-US" b="1" dirty="0">
                <a:latin typeface="Copperplate Gothic Light" panose="020E0507020206020404" pitchFamily="34" charset="0"/>
              </a:rPr>
              <a:t>AI-driven suggestions</a:t>
            </a:r>
            <a:r>
              <a:rPr lang="en-US" dirty="0">
                <a:latin typeface="Copperplate Gothic Light" panose="020E0507020206020404" pitchFamily="34" charset="0"/>
              </a:rPr>
              <a:t> for financial management.</a:t>
            </a:r>
            <a:endParaRPr lang="en-IN" sz="2400" dirty="0">
              <a:effectLst/>
              <a:latin typeface="Copperplate Gothic Light" panose="020E05070202060204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B8705-457B-46E1-86A5-305C6B45EDD6}"/>
              </a:ext>
            </a:extLst>
          </p:cNvPr>
          <p:cNvSpPr txBox="1"/>
          <p:nvPr/>
        </p:nvSpPr>
        <p:spPr>
          <a:xfrm>
            <a:off x="11211339" y="896828"/>
            <a:ext cx="2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841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82"/>
            <a:ext cx="10515600" cy="1325563"/>
          </a:xfrm>
          <a:solidFill>
            <a:srgbClr val="3F3F3F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  <a:cs typeface="Segoe UI" panose="020B0502040204020203" pitchFamily="34" charset="0"/>
              </a:rPr>
              <a:t>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B8705-457B-46E1-86A5-305C6B45EDD6}"/>
              </a:ext>
            </a:extLst>
          </p:cNvPr>
          <p:cNvSpPr txBox="1"/>
          <p:nvPr/>
        </p:nvSpPr>
        <p:spPr>
          <a:xfrm>
            <a:off x="11211339" y="896828"/>
            <a:ext cx="2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A0C8E0-D75B-4831-A2D9-7B507C912222}"/>
              </a:ext>
            </a:extLst>
          </p:cNvPr>
          <p:cNvGrpSpPr/>
          <p:nvPr/>
        </p:nvGrpSpPr>
        <p:grpSpPr>
          <a:xfrm>
            <a:off x="521801" y="1883394"/>
            <a:ext cx="11428351" cy="3695772"/>
            <a:chOff x="521801" y="1883394"/>
            <a:chExt cx="11428351" cy="36957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FA64DCC-0D30-4BFB-9273-E467DCB43D44}"/>
                </a:ext>
              </a:extLst>
            </p:cNvPr>
            <p:cNvSpPr/>
            <p:nvPr/>
          </p:nvSpPr>
          <p:spPr>
            <a:xfrm>
              <a:off x="521801" y="1883395"/>
              <a:ext cx="2647123" cy="3695771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r>
                <a:rPr lang="en-US" dirty="0">
                  <a:latin typeface="Copperplate Gothic Light" panose="020E0507020206020404" pitchFamily="34" charset="0"/>
                </a:rPr>
                <a:t>Shrey Sharma</a:t>
              </a:r>
            </a:p>
            <a:p>
              <a:pPr algn="ctr"/>
              <a:r>
                <a:rPr lang="en-US" dirty="0">
                  <a:latin typeface="Copperplate Gothic Light" panose="020E0507020206020404" pitchFamily="34" charset="0"/>
                </a:rPr>
                <a:t>2301650140088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D29BF9-F68F-41ED-AE5D-3441BD10785F}"/>
                </a:ext>
              </a:extLst>
            </p:cNvPr>
            <p:cNvSpPr/>
            <p:nvPr/>
          </p:nvSpPr>
          <p:spPr>
            <a:xfrm>
              <a:off x="3448876" y="1883395"/>
              <a:ext cx="2647124" cy="3695771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r>
                <a:rPr lang="en-US" dirty="0">
                  <a:latin typeface="Copperplate Gothic Light" panose="020E0507020206020404" pitchFamily="34" charset="0"/>
                </a:rPr>
                <a:t>Kushal Mishra</a:t>
              </a:r>
            </a:p>
            <a:p>
              <a:pPr algn="ctr"/>
              <a:r>
                <a:rPr lang="en-US" dirty="0">
                  <a:latin typeface="Copperplate Gothic Light" panose="020E0507020206020404" pitchFamily="34" charset="0"/>
                </a:rPr>
                <a:t>2301650140040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74F3815-D321-4F37-9D4C-CEC96DFBF4C2}"/>
                </a:ext>
              </a:extLst>
            </p:cNvPr>
            <p:cNvSpPr/>
            <p:nvPr/>
          </p:nvSpPr>
          <p:spPr>
            <a:xfrm>
              <a:off x="9303028" y="1883394"/>
              <a:ext cx="2647124" cy="3695771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r>
                <a:rPr lang="en-US" dirty="0">
                  <a:latin typeface="Copperplate Gothic Light" panose="020E0507020206020404" pitchFamily="34" charset="0"/>
                </a:rPr>
                <a:t>Vaibhav Mishra</a:t>
              </a:r>
            </a:p>
            <a:p>
              <a:pPr algn="ctr"/>
              <a:r>
                <a:rPr lang="en-US" dirty="0">
                  <a:latin typeface="Copperplate Gothic Light" panose="020E0507020206020404" pitchFamily="34" charset="0"/>
                </a:rPr>
                <a:t>2301650140103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E4F41B8-DB81-4FA3-A86C-CC04613552E9}"/>
                </a:ext>
              </a:extLst>
            </p:cNvPr>
            <p:cNvSpPr/>
            <p:nvPr/>
          </p:nvSpPr>
          <p:spPr>
            <a:xfrm>
              <a:off x="6375952" y="1883394"/>
              <a:ext cx="2647124" cy="3695771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endParaRPr lang="en-US" sz="2400" dirty="0">
                <a:latin typeface="Copperplate Gothic Light" panose="020E0507020206020404" pitchFamily="34" charset="0"/>
              </a:endParaRPr>
            </a:p>
            <a:p>
              <a:pPr algn="ctr"/>
              <a:r>
                <a:rPr lang="en-US" dirty="0">
                  <a:latin typeface="Copperplate Gothic Light" panose="020E0507020206020404" pitchFamily="34" charset="0"/>
                </a:rPr>
                <a:t>Riya Sharma</a:t>
              </a:r>
            </a:p>
            <a:p>
              <a:pPr algn="ctr"/>
              <a:r>
                <a:rPr lang="en-US" dirty="0">
                  <a:latin typeface="Copperplate Gothic Light" panose="020E0507020206020404" pitchFamily="34" charset="0"/>
                </a:rPr>
                <a:t>2301650140073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147D8C-4B20-4154-8300-AA6A448F4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753" y="2348343"/>
              <a:ext cx="1807521" cy="216131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22D1D6-792E-4DBB-BEEE-FA19B344A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1808" y="2348344"/>
              <a:ext cx="1649564" cy="21613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ED2DEA-86EA-4CCA-A6A4-4833C7816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8097" y="2348343"/>
              <a:ext cx="1908682" cy="21613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4188E6-92DF-456D-8712-68A6A483A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951" y="2348343"/>
              <a:ext cx="2100821" cy="2161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9194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82"/>
            <a:ext cx="10515600" cy="1325563"/>
          </a:xfrm>
          <a:solidFill>
            <a:srgbClr val="3F3F3F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  <a:cs typeface="Segoe UI" panose="020B0502040204020203" pitchFamily="34" charset="0"/>
              </a:rPr>
              <a:t>Features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A64DCC-0D30-4BFB-9273-E467DCB43D44}"/>
              </a:ext>
            </a:extLst>
          </p:cNvPr>
          <p:cNvSpPr/>
          <p:nvPr/>
        </p:nvSpPr>
        <p:spPr>
          <a:xfrm>
            <a:off x="1428145" y="1678428"/>
            <a:ext cx="5081833" cy="783724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Voice-based expense input 🗣️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3BB0C0-C8C3-4D6B-980A-48BDED5B1125}"/>
              </a:ext>
            </a:extLst>
          </p:cNvPr>
          <p:cNvSpPr/>
          <p:nvPr/>
        </p:nvSpPr>
        <p:spPr>
          <a:xfrm>
            <a:off x="5481531" y="2638866"/>
            <a:ext cx="5081835" cy="752603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Automated expense categorization 📊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FC3FA7-D1CD-477E-970E-960233CE3E93}"/>
              </a:ext>
            </a:extLst>
          </p:cNvPr>
          <p:cNvSpPr/>
          <p:nvPr/>
        </p:nvSpPr>
        <p:spPr>
          <a:xfrm>
            <a:off x="1428145" y="3590404"/>
            <a:ext cx="5081834" cy="752602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AI-powered insights &amp; suggestions 🤖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B8705-457B-46E1-86A5-305C6B45EDD6}"/>
              </a:ext>
            </a:extLst>
          </p:cNvPr>
          <p:cNvSpPr txBox="1"/>
          <p:nvPr/>
        </p:nvSpPr>
        <p:spPr>
          <a:xfrm>
            <a:off x="11211339" y="896828"/>
            <a:ext cx="2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3BE9E9-C64D-4894-BF0F-276C89A0DC9E}"/>
              </a:ext>
            </a:extLst>
          </p:cNvPr>
          <p:cNvSpPr/>
          <p:nvPr/>
        </p:nvSpPr>
        <p:spPr>
          <a:xfrm>
            <a:off x="5481531" y="4519721"/>
            <a:ext cx="5081832" cy="752602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Custom budgeting &amp; alerts 💰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471762-7060-4B10-8D15-78B3548B69B0}"/>
              </a:ext>
            </a:extLst>
          </p:cNvPr>
          <p:cNvSpPr/>
          <p:nvPr/>
        </p:nvSpPr>
        <p:spPr>
          <a:xfrm>
            <a:off x="1428146" y="5449038"/>
            <a:ext cx="5081832" cy="752602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pperplate Gothic Light" panose="020E0507020206020404" pitchFamily="34" charset="0"/>
              </a:rPr>
              <a:t>Detailed reports &amp; analytics 📈</a:t>
            </a:r>
          </a:p>
        </p:txBody>
      </p:sp>
    </p:spTree>
    <p:extLst>
      <p:ext uri="{BB962C8B-B14F-4D97-AF65-F5344CB8AC3E}">
        <p14:creationId xmlns:p14="http://schemas.microsoft.com/office/powerpoint/2010/main" val="2478745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82"/>
            <a:ext cx="10515600" cy="1325563"/>
          </a:xfrm>
          <a:solidFill>
            <a:srgbClr val="3F3F3F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  <a:cs typeface="Segoe UI" panose="020B0502040204020203" pitchFamily="34" charset="0"/>
              </a:rPr>
              <a:t>System Architecture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A64DCC-0D30-4BFB-9273-E467DCB43D44}"/>
              </a:ext>
            </a:extLst>
          </p:cNvPr>
          <p:cNvSpPr/>
          <p:nvPr/>
        </p:nvSpPr>
        <p:spPr>
          <a:xfrm>
            <a:off x="1181401" y="1543159"/>
            <a:ext cx="5081833" cy="1039241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User Interface:</a:t>
            </a:r>
            <a:r>
              <a:rPr lang="en-US" altLang="en-US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 </a:t>
            </a:r>
          </a:p>
          <a:p>
            <a:pPr algn="ctr"/>
            <a:r>
              <a:rPr lang="en-US" altLang="en-US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Flutter-based mobile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3BB0C0-C8C3-4D6B-980A-48BDED5B1125}"/>
              </a:ext>
            </a:extLst>
          </p:cNvPr>
          <p:cNvSpPr/>
          <p:nvPr/>
        </p:nvSpPr>
        <p:spPr>
          <a:xfrm>
            <a:off x="5942082" y="2751132"/>
            <a:ext cx="5081833" cy="1039242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Backend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Flask with AI integration.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FC3FA7-D1CD-477E-970E-960233CE3E93}"/>
              </a:ext>
            </a:extLst>
          </p:cNvPr>
          <p:cNvSpPr/>
          <p:nvPr/>
        </p:nvSpPr>
        <p:spPr>
          <a:xfrm>
            <a:off x="1181401" y="3959106"/>
            <a:ext cx="5081833" cy="1039241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Database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MySQL for secure data storage.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B8705-457B-46E1-86A5-305C6B45EDD6}"/>
              </a:ext>
            </a:extLst>
          </p:cNvPr>
          <p:cNvSpPr txBox="1"/>
          <p:nvPr/>
        </p:nvSpPr>
        <p:spPr>
          <a:xfrm>
            <a:off x="11211339" y="896828"/>
            <a:ext cx="2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3BE9E9-C64D-4894-BF0F-276C89A0DC9E}"/>
              </a:ext>
            </a:extLst>
          </p:cNvPr>
          <p:cNvSpPr/>
          <p:nvPr/>
        </p:nvSpPr>
        <p:spPr>
          <a:xfrm>
            <a:off x="5942082" y="5167079"/>
            <a:ext cx="5081833" cy="1039242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AI </a:t>
            </a:r>
            <a:r>
              <a:rPr lang="en-US" altLang="en-US" b="1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Module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Pre-trained NLP model for categorization. </a:t>
            </a:r>
          </a:p>
        </p:txBody>
      </p:sp>
    </p:spTree>
    <p:extLst>
      <p:ext uri="{BB962C8B-B14F-4D97-AF65-F5344CB8AC3E}">
        <p14:creationId xmlns:p14="http://schemas.microsoft.com/office/powerpoint/2010/main" val="1478221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596"/>
            <a:ext cx="10515600" cy="1325563"/>
          </a:xfrm>
          <a:solidFill>
            <a:srgbClr val="3F3F3F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B8705-457B-46E1-86A5-305C6B45EDD6}"/>
              </a:ext>
            </a:extLst>
          </p:cNvPr>
          <p:cNvSpPr txBox="1"/>
          <p:nvPr/>
        </p:nvSpPr>
        <p:spPr>
          <a:xfrm>
            <a:off x="11211339" y="896828"/>
            <a:ext cx="2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3C493-F9B4-4744-9B38-6CC8EC4F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77" y="1638409"/>
            <a:ext cx="7129045" cy="4799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9AF05F-D4F3-4CC7-BED0-B5251953DEB4}"/>
              </a:ext>
            </a:extLst>
          </p:cNvPr>
          <p:cNvSpPr/>
          <p:nvPr/>
        </p:nvSpPr>
        <p:spPr>
          <a:xfrm>
            <a:off x="541919" y="1426043"/>
            <a:ext cx="263520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Class Diagram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78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88" y="2076571"/>
            <a:ext cx="4540824" cy="1325563"/>
          </a:xfrm>
          <a:solidFill>
            <a:srgbClr val="3F3F3F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B8705-457B-46E1-86A5-305C6B45EDD6}"/>
              </a:ext>
            </a:extLst>
          </p:cNvPr>
          <p:cNvSpPr txBox="1"/>
          <p:nvPr/>
        </p:nvSpPr>
        <p:spPr>
          <a:xfrm>
            <a:off x="11211339" y="896828"/>
            <a:ext cx="2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2A7B9-99E7-484A-9BE9-3F0FF836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0" y="1110577"/>
            <a:ext cx="2619375" cy="3257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EA5866-B798-49C2-A3C9-A180C089B6A2}"/>
              </a:ext>
            </a:extLst>
          </p:cNvPr>
          <p:cNvSpPr/>
          <p:nvPr/>
        </p:nvSpPr>
        <p:spPr>
          <a:xfrm>
            <a:off x="530550" y="555196"/>
            <a:ext cx="240880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rgbClr val="FFFFFF"/>
                </a:solidFill>
                <a:effectLst/>
                <a:latin typeface="Copperplate Gothic Light" panose="020E0507020206020404" pitchFamily="34" charset="0"/>
              </a:rPr>
              <a:t>Use Case Diagram</a:t>
            </a:r>
            <a:endParaRPr lang="en-IN" dirty="0"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3D776-A6B4-41EB-826B-E65C5A9349B4}"/>
              </a:ext>
            </a:extLst>
          </p:cNvPr>
          <p:cNvSpPr/>
          <p:nvPr/>
        </p:nvSpPr>
        <p:spPr>
          <a:xfrm>
            <a:off x="8898205" y="768945"/>
            <a:ext cx="27519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err="1">
                <a:solidFill>
                  <a:srgbClr val="FFFFFF"/>
                </a:solidFill>
                <a:latin typeface="Copperplate Gothic Light" panose="020E0507020206020404" pitchFamily="34" charset="0"/>
              </a:rPr>
              <a:t>DataFlow</a:t>
            </a:r>
            <a:r>
              <a:rPr lang="en-US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 0 </a:t>
            </a:r>
            <a:r>
              <a:rPr lang="en-US" dirty="0">
                <a:solidFill>
                  <a:srgbClr val="FFFFFF"/>
                </a:solidFill>
                <a:effectLst/>
                <a:latin typeface="Copperplate Gothic Light" panose="020E0507020206020404" pitchFamily="34" charset="0"/>
              </a:rPr>
              <a:t>Diagram</a:t>
            </a:r>
            <a:endParaRPr lang="en-IN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CDB73-DB15-4EC4-A866-75385BD28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205" y="1379383"/>
            <a:ext cx="2797250" cy="26331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E73838-A135-4F72-95B7-C15BF61F39AD}"/>
              </a:ext>
            </a:extLst>
          </p:cNvPr>
          <p:cNvSpPr/>
          <p:nvPr/>
        </p:nvSpPr>
        <p:spPr>
          <a:xfrm>
            <a:off x="5046985" y="3670940"/>
            <a:ext cx="27519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err="1">
                <a:solidFill>
                  <a:srgbClr val="FFFFFF"/>
                </a:solidFill>
                <a:latin typeface="Copperplate Gothic Light" panose="020E0507020206020404" pitchFamily="34" charset="0"/>
              </a:rPr>
              <a:t>DataFlow</a:t>
            </a:r>
            <a:r>
              <a:rPr lang="en-US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 1 </a:t>
            </a:r>
            <a:r>
              <a:rPr lang="en-US" dirty="0">
                <a:solidFill>
                  <a:srgbClr val="FFFFFF"/>
                </a:solidFill>
                <a:effectLst/>
                <a:latin typeface="Copperplate Gothic Light" panose="020E0507020206020404" pitchFamily="34" charset="0"/>
              </a:rPr>
              <a:t>Diagram</a:t>
            </a:r>
            <a:endParaRPr lang="en-IN" dirty="0"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21FC02-5E13-43EB-A592-2A54C5813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78" y="4281378"/>
            <a:ext cx="7343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90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88" y="234046"/>
            <a:ext cx="4540824" cy="1325563"/>
          </a:xfrm>
          <a:solidFill>
            <a:srgbClr val="3F3F3F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B8705-457B-46E1-86A5-305C6B45EDD6}"/>
              </a:ext>
            </a:extLst>
          </p:cNvPr>
          <p:cNvSpPr txBox="1"/>
          <p:nvPr/>
        </p:nvSpPr>
        <p:spPr>
          <a:xfrm>
            <a:off x="11211339" y="896828"/>
            <a:ext cx="2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E73838-A135-4F72-95B7-C15BF61F39AD}"/>
              </a:ext>
            </a:extLst>
          </p:cNvPr>
          <p:cNvSpPr/>
          <p:nvPr/>
        </p:nvSpPr>
        <p:spPr>
          <a:xfrm>
            <a:off x="1354633" y="3576843"/>
            <a:ext cx="27519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err="1">
                <a:solidFill>
                  <a:srgbClr val="FFFFFF"/>
                </a:solidFill>
                <a:latin typeface="Copperplate Gothic Light" panose="020E0507020206020404" pitchFamily="34" charset="0"/>
              </a:rPr>
              <a:t>DataFlow</a:t>
            </a:r>
            <a:r>
              <a:rPr lang="en-US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 2 </a:t>
            </a:r>
            <a:r>
              <a:rPr lang="en-US" dirty="0">
                <a:solidFill>
                  <a:srgbClr val="FFFFFF"/>
                </a:solidFill>
                <a:effectLst/>
                <a:latin typeface="Copperplate Gothic Light" panose="020E0507020206020404" pitchFamily="34" charset="0"/>
              </a:rPr>
              <a:t>Diagram</a:t>
            </a:r>
            <a:endParaRPr lang="en-IN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FF056-2535-44A2-9F20-A348D09B5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42" y="1756679"/>
            <a:ext cx="7439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99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6c05727-aa75-4e4a-9b5f-8a80a11658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206</Words>
  <Application>Microsoft Office PowerPoint</Application>
  <PresentationFormat>Widescreen</PresentationFormat>
  <Paragraphs>102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Copperplate Gothic Bold</vt:lpstr>
      <vt:lpstr>Copperplate Gothic Light</vt:lpstr>
      <vt:lpstr>Segoe UI</vt:lpstr>
      <vt:lpstr>Office Theme</vt:lpstr>
      <vt:lpstr>KHARCH.AI</vt:lpstr>
      <vt:lpstr>OBJECTIVES</vt:lpstr>
      <vt:lpstr>INTRODUCTION</vt:lpstr>
      <vt:lpstr>TEAM</vt:lpstr>
      <vt:lpstr>Features</vt:lpstr>
      <vt:lpstr>System Architecture</vt:lpstr>
      <vt:lpstr>Architecture</vt:lpstr>
      <vt:lpstr>Architecture</vt:lpstr>
      <vt:lpstr>Architecture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2025-02-25T03:46:22Z</dcterms:created>
  <dcterms:modified xsi:type="dcterms:W3CDTF">2025-02-25T05:20:01Z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