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ryptographic_hash_function" TargetMode="External"/><Relationship Id="rId3" Type="http://schemas.openxmlformats.org/officeDocument/2006/relationships/hyperlink" Target="https://en.wikipedia.org/wiki/National_Security_Agency" TargetMode="External"/><Relationship Id="rId4" Type="http://schemas.openxmlformats.org/officeDocument/2006/relationships/hyperlink" Target="https://en.wikipedia.org/wiki/Merkle%E2%80%93Damg%C3%A5rd_construction" TargetMode="External"/><Relationship Id="rId5" Type="http://schemas.openxmlformats.org/officeDocument/2006/relationships/hyperlink" Target="https://en.wikipedia.org/wiki/One-way_compression_function" TargetMode="External"/><Relationship Id="rId6" Type="http://schemas.openxmlformats.org/officeDocument/2006/relationships/hyperlink" Target="https://en.wikipedia.org/wiki/One-way_compression_function#Davies%E2%80%93Meyer" TargetMode="External"/><Relationship Id="rId7" Type="http://schemas.openxmlformats.org/officeDocument/2006/relationships/hyperlink" Target="https://en.wikipedia.org/wiki/Block_cipher"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492c5652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492c5652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492c5652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492c5652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492c565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492c565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492c5652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492c565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492c5652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492c5652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the design of our </a:t>
            </a:r>
            <a:r>
              <a:rPr lang="en-GB"/>
              <a:t>application. We use firebase realtime database to store the encrypted vault and the authentication hash.  The data of the vault encryption, decryption  and authentication is done locally.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493431dd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493431dd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rgbClr val="202122"/>
                </a:solidFill>
              </a:rPr>
              <a:t>Google Firebase</a:t>
            </a:r>
            <a:endParaRPr>
              <a:solidFill>
                <a:srgbClr val="202122"/>
              </a:solidFill>
            </a:endParaRPr>
          </a:p>
          <a:p>
            <a:pPr indent="0" lvl="0" marL="0" rtl="0" algn="l">
              <a:lnSpc>
                <a:spcPct val="115000"/>
              </a:lnSpc>
              <a:spcBef>
                <a:spcPts val="0"/>
              </a:spcBef>
              <a:spcAft>
                <a:spcPts val="0"/>
              </a:spcAft>
              <a:buClr>
                <a:schemeClr val="dk1"/>
              </a:buClr>
              <a:buSzPts val="1100"/>
              <a:buFont typeface="Arial"/>
              <a:buNone/>
            </a:pPr>
            <a:r>
              <a:rPr lang="en-GB">
                <a:solidFill>
                  <a:srgbClr val="202122"/>
                </a:solidFill>
              </a:rPr>
              <a:t>Firebase is a cloud-hosted realtime document store. iOS, Android, and JavaScript clients share one Realtime Database instance and automatically receive updates with the newest data. It is also one of the cheaper alternatives when compared to others at its level.</a:t>
            </a:r>
            <a:endParaRPr>
              <a:solidFill>
                <a:srgbClr val="202122"/>
              </a:solidFill>
            </a:endParaRPr>
          </a:p>
          <a:p>
            <a:pPr indent="0" lvl="0" marL="0" rtl="0" algn="l">
              <a:lnSpc>
                <a:spcPct val="115000"/>
              </a:lnSpc>
              <a:spcBef>
                <a:spcPts val="0"/>
              </a:spcBef>
              <a:spcAft>
                <a:spcPts val="0"/>
              </a:spcAft>
              <a:buClr>
                <a:schemeClr val="dk1"/>
              </a:buClr>
              <a:buSzPts val="1100"/>
              <a:buFont typeface="Arial"/>
              <a:buNone/>
            </a:pPr>
            <a:r>
              <a:rPr lang="en-GB">
                <a:solidFill>
                  <a:srgbClr val="202122"/>
                </a:solidFill>
              </a:rPr>
              <a:t>The main reason we chose Google Firebase is for its Realtime Database as it enables real time syncing of data which helps when syncing data of the password vault. Google Firebase is also very easy to set up as compared to Amazon and there is also a lot of documentation on how to set it up.</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46a8555c9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46a8555c9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have </a:t>
            </a:r>
            <a:r>
              <a:rPr lang="en-GB"/>
              <a:t>chosen</a:t>
            </a:r>
            <a:r>
              <a:rPr lang="en-GB"/>
              <a:t> PBDKF2 and SHA512 as our way to generate the key.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PBKDF2 is a generic high-level algorithm that internally calls a pseudorandom function (PRF) to process its input.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Alongside HMAC, which is the most common choice used in the market of PRF for PBKDF2.</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HMAC, is a high-level construction that internally uses a cryptographic hash function. The choice we had </a:t>
            </a:r>
            <a:r>
              <a:rPr lang="en-GB"/>
              <a:t>chosen</a:t>
            </a:r>
            <a:r>
              <a:rPr lang="en-GB"/>
              <a:t> for HMAC is sha 256, which is one of the more common choices in the market.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SHA 512 is part of the SHA 2 family which is</a:t>
            </a:r>
            <a:endParaRPr/>
          </a:p>
          <a:p>
            <a:pPr indent="0" lvl="0" marL="0" rtl="0" algn="l">
              <a:spcBef>
                <a:spcPts val="0"/>
              </a:spcBef>
              <a:spcAft>
                <a:spcPts val="0"/>
              </a:spcAft>
              <a:buNone/>
            </a:pPr>
            <a:r>
              <a:rPr lang="en-GB" sz="1050">
                <a:solidFill>
                  <a:srgbClr val="202122"/>
                </a:solidFill>
                <a:highlight>
                  <a:srgbClr val="FFFFFF"/>
                </a:highlight>
              </a:rPr>
              <a:t>a set of </a:t>
            </a:r>
            <a:r>
              <a:rPr lang="en-GB" sz="1050">
                <a:solidFill>
                  <a:srgbClr val="0645AD"/>
                </a:solidFill>
                <a:highlight>
                  <a:srgbClr val="FFFFFF"/>
                </a:highlight>
                <a:uFill>
                  <a:noFill/>
                </a:uFill>
                <a:hlinkClick r:id="rId2">
                  <a:extLst>
                    <a:ext uri="{A12FA001-AC4F-418D-AE19-62706E023703}">
                      <ahyp:hlinkClr val="tx"/>
                    </a:ext>
                  </a:extLst>
                </a:hlinkClick>
              </a:rPr>
              <a:t>cryptographic hash functions</a:t>
            </a:r>
            <a:r>
              <a:rPr lang="en-GB" sz="1050">
                <a:solidFill>
                  <a:srgbClr val="202122"/>
                </a:solidFill>
                <a:highlight>
                  <a:srgbClr val="FFFFFF"/>
                </a:highlight>
              </a:rPr>
              <a:t> designed by the United States </a:t>
            </a:r>
            <a:r>
              <a:rPr lang="en-GB" sz="1050">
                <a:solidFill>
                  <a:srgbClr val="0645AD"/>
                </a:solidFill>
                <a:highlight>
                  <a:srgbClr val="FFFFFF"/>
                </a:highlight>
                <a:uFill>
                  <a:noFill/>
                </a:uFill>
                <a:hlinkClick r:id="rId3">
                  <a:extLst>
                    <a:ext uri="{A12FA001-AC4F-418D-AE19-62706E023703}">
                      <ahyp:hlinkClr val="tx"/>
                    </a:ext>
                  </a:extLst>
                </a:hlinkClick>
              </a:rPr>
              <a:t>National Security Agency</a:t>
            </a:r>
            <a:r>
              <a:rPr lang="en-GB" sz="1050">
                <a:solidFill>
                  <a:srgbClr val="202122"/>
                </a:solidFill>
                <a:highlight>
                  <a:srgbClr val="FFFFFF"/>
                </a:highlight>
              </a:rPr>
              <a:t> (NSA) and first published in 2001 </a:t>
            </a:r>
            <a:endParaRPr sz="1050">
              <a:solidFill>
                <a:srgbClr val="202122"/>
              </a:solidFill>
              <a:highlight>
                <a:srgbClr val="FFFFFF"/>
              </a:highlight>
            </a:endParaRPr>
          </a:p>
          <a:p>
            <a:pPr indent="0" lvl="0" marL="0" rtl="0" algn="l">
              <a:spcBef>
                <a:spcPts val="0"/>
              </a:spcBef>
              <a:spcAft>
                <a:spcPts val="0"/>
              </a:spcAft>
              <a:buNone/>
            </a:pPr>
            <a:r>
              <a:rPr lang="en-GB" sz="1050">
                <a:solidFill>
                  <a:srgbClr val="202122"/>
                </a:solidFill>
                <a:highlight>
                  <a:srgbClr val="FFFFFF"/>
                </a:highlight>
              </a:rPr>
              <a:t>They are built using the </a:t>
            </a:r>
            <a:r>
              <a:rPr lang="en-GB" sz="1050">
                <a:solidFill>
                  <a:srgbClr val="0645AD"/>
                </a:solidFill>
                <a:highlight>
                  <a:srgbClr val="FFFFFF"/>
                </a:highlight>
                <a:uFill>
                  <a:noFill/>
                </a:uFill>
                <a:hlinkClick r:id="rId4">
                  <a:extLst>
                    <a:ext uri="{A12FA001-AC4F-418D-AE19-62706E023703}">
                      <ahyp:hlinkClr val="tx"/>
                    </a:ext>
                  </a:extLst>
                </a:hlinkClick>
              </a:rPr>
              <a:t>Merkle–Damgård construction</a:t>
            </a:r>
            <a:r>
              <a:rPr lang="en-GB" sz="1050">
                <a:solidFill>
                  <a:srgbClr val="202122"/>
                </a:solidFill>
                <a:highlight>
                  <a:srgbClr val="FFFFFF"/>
                </a:highlight>
              </a:rPr>
              <a:t>, from a </a:t>
            </a:r>
            <a:r>
              <a:rPr lang="en-GB" sz="1050">
                <a:solidFill>
                  <a:srgbClr val="0645AD"/>
                </a:solidFill>
                <a:highlight>
                  <a:srgbClr val="FFFFFF"/>
                </a:highlight>
                <a:uFill>
                  <a:noFill/>
                </a:uFill>
                <a:hlinkClick r:id="rId5">
                  <a:extLst>
                    <a:ext uri="{A12FA001-AC4F-418D-AE19-62706E023703}">
                      <ahyp:hlinkClr val="tx"/>
                    </a:ext>
                  </a:extLst>
                </a:hlinkClick>
              </a:rPr>
              <a:t>one-way compression function</a:t>
            </a:r>
            <a:r>
              <a:rPr lang="en-GB" sz="1050">
                <a:solidFill>
                  <a:srgbClr val="202122"/>
                </a:solidFill>
                <a:highlight>
                  <a:srgbClr val="FFFFFF"/>
                </a:highlight>
              </a:rPr>
              <a:t> itself built using the </a:t>
            </a:r>
            <a:r>
              <a:rPr lang="en-GB" sz="1050">
                <a:solidFill>
                  <a:srgbClr val="0645AD"/>
                </a:solidFill>
                <a:highlight>
                  <a:srgbClr val="FFFFFF"/>
                </a:highlight>
                <a:uFill>
                  <a:noFill/>
                </a:uFill>
                <a:hlinkClick r:id="rId6">
                  <a:extLst>
                    <a:ext uri="{A12FA001-AC4F-418D-AE19-62706E023703}">
                      <ahyp:hlinkClr val="tx"/>
                    </a:ext>
                  </a:extLst>
                </a:hlinkClick>
              </a:rPr>
              <a:t>Davies–Meyer structure</a:t>
            </a:r>
            <a:r>
              <a:rPr lang="en-GB" sz="1050">
                <a:solidFill>
                  <a:srgbClr val="202122"/>
                </a:solidFill>
                <a:highlight>
                  <a:srgbClr val="FFFFFF"/>
                </a:highlight>
              </a:rPr>
              <a:t> from a specialized </a:t>
            </a:r>
            <a:r>
              <a:rPr lang="en-GB" sz="1050">
                <a:solidFill>
                  <a:srgbClr val="0645AD"/>
                </a:solidFill>
                <a:highlight>
                  <a:srgbClr val="FFFFFF"/>
                </a:highlight>
                <a:uFill>
                  <a:noFill/>
                </a:uFill>
                <a:hlinkClick r:id="rId7">
                  <a:extLst>
                    <a:ext uri="{A12FA001-AC4F-418D-AE19-62706E023703}">
                      <ahyp:hlinkClr val="tx"/>
                    </a:ext>
                  </a:extLst>
                </a:hlinkClick>
              </a:rPr>
              <a:t>block cipher</a:t>
            </a:r>
            <a:r>
              <a:rPr lang="en-GB" sz="1050">
                <a:solidFill>
                  <a:srgbClr val="202122"/>
                </a:solidFill>
                <a:highlight>
                  <a:srgbClr val="FFFFFF"/>
                </a:highlight>
              </a:rPr>
              <a:t>.</a:t>
            </a:r>
            <a:endParaRPr sz="1050">
              <a:solidFill>
                <a:srgbClr val="202122"/>
              </a:solidFill>
              <a:highlight>
                <a:srgbClr val="FFFFFF"/>
              </a:highlight>
            </a:endParaRPr>
          </a:p>
          <a:p>
            <a:pPr indent="0" lvl="0" marL="0" rtl="0" algn="l">
              <a:spcBef>
                <a:spcPts val="0"/>
              </a:spcBef>
              <a:spcAft>
                <a:spcPts val="0"/>
              </a:spcAft>
              <a:buNone/>
            </a:pPr>
            <a:r>
              <a:t/>
            </a:r>
            <a:endParaRPr sz="1050">
              <a:solidFill>
                <a:srgbClr val="202122"/>
              </a:solidFill>
              <a:highlight>
                <a:srgbClr val="FFFFFF"/>
              </a:highlight>
            </a:endParaRPr>
          </a:p>
          <a:p>
            <a:pPr indent="0" lvl="0" marL="0" rtl="0" algn="l">
              <a:spcBef>
                <a:spcPts val="0"/>
              </a:spcBef>
              <a:spcAft>
                <a:spcPts val="0"/>
              </a:spcAft>
              <a:buNone/>
            </a:pPr>
            <a:r>
              <a:rPr lang="en-GB" sz="1050">
                <a:solidFill>
                  <a:srgbClr val="202122"/>
                </a:solidFill>
                <a:highlight>
                  <a:srgbClr val="FFFFFF"/>
                </a:highlight>
              </a:rPr>
              <a:t>We have set the amount of iterations for password to be 100100. </a:t>
            </a:r>
            <a:endParaRPr sz="1050">
              <a:solidFill>
                <a:srgbClr val="202122"/>
              </a:solidFill>
              <a:highlight>
                <a:srgbClr val="FFFFFF"/>
              </a:highlight>
            </a:endParaRPr>
          </a:p>
          <a:p>
            <a:pPr indent="0" lvl="0" marL="0" rtl="0" algn="l">
              <a:spcBef>
                <a:spcPts val="0"/>
              </a:spcBef>
              <a:spcAft>
                <a:spcPts val="0"/>
              </a:spcAft>
              <a:buNone/>
            </a:pPr>
            <a:r>
              <a:t/>
            </a:r>
            <a:endParaRPr sz="1050">
              <a:solidFill>
                <a:srgbClr val="202122"/>
              </a:solidFill>
              <a:highlight>
                <a:srgbClr val="FFFFFF"/>
              </a:highlight>
            </a:endParaRPr>
          </a:p>
          <a:p>
            <a:pPr indent="0" lvl="0" marL="0" rtl="0" algn="l">
              <a:spcBef>
                <a:spcPts val="0"/>
              </a:spcBef>
              <a:spcAft>
                <a:spcPts val="0"/>
              </a:spcAft>
              <a:buNone/>
            </a:pPr>
            <a:r>
              <a:rPr lang="en-GB" sz="1050">
                <a:solidFill>
                  <a:srgbClr val="202122"/>
                </a:solidFill>
                <a:highlight>
                  <a:srgbClr val="FFFFFF"/>
                </a:highlight>
              </a:rPr>
              <a:t>We choose these key generation values based on lastPass, which is one of the better </a:t>
            </a:r>
            <a:r>
              <a:rPr lang="en-GB" sz="1050">
                <a:solidFill>
                  <a:srgbClr val="202122"/>
                </a:solidFill>
                <a:highlight>
                  <a:srgbClr val="FFFFFF"/>
                </a:highlight>
              </a:rPr>
              <a:t>password</a:t>
            </a:r>
            <a:r>
              <a:rPr lang="en-GB" sz="1050">
                <a:solidFill>
                  <a:srgbClr val="202122"/>
                </a:solidFill>
                <a:highlight>
                  <a:srgbClr val="FFFFFF"/>
                </a:highlight>
              </a:rPr>
              <a:t> manager out there. They are using pbkdf2 with sha 256 along side 100100 iteration, however we feel that it is slightly </a:t>
            </a:r>
            <a:r>
              <a:rPr lang="en-GB" sz="1050">
                <a:solidFill>
                  <a:srgbClr val="202122"/>
                </a:solidFill>
                <a:highlight>
                  <a:srgbClr val="FFFFFF"/>
                </a:highlight>
              </a:rPr>
              <a:t>outdated</a:t>
            </a:r>
            <a:r>
              <a:rPr lang="en-GB" sz="1050">
                <a:solidFill>
                  <a:srgbClr val="202122"/>
                </a:solidFill>
                <a:highlight>
                  <a:srgbClr val="FFFFFF"/>
                </a:highlight>
              </a:rPr>
              <a:t> as it was done in 2011, therefore to be even more future </a:t>
            </a:r>
            <a:r>
              <a:rPr lang="en-GB" sz="1050">
                <a:solidFill>
                  <a:srgbClr val="202122"/>
                </a:solidFill>
                <a:highlight>
                  <a:srgbClr val="FFFFFF"/>
                </a:highlight>
              </a:rPr>
              <a:t>proof</a:t>
            </a:r>
            <a:r>
              <a:rPr lang="en-GB" sz="1050">
                <a:solidFill>
                  <a:srgbClr val="202122"/>
                </a:solidFill>
                <a:highlight>
                  <a:srgbClr val="FFFFFF"/>
                </a:highlight>
              </a:rPr>
              <a:t> we have </a:t>
            </a:r>
            <a:r>
              <a:rPr lang="en-GB" sz="1050">
                <a:solidFill>
                  <a:srgbClr val="202122"/>
                </a:solidFill>
                <a:highlight>
                  <a:srgbClr val="FFFFFF"/>
                </a:highlight>
              </a:rPr>
              <a:t>chosen</a:t>
            </a:r>
            <a:r>
              <a:rPr lang="en-GB" sz="1050">
                <a:solidFill>
                  <a:srgbClr val="202122"/>
                </a:solidFill>
                <a:highlight>
                  <a:srgbClr val="FFFFFF"/>
                </a:highlight>
              </a:rPr>
              <a:t> our parameters .</a:t>
            </a:r>
            <a:endParaRPr sz="1050">
              <a:solidFill>
                <a:srgbClr val="202122"/>
              </a:solidFill>
              <a:highlight>
                <a:srgbClr val="FFFFFF"/>
              </a:highlight>
            </a:endParaRPr>
          </a:p>
          <a:p>
            <a:pPr indent="0" lvl="0" marL="0" rtl="0" algn="l">
              <a:spcBef>
                <a:spcPts val="0"/>
              </a:spcBef>
              <a:spcAft>
                <a:spcPts val="0"/>
              </a:spcAft>
              <a:buNone/>
            </a:pPr>
            <a:r>
              <a:t/>
            </a:r>
            <a:endParaRPr sz="1050">
              <a:solidFill>
                <a:srgbClr val="202122"/>
              </a:solidFill>
              <a:highlight>
                <a:srgbClr val="FFFFFF"/>
              </a:highlight>
            </a:endParaRPr>
          </a:p>
          <a:p>
            <a:pPr indent="0" lvl="0" marL="0" rtl="0" algn="l">
              <a:spcBef>
                <a:spcPts val="0"/>
              </a:spcBef>
              <a:spcAft>
                <a:spcPts val="0"/>
              </a:spcAft>
              <a:buNone/>
            </a:pPr>
            <a:r>
              <a:rPr lang="en-GB" sz="1050">
                <a:solidFill>
                  <a:srgbClr val="202122"/>
                </a:solidFill>
                <a:highlight>
                  <a:srgbClr val="FFFFFF"/>
                </a:highlight>
              </a:rPr>
              <a:t>Therefore with this way of generating key, we are confident that it would not be easily cracked.</a:t>
            </a:r>
            <a:endParaRPr sz="1050">
              <a:solidFill>
                <a:srgbClr val="202122"/>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493431dd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493431dd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PyCryptodome is a self-contained Python package of low-level cryptographic primitives. It supports Python 2.7, Python 3.5 and newer, and PyPy. PyCryptodome is a fork of PyCrypto. It supports Authenticated encryption modes (GCM, CCM, EAX, SIV, OCB), Random numbers get sourced directly from the OS, which we need for this project.</a:t>
            </a:r>
            <a:endParaRPr/>
          </a:p>
          <a:p>
            <a:pPr indent="0" lvl="0" marL="0" rtl="0" algn="l">
              <a:spcBef>
                <a:spcPts val="0"/>
              </a:spcBef>
              <a:spcAft>
                <a:spcPts val="0"/>
              </a:spcAft>
              <a:buNone/>
            </a:pPr>
            <a:r>
              <a:rPr lang="en-GB"/>
              <a:t>We chose PyCryptodome because it is widely used and tested and as we also used it for encryption and decryption we decided not to install an additional library as it may cause more attack vectors if more libraries are installed.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492c5652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492c5652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dk1"/>
                </a:solidFill>
                <a:latin typeface="Roboto"/>
                <a:ea typeface="Roboto"/>
                <a:cs typeface="Roboto"/>
                <a:sym typeface="Roboto"/>
              </a:rPr>
              <a:t>Login/Authentication</a:t>
            </a:r>
            <a:endParaRPr sz="1000">
              <a:solidFill>
                <a:schemeClr val="dk1"/>
              </a:solidFill>
              <a:latin typeface="Roboto"/>
              <a:ea typeface="Roboto"/>
              <a:cs typeface="Roboto"/>
              <a:sym typeface="Roboto"/>
            </a:endParaRPr>
          </a:p>
          <a:p>
            <a:pPr indent="-292100" lvl="0" marL="457200" rtl="0" algn="l">
              <a:spcBef>
                <a:spcPts val="0"/>
              </a:spcBef>
              <a:spcAft>
                <a:spcPts val="0"/>
              </a:spcAft>
              <a:buClr>
                <a:schemeClr val="dk1"/>
              </a:buClr>
              <a:buSzPts val="1000"/>
              <a:buFont typeface="Roboto"/>
              <a:buAutoNum type="arabicPeriod"/>
            </a:pPr>
            <a:r>
              <a:rPr lang="en-GB" sz="1000">
                <a:solidFill>
                  <a:schemeClr val="dk1"/>
                </a:solidFill>
                <a:latin typeface="Roboto"/>
                <a:ea typeface="Roboto"/>
                <a:cs typeface="Roboto"/>
                <a:sym typeface="Roboto"/>
              </a:rPr>
              <a:t>Generate key using username and password (Using PBKDF2 SHA512 and 200000 round keys)</a:t>
            </a:r>
            <a:endParaRPr sz="1000">
              <a:solidFill>
                <a:schemeClr val="dk1"/>
              </a:solidFill>
              <a:latin typeface="Roboto"/>
              <a:ea typeface="Roboto"/>
              <a:cs typeface="Roboto"/>
              <a:sym typeface="Roboto"/>
            </a:endParaRPr>
          </a:p>
          <a:p>
            <a:pPr indent="-292100" lvl="0" marL="457200" rtl="0" algn="l">
              <a:spcBef>
                <a:spcPts val="0"/>
              </a:spcBef>
              <a:spcAft>
                <a:spcPts val="0"/>
              </a:spcAft>
              <a:buClr>
                <a:schemeClr val="dk1"/>
              </a:buClr>
              <a:buSzPts val="1000"/>
              <a:buFont typeface="Roboto"/>
              <a:buAutoNum type="arabicPeriod"/>
            </a:pPr>
            <a:r>
              <a:rPr lang="en-GB" sz="1000">
                <a:solidFill>
                  <a:schemeClr val="dk1"/>
                </a:solidFill>
                <a:latin typeface="Roboto"/>
                <a:ea typeface="Roboto"/>
                <a:cs typeface="Roboto"/>
                <a:sym typeface="Roboto"/>
              </a:rPr>
              <a:t>Generate Authentication Hash using the Key (Using PBKDF2 SHA512 and 1 round key)</a:t>
            </a:r>
            <a:endParaRPr sz="1000">
              <a:solidFill>
                <a:schemeClr val="dk1"/>
              </a:solidFill>
              <a:latin typeface="Roboto"/>
              <a:ea typeface="Roboto"/>
              <a:cs typeface="Roboto"/>
              <a:sym typeface="Roboto"/>
            </a:endParaRPr>
          </a:p>
          <a:p>
            <a:pPr indent="-292100" lvl="0" marL="457200" rtl="0" algn="l">
              <a:spcBef>
                <a:spcPts val="0"/>
              </a:spcBef>
              <a:spcAft>
                <a:spcPts val="0"/>
              </a:spcAft>
              <a:buClr>
                <a:schemeClr val="dk1"/>
              </a:buClr>
              <a:buSzPts val="1000"/>
              <a:buFont typeface="Roboto"/>
              <a:buAutoNum type="arabicPeriod"/>
            </a:pPr>
            <a:r>
              <a:rPr lang="en-GB" sz="1000">
                <a:solidFill>
                  <a:schemeClr val="dk1"/>
                </a:solidFill>
                <a:latin typeface="Roboto"/>
                <a:ea typeface="Roboto"/>
                <a:cs typeface="Roboto"/>
                <a:sym typeface="Roboto"/>
              </a:rPr>
              <a:t>Retrieve Stored Authentication Hash and Encrypted vault from firebase</a:t>
            </a:r>
            <a:endParaRPr sz="1000">
              <a:solidFill>
                <a:schemeClr val="dk1"/>
              </a:solidFill>
              <a:latin typeface="Roboto"/>
              <a:ea typeface="Roboto"/>
              <a:cs typeface="Roboto"/>
              <a:sym typeface="Roboto"/>
            </a:endParaRPr>
          </a:p>
          <a:p>
            <a:pPr indent="-292100" lvl="0" marL="457200" rtl="0" algn="l">
              <a:spcBef>
                <a:spcPts val="0"/>
              </a:spcBef>
              <a:spcAft>
                <a:spcPts val="0"/>
              </a:spcAft>
              <a:buClr>
                <a:schemeClr val="dk1"/>
              </a:buClr>
              <a:buSzPts val="1000"/>
              <a:buFont typeface="Roboto"/>
              <a:buAutoNum type="arabicPeriod"/>
            </a:pPr>
            <a:r>
              <a:rPr lang="en-GB" sz="1000">
                <a:solidFill>
                  <a:schemeClr val="dk1"/>
                </a:solidFill>
                <a:latin typeface="Roboto"/>
                <a:ea typeface="Roboto"/>
                <a:cs typeface="Roboto"/>
                <a:sym typeface="Roboto"/>
              </a:rPr>
              <a:t>Compare Stored Authentication Hash with Generated Authentication hash</a:t>
            </a:r>
            <a:endParaRPr sz="1000">
              <a:solidFill>
                <a:schemeClr val="dk1"/>
              </a:solidFill>
              <a:latin typeface="Roboto"/>
              <a:ea typeface="Roboto"/>
              <a:cs typeface="Roboto"/>
              <a:sym typeface="Roboto"/>
            </a:endParaRPr>
          </a:p>
          <a:p>
            <a:pPr indent="-292100" lvl="0" marL="457200" rtl="0" algn="l">
              <a:spcBef>
                <a:spcPts val="0"/>
              </a:spcBef>
              <a:spcAft>
                <a:spcPts val="0"/>
              </a:spcAft>
              <a:buClr>
                <a:schemeClr val="dk1"/>
              </a:buClr>
              <a:buSzPts val="1000"/>
              <a:buFont typeface="Roboto"/>
              <a:buAutoNum type="arabicPeriod"/>
            </a:pPr>
            <a:r>
              <a:rPr lang="en-GB" sz="1000">
                <a:solidFill>
                  <a:schemeClr val="dk1"/>
                </a:solidFill>
                <a:latin typeface="Roboto"/>
                <a:ea typeface="Roboto"/>
                <a:cs typeface="Roboto"/>
                <a:sym typeface="Roboto"/>
              </a:rPr>
              <a:t>Successfully logged in and do Vault Decryption</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GB" sz="1400">
                <a:solidFill>
                  <a:schemeClr val="dk1"/>
                </a:solidFill>
                <a:latin typeface="Roboto"/>
                <a:ea typeface="Roboto"/>
                <a:cs typeface="Roboto"/>
                <a:sym typeface="Roboto"/>
              </a:rPr>
              <a:t>Vault Encryption</a:t>
            </a:r>
            <a:endParaRPr sz="1400">
              <a:solidFill>
                <a:schemeClr val="dk1"/>
              </a:solidFill>
              <a:latin typeface="Roboto"/>
              <a:ea typeface="Roboto"/>
              <a:cs typeface="Roboto"/>
              <a:sym typeface="Roboto"/>
            </a:endParaRPr>
          </a:p>
          <a:p>
            <a:pPr indent="-292100" lvl="0" marL="457200" rtl="0" algn="l">
              <a:spcBef>
                <a:spcPts val="0"/>
              </a:spcBef>
              <a:spcAft>
                <a:spcPts val="0"/>
              </a:spcAft>
              <a:buClr>
                <a:schemeClr val="dk1"/>
              </a:buClr>
              <a:buSzPts val="1000"/>
              <a:buFont typeface="Roboto"/>
              <a:buAutoNum type="arabicPeriod"/>
            </a:pPr>
            <a:r>
              <a:rPr lang="en-GB" sz="1000">
                <a:solidFill>
                  <a:schemeClr val="dk1"/>
                </a:solidFill>
                <a:latin typeface="Roboto"/>
                <a:ea typeface="Roboto"/>
                <a:cs typeface="Roboto"/>
                <a:sym typeface="Roboto"/>
              </a:rPr>
              <a:t>Add padding to the end of the plaintext vault</a:t>
            </a:r>
            <a:endParaRPr sz="1000">
              <a:solidFill>
                <a:schemeClr val="dk1"/>
              </a:solidFill>
              <a:latin typeface="Roboto"/>
              <a:ea typeface="Roboto"/>
              <a:cs typeface="Roboto"/>
              <a:sym typeface="Roboto"/>
            </a:endParaRPr>
          </a:p>
          <a:p>
            <a:pPr indent="-292100" lvl="0" marL="457200" rtl="0" algn="l">
              <a:spcBef>
                <a:spcPts val="0"/>
              </a:spcBef>
              <a:spcAft>
                <a:spcPts val="0"/>
              </a:spcAft>
              <a:buClr>
                <a:schemeClr val="dk1"/>
              </a:buClr>
              <a:buSzPts val="1000"/>
              <a:buFont typeface="Roboto"/>
              <a:buAutoNum type="arabicPeriod"/>
            </a:pPr>
            <a:r>
              <a:rPr lang="en-GB" sz="1000">
                <a:solidFill>
                  <a:schemeClr val="dk1"/>
                </a:solidFill>
                <a:latin typeface="Roboto"/>
                <a:ea typeface="Roboto"/>
                <a:cs typeface="Roboto"/>
                <a:sym typeface="Roboto"/>
              </a:rPr>
              <a:t>Generate a 16 bytes PRNG Initialization vector (IV)</a:t>
            </a:r>
            <a:endParaRPr sz="1000">
              <a:solidFill>
                <a:schemeClr val="dk1"/>
              </a:solidFill>
              <a:latin typeface="Roboto"/>
              <a:ea typeface="Roboto"/>
              <a:cs typeface="Roboto"/>
              <a:sym typeface="Roboto"/>
            </a:endParaRPr>
          </a:p>
          <a:p>
            <a:pPr indent="-292100" lvl="0" marL="457200" rtl="0" algn="l">
              <a:spcBef>
                <a:spcPts val="0"/>
              </a:spcBef>
              <a:spcAft>
                <a:spcPts val="0"/>
              </a:spcAft>
              <a:buClr>
                <a:schemeClr val="dk1"/>
              </a:buClr>
              <a:buSzPts val="1000"/>
              <a:buFont typeface="Roboto"/>
              <a:buAutoNum type="arabicPeriod"/>
            </a:pPr>
            <a:r>
              <a:rPr lang="en-GB" sz="1000">
                <a:solidFill>
                  <a:schemeClr val="dk1"/>
                </a:solidFill>
                <a:latin typeface="Roboto"/>
                <a:ea typeface="Roboto"/>
                <a:cs typeface="Roboto"/>
                <a:sym typeface="Roboto"/>
              </a:rPr>
              <a:t>Encrypt the vault with AES-256 bit CBC Mode, using the key and IV</a:t>
            </a:r>
            <a:endParaRPr sz="1000">
              <a:solidFill>
                <a:schemeClr val="dk1"/>
              </a:solidFill>
              <a:latin typeface="Roboto"/>
              <a:ea typeface="Roboto"/>
              <a:cs typeface="Roboto"/>
              <a:sym typeface="Roboto"/>
            </a:endParaRPr>
          </a:p>
          <a:p>
            <a:pPr indent="-292100" lvl="0" marL="457200" rtl="0" algn="l">
              <a:spcBef>
                <a:spcPts val="0"/>
              </a:spcBef>
              <a:spcAft>
                <a:spcPts val="0"/>
              </a:spcAft>
              <a:buClr>
                <a:schemeClr val="dk1"/>
              </a:buClr>
              <a:buSzPts val="1000"/>
              <a:buFont typeface="Roboto"/>
              <a:buAutoNum type="arabicPeriod"/>
            </a:pPr>
            <a:r>
              <a:rPr lang="en-GB" sz="1000">
                <a:solidFill>
                  <a:schemeClr val="dk1"/>
                </a:solidFill>
                <a:latin typeface="Roboto"/>
                <a:ea typeface="Roboto"/>
                <a:cs typeface="Roboto"/>
                <a:sym typeface="Roboto"/>
              </a:rPr>
              <a:t>Return IV+Encrypted Vault</a:t>
            </a:r>
            <a:endParaRPr sz="1400">
              <a:solidFill>
                <a:schemeClr val="dk1"/>
              </a:solidFill>
              <a:latin typeface="Roboto"/>
              <a:ea typeface="Roboto"/>
              <a:cs typeface="Roboto"/>
              <a:sym typeface="Roboto"/>
            </a:endParaRPr>
          </a:p>
          <a:p>
            <a:pPr indent="0" lvl="0" marL="0" rtl="0" algn="l">
              <a:spcBef>
                <a:spcPts val="0"/>
              </a:spcBef>
              <a:spcAft>
                <a:spcPts val="0"/>
              </a:spcAft>
              <a:buNone/>
            </a:pPr>
            <a:r>
              <a:rPr lang="en-GB" sz="1400">
                <a:solidFill>
                  <a:schemeClr val="dk1"/>
                </a:solidFill>
                <a:latin typeface="Roboto"/>
                <a:ea typeface="Roboto"/>
                <a:cs typeface="Roboto"/>
                <a:sym typeface="Roboto"/>
              </a:rPr>
              <a:t>Vault Decryption</a:t>
            </a:r>
            <a:endParaRPr sz="1400">
              <a:solidFill>
                <a:schemeClr val="dk1"/>
              </a:solidFill>
              <a:latin typeface="Roboto"/>
              <a:ea typeface="Roboto"/>
              <a:cs typeface="Roboto"/>
              <a:sym typeface="Roboto"/>
            </a:endParaRPr>
          </a:p>
          <a:p>
            <a:pPr indent="-292100" lvl="0" marL="457200" rtl="0" algn="l">
              <a:spcBef>
                <a:spcPts val="0"/>
              </a:spcBef>
              <a:spcAft>
                <a:spcPts val="0"/>
              </a:spcAft>
              <a:buClr>
                <a:schemeClr val="dk1"/>
              </a:buClr>
              <a:buSzPts val="1000"/>
              <a:buFont typeface="Roboto"/>
              <a:buAutoNum type="arabicPeriod"/>
            </a:pPr>
            <a:r>
              <a:rPr lang="en-GB" sz="1000">
                <a:solidFill>
                  <a:schemeClr val="dk1"/>
                </a:solidFill>
                <a:latin typeface="Roboto"/>
                <a:ea typeface="Roboto"/>
                <a:cs typeface="Roboto"/>
                <a:sym typeface="Roboto"/>
              </a:rPr>
              <a:t>Remove the first 16 bytes of IV from the encrypted vault</a:t>
            </a:r>
            <a:endParaRPr sz="1000">
              <a:solidFill>
                <a:schemeClr val="dk1"/>
              </a:solidFill>
              <a:latin typeface="Roboto"/>
              <a:ea typeface="Roboto"/>
              <a:cs typeface="Roboto"/>
              <a:sym typeface="Roboto"/>
            </a:endParaRPr>
          </a:p>
          <a:p>
            <a:pPr indent="-292100" lvl="0" marL="457200" rtl="0" algn="l">
              <a:spcBef>
                <a:spcPts val="0"/>
              </a:spcBef>
              <a:spcAft>
                <a:spcPts val="0"/>
              </a:spcAft>
              <a:buClr>
                <a:schemeClr val="dk1"/>
              </a:buClr>
              <a:buSzPts val="1000"/>
              <a:buFont typeface="Roboto"/>
              <a:buAutoNum type="arabicPeriod"/>
            </a:pPr>
            <a:r>
              <a:rPr lang="en-GB" sz="1000">
                <a:solidFill>
                  <a:schemeClr val="dk1"/>
                </a:solidFill>
                <a:latin typeface="Roboto"/>
                <a:ea typeface="Roboto"/>
                <a:cs typeface="Roboto"/>
                <a:sym typeface="Roboto"/>
              </a:rPr>
              <a:t>Decrypt the Encrypted vault with AES-256 bit CBC Mode, Using the key and IV</a:t>
            </a:r>
            <a:endParaRPr sz="1000">
              <a:solidFill>
                <a:schemeClr val="dk1"/>
              </a:solidFill>
              <a:latin typeface="Roboto"/>
              <a:ea typeface="Roboto"/>
              <a:cs typeface="Roboto"/>
              <a:sym typeface="Roboto"/>
            </a:endParaRPr>
          </a:p>
          <a:p>
            <a:pPr indent="-292100" lvl="0" marL="457200" rtl="0" algn="l">
              <a:spcBef>
                <a:spcPts val="0"/>
              </a:spcBef>
              <a:spcAft>
                <a:spcPts val="0"/>
              </a:spcAft>
              <a:buClr>
                <a:schemeClr val="dk1"/>
              </a:buClr>
              <a:buSzPts val="1000"/>
              <a:buFont typeface="Roboto"/>
              <a:buAutoNum type="arabicPeriod"/>
            </a:pPr>
            <a:r>
              <a:rPr lang="en-GB" sz="1000">
                <a:solidFill>
                  <a:schemeClr val="dk1"/>
                </a:solidFill>
                <a:latin typeface="Roboto"/>
                <a:ea typeface="Roboto"/>
                <a:cs typeface="Roboto"/>
                <a:sym typeface="Roboto"/>
              </a:rPr>
              <a:t>Remove the padding at the end of the vault</a:t>
            </a:r>
            <a:endParaRPr sz="14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493431d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493431d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Other Features that we have created is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Firstly the Auto clearing of clipboard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As when you copy the password to paste in a website the password is still stored in the clipboard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If someone have physical access to your computer they could find out what your password is.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This also prevent website from sniffing your clipboard for password. We also included a time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interval of how long before the clipboard is being cleared.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second feature is Auto lock after computer is idle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This is to prevent unintended access to the vault if you are away from your computer for a long time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are also able to set the time interval if the windows is not active.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Lastly a Random password generator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User will be able to generate their password according to the length, symbols or digits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and this password is generated using pycryptodome random library</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png"/><Relationship Id="rId5" Type="http://schemas.openxmlformats.org/officeDocument/2006/relationships/image" Target="../media/image13.png"/><Relationship Id="rId6" Type="http://schemas.openxmlformats.org/officeDocument/2006/relationships/image" Target="../media/image2.png"/><Relationship Id="rId7"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4.png"/><Relationship Id="rId11" Type="http://schemas.openxmlformats.org/officeDocument/2006/relationships/image" Target="../media/image16.png"/><Relationship Id="rId10" Type="http://schemas.openxmlformats.org/officeDocument/2006/relationships/image" Target="../media/image10.png"/><Relationship Id="rId9"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15.png"/><Relationship Id="rId7" Type="http://schemas.openxmlformats.org/officeDocument/2006/relationships/image" Target="../media/image4.png"/><Relationship Id="rId8"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CZ4010-APPLIED CRYPTOGRAPHY</a:t>
            </a:r>
            <a:endParaRPr/>
          </a:p>
        </p:txBody>
      </p:sp>
      <p:sp>
        <p:nvSpPr>
          <p:cNvPr id="86" name="Google Shape;86;p13"/>
          <p:cNvSpPr txBox="1"/>
          <p:nvPr>
            <p:ph idx="1" type="subTitle"/>
          </p:nvPr>
        </p:nvSpPr>
        <p:spPr>
          <a:xfrm>
            <a:off x="598100" y="3001722"/>
            <a:ext cx="3128700" cy="116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Team Yolo</a:t>
            </a:r>
            <a:endParaRPr/>
          </a:p>
          <a:p>
            <a:pPr indent="0" lvl="0" marL="0" rtl="0" algn="l">
              <a:spcBef>
                <a:spcPts val="0"/>
              </a:spcBef>
              <a:spcAft>
                <a:spcPts val="0"/>
              </a:spcAft>
              <a:buNone/>
            </a:pPr>
            <a:r>
              <a:rPr lang="en-GB"/>
              <a:t>Ng Chun Kai</a:t>
            </a:r>
            <a:endParaRPr/>
          </a:p>
          <a:p>
            <a:pPr indent="0" lvl="0" marL="0" rtl="0" algn="l">
              <a:spcBef>
                <a:spcPts val="0"/>
              </a:spcBef>
              <a:spcAft>
                <a:spcPts val="0"/>
              </a:spcAft>
              <a:buNone/>
            </a:pPr>
            <a:r>
              <a:rPr lang="en-GB"/>
              <a:t>Gerald Lim Ze Yang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THE END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Table of content</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Overview</a:t>
            </a:r>
            <a:endParaRPr/>
          </a:p>
          <a:p>
            <a:pPr indent="-342900" lvl="0" marL="457200" rtl="0" algn="l">
              <a:spcBef>
                <a:spcPts val="0"/>
              </a:spcBef>
              <a:spcAft>
                <a:spcPts val="0"/>
              </a:spcAft>
              <a:buSzPts val="1800"/>
              <a:buChar char="●"/>
            </a:pPr>
            <a:r>
              <a:rPr lang="en-GB"/>
              <a:t>Design </a:t>
            </a:r>
            <a:endParaRPr/>
          </a:p>
          <a:p>
            <a:pPr indent="-342900" lvl="0" marL="457200" rtl="0" algn="l">
              <a:spcBef>
                <a:spcPts val="0"/>
              </a:spcBef>
              <a:spcAft>
                <a:spcPts val="0"/>
              </a:spcAft>
              <a:buSzPts val="1800"/>
              <a:buChar char="●"/>
            </a:pPr>
            <a:r>
              <a:rPr lang="en-GB"/>
              <a:t>Implementation</a:t>
            </a:r>
            <a:endParaRPr/>
          </a:p>
          <a:p>
            <a:pPr indent="-342900" lvl="0" marL="457200" rtl="0" algn="l">
              <a:spcBef>
                <a:spcPts val="0"/>
              </a:spcBef>
              <a:spcAft>
                <a:spcPts val="0"/>
              </a:spcAft>
              <a:buSzPts val="1800"/>
              <a:buChar char="●"/>
            </a:pPr>
            <a:r>
              <a:rPr lang="en-GB"/>
              <a:t>Other Features</a:t>
            </a:r>
            <a:endParaRPr/>
          </a:p>
          <a:p>
            <a:pPr indent="-342900" lvl="0" marL="457200" rtl="0" algn="l">
              <a:spcBef>
                <a:spcPts val="0"/>
              </a:spcBef>
              <a:spcAft>
                <a:spcPts val="0"/>
              </a:spcAft>
              <a:buSzPts val="1800"/>
              <a:buChar char="●"/>
            </a:pPr>
            <a:r>
              <a:rPr lang="en-GB"/>
              <a:t>Demo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Overview</a:t>
            </a:r>
            <a:endParaRPr/>
          </a:p>
        </p:txBody>
      </p:sp>
      <p:pic>
        <p:nvPicPr>
          <p:cNvPr id="98" name="Google Shape;98;p15"/>
          <p:cNvPicPr preferRelativeResize="0"/>
          <p:nvPr/>
        </p:nvPicPr>
        <p:blipFill>
          <a:blip r:embed="rId3">
            <a:alphaModFix/>
          </a:blip>
          <a:stretch>
            <a:fillRect/>
          </a:stretch>
        </p:blipFill>
        <p:spPr>
          <a:xfrm>
            <a:off x="448425" y="1155400"/>
            <a:ext cx="8520601" cy="136482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7875" y="34850"/>
            <a:ext cx="7155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Design</a:t>
            </a:r>
            <a:endParaRPr/>
          </a:p>
        </p:txBody>
      </p:sp>
      <p:pic>
        <p:nvPicPr>
          <p:cNvPr id="104" name="Google Shape;104;p16"/>
          <p:cNvPicPr preferRelativeResize="0"/>
          <p:nvPr/>
        </p:nvPicPr>
        <p:blipFill>
          <a:blip r:embed="rId3">
            <a:alphaModFix/>
          </a:blip>
          <a:stretch>
            <a:fillRect/>
          </a:stretch>
        </p:blipFill>
        <p:spPr>
          <a:xfrm>
            <a:off x="7027700" y="1361776"/>
            <a:ext cx="1394350" cy="1394350"/>
          </a:xfrm>
          <a:prstGeom prst="rect">
            <a:avLst/>
          </a:prstGeom>
          <a:noFill/>
          <a:ln>
            <a:noFill/>
          </a:ln>
        </p:spPr>
      </p:pic>
      <p:pic>
        <p:nvPicPr>
          <p:cNvPr id="105" name="Google Shape;105;p16"/>
          <p:cNvPicPr preferRelativeResize="0"/>
          <p:nvPr/>
        </p:nvPicPr>
        <p:blipFill>
          <a:blip r:embed="rId4">
            <a:alphaModFix/>
          </a:blip>
          <a:stretch>
            <a:fillRect/>
          </a:stretch>
        </p:blipFill>
        <p:spPr>
          <a:xfrm>
            <a:off x="409900" y="1324950"/>
            <a:ext cx="1623600" cy="1623600"/>
          </a:xfrm>
          <a:prstGeom prst="rect">
            <a:avLst/>
          </a:prstGeom>
          <a:noFill/>
          <a:ln>
            <a:noFill/>
          </a:ln>
        </p:spPr>
      </p:pic>
      <p:pic>
        <p:nvPicPr>
          <p:cNvPr id="106" name="Google Shape;106;p16"/>
          <p:cNvPicPr preferRelativeResize="0"/>
          <p:nvPr/>
        </p:nvPicPr>
        <p:blipFill>
          <a:blip r:embed="rId5">
            <a:alphaModFix/>
          </a:blip>
          <a:stretch>
            <a:fillRect/>
          </a:stretch>
        </p:blipFill>
        <p:spPr>
          <a:xfrm>
            <a:off x="7271263" y="2904128"/>
            <a:ext cx="907224" cy="907225"/>
          </a:xfrm>
          <a:prstGeom prst="rect">
            <a:avLst/>
          </a:prstGeom>
          <a:noFill/>
          <a:ln>
            <a:noFill/>
          </a:ln>
        </p:spPr>
      </p:pic>
      <p:sp>
        <p:nvSpPr>
          <p:cNvPr id="107" name="Google Shape;107;p16"/>
          <p:cNvSpPr/>
          <p:nvPr/>
        </p:nvSpPr>
        <p:spPr>
          <a:xfrm rot="10800000">
            <a:off x="2136075" y="1434375"/>
            <a:ext cx="4702200" cy="318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8" name="Google Shape;108;p16"/>
          <p:cNvPicPr preferRelativeResize="0"/>
          <p:nvPr/>
        </p:nvPicPr>
        <p:blipFill>
          <a:blip r:embed="rId6">
            <a:alphaModFix/>
          </a:blip>
          <a:stretch>
            <a:fillRect/>
          </a:stretch>
        </p:blipFill>
        <p:spPr>
          <a:xfrm>
            <a:off x="3933800" y="1728588"/>
            <a:ext cx="843150" cy="843150"/>
          </a:xfrm>
          <a:prstGeom prst="rect">
            <a:avLst/>
          </a:prstGeom>
          <a:noFill/>
          <a:ln>
            <a:noFill/>
          </a:ln>
        </p:spPr>
      </p:pic>
      <p:sp>
        <p:nvSpPr>
          <p:cNvPr id="109" name="Google Shape;109;p16"/>
          <p:cNvSpPr txBox="1"/>
          <p:nvPr/>
        </p:nvSpPr>
        <p:spPr>
          <a:xfrm>
            <a:off x="2771550" y="1137163"/>
            <a:ext cx="3695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latin typeface="Roboto"/>
                <a:ea typeface="Roboto"/>
                <a:cs typeface="Roboto"/>
                <a:sym typeface="Roboto"/>
              </a:rPr>
              <a:t>Retrieve Encrypted Vault and Authentication Hash</a:t>
            </a:r>
            <a:endParaRPr sz="1000">
              <a:latin typeface="Roboto"/>
              <a:ea typeface="Roboto"/>
              <a:cs typeface="Roboto"/>
              <a:sym typeface="Roboto"/>
            </a:endParaRPr>
          </a:p>
        </p:txBody>
      </p:sp>
      <p:pic>
        <p:nvPicPr>
          <p:cNvPr id="110" name="Google Shape;110;p16"/>
          <p:cNvPicPr preferRelativeResize="0"/>
          <p:nvPr/>
        </p:nvPicPr>
        <p:blipFill>
          <a:blip r:embed="rId7">
            <a:alphaModFix/>
          </a:blip>
          <a:stretch>
            <a:fillRect/>
          </a:stretch>
        </p:blipFill>
        <p:spPr>
          <a:xfrm rot="10800000">
            <a:off x="755726" y="3248725"/>
            <a:ext cx="843150" cy="843150"/>
          </a:xfrm>
          <a:prstGeom prst="rect">
            <a:avLst/>
          </a:prstGeom>
          <a:noFill/>
          <a:ln>
            <a:noFill/>
          </a:ln>
        </p:spPr>
      </p:pic>
      <p:sp>
        <p:nvSpPr>
          <p:cNvPr id="111" name="Google Shape;111;p16"/>
          <p:cNvSpPr txBox="1"/>
          <p:nvPr/>
        </p:nvSpPr>
        <p:spPr>
          <a:xfrm>
            <a:off x="236650" y="2747525"/>
            <a:ext cx="2094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latin typeface="Roboto"/>
                <a:ea typeface="Roboto"/>
                <a:cs typeface="Roboto"/>
                <a:sym typeface="Roboto"/>
              </a:rPr>
              <a:t>Encrypt, Decrypt and Authenticate Locally</a:t>
            </a:r>
            <a:endParaRPr sz="1000">
              <a:latin typeface="Roboto"/>
              <a:ea typeface="Roboto"/>
              <a:cs typeface="Roboto"/>
              <a:sym typeface="Roboto"/>
            </a:endParaRPr>
          </a:p>
        </p:txBody>
      </p:sp>
      <p:sp>
        <p:nvSpPr>
          <p:cNvPr id="112" name="Google Shape;112;p16"/>
          <p:cNvSpPr/>
          <p:nvPr/>
        </p:nvSpPr>
        <p:spPr>
          <a:xfrm>
            <a:off x="2136125" y="2546800"/>
            <a:ext cx="4699500" cy="318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txBox="1"/>
          <p:nvPr/>
        </p:nvSpPr>
        <p:spPr>
          <a:xfrm>
            <a:off x="2670275" y="2824475"/>
            <a:ext cx="353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latin typeface="Roboto"/>
                <a:ea typeface="Roboto"/>
                <a:cs typeface="Roboto"/>
                <a:sym typeface="Roboto"/>
              </a:rPr>
              <a:t>Send and Store</a:t>
            </a:r>
            <a:r>
              <a:rPr lang="en-GB" sz="1000">
                <a:latin typeface="Roboto"/>
                <a:ea typeface="Roboto"/>
                <a:cs typeface="Roboto"/>
                <a:sym typeface="Roboto"/>
              </a:rPr>
              <a:t> Encrypted Vault  and Authentication Hash</a:t>
            </a:r>
            <a:endParaRPr sz="10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Database</a:t>
            </a:r>
            <a:endParaRPr/>
          </a:p>
        </p:txBody>
      </p:sp>
      <p:sp>
        <p:nvSpPr>
          <p:cNvPr id="119" name="Google Shape;119;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solidFill>
                  <a:srgbClr val="202122"/>
                </a:solidFill>
                <a:latin typeface="Arial"/>
                <a:ea typeface="Arial"/>
                <a:cs typeface="Arial"/>
                <a:sym typeface="Arial"/>
              </a:rPr>
              <a:t>Google Firebase</a:t>
            </a:r>
            <a:endParaRPr sz="1700">
              <a:solidFill>
                <a:srgbClr val="202122"/>
              </a:solidFill>
              <a:latin typeface="Arial"/>
              <a:ea typeface="Arial"/>
              <a:cs typeface="Arial"/>
              <a:sym typeface="Arial"/>
            </a:endParaRPr>
          </a:p>
          <a:p>
            <a:pPr indent="-336550" lvl="0" marL="457200" rtl="0" algn="l">
              <a:spcBef>
                <a:spcPts val="0"/>
              </a:spcBef>
              <a:spcAft>
                <a:spcPts val="0"/>
              </a:spcAft>
              <a:buClr>
                <a:srgbClr val="202122"/>
              </a:buClr>
              <a:buSzPts val="1700"/>
              <a:buFont typeface="Arial"/>
              <a:buChar char="●"/>
            </a:pPr>
            <a:r>
              <a:rPr lang="en-GB" sz="1700">
                <a:solidFill>
                  <a:srgbClr val="202122"/>
                </a:solidFill>
                <a:latin typeface="Arial"/>
                <a:ea typeface="Arial"/>
                <a:cs typeface="Arial"/>
                <a:sym typeface="Arial"/>
              </a:rPr>
              <a:t>Cloud-hosted</a:t>
            </a:r>
            <a:endParaRPr sz="1700">
              <a:solidFill>
                <a:srgbClr val="202122"/>
              </a:solidFill>
              <a:latin typeface="Arial"/>
              <a:ea typeface="Arial"/>
              <a:cs typeface="Arial"/>
              <a:sym typeface="Arial"/>
            </a:endParaRPr>
          </a:p>
          <a:p>
            <a:pPr indent="-336550" lvl="0" marL="457200" rtl="0" algn="l">
              <a:spcBef>
                <a:spcPts val="0"/>
              </a:spcBef>
              <a:spcAft>
                <a:spcPts val="0"/>
              </a:spcAft>
              <a:buClr>
                <a:srgbClr val="202122"/>
              </a:buClr>
              <a:buSzPts val="1700"/>
              <a:buFont typeface="Arial"/>
              <a:buChar char="●"/>
            </a:pPr>
            <a:r>
              <a:rPr lang="en-GB" sz="1700">
                <a:solidFill>
                  <a:srgbClr val="202122"/>
                </a:solidFill>
                <a:latin typeface="Arial"/>
                <a:ea typeface="Arial"/>
                <a:cs typeface="Arial"/>
                <a:sym typeface="Arial"/>
              </a:rPr>
              <a:t>Realtime Database </a:t>
            </a:r>
            <a:endParaRPr sz="1700">
              <a:solidFill>
                <a:srgbClr val="202122"/>
              </a:solidFill>
              <a:latin typeface="Arial"/>
              <a:ea typeface="Arial"/>
              <a:cs typeface="Arial"/>
              <a:sym typeface="Arial"/>
            </a:endParaRPr>
          </a:p>
          <a:p>
            <a:pPr indent="-336550" lvl="0" marL="457200" rtl="0" algn="l">
              <a:spcBef>
                <a:spcPts val="0"/>
              </a:spcBef>
              <a:spcAft>
                <a:spcPts val="0"/>
              </a:spcAft>
              <a:buClr>
                <a:srgbClr val="202122"/>
              </a:buClr>
              <a:buSzPts val="1700"/>
              <a:buFont typeface="Arial"/>
              <a:buChar char="●"/>
            </a:pPr>
            <a:r>
              <a:rPr lang="en-GB" sz="1700">
                <a:solidFill>
                  <a:srgbClr val="202122"/>
                </a:solidFill>
                <a:latin typeface="Arial"/>
                <a:ea typeface="Arial"/>
                <a:cs typeface="Arial"/>
                <a:sym typeface="Arial"/>
              </a:rPr>
              <a:t>Cheaper</a:t>
            </a:r>
            <a:endParaRPr sz="1700">
              <a:solidFill>
                <a:srgbClr val="202122"/>
              </a:solidFill>
              <a:latin typeface="Arial"/>
              <a:ea typeface="Arial"/>
              <a:cs typeface="Arial"/>
              <a:sym typeface="Arial"/>
            </a:endParaRPr>
          </a:p>
          <a:p>
            <a:pPr indent="-336550" lvl="0" marL="457200" rtl="0" algn="l">
              <a:spcBef>
                <a:spcPts val="0"/>
              </a:spcBef>
              <a:spcAft>
                <a:spcPts val="0"/>
              </a:spcAft>
              <a:buClr>
                <a:srgbClr val="202122"/>
              </a:buClr>
              <a:buSzPts val="1700"/>
              <a:buFont typeface="Arial"/>
              <a:buChar char="●"/>
            </a:pPr>
            <a:r>
              <a:rPr lang="en-GB" sz="1700">
                <a:solidFill>
                  <a:srgbClr val="202122"/>
                </a:solidFill>
                <a:latin typeface="Arial"/>
                <a:ea typeface="Arial"/>
                <a:cs typeface="Arial"/>
                <a:sym typeface="Arial"/>
              </a:rPr>
              <a:t>Easy to set up</a:t>
            </a:r>
            <a:endParaRPr sz="1700">
              <a:solidFill>
                <a:srgbClr val="202122"/>
              </a:solidFill>
              <a:latin typeface="Arial"/>
              <a:ea typeface="Arial"/>
              <a:cs typeface="Arial"/>
              <a:sym typeface="Arial"/>
            </a:endParaRPr>
          </a:p>
          <a:p>
            <a:pPr indent="-336550" lvl="0" marL="457200" rtl="0" algn="l">
              <a:spcBef>
                <a:spcPts val="0"/>
              </a:spcBef>
              <a:spcAft>
                <a:spcPts val="0"/>
              </a:spcAft>
              <a:buClr>
                <a:srgbClr val="202122"/>
              </a:buClr>
              <a:buSzPts val="1700"/>
              <a:buFont typeface="Arial"/>
              <a:buChar char="●"/>
            </a:pPr>
            <a:r>
              <a:rPr lang="en-GB" sz="1700">
                <a:solidFill>
                  <a:srgbClr val="202122"/>
                </a:solidFill>
                <a:latin typeface="Arial"/>
                <a:ea typeface="Arial"/>
                <a:cs typeface="Arial"/>
                <a:sym typeface="Arial"/>
              </a:rPr>
              <a:t>Lots of documentation</a:t>
            </a:r>
            <a:endParaRPr sz="1700">
              <a:solidFill>
                <a:srgbClr val="202122"/>
              </a:solidFill>
              <a:latin typeface="Arial"/>
              <a:ea typeface="Arial"/>
              <a:cs typeface="Arial"/>
              <a:sym typeface="Arial"/>
            </a:endParaRPr>
          </a:p>
          <a:p>
            <a:pPr indent="0" lvl="0" marL="0" rtl="0" algn="l">
              <a:spcBef>
                <a:spcPts val="0"/>
              </a:spcBef>
              <a:spcAft>
                <a:spcPts val="0"/>
              </a:spcAft>
              <a:buNone/>
            </a:pPr>
            <a:r>
              <a:t/>
            </a:r>
            <a:endParaRPr sz="1500">
              <a:solidFill>
                <a:srgbClr val="202122"/>
              </a:solidFill>
              <a:latin typeface="Arial"/>
              <a:ea typeface="Arial"/>
              <a:cs typeface="Arial"/>
              <a:sym typeface="Arial"/>
            </a:endParaRPr>
          </a:p>
          <a:p>
            <a:pPr indent="0" lvl="0" marL="0" rtl="0" algn="l">
              <a:spcBef>
                <a:spcPts val="0"/>
              </a:spcBef>
              <a:spcAft>
                <a:spcPts val="0"/>
              </a:spcAft>
              <a:buNone/>
            </a:pPr>
            <a:r>
              <a:t/>
            </a:r>
            <a:endParaRPr sz="1500">
              <a:solidFill>
                <a:srgbClr val="202122"/>
              </a:solidFill>
              <a:latin typeface="Arial"/>
              <a:ea typeface="Arial"/>
              <a:cs typeface="Arial"/>
              <a:sym typeface="Arial"/>
            </a:endParaRPr>
          </a:p>
        </p:txBody>
      </p:sp>
      <p:pic>
        <p:nvPicPr>
          <p:cNvPr id="120" name="Google Shape;120;p17"/>
          <p:cNvPicPr preferRelativeResize="0"/>
          <p:nvPr/>
        </p:nvPicPr>
        <p:blipFill>
          <a:blip r:embed="rId3">
            <a:alphaModFix/>
          </a:blip>
          <a:stretch>
            <a:fillRect/>
          </a:stretch>
        </p:blipFill>
        <p:spPr>
          <a:xfrm>
            <a:off x="5855738" y="1098863"/>
            <a:ext cx="2990850" cy="1533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Hashing/Key generation </a:t>
            </a:r>
            <a:endParaRPr/>
          </a:p>
        </p:txBody>
      </p:sp>
      <p:sp>
        <p:nvSpPr>
          <p:cNvPr id="126" name="Google Shape;12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GB" sz="1800"/>
              <a:t>PBKDF2</a:t>
            </a:r>
            <a:endParaRPr sz="1800"/>
          </a:p>
          <a:p>
            <a:pPr indent="-342900" lvl="0" marL="457200" rtl="0" algn="l">
              <a:lnSpc>
                <a:spcPct val="200000"/>
              </a:lnSpc>
              <a:spcBef>
                <a:spcPts val="0"/>
              </a:spcBef>
              <a:spcAft>
                <a:spcPts val="0"/>
              </a:spcAft>
              <a:buSzPts val="1800"/>
              <a:buChar char="●"/>
            </a:pPr>
            <a:r>
              <a:rPr lang="en-GB" sz="1800"/>
              <a:t>HMAC </a:t>
            </a:r>
            <a:endParaRPr sz="1800"/>
          </a:p>
          <a:p>
            <a:pPr indent="-342900" lvl="0" marL="457200" rtl="0" algn="l">
              <a:lnSpc>
                <a:spcPct val="200000"/>
              </a:lnSpc>
              <a:spcBef>
                <a:spcPts val="0"/>
              </a:spcBef>
              <a:spcAft>
                <a:spcPts val="0"/>
              </a:spcAft>
              <a:buSzPts val="1800"/>
              <a:buChar char="●"/>
            </a:pPr>
            <a:r>
              <a:rPr lang="en-GB" sz="1800"/>
              <a:t>SHA-2 (SHA-</a:t>
            </a:r>
            <a:r>
              <a:rPr lang="en-GB"/>
              <a:t>512</a:t>
            </a:r>
            <a:r>
              <a:rPr lang="en-GB" sz="1800"/>
              <a:t>)</a:t>
            </a:r>
            <a:endParaRPr sz="1800"/>
          </a:p>
          <a:p>
            <a:pPr indent="-342900" lvl="0" marL="457200" rtl="0" algn="l">
              <a:lnSpc>
                <a:spcPct val="200000"/>
              </a:lnSpc>
              <a:spcBef>
                <a:spcPts val="0"/>
              </a:spcBef>
              <a:spcAft>
                <a:spcPts val="0"/>
              </a:spcAft>
              <a:buSzPts val="1800"/>
              <a:buChar char="●"/>
            </a:pPr>
            <a:r>
              <a:rPr lang="en-GB" sz="1800"/>
              <a:t>Iteration for password </a:t>
            </a:r>
            <a:r>
              <a:rPr lang="en-GB"/>
              <a:t>200,000</a:t>
            </a:r>
            <a:endParaRPr sz="1800"/>
          </a:p>
          <a:p>
            <a:pPr indent="0" lvl="0" marL="0" rtl="0" algn="l">
              <a:spcBef>
                <a:spcPts val="1200"/>
              </a:spcBef>
              <a:spcAft>
                <a:spcPts val="1200"/>
              </a:spcAft>
              <a:buNone/>
            </a:pPr>
            <a:r>
              <a:t/>
            </a:r>
            <a:endParaRPr sz="1800"/>
          </a:p>
        </p:txBody>
      </p:sp>
      <p:pic>
        <p:nvPicPr>
          <p:cNvPr id="127" name="Google Shape;127;p18"/>
          <p:cNvPicPr preferRelativeResize="0"/>
          <p:nvPr/>
        </p:nvPicPr>
        <p:blipFill>
          <a:blip r:embed="rId3">
            <a:alphaModFix/>
          </a:blip>
          <a:stretch>
            <a:fillRect/>
          </a:stretch>
        </p:blipFill>
        <p:spPr>
          <a:xfrm>
            <a:off x="4717963" y="1017800"/>
            <a:ext cx="3438525" cy="1333500"/>
          </a:xfrm>
          <a:prstGeom prst="rect">
            <a:avLst/>
          </a:prstGeom>
          <a:noFill/>
          <a:ln>
            <a:noFill/>
          </a:ln>
        </p:spPr>
      </p:pic>
      <p:pic>
        <p:nvPicPr>
          <p:cNvPr id="128" name="Google Shape;128;p18"/>
          <p:cNvPicPr preferRelativeResize="0"/>
          <p:nvPr/>
        </p:nvPicPr>
        <p:blipFill>
          <a:blip r:embed="rId4">
            <a:alphaModFix/>
          </a:blip>
          <a:stretch>
            <a:fillRect/>
          </a:stretch>
        </p:blipFill>
        <p:spPr>
          <a:xfrm>
            <a:off x="5013238" y="2249050"/>
            <a:ext cx="2847975" cy="160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Cryptographically Secure PRNG library</a:t>
            </a:r>
            <a:endParaRPr/>
          </a:p>
        </p:txBody>
      </p:sp>
      <p:sp>
        <p:nvSpPr>
          <p:cNvPr id="134" name="Google Shape;134;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PyCryptodome</a:t>
            </a:r>
            <a:endParaRPr/>
          </a:p>
          <a:p>
            <a:pPr indent="-342900" lvl="0" marL="457200" rtl="0" algn="l">
              <a:spcBef>
                <a:spcPts val="1200"/>
              </a:spcBef>
              <a:spcAft>
                <a:spcPts val="0"/>
              </a:spcAft>
              <a:buSzPts val="1800"/>
              <a:buChar char="●"/>
            </a:pPr>
            <a:r>
              <a:rPr lang="en-GB"/>
              <a:t>Self-contained Python package of low-level cryptographic primitives. </a:t>
            </a:r>
            <a:endParaRPr/>
          </a:p>
          <a:p>
            <a:pPr indent="-342900" lvl="0" marL="457200" rtl="0" algn="l">
              <a:spcBef>
                <a:spcPts val="0"/>
              </a:spcBef>
              <a:spcAft>
                <a:spcPts val="0"/>
              </a:spcAft>
              <a:buSzPts val="1800"/>
              <a:buChar char="●"/>
            </a:pPr>
            <a:r>
              <a:rPr lang="en-GB"/>
              <a:t>Supports Authenticated encryption modes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52675" y="-82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Implementation</a:t>
            </a:r>
            <a:endParaRPr/>
          </a:p>
        </p:txBody>
      </p:sp>
      <p:sp>
        <p:nvSpPr>
          <p:cNvPr id="140" name="Google Shape;140;p20"/>
          <p:cNvSpPr/>
          <p:nvPr/>
        </p:nvSpPr>
        <p:spPr>
          <a:xfrm>
            <a:off x="1751500" y="742950"/>
            <a:ext cx="5669100" cy="2157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20"/>
          <p:cNvGrpSpPr/>
          <p:nvPr/>
        </p:nvGrpSpPr>
        <p:grpSpPr>
          <a:xfrm>
            <a:off x="145025" y="2926815"/>
            <a:ext cx="4298100" cy="2157339"/>
            <a:chOff x="273825" y="641675"/>
            <a:chExt cx="4298100" cy="1615500"/>
          </a:xfrm>
        </p:grpSpPr>
        <p:sp>
          <p:nvSpPr>
            <p:cNvPr id="142" name="Google Shape;142;p20"/>
            <p:cNvSpPr/>
            <p:nvPr/>
          </p:nvSpPr>
          <p:spPr>
            <a:xfrm>
              <a:off x="273825" y="717875"/>
              <a:ext cx="4298100" cy="1539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txBox="1"/>
            <p:nvPr/>
          </p:nvSpPr>
          <p:spPr>
            <a:xfrm>
              <a:off x="1647525" y="641675"/>
              <a:ext cx="1550700" cy="29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Vault Encryption</a:t>
              </a:r>
              <a:endParaRPr>
                <a:latin typeface="Roboto"/>
                <a:ea typeface="Roboto"/>
                <a:cs typeface="Roboto"/>
                <a:sym typeface="Roboto"/>
              </a:endParaRPr>
            </a:p>
          </p:txBody>
        </p:sp>
      </p:grpSp>
      <p:sp>
        <p:nvSpPr>
          <p:cNvPr id="144" name="Google Shape;144;p20"/>
          <p:cNvSpPr/>
          <p:nvPr/>
        </p:nvSpPr>
        <p:spPr>
          <a:xfrm>
            <a:off x="4666400" y="3231600"/>
            <a:ext cx="3765900" cy="1539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txBox="1"/>
          <p:nvPr/>
        </p:nvSpPr>
        <p:spPr>
          <a:xfrm>
            <a:off x="5777776" y="3165775"/>
            <a:ext cx="16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Vault Decryption</a:t>
            </a:r>
            <a:endParaRPr>
              <a:latin typeface="Roboto"/>
              <a:ea typeface="Roboto"/>
              <a:cs typeface="Roboto"/>
              <a:sym typeface="Roboto"/>
            </a:endParaRPr>
          </a:p>
        </p:txBody>
      </p:sp>
      <p:sp>
        <p:nvSpPr>
          <p:cNvPr id="146" name="Google Shape;146;p20"/>
          <p:cNvSpPr txBox="1"/>
          <p:nvPr/>
        </p:nvSpPr>
        <p:spPr>
          <a:xfrm>
            <a:off x="5604000" y="647550"/>
            <a:ext cx="189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Login/Authentication</a:t>
            </a:r>
            <a:endParaRPr>
              <a:latin typeface="Roboto"/>
              <a:ea typeface="Roboto"/>
              <a:cs typeface="Roboto"/>
              <a:sym typeface="Roboto"/>
            </a:endParaRPr>
          </a:p>
        </p:txBody>
      </p:sp>
      <p:pic>
        <p:nvPicPr>
          <p:cNvPr id="147" name="Google Shape;147;p20"/>
          <p:cNvPicPr preferRelativeResize="0"/>
          <p:nvPr/>
        </p:nvPicPr>
        <p:blipFill>
          <a:blip r:embed="rId3">
            <a:alphaModFix/>
          </a:blip>
          <a:stretch>
            <a:fillRect/>
          </a:stretch>
        </p:blipFill>
        <p:spPr>
          <a:xfrm>
            <a:off x="1997650" y="1367095"/>
            <a:ext cx="400200" cy="400200"/>
          </a:xfrm>
          <a:prstGeom prst="rect">
            <a:avLst/>
          </a:prstGeom>
          <a:noFill/>
          <a:ln>
            <a:noFill/>
          </a:ln>
        </p:spPr>
      </p:pic>
      <p:pic>
        <p:nvPicPr>
          <p:cNvPr id="148" name="Google Shape;148;p20"/>
          <p:cNvPicPr preferRelativeResize="0"/>
          <p:nvPr/>
        </p:nvPicPr>
        <p:blipFill>
          <a:blip r:embed="rId4">
            <a:alphaModFix/>
          </a:blip>
          <a:stretch>
            <a:fillRect/>
          </a:stretch>
        </p:blipFill>
        <p:spPr>
          <a:xfrm>
            <a:off x="2837038" y="1295550"/>
            <a:ext cx="543274" cy="543274"/>
          </a:xfrm>
          <a:prstGeom prst="rect">
            <a:avLst/>
          </a:prstGeom>
          <a:noFill/>
          <a:ln>
            <a:noFill/>
          </a:ln>
        </p:spPr>
      </p:pic>
      <p:sp>
        <p:nvSpPr>
          <p:cNvPr id="149" name="Google Shape;149;p20"/>
          <p:cNvSpPr/>
          <p:nvPr/>
        </p:nvSpPr>
        <p:spPr>
          <a:xfrm>
            <a:off x="3380300" y="1393188"/>
            <a:ext cx="214500" cy="3480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a:off x="2795175" y="813150"/>
            <a:ext cx="627000" cy="461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PBKDF2 </a:t>
            </a:r>
            <a:endParaRPr sz="700"/>
          </a:p>
          <a:p>
            <a:pPr indent="0" lvl="0" marL="0" rtl="0" algn="ctr">
              <a:spcBef>
                <a:spcPts val="0"/>
              </a:spcBef>
              <a:spcAft>
                <a:spcPts val="0"/>
              </a:spcAft>
              <a:buNone/>
            </a:pPr>
            <a:r>
              <a:rPr lang="en-GB" sz="700"/>
              <a:t>SHA512 </a:t>
            </a:r>
            <a:endParaRPr sz="700"/>
          </a:p>
          <a:p>
            <a:pPr indent="0" lvl="0" marL="0" rtl="0" algn="ctr">
              <a:spcBef>
                <a:spcPts val="0"/>
              </a:spcBef>
              <a:spcAft>
                <a:spcPts val="0"/>
              </a:spcAft>
              <a:buNone/>
            </a:pPr>
            <a:r>
              <a:rPr lang="en-GB" sz="700"/>
              <a:t>200,000 </a:t>
            </a:r>
            <a:endParaRPr sz="700"/>
          </a:p>
          <a:p>
            <a:pPr indent="0" lvl="0" marL="0" rtl="0" algn="ctr">
              <a:spcBef>
                <a:spcPts val="0"/>
              </a:spcBef>
              <a:spcAft>
                <a:spcPts val="0"/>
              </a:spcAft>
              <a:buNone/>
            </a:pPr>
            <a:r>
              <a:rPr lang="en-GB" sz="700"/>
              <a:t>round Key</a:t>
            </a:r>
            <a:endParaRPr sz="700"/>
          </a:p>
        </p:txBody>
      </p:sp>
      <p:pic>
        <p:nvPicPr>
          <p:cNvPr id="151" name="Google Shape;151;p20"/>
          <p:cNvPicPr preferRelativeResize="0"/>
          <p:nvPr/>
        </p:nvPicPr>
        <p:blipFill>
          <a:blip r:embed="rId5">
            <a:alphaModFix/>
          </a:blip>
          <a:stretch>
            <a:fillRect/>
          </a:stretch>
        </p:blipFill>
        <p:spPr>
          <a:xfrm>
            <a:off x="3697450" y="1274850"/>
            <a:ext cx="584700" cy="584700"/>
          </a:xfrm>
          <a:prstGeom prst="rect">
            <a:avLst/>
          </a:prstGeom>
          <a:noFill/>
          <a:ln>
            <a:noFill/>
          </a:ln>
        </p:spPr>
      </p:pic>
      <p:sp>
        <p:nvSpPr>
          <p:cNvPr id="152" name="Google Shape;152;p20"/>
          <p:cNvSpPr/>
          <p:nvPr/>
        </p:nvSpPr>
        <p:spPr>
          <a:xfrm>
            <a:off x="3611800" y="926850"/>
            <a:ext cx="756000" cy="348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PBKDF2 SHA512 </a:t>
            </a:r>
            <a:endParaRPr sz="700"/>
          </a:p>
          <a:p>
            <a:pPr indent="0" lvl="0" marL="0" rtl="0" algn="ctr">
              <a:spcBef>
                <a:spcPts val="0"/>
              </a:spcBef>
              <a:spcAft>
                <a:spcPts val="0"/>
              </a:spcAft>
              <a:buNone/>
            </a:pPr>
            <a:r>
              <a:rPr lang="en-GB" sz="700"/>
              <a:t>1 round Key</a:t>
            </a:r>
            <a:endParaRPr sz="700"/>
          </a:p>
        </p:txBody>
      </p:sp>
      <p:sp>
        <p:nvSpPr>
          <p:cNvPr id="153" name="Google Shape;153;p20"/>
          <p:cNvSpPr/>
          <p:nvPr/>
        </p:nvSpPr>
        <p:spPr>
          <a:xfrm>
            <a:off x="1884250" y="963750"/>
            <a:ext cx="627000" cy="274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Username</a:t>
            </a:r>
            <a:endParaRPr sz="700"/>
          </a:p>
          <a:p>
            <a:pPr indent="0" lvl="0" marL="0" rtl="0" algn="ctr">
              <a:spcBef>
                <a:spcPts val="0"/>
              </a:spcBef>
              <a:spcAft>
                <a:spcPts val="0"/>
              </a:spcAft>
              <a:buNone/>
            </a:pPr>
            <a:r>
              <a:rPr lang="en-GB" sz="700"/>
              <a:t>Password</a:t>
            </a:r>
            <a:endParaRPr sz="700"/>
          </a:p>
        </p:txBody>
      </p:sp>
      <p:sp>
        <p:nvSpPr>
          <p:cNvPr id="154" name="Google Shape;154;p20"/>
          <p:cNvSpPr/>
          <p:nvPr/>
        </p:nvSpPr>
        <p:spPr>
          <a:xfrm>
            <a:off x="2604938" y="1410638"/>
            <a:ext cx="214500" cy="3480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5" name="Google Shape;155;p20"/>
          <p:cNvPicPr preferRelativeResize="0"/>
          <p:nvPr/>
        </p:nvPicPr>
        <p:blipFill>
          <a:blip r:embed="rId6">
            <a:alphaModFix/>
          </a:blip>
          <a:stretch>
            <a:fillRect/>
          </a:stretch>
        </p:blipFill>
        <p:spPr>
          <a:xfrm rot="5400000">
            <a:off x="4882527" y="2079625"/>
            <a:ext cx="400200" cy="400200"/>
          </a:xfrm>
          <a:prstGeom prst="rect">
            <a:avLst/>
          </a:prstGeom>
          <a:noFill/>
          <a:ln>
            <a:noFill/>
          </a:ln>
        </p:spPr>
      </p:pic>
      <p:sp>
        <p:nvSpPr>
          <p:cNvPr id="156" name="Google Shape;156;p20"/>
          <p:cNvSpPr/>
          <p:nvPr/>
        </p:nvSpPr>
        <p:spPr>
          <a:xfrm rot="5398321">
            <a:off x="4099792" y="1624000"/>
            <a:ext cx="614100" cy="999300"/>
          </a:xfrm>
          <a:prstGeom prst="bentUpArrow">
            <a:avLst>
              <a:gd fmla="val 25000" name="adj1"/>
              <a:gd fmla="val 25000" name="adj2"/>
              <a:gd fmla="val 2500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p:nvPr/>
        </p:nvSpPr>
        <p:spPr>
          <a:xfrm>
            <a:off x="3907050" y="2078025"/>
            <a:ext cx="759300" cy="274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Authentication Hash</a:t>
            </a:r>
            <a:endParaRPr sz="700"/>
          </a:p>
        </p:txBody>
      </p:sp>
      <p:sp>
        <p:nvSpPr>
          <p:cNvPr id="158" name="Google Shape;158;p20"/>
          <p:cNvSpPr/>
          <p:nvPr/>
        </p:nvSpPr>
        <p:spPr>
          <a:xfrm flipH="1" rot="-5398321">
            <a:off x="5605525" y="1471875"/>
            <a:ext cx="614100" cy="1259400"/>
          </a:xfrm>
          <a:prstGeom prst="bentUpArrow">
            <a:avLst>
              <a:gd fmla="val 25000" name="adj1"/>
              <a:gd fmla="val 25000" name="adj2"/>
              <a:gd fmla="val 2500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p:nvPr/>
        </p:nvSpPr>
        <p:spPr>
          <a:xfrm>
            <a:off x="5571000" y="2004225"/>
            <a:ext cx="973200" cy="348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Encrypted Vault</a:t>
            </a:r>
            <a:endParaRPr sz="700"/>
          </a:p>
          <a:p>
            <a:pPr indent="0" lvl="0" marL="0" rtl="0" algn="ctr">
              <a:spcBef>
                <a:spcPts val="0"/>
              </a:spcBef>
              <a:spcAft>
                <a:spcPts val="0"/>
              </a:spcAft>
              <a:buNone/>
            </a:pPr>
            <a:r>
              <a:rPr lang="en-GB" sz="700"/>
              <a:t>Authentication Hash</a:t>
            </a:r>
            <a:endParaRPr sz="700"/>
          </a:p>
        </p:txBody>
      </p:sp>
      <p:pic>
        <p:nvPicPr>
          <p:cNvPr id="160" name="Google Shape;160;p20"/>
          <p:cNvPicPr preferRelativeResize="0"/>
          <p:nvPr/>
        </p:nvPicPr>
        <p:blipFill>
          <a:blip r:embed="rId7">
            <a:alphaModFix/>
          </a:blip>
          <a:stretch>
            <a:fillRect/>
          </a:stretch>
        </p:blipFill>
        <p:spPr>
          <a:xfrm>
            <a:off x="4882525" y="4090400"/>
            <a:ext cx="400200" cy="400200"/>
          </a:xfrm>
          <a:prstGeom prst="rect">
            <a:avLst/>
          </a:prstGeom>
          <a:noFill/>
          <a:ln>
            <a:noFill/>
          </a:ln>
        </p:spPr>
      </p:pic>
      <p:sp>
        <p:nvSpPr>
          <p:cNvPr id="161" name="Google Shape;161;p20"/>
          <p:cNvSpPr/>
          <p:nvPr/>
        </p:nvSpPr>
        <p:spPr>
          <a:xfrm>
            <a:off x="4769125" y="4527600"/>
            <a:ext cx="660900" cy="199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16 Bytes IV</a:t>
            </a:r>
            <a:endParaRPr sz="700"/>
          </a:p>
        </p:txBody>
      </p:sp>
      <p:pic>
        <p:nvPicPr>
          <p:cNvPr id="162" name="Google Shape;162;p20"/>
          <p:cNvPicPr preferRelativeResize="0"/>
          <p:nvPr/>
        </p:nvPicPr>
        <p:blipFill>
          <a:blip r:embed="rId8">
            <a:alphaModFix/>
          </a:blip>
          <a:stretch>
            <a:fillRect/>
          </a:stretch>
        </p:blipFill>
        <p:spPr>
          <a:xfrm>
            <a:off x="4769127" y="3352799"/>
            <a:ext cx="627000" cy="627036"/>
          </a:xfrm>
          <a:prstGeom prst="rect">
            <a:avLst/>
          </a:prstGeom>
          <a:noFill/>
          <a:ln>
            <a:noFill/>
          </a:ln>
        </p:spPr>
      </p:pic>
      <p:sp>
        <p:nvSpPr>
          <p:cNvPr id="163" name="Google Shape;163;p20"/>
          <p:cNvSpPr/>
          <p:nvPr/>
        </p:nvSpPr>
        <p:spPr>
          <a:xfrm>
            <a:off x="5360334" y="3891625"/>
            <a:ext cx="836700" cy="3480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4" name="Google Shape;164;p20"/>
          <p:cNvPicPr preferRelativeResize="0"/>
          <p:nvPr/>
        </p:nvPicPr>
        <p:blipFill>
          <a:blip r:embed="rId9">
            <a:alphaModFix/>
          </a:blip>
          <a:stretch>
            <a:fillRect/>
          </a:stretch>
        </p:blipFill>
        <p:spPr>
          <a:xfrm>
            <a:off x="6238284" y="3883305"/>
            <a:ext cx="400201" cy="448950"/>
          </a:xfrm>
          <a:prstGeom prst="rect">
            <a:avLst/>
          </a:prstGeom>
          <a:noFill/>
          <a:ln>
            <a:noFill/>
          </a:ln>
        </p:spPr>
      </p:pic>
      <p:pic>
        <p:nvPicPr>
          <p:cNvPr id="165" name="Google Shape;165;p20"/>
          <p:cNvPicPr preferRelativeResize="0"/>
          <p:nvPr/>
        </p:nvPicPr>
        <p:blipFill rotWithShape="1">
          <a:blip r:embed="rId10">
            <a:alphaModFix/>
          </a:blip>
          <a:srcRect b="5598" l="0" r="0" t="0"/>
          <a:stretch/>
        </p:blipFill>
        <p:spPr>
          <a:xfrm>
            <a:off x="7458984" y="3578850"/>
            <a:ext cx="973200" cy="989420"/>
          </a:xfrm>
          <a:prstGeom prst="rect">
            <a:avLst/>
          </a:prstGeom>
          <a:noFill/>
          <a:ln>
            <a:noFill/>
          </a:ln>
        </p:spPr>
      </p:pic>
      <p:sp>
        <p:nvSpPr>
          <p:cNvPr id="166" name="Google Shape;166;p20"/>
          <p:cNvSpPr/>
          <p:nvPr/>
        </p:nvSpPr>
        <p:spPr>
          <a:xfrm>
            <a:off x="6808189" y="3881975"/>
            <a:ext cx="836700" cy="3480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a:off x="6890288" y="3881975"/>
            <a:ext cx="543300" cy="348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Remove Padding</a:t>
            </a:r>
            <a:endParaRPr sz="700"/>
          </a:p>
        </p:txBody>
      </p:sp>
      <p:sp>
        <p:nvSpPr>
          <p:cNvPr id="168" name="Google Shape;168;p20"/>
          <p:cNvSpPr/>
          <p:nvPr/>
        </p:nvSpPr>
        <p:spPr>
          <a:xfrm>
            <a:off x="5436732" y="3881975"/>
            <a:ext cx="543300" cy="348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Decrypt</a:t>
            </a:r>
            <a:endParaRPr sz="700"/>
          </a:p>
        </p:txBody>
      </p:sp>
      <p:pic>
        <p:nvPicPr>
          <p:cNvPr id="169" name="Google Shape;169;p20"/>
          <p:cNvPicPr preferRelativeResize="0"/>
          <p:nvPr/>
        </p:nvPicPr>
        <p:blipFill rotWithShape="1">
          <a:blip r:embed="rId10">
            <a:alphaModFix/>
          </a:blip>
          <a:srcRect b="5598" l="0" r="0" t="0"/>
          <a:stretch/>
        </p:blipFill>
        <p:spPr>
          <a:xfrm>
            <a:off x="152421" y="3032590"/>
            <a:ext cx="973200" cy="989420"/>
          </a:xfrm>
          <a:prstGeom prst="rect">
            <a:avLst/>
          </a:prstGeom>
          <a:noFill/>
          <a:ln>
            <a:noFill/>
          </a:ln>
        </p:spPr>
      </p:pic>
      <p:sp>
        <p:nvSpPr>
          <p:cNvPr id="170" name="Google Shape;170;p20"/>
          <p:cNvSpPr/>
          <p:nvPr/>
        </p:nvSpPr>
        <p:spPr>
          <a:xfrm>
            <a:off x="979126" y="3611100"/>
            <a:ext cx="905100" cy="3480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p:nvPr/>
        </p:nvSpPr>
        <p:spPr>
          <a:xfrm>
            <a:off x="6172850" y="4382205"/>
            <a:ext cx="543300" cy="274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CBC Mode</a:t>
            </a:r>
            <a:endParaRPr sz="700"/>
          </a:p>
        </p:txBody>
      </p:sp>
      <p:sp>
        <p:nvSpPr>
          <p:cNvPr id="172" name="Google Shape;172;p20"/>
          <p:cNvSpPr/>
          <p:nvPr/>
        </p:nvSpPr>
        <p:spPr>
          <a:xfrm rot="5398321">
            <a:off x="2353401" y="3908350"/>
            <a:ext cx="614100" cy="1117800"/>
          </a:xfrm>
          <a:prstGeom prst="bentUpArrow">
            <a:avLst>
              <a:gd fmla="val 25000" name="adj1"/>
              <a:gd fmla="val 25000" name="adj2"/>
              <a:gd fmla="val 2500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367363" y="3827250"/>
            <a:ext cx="543300" cy="348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Add</a:t>
            </a:r>
            <a:r>
              <a:rPr lang="en-GB" sz="700"/>
              <a:t> Padding</a:t>
            </a:r>
            <a:endParaRPr sz="700"/>
          </a:p>
        </p:txBody>
      </p:sp>
      <p:pic>
        <p:nvPicPr>
          <p:cNvPr id="174" name="Google Shape;174;p20"/>
          <p:cNvPicPr preferRelativeResize="0"/>
          <p:nvPr/>
        </p:nvPicPr>
        <p:blipFill>
          <a:blip r:embed="rId9">
            <a:alphaModFix/>
          </a:blip>
          <a:stretch>
            <a:fillRect/>
          </a:stretch>
        </p:blipFill>
        <p:spPr>
          <a:xfrm>
            <a:off x="1949684" y="3676099"/>
            <a:ext cx="400201" cy="448950"/>
          </a:xfrm>
          <a:prstGeom prst="rect">
            <a:avLst/>
          </a:prstGeom>
          <a:noFill/>
          <a:ln>
            <a:noFill/>
          </a:ln>
        </p:spPr>
      </p:pic>
      <p:sp>
        <p:nvSpPr>
          <p:cNvPr id="175" name="Google Shape;175;p20"/>
          <p:cNvSpPr/>
          <p:nvPr/>
        </p:nvSpPr>
        <p:spPr>
          <a:xfrm>
            <a:off x="1884250" y="4174999"/>
            <a:ext cx="543300" cy="274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CBC Mode</a:t>
            </a:r>
            <a:endParaRPr sz="700"/>
          </a:p>
        </p:txBody>
      </p:sp>
      <p:pic>
        <p:nvPicPr>
          <p:cNvPr id="176" name="Google Shape;176;p20"/>
          <p:cNvPicPr preferRelativeResize="0"/>
          <p:nvPr/>
        </p:nvPicPr>
        <p:blipFill>
          <a:blip r:embed="rId7">
            <a:alphaModFix/>
          </a:blip>
          <a:stretch>
            <a:fillRect/>
          </a:stretch>
        </p:blipFill>
        <p:spPr>
          <a:xfrm>
            <a:off x="3346255" y="3336809"/>
            <a:ext cx="400200" cy="400200"/>
          </a:xfrm>
          <a:prstGeom prst="rect">
            <a:avLst/>
          </a:prstGeom>
          <a:noFill/>
          <a:ln>
            <a:noFill/>
          </a:ln>
        </p:spPr>
      </p:pic>
      <p:sp>
        <p:nvSpPr>
          <p:cNvPr id="177" name="Google Shape;177;p20"/>
          <p:cNvSpPr/>
          <p:nvPr/>
        </p:nvSpPr>
        <p:spPr>
          <a:xfrm>
            <a:off x="3232855" y="3774009"/>
            <a:ext cx="660900" cy="199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16 Bytes IV</a:t>
            </a:r>
            <a:endParaRPr sz="700"/>
          </a:p>
        </p:txBody>
      </p:sp>
      <p:sp>
        <p:nvSpPr>
          <p:cNvPr id="178" name="Google Shape;178;p20"/>
          <p:cNvSpPr/>
          <p:nvPr/>
        </p:nvSpPr>
        <p:spPr>
          <a:xfrm rot="10800000">
            <a:off x="2383150" y="3615375"/>
            <a:ext cx="810600" cy="3480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rot="5400000">
            <a:off x="4653775" y="2764475"/>
            <a:ext cx="857700" cy="3480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a:off x="4702975" y="2571750"/>
            <a:ext cx="759300" cy="274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Login Success</a:t>
            </a:r>
            <a:endParaRPr sz="700"/>
          </a:p>
        </p:txBody>
      </p:sp>
      <p:pic>
        <p:nvPicPr>
          <p:cNvPr id="181" name="Google Shape;181;p20"/>
          <p:cNvPicPr preferRelativeResize="0"/>
          <p:nvPr/>
        </p:nvPicPr>
        <p:blipFill>
          <a:blip r:embed="rId11">
            <a:alphaModFix/>
          </a:blip>
          <a:stretch>
            <a:fillRect/>
          </a:stretch>
        </p:blipFill>
        <p:spPr>
          <a:xfrm>
            <a:off x="6076675" y="1123900"/>
            <a:ext cx="735650" cy="735650"/>
          </a:xfrm>
          <a:prstGeom prst="rect">
            <a:avLst/>
          </a:prstGeom>
          <a:noFill/>
          <a:ln>
            <a:noFill/>
          </a:ln>
        </p:spPr>
      </p:pic>
      <p:pic>
        <p:nvPicPr>
          <p:cNvPr id="182" name="Google Shape;182;p20"/>
          <p:cNvPicPr preferRelativeResize="0"/>
          <p:nvPr/>
        </p:nvPicPr>
        <p:blipFill>
          <a:blip r:embed="rId8">
            <a:alphaModFix/>
          </a:blip>
          <a:stretch>
            <a:fillRect/>
          </a:stretch>
        </p:blipFill>
        <p:spPr>
          <a:xfrm>
            <a:off x="3240423" y="4231026"/>
            <a:ext cx="627000" cy="627035"/>
          </a:xfrm>
          <a:prstGeom prst="rect">
            <a:avLst/>
          </a:prstGeom>
          <a:noFill/>
          <a:ln>
            <a:noFill/>
          </a:ln>
        </p:spPr>
      </p:pic>
      <p:pic>
        <p:nvPicPr>
          <p:cNvPr id="183" name="Google Shape;183;p20"/>
          <p:cNvPicPr preferRelativeResize="0"/>
          <p:nvPr/>
        </p:nvPicPr>
        <p:blipFill>
          <a:blip r:embed="rId4">
            <a:alphaModFix/>
          </a:blip>
          <a:stretch>
            <a:fillRect/>
          </a:stretch>
        </p:blipFill>
        <p:spPr>
          <a:xfrm>
            <a:off x="6245778" y="3461275"/>
            <a:ext cx="400200" cy="400200"/>
          </a:xfrm>
          <a:prstGeom prst="rect">
            <a:avLst/>
          </a:prstGeom>
          <a:noFill/>
          <a:ln>
            <a:noFill/>
          </a:ln>
        </p:spPr>
      </p:pic>
      <p:pic>
        <p:nvPicPr>
          <p:cNvPr id="184" name="Google Shape;184;p20"/>
          <p:cNvPicPr preferRelativeResize="0"/>
          <p:nvPr/>
        </p:nvPicPr>
        <p:blipFill>
          <a:blip r:embed="rId4">
            <a:alphaModFix/>
          </a:blip>
          <a:stretch>
            <a:fillRect/>
          </a:stretch>
        </p:blipFill>
        <p:spPr>
          <a:xfrm>
            <a:off x="1969627" y="3240752"/>
            <a:ext cx="400200" cy="400200"/>
          </a:xfrm>
          <a:prstGeom prst="rect">
            <a:avLst/>
          </a:prstGeom>
          <a:noFill/>
          <a:ln>
            <a:noFill/>
          </a:ln>
        </p:spPr>
      </p:pic>
      <p:sp>
        <p:nvSpPr>
          <p:cNvPr id="185" name="Google Shape;185;p20"/>
          <p:cNvSpPr/>
          <p:nvPr/>
        </p:nvSpPr>
        <p:spPr>
          <a:xfrm>
            <a:off x="3282271" y="4797013"/>
            <a:ext cx="543300" cy="23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IV+Vault</a:t>
            </a:r>
            <a:endParaRPr sz="700"/>
          </a:p>
        </p:txBody>
      </p:sp>
      <p:sp>
        <p:nvSpPr>
          <p:cNvPr id="186" name="Google Shape;186;p20"/>
          <p:cNvSpPr/>
          <p:nvPr/>
        </p:nvSpPr>
        <p:spPr>
          <a:xfrm rot="5400000">
            <a:off x="3424125" y="3967453"/>
            <a:ext cx="245700" cy="3480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Other Features </a:t>
            </a:r>
            <a:endParaRPr/>
          </a:p>
        </p:txBody>
      </p:sp>
      <p:sp>
        <p:nvSpPr>
          <p:cNvPr id="192" name="Google Shape;192;p21"/>
          <p:cNvSpPr txBox="1"/>
          <p:nvPr>
            <p:ph idx="1" type="body"/>
          </p:nvPr>
        </p:nvSpPr>
        <p:spPr>
          <a:xfrm>
            <a:off x="311700" y="1229875"/>
            <a:ext cx="4491600" cy="3339000"/>
          </a:xfrm>
          <a:prstGeom prst="rect">
            <a:avLst/>
          </a:prstGeom>
        </p:spPr>
        <p:txBody>
          <a:bodyPr anchorCtr="0" anchor="t" bIns="91425" lIns="91425" spcFirstLastPara="1" rIns="91425" wrap="square" tIns="91425">
            <a:noAutofit/>
          </a:bodyPr>
          <a:lstStyle/>
          <a:p>
            <a:pPr indent="-323850" lvl="0" marL="457200" rtl="0" algn="l">
              <a:lnSpc>
                <a:spcPct val="105000"/>
              </a:lnSpc>
              <a:spcBef>
                <a:spcPts val="0"/>
              </a:spcBef>
              <a:spcAft>
                <a:spcPts val="0"/>
              </a:spcAft>
              <a:buClr>
                <a:srgbClr val="000000"/>
              </a:buClr>
              <a:buSzPts val="1500"/>
              <a:buFont typeface="Arial"/>
              <a:buChar char="●"/>
            </a:pPr>
            <a:r>
              <a:rPr lang="en-GB" sz="1500">
                <a:solidFill>
                  <a:srgbClr val="000000"/>
                </a:solidFill>
                <a:latin typeface="Arial"/>
                <a:ea typeface="Arial"/>
                <a:cs typeface="Arial"/>
                <a:sym typeface="Arial"/>
              </a:rPr>
              <a:t>Auto clear clipboard</a:t>
            </a:r>
            <a:endParaRPr sz="1500">
              <a:solidFill>
                <a:srgbClr val="000000"/>
              </a:solidFill>
              <a:latin typeface="Arial"/>
              <a:ea typeface="Arial"/>
              <a:cs typeface="Arial"/>
              <a:sym typeface="Arial"/>
            </a:endParaRPr>
          </a:p>
          <a:p>
            <a:pPr indent="-304800" lvl="1" marL="914400" rtl="0" algn="l">
              <a:lnSpc>
                <a:spcPct val="10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Still being stored in clipboard</a:t>
            </a:r>
            <a:endParaRPr sz="1200">
              <a:solidFill>
                <a:srgbClr val="000000"/>
              </a:solidFill>
              <a:latin typeface="Arial"/>
              <a:ea typeface="Arial"/>
              <a:cs typeface="Arial"/>
              <a:sym typeface="Arial"/>
            </a:endParaRPr>
          </a:p>
          <a:p>
            <a:pPr indent="-304800" lvl="1" marL="914400" rtl="0" algn="l">
              <a:lnSpc>
                <a:spcPct val="10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Physical access</a:t>
            </a:r>
            <a:endParaRPr sz="1200">
              <a:solidFill>
                <a:srgbClr val="000000"/>
              </a:solidFill>
              <a:latin typeface="Arial"/>
              <a:ea typeface="Arial"/>
              <a:cs typeface="Arial"/>
              <a:sym typeface="Arial"/>
            </a:endParaRPr>
          </a:p>
          <a:p>
            <a:pPr indent="-304800" lvl="1" marL="914400" rtl="0" algn="l">
              <a:lnSpc>
                <a:spcPct val="10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Prevent website sniffing your clipboard</a:t>
            </a:r>
            <a:endParaRPr sz="1200">
              <a:solidFill>
                <a:srgbClr val="000000"/>
              </a:solidFill>
              <a:latin typeface="Arial"/>
              <a:ea typeface="Arial"/>
              <a:cs typeface="Arial"/>
              <a:sym typeface="Arial"/>
            </a:endParaRPr>
          </a:p>
          <a:p>
            <a:pPr indent="-304800" lvl="1" marL="914400" rtl="0" algn="l">
              <a:lnSpc>
                <a:spcPct val="10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Setting time interval</a:t>
            </a:r>
            <a:endParaRPr sz="1200">
              <a:solidFill>
                <a:srgbClr val="000000"/>
              </a:solidFill>
              <a:latin typeface="Arial"/>
              <a:ea typeface="Arial"/>
              <a:cs typeface="Arial"/>
              <a:sym typeface="Arial"/>
            </a:endParaRPr>
          </a:p>
          <a:p>
            <a:pPr indent="0" lvl="0" marL="0" rtl="0" algn="l">
              <a:lnSpc>
                <a:spcPct val="105000"/>
              </a:lnSpc>
              <a:spcBef>
                <a:spcPts val="0"/>
              </a:spcBef>
              <a:spcAft>
                <a:spcPts val="0"/>
              </a:spcAft>
              <a:buNone/>
            </a:pPr>
            <a:r>
              <a:t/>
            </a:r>
            <a:endParaRPr sz="1500">
              <a:solidFill>
                <a:srgbClr val="000000"/>
              </a:solidFill>
              <a:latin typeface="Arial"/>
              <a:ea typeface="Arial"/>
              <a:cs typeface="Arial"/>
              <a:sym typeface="Arial"/>
            </a:endParaRPr>
          </a:p>
          <a:p>
            <a:pPr indent="-323850" lvl="0" marL="457200" rtl="0" algn="l">
              <a:lnSpc>
                <a:spcPct val="105000"/>
              </a:lnSpc>
              <a:spcBef>
                <a:spcPts val="0"/>
              </a:spcBef>
              <a:spcAft>
                <a:spcPts val="0"/>
              </a:spcAft>
              <a:buClr>
                <a:srgbClr val="000000"/>
              </a:buClr>
              <a:buSzPts val="1500"/>
              <a:buFont typeface="Arial"/>
              <a:buChar char="●"/>
            </a:pPr>
            <a:r>
              <a:rPr lang="en-GB" sz="1500">
                <a:solidFill>
                  <a:srgbClr val="000000"/>
                </a:solidFill>
                <a:latin typeface="Arial"/>
                <a:ea typeface="Arial"/>
                <a:cs typeface="Arial"/>
                <a:sym typeface="Arial"/>
              </a:rPr>
              <a:t>Auto Lock after computer idle</a:t>
            </a:r>
            <a:endParaRPr sz="1500">
              <a:solidFill>
                <a:srgbClr val="000000"/>
              </a:solidFill>
              <a:latin typeface="Arial"/>
              <a:ea typeface="Arial"/>
              <a:cs typeface="Arial"/>
              <a:sym typeface="Arial"/>
            </a:endParaRPr>
          </a:p>
          <a:p>
            <a:pPr indent="-304800" lvl="1" marL="914400" rtl="0" algn="l">
              <a:lnSpc>
                <a:spcPct val="10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Lock</a:t>
            </a:r>
            <a:r>
              <a:rPr lang="en-GB" sz="1200">
                <a:solidFill>
                  <a:srgbClr val="000000"/>
                </a:solidFill>
                <a:latin typeface="Arial"/>
                <a:ea typeface="Arial"/>
                <a:cs typeface="Arial"/>
                <a:sym typeface="Arial"/>
              </a:rPr>
              <a:t> the vault</a:t>
            </a:r>
            <a:endParaRPr sz="1200">
              <a:solidFill>
                <a:srgbClr val="000000"/>
              </a:solidFill>
              <a:latin typeface="Arial"/>
              <a:ea typeface="Arial"/>
              <a:cs typeface="Arial"/>
              <a:sym typeface="Arial"/>
            </a:endParaRPr>
          </a:p>
          <a:p>
            <a:pPr indent="-304800" lvl="1" marL="914400" rtl="0" algn="l">
              <a:lnSpc>
                <a:spcPct val="10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Prevent Unauthorized access</a:t>
            </a:r>
            <a:endParaRPr sz="1200">
              <a:solidFill>
                <a:srgbClr val="000000"/>
              </a:solidFill>
              <a:latin typeface="Arial"/>
              <a:ea typeface="Arial"/>
              <a:cs typeface="Arial"/>
              <a:sym typeface="Arial"/>
            </a:endParaRPr>
          </a:p>
          <a:p>
            <a:pPr indent="-304800" lvl="1" marL="914400" rtl="0" algn="l">
              <a:lnSpc>
                <a:spcPct val="10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Setting time interval</a:t>
            </a:r>
            <a:endParaRPr sz="1200">
              <a:solidFill>
                <a:srgbClr val="000000"/>
              </a:solidFill>
              <a:latin typeface="Arial"/>
              <a:ea typeface="Arial"/>
              <a:cs typeface="Arial"/>
              <a:sym typeface="Arial"/>
            </a:endParaRPr>
          </a:p>
          <a:p>
            <a:pPr indent="0" lvl="0" marL="0" rtl="0" algn="l">
              <a:lnSpc>
                <a:spcPct val="105000"/>
              </a:lnSpc>
              <a:spcBef>
                <a:spcPts val="0"/>
              </a:spcBef>
              <a:spcAft>
                <a:spcPts val="0"/>
              </a:spcAft>
              <a:buNone/>
            </a:pPr>
            <a:r>
              <a:t/>
            </a:r>
            <a:endParaRPr sz="1200">
              <a:solidFill>
                <a:srgbClr val="000000"/>
              </a:solidFill>
              <a:latin typeface="Arial"/>
              <a:ea typeface="Arial"/>
              <a:cs typeface="Arial"/>
              <a:sym typeface="Arial"/>
            </a:endParaRPr>
          </a:p>
          <a:p>
            <a:pPr indent="-323850" lvl="0" marL="457200" rtl="0" algn="l">
              <a:lnSpc>
                <a:spcPct val="105000"/>
              </a:lnSpc>
              <a:spcBef>
                <a:spcPts val="0"/>
              </a:spcBef>
              <a:spcAft>
                <a:spcPts val="0"/>
              </a:spcAft>
              <a:buClr>
                <a:srgbClr val="000000"/>
              </a:buClr>
              <a:buSzPts val="1500"/>
              <a:buFont typeface="Arial"/>
              <a:buChar char="●"/>
            </a:pPr>
            <a:r>
              <a:rPr lang="en-GB" sz="1500">
                <a:solidFill>
                  <a:srgbClr val="000000"/>
                </a:solidFill>
                <a:latin typeface="Arial"/>
                <a:ea typeface="Arial"/>
                <a:cs typeface="Arial"/>
                <a:sym typeface="Arial"/>
              </a:rPr>
              <a:t>Random Password Generator</a:t>
            </a:r>
            <a:endParaRPr sz="1500">
              <a:solidFill>
                <a:srgbClr val="000000"/>
              </a:solidFill>
              <a:latin typeface="Arial"/>
              <a:ea typeface="Arial"/>
              <a:cs typeface="Arial"/>
              <a:sym typeface="Arial"/>
            </a:endParaRPr>
          </a:p>
          <a:p>
            <a:pPr indent="-304800" lvl="1" marL="914400" rtl="0" algn="l">
              <a:lnSpc>
                <a:spcPct val="10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Generate password according to</a:t>
            </a:r>
            <a:endParaRPr sz="1200">
              <a:solidFill>
                <a:srgbClr val="000000"/>
              </a:solidFill>
              <a:latin typeface="Arial"/>
              <a:ea typeface="Arial"/>
              <a:cs typeface="Arial"/>
              <a:sym typeface="Arial"/>
            </a:endParaRPr>
          </a:p>
          <a:p>
            <a:pPr indent="-304800" lvl="2" marL="1371600" rtl="0" algn="l">
              <a:lnSpc>
                <a:spcPct val="10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Length</a:t>
            </a:r>
            <a:endParaRPr sz="1200">
              <a:solidFill>
                <a:srgbClr val="000000"/>
              </a:solidFill>
              <a:latin typeface="Arial"/>
              <a:ea typeface="Arial"/>
              <a:cs typeface="Arial"/>
              <a:sym typeface="Arial"/>
            </a:endParaRPr>
          </a:p>
          <a:p>
            <a:pPr indent="-304800" lvl="2" marL="1371600" rtl="0" algn="l">
              <a:lnSpc>
                <a:spcPct val="10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Symbols</a:t>
            </a:r>
            <a:endParaRPr sz="1200">
              <a:solidFill>
                <a:srgbClr val="000000"/>
              </a:solidFill>
              <a:latin typeface="Arial"/>
              <a:ea typeface="Arial"/>
              <a:cs typeface="Arial"/>
              <a:sym typeface="Arial"/>
            </a:endParaRPr>
          </a:p>
          <a:p>
            <a:pPr indent="-304800" lvl="2" marL="1371600" rtl="0" algn="l">
              <a:lnSpc>
                <a:spcPct val="10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Digits</a:t>
            </a:r>
            <a:endParaRPr sz="1200">
              <a:solidFill>
                <a:srgbClr val="000000"/>
              </a:solidFill>
              <a:latin typeface="Arial"/>
              <a:ea typeface="Arial"/>
              <a:cs typeface="Arial"/>
              <a:sym typeface="Arial"/>
            </a:endParaRPr>
          </a:p>
        </p:txBody>
      </p:sp>
      <p:pic>
        <p:nvPicPr>
          <p:cNvPr id="193" name="Google Shape;193;p21"/>
          <p:cNvPicPr preferRelativeResize="0"/>
          <p:nvPr/>
        </p:nvPicPr>
        <p:blipFill>
          <a:blip r:embed="rId3">
            <a:alphaModFix/>
          </a:blip>
          <a:stretch>
            <a:fillRect/>
          </a:stretch>
        </p:blipFill>
        <p:spPr>
          <a:xfrm>
            <a:off x="3912425" y="1017800"/>
            <a:ext cx="1319150" cy="1319150"/>
          </a:xfrm>
          <a:prstGeom prst="rect">
            <a:avLst/>
          </a:prstGeom>
          <a:noFill/>
          <a:ln>
            <a:noFill/>
          </a:ln>
        </p:spPr>
      </p:pic>
      <p:pic>
        <p:nvPicPr>
          <p:cNvPr id="194" name="Google Shape;194;p21"/>
          <p:cNvPicPr preferRelativeResize="0"/>
          <p:nvPr/>
        </p:nvPicPr>
        <p:blipFill>
          <a:blip r:embed="rId4">
            <a:alphaModFix/>
          </a:blip>
          <a:stretch>
            <a:fillRect/>
          </a:stretch>
        </p:blipFill>
        <p:spPr>
          <a:xfrm>
            <a:off x="4119775" y="2571750"/>
            <a:ext cx="904450" cy="904450"/>
          </a:xfrm>
          <a:prstGeom prst="rect">
            <a:avLst/>
          </a:prstGeom>
          <a:noFill/>
          <a:ln>
            <a:noFill/>
          </a:ln>
        </p:spPr>
      </p:pic>
      <p:pic>
        <p:nvPicPr>
          <p:cNvPr id="195" name="Google Shape;195;p21"/>
          <p:cNvPicPr preferRelativeResize="0"/>
          <p:nvPr/>
        </p:nvPicPr>
        <p:blipFill>
          <a:blip r:embed="rId5">
            <a:alphaModFix/>
          </a:blip>
          <a:stretch>
            <a:fillRect/>
          </a:stretch>
        </p:blipFill>
        <p:spPr>
          <a:xfrm>
            <a:off x="4092700" y="3670750"/>
            <a:ext cx="958600" cy="958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