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vi-VN"/>
          </a:p>
        </p:txBody>
      </p:sp>
      <p:sp>
        <p:nvSpPr>
          <p:cNvPr id="4" name="Date Placeholder 3"/>
          <p:cNvSpPr>
            <a:spLocks noGrp="1"/>
          </p:cNvSpPr>
          <p:nvPr>
            <p:ph type="dt" sz="half" idx="10"/>
          </p:nvPr>
        </p:nvSpPr>
        <p:spPr/>
        <p:txBody>
          <a:bodyPr/>
          <a:lstStyle/>
          <a:p>
            <a:fld id="{83B09B5F-F3D4-4C09-AC91-9A26300F83AA}" type="datetimeFigureOut">
              <a:rPr lang="vi-VN" smtClean="0"/>
              <a:t>01/10/2025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6F4558A-6A67-44B0-9D3F-20997D96F7A3}" type="slidenum">
              <a:rPr lang="vi-VN" smtClean="0"/>
              <a:t>‹#›</a:t>
            </a:fld>
            <a:endParaRPr lang="vi-VN"/>
          </a:p>
        </p:txBody>
      </p:sp>
    </p:spTree>
    <p:extLst>
      <p:ext uri="{BB962C8B-B14F-4D97-AF65-F5344CB8AC3E}">
        <p14:creationId xmlns:p14="http://schemas.microsoft.com/office/powerpoint/2010/main" val="1994330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83B09B5F-F3D4-4C09-AC91-9A26300F83AA}" type="datetimeFigureOut">
              <a:rPr lang="vi-VN" smtClean="0"/>
              <a:t>01/10/2025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6F4558A-6A67-44B0-9D3F-20997D96F7A3}" type="slidenum">
              <a:rPr lang="vi-VN" smtClean="0"/>
              <a:t>‹#›</a:t>
            </a:fld>
            <a:endParaRPr lang="vi-VN"/>
          </a:p>
        </p:txBody>
      </p:sp>
    </p:spTree>
    <p:extLst>
      <p:ext uri="{BB962C8B-B14F-4D97-AF65-F5344CB8AC3E}">
        <p14:creationId xmlns:p14="http://schemas.microsoft.com/office/powerpoint/2010/main" val="2289604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83B09B5F-F3D4-4C09-AC91-9A26300F83AA}" type="datetimeFigureOut">
              <a:rPr lang="vi-VN" smtClean="0"/>
              <a:t>01/10/2025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6F4558A-6A67-44B0-9D3F-20997D96F7A3}" type="slidenum">
              <a:rPr lang="vi-VN" smtClean="0"/>
              <a:t>‹#›</a:t>
            </a:fld>
            <a:endParaRPr lang="vi-VN"/>
          </a:p>
        </p:txBody>
      </p:sp>
    </p:spTree>
    <p:extLst>
      <p:ext uri="{BB962C8B-B14F-4D97-AF65-F5344CB8AC3E}">
        <p14:creationId xmlns:p14="http://schemas.microsoft.com/office/powerpoint/2010/main" val="831169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83B09B5F-F3D4-4C09-AC91-9A26300F83AA}" type="datetimeFigureOut">
              <a:rPr lang="vi-VN" smtClean="0"/>
              <a:t>01/10/2025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6F4558A-6A67-44B0-9D3F-20997D96F7A3}" type="slidenum">
              <a:rPr lang="vi-VN" smtClean="0"/>
              <a:t>‹#›</a:t>
            </a:fld>
            <a:endParaRPr lang="vi-VN"/>
          </a:p>
        </p:txBody>
      </p:sp>
    </p:spTree>
    <p:extLst>
      <p:ext uri="{BB962C8B-B14F-4D97-AF65-F5344CB8AC3E}">
        <p14:creationId xmlns:p14="http://schemas.microsoft.com/office/powerpoint/2010/main" val="728245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B09B5F-F3D4-4C09-AC91-9A26300F83AA}" type="datetimeFigureOut">
              <a:rPr lang="vi-VN" smtClean="0"/>
              <a:t>01/10/2025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26F4558A-6A67-44B0-9D3F-20997D96F7A3}" type="slidenum">
              <a:rPr lang="vi-VN" smtClean="0"/>
              <a:t>‹#›</a:t>
            </a:fld>
            <a:endParaRPr lang="vi-VN"/>
          </a:p>
        </p:txBody>
      </p:sp>
    </p:spTree>
    <p:extLst>
      <p:ext uri="{BB962C8B-B14F-4D97-AF65-F5344CB8AC3E}">
        <p14:creationId xmlns:p14="http://schemas.microsoft.com/office/powerpoint/2010/main" val="2934496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p>
            <a:fld id="{83B09B5F-F3D4-4C09-AC91-9A26300F83AA}" type="datetimeFigureOut">
              <a:rPr lang="vi-VN" smtClean="0"/>
              <a:t>01/10/2025</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26F4558A-6A67-44B0-9D3F-20997D96F7A3}" type="slidenum">
              <a:rPr lang="vi-VN" smtClean="0"/>
              <a:t>‹#›</a:t>
            </a:fld>
            <a:endParaRPr lang="vi-VN"/>
          </a:p>
        </p:txBody>
      </p:sp>
    </p:spTree>
    <p:extLst>
      <p:ext uri="{BB962C8B-B14F-4D97-AF65-F5344CB8AC3E}">
        <p14:creationId xmlns:p14="http://schemas.microsoft.com/office/powerpoint/2010/main" val="1883655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p>
            <a:fld id="{83B09B5F-F3D4-4C09-AC91-9A26300F83AA}" type="datetimeFigureOut">
              <a:rPr lang="vi-VN" smtClean="0"/>
              <a:t>01/10/2025</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26F4558A-6A67-44B0-9D3F-20997D96F7A3}" type="slidenum">
              <a:rPr lang="vi-VN" smtClean="0"/>
              <a:t>‹#›</a:t>
            </a:fld>
            <a:endParaRPr lang="vi-VN"/>
          </a:p>
        </p:txBody>
      </p:sp>
    </p:spTree>
    <p:extLst>
      <p:ext uri="{BB962C8B-B14F-4D97-AF65-F5344CB8AC3E}">
        <p14:creationId xmlns:p14="http://schemas.microsoft.com/office/powerpoint/2010/main" val="1848043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p>
            <a:fld id="{83B09B5F-F3D4-4C09-AC91-9A26300F83AA}" type="datetimeFigureOut">
              <a:rPr lang="vi-VN" smtClean="0"/>
              <a:t>01/10/2025</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26F4558A-6A67-44B0-9D3F-20997D96F7A3}" type="slidenum">
              <a:rPr lang="vi-VN" smtClean="0"/>
              <a:t>‹#›</a:t>
            </a:fld>
            <a:endParaRPr lang="vi-VN"/>
          </a:p>
        </p:txBody>
      </p:sp>
    </p:spTree>
    <p:extLst>
      <p:ext uri="{BB962C8B-B14F-4D97-AF65-F5344CB8AC3E}">
        <p14:creationId xmlns:p14="http://schemas.microsoft.com/office/powerpoint/2010/main" val="3397880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B09B5F-F3D4-4C09-AC91-9A26300F83AA}" type="datetimeFigureOut">
              <a:rPr lang="vi-VN" smtClean="0"/>
              <a:t>01/10/2025</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26F4558A-6A67-44B0-9D3F-20997D96F7A3}" type="slidenum">
              <a:rPr lang="vi-VN" smtClean="0"/>
              <a:t>‹#›</a:t>
            </a:fld>
            <a:endParaRPr lang="vi-VN"/>
          </a:p>
        </p:txBody>
      </p:sp>
    </p:spTree>
    <p:extLst>
      <p:ext uri="{BB962C8B-B14F-4D97-AF65-F5344CB8AC3E}">
        <p14:creationId xmlns:p14="http://schemas.microsoft.com/office/powerpoint/2010/main" val="575050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3B09B5F-F3D4-4C09-AC91-9A26300F83AA}" type="datetimeFigureOut">
              <a:rPr lang="vi-VN" smtClean="0"/>
              <a:t>01/10/2025</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26F4558A-6A67-44B0-9D3F-20997D96F7A3}" type="slidenum">
              <a:rPr lang="vi-VN" smtClean="0"/>
              <a:t>‹#›</a:t>
            </a:fld>
            <a:endParaRPr lang="vi-VN"/>
          </a:p>
        </p:txBody>
      </p:sp>
    </p:spTree>
    <p:extLst>
      <p:ext uri="{BB962C8B-B14F-4D97-AF65-F5344CB8AC3E}">
        <p14:creationId xmlns:p14="http://schemas.microsoft.com/office/powerpoint/2010/main" val="3178311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3B09B5F-F3D4-4C09-AC91-9A26300F83AA}" type="datetimeFigureOut">
              <a:rPr lang="vi-VN" smtClean="0"/>
              <a:t>01/10/2025</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26F4558A-6A67-44B0-9D3F-20997D96F7A3}" type="slidenum">
              <a:rPr lang="vi-VN" smtClean="0"/>
              <a:t>‹#›</a:t>
            </a:fld>
            <a:endParaRPr lang="vi-VN"/>
          </a:p>
        </p:txBody>
      </p:sp>
    </p:spTree>
    <p:extLst>
      <p:ext uri="{BB962C8B-B14F-4D97-AF65-F5344CB8AC3E}">
        <p14:creationId xmlns:p14="http://schemas.microsoft.com/office/powerpoint/2010/main" val="1166268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B09B5F-F3D4-4C09-AC91-9A26300F83AA}" type="datetimeFigureOut">
              <a:rPr lang="vi-VN" smtClean="0"/>
              <a:t>01/10/2025</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F4558A-6A67-44B0-9D3F-20997D96F7A3}" type="slidenum">
              <a:rPr lang="vi-VN" smtClean="0"/>
              <a:t>‹#›</a:t>
            </a:fld>
            <a:endParaRPr lang="vi-VN"/>
          </a:p>
        </p:txBody>
      </p:sp>
    </p:spTree>
    <p:extLst>
      <p:ext uri="{BB962C8B-B14F-4D97-AF65-F5344CB8AC3E}">
        <p14:creationId xmlns:p14="http://schemas.microsoft.com/office/powerpoint/2010/main" val="4191179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0754" y="-92483"/>
            <a:ext cx="9144000" cy="2387600"/>
          </a:xfrm>
        </p:spPr>
        <p:txBody>
          <a:bodyPr>
            <a:normAutofit/>
          </a:bodyPr>
          <a:lstStyle/>
          <a:p>
            <a:pPr fontAlgn="base"/>
            <a:r>
              <a:rPr lang="vi-VN" i="1" u="sng" dirty="0" smtClean="0"/>
              <a:t>Biến đổi khí hậu </a:t>
            </a:r>
            <a:r>
              <a:rPr lang="vi-VN" dirty="0" smtClean="0"/>
              <a:t/>
            </a:r>
            <a:br>
              <a:rPr lang="vi-VN" dirty="0" smtClean="0"/>
            </a:br>
            <a:endParaRPr lang="vi-VN"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4562" y="1981609"/>
            <a:ext cx="3431449" cy="3313346"/>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5463" y="2131612"/>
            <a:ext cx="5090609" cy="3313343"/>
          </a:xfrm>
          <a:prstGeom prst="rect">
            <a:avLst/>
          </a:prstGeom>
        </p:spPr>
      </p:pic>
    </p:spTree>
    <p:extLst>
      <p:ext uri="{BB962C8B-B14F-4D97-AF65-F5344CB8AC3E}">
        <p14:creationId xmlns:p14="http://schemas.microsoft.com/office/powerpoint/2010/main" val="7995592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Khái niệm </a:t>
            </a:r>
            <a:br>
              <a:rPr lang="vi-VN" dirty="0" smtClean="0"/>
            </a:br>
            <a:endParaRPr lang="vi-VN" dirty="0"/>
          </a:p>
        </p:txBody>
      </p:sp>
      <p:sp>
        <p:nvSpPr>
          <p:cNvPr id="3" name="Content Placeholder 2"/>
          <p:cNvSpPr>
            <a:spLocks noGrp="1"/>
          </p:cNvSpPr>
          <p:nvPr>
            <p:ph idx="1"/>
          </p:nvPr>
        </p:nvSpPr>
        <p:spPr>
          <a:xfrm>
            <a:off x="-3132910" y="1276985"/>
            <a:ext cx="15652121" cy="4351338"/>
          </a:xfrm>
        </p:spPr>
        <p:txBody>
          <a:bodyPr/>
          <a:lstStyle/>
          <a:p>
            <a:pPr lvl="8"/>
            <a:r>
              <a:rPr lang="vi-VN" dirty="0" smtClean="0"/>
              <a:t>Biến đổi môi trường là gì : </a:t>
            </a:r>
            <a:r>
              <a:rPr lang="vi-VN" dirty="0"/>
              <a:t>Biến đổi khí hậu </a:t>
            </a:r>
            <a:r>
              <a:rPr lang="vi-VN" dirty="0" smtClean="0"/>
              <a:t>là sự thay đổi lâu dài trong điều kiện thời tiết và khí hậu của Trái Đất, thể hiện qua sự tăng nhiệt độ trung bình toàn cầu và gia tăng các hiện tượng thời tiết cực đoan như bão, lũ, hạn hán, và băng tan</a:t>
            </a:r>
            <a:r>
              <a:rPr lang="vi-VN"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2602547"/>
            <a:ext cx="4863353" cy="30257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0290" y="2602546"/>
            <a:ext cx="4804522" cy="3025775"/>
          </a:xfrm>
          <a:prstGeom prst="rect">
            <a:avLst/>
          </a:prstGeom>
        </p:spPr>
      </p:pic>
    </p:spTree>
    <p:extLst>
      <p:ext uri="{BB962C8B-B14F-4D97-AF65-F5344CB8AC3E}">
        <p14:creationId xmlns:p14="http://schemas.microsoft.com/office/powerpoint/2010/main" val="21919545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828" y="0"/>
            <a:ext cx="10515600" cy="1325563"/>
          </a:xfrm>
        </p:spPr>
        <p:txBody>
          <a:bodyPr/>
          <a:lstStyle/>
          <a:p>
            <a:r>
              <a:rPr lang="vi-VN" dirty="0" smtClean="0"/>
              <a:t>Nguyên nhân dẫn đến biến đổi khí hậu </a:t>
            </a:r>
            <a:endParaRPr lang="vi-VN" dirty="0"/>
          </a:p>
        </p:txBody>
      </p:sp>
      <p:sp>
        <p:nvSpPr>
          <p:cNvPr id="3" name="Content Placeholder 2"/>
          <p:cNvSpPr>
            <a:spLocks noGrp="1"/>
          </p:cNvSpPr>
          <p:nvPr>
            <p:ph idx="1"/>
          </p:nvPr>
        </p:nvSpPr>
        <p:spPr>
          <a:xfrm>
            <a:off x="733697" y="1224733"/>
            <a:ext cx="10515600" cy="4351338"/>
          </a:xfrm>
        </p:spPr>
        <p:txBody>
          <a:bodyPr/>
          <a:lstStyle/>
          <a:p>
            <a:r>
              <a:rPr lang="vi-VN" dirty="0"/>
              <a:t>Các nguyên nhân chính gây ra hiệu ứng nhà kính là do hoạt động của con người như đốt nhiên liệu hóa thạch, chặt phá rừng, nông nghiệp và chăn nuôi, cũng như các hoạt động công nghiệp. Những hoạt động này thải ra một lượng lớn khí nhà kính, đặc biệt là CO₂, vào khí quyển, gây ra sự gia tăng nhiệt độ Trái Đất.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1340" y="3477010"/>
            <a:ext cx="5500313" cy="3025004"/>
          </a:xfrm>
          <a:prstGeom prst="rect">
            <a:avLst/>
          </a:prstGeom>
        </p:spPr>
      </p:pic>
    </p:spTree>
    <p:extLst>
      <p:ext uri="{BB962C8B-B14F-4D97-AF65-F5344CB8AC3E}">
        <p14:creationId xmlns:p14="http://schemas.microsoft.com/office/powerpoint/2010/main" val="2838548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Hậu quả khi biến đổi khí hậu </a:t>
            </a:r>
            <a:endParaRPr lang="vi-VN" dirty="0"/>
          </a:p>
        </p:txBody>
      </p:sp>
      <p:sp>
        <p:nvSpPr>
          <p:cNvPr id="3" name="Content Placeholder 2"/>
          <p:cNvSpPr>
            <a:spLocks noGrp="1"/>
          </p:cNvSpPr>
          <p:nvPr>
            <p:ph idx="1"/>
          </p:nvPr>
        </p:nvSpPr>
        <p:spPr/>
        <p:txBody>
          <a:bodyPr>
            <a:normAutofit fontScale="55000" lnSpcReduction="20000"/>
          </a:bodyPr>
          <a:lstStyle/>
          <a:p>
            <a:r>
              <a:rPr lang="vi-VN" b="1" dirty="0"/>
              <a:t>Nhiệt độ tăng:</a:t>
            </a:r>
            <a:r>
              <a:rPr lang="vi-VN" dirty="0"/>
              <a:t> </a:t>
            </a:r>
          </a:p>
          <a:p>
            <a:r>
              <a:rPr lang="vi-VN" dirty="0"/>
              <a:t>Là biểu hiện chính của biến đổi khí hậu, làm trầm trọng thêm các vấn đề khác như băng tan và các hiện tượng thời tiết cực đoan.</a:t>
            </a:r>
          </a:p>
          <a:p>
            <a:r>
              <a:rPr lang="vi-VN" b="1" dirty="0"/>
              <a:t>Băng tan:</a:t>
            </a:r>
            <a:r>
              <a:rPr lang="vi-VN" dirty="0"/>
              <a:t> </a:t>
            </a:r>
          </a:p>
          <a:p>
            <a:r>
              <a:rPr lang="vi-VN" dirty="0"/>
              <a:t>Sự gia tăng nhiệt độ dẫn đến băng ở các cực và trên núi tan chảy, góp phần làm tăng mực nước biển và gây ra các tác động tiêu cực đến môi trường sống.</a:t>
            </a:r>
          </a:p>
          <a:p>
            <a:r>
              <a:rPr lang="vi-VN" b="1" dirty="0"/>
              <a:t>Thiên tai:</a:t>
            </a:r>
            <a:r>
              <a:rPr lang="vi-VN" dirty="0"/>
              <a:t> </a:t>
            </a:r>
          </a:p>
          <a:p>
            <a:r>
              <a:rPr lang="vi-VN" dirty="0"/>
              <a:t>Biến đổi khí hậu làm gia tăng tần suất và cường độ của các hiện tượng thời tiết cực đoan như bão, lũ lụt, hạn hán, gây thiệt hại nặng nề về người và tài sản.</a:t>
            </a:r>
          </a:p>
          <a:p>
            <a:r>
              <a:rPr lang="vi-VN" b="1" dirty="0"/>
              <a:t>Suy giảm đa dạng sinh học:</a:t>
            </a:r>
            <a:r>
              <a:rPr lang="vi-VN" dirty="0"/>
              <a:t> </a:t>
            </a:r>
          </a:p>
          <a:p>
            <a:r>
              <a:rPr lang="vi-VN" dirty="0"/>
              <a:t>Nhiệt độ tăng, sự thay đổi môi trường sống và dịch bệnh do biến đổi khí hậu gây ra là những nguyên nhân chính dẫn đến sự suy giảm số lượng và nguy cơ tuyệt chủng của nhiều loài sinh vật.</a:t>
            </a:r>
          </a:p>
          <a:p>
            <a:pPr fontAlgn="ctr"/>
            <a:r>
              <a:rPr lang="vi-VN" dirty="0"/>
              <a:t>Hậu quả: </a:t>
            </a:r>
          </a:p>
          <a:p>
            <a:r>
              <a:rPr lang="vi-VN" b="1" dirty="0"/>
              <a:t>Mất cân bằng hệ sinh thái:</a:t>
            </a:r>
            <a:r>
              <a:rPr lang="vi-VN" dirty="0"/>
              <a:t> </a:t>
            </a:r>
          </a:p>
          <a:p>
            <a:r>
              <a:rPr lang="vi-VN" dirty="0"/>
              <a:t>Sự biến mất của các loài sinh vật ảnh hưởng đến chuỗi thức ăn và các chức năng quan trọng của hệ sinh thái.</a:t>
            </a:r>
          </a:p>
          <a:p>
            <a:r>
              <a:rPr lang="vi-VN" b="1" dirty="0"/>
              <a:t>Ảnh hưởng đến con người:</a:t>
            </a:r>
            <a:r>
              <a:rPr lang="vi-VN" dirty="0"/>
              <a:t> </a:t>
            </a:r>
          </a:p>
          <a:p>
            <a:r>
              <a:rPr lang="vi-VN" dirty="0"/>
              <a:t>Các tác động này đe dọa an ninh lương thực, sức khỏe con người và cuộc sống của cộng đồng.</a:t>
            </a:r>
          </a:p>
          <a:p>
            <a:endParaRPr lang="vi-VN" dirty="0"/>
          </a:p>
        </p:txBody>
      </p:sp>
    </p:spTree>
    <p:extLst>
      <p:ext uri="{BB962C8B-B14F-4D97-AF65-F5344CB8AC3E}">
        <p14:creationId xmlns:p14="http://schemas.microsoft.com/office/powerpoint/2010/main" val="760190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1000"/>
                                        <p:tgtEl>
                                          <p:spTgt spid="3">
                                            <p:txEl>
                                              <p:pRg st="11" end="11"/>
                                            </p:txEl>
                                          </p:spTgt>
                                        </p:tgtEl>
                                      </p:cBhvr>
                                    </p:animEffect>
                                    <p:anim calcmode="lin" valueType="num">
                                      <p:cBhvr>
                                        <p:cTn id="8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3">
                                            <p:txEl>
                                              <p:pRg st="12" end="12"/>
                                            </p:txEl>
                                          </p:spTgt>
                                        </p:tgtEl>
                                        <p:attrNameLst>
                                          <p:attrName>style.visibility</p:attrName>
                                        </p:attrNameLst>
                                      </p:cBhvr>
                                      <p:to>
                                        <p:strVal val="visible"/>
                                      </p:to>
                                    </p:set>
                                    <p:animEffect transition="in" filter="fade">
                                      <p:cBhvr>
                                        <p:cTn id="91" dur="1000"/>
                                        <p:tgtEl>
                                          <p:spTgt spid="3">
                                            <p:txEl>
                                              <p:pRg st="12" end="12"/>
                                            </p:txEl>
                                          </p:spTgt>
                                        </p:tgtEl>
                                      </p:cBhvr>
                                    </p:animEffect>
                                    <p:anim calcmode="lin" valueType="num">
                                      <p:cBhvr>
                                        <p:cTn id="92"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Giải pháp </a:t>
            </a:r>
            <a:endParaRPr lang="vi-VN" dirty="0"/>
          </a:p>
        </p:txBody>
      </p:sp>
      <p:sp>
        <p:nvSpPr>
          <p:cNvPr id="3" name="Content Placeholder 2"/>
          <p:cNvSpPr>
            <a:spLocks noGrp="1"/>
          </p:cNvSpPr>
          <p:nvPr>
            <p:ph idx="1"/>
          </p:nvPr>
        </p:nvSpPr>
        <p:spPr/>
        <p:txBody>
          <a:bodyPr>
            <a:normAutofit/>
          </a:bodyPr>
          <a:lstStyle/>
          <a:p>
            <a:r>
              <a:rPr lang="vi-VN" sz="2000" dirty="0"/>
              <a:t>Mọi người đều có thể giúp hạn chế biến đổi khí hậu. Từ cách di chuyển, đến cách tiêu thụ điện và thực phẩm, chúng ta có thể tạo ra sự khác biệt. Hãy bắt đầu với mười hành động này để giải quyết cuộc khủng hoảng khí hậu.</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6531" y="2789192"/>
            <a:ext cx="5625057" cy="3089094"/>
          </a:xfrm>
          <a:prstGeom prst="rect">
            <a:avLst/>
          </a:prstGeom>
        </p:spPr>
      </p:pic>
    </p:spTree>
    <p:extLst>
      <p:ext uri="{BB962C8B-B14F-4D97-AF65-F5344CB8AC3E}">
        <p14:creationId xmlns:p14="http://schemas.microsoft.com/office/powerpoint/2010/main" val="15654635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Lời kêu gọi </a:t>
            </a:r>
            <a:br>
              <a:rPr lang="vi-VN" dirty="0" smtClean="0"/>
            </a:br>
            <a:endParaRPr lang="vi-VN" dirty="0"/>
          </a:p>
        </p:txBody>
      </p:sp>
      <p:sp>
        <p:nvSpPr>
          <p:cNvPr id="3" name="Content Placeholder 2"/>
          <p:cNvSpPr>
            <a:spLocks noGrp="1"/>
          </p:cNvSpPr>
          <p:nvPr>
            <p:ph idx="1"/>
          </p:nvPr>
        </p:nvSpPr>
        <p:spPr/>
        <p:txBody>
          <a:bodyPr/>
          <a:lstStyle/>
          <a:p>
            <a:r>
              <a:rPr lang="vi-VN" dirty="0" smtClean="0"/>
              <a:t>Lời kêu gọi: </a:t>
            </a:r>
            <a:r>
              <a:rPr lang="vi-VN" i="1" dirty="0" smtClean="0"/>
              <a:t>“Mỗi hành động nhỏ – Bảo vệ tương lai lớn”</a:t>
            </a:r>
            <a:r>
              <a:rPr lang="vi-VN" dirty="0" smtClean="0"/>
              <a:t>.</a:t>
            </a:r>
            <a:endParaRPr lang="vi-V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0605" y="2619646"/>
            <a:ext cx="6032591" cy="3258639"/>
          </a:xfrm>
          <a:prstGeom prst="rect">
            <a:avLst/>
          </a:prstGeom>
        </p:spPr>
      </p:pic>
    </p:spTree>
    <p:extLst>
      <p:ext uri="{BB962C8B-B14F-4D97-AF65-F5344CB8AC3E}">
        <p14:creationId xmlns:p14="http://schemas.microsoft.com/office/powerpoint/2010/main" val="41588248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122</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Biến đổi khí hậu  </vt:lpstr>
      <vt:lpstr>Khái niệm  </vt:lpstr>
      <vt:lpstr>Nguyên nhân dẫn đến biến đổi khí hậu </vt:lpstr>
      <vt:lpstr>Hậu quả khi biến đổi khí hậu </vt:lpstr>
      <vt:lpstr>Giải pháp </vt:lpstr>
      <vt:lpstr>Lời kêu gọi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Biến đổi khí hậu</dc:title>
  <dc:creator>Gia Huy</dc:creator>
  <cp:lastModifiedBy>Gia Huy</cp:lastModifiedBy>
  <cp:revision>3</cp:revision>
  <dcterms:created xsi:type="dcterms:W3CDTF">2025-10-01T09:31:50Z</dcterms:created>
  <dcterms:modified xsi:type="dcterms:W3CDTF">2025-10-01T09:55:32Z</dcterms:modified>
</cp:coreProperties>
</file>