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2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55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3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1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2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16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54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1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93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FAEF-8E30-4D66-ACA7-4C384E73B676}" type="datetimeFigureOut">
              <a:rPr lang="de-DE" smtClean="0"/>
              <a:t>04.11.2014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4A6A-F743-47B0-87B6-8612BBCB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1000" y="381000"/>
            <a:ext cx="82296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81000" y="381000"/>
            <a:ext cx="8229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Menu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81000" y="685800"/>
            <a:ext cx="3733800" cy="289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Analysis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Feature | </a:t>
            </a:r>
            <a:r>
              <a:rPr lang="de-DE" dirty="0" err="1" smtClean="0"/>
              <a:t>Mass</a:t>
            </a:r>
            <a:r>
              <a:rPr lang="de-DE" dirty="0" smtClean="0"/>
              <a:t> | Peptide | </a:t>
            </a:r>
            <a:r>
              <a:rPr lang="de-DE" dirty="0" err="1" smtClean="0"/>
              <a:t>Glycan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MS/MS | Score | </a:t>
            </a:r>
            <a:r>
              <a:rPr lang="de-DE" dirty="0" err="1" smtClean="0"/>
              <a:t>rt</a:t>
            </a:r>
            <a:r>
              <a:rPr lang="de-DE" dirty="0" smtClean="0"/>
              <a:t> | </a:t>
            </a:r>
            <a:r>
              <a:rPr lang="de-DE" dirty="0" err="1" smtClean="0"/>
              <a:t>mass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MS/MS | Score | </a:t>
            </a:r>
            <a:r>
              <a:rPr lang="de-DE" dirty="0" err="1" smtClean="0"/>
              <a:t>rt</a:t>
            </a:r>
            <a:r>
              <a:rPr lang="de-DE" dirty="0" smtClean="0"/>
              <a:t> | </a:t>
            </a:r>
            <a:r>
              <a:rPr lang="de-DE" dirty="0" err="1" smtClean="0"/>
              <a:t>mass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Feature | </a:t>
            </a:r>
            <a:r>
              <a:rPr lang="de-DE" dirty="0" err="1" smtClean="0"/>
              <a:t>Mass</a:t>
            </a:r>
            <a:r>
              <a:rPr lang="de-DE" dirty="0" smtClean="0"/>
              <a:t> | Peptide | </a:t>
            </a:r>
            <a:r>
              <a:rPr lang="de-DE" dirty="0" err="1" smtClean="0"/>
              <a:t>Glycan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Feature | </a:t>
            </a:r>
            <a:r>
              <a:rPr lang="de-DE" dirty="0" err="1" smtClean="0"/>
              <a:t>Mass</a:t>
            </a:r>
            <a:r>
              <a:rPr lang="de-DE" dirty="0" smtClean="0"/>
              <a:t> | Peptide | </a:t>
            </a:r>
            <a:r>
              <a:rPr lang="de-DE" dirty="0" err="1" smtClean="0"/>
              <a:t>Glycan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362201" y="3581400"/>
            <a:ext cx="6230814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MS/MS box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343400" y="838200"/>
            <a:ext cx="4114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UcParenR"/>
            </a:pPr>
            <a:r>
              <a:rPr lang="de-DE" dirty="0" smtClean="0"/>
              <a:t>Feature </a:t>
            </a:r>
            <a:r>
              <a:rPr lang="de-DE" dirty="0" err="1" smtClean="0"/>
              <a:t>view</a:t>
            </a:r>
            <a:endParaRPr lang="de-D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map</a:t>
            </a:r>
            <a:endParaRPr lang="de-DE" dirty="0" smtClean="0"/>
          </a:p>
          <a:p>
            <a:pPr marL="342900" indent="-342900">
              <a:buAutoNum type="alphaUcParenR"/>
            </a:pPr>
            <a:r>
              <a:rPr lang="de-DE" dirty="0" smtClean="0"/>
              <a:t>MS </a:t>
            </a:r>
            <a:r>
              <a:rPr lang="de-DE" dirty="0" err="1" smtClean="0"/>
              <a:t>view</a:t>
            </a:r>
            <a:endParaRPr lang="de-D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Precursor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Score </a:t>
            </a:r>
            <a:r>
              <a:rPr lang="de-DE" dirty="0" err="1" smtClean="0"/>
              <a:t>Histogram</a:t>
            </a:r>
            <a:endParaRPr lang="de-DE" dirty="0" smtClean="0"/>
          </a:p>
          <a:p>
            <a:pPr marL="342900" indent="-342900">
              <a:buAutoNum type="alphaUcParenR"/>
            </a:pPr>
            <a:r>
              <a:rPr lang="de-DE" dirty="0" smtClean="0"/>
              <a:t>Peptide View</a:t>
            </a:r>
          </a:p>
          <a:p>
            <a:pPr marL="342900" indent="-342900">
              <a:buAutoNum type="alphaUcParenR"/>
            </a:pPr>
            <a:r>
              <a:rPr lang="de-DE" dirty="0" err="1" smtClean="0"/>
              <a:t>Glycan</a:t>
            </a:r>
            <a:r>
              <a:rPr lang="de-DE" dirty="0" smtClean="0"/>
              <a:t> View</a:t>
            </a:r>
          </a:p>
          <a:p>
            <a:pPr algn="ctr"/>
            <a:r>
              <a:rPr lang="de-DE" dirty="0" smtClean="0"/>
              <a:t>Feature </a:t>
            </a:r>
            <a:r>
              <a:rPr lang="de-DE" dirty="0" err="1" smtClean="0"/>
              <a:t>Map</a:t>
            </a:r>
            <a:endParaRPr lang="de-DE" dirty="0" smtClean="0"/>
          </a:p>
          <a:p>
            <a:pPr algn="ctr"/>
            <a:r>
              <a:rPr lang="de-DE" dirty="0" smtClean="0"/>
              <a:t>Score </a:t>
            </a:r>
            <a:r>
              <a:rPr lang="de-DE" dirty="0" err="1" smtClean="0"/>
              <a:t>Histogram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80999" y="4800600"/>
            <a:ext cx="1981201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Status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63415" y="685800"/>
            <a:ext cx="177018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Identified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3601" y="685800"/>
            <a:ext cx="198413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Unidentified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05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1000" y="375138"/>
            <a:ext cx="82296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81000" y="381000"/>
            <a:ext cx="8229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Menu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191001" y="691662"/>
            <a:ext cx="4430292" cy="2895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Analysis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Feature | </a:t>
            </a:r>
            <a:r>
              <a:rPr lang="de-DE" dirty="0" err="1" smtClean="0"/>
              <a:t>Mass</a:t>
            </a:r>
            <a:r>
              <a:rPr lang="de-DE" dirty="0" smtClean="0"/>
              <a:t> | Peptide | </a:t>
            </a:r>
            <a:r>
              <a:rPr lang="de-DE" dirty="0" err="1" smtClean="0"/>
              <a:t>Glycan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MS/MS | Score | </a:t>
            </a:r>
            <a:r>
              <a:rPr lang="de-DE" dirty="0" err="1" smtClean="0"/>
              <a:t>rt</a:t>
            </a:r>
            <a:r>
              <a:rPr lang="de-DE" dirty="0" smtClean="0"/>
              <a:t> | </a:t>
            </a:r>
            <a:r>
              <a:rPr lang="de-DE" dirty="0" err="1" smtClean="0"/>
              <a:t>mass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MS/MS | Score | </a:t>
            </a:r>
            <a:r>
              <a:rPr lang="de-DE" dirty="0" err="1" smtClean="0"/>
              <a:t>rt</a:t>
            </a:r>
            <a:r>
              <a:rPr lang="de-DE" dirty="0" smtClean="0"/>
              <a:t> | </a:t>
            </a:r>
            <a:r>
              <a:rPr lang="de-DE" dirty="0" err="1" smtClean="0"/>
              <a:t>mass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Feature | </a:t>
            </a:r>
            <a:r>
              <a:rPr lang="de-DE" dirty="0" err="1" smtClean="0"/>
              <a:t>Mass</a:t>
            </a:r>
            <a:r>
              <a:rPr lang="de-DE" dirty="0" smtClean="0"/>
              <a:t> | Peptide | </a:t>
            </a:r>
            <a:r>
              <a:rPr lang="de-DE" dirty="0" err="1" smtClean="0"/>
              <a:t>Glycan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Feature | </a:t>
            </a:r>
            <a:r>
              <a:rPr lang="de-DE" dirty="0" err="1" smtClean="0"/>
              <a:t>Mass</a:t>
            </a:r>
            <a:r>
              <a:rPr lang="de-DE" dirty="0" smtClean="0"/>
              <a:t> | Peptide | </a:t>
            </a:r>
            <a:r>
              <a:rPr lang="de-DE" dirty="0" err="1" smtClean="0"/>
              <a:t>Glycan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191000" y="3587262"/>
            <a:ext cx="4419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MS/MS box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63415" y="3581400"/>
            <a:ext cx="3830689" cy="290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UcParenR"/>
            </a:pPr>
            <a:r>
              <a:rPr lang="de-DE" dirty="0" smtClean="0"/>
              <a:t>Feature </a:t>
            </a:r>
            <a:r>
              <a:rPr lang="de-DE" dirty="0" err="1" smtClean="0"/>
              <a:t>view</a:t>
            </a:r>
            <a:endParaRPr lang="de-D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map</a:t>
            </a:r>
            <a:endParaRPr lang="de-DE" dirty="0" smtClean="0"/>
          </a:p>
          <a:p>
            <a:pPr marL="342900" indent="-342900">
              <a:buAutoNum type="alphaUcParenR"/>
            </a:pPr>
            <a:r>
              <a:rPr lang="de-DE" dirty="0" smtClean="0"/>
              <a:t>MS </a:t>
            </a:r>
            <a:r>
              <a:rPr lang="de-DE" dirty="0" err="1" smtClean="0"/>
              <a:t>view</a:t>
            </a:r>
            <a:endParaRPr lang="de-D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Precursor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Score </a:t>
            </a:r>
            <a:r>
              <a:rPr lang="de-DE" dirty="0" err="1" smtClean="0"/>
              <a:t>Histogram</a:t>
            </a:r>
            <a:endParaRPr lang="de-DE" dirty="0" smtClean="0"/>
          </a:p>
          <a:p>
            <a:pPr marL="342900" indent="-342900">
              <a:buAutoNum type="alphaUcParenR"/>
            </a:pPr>
            <a:r>
              <a:rPr lang="de-DE" dirty="0" smtClean="0"/>
              <a:t>Peptide View</a:t>
            </a:r>
          </a:p>
          <a:p>
            <a:pPr marL="342900" indent="-342900">
              <a:buAutoNum type="alphaUcParenR"/>
            </a:pPr>
            <a:r>
              <a:rPr lang="de-DE" dirty="0" err="1" smtClean="0"/>
              <a:t>Glycan</a:t>
            </a:r>
            <a:r>
              <a:rPr lang="de-DE" dirty="0" smtClean="0"/>
              <a:t> View</a:t>
            </a:r>
          </a:p>
          <a:p>
            <a:pPr algn="ctr"/>
            <a:r>
              <a:rPr lang="de-DE" dirty="0" smtClean="0"/>
              <a:t>Feature </a:t>
            </a:r>
            <a:r>
              <a:rPr lang="de-DE" dirty="0" err="1" smtClean="0"/>
              <a:t>Map</a:t>
            </a:r>
            <a:endParaRPr lang="de-DE" dirty="0" smtClean="0"/>
          </a:p>
          <a:p>
            <a:pPr algn="ctr"/>
            <a:r>
              <a:rPr lang="de-DE" dirty="0" smtClean="0"/>
              <a:t>Score </a:t>
            </a:r>
            <a:r>
              <a:rPr lang="de-DE" dirty="0" err="1" smtClean="0"/>
              <a:t>Histogram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13237" y="2514600"/>
            <a:ext cx="3777764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r>
              <a:rPr lang="de-DE" dirty="0" smtClean="0"/>
              <a:t>Status</a:t>
            </a:r>
          </a:p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199966" y="674077"/>
            <a:ext cx="177018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Identified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626468" y="674077"/>
            <a:ext cx="198413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Unidentified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81000" y="691662"/>
            <a:ext cx="3810000" cy="182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r>
              <a:rPr lang="de-DE" dirty="0" smtClean="0"/>
              <a:t>Files</a:t>
            </a:r>
          </a:p>
          <a:p>
            <a:pPr algn="ctr"/>
            <a:r>
              <a:rPr lang="de-DE" dirty="0" smtClean="0"/>
              <a:t>Status 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16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1000" y="375138"/>
            <a:ext cx="82296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81000" y="381000"/>
            <a:ext cx="8229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Menu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048000" y="3587262"/>
            <a:ext cx="5562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MS/MS box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13237" y="2514600"/>
            <a:ext cx="2634763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r>
              <a:rPr lang="de-DE" dirty="0" smtClean="0"/>
              <a:t>Status</a:t>
            </a:r>
          </a:p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81000" y="691662"/>
            <a:ext cx="2667000" cy="182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r>
              <a:rPr lang="de-DE" dirty="0" smtClean="0"/>
              <a:t>Files</a:t>
            </a:r>
          </a:p>
          <a:p>
            <a:pPr algn="ctr"/>
            <a:r>
              <a:rPr lang="de-DE" dirty="0" err="1" smtClean="0"/>
              <a:t>mzML</a:t>
            </a:r>
            <a:r>
              <a:rPr lang="de-DE" dirty="0" smtClean="0"/>
              <a:t> / Analysis / </a:t>
            </a:r>
            <a:r>
              <a:rPr lang="de-DE" dirty="0" err="1" smtClean="0"/>
              <a:t>Featurefiles</a:t>
            </a:r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042138" y="662355"/>
            <a:ext cx="5568462" cy="290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Chromatograms</a:t>
            </a:r>
            <a:endParaRPr lang="de-DE" dirty="0" smtClean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71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Auswertung von </a:t>
            </a:r>
            <a:r>
              <a:rPr lang="de-DE" sz="2000" dirty="0" err="1" smtClean="0"/>
              <a:t>mzML</a:t>
            </a:r>
            <a:r>
              <a:rPr lang="de-DE" sz="2000" dirty="0" smtClean="0"/>
              <a:t> Files (einer oder mehrere?)</a:t>
            </a:r>
          </a:p>
          <a:p>
            <a:r>
              <a:rPr lang="de-DE" sz="2000" dirty="0" smtClean="0"/>
              <a:t>Erstellung eines </a:t>
            </a:r>
            <a:r>
              <a:rPr lang="de-DE" sz="2000" dirty="0" err="1" smtClean="0"/>
              <a:t>Analysisfiles</a:t>
            </a:r>
            <a:r>
              <a:rPr lang="de-DE" sz="2000" dirty="0" smtClean="0"/>
              <a:t> durch starten der einzelnen </a:t>
            </a:r>
            <a:r>
              <a:rPr lang="de-DE" sz="2000" dirty="0" err="1" smtClean="0"/>
              <a:t>OpenMS</a:t>
            </a:r>
            <a:r>
              <a:rPr lang="de-DE" sz="2000" dirty="0" smtClean="0"/>
              <a:t> </a:t>
            </a:r>
            <a:r>
              <a:rPr lang="de-DE" sz="2000" dirty="0" err="1" smtClean="0"/>
              <a:t>tools</a:t>
            </a:r>
            <a:endParaRPr lang="de-DE" sz="2000" dirty="0"/>
          </a:p>
          <a:p>
            <a:r>
              <a:rPr lang="de-DE" sz="2000" dirty="0" smtClean="0"/>
              <a:t>Einlesen eines </a:t>
            </a:r>
            <a:r>
              <a:rPr lang="de-DE" sz="2000" dirty="0" err="1" smtClean="0"/>
              <a:t>Analysisfiles</a:t>
            </a:r>
            <a:r>
              <a:rPr lang="de-DE" sz="2000" dirty="0" smtClean="0"/>
              <a:t> und Darstellung der Ergebnisse</a:t>
            </a:r>
          </a:p>
          <a:p>
            <a:endParaRPr lang="de-DE" sz="2000" dirty="0"/>
          </a:p>
          <a:p>
            <a:r>
              <a:rPr lang="de-DE" sz="2000" dirty="0" smtClean="0"/>
              <a:t>Händische Auswertung</a:t>
            </a:r>
          </a:p>
          <a:p>
            <a:pPr lvl="1"/>
            <a:r>
              <a:rPr lang="de-DE" sz="1600" dirty="0" smtClean="0"/>
              <a:t>Erstellung von EICs? (Nutzung zur Selektion möglicher MS/MS Spektren, </a:t>
            </a:r>
            <a:r>
              <a:rPr lang="de-DE" sz="1600" dirty="0" err="1" smtClean="0"/>
              <a:t>th</a:t>
            </a:r>
            <a:r>
              <a:rPr lang="de-DE" sz="1600" dirty="0" smtClean="0"/>
              <a:t>. Auch </a:t>
            </a:r>
            <a:r>
              <a:rPr lang="de-DE" sz="1600" dirty="0" err="1" smtClean="0"/>
              <a:t>glyxScore</a:t>
            </a:r>
            <a:r>
              <a:rPr lang="de-DE" sz="1600" dirty="0" smtClean="0"/>
              <a:t> verwendbar…)</a:t>
            </a:r>
          </a:p>
          <a:p>
            <a:pPr lvl="1"/>
            <a:r>
              <a:rPr lang="de-DE" sz="1600" dirty="0" smtClean="0"/>
              <a:t>Ansehen der einzelnen MS/MS </a:t>
            </a:r>
            <a:r>
              <a:rPr lang="de-DE" sz="1600" dirty="0" err="1" smtClean="0"/>
              <a:t>spektren</a:t>
            </a:r>
            <a:endParaRPr lang="de-DE" sz="1600" dirty="0" smtClean="0"/>
          </a:p>
          <a:p>
            <a:pPr lvl="1"/>
            <a:r>
              <a:rPr lang="de-DE" sz="1600" dirty="0" err="1" smtClean="0"/>
              <a:t>Annotierung</a:t>
            </a:r>
            <a:r>
              <a:rPr lang="de-DE" sz="1600" dirty="0" smtClean="0"/>
              <a:t> der MS/MS Spektren mit </a:t>
            </a:r>
            <a:r>
              <a:rPr lang="de-DE" sz="1600" dirty="0" err="1" smtClean="0"/>
              <a:t>Glycan</a:t>
            </a:r>
            <a:r>
              <a:rPr lang="de-DE" sz="1600" dirty="0" smtClean="0"/>
              <a:t> und Peptidabständen</a:t>
            </a:r>
          </a:p>
          <a:p>
            <a:pPr lvl="1"/>
            <a:r>
              <a:rPr lang="de-DE" sz="1600" dirty="0" smtClean="0"/>
              <a:t>Selektion der Features, welche das Spektrum enthalten</a:t>
            </a:r>
          </a:p>
          <a:p>
            <a:pPr lvl="1"/>
            <a:r>
              <a:rPr lang="de-DE" sz="1600" dirty="0" smtClean="0"/>
              <a:t>Erstellung möglicher Peptid / </a:t>
            </a:r>
            <a:r>
              <a:rPr lang="de-DE" sz="1600" dirty="0" err="1" smtClean="0"/>
              <a:t>Glycan</a:t>
            </a:r>
            <a:r>
              <a:rPr lang="de-DE" sz="1600" dirty="0" smtClean="0"/>
              <a:t> </a:t>
            </a:r>
            <a:r>
              <a:rPr lang="de-DE" sz="1600" dirty="0" err="1" smtClean="0"/>
              <a:t>matches</a:t>
            </a:r>
            <a:r>
              <a:rPr lang="de-DE" sz="1600" dirty="0" smtClean="0"/>
              <a:t> zur </a:t>
            </a:r>
            <a:r>
              <a:rPr lang="de-DE" sz="1600" dirty="0" err="1" smtClean="0"/>
              <a:t>Featuremasse</a:t>
            </a:r>
            <a:r>
              <a:rPr lang="de-DE" sz="1600" dirty="0" smtClean="0"/>
              <a:t> (Eingabe Protein / </a:t>
            </a:r>
            <a:r>
              <a:rPr lang="de-DE" sz="1600" dirty="0" err="1" smtClean="0"/>
              <a:t>Glycanstructuren</a:t>
            </a:r>
            <a:r>
              <a:rPr lang="de-DE" sz="1600" dirty="0" smtClean="0"/>
              <a:t>)</a:t>
            </a:r>
          </a:p>
          <a:p>
            <a:pPr lvl="1"/>
            <a:r>
              <a:rPr lang="de-DE" sz="1600" dirty="0" smtClean="0"/>
              <a:t>Selektion einer bestimmten </a:t>
            </a:r>
            <a:r>
              <a:rPr lang="de-DE" sz="1600" dirty="0" err="1" smtClean="0"/>
              <a:t>Glycopeptid</a:t>
            </a:r>
            <a:r>
              <a:rPr lang="de-DE" sz="1600" dirty="0" smtClean="0"/>
              <a:t> Zusammensetzung </a:t>
            </a:r>
          </a:p>
          <a:p>
            <a:pPr lvl="1"/>
            <a:r>
              <a:rPr lang="de-DE" sz="1600" dirty="0" smtClean="0"/>
              <a:t>Speichern der Ergebnisse im Analysis </a:t>
            </a:r>
            <a:r>
              <a:rPr lang="de-DE" sz="1600" dirty="0" err="1" smtClean="0"/>
              <a:t>file</a:t>
            </a:r>
            <a:endParaRPr lang="de-DE" sz="1600" dirty="0" smtClean="0"/>
          </a:p>
          <a:p>
            <a:pPr lvl="1"/>
            <a:endParaRPr lang="de-DE" sz="1600" dirty="0" smtClean="0"/>
          </a:p>
          <a:p>
            <a:endParaRPr lang="de-DE" sz="2000" dirty="0" smtClean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7646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Datenformate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de-DE" sz="2000" dirty="0" smtClean="0"/>
              <a:t>Tools haben ein gemeinsames Format (</a:t>
            </a:r>
            <a:r>
              <a:rPr lang="de-DE" sz="2000" dirty="0" err="1" smtClean="0"/>
              <a:t>glyML</a:t>
            </a:r>
            <a:r>
              <a:rPr lang="de-DE" sz="2000" dirty="0" smtClean="0"/>
              <a:t>)</a:t>
            </a:r>
          </a:p>
          <a:p>
            <a:pPr marL="685800" lvl="1"/>
            <a:r>
              <a:rPr lang="de-DE" sz="1600" dirty="0" smtClean="0"/>
              <a:t>Vorteile</a:t>
            </a:r>
          </a:p>
          <a:p>
            <a:pPr marL="1085850" lvl="2"/>
            <a:r>
              <a:rPr lang="de-DE" sz="1200" dirty="0" smtClean="0"/>
              <a:t>Daten sind an einem Ort, Files können nicht durcheinander gebracht werden</a:t>
            </a:r>
          </a:p>
          <a:p>
            <a:pPr marL="1085850" lvl="2"/>
            <a:r>
              <a:rPr lang="de-DE" sz="1200" dirty="0" smtClean="0"/>
              <a:t>Tools brauchen eventuell mehrere Files, Durchgabe an nächstes Tool einfacher</a:t>
            </a:r>
          </a:p>
          <a:p>
            <a:pPr marL="685800" lvl="1"/>
            <a:r>
              <a:rPr lang="de-DE" sz="1600" dirty="0" smtClean="0"/>
              <a:t>Nachteile</a:t>
            </a:r>
          </a:p>
          <a:p>
            <a:pPr marL="1085850" lvl="2"/>
            <a:r>
              <a:rPr lang="de-DE" sz="1200" dirty="0" smtClean="0"/>
              <a:t>Datenhierarchie unklar (</a:t>
            </a:r>
            <a:r>
              <a:rPr lang="de-DE" sz="1200" dirty="0" err="1" smtClean="0"/>
              <a:t>Glycoprotein</a:t>
            </a:r>
            <a:r>
              <a:rPr lang="de-DE" sz="1200" dirty="0" smtClean="0"/>
              <a:t> -&gt; Peptide -&gt; Features -&gt; </a:t>
            </a:r>
            <a:r>
              <a:rPr lang="de-DE" sz="1200" dirty="0" err="1" smtClean="0"/>
              <a:t>MSn</a:t>
            </a:r>
            <a:r>
              <a:rPr lang="de-DE" sz="1200" dirty="0" smtClean="0"/>
              <a:t>)</a:t>
            </a:r>
          </a:p>
          <a:p>
            <a:pPr marL="1085850" lvl="2"/>
            <a:r>
              <a:rPr lang="de-DE" sz="1200" dirty="0" smtClean="0"/>
              <a:t>Vermischung von Datenmüll mit der Idee von </a:t>
            </a:r>
            <a:r>
              <a:rPr lang="de-DE" sz="1200" dirty="0" err="1" smtClean="0"/>
              <a:t>glyML</a:t>
            </a:r>
            <a:r>
              <a:rPr lang="de-DE" sz="1200" dirty="0" smtClean="0"/>
              <a:t> (Report der wichtigen Dinge der Auswertung)</a:t>
            </a:r>
          </a:p>
          <a:p>
            <a:pPr marL="1085850" lvl="2"/>
            <a:endParaRPr lang="de-DE" sz="1200" dirty="0" smtClean="0"/>
          </a:p>
          <a:p>
            <a:pPr marL="457200" indent="-457200">
              <a:buAutoNum type="alphaLcParenR"/>
            </a:pPr>
            <a:r>
              <a:rPr lang="de-DE" sz="2000" dirty="0" smtClean="0"/>
              <a:t>Tools haben ein eigenes Format (</a:t>
            </a:r>
            <a:r>
              <a:rPr lang="de-DE" sz="2000" dirty="0" err="1" smtClean="0"/>
              <a:t>xml</a:t>
            </a:r>
            <a:r>
              <a:rPr lang="de-DE" sz="2000" dirty="0" smtClean="0"/>
              <a:t>)</a:t>
            </a:r>
          </a:p>
          <a:p>
            <a:pPr marL="685800" lvl="1"/>
            <a:r>
              <a:rPr lang="de-DE" sz="1600" dirty="0"/>
              <a:t>Vorteile</a:t>
            </a:r>
          </a:p>
          <a:p>
            <a:pPr marL="1085850" lvl="2"/>
            <a:r>
              <a:rPr lang="de-DE" sz="1200" dirty="0" smtClean="0"/>
              <a:t>Daten sind getrennt, keine Hierarchie Probleme</a:t>
            </a:r>
            <a:endParaRPr lang="de-DE" sz="1200" dirty="0"/>
          </a:p>
          <a:p>
            <a:pPr marL="1085850" lvl="2"/>
            <a:r>
              <a:rPr lang="de-DE" sz="1200" dirty="0"/>
              <a:t>Tools brauchen eventuell mehrere Files, Durchgabe an nächstes Tool einfacher</a:t>
            </a:r>
          </a:p>
          <a:p>
            <a:pPr marL="685800" lvl="1"/>
            <a:r>
              <a:rPr lang="de-DE" sz="1600" dirty="0"/>
              <a:t>Nachteile</a:t>
            </a:r>
          </a:p>
          <a:p>
            <a:pPr marL="1085850" lvl="2"/>
            <a:r>
              <a:rPr lang="de-DE" sz="1200" dirty="0" smtClean="0"/>
              <a:t>Mehrere Files</a:t>
            </a:r>
          </a:p>
          <a:p>
            <a:pPr marL="1085850" lvl="2"/>
            <a:r>
              <a:rPr lang="de-DE" sz="1200" dirty="0" smtClean="0"/>
              <a:t>Erstellung des Endformats unklar, ab welchem Tools sind genügend Infos vorhanden um es eine Auswertung zu nennen (</a:t>
            </a:r>
            <a:r>
              <a:rPr lang="de-DE" sz="1200" dirty="0" err="1" smtClean="0"/>
              <a:t>glyML</a:t>
            </a:r>
            <a:r>
              <a:rPr lang="de-DE" sz="1200" dirty="0" smtClean="0"/>
              <a:t>)</a:t>
            </a:r>
            <a:endParaRPr lang="de-DE" sz="1200" dirty="0"/>
          </a:p>
          <a:p>
            <a:pPr marL="0" indent="0">
              <a:buNone/>
            </a:pPr>
            <a:endParaRPr lang="de-DE" sz="2000" dirty="0" smtClean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7294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585"/>
            <a:ext cx="8229600" cy="1143000"/>
          </a:xfrm>
        </p:spPr>
        <p:txBody>
          <a:bodyPr/>
          <a:lstStyle/>
          <a:p>
            <a:r>
              <a:rPr lang="de-DE" dirty="0" err="1" smtClean="0"/>
              <a:t>glyML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25316" y="547394"/>
            <a:ext cx="472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GlyML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Glycoprotein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Glycopeptid</a:t>
            </a:r>
            <a:endParaRPr lang="de-DE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Identification</a:t>
            </a:r>
            <a:endParaRPr lang="de-DE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 smtClean="0"/>
              <a:t>Peptide </a:t>
            </a:r>
            <a:r>
              <a:rPr lang="de-DE" dirty="0" err="1" smtClean="0"/>
              <a:t>sequence</a:t>
            </a:r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sz="1500" dirty="0" smtClean="0"/>
              <a:t>&lt;</a:t>
            </a:r>
            <a:r>
              <a:rPr lang="de-DE" sz="1500" dirty="0" err="1" smtClean="0"/>
              <a:t>IdentificationItem</a:t>
            </a:r>
            <a:r>
              <a:rPr lang="de-DE" sz="1500" dirty="0" smtClean="0"/>
              <a:t>&gt;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Glycan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sz="1500" dirty="0"/>
              <a:t>&lt;</a:t>
            </a:r>
            <a:r>
              <a:rPr lang="de-DE" sz="1500" dirty="0" err="1"/>
              <a:t>IdentificationItem</a:t>
            </a:r>
            <a:r>
              <a:rPr lang="de-DE" sz="1500" dirty="0" smtClean="0"/>
              <a:t>&gt;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Glycosylation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sz="1500" dirty="0"/>
              <a:t>&lt;</a:t>
            </a:r>
            <a:r>
              <a:rPr lang="de-DE" sz="1500" dirty="0" err="1" smtClean="0"/>
              <a:t>IdentificationItems</a:t>
            </a:r>
            <a:r>
              <a:rPr lang="de-DE" sz="1500" dirty="0" smtClean="0"/>
              <a:t>&gt;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Glycan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sz="1500" dirty="0" smtClean="0"/>
              <a:t>&lt;</a:t>
            </a:r>
            <a:r>
              <a:rPr lang="de-DE" sz="1500" dirty="0" err="1" smtClean="0"/>
              <a:t>IdentificationItems</a:t>
            </a:r>
            <a:r>
              <a:rPr lang="de-DE" sz="1500" dirty="0" smtClean="0"/>
              <a:t>&gt;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IsGlycopeptide</a:t>
            </a:r>
            <a:endParaRPr lang="de-DE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sz="1500" dirty="0"/>
              <a:t>&lt;</a:t>
            </a:r>
            <a:r>
              <a:rPr lang="de-DE" sz="1500" dirty="0" err="1"/>
              <a:t>IdentificationItem</a:t>
            </a:r>
            <a:r>
              <a:rPr lang="de-DE" sz="15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Runtime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IdentificationItem</a:t>
            </a:r>
            <a:r>
              <a:rPr lang="de-DE" dirty="0" smtClean="0"/>
              <a:t>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Run </a:t>
            </a:r>
            <a:r>
              <a:rPr lang="de-DE" dirty="0" err="1" smtClean="0"/>
              <a:t>date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Results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MS/MS </a:t>
            </a:r>
            <a:r>
              <a:rPr lang="de-DE" dirty="0" err="1" smtClean="0"/>
              <a:t>annotations</a:t>
            </a:r>
            <a:endParaRPr lang="de-DE" dirty="0" smtClean="0"/>
          </a:p>
        </p:txBody>
      </p:sp>
      <p:sp>
        <p:nvSpPr>
          <p:cNvPr id="9" name="Rechteck 8"/>
          <p:cNvSpPr/>
          <p:nvPr/>
        </p:nvSpPr>
        <p:spPr>
          <a:xfrm>
            <a:off x="5257800" y="3810000"/>
            <a:ext cx="388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Symbol"/>
              <a:buChar char="Þ"/>
            </a:pPr>
            <a:r>
              <a:rPr lang="de-DE" dirty="0"/>
              <a:t>Tools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&lt;</a:t>
            </a:r>
            <a:r>
              <a:rPr lang="de-DE" dirty="0" err="1"/>
              <a:t>IdentificationItem</a:t>
            </a:r>
            <a:r>
              <a:rPr lang="de-DE" dirty="0"/>
              <a:t>&gt;</a:t>
            </a:r>
          </a:p>
          <a:p>
            <a:pPr marL="285750" indent="-285750">
              <a:buFont typeface="Symbol"/>
              <a:buChar char="Þ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generalise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?</a:t>
            </a:r>
          </a:p>
          <a:p>
            <a:pPr marL="285750" indent="-285750">
              <a:buFont typeface="Symbol"/>
              <a:buChar char="Þ"/>
            </a:pPr>
            <a:r>
              <a:rPr lang="de-DE" dirty="0" err="1"/>
              <a:t>Backlog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type per </a:t>
            </a:r>
            <a:r>
              <a:rPr lang="de-DE" dirty="0" err="1" smtClean="0"/>
              <a:t>IdentificationItem</a:t>
            </a:r>
            <a:endParaRPr lang="de-DE" dirty="0" smtClean="0"/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Hierarchie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? (Hand &gt; </a:t>
            </a:r>
            <a:r>
              <a:rPr lang="de-DE" dirty="0" err="1" smtClean="0"/>
              <a:t>tool</a:t>
            </a:r>
            <a:r>
              <a:rPr lang="de-DE" dirty="0" smtClean="0"/>
              <a:t>)</a:t>
            </a:r>
            <a:endParaRPr lang="de-DE" dirty="0"/>
          </a:p>
          <a:p>
            <a:pPr marL="285750" indent="-285750">
              <a:buFont typeface="Symbol"/>
              <a:buChar char="Þ"/>
            </a:pPr>
            <a:r>
              <a:rPr lang="de-DE" dirty="0" err="1"/>
              <a:t>Flexibility</a:t>
            </a:r>
            <a:r>
              <a:rPr lang="de-DE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54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585"/>
            <a:ext cx="8229600" cy="1143000"/>
          </a:xfrm>
        </p:spPr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81000" y="910260"/>
            <a:ext cx="472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Handannotation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mzML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sumSpectra</a:t>
            </a:r>
            <a:r>
              <a:rPr lang="de-DE" dirty="0" smtClean="0"/>
              <a:t> (MS1, MS2) (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summation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Spectra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MS1 </a:t>
            </a:r>
            <a:r>
              <a:rPr lang="de-DE" dirty="0" err="1" smtClean="0"/>
              <a:t>annotation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CID </a:t>
            </a:r>
            <a:r>
              <a:rPr lang="de-DE" dirty="0" err="1" smtClean="0"/>
              <a:t>annotation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ETD </a:t>
            </a:r>
            <a:r>
              <a:rPr lang="de-DE" dirty="0" err="1" smtClean="0"/>
              <a:t>annotation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HCD </a:t>
            </a:r>
            <a:r>
              <a:rPr lang="de-DE" dirty="0" err="1" smtClean="0"/>
              <a:t>annotation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err="1" smtClean="0"/>
              <a:t>Glyxsuite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Scoring (type=</a:t>
            </a:r>
            <a:r>
              <a:rPr lang="de-DE" dirty="0" err="1" smtClean="0"/>
              <a:t>isGlycopeptide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ReporterIons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MS/MS </a:t>
            </a:r>
            <a:r>
              <a:rPr lang="de-DE" dirty="0" err="1" smtClean="0"/>
              <a:t>spectra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Precursor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Feature (type=</a:t>
            </a:r>
            <a:r>
              <a:rPr lang="de-DE" dirty="0" err="1" smtClean="0"/>
              <a:t>isGlycopeptide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GlycoMod</a:t>
            </a:r>
            <a:r>
              <a:rPr lang="de-DE" dirty="0" smtClean="0"/>
              <a:t> (type=</a:t>
            </a:r>
            <a:r>
              <a:rPr lang="de-DE" dirty="0" err="1" smtClean="0"/>
              <a:t>peptide,glycancomposition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5486400" y="15240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Handannotation: additional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spectra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chromatograms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91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1000" y="381000"/>
            <a:ext cx="82296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81000" y="381000"/>
            <a:ext cx="8229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Menu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78067" y="4572000"/>
            <a:ext cx="2634763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r>
              <a:rPr lang="de-DE" dirty="0" smtClean="0"/>
              <a:t>Status</a:t>
            </a:r>
          </a:p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81000" y="691662"/>
            <a:ext cx="2667000" cy="38803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r>
              <a:rPr lang="de-DE" dirty="0" smtClean="0"/>
              <a:t>Files</a:t>
            </a:r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042138" y="662355"/>
            <a:ext cx="5568462" cy="580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Identification</a:t>
            </a:r>
            <a:r>
              <a:rPr lang="de-DE" dirty="0" err="1" smtClean="0"/>
              <a:t>Item</a:t>
            </a:r>
            <a:endParaRPr lang="de-DE" dirty="0" smtClean="0"/>
          </a:p>
          <a:p>
            <a:pPr algn="ctr"/>
            <a:r>
              <a:rPr lang="de-DE" dirty="0" smtClean="0"/>
              <a:t>Tool </a:t>
            </a:r>
            <a:r>
              <a:rPr lang="de-DE" dirty="0" err="1" smtClean="0"/>
              <a:t>specific</a:t>
            </a:r>
            <a:endParaRPr lang="de-DE" dirty="0" smtClean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37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Files:</a:t>
            </a:r>
          </a:p>
          <a:p>
            <a:pPr lvl="1"/>
            <a:r>
              <a:rPr lang="de-DE" sz="1600" dirty="0" smtClean="0"/>
              <a:t>Load </a:t>
            </a:r>
            <a:r>
              <a:rPr lang="de-DE" sz="1600" dirty="0" err="1" smtClean="0"/>
              <a:t>mzML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endParaRPr lang="de-DE" sz="1600" dirty="0" smtClean="0"/>
          </a:p>
          <a:p>
            <a:pPr lvl="1"/>
            <a:r>
              <a:rPr lang="de-DE" sz="1600" dirty="0" smtClean="0"/>
              <a:t>Load Analysis </a:t>
            </a:r>
            <a:r>
              <a:rPr lang="de-DE" sz="1600" dirty="0" err="1" smtClean="0"/>
              <a:t>file</a:t>
            </a:r>
            <a:endParaRPr lang="de-DE" sz="1600" dirty="0" smtClean="0"/>
          </a:p>
          <a:p>
            <a:r>
              <a:rPr lang="de-DE" sz="2000" dirty="0" err="1" smtClean="0"/>
              <a:t>Contextviewer</a:t>
            </a:r>
            <a:r>
              <a:rPr lang="de-DE" sz="2000" dirty="0" smtClean="0"/>
              <a:t>:</a:t>
            </a:r>
          </a:p>
          <a:p>
            <a:pPr lvl="1"/>
            <a:r>
              <a:rPr lang="de-DE" sz="1600" dirty="0" err="1" smtClean="0"/>
              <a:t>mzML</a:t>
            </a:r>
            <a:r>
              <a:rPr lang="de-DE" sz="1600" dirty="0" smtClean="0"/>
              <a:t> file:</a:t>
            </a:r>
          </a:p>
          <a:p>
            <a:pPr lvl="2"/>
            <a:r>
              <a:rPr lang="de-DE" sz="1200" dirty="0" smtClean="0"/>
              <a:t>EIC</a:t>
            </a:r>
          </a:p>
          <a:p>
            <a:pPr lvl="2"/>
            <a:r>
              <a:rPr lang="de-DE" sz="1200" dirty="0" smtClean="0"/>
              <a:t>MS/MS + </a:t>
            </a:r>
            <a:r>
              <a:rPr lang="de-DE" sz="1200" dirty="0" err="1" smtClean="0"/>
              <a:t>MSn</a:t>
            </a:r>
            <a:r>
              <a:rPr lang="de-DE" sz="1200" dirty="0" smtClean="0"/>
              <a:t> </a:t>
            </a:r>
            <a:r>
              <a:rPr lang="de-DE" sz="1200" dirty="0" err="1" smtClean="0"/>
              <a:t>spectra</a:t>
            </a:r>
            <a:endParaRPr lang="de-DE" sz="1200" dirty="0" smtClean="0"/>
          </a:p>
          <a:p>
            <a:pPr lvl="2"/>
            <a:r>
              <a:rPr lang="de-DE" sz="1200" dirty="0" err="1" smtClean="0"/>
              <a:t>Identification</a:t>
            </a:r>
            <a:r>
              <a:rPr lang="de-DE" sz="1200" dirty="0" smtClean="0"/>
              <a:t> </a:t>
            </a:r>
            <a:r>
              <a:rPr lang="de-DE" sz="1200" dirty="0" err="1" smtClean="0"/>
              <a:t>items</a:t>
            </a:r>
            <a:r>
              <a:rPr lang="de-DE" sz="1200" dirty="0" smtClean="0"/>
              <a:t>, 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within</a:t>
            </a:r>
            <a:r>
              <a:rPr lang="de-DE" sz="1200" dirty="0" smtClean="0"/>
              <a:t> </a:t>
            </a:r>
            <a:r>
              <a:rPr lang="de-DE" sz="1200" dirty="0" err="1" smtClean="0"/>
              <a:t>range</a:t>
            </a:r>
            <a:r>
              <a:rPr lang="de-DE" sz="1200" dirty="0" smtClean="0"/>
              <a:t> (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klicked</a:t>
            </a:r>
            <a:r>
              <a:rPr lang="de-DE" sz="1200" dirty="0" smtClean="0"/>
              <a:t>, </a:t>
            </a:r>
            <a:r>
              <a:rPr lang="de-DE" sz="1200" dirty="0" err="1" smtClean="0"/>
              <a:t>switch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Analysisfile</a:t>
            </a:r>
            <a:r>
              <a:rPr lang="de-DE" sz="1200" dirty="0" smtClean="0"/>
              <a:t> </a:t>
            </a:r>
            <a:r>
              <a:rPr lang="de-DE" sz="1200" dirty="0" err="1" smtClean="0"/>
              <a:t>view</a:t>
            </a:r>
            <a:r>
              <a:rPr lang="de-DE" sz="1200" dirty="0" smtClean="0"/>
              <a:t>)</a:t>
            </a:r>
          </a:p>
          <a:p>
            <a:pPr lvl="2"/>
            <a:r>
              <a:rPr lang="de-DE" sz="1200" dirty="0" err="1" smtClean="0"/>
              <a:t>Here</a:t>
            </a:r>
            <a:r>
              <a:rPr lang="de-DE" sz="1200" dirty="0" smtClean="0"/>
              <a:t> </a:t>
            </a:r>
            <a:r>
              <a:rPr lang="de-DE" sz="1200" dirty="0" err="1" smtClean="0"/>
              <a:t>definition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IdentificationItem</a:t>
            </a:r>
            <a:r>
              <a:rPr lang="de-DE" sz="1200" dirty="0" smtClean="0"/>
              <a:t> </a:t>
            </a:r>
            <a:r>
              <a:rPr lang="de-DE" sz="1200" dirty="0" err="1" smtClean="0"/>
              <a:t>possible</a:t>
            </a:r>
            <a:endParaRPr lang="de-DE" sz="1200" dirty="0" smtClean="0"/>
          </a:p>
          <a:p>
            <a:pPr lvl="1"/>
            <a:r>
              <a:rPr lang="de-DE" sz="1600" dirty="0" err="1" smtClean="0"/>
              <a:t>Analysisfile</a:t>
            </a:r>
            <a:endParaRPr lang="de-DE" sz="1600" dirty="0" smtClean="0"/>
          </a:p>
          <a:p>
            <a:pPr lvl="2"/>
            <a:r>
              <a:rPr lang="de-DE" sz="1200" dirty="0" smtClean="0"/>
              <a:t>Selected </a:t>
            </a:r>
            <a:r>
              <a:rPr lang="de-DE" sz="1200" dirty="0" err="1" smtClean="0"/>
              <a:t>Identification</a:t>
            </a:r>
            <a:r>
              <a:rPr lang="de-DE" sz="1200" dirty="0" smtClean="0"/>
              <a:t> item</a:t>
            </a:r>
          </a:p>
          <a:p>
            <a:pPr lvl="2"/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246273977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Bildschirmpräsentation (4:3)</PresentationFormat>
  <Paragraphs>150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PowerPoint-Präsentation</vt:lpstr>
      <vt:lpstr>PowerPoint-Präsentation</vt:lpstr>
      <vt:lpstr>PowerPoint-Präsentation</vt:lpstr>
      <vt:lpstr>Möglichkeiten</vt:lpstr>
      <vt:lpstr>Datenformate</vt:lpstr>
      <vt:lpstr>glyML</vt:lpstr>
      <vt:lpstr>Tools</vt:lpstr>
      <vt:lpstr>PowerPoint-Präsentation</vt:lpstr>
      <vt:lpstr>PowerPoint-Präsentation</vt:lpstr>
    </vt:vector>
  </TitlesOfParts>
  <Company>Max-Planck-Institut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pioch</dc:creator>
  <cp:lastModifiedBy>pioch</cp:lastModifiedBy>
  <cp:revision>26</cp:revision>
  <dcterms:created xsi:type="dcterms:W3CDTF">2014-11-03T10:26:53Z</dcterms:created>
  <dcterms:modified xsi:type="dcterms:W3CDTF">2014-11-04T15:47:10Z</dcterms:modified>
</cp:coreProperties>
</file>