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278" r:id="rId5"/>
    <p:sldId id="296" r:id="rId6"/>
    <p:sldId id="305" r:id="rId7"/>
    <p:sldId id="281" r:id="rId8"/>
    <p:sldId id="294" r:id="rId9"/>
    <p:sldId id="295" r:id="rId10"/>
    <p:sldId id="297" r:id="rId11"/>
    <p:sldId id="298" r:id="rId12"/>
    <p:sldId id="299" r:id="rId13"/>
    <p:sldId id="302" r:id="rId14"/>
    <p:sldId id="304" r:id="rId15"/>
    <p:sldId id="301" r:id="rId16"/>
    <p:sldId id="303" r:id="rId17"/>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09" autoAdjust="0"/>
  </p:normalViewPr>
  <p:slideViewPr>
    <p:cSldViewPr snapToGrid="0" snapToObjects="1">
      <p:cViewPr>
        <p:scale>
          <a:sx n="66" d="100"/>
          <a:sy n="66" d="100"/>
        </p:scale>
        <p:origin x="1344" y="10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3076363" cy="470487"/>
          </a:xfrm>
          <a:prstGeom prst="rect">
            <a:avLst/>
          </a:prstGeom>
        </p:spPr>
        <p:txBody>
          <a:bodyPr vert="horz" lIns="39557" tIns="19778" rIns="39557" bIns="19778" rtlCol="0"/>
          <a:lstStyle>
            <a:lvl1pPr algn="l">
              <a:defRPr sz="5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4021293" y="0"/>
            <a:ext cx="3076363" cy="470487"/>
          </a:xfrm>
          <a:prstGeom prst="rect">
            <a:avLst/>
          </a:prstGeom>
        </p:spPr>
        <p:txBody>
          <a:bodyPr vert="horz" lIns="39557" tIns="19778" rIns="39557" bIns="19778" rtlCol="0"/>
          <a:lstStyle>
            <a:lvl1pPr algn="r">
              <a:defRPr sz="500"/>
            </a:lvl1pPr>
          </a:lstStyle>
          <a:p>
            <a:fld id="{D9D42D35-0463-4920-BEF7-2B88080E67A2}" type="datetimeFigureOut">
              <a:rPr lang="en-US" smtClean="0"/>
              <a:t>9/23/2023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8914813"/>
            <a:ext cx="3076363" cy="470487"/>
          </a:xfrm>
          <a:prstGeom prst="rect">
            <a:avLst/>
          </a:prstGeom>
        </p:spPr>
        <p:txBody>
          <a:bodyPr vert="horz" lIns="39557" tIns="19778" rIns="39557" bIns="19778" rtlCol="0" anchor="b"/>
          <a:lstStyle>
            <a:lvl1pPr algn="l">
              <a:defRPr sz="5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4021293" y="8914813"/>
            <a:ext cx="3076363" cy="470487"/>
          </a:xfrm>
          <a:prstGeom prst="rect">
            <a:avLst/>
          </a:prstGeom>
        </p:spPr>
        <p:txBody>
          <a:bodyPr vert="horz" lIns="39557" tIns="19778" rIns="39557" bIns="19778" rtlCol="0" anchor="b"/>
          <a:lstStyle>
            <a:lvl1pPr algn="r">
              <a:defRPr sz="5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73163"/>
            <a:ext cx="5629275" cy="3167062"/>
          </a:xfrm>
          <a:prstGeom prst="rect">
            <a:avLst/>
          </a:prstGeom>
          <a:noFill/>
          <a:ln w="12700">
            <a:solidFill>
              <a:prstClr val="black"/>
            </a:solidFill>
          </a:ln>
        </p:spPr>
      </p:sp>
      <p:sp>
        <p:nvSpPr>
          <p:cNvPr id="3" name="Notes Placeholder 2"/>
          <p:cNvSpPr>
            <a:spLocks noGrp="1"/>
          </p:cNvSpPr>
          <p:nvPr>
            <p:ph type="body" idx="1"/>
          </p:nvPr>
        </p:nvSpPr>
        <p:spPr>
          <a:xfrm>
            <a:off x="709930" y="4516676"/>
            <a:ext cx="5679440" cy="3695462"/>
          </a:xfrm>
          <a:prstGeom prst="rect">
            <a:avLst/>
          </a:prstGeom>
        </p:spPr>
        <p:txBody>
          <a:bodyPr lIns="39557" tIns="19778" rIns="39557" bIns="19778"/>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focus.nl/specials/wat-breinleeftijd-zegt-over-depressie-bij-jongeren/depressed-suicide-rates-up-1/" TargetMode="External"/><Relationship Id="rId2" Type="http://schemas.openxmlformats.org/officeDocument/2006/relationships/image" Target="../media/image13.jpg"/><Relationship Id="rId1" Type="http://schemas.openxmlformats.org/officeDocument/2006/relationships/slideLayout" Target="../slideLayouts/slideLayout17.xml"/><Relationship Id="rId5" Type="http://schemas.openxmlformats.org/officeDocument/2006/relationships/hyperlink" Target="https://www.pexels.com/id-id/foto/atasan-bos-ceo-dalam-ruangan-1138903/" TargetMode="Externa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www.biblegateway.com/passage/?search=Matthew+8%3A1-4&amp;version=NIV#fen-NIV-23348a"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piven/271178704" TargetMode="External"/><Relationship Id="rId2" Type="http://schemas.openxmlformats.org/officeDocument/2006/relationships/image" Target="../media/image11.jpg"/><Relationship Id="rId1" Type="http://schemas.openxmlformats.org/officeDocument/2006/relationships/slideLayout" Target="../slideLayouts/slideLayout18.xml"/><Relationship Id="rId5" Type="http://schemas.openxmlformats.org/officeDocument/2006/relationships/hyperlink" Target="https://gazettereview.com/2016/05/the-top-10-richest-people-in-the-world/" TargetMode="Externa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hyperlink" Target="https://de-focus.nl/specials/wat-breinleeftijd-zegt-over-depressie-bij-jongeren/depressed-suicide-rates-up-1/" TargetMode="External"/><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id-id/foto/atasan-bos-ceo-dalam-ruangan-1138903/" TargetMode="External"/><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de-focus.nl/specials/wat-breinleeftijd-zegt-over-depressie-bij-jongeren/depressed-suicide-rates-up-1/" TargetMode="External"/><Relationship Id="rId2" Type="http://schemas.openxmlformats.org/officeDocument/2006/relationships/image" Target="../media/image13.jpg"/><Relationship Id="rId1" Type="http://schemas.openxmlformats.org/officeDocument/2006/relationships/slideLayout" Target="../slideLayouts/slideLayout17.xml"/><Relationship Id="rId5" Type="http://schemas.openxmlformats.org/officeDocument/2006/relationships/hyperlink" Target="https://www.pexels.com/id-id/foto/atasan-bos-ceo-dalam-ruangan-1138903/"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590800" y="69574"/>
            <a:ext cx="7010400" cy="3139970"/>
          </a:xfrm>
        </p:spPr>
        <p:txBody>
          <a:bodyPr/>
          <a:lstStyle/>
          <a:p>
            <a:r>
              <a:rPr lang="en-US" dirty="0"/>
              <a:t>Kingdom living </a:t>
            </a:r>
            <a:br>
              <a:rPr lang="en-US" dirty="0"/>
            </a:br>
            <a:r>
              <a:rPr lang="en-US" dirty="0"/>
              <a:t>Lesson 1</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33321B-B7F8-647F-A26C-DCC810917746}"/>
              </a:ext>
            </a:extLst>
          </p:cNvPr>
          <p:cNvSpPr>
            <a:spLocks noGrp="1"/>
          </p:cNvSpPr>
          <p:nvPr>
            <p:ph type="title"/>
          </p:nvPr>
        </p:nvSpPr>
        <p:spPr>
          <a:xfrm>
            <a:off x="758952" y="233518"/>
            <a:ext cx="10671048" cy="1362057"/>
          </a:xfrm>
        </p:spPr>
        <p:txBody>
          <a:bodyPr/>
          <a:lstStyle/>
          <a:p>
            <a:r>
              <a:rPr lang="en-SG" dirty="0"/>
              <a:t>Who more likely</a:t>
            </a:r>
          </a:p>
        </p:txBody>
      </p:sp>
      <p:sp>
        <p:nvSpPr>
          <p:cNvPr id="3" name="Slide Number Placeholder 2">
            <a:extLst>
              <a:ext uri="{FF2B5EF4-FFF2-40B4-BE49-F238E27FC236}">
                <a16:creationId xmlns:a16="http://schemas.microsoft.com/office/drawing/2014/main" id="{2F87D02B-A1B8-7A7A-B0DF-ED908CF70616}"/>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4" name="Picture 3" descr="A person sitting on the floor&#10;&#10;Description automatically generated">
            <a:extLst>
              <a:ext uri="{FF2B5EF4-FFF2-40B4-BE49-F238E27FC236}">
                <a16:creationId xmlns:a16="http://schemas.microsoft.com/office/drawing/2014/main" id="{B78AC12B-90CF-6E4B-C983-B9B5CB5B448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7745" y="1595575"/>
            <a:ext cx="5505653" cy="3666850"/>
          </a:xfrm>
          <a:prstGeom prst="rect">
            <a:avLst/>
          </a:prstGeom>
        </p:spPr>
      </p:pic>
      <p:pic>
        <p:nvPicPr>
          <p:cNvPr id="5" name="Picture 4" descr="A person in a suit with his hands in his pockets&#10;&#10;Description automatically generated">
            <a:extLst>
              <a:ext uri="{FF2B5EF4-FFF2-40B4-BE49-F238E27FC236}">
                <a16:creationId xmlns:a16="http://schemas.microsoft.com/office/drawing/2014/main" id="{29E52062-B4F6-E8AC-5CDB-57E7384EBF7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873398" y="1666546"/>
            <a:ext cx="6882066" cy="3595879"/>
          </a:xfrm>
          <a:prstGeom prst="rect">
            <a:avLst/>
          </a:prstGeom>
        </p:spPr>
      </p:pic>
      <p:sp>
        <p:nvSpPr>
          <p:cNvPr id="7" name="Title 5">
            <a:extLst>
              <a:ext uri="{FF2B5EF4-FFF2-40B4-BE49-F238E27FC236}">
                <a16:creationId xmlns:a16="http://schemas.microsoft.com/office/drawing/2014/main" id="{EF2C1696-631F-5296-D263-0FD0992BABBA}"/>
              </a:ext>
            </a:extLst>
          </p:cNvPr>
          <p:cNvSpPr txBox="1">
            <a:spLocks/>
          </p:cNvSpPr>
          <p:nvPr/>
        </p:nvSpPr>
        <p:spPr>
          <a:xfrm>
            <a:off x="758952" y="4851987"/>
            <a:ext cx="10671048" cy="1362057"/>
          </a:xfrm>
          <a:prstGeom prst="rect">
            <a:avLst/>
          </a:prstGeom>
        </p:spPr>
        <p:txBody>
          <a:bodyPr vert="horz" lIns="91440" tIns="45720" rIns="91440" bIns="45720" rtlCol="0" anchor="b" anchorCtr="0">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SG" dirty="0"/>
              <a:t>To seek </a:t>
            </a:r>
            <a:r>
              <a:rPr lang="en-SG" dirty="0" err="1"/>
              <a:t>jesus</a:t>
            </a:r>
            <a:r>
              <a:rPr lang="en-SG" dirty="0"/>
              <a:t>?</a:t>
            </a:r>
          </a:p>
        </p:txBody>
      </p:sp>
    </p:spTree>
    <p:extLst>
      <p:ext uri="{BB962C8B-B14F-4D97-AF65-F5344CB8AC3E}">
        <p14:creationId xmlns:p14="http://schemas.microsoft.com/office/powerpoint/2010/main" val="24873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629CDF2-F065-D104-FD18-83E36C3616D8}"/>
              </a:ext>
            </a:extLst>
          </p:cNvPr>
          <p:cNvSpPr/>
          <p:nvPr/>
        </p:nvSpPr>
        <p:spPr>
          <a:xfrm>
            <a:off x="377371" y="265729"/>
            <a:ext cx="11684000" cy="5755422"/>
          </a:xfrm>
          <a:prstGeom prst="rect">
            <a:avLst/>
          </a:prstGeom>
          <a:noFill/>
        </p:spPr>
        <p:txBody>
          <a:bodyPr wrap="square" lIns="91440" tIns="45720" rIns="91440" bIns="45720">
            <a:spAutoFit/>
          </a:bodyPr>
          <a:lstStyle/>
          <a:p>
            <a:r>
              <a:rPr lang="en-US" sz="4800" b="1" i="0" baseline="30000" dirty="0">
                <a:solidFill>
                  <a:srgbClr val="000000"/>
                </a:solidFill>
                <a:effectLst/>
                <a:latin typeface="system-ui"/>
              </a:rPr>
              <a:t>Matthew 5:1-3</a:t>
            </a:r>
          </a:p>
          <a:p>
            <a:pPr algn="l"/>
            <a:r>
              <a:rPr lang="en-US" sz="4800" b="1" i="0" dirty="0">
                <a:solidFill>
                  <a:srgbClr val="000000"/>
                </a:solidFill>
                <a:effectLst/>
                <a:latin typeface="system-ui"/>
              </a:rPr>
              <a:t>5 </a:t>
            </a:r>
            <a:r>
              <a:rPr lang="en-US" sz="4800" b="0" i="0" dirty="0">
                <a:solidFill>
                  <a:srgbClr val="000000"/>
                </a:solidFill>
                <a:effectLst/>
                <a:latin typeface="system-ui"/>
              </a:rPr>
              <a:t>Now when Jesus saw the crowds, he went up on a mountainside and sat down. His disciples came to him, </a:t>
            </a:r>
            <a:r>
              <a:rPr lang="en-US" sz="4800" b="1" i="0" baseline="30000" dirty="0">
                <a:solidFill>
                  <a:srgbClr val="000000"/>
                </a:solidFill>
                <a:effectLst/>
                <a:latin typeface="system-ui"/>
              </a:rPr>
              <a:t>2 </a:t>
            </a:r>
            <a:r>
              <a:rPr lang="en-US" sz="4800" b="0" i="0" dirty="0">
                <a:solidFill>
                  <a:srgbClr val="000000"/>
                </a:solidFill>
                <a:effectLst/>
                <a:latin typeface="system-ui"/>
              </a:rPr>
              <a:t>and he began to teach them.</a:t>
            </a:r>
          </a:p>
          <a:p>
            <a:pPr algn="l"/>
            <a:r>
              <a:rPr lang="en-US" sz="4800" b="0" i="0" dirty="0">
                <a:solidFill>
                  <a:srgbClr val="000000"/>
                </a:solidFill>
                <a:effectLst/>
                <a:latin typeface="system-ui"/>
              </a:rPr>
              <a:t>He said:</a:t>
            </a:r>
          </a:p>
          <a:p>
            <a:pPr algn="l"/>
            <a:r>
              <a:rPr lang="en-US" sz="4800" b="1" i="0" baseline="30000" dirty="0">
                <a:solidFill>
                  <a:srgbClr val="000000"/>
                </a:solidFill>
                <a:effectLst/>
                <a:latin typeface="system-ui"/>
              </a:rPr>
              <a:t>3 </a:t>
            </a:r>
            <a:r>
              <a:rPr lang="en-US" sz="4800" b="0" i="0" dirty="0">
                <a:solidFill>
                  <a:srgbClr val="000000"/>
                </a:solidFill>
                <a:effectLst/>
                <a:latin typeface="system-ui"/>
              </a:rPr>
              <a:t>“Blessed are the poor in spirit,</a:t>
            </a:r>
            <a:br>
              <a:rPr lang="en-US" sz="4800" b="0" i="0" dirty="0">
                <a:solidFill>
                  <a:srgbClr val="000000"/>
                </a:solidFill>
                <a:effectLst/>
                <a:latin typeface="system-ui"/>
              </a:rPr>
            </a:br>
            <a:r>
              <a:rPr lang="en-US" sz="4800" b="0" i="0" dirty="0">
                <a:solidFill>
                  <a:srgbClr val="000000"/>
                </a:solidFill>
                <a:effectLst/>
                <a:latin typeface="Courier New" panose="02070309020205020404" pitchFamily="49" charset="0"/>
              </a:rPr>
              <a:t>    </a:t>
            </a:r>
            <a:r>
              <a:rPr lang="en-US" sz="4800" b="0" i="0" dirty="0">
                <a:solidFill>
                  <a:srgbClr val="000000"/>
                </a:solidFill>
                <a:effectLst/>
                <a:latin typeface="system-ui"/>
              </a:rPr>
              <a:t>for theirs is the kingdom of heaven.</a:t>
            </a:r>
          </a:p>
        </p:txBody>
      </p:sp>
    </p:spTree>
    <p:extLst>
      <p:ext uri="{BB962C8B-B14F-4D97-AF65-F5344CB8AC3E}">
        <p14:creationId xmlns:p14="http://schemas.microsoft.com/office/powerpoint/2010/main" val="199372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FDEA632-EBE2-5DE5-1660-D3B6D20CBC96}"/>
              </a:ext>
            </a:extLst>
          </p:cNvPr>
          <p:cNvSpPr>
            <a:spLocks noGrp="1"/>
          </p:cNvSpPr>
          <p:nvPr>
            <p:ph sz="half" idx="4294967295"/>
          </p:nvPr>
        </p:nvSpPr>
        <p:spPr>
          <a:xfrm>
            <a:off x="115207" y="114981"/>
            <a:ext cx="4674508" cy="4433887"/>
          </a:xfrm>
        </p:spPr>
        <p:txBody>
          <a:bodyPr>
            <a:normAutofit lnSpcReduction="10000"/>
          </a:bodyPr>
          <a:lstStyle/>
          <a:p>
            <a:r>
              <a:rPr lang="en-US" sz="1600" dirty="0"/>
              <a:t>The leper...</a:t>
            </a:r>
          </a:p>
          <a:p>
            <a:r>
              <a:rPr lang="en-US" sz="1600" dirty="0"/>
              <a:t>Why could his friends not help him? An incurable disease that caused him to be in pain and also isolated him from his friends and family.</a:t>
            </a:r>
          </a:p>
          <a:p>
            <a:r>
              <a:rPr lang="en-US" sz="1600" dirty="0"/>
              <a:t>Why could he not help himself? Incurable disease.</a:t>
            </a:r>
          </a:p>
          <a:p>
            <a:r>
              <a:rPr lang="en-US" sz="1600" dirty="0"/>
              <a:t>Did Jesus have to help this man? No</a:t>
            </a:r>
          </a:p>
          <a:p>
            <a:r>
              <a:rPr lang="en-US" sz="1600" dirty="0"/>
              <a:t>How do we know this from what the man says to Jesus? Because the man acknowledges that Jesus would only help him if Jesus was willing to, in other words, if Jesus had mercy.</a:t>
            </a:r>
          </a:p>
          <a:p>
            <a:r>
              <a:rPr lang="en-SG" sz="1600" dirty="0"/>
              <a:t>What two things showed the leper was “poor in spirit”? Because (1) he realised he had nowhere else to go except Jesus, and (2) he realised that he had nothing to offer Jesus.</a:t>
            </a:r>
          </a:p>
          <a:p>
            <a:r>
              <a:rPr lang="en-SG" sz="1600" dirty="0"/>
              <a:t>Can we enter the kingdom by our own efforts? No</a:t>
            </a:r>
          </a:p>
        </p:txBody>
      </p:sp>
      <p:sp>
        <p:nvSpPr>
          <p:cNvPr id="9" name="Content Placeholder 5">
            <a:extLst>
              <a:ext uri="{FF2B5EF4-FFF2-40B4-BE49-F238E27FC236}">
                <a16:creationId xmlns:a16="http://schemas.microsoft.com/office/drawing/2014/main" id="{ACEBC636-B695-3F0D-B47B-73C66B70EE2B}"/>
              </a:ext>
            </a:extLst>
          </p:cNvPr>
          <p:cNvSpPr txBox="1">
            <a:spLocks/>
          </p:cNvSpPr>
          <p:nvPr/>
        </p:nvSpPr>
        <p:spPr>
          <a:xfrm>
            <a:off x="7009492" y="114981"/>
            <a:ext cx="4674508" cy="4433887"/>
          </a:xfrm>
          <a:prstGeom prst="rect">
            <a:avLst/>
          </a:prstGeom>
        </p:spPr>
        <p:txBody>
          <a:bodyPr vert="horz" lIns="91440" tIns="45720" rIns="91440" bIns="45720" rtlCol="0">
            <a:normAutofit lnSpcReduction="1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The leper...</a:t>
            </a:r>
          </a:p>
          <a:p>
            <a:r>
              <a:rPr lang="en-US" sz="1600" dirty="0"/>
              <a:t>Why could his friends not help him? An incurable disease that caused him to be in pain and also isolated him from his friends and family.</a:t>
            </a:r>
          </a:p>
          <a:p>
            <a:r>
              <a:rPr lang="en-US" sz="1600" dirty="0"/>
              <a:t>Why could he not help himself? Incurable disease.</a:t>
            </a:r>
          </a:p>
          <a:p>
            <a:r>
              <a:rPr lang="en-US" sz="1600" dirty="0"/>
              <a:t>Did Jesus have to help this man? No</a:t>
            </a:r>
          </a:p>
          <a:p>
            <a:r>
              <a:rPr lang="en-US" sz="1600" dirty="0"/>
              <a:t>How do we know this from what the man says to Jesus? Because the man acknowledges that Jesus would only help him if Jesus was willing to, in other words, if Jesus had mercy.</a:t>
            </a:r>
          </a:p>
          <a:p>
            <a:r>
              <a:rPr lang="en-SG" sz="1600" dirty="0"/>
              <a:t>What two things showed the leper was “poor in spirit”? Because (1) he realised he had nowhere else to go except Jesus, and (2) he realised that he had nothing to offer Jesus.</a:t>
            </a:r>
          </a:p>
          <a:p>
            <a:r>
              <a:rPr lang="en-SG" sz="1600" dirty="0"/>
              <a:t>Can we enter the kingdom by our own efforts? No</a:t>
            </a:r>
          </a:p>
        </p:txBody>
      </p:sp>
    </p:spTree>
    <p:extLst>
      <p:ext uri="{BB962C8B-B14F-4D97-AF65-F5344CB8AC3E}">
        <p14:creationId xmlns:p14="http://schemas.microsoft.com/office/powerpoint/2010/main" val="59602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FDEA632-EBE2-5DE5-1660-D3B6D20CBC96}"/>
              </a:ext>
            </a:extLst>
          </p:cNvPr>
          <p:cNvSpPr>
            <a:spLocks noGrp="1"/>
          </p:cNvSpPr>
          <p:nvPr>
            <p:ph sz="half" idx="4294967295"/>
          </p:nvPr>
        </p:nvSpPr>
        <p:spPr>
          <a:xfrm>
            <a:off x="390978" y="29028"/>
            <a:ext cx="4674508" cy="6168571"/>
          </a:xfrm>
        </p:spPr>
        <p:txBody>
          <a:bodyPr>
            <a:normAutofit fontScale="70000" lnSpcReduction="20000"/>
          </a:bodyPr>
          <a:lstStyle/>
          <a:p>
            <a:pPr marL="0" indent="0">
              <a:buNone/>
            </a:pPr>
            <a:r>
              <a:rPr lang="en-US" dirty="0"/>
              <a:t>The leper...</a:t>
            </a:r>
          </a:p>
          <a:p>
            <a:r>
              <a:rPr lang="en-US" dirty="0"/>
              <a:t>Why could his friends not help him? </a:t>
            </a:r>
          </a:p>
          <a:p>
            <a:endParaRPr lang="en-US" dirty="0"/>
          </a:p>
          <a:p>
            <a:endParaRPr lang="en-US" dirty="0"/>
          </a:p>
          <a:p>
            <a:r>
              <a:rPr lang="en-US" dirty="0"/>
              <a:t>Why could he not help himself?</a:t>
            </a:r>
          </a:p>
          <a:p>
            <a:endParaRPr lang="en-US" dirty="0"/>
          </a:p>
          <a:p>
            <a:endParaRPr lang="en-US" dirty="0"/>
          </a:p>
          <a:p>
            <a:r>
              <a:rPr lang="en-US" dirty="0"/>
              <a:t>Did Jesus have to help this man? </a:t>
            </a:r>
          </a:p>
          <a:p>
            <a:endParaRPr lang="en-US" dirty="0"/>
          </a:p>
          <a:p>
            <a:r>
              <a:rPr lang="en-US" dirty="0"/>
              <a:t>How do we know this from what the man says to Jesus? </a:t>
            </a:r>
          </a:p>
          <a:p>
            <a:endParaRPr lang="en-SG" dirty="0"/>
          </a:p>
          <a:p>
            <a:endParaRPr lang="en-SG" dirty="0"/>
          </a:p>
          <a:p>
            <a:r>
              <a:rPr lang="en-SG" dirty="0"/>
              <a:t>What two things showed the leper was “poor in spirit”? </a:t>
            </a:r>
          </a:p>
          <a:p>
            <a:endParaRPr lang="en-SG" dirty="0"/>
          </a:p>
          <a:p>
            <a:endParaRPr lang="en-SG" dirty="0"/>
          </a:p>
          <a:p>
            <a:endParaRPr lang="en-SG" dirty="0"/>
          </a:p>
          <a:p>
            <a:r>
              <a:rPr lang="en-SG" sz="2800" dirty="0"/>
              <a:t>Can we enter the kingdom by our own efforts? No</a:t>
            </a:r>
            <a:endParaRPr lang="en-SG" dirty="0"/>
          </a:p>
          <a:p>
            <a:endParaRPr lang="en-SG" dirty="0"/>
          </a:p>
          <a:p>
            <a:endParaRPr lang="en-SG" dirty="0"/>
          </a:p>
        </p:txBody>
      </p:sp>
      <p:sp>
        <p:nvSpPr>
          <p:cNvPr id="4" name="Content Placeholder 5">
            <a:extLst>
              <a:ext uri="{FF2B5EF4-FFF2-40B4-BE49-F238E27FC236}">
                <a16:creationId xmlns:a16="http://schemas.microsoft.com/office/drawing/2014/main" id="{D97E3C95-CC27-06E6-DC83-4E85EFCB31EF}"/>
              </a:ext>
            </a:extLst>
          </p:cNvPr>
          <p:cNvSpPr txBox="1">
            <a:spLocks/>
          </p:cNvSpPr>
          <p:nvPr/>
        </p:nvSpPr>
        <p:spPr>
          <a:xfrm>
            <a:off x="6704692" y="87084"/>
            <a:ext cx="4674508" cy="6168571"/>
          </a:xfrm>
          <a:prstGeom prst="rect">
            <a:avLst/>
          </a:prstGeom>
        </p:spPr>
        <p:txBody>
          <a:bodyPr vert="horz" lIns="91440" tIns="45720" rIns="91440" bIns="45720" rtlCol="0">
            <a:normAutofit fontScale="70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leper...</a:t>
            </a:r>
          </a:p>
          <a:p>
            <a:r>
              <a:rPr lang="en-US" dirty="0"/>
              <a:t>Why could his friends not help him? </a:t>
            </a:r>
          </a:p>
          <a:p>
            <a:endParaRPr lang="en-US" dirty="0"/>
          </a:p>
          <a:p>
            <a:endParaRPr lang="en-US" dirty="0"/>
          </a:p>
          <a:p>
            <a:r>
              <a:rPr lang="en-US" dirty="0"/>
              <a:t>Why could he not help himself?</a:t>
            </a:r>
          </a:p>
          <a:p>
            <a:endParaRPr lang="en-US" dirty="0"/>
          </a:p>
          <a:p>
            <a:endParaRPr lang="en-US" dirty="0"/>
          </a:p>
          <a:p>
            <a:r>
              <a:rPr lang="en-US" dirty="0"/>
              <a:t>Did Jesus have to help this man? </a:t>
            </a:r>
          </a:p>
          <a:p>
            <a:endParaRPr lang="en-US" dirty="0"/>
          </a:p>
          <a:p>
            <a:r>
              <a:rPr lang="en-US" dirty="0"/>
              <a:t>How do we know this from what the man says to Jesus? </a:t>
            </a:r>
          </a:p>
          <a:p>
            <a:endParaRPr lang="en-SG" dirty="0"/>
          </a:p>
          <a:p>
            <a:endParaRPr lang="en-SG" dirty="0"/>
          </a:p>
          <a:p>
            <a:r>
              <a:rPr lang="en-SG" dirty="0"/>
              <a:t>What two things showed the leper was “poor in spirit”? </a:t>
            </a:r>
          </a:p>
          <a:p>
            <a:endParaRPr lang="en-SG" dirty="0"/>
          </a:p>
          <a:p>
            <a:endParaRPr lang="en-SG" dirty="0"/>
          </a:p>
          <a:p>
            <a:endParaRPr lang="en-SG" dirty="0"/>
          </a:p>
          <a:p>
            <a:r>
              <a:rPr lang="en-SG" dirty="0"/>
              <a:t>Can we enter the kingdom by our own efforts? No</a:t>
            </a:r>
          </a:p>
          <a:p>
            <a:endParaRPr lang="en-SG" dirty="0"/>
          </a:p>
          <a:p>
            <a:endParaRPr lang="en-SG" dirty="0"/>
          </a:p>
        </p:txBody>
      </p:sp>
    </p:spTree>
    <p:extLst>
      <p:ext uri="{BB962C8B-B14F-4D97-AF65-F5344CB8AC3E}">
        <p14:creationId xmlns:p14="http://schemas.microsoft.com/office/powerpoint/2010/main" val="1740090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484D75-E818-E257-6891-F8C55CCC310D}"/>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
        <p:nvSpPr>
          <p:cNvPr id="4" name="AutoShape 2" descr="Black and white photo of three boys in leprosy colony, sores on faces and hands">
            <a:extLst>
              <a:ext uri="{FF2B5EF4-FFF2-40B4-BE49-F238E27FC236}">
                <a16:creationId xmlns:a16="http://schemas.microsoft.com/office/drawing/2014/main" id="{F5AB8EB3-F9A0-C4C8-5A7E-6ECAC22434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6" name="Picture 5">
            <a:extLst>
              <a:ext uri="{FF2B5EF4-FFF2-40B4-BE49-F238E27FC236}">
                <a16:creationId xmlns:a16="http://schemas.microsoft.com/office/drawing/2014/main" id="{A809E921-D7FA-5431-EC27-44C8B1F620FA}"/>
              </a:ext>
            </a:extLst>
          </p:cNvPr>
          <p:cNvPicPr>
            <a:picLocks noChangeAspect="1"/>
          </p:cNvPicPr>
          <p:nvPr/>
        </p:nvPicPr>
        <p:blipFill>
          <a:blip r:embed="rId2"/>
          <a:stretch>
            <a:fillRect/>
          </a:stretch>
        </p:blipFill>
        <p:spPr>
          <a:xfrm>
            <a:off x="2400429" y="967609"/>
            <a:ext cx="7391143" cy="4922781"/>
          </a:xfrm>
          <a:prstGeom prst="rect">
            <a:avLst/>
          </a:prstGeom>
        </p:spPr>
      </p:pic>
    </p:spTree>
    <p:extLst>
      <p:ext uri="{BB962C8B-B14F-4D97-AF65-F5344CB8AC3E}">
        <p14:creationId xmlns:p14="http://schemas.microsoft.com/office/powerpoint/2010/main" val="47488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0E9C8-12E4-87BE-616E-3B53D3E5A41D}"/>
              </a:ext>
            </a:extLst>
          </p:cNvPr>
          <p:cNvSpPr txBox="1"/>
          <p:nvPr/>
        </p:nvSpPr>
        <p:spPr>
          <a:xfrm>
            <a:off x="2249714" y="582067"/>
            <a:ext cx="6981372" cy="5693866"/>
          </a:xfrm>
          <a:prstGeom prst="rect">
            <a:avLst/>
          </a:prstGeom>
          <a:noFill/>
        </p:spPr>
        <p:txBody>
          <a:bodyPr wrap="square">
            <a:spAutoFit/>
          </a:bodyPr>
          <a:lstStyle/>
          <a:p>
            <a:pPr algn="l"/>
            <a:r>
              <a:rPr lang="en-US" sz="2800" b="1" dirty="0">
                <a:solidFill>
                  <a:srgbClr val="000000"/>
                </a:solidFill>
                <a:latin typeface="system-ui"/>
              </a:rPr>
              <a:t>The Gospel of Matthew Chapter </a:t>
            </a:r>
            <a:r>
              <a:rPr lang="en-US" sz="2800" b="1" i="0" dirty="0">
                <a:solidFill>
                  <a:srgbClr val="000000"/>
                </a:solidFill>
                <a:effectLst/>
                <a:latin typeface="system-ui"/>
              </a:rPr>
              <a:t>8</a:t>
            </a:r>
          </a:p>
          <a:p>
            <a:pPr algn="l"/>
            <a:r>
              <a:rPr lang="en-US" sz="2800" b="1" dirty="0">
                <a:solidFill>
                  <a:srgbClr val="000000"/>
                </a:solidFill>
                <a:latin typeface="system-ui"/>
              </a:rPr>
              <a:t>1</a:t>
            </a:r>
            <a:r>
              <a:rPr lang="en-US" sz="2800" b="1" i="0" dirty="0">
                <a:solidFill>
                  <a:srgbClr val="000000"/>
                </a:solidFill>
                <a:effectLst/>
                <a:latin typeface="system-ui"/>
              </a:rPr>
              <a:t> </a:t>
            </a:r>
            <a:r>
              <a:rPr lang="en-US" sz="2800" b="0" i="0" dirty="0">
                <a:solidFill>
                  <a:srgbClr val="000000"/>
                </a:solidFill>
                <a:effectLst/>
                <a:latin typeface="system-ui"/>
              </a:rPr>
              <a:t>When Jesus came down from the mountainside, large crowds followed him. </a:t>
            </a:r>
            <a:r>
              <a:rPr lang="en-US" sz="2800" b="1" i="0" baseline="30000" dirty="0">
                <a:solidFill>
                  <a:srgbClr val="000000"/>
                </a:solidFill>
                <a:effectLst/>
                <a:latin typeface="system-ui"/>
              </a:rPr>
              <a:t>2 </a:t>
            </a:r>
            <a:r>
              <a:rPr lang="en-US" sz="2800" b="0" i="0" dirty="0">
                <a:solidFill>
                  <a:srgbClr val="000000"/>
                </a:solidFill>
                <a:effectLst/>
                <a:latin typeface="system-ui"/>
              </a:rPr>
              <a:t>A man with leprosy</a:t>
            </a:r>
            <a:r>
              <a:rPr lang="en-US" sz="2800" b="0" i="0" baseline="30000" dirty="0">
                <a:solidFill>
                  <a:srgbClr val="000000"/>
                </a:solidFill>
                <a:effectLst/>
                <a:latin typeface="system-ui"/>
              </a:rPr>
              <a:t>[</a:t>
            </a:r>
            <a:r>
              <a:rPr lang="en-US" sz="2800" b="0" i="0" baseline="30000" dirty="0">
                <a:solidFill>
                  <a:srgbClr val="4A4A4A"/>
                </a:solidFill>
                <a:effectLst/>
                <a:latin typeface="system-ui"/>
                <a:hlinkClick r:id="rId2" tooltip="See footnote a"/>
              </a:rPr>
              <a:t>a</a:t>
            </a:r>
            <a:r>
              <a:rPr lang="en-US" sz="2800" b="0" i="0" baseline="30000" dirty="0">
                <a:solidFill>
                  <a:srgbClr val="000000"/>
                </a:solidFill>
                <a:effectLst/>
                <a:latin typeface="system-ui"/>
              </a:rPr>
              <a:t>]</a:t>
            </a:r>
            <a:r>
              <a:rPr lang="en-US" sz="2800" b="0" i="0" dirty="0">
                <a:solidFill>
                  <a:srgbClr val="000000"/>
                </a:solidFill>
                <a:effectLst/>
                <a:latin typeface="system-ui"/>
              </a:rPr>
              <a:t> came and knelt before him and said, “Lord, if you are willing, you can make me clean.”</a:t>
            </a:r>
          </a:p>
          <a:p>
            <a:pPr algn="l"/>
            <a:r>
              <a:rPr lang="en-US" sz="2800" b="1" i="0" baseline="30000" dirty="0">
                <a:solidFill>
                  <a:srgbClr val="000000"/>
                </a:solidFill>
                <a:effectLst/>
                <a:latin typeface="system-ui"/>
              </a:rPr>
              <a:t>3 </a:t>
            </a:r>
            <a:r>
              <a:rPr lang="en-US" sz="2800" b="0" i="0" dirty="0">
                <a:solidFill>
                  <a:srgbClr val="000000"/>
                </a:solidFill>
                <a:effectLst/>
                <a:latin typeface="system-ui"/>
              </a:rPr>
              <a:t>Jesus reached out his hand and touched the man. “I am willing,” he said. “Be clean!” Immediately he was cleansed of his leprosy. </a:t>
            </a:r>
            <a:r>
              <a:rPr lang="en-US" sz="2800" b="1" i="0" baseline="30000" dirty="0">
                <a:solidFill>
                  <a:srgbClr val="000000"/>
                </a:solidFill>
                <a:effectLst/>
                <a:latin typeface="system-ui"/>
              </a:rPr>
              <a:t>4 </a:t>
            </a:r>
            <a:r>
              <a:rPr lang="en-US" sz="2800" b="0" i="0" dirty="0">
                <a:solidFill>
                  <a:srgbClr val="000000"/>
                </a:solidFill>
                <a:effectLst/>
                <a:latin typeface="system-ui"/>
              </a:rPr>
              <a:t>Then Jesus said to him, “See that you don’t tell anyone. But go, show yourself to the priest and offer the gift Moses commanded, as a testimony to them.”</a:t>
            </a:r>
          </a:p>
        </p:txBody>
      </p:sp>
    </p:spTree>
    <p:extLst>
      <p:ext uri="{BB962C8B-B14F-4D97-AF65-F5344CB8AC3E}">
        <p14:creationId xmlns:p14="http://schemas.microsoft.com/office/powerpoint/2010/main" val="326046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a:t>Poor in spirit</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descr="A scene of a broken stained glass window with a hole and a soccer ball lying nearby">
            <a:extLst>
              <a:ext uri="{FF2B5EF4-FFF2-40B4-BE49-F238E27FC236}">
                <a16:creationId xmlns:a16="http://schemas.microsoft.com/office/drawing/2014/main" id="{DE2E45B0-9EF7-1C91-7C4B-D72BA786B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16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A8AA9F-EE72-94C3-157F-AC44381D43A7}"/>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5" name="Picture 4" descr="A person sitting on the ground holding a basket&#10;&#10;Description automatically generated">
            <a:extLst>
              <a:ext uri="{FF2B5EF4-FFF2-40B4-BE49-F238E27FC236}">
                <a16:creationId xmlns:a16="http://schemas.microsoft.com/office/drawing/2014/main" id="{2938CC54-10D8-9E95-C551-91260869A2D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1132" y="1251564"/>
            <a:ext cx="4762500" cy="3571875"/>
          </a:xfrm>
          <a:prstGeom prst="rect">
            <a:avLst/>
          </a:prstGeom>
        </p:spPr>
      </p:pic>
      <p:pic>
        <p:nvPicPr>
          <p:cNvPr id="8" name="Picture 7" descr="A person sitting on the ground with money falling&#10;&#10;Description automatically generated">
            <a:extLst>
              <a:ext uri="{FF2B5EF4-FFF2-40B4-BE49-F238E27FC236}">
                <a16:creationId xmlns:a16="http://schemas.microsoft.com/office/drawing/2014/main" id="{11C453B1-DAFE-F593-1C1C-FD5E4A85847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383632" y="1251564"/>
            <a:ext cx="6256424" cy="3519237"/>
          </a:xfrm>
          <a:prstGeom prst="rect">
            <a:avLst/>
          </a:prstGeom>
        </p:spPr>
      </p:pic>
    </p:spTree>
    <p:extLst>
      <p:ext uri="{BB962C8B-B14F-4D97-AF65-F5344CB8AC3E}">
        <p14:creationId xmlns:p14="http://schemas.microsoft.com/office/powerpoint/2010/main" val="3500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itting on the floor&#10;&#10;Description automatically generated">
            <a:extLst>
              <a:ext uri="{FF2B5EF4-FFF2-40B4-BE49-F238E27FC236}">
                <a16:creationId xmlns:a16="http://schemas.microsoft.com/office/drawing/2014/main" id="{2201F765-9B00-3227-EB84-2DB5F82E123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19200" y="180975"/>
            <a:ext cx="9753600" cy="6496050"/>
          </a:xfrm>
          <a:prstGeom prst="rect">
            <a:avLst/>
          </a:prstGeom>
        </p:spPr>
      </p:pic>
    </p:spTree>
    <p:extLst>
      <p:ext uri="{BB962C8B-B14F-4D97-AF65-F5344CB8AC3E}">
        <p14:creationId xmlns:p14="http://schemas.microsoft.com/office/powerpoint/2010/main" val="395061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9E597-9745-826E-9B61-A777BFDDFB3F}"/>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B4320EDD-A5AB-DF0A-E19C-9AADD081BEBC}"/>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5" name="Picture 4" descr="A person in a suit with his hands in his pockets&#10;&#10;Description automatically generated">
            <a:extLst>
              <a:ext uri="{FF2B5EF4-FFF2-40B4-BE49-F238E27FC236}">
                <a16:creationId xmlns:a16="http://schemas.microsoft.com/office/drawing/2014/main" id="{935C0C6E-2EA3-8B51-D03A-8CDCFABEE86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243840"/>
            <a:ext cx="12192000" cy="6370320"/>
          </a:xfrm>
          <a:prstGeom prst="rect">
            <a:avLst/>
          </a:prstGeom>
        </p:spPr>
      </p:pic>
    </p:spTree>
    <p:extLst>
      <p:ext uri="{BB962C8B-B14F-4D97-AF65-F5344CB8AC3E}">
        <p14:creationId xmlns:p14="http://schemas.microsoft.com/office/powerpoint/2010/main" val="171934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33321B-B7F8-647F-A26C-DCC810917746}"/>
              </a:ext>
            </a:extLst>
          </p:cNvPr>
          <p:cNvSpPr>
            <a:spLocks noGrp="1"/>
          </p:cNvSpPr>
          <p:nvPr>
            <p:ph type="title"/>
          </p:nvPr>
        </p:nvSpPr>
        <p:spPr>
          <a:xfrm>
            <a:off x="758952" y="233518"/>
            <a:ext cx="10671048" cy="1362057"/>
          </a:xfrm>
        </p:spPr>
        <p:txBody>
          <a:bodyPr/>
          <a:lstStyle/>
          <a:p>
            <a:r>
              <a:rPr lang="en-SG" dirty="0"/>
              <a:t>Who is poor in spirit?</a:t>
            </a:r>
          </a:p>
        </p:txBody>
      </p:sp>
      <p:sp>
        <p:nvSpPr>
          <p:cNvPr id="3" name="Slide Number Placeholder 2">
            <a:extLst>
              <a:ext uri="{FF2B5EF4-FFF2-40B4-BE49-F238E27FC236}">
                <a16:creationId xmlns:a16="http://schemas.microsoft.com/office/drawing/2014/main" id="{2F87D02B-A1B8-7A7A-B0DF-ED908CF70616}"/>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4" name="Picture 3" descr="A person sitting on the floor&#10;&#10;Description automatically generated">
            <a:extLst>
              <a:ext uri="{FF2B5EF4-FFF2-40B4-BE49-F238E27FC236}">
                <a16:creationId xmlns:a16="http://schemas.microsoft.com/office/drawing/2014/main" id="{B78AC12B-90CF-6E4B-C983-B9B5CB5B448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67745" y="1595575"/>
            <a:ext cx="5505653" cy="3666850"/>
          </a:xfrm>
          <a:prstGeom prst="rect">
            <a:avLst/>
          </a:prstGeom>
        </p:spPr>
      </p:pic>
      <p:pic>
        <p:nvPicPr>
          <p:cNvPr id="5" name="Picture 4" descr="A person in a suit with his hands in his pockets&#10;&#10;Description automatically generated">
            <a:extLst>
              <a:ext uri="{FF2B5EF4-FFF2-40B4-BE49-F238E27FC236}">
                <a16:creationId xmlns:a16="http://schemas.microsoft.com/office/drawing/2014/main" id="{29E52062-B4F6-E8AC-5CDB-57E7384EBF7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873398" y="1666546"/>
            <a:ext cx="6882066" cy="3595879"/>
          </a:xfrm>
          <a:prstGeom prst="rect">
            <a:avLst/>
          </a:prstGeom>
        </p:spPr>
      </p:pic>
      <p:sp>
        <p:nvSpPr>
          <p:cNvPr id="7" name="Title 5">
            <a:extLst>
              <a:ext uri="{FF2B5EF4-FFF2-40B4-BE49-F238E27FC236}">
                <a16:creationId xmlns:a16="http://schemas.microsoft.com/office/drawing/2014/main" id="{EF2C1696-631F-5296-D263-0FD0992BABBA}"/>
              </a:ext>
            </a:extLst>
          </p:cNvPr>
          <p:cNvSpPr txBox="1">
            <a:spLocks/>
          </p:cNvSpPr>
          <p:nvPr/>
        </p:nvSpPr>
        <p:spPr>
          <a:xfrm>
            <a:off x="758952" y="4851987"/>
            <a:ext cx="10671048" cy="1362057"/>
          </a:xfrm>
          <a:prstGeom prst="rect">
            <a:avLst/>
          </a:prstGeom>
        </p:spPr>
        <p:txBody>
          <a:bodyPr vert="horz" lIns="91440" tIns="45720" rIns="91440" bIns="45720" rtlCol="0" anchor="b" anchorCtr="0">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SG" dirty="0"/>
              <a:t>Who thinks they need </a:t>
            </a:r>
            <a:r>
              <a:rPr lang="en-SG" dirty="0" err="1"/>
              <a:t>jesus</a:t>
            </a:r>
            <a:r>
              <a:rPr lang="en-SG" dirty="0"/>
              <a:t>?</a:t>
            </a:r>
          </a:p>
        </p:txBody>
      </p:sp>
    </p:spTree>
    <p:extLst>
      <p:ext uri="{BB962C8B-B14F-4D97-AF65-F5344CB8AC3E}">
        <p14:creationId xmlns:p14="http://schemas.microsoft.com/office/powerpoint/2010/main" val="309468809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sharepoint/v3"/>
    <ds:schemaRef ds:uri="http://www.w3.org/XML/1998/namespace"/>
    <ds:schemaRef ds:uri="http://schemas.microsoft.com/office/2006/documentManagement/types"/>
    <ds:schemaRef ds:uri="16c05727-aa75-4e4a-9b5f-8a80a1165891"/>
    <ds:schemaRef ds:uri="http://schemas.microsoft.com/office/2006/metadata/properties"/>
    <ds:schemaRef ds:uri="71af3243-3dd4-4a8d-8c0d-dd76da1f02a5"/>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{5B59DDA3-8449-4ABA-93A8-87B8C9F1EBFA}tf78438558_win32</Template>
  <TotalTime>82</TotalTime>
  <Words>611</Words>
  <Application>Microsoft Office PowerPoint</Application>
  <PresentationFormat>Widescreen</PresentationFormat>
  <Paragraphs>67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Courier New</vt:lpstr>
      <vt:lpstr>Sabon Next LT</vt:lpstr>
      <vt:lpstr>system-ui</vt:lpstr>
      <vt:lpstr>Custom</vt:lpstr>
      <vt:lpstr>Kingdom living  Lesson 1</vt:lpstr>
      <vt:lpstr>PowerPoint Presentation</vt:lpstr>
      <vt:lpstr>PowerPoint Presentation</vt:lpstr>
      <vt:lpstr>Poor in spirit</vt:lpstr>
      <vt:lpstr>PowerPoint Presentation</vt:lpstr>
      <vt:lpstr>PowerPoint Presentation</vt:lpstr>
      <vt:lpstr>PowerPoint Presentation</vt:lpstr>
      <vt:lpstr>PowerPoint Presentation</vt:lpstr>
      <vt:lpstr>Who is poor in spirit?</vt:lpstr>
      <vt:lpstr>Who more likely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Kingdom living  Lesson 1</dc:title>
  <dc:subject/>
  <dc:creator>Matthew Choo</dc:creator>
  <cp:lastModifiedBy>Matthew Choo</cp:lastModifiedBy>
  <cp:revision>8</cp:revision>
  <cp:lastPrinted>2023-09-23T14:03:34Z</cp:lastPrinted>
  <dcterms:created xsi:type="dcterms:W3CDTF">2023-09-23T13:03:03Z</dcterms:created>
  <dcterms:modified xsi:type="dcterms:W3CDTF">2023-09-23T14:25:30Z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