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EDF16042.xml" ContentType="application/vnd.ms-powerpoint.comments+xml"/>
  <Override PartName="/ppt/notesSlides/notesSlide1.xml" ContentType="application/vnd.openxmlformats-officedocument.presentationml.notesSlide+xml"/>
  <Override PartName="/ppt/comments/modernComment_101_6F50DAD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95E963F-01B3-00EA-0A6A-D7940A74C107}" name="Vora, Jeet" initials="VJ" userId="S::jeetvora@gwu.edu::5105ee14-ded9-4a2c-88be-e19c7c45ad7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94705"/>
  </p:normalViewPr>
  <p:slideViewPr>
    <p:cSldViewPr snapToGrid="0" snapToObjects="1">
      <p:cViewPr varScale="1">
        <p:scale>
          <a:sx n="84" d="100"/>
          <a:sy n="84" d="100"/>
        </p:scale>
        <p:origin x="19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8/10/relationships/authors" Target="authors.xml"/></Relationships>
</file>

<file path=ppt/comments/modernComment_100_EDF16042.xml><?xml version="1.0" encoding="utf-8"?>
<p188:cmLst xmlns:a="http://schemas.openxmlformats.org/drawingml/2006/main" xmlns:r="http://schemas.openxmlformats.org/officeDocument/2006/relationships" xmlns:p188="http://schemas.microsoft.com/office/powerpoint/2018/8/main">
  <p188:cm id="{066E2FBC-A84C-5B41-A745-81DC664C723A}" authorId="{695E963F-01B3-00EA-0A6A-D7940A74C107}" created="2022-08-09T02:48:03.551">
    <ac:txMkLst xmlns:ac="http://schemas.microsoft.com/office/drawing/2013/main/command">
      <pc:docMk xmlns:pc="http://schemas.microsoft.com/office/powerpoint/2013/main/command"/>
      <pc:sldMk xmlns:pc="http://schemas.microsoft.com/office/powerpoint/2013/main/command" cId="3992019010" sldId="256"/>
      <ac:graphicFrameMk id="11" creationId="{F83F0450-01BC-D879-C504-2903A5D89836}"/>
      <ac:tblMk/>
      <ac:tcMk rowId="2799415761" colId="3232102595"/>
      <ac:txMk cp="1" len="1">
        <ac:context len="13" hash="3992860310"/>
      </ac:txMk>
    </ac:txMkLst>
    <p188:pos x="373084" y="555444"/>
    <p188:txBody>
      <a:bodyPr/>
      <a:lstStyle/>
      <a:p>
        <a:r>
          <a:rPr lang="en-US"/>
          <a:t>The initial section information like ID, Name, Description Organism seems to be consistent across other CFDE pages. Adding the information accordingly. My assumption is that CFDE will populate this section
https://app.nih-cfde.org/chaise/record/#1/CFDE:gene/nid=1
https://app.nih-cfde.org/chaise/record/#1/CFDE:ncbi_taxonomy/nid=2</a:t>
        </a:r>
      </a:p>
    </p188:txBody>
  </p188:cm>
  <p188:cm id="{6B0B51C0-F924-914C-B97B-2C12200489B1}" authorId="{695E963F-01B3-00EA-0A6A-D7940A74C107}" created="2022-08-09T02:54:07.799">
    <ac:txMkLst xmlns:ac="http://schemas.microsoft.com/office/drawing/2013/main/command">
      <pc:docMk xmlns:pc="http://schemas.microsoft.com/office/powerpoint/2013/main/command"/>
      <pc:sldMk xmlns:pc="http://schemas.microsoft.com/office/powerpoint/2013/main/command" cId="3992019010" sldId="256"/>
      <ac:graphicFrameMk id="11" creationId="{F83F0450-01BC-D879-C504-2903A5D89836}"/>
      <ac:tblMk/>
      <ac:tcMk rowId="4116754585" colId="3232102595"/>
      <ac:txMk cp="0" len="8">
        <ac:context len="56" hash="3709376963"/>
      </ac:txMk>
    </ac:txMkLst>
    <p188:pos x="1058884" y="1298394"/>
    <p188:txBody>
      <a:bodyPr/>
      <a:lstStyle/>
      <a:p>
        <a:r>
          <a:rPr lang="en-US"/>
          <a:t>Organisms are hyperlinked in CFDE pages</a:t>
        </a:r>
      </a:p>
    </p188:txBody>
  </p188:cm>
</p188:cmLst>
</file>

<file path=ppt/comments/modernComment_101_6F50DAD9.xml><?xml version="1.0" encoding="utf-8"?>
<p188:cmLst xmlns:a="http://schemas.openxmlformats.org/drawingml/2006/main" xmlns:r="http://schemas.openxmlformats.org/officeDocument/2006/relationships" xmlns:p188="http://schemas.microsoft.com/office/powerpoint/2018/8/main">
  <p188:cm id="{46AF5E95-8071-1A48-BCC0-B4945B51C6AD}" authorId="{695E963F-01B3-00EA-0A6A-D7940A74C107}" created="2022-08-10T04:16:58.987">
    <ac:txMkLst xmlns:ac="http://schemas.microsoft.com/office/drawing/2013/main/command">
      <pc:docMk xmlns:pc="http://schemas.microsoft.com/office/powerpoint/2013/main/command"/>
      <pc:sldMk xmlns:pc="http://schemas.microsoft.com/office/powerpoint/2013/main/command" cId="1867569881" sldId="257"/>
      <ac:spMk id="16" creationId="{7882764E-B8BB-839A-66BE-0DF25CB6225C}"/>
      <ac:txMk cp="142" len="4">
        <ac:context len="411" hash="2481464825"/>
      </ac:txMk>
    </ac:txMkLst>
    <p188:pos x="677884" y="1416176"/>
    <p188:txBody>
      <a:bodyPr/>
      <a:lstStyle/>
      <a:p>
        <a:r>
          <a:rPr lang="en-US"/>
          <a:t>There could be accessions having multiple gene names and gene locations and also gene IDs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7FF71-1937-CF40-9495-54599A8F232A}" type="datetimeFigureOut">
              <a:rPr lang="en-US" smtClean="0"/>
              <a:t>8/10/22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9C849-E534-0D48-87FF-0615715FCBEA}" type="slidenum">
              <a:rPr lang="en-US" smtClean="0"/>
              <a:t>‹#›</a:t>
            </a:fld>
            <a:endParaRPr lang="en-US"/>
          </a:p>
        </p:txBody>
      </p:sp>
    </p:spTree>
    <p:extLst>
      <p:ext uri="{BB962C8B-B14F-4D97-AF65-F5344CB8AC3E}">
        <p14:creationId xmlns:p14="http://schemas.microsoft.com/office/powerpoint/2010/main" val="343796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19C849-E534-0D48-87FF-0615715FCBEA}" type="slidenum">
              <a:rPr lang="en-US" smtClean="0"/>
              <a:t>2</a:t>
            </a:fld>
            <a:endParaRPr lang="en-US"/>
          </a:p>
        </p:txBody>
      </p:sp>
    </p:spTree>
    <p:extLst>
      <p:ext uri="{BB962C8B-B14F-4D97-AF65-F5344CB8AC3E}">
        <p14:creationId xmlns:p14="http://schemas.microsoft.com/office/powerpoint/2010/main" val="392636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FCC-9675-E291-5CE6-A1C4E2CDC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7FAC8-8BBA-26D8-8145-E4127B496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2A25EF-4DD2-9A7C-E49E-EE1920C7B6A9}"/>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A69462F2-5546-771F-9D56-55D465517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BA2AE-6EF3-05C0-72E6-EB8DB04557CD}"/>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37948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CBBA-6800-B731-FC71-22EC4596C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A56E6-606E-6870-F15F-0A865F036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54B87-BEF1-44C4-EAA2-1BAA5879D0F1}"/>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21A3E8CF-DA2E-E487-F83A-6A53931D0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07C66-1A1E-9BEC-0883-E0CD9D5B0991}"/>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183457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007C7-559D-ED84-F4AB-E7AA44300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6CFF9-F580-8153-19FF-638C5C889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02824-F996-AB26-8DBC-8BCCDD824F3E}"/>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4D886FC0-CA3D-BC32-56F7-54BCA572F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6486D-7E4A-D782-0CA8-04BC7EC7077A}"/>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77195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B07B-2354-23C5-2A55-E5A015EAA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4FB98-258F-E07A-C93E-6658E098B4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79AB4-27CE-57FD-E49A-821EC125D75B}"/>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65E62C37-C111-792B-C205-2BB342C53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BB271-8A57-CC9E-9659-9820FF629429}"/>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207790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C47D-9515-7EBB-EC56-B81F80DE4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B9873-3E38-FED3-13C3-9CF1A0F04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6C51C-705B-44E6-44CA-3494F1C00E21}"/>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801F1C1E-1164-693E-FEAA-1BB027A83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71F34-78FB-94C4-DAF3-1242BAC4575C}"/>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2647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61AD-7927-0EDD-5983-28C4FB736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C8E523-4298-EEA9-400B-700F7E9DB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2F79D3-13B9-5D98-CD10-4486FBE32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34F16-69B5-EDA8-478A-839A357289EF}"/>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6" name="Footer Placeholder 5">
            <a:extLst>
              <a:ext uri="{FF2B5EF4-FFF2-40B4-BE49-F238E27FC236}">
                <a16:creationId xmlns:a16="http://schemas.microsoft.com/office/drawing/2014/main" id="{9FF186E2-CAF0-DA16-D74A-287626EE6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27F36-F82C-43A4-BE3F-92DE4E8C731A}"/>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20066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F64D-C946-F01E-921E-CEA35F0D6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B1F544-C949-76A8-A587-6844B7DBD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722614-5CE5-DD81-1855-AF2D077BE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BC8B03-4A74-C4F9-C718-C354029D7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9C6F0-F3BF-A8BD-66A2-2E9A81DC4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623D7-358F-F7CC-5216-ED6E89042F18}"/>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8" name="Footer Placeholder 7">
            <a:extLst>
              <a:ext uri="{FF2B5EF4-FFF2-40B4-BE49-F238E27FC236}">
                <a16:creationId xmlns:a16="http://schemas.microsoft.com/office/drawing/2014/main" id="{E3DA6C01-00D5-FFF2-DC2C-30C31A00CD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113A9A-31FD-A76B-C47D-AD285D0ED9E8}"/>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26207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D38-213D-1D87-D39F-4363D0E40E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98D76-1700-CE09-B1E9-14D596DFB7F1}"/>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4" name="Footer Placeholder 3">
            <a:extLst>
              <a:ext uri="{FF2B5EF4-FFF2-40B4-BE49-F238E27FC236}">
                <a16:creationId xmlns:a16="http://schemas.microsoft.com/office/drawing/2014/main" id="{3B7F1349-B1CC-BE63-69B6-0B3A8C8159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32477A-BF63-9F13-733E-9A7BE9A7B401}"/>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18104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B7969-2DE5-ADCA-09FB-E83AA22A4FD0}"/>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3" name="Footer Placeholder 2">
            <a:extLst>
              <a:ext uri="{FF2B5EF4-FFF2-40B4-BE49-F238E27FC236}">
                <a16:creationId xmlns:a16="http://schemas.microsoft.com/office/drawing/2014/main" id="{ED1ACC1E-6608-4EC2-8DC0-E44123D6CE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F58529-99C3-0A8B-54E4-750E531FF4FC}"/>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399825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4BF5-E9FD-B026-BDAC-BEC07EBAD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83DD32-612C-C2D1-B086-405FF5069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0488FD-B70E-9CCC-A0E7-D37A1B3D7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5B1D5-7004-E451-B163-BB73D34B4D40}"/>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6" name="Footer Placeholder 5">
            <a:extLst>
              <a:ext uri="{FF2B5EF4-FFF2-40B4-BE49-F238E27FC236}">
                <a16:creationId xmlns:a16="http://schemas.microsoft.com/office/drawing/2014/main" id="{B4D51AF0-B5F9-3D09-9D10-2C98122E1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ABF70-F9A4-B97C-306F-37660A29C63F}"/>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94443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3E2D-A254-20EB-C6CE-D63D496A6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EA408D-9E6B-23BF-C8C5-711709546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C44F5-C9C5-4F62-0C08-B512F6ED6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910F0-E9D2-E872-425F-EF78FABCB06D}"/>
              </a:ext>
            </a:extLst>
          </p:cNvPr>
          <p:cNvSpPr>
            <a:spLocks noGrp="1"/>
          </p:cNvSpPr>
          <p:nvPr>
            <p:ph type="dt" sz="half" idx="10"/>
          </p:nvPr>
        </p:nvSpPr>
        <p:spPr/>
        <p:txBody>
          <a:bodyPr/>
          <a:lstStyle/>
          <a:p>
            <a:fld id="{A400F62B-614E-D948-8106-7EFA94E34517}" type="datetimeFigureOut">
              <a:rPr lang="en-US" smtClean="0"/>
              <a:t>8/9/22</a:t>
            </a:fld>
            <a:endParaRPr lang="en-US"/>
          </a:p>
        </p:txBody>
      </p:sp>
      <p:sp>
        <p:nvSpPr>
          <p:cNvPr id="6" name="Footer Placeholder 5">
            <a:extLst>
              <a:ext uri="{FF2B5EF4-FFF2-40B4-BE49-F238E27FC236}">
                <a16:creationId xmlns:a16="http://schemas.microsoft.com/office/drawing/2014/main" id="{C3C19170-755A-9156-9560-674630D6E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6A6B6-CF50-9B99-E1AE-BC21D9A13230}"/>
              </a:ext>
            </a:extLst>
          </p:cNvPr>
          <p:cNvSpPr>
            <a:spLocks noGrp="1"/>
          </p:cNvSpPr>
          <p:nvPr>
            <p:ph type="sldNum" sz="quarter" idx="12"/>
          </p:nvPr>
        </p:nvSpPr>
        <p:spPr/>
        <p:txBody>
          <a:bodyPr/>
          <a:lstStyle/>
          <a:p>
            <a:fld id="{F0C54830-D6E4-054F-A392-D815F391444A}" type="slidenum">
              <a:rPr lang="en-US" smtClean="0"/>
              <a:t>‹#›</a:t>
            </a:fld>
            <a:endParaRPr lang="en-US"/>
          </a:p>
        </p:txBody>
      </p:sp>
    </p:spTree>
    <p:extLst>
      <p:ext uri="{BB962C8B-B14F-4D97-AF65-F5344CB8AC3E}">
        <p14:creationId xmlns:p14="http://schemas.microsoft.com/office/powerpoint/2010/main" val="247474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0C50C1-8482-4770-F94A-9E68F76CB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0089BB-072B-3939-EDE8-C5849F9D3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381B8-EBB8-ABEF-0265-EE7DCED7F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0F62B-614E-D948-8106-7EFA94E34517}" type="datetimeFigureOut">
              <a:rPr lang="en-US" smtClean="0"/>
              <a:t>8/9/22</a:t>
            </a:fld>
            <a:endParaRPr lang="en-US"/>
          </a:p>
        </p:txBody>
      </p:sp>
      <p:sp>
        <p:nvSpPr>
          <p:cNvPr id="5" name="Footer Placeholder 4">
            <a:extLst>
              <a:ext uri="{FF2B5EF4-FFF2-40B4-BE49-F238E27FC236}">
                <a16:creationId xmlns:a16="http://schemas.microsoft.com/office/drawing/2014/main" id="{A0733600-0285-9B00-3E9E-4A7F2A2E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3793D-46B8-1311-0105-8722AA8EF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54830-D6E4-054F-A392-D815F391444A}" type="slidenum">
              <a:rPr lang="en-US" smtClean="0"/>
              <a:t>‹#›</a:t>
            </a:fld>
            <a:endParaRPr lang="en-US"/>
          </a:p>
        </p:txBody>
      </p:sp>
    </p:spTree>
    <p:extLst>
      <p:ext uri="{BB962C8B-B14F-4D97-AF65-F5344CB8AC3E}">
        <p14:creationId xmlns:p14="http://schemas.microsoft.com/office/powerpoint/2010/main" val="3733276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lygen.org/glycan/G17689DH#Cross-References" TargetMode="External"/><Relationship Id="rId3" Type="http://schemas.openxmlformats.org/officeDocument/2006/relationships/image" Target="../media/image1.png"/><Relationship Id="rId7" Type="http://schemas.openxmlformats.org/officeDocument/2006/relationships/hyperlink" Target="https://www.glygen.org/glycan/G17689DH#General" TargetMode="External"/><Relationship Id="rId12" Type="http://schemas.openxmlformats.org/officeDocument/2006/relationships/hyperlink" Target="https://glygen.org/glycan/G17689DH" TargetMode="External"/><Relationship Id="rId2" Type="http://schemas.microsoft.com/office/2018/10/relationships/comments" Target="../comments/modernComment_100_EDF1604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app.nih-cfde.org/chaise/record/#1/CFDE:ncbi_taxonomy/nid=2" TargetMode="External"/><Relationship Id="rId5" Type="http://schemas.openxmlformats.org/officeDocument/2006/relationships/image" Target="../media/image3.png"/><Relationship Id="rId10" Type="http://schemas.openxmlformats.org/officeDocument/2006/relationships/hyperlink" Target="https://www.glygen.org/motif/GGM.000034" TargetMode="External"/><Relationship Id="rId4" Type="http://schemas.openxmlformats.org/officeDocument/2006/relationships/image" Target="../media/image2.png"/><Relationship Id="rId9" Type="http://schemas.openxmlformats.org/officeDocument/2006/relationships/hyperlink" Target="https://www.glygen.org/motif/GGM.000001"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app.nih-cfde.org/chaise/record/#1/CFDE:ncbi_taxonomy/nid=2" TargetMode="External"/><Relationship Id="rId13" Type="http://schemas.openxmlformats.org/officeDocument/2006/relationships/hyperlink" Target="https://www.glygen.org/protein/P14210-1#Disease" TargetMode="External"/><Relationship Id="rId3" Type="http://schemas.microsoft.com/office/2018/10/relationships/comments" Target="../comments/modernComment_101_6F50DAD9.xml"/><Relationship Id="rId7" Type="http://schemas.openxmlformats.org/officeDocument/2006/relationships/image" Target="../media/image5.png"/><Relationship Id="rId12" Type="http://schemas.openxmlformats.org/officeDocument/2006/relationships/hyperlink" Target="https://app.nih-cfde.org/chaise/record/#1/CFDE:gene/nid=425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hyperlink" Target="https://www.glygen.org/protein/P14210-1#General" TargetMode="External"/><Relationship Id="rId5" Type="http://schemas.openxmlformats.org/officeDocument/2006/relationships/image" Target="../media/image1.png"/><Relationship Id="rId10" Type="http://schemas.openxmlformats.org/officeDocument/2006/relationships/hyperlink" Target="https://glygen.org/protein/P14210" TargetMode="External"/><Relationship Id="rId4" Type="http://schemas.openxmlformats.org/officeDocument/2006/relationships/image" Target="../media/image2.png"/><Relationship Id="rId9" Type="http://schemas.openxmlformats.org/officeDocument/2006/relationships/hyperlink" Target="https://glygen.org/protein/P14210#Glycosyl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8444A-549E-AF9C-3F88-854E960678B2}"/>
              </a:ext>
            </a:extLst>
          </p:cNvPr>
          <p:cNvPicPr>
            <a:picLocks noChangeAspect="1"/>
          </p:cNvPicPr>
          <p:nvPr/>
        </p:nvPicPr>
        <p:blipFill>
          <a:blip r:embed="rId3"/>
          <a:stretch>
            <a:fillRect/>
          </a:stretch>
        </p:blipFill>
        <p:spPr>
          <a:xfrm>
            <a:off x="0" y="0"/>
            <a:ext cx="12192000" cy="642938"/>
          </a:xfrm>
          <a:prstGeom prst="rect">
            <a:avLst/>
          </a:prstGeom>
        </p:spPr>
      </p:pic>
      <p:pic>
        <p:nvPicPr>
          <p:cNvPr id="6" name="Picture 5">
            <a:extLst>
              <a:ext uri="{FF2B5EF4-FFF2-40B4-BE49-F238E27FC236}">
                <a16:creationId xmlns:a16="http://schemas.microsoft.com/office/drawing/2014/main" id="{72A1C86F-56C7-D978-B45A-E780F45DD0B2}"/>
              </a:ext>
            </a:extLst>
          </p:cNvPr>
          <p:cNvPicPr>
            <a:picLocks noChangeAspect="1"/>
          </p:cNvPicPr>
          <p:nvPr/>
        </p:nvPicPr>
        <p:blipFill>
          <a:blip r:embed="rId4"/>
          <a:stretch>
            <a:fillRect/>
          </a:stretch>
        </p:blipFill>
        <p:spPr>
          <a:xfrm>
            <a:off x="0" y="823912"/>
            <a:ext cx="2286466" cy="1404937"/>
          </a:xfrm>
          <a:prstGeom prst="rect">
            <a:avLst/>
          </a:prstGeom>
        </p:spPr>
      </p:pic>
      <p:pic>
        <p:nvPicPr>
          <p:cNvPr id="7" name="Picture 6">
            <a:extLst>
              <a:ext uri="{FF2B5EF4-FFF2-40B4-BE49-F238E27FC236}">
                <a16:creationId xmlns:a16="http://schemas.microsoft.com/office/drawing/2014/main" id="{BE309140-5B2C-B525-4C27-CCBAA0671AD7}"/>
              </a:ext>
            </a:extLst>
          </p:cNvPr>
          <p:cNvPicPr>
            <a:picLocks noChangeAspect="1"/>
          </p:cNvPicPr>
          <p:nvPr/>
        </p:nvPicPr>
        <p:blipFill>
          <a:blip r:embed="rId5"/>
          <a:stretch>
            <a:fillRect/>
          </a:stretch>
        </p:blipFill>
        <p:spPr>
          <a:xfrm>
            <a:off x="2474912" y="823912"/>
            <a:ext cx="2184400" cy="495300"/>
          </a:xfrm>
          <a:prstGeom prst="rect">
            <a:avLst/>
          </a:prstGeom>
        </p:spPr>
      </p:pic>
      <p:sp>
        <p:nvSpPr>
          <p:cNvPr id="8" name="TextBox 7">
            <a:extLst>
              <a:ext uri="{FF2B5EF4-FFF2-40B4-BE49-F238E27FC236}">
                <a16:creationId xmlns:a16="http://schemas.microsoft.com/office/drawing/2014/main" id="{12D04FC1-9073-D9ED-489D-7E4C6027E49B}"/>
              </a:ext>
            </a:extLst>
          </p:cNvPr>
          <p:cNvSpPr txBox="1"/>
          <p:nvPr/>
        </p:nvSpPr>
        <p:spPr>
          <a:xfrm>
            <a:off x="4659312" y="840729"/>
            <a:ext cx="2886075"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G17689DH</a:t>
            </a:r>
          </a:p>
        </p:txBody>
      </p:sp>
      <p:pic>
        <p:nvPicPr>
          <p:cNvPr id="1026" name="Picture 2" descr="Glycan img">
            <a:extLst>
              <a:ext uri="{FF2B5EF4-FFF2-40B4-BE49-F238E27FC236}">
                <a16:creationId xmlns:a16="http://schemas.microsoft.com/office/drawing/2014/main" id="{CA99815B-9FEC-F698-CC1E-78A01CF30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466" y="2864068"/>
            <a:ext cx="4529970" cy="16251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C48C2A2-F550-11FE-ACB7-26D85D46F966}"/>
              </a:ext>
            </a:extLst>
          </p:cNvPr>
          <p:cNvSpPr txBox="1"/>
          <p:nvPr/>
        </p:nvSpPr>
        <p:spPr>
          <a:xfrm>
            <a:off x="2474912" y="4313757"/>
            <a:ext cx="8696008" cy="1754326"/>
          </a:xfrm>
          <a:prstGeom prst="rect">
            <a:avLst/>
          </a:prstGeom>
          <a:noFill/>
        </p:spPr>
        <p:txBody>
          <a:bodyPr wrap="square" rtlCol="0">
            <a:spAutoFit/>
          </a:bodyPr>
          <a:lstStyle/>
          <a:p>
            <a:r>
              <a:rPr lang="en-US" b="0" dirty="0">
                <a:solidFill>
                  <a:schemeClr val="tx1"/>
                </a:solidFill>
              </a:rPr>
              <a:t>GlyTouCan Acc: </a:t>
            </a:r>
            <a:r>
              <a:rPr lang="en-US" b="0" dirty="0">
                <a:solidFill>
                  <a:schemeClr val="tx1"/>
                </a:solidFill>
                <a:hlinkClick r:id="rId7"/>
              </a:rPr>
              <a:t>G17689DH</a:t>
            </a:r>
            <a:r>
              <a:rPr lang="en-US" b="0" dirty="0">
                <a:solidFill>
                  <a:schemeClr val="tx1"/>
                </a:solidFill>
              </a:rPr>
              <a:t>       </a:t>
            </a:r>
          </a:p>
          <a:p>
            <a:r>
              <a:rPr lang="en-US" b="0" dirty="0">
                <a:solidFill>
                  <a:schemeClr val="tx1"/>
                </a:solidFill>
              </a:rPr>
              <a:t>PubChem CID: </a:t>
            </a:r>
            <a:r>
              <a:rPr lang="en-US" b="0" u="none" dirty="0">
                <a:solidFill>
                  <a:schemeClr val="tx1"/>
                </a:solidFill>
                <a:hlinkClick r:id="rId8"/>
              </a:rPr>
              <a:t>25098607</a:t>
            </a:r>
            <a:r>
              <a:rPr lang="en-US" b="0" u="none" dirty="0">
                <a:solidFill>
                  <a:schemeClr val="tx1"/>
                </a:solidFill>
              </a:rPr>
              <a:t> | </a:t>
            </a:r>
            <a:r>
              <a:rPr lang="en-US" b="1" dirty="0"/>
              <a:t>[ID not found]</a:t>
            </a:r>
            <a:endParaRPr lang="en-US" dirty="0"/>
          </a:p>
          <a:p>
            <a:r>
              <a:rPr lang="en-US" dirty="0"/>
              <a:t>Monoisotopic Mass: 2,368.84 Da </a:t>
            </a:r>
          </a:p>
          <a:p>
            <a:r>
              <a:rPr lang="en-US" dirty="0"/>
              <a:t>Composition:  Hex5 HexNAc4 dHex1 NeuAc2 </a:t>
            </a:r>
          </a:p>
          <a:p>
            <a:r>
              <a:rPr lang="en-US" dirty="0"/>
              <a:t>Motifs: Type 2 LN (</a:t>
            </a:r>
            <a:r>
              <a:rPr lang="en-US" dirty="0">
                <a:hlinkClick r:id="rId9"/>
              </a:rPr>
              <a:t>GGM.000001</a:t>
            </a:r>
            <a:r>
              <a:rPr lang="en-US" dirty="0"/>
              <a:t>), 3-Sialyl-LN (type 2) (</a:t>
            </a:r>
            <a:r>
              <a:rPr lang="en-US" dirty="0">
                <a:hlinkClick r:id="rId10" tooltip="View details"/>
              </a:rPr>
              <a:t>GGM.000034</a:t>
            </a:r>
            <a:r>
              <a:rPr lang="en-US" dirty="0"/>
              <a:t>) |</a:t>
            </a:r>
            <a:r>
              <a:rPr lang="en-US" b="1" dirty="0"/>
              <a:t>[Motif not found]</a:t>
            </a:r>
          </a:p>
          <a:p>
            <a:r>
              <a:rPr lang="en-US" dirty="0"/>
              <a:t>Organism: </a:t>
            </a:r>
            <a:r>
              <a:rPr lang="en-US" dirty="0">
                <a:hlinkClick r:id="rId11"/>
              </a:rPr>
              <a:t>Homo sapiens</a:t>
            </a:r>
            <a:r>
              <a:rPr lang="en-US" dirty="0"/>
              <a:t>, Mus musculus, Rattus norvegicus</a:t>
            </a:r>
          </a:p>
        </p:txBody>
      </p:sp>
      <p:graphicFrame>
        <p:nvGraphicFramePr>
          <p:cNvPr id="11" name="Table 11">
            <a:extLst>
              <a:ext uri="{FF2B5EF4-FFF2-40B4-BE49-F238E27FC236}">
                <a16:creationId xmlns:a16="http://schemas.microsoft.com/office/drawing/2014/main" id="{F83F0450-01BC-D879-C504-2903A5D89836}"/>
              </a:ext>
            </a:extLst>
          </p:cNvPr>
          <p:cNvGraphicFramePr>
            <a:graphicFrameLocks noGrp="1"/>
          </p:cNvGraphicFramePr>
          <p:nvPr>
            <p:extLst>
              <p:ext uri="{D42A27DB-BD31-4B8C-83A1-F6EECF244321}">
                <p14:modId xmlns:p14="http://schemas.microsoft.com/office/powerpoint/2010/main" val="1736567325"/>
              </p:ext>
            </p:extLst>
          </p:nvPr>
        </p:nvGraphicFramePr>
        <p:xfrm>
          <a:off x="2598715" y="1473381"/>
          <a:ext cx="8187391" cy="1112520"/>
        </p:xfrm>
        <a:graphic>
          <a:graphicData uri="http://schemas.openxmlformats.org/drawingml/2006/table">
            <a:tbl>
              <a:tblPr firstRow="1" bandRow="1">
                <a:tableStyleId>{5C22544A-7EE6-4342-B048-85BDC9FD1C3A}</a:tableStyleId>
              </a:tblPr>
              <a:tblGrid>
                <a:gridCol w="8187391">
                  <a:extLst>
                    <a:ext uri="{9D8B030D-6E8A-4147-A177-3AD203B41FA5}">
                      <a16:colId xmlns:a16="http://schemas.microsoft.com/office/drawing/2014/main" val="32321025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ID: G17689DH</a:t>
                      </a:r>
                      <a:endParaRPr lang="en-US" b="0" u="none"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415761"/>
                  </a:ext>
                </a:extLst>
              </a:tr>
              <a:tr h="370840">
                <a:tc>
                  <a:txBody>
                    <a:bodyPr/>
                    <a:lstStyle/>
                    <a:p>
                      <a:r>
                        <a:rPr lang="en-US" dirty="0"/>
                        <a:t>Description: N-linked Complex/core-</a:t>
                      </a:r>
                      <a:r>
                        <a:rPr lang="en-US" dirty="0" err="1"/>
                        <a:t>fucosylated</a:t>
                      </a:r>
                      <a:r>
                        <a:rPr lang="en-US" dirty="0"/>
                        <a:t> glycan or NA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4914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Organism: </a:t>
                      </a:r>
                      <a:r>
                        <a:rPr lang="en-US" dirty="0">
                          <a:hlinkClick r:id="rId11"/>
                        </a:rPr>
                        <a:t>Homo sapiens</a:t>
                      </a:r>
                      <a:r>
                        <a:rPr lang="en-US" dirty="0"/>
                        <a:t>, Mus musculus, Rattus norvegicus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6754585"/>
                  </a:ext>
                </a:extLst>
              </a:tr>
            </a:tbl>
          </a:graphicData>
        </a:graphic>
      </p:graphicFrame>
      <p:sp>
        <p:nvSpPr>
          <p:cNvPr id="12" name="TextBox 11">
            <a:extLst>
              <a:ext uri="{FF2B5EF4-FFF2-40B4-BE49-F238E27FC236}">
                <a16:creationId xmlns:a16="http://schemas.microsoft.com/office/drawing/2014/main" id="{45F74AB5-9294-05AD-5ED8-DBF1E9A4D792}"/>
              </a:ext>
            </a:extLst>
          </p:cNvPr>
          <p:cNvSpPr txBox="1"/>
          <p:nvPr/>
        </p:nvSpPr>
        <p:spPr>
          <a:xfrm>
            <a:off x="2474912" y="6425135"/>
            <a:ext cx="6725516" cy="369332"/>
          </a:xfrm>
          <a:prstGeom prst="rect">
            <a:avLst/>
          </a:prstGeom>
          <a:noFill/>
        </p:spPr>
        <p:txBody>
          <a:bodyPr wrap="square" rtlCol="0">
            <a:spAutoFit/>
          </a:bodyPr>
          <a:lstStyle/>
          <a:p>
            <a:r>
              <a:rPr lang="en-US" dirty="0"/>
              <a:t>More information for glycan </a:t>
            </a:r>
            <a:r>
              <a:rPr lang="en-US" dirty="0">
                <a:hlinkClick r:id="rId12"/>
              </a:rPr>
              <a:t>G17689DH</a:t>
            </a:r>
            <a:r>
              <a:rPr lang="en-US" dirty="0"/>
              <a:t> is available on GlyGen</a:t>
            </a:r>
          </a:p>
        </p:txBody>
      </p:sp>
      <p:sp>
        <p:nvSpPr>
          <p:cNvPr id="3" name="TextBox 2">
            <a:extLst>
              <a:ext uri="{FF2B5EF4-FFF2-40B4-BE49-F238E27FC236}">
                <a16:creationId xmlns:a16="http://schemas.microsoft.com/office/drawing/2014/main" id="{7D25F5B6-81D1-A6AC-275A-89B540C06255}"/>
              </a:ext>
            </a:extLst>
          </p:cNvPr>
          <p:cNvSpPr txBox="1"/>
          <p:nvPr/>
        </p:nvSpPr>
        <p:spPr>
          <a:xfrm>
            <a:off x="2474912" y="2634028"/>
            <a:ext cx="6093724" cy="584775"/>
          </a:xfrm>
          <a:prstGeom prst="rect">
            <a:avLst/>
          </a:prstGeom>
          <a:noFill/>
        </p:spPr>
        <p:txBody>
          <a:bodyPr wrap="square">
            <a:spAutoFit/>
          </a:bodyPr>
          <a:lstStyle/>
          <a:p>
            <a:r>
              <a:rPr lang="en-US" sz="3200" b="0" dirty="0">
                <a:solidFill>
                  <a:schemeClr val="tx1"/>
                </a:solidFill>
              </a:rPr>
              <a:t>Glycan details/information</a:t>
            </a:r>
          </a:p>
        </p:txBody>
      </p:sp>
    </p:spTree>
    <p:extLst>
      <p:ext uri="{BB962C8B-B14F-4D97-AF65-F5344CB8AC3E}">
        <p14:creationId xmlns:p14="http://schemas.microsoft.com/office/powerpoint/2010/main" val="399201901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309C8A-3ADF-BDFE-3D15-FBA5E1DE50B5}"/>
              </a:ext>
            </a:extLst>
          </p:cNvPr>
          <p:cNvPicPr>
            <a:picLocks noChangeAspect="1"/>
          </p:cNvPicPr>
          <p:nvPr/>
        </p:nvPicPr>
        <p:blipFill>
          <a:blip r:embed="rId4"/>
          <a:stretch>
            <a:fillRect/>
          </a:stretch>
        </p:blipFill>
        <p:spPr>
          <a:xfrm>
            <a:off x="0" y="823912"/>
            <a:ext cx="2286466" cy="1404937"/>
          </a:xfrm>
          <a:prstGeom prst="rect">
            <a:avLst/>
          </a:prstGeom>
        </p:spPr>
      </p:pic>
      <p:pic>
        <p:nvPicPr>
          <p:cNvPr id="5" name="Picture 4">
            <a:extLst>
              <a:ext uri="{FF2B5EF4-FFF2-40B4-BE49-F238E27FC236}">
                <a16:creationId xmlns:a16="http://schemas.microsoft.com/office/drawing/2014/main" id="{EEF10554-0FEB-AFB5-B238-98F64758A361}"/>
              </a:ext>
            </a:extLst>
          </p:cNvPr>
          <p:cNvPicPr>
            <a:picLocks noChangeAspect="1"/>
          </p:cNvPicPr>
          <p:nvPr/>
        </p:nvPicPr>
        <p:blipFill>
          <a:blip r:embed="rId5"/>
          <a:stretch>
            <a:fillRect/>
          </a:stretch>
        </p:blipFill>
        <p:spPr>
          <a:xfrm>
            <a:off x="0" y="0"/>
            <a:ext cx="12192000" cy="642938"/>
          </a:xfrm>
          <a:prstGeom prst="rect">
            <a:avLst/>
          </a:prstGeom>
        </p:spPr>
      </p:pic>
      <p:pic>
        <p:nvPicPr>
          <p:cNvPr id="7" name="Picture 6">
            <a:extLst>
              <a:ext uri="{FF2B5EF4-FFF2-40B4-BE49-F238E27FC236}">
                <a16:creationId xmlns:a16="http://schemas.microsoft.com/office/drawing/2014/main" id="{9D981F7F-77A1-BA0A-5324-3171FC3C5305}"/>
              </a:ext>
            </a:extLst>
          </p:cNvPr>
          <p:cNvPicPr>
            <a:picLocks noChangeAspect="1"/>
          </p:cNvPicPr>
          <p:nvPr/>
        </p:nvPicPr>
        <p:blipFill>
          <a:blip r:embed="rId6"/>
          <a:stretch>
            <a:fillRect/>
          </a:stretch>
        </p:blipFill>
        <p:spPr>
          <a:xfrm>
            <a:off x="2474912" y="823912"/>
            <a:ext cx="2184400" cy="495300"/>
          </a:xfrm>
          <a:prstGeom prst="rect">
            <a:avLst/>
          </a:prstGeom>
        </p:spPr>
      </p:pic>
      <p:sp>
        <p:nvSpPr>
          <p:cNvPr id="8" name="TextBox 7">
            <a:extLst>
              <a:ext uri="{FF2B5EF4-FFF2-40B4-BE49-F238E27FC236}">
                <a16:creationId xmlns:a16="http://schemas.microsoft.com/office/drawing/2014/main" id="{1A463982-16FC-6F4E-D1E8-AB45FF9DF51D}"/>
              </a:ext>
            </a:extLst>
          </p:cNvPr>
          <p:cNvSpPr txBox="1"/>
          <p:nvPr/>
        </p:nvSpPr>
        <p:spPr>
          <a:xfrm>
            <a:off x="2474912" y="795992"/>
            <a:ext cx="2214562" cy="523220"/>
          </a:xfrm>
          <a:prstGeom prst="rect">
            <a:avLst/>
          </a:prstGeom>
          <a:solidFill>
            <a:schemeClr val="bg1"/>
          </a:solidFill>
        </p:spPr>
        <p:txBody>
          <a:bodyPr wrap="square" rtlCol="0">
            <a:spAutoFit/>
          </a:bodyPr>
          <a:lstStyle/>
          <a:p>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Protein</a:t>
            </a:r>
          </a:p>
        </p:txBody>
      </p:sp>
      <p:pic>
        <p:nvPicPr>
          <p:cNvPr id="9" name="Picture 8">
            <a:extLst>
              <a:ext uri="{FF2B5EF4-FFF2-40B4-BE49-F238E27FC236}">
                <a16:creationId xmlns:a16="http://schemas.microsoft.com/office/drawing/2014/main" id="{10708551-A2A5-8633-D5E2-EFE3BB7762FD}"/>
              </a:ext>
            </a:extLst>
          </p:cNvPr>
          <p:cNvPicPr>
            <a:picLocks noChangeAspect="1"/>
          </p:cNvPicPr>
          <p:nvPr/>
        </p:nvPicPr>
        <p:blipFill>
          <a:blip r:embed="rId7"/>
          <a:stretch>
            <a:fillRect/>
          </a:stretch>
        </p:blipFill>
        <p:spPr>
          <a:xfrm>
            <a:off x="3807756" y="795992"/>
            <a:ext cx="261005" cy="261005"/>
          </a:xfrm>
          <a:prstGeom prst="rect">
            <a:avLst/>
          </a:prstGeom>
        </p:spPr>
      </p:pic>
      <p:sp>
        <p:nvSpPr>
          <p:cNvPr id="10" name="TextBox 9">
            <a:extLst>
              <a:ext uri="{FF2B5EF4-FFF2-40B4-BE49-F238E27FC236}">
                <a16:creationId xmlns:a16="http://schemas.microsoft.com/office/drawing/2014/main" id="{E7B17BED-54BD-C857-C049-7DB9C1AD7E3D}"/>
              </a:ext>
            </a:extLst>
          </p:cNvPr>
          <p:cNvSpPr txBox="1"/>
          <p:nvPr/>
        </p:nvSpPr>
        <p:spPr>
          <a:xfrm>
            <a:off x="3958567" y="857547"/>
            <a:ext cx="2886075"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  P14210</a:t>
            </a:r>
          </a:p>
        </p:txBody>
      </p:sp>
      <p:graphicFrame>
        <p:nvGraphicFramePr>
          <p:cNvPr id="11" name="Table 11">
            <a:extLst>
              <a:ext uri="{FF2B5EF4-FFF2-40B4-BE49-F238E27FC236}">
                <a16:creationId xmlns:a16="http://schemas.microsoft.com/office/drawing/2014/main" id="{C5673139-2652-C260-1C07-FAF310C595ED}"/>
              </a:ext>
            </a:extLst>
          </p:cNvPr>
          <p:cNvGraphicFramePr>
            <a:graphicFrameLocks noGrp="1"/>
          </p:cNvGraphicFramePr>
          <p:nvPr>
            <p:extLst>
              <p:ext uri="{D42A27DB-BD31-4B8C-83A1-F6EECF244321}">
                <p14:modId xmlns:p14="http://schemas.microsoft.com/office/powerpoint/2010/main" val="1199608652"/>
              </p:ext>
            </p:extLst>
          </p:nvPr>
        </p:nvGraphicFramePr>
        <p:xfrm>
          <a:off x="2598716" y="1473381"/>
          <a:ext cx="3287459" cy="1112520"/>
        </p:xfrm>
        <a:graphic>
          <a:graphicData uri="http://schemas.openxmlformats.org/drawingml/2006/table">
            <a:tbl>
              <a:tblPr firstRow="1" bandRow="1">
                <a:tableStyleId>{5C22544A-7EE6-4342-B048-85BDC9FD1C3A}</a:tableStyleId>
              </a:tblPr>
              <a:tblGrid>
                <a:gridCol w="3287459">
                  <a:extLst>
                    <a:ext uri="{9D8B030D-6E8A-4147-A177-3AD203B41FA5}">
                      <a16:colId xmlns:a16="http://schemas.microsoft.com/office/drawing/2014/main" val="32321025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ID: P14210</a:t>
                      </a:r>
                      <a:endParaRPr lang="en-US" b="0" u="none"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9415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olidFill>
                            <a:schemeClr val="tx1"/>
                          </a:solidFill>
                        </a:rPr>
                        <a:t>Name: </a:t>
                      </a:r>
                      <a:r>
                        <a:rPr lang="en-US" dirty="0"/>
                        <a:t>Hepatocyte growth factor</a:t>
                      </a:r>
                      <a:endParaRPr lang="en-US" b="0" u="none"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13057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Organism: </a:t>
                      </a:r>
                      <a:r>
                        <a:rPr lang="en-US" dirty="0">
                          <a:hlinkClick r:id="rId8"/>
                        </a:rPr>
                        <a:t>Homo sapiens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6754585"/>
                  </a:ext>
                </a:extLst>
              </a:tr>
            </a:tbl>
          </a:graphicData>
        </a:graphic>
      </p:graphicFrame>
      <p:grpSp>
        <p:nvGrpSpPr>
          <p:cNvPr id="14" name="Group 13">
            <a:extLst>
              <a:ext uri="{FF2B5EF4-FFF2-40B4-BE49-F238E27FC236}">
                <a16:creationId xmlns:a16="http://schemas.microsoft.com/office/drawing/2014/main" id="{2820C1EC-675B-19EF-EB5C-67D467ED535B}"/>
              </a:ext>
            </a:extLst>
          </p:cNvPr>
          <p:cNvGrpSpPr/>
          <p:nvPr/>
        </p:nvGrpSpPr>
        <p:grpSpPr>
          <a:xfrm>
            <a:off x="2598716" y="5323344"/>
            <a:ext cx="7816871" cy="1477328"/>
            <a:chOff x="2598715" y="3085786"/>
            <a:chExt cx="7816871" cy="1477328"/>
          </a:xfrm>
        </p:grpSpPr>
        <p:sp>
          <p:nvSpPr>
            <p:cNvPr id="12" name="TextBox 11">
              <a:extLst>
                <a:ext uri="{FF2B5EF4-FFF2-40B4-BE49-F238E27FC236}">
                  <a16:creationId xmlns:a16="http://schemas.microsoft.com/office/drawing/2014/main" id="{1A086CBB-2C95-083C-02BC-AD9A3AD3249E}"/>
                </a:ext>
              </a:extLst>
            </p:cNvPr>
            <p:cNvSpPr txBox="1"/>
            <p:nvPr/>
          </p:nvSpPr>
          <p:spPr>
            <a:xfrm>
              <a:off x="2598715" y="3085786"/>
              <a:ext cx="7816871" cy="1477328"/>
            </a:xfrm>
            <a:prstGeom prst="rect">
              <a:avLst/>
            </a:prstGeom>
            <a:noFill/>
          </p:spPr>
          <p:txBody>
            <a:bodyPr wrap="square" rtlCol="0">
              <a:spAutoFit/>
            </a:bodyPr>
            <a:lstStyle/>
            <a:p>
              <a:r>
                <a:rPr lang="en-US" dirty="0"/>
                <a:t>Glycosylation Summary</a:t>
              </a:r>
              <a:r>
                <a:rPr lang="en-US" b="1" dirty="0"/>
                <a:t>:</a:t>
              </a:r>
              <a:r>
                <a:rPr lang="en-US" dirty="0"/>
                <a:t> </a:t>
              </a:r>
              <a:r>
                <a:rPr lang="en-US" dirty="0">
                  <a:hlinkClick r:id="rId9"/>
                </a:rPr>
                <a:t>5 site(s) total, 55 N-linked annotation(s) at 4 site(s), 3 O-linked annotation(s) at 1 site(s)</a:t>
              </a:r>
              <a:r>
                <a:rPr lang="en-US" dirty="0"/>
                <a:t> | [</a:t>
              </a:r>
              <a:r>
                <a:rPr lang="en-US" b="1" dirty="0"/>
                <a:t>No glycosylation reported]</a:t>
              </a:r>
              <a:endParaRPr lang="en-US" dirty="0"/>
            </a:p>
            <a:p>
              <a:endParaRPr lang="en-US" dirty="0"/>
            </a:p>
            <a:p>
              <a:endParaRPr lang="en-US" dirty="0"/>
            </a:p>
            <a:p>
              <a:endParaRPr lang="en-US" dirty="0"/>
            </a:p>
          </p:txBody>
        </p:sp>
        <p:sp>
          <p:nvSpPr>
            <p:cNvPr id="13" name="TextBox 12">
              <a:extLst>
                <a:ext uri="{FF2B5EF4-FFF2-40B4-BE49-F238E27FC236}">
                  <a16:creationId xmlns:a16="http://schemas.microsoft.com/office/drawing/2014/main" id="{092CDE74-7C1A-6D04-A402-EB5AAAFF5E4D}"/>
                </a:ext>
              </a:extLst>
            </p:cNvPr>
            <p:cNvSpPr txBox="1"/>
            <p:nvPr/>
          </p:nvSpPr>
          <p:spPr>
            <a:xfrm>
              <a:off x="2598715" y="3978511"/>
              <a:ext cx="6725516" cy="369332"/>
            </a:xfrm>
            <a:prstGeom prst="rect">
              <a:avLst/>
            </a:prstGeom>
            <a:noFill/>
          </p:spPr>
          <p:txBody>
            <a:bodyPr wrap="square" rtlCol="0">
              <a:spAutoFit/>
            </a:bodyPr>
            <a:lstStyle/>
            <a:p>
              <a:r>
                <a:rPr lang="en-US" dirty="0"/>
                <a:t>More information on protein </a:t>
              </a:r>
              <a:r>
                <a:rPr lang="en-US" dirty="0">
                  <a:hlinkClick r:id="rId10"/>
                </a:rPr>
                <a:t>P14210</a:t>
              </a:r>
              <a:r>
                <a:rPr lang="en-US" dirty="0"/>
                <a:t> is available on GlyGen</a:t>
              </a:r>
            </a:p>
          </p:txBody>
        </p:sp>
      </p:grpSp>
      <p:sp>
        <p:nvSpPr>
          <p:cNvPr id="16" name="TextBox 15">
            <a:extLst>
              <a:ext uri="{FF2B5EF4-FFF2-40B4-BE49-F238E27FC236}">
                <a16:creationId xmlns:a16="http://schemas.microsoft.com/office/drawing/2014/main" id="{7882764E-B8BB-839A-66BE-0DF25CB6225C}"/>
              </a:ext>
            </a:extLst>
          </p:cNvPr>
          <p:cNvSpPr txBox="1"/>
          <p:nvPr/>
        </p:nvSpPr>
        <p:spPr>
          <a:xfrm>
            <a:off x="2598716" y="3277744"/>
            <a:ext cx="9164498" cy="2031325"/>
          </a:xfrm>
          <a:prstGeom prst="rect">
            <a:avLst/>
          </a:prstGeom>
          <a:noFill/>
        </p:spPr>
        <p:txBody>
          <a:bodyPr wrap="square" rtlCol="0">
            <a:spAutoFit/>
          </a:bodyPr>
          <a:lstStyle/>
          <a:p>
            <a:r>
              <a:rPr lang="en-US" b="0" dirty="0" err="1">
                <a:solidFill>
                  <a:schemeClr val="tx1"/>
                </a:solidFill>
              </a:rPr>
              <a:t>UniProtKB</a:t>
            </a:r>
            <a:r>
              <a:rPr lang="en-US" b="0" dirty="0">
                <a:solidFill>
                  <a:schemeClr val="tx1"/>
                </a:solidFill>
              </a:rPr>
              <a:t> </a:t>
            </a:r>
            <a:r>
              <a:rPr lang="en-US" dirty="0"/>
              <a:t>Ac</a:t>
            </a:r>
            <a:r>
              <a:rPr lang="en-US" b="0" dirty="0">
                <a:solidFill>
                  <a:schemeClr val="tx1"/>
                </a:solidFill>
              </a:rPr>
              <a:t>: </a:t>
            </a:r>
            <a:r>
              <a:rPr lang="en-US" b="0" dirty="0">
                <a:solidFill>
                  <a:schemeClr val="tx1"/>
                </a:solidFill>
                <a:hlinkClick r:id="rId11"/>
              </a:rPr>
              <a:t>P14210</a:t>
            </a:r>
            <a:r>
              <a:rPr lang="en-US" b="0" dirty="0">
                <a:solidFill>
                  <a:schemeClr val="tx1"/>
                </a:solidFill>
              </a:rPr>
              <a:t>  </a:t>
            </a:r>
          </a:p>
          <a:p>
            <a:r>
              <a:rPr lang="en-US" dirty="0" err="1"/>
              <a:t>RefSeq</a:t>
            </a:r>
            <a:r>
              <a:rPr lang="en-US" dirty="0"/>
              <a:t> ID: </a:t>
            </a:r>
            <a:r>
              <a:rPr lang="en-US" dirty="0">
                <a:hlinkClick r:id="rId11"/>
              </a:rPr>
              <a:t>NP_000592</a:t>
            </a:r>
            <a:r>
              <a:rPr lang="en-US" dirty="0"/>
              <a:t> | </a:t>
            </a:r>
            <a:r>
              <a:rPr lang="en-US" b="1" dirty="0"/>
              <a:t>[ID not found]</a:t>
            </a:r>
            <a:endParaRPr lang="en-US" dirty="0"/>
          </a:p>
          <a:p>
            <a:r>
              <a:rPr lang="en-US" b="0" dirty="0" err="1">
                <a:solidFill>
                  <a:schemeClr val="tx1"/>
                </a:solidFill>
              </a:rPr>
              <a:t>RefSeq</a:t>
            </a:r>
            <a:r>
              <a:rPr lang="en-US" b="0" dirty="0">
                <a:solidFill>
                  <a:schemeClr val="tx1"/>
                </a:solidFill>
              </a:rPr>
              <a:t> Name: </a:t>
            </a:r>
            <a:r>
              <a:rPr lang="en-US" dirty="0"/>
              <a:t>hepatocyte growth factor isoform 1 preproprotein | </a:t>
            </a:r>
            <a:r>
              <a:rPr lang="en-US" b="1" dirty="0"/>
              <a:t>[Name not found]</a:t>
            </a:r>
            <a:endParaRPr lang="en-US" b="0" dirty="0">
              <a:solidFill>
                <a:schemeClr val="tx1"/>
              </a:solidFill>
            </a:endParaRPr>
          </a:p>
          <a:p>
            <a:r>
              <a:rPr lang="en-US" dirty="0"/>
              <a:t>Gene Name: HGF </a:t>
            </a:r>
            <a:r>
              <a:rPr lang="en-US" b="1" dirty="0"/>
              <a:t>| [Gene name not found]</a:t>
            </a:r>
            <a:endParaRPr lang="en-US" dirty="0"/>
          </a:p>
          <a:p>
            <a:r>
              <a:rPr lang="en-US" dirty="0"/>
              <a:t>Gene Location: Chromosome: 7 (81,770,438 - 81,699,008) | </a:t>
            </a:r>
            <a:r>
              <a:rPr lang="en-US" b="1" dirty="0"/>
              <a:t>[Gene location not found ]</a:t>
            </a:r>
            <a:endParaRPr lang="en-US" dirty="0"/>
          </a:p>
          <a:p>
            <a:r>
              <a:rPr lang="en-US" dirty="0" err="1"/>
              <a:t>Ensembl</a:t>
            </a:r>
            <a:r>
              <a:rPr lang="en-US" dirty="0"/>
              <a:t> Gene ID: </a:t>
            </a:r>
            <a:r>
              <a:rPr lang="en-US" dirty="0">
                <a:hlinkClick r:id="rId12"/>
              </a:rPr>
              <a:t>ENSG00000019991</a:t>
            </a:r>
            <a:r>
              <a:rPr lang="en-US" dirty="0"/>
              <a:t> | </a:t>
            </a:r>
            <a:r>
              <a:rPr lang="en-US" b="1" dirty="0"/>
              <a:t>[Gene ID not found]</a:t>
            </a:r>
            <a:endParaRPr lang="en-US" dirty="0"/>
          </a:p>
          <a:p>
            <a:r>
              <a:rPr lang="en-US" dirty="0"/>
              <a:t>Disease: autosomal recessive </a:t>
            </a:r>
            <a:r>
              <a:rPr lang="en-US" dirty="0" err="1"/>
              <a:t>nonsyndromic</a:t>
            </a:r>
            <a:r>
              <a:rPr lang="en-US" dirty="0"/>
              <a:t> deafness 39 (</a:t>
            </a:r>
            <a:r>
              <a:rPr lang="en-US" dirty="0">
                <a:hlinkClick r:id="rId13"/>
              </a:rPr>
              <a:t>DOID:0110497</a:t>
            </a:r>
            <a:r>
              <a:rPr lang="en-US" dirty="0"/>
              <a:t>) | </a:t>
            </a:r>
            <a:r>
              <a:rPr lang="en-US" b="1" dirty="0"/>
              <a:t>[Disease not found]</a:t>
            </a:r>
            <a:endParaRPr lang="en-US" dirty="0"/>
          </a:p>
        </p:txBody>
      </p:sp>
      <p:sp>
        <p:nvSpPr>
          <p:cNvPr id="2" name="TextBox 1">
            <a:extLst>
              <a:ext uri="{FF2B5EF4-FFF2-40B4-BE49-F238E27FC236}">
                <a16:creationId xmlns:a16="http://schemas.microsoft.com/office/drawing/2014/main" id="{7F6B2158-9E81-88F7-4C86-D23165347535}"/>
              </a:ext>
            </a:extLst>
          </p:cNvPr>
          <p:cNvSpPr txBox="1"/>
          <p:nvPr/>
        </p:nvSpPr>
        <p:spPr>
          <a:xfrm>
            <a:off x="2474912" y="2542588"/>
            <a:ext cx="6093724" cy="584775"/>
          </a:xfrm>
          <a:prstGeom prst="rect">
            <a:avLst/>
          </a:prstGeom>
          <a:noFill/>
        </p:spPr>
        <p:txBody>
          <a:bodyPr wrap="square">
            <a:spAutoFit/>
          </a:bodyPr>
          <a:lstStyle/>
          <a:p>
            <a:r>
              <a:rPr lang="en-US" sz="3200" b="0" dirty="0" err="1">
                <a:solidFill>
                  <a:schemeClr val="tx1"/>
                </a:solidFill>
              </a:rPr>
              <a:t>GlycoProtein</a:t>
            </a:r>
            <a:r>
              <a:rPr lang="en-US" sz="3200" b="0" dirty="0">
                <a:solidFill>
                  <a:schemeClr val="tx1"/>
                </a:solidFill>
              </a:rPr>
              <a:t> details/information</a:t>
            </a:r>
          </a:p>
        </p:txBody>
      </p:sp>
    </p:spTree>
    <p:extLst>
      <p:ext uri="{BB962C8B-B14F-4D97-AF65-F5344CB8AC3E}">
        <p14:creationId xmlns:p14="http://schemas.microsoft.com/office/powerpoint/2010/main" val="186756988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255</Words>
  <Application>Microsoft Macintosh PowerPoint</Application>
  <PresentationFormat>Widescreen</PresentationFormat>
  <Paragraphs>29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Vora, Jeet</dc:creator>
  <cp:lastModifiedBy>Vora, Jeet</cp:lastModifiedBy>
  <cp:revision>5</cp:revision>
  <dcterms:created xsi:type="dcterms:W3CDTF">2022-08-09T01:37:51Z</dcterms:created>
  <dcterms:modified xsi:type="dcterms:W3CDTF">2022-08-10T04:22:32Z</dcterms:modified>
</cp:coreProperties>
</file>