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47"/>
  </p:notesMasterIdLst>
  <p:sldIdLst>
    <p:sldId id="256" r:id="rId2"/>
    <p:sldId id="300" r:id="rId3"/>
    <p:sldId id="293" r:id="rId4"/>
    <p:sldId id="295" r:id="rId5"/>
    <p:sldId id="257" r:id="rId6"/>
    <p:sldId id="283" r:id="rId7"/>
    <p:sldId id="285" r:id="rId8"/>
    <p:sldId id="286" r:id="rId9"/>
    <p:sldId id="270" r:id="rId10"/>
    <p:sldId id="324" r:id="rId11"/>
    <p:sldId id="297" r:id="rId12"/>
    <p:sldId id="259" r:id="rId13"/>
    <p:sldId id="260" r:id="rId14"/>
    <p:sldId id="317" r:id="rId15"/>
    <p:sldId id="298" r:id="rId16"/>
    <p:sldId id="306" r:id="rId17"/>
    <p:sldId id="321" r:id="rId18"/>
    <p:sldId id="307" r:id="rId19"/>
    <p:sldId id="326" r:id="rId20"/>
    <p:sldId id="327" r:id="rId21"/>
    <p:sldId id="322" r:id="rId22"/>
    <p:sldId id="272" r:id="rId23"/>
    <p:sldId id="304" r:id="rId24"/>
    <p:sldId id="287" r:id="rId25"/>
    <p:sldId id="273" r:id="rId26"/>
    <p:sldId id="303" r:id="rId27"/>
    <p:sldId id="308" r:id="rId28"/>
    <p:sldId id="318" r:id="rId29"/>
    <p:sldId id="319" r:id="rId30"/>
    <p:sldId id="309" r:id="rId31"/>
    <p:sldId id="310" r:id="rId32"/>
    <p:sldId id="311" r:id="rId33"/>
    <p:sldId id="312" r:id="rId34"/>
    <p:sldId id="313" r:id="rId35"/>
    <p:sldId id="314" r:id="rId36"/>
    <p:sldId id="299" r:id="rId37"/>
    <p:sldId id="291" r:id="rId38"/>
    <p:sldId id="277" r:id="rId39"/>
    <p:sldId id="323" r:id="rId40"/>
    <p:sldId id="289" r:id="rId41"/>
    <p:sldId id="280" r:id="rId42"/>
    <p:sldId id="279" r:id="rId43"/>
    <p:sldId id="305" r:id="rId44"/>
    <p:sldId id="325" r:id="rId45"/>
    <p:sldId id="328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99" autoAdjust="0"/>
  </p:normalViewPr>
  <p:slideViewPr>
    <p:cSldViewPr>
      <p:cViewPr>
        <p:scale>
          <a:sx n="91" d="100"/>
          <a:sy n="91" d="100"/>
        </p:scale>
        <p:origin x="-1234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38626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</a:t>
            </a:r>
            <a:r>
              <a:rPr lang="en-US" baseline="0" dirty="0" smtClean="0"/>
              <a:t> with a message template and HTTP client</a:t>
            </a:r>
          </a:p>
          <a:p>
            <a:r>
              <a:rPr lang="en-US" baseline="0" dirty="0" smtClean="0"/>
              <a:t>Move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in 2009 brought a new impetus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1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</a:t>
            </a:r>
            <a:r>
              <a:rPr lang="en-US" baseline="0" dirty="0" smtClean="0"/>
              <a:t> intent was to prepare a submission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49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0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4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9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5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A36D-1AB6-4448-9899-ADAE0BE6C71E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2FE9-5604-478F-876A-A7DBA56A1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5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co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github.com/cloudmeter/pion" TargetMode="External"/><Relationship Id="rId5" Type="http://schemas.openxmlformats.org/officeDocument/2006/relationships/hyperlink" Target="http://curl.haxx.se/libcurl/" TargetMode="External"/><Relationship Id="rId4" Type="http://schemas.openxmlformats.org/officeDocument/2006/relationships/hyperlink" Target="http://qt-project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lynos.github.com/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2/n3420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pp-netlib/" TargetMode="External"/><Relationship Id="rId2" Type="http://schemas.openxmlformats.org/officeDocument/2006/relationships/hyperlink" Target="mailto:Glyn.matthews@gmail.com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pp-netlib.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061597"/>
            <a:ext cx="7772400" cy="153885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x-none" b="1"/>
              <a:t>An </a:t>
            </a:r>
            <a:r>
              <a:rPr lang="en-US" b="1" dirty="0" smtClean="0"/>
              <a:t>I</a:t>
            </a:r>
            <a:r>
              <a:rPr lang="x-none" b="1" smtClean="0"/>
              <a:t>ntroduction </a:t>
            </a:r>
            <a:r>
              <a:rPr lang="x-none" b="1"/>
              <a:t>to the C++ Network Library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Glyn Matthews</a:t>
            </a:r>
          </a:p>
          <a:p>
            <a:pPr>
              <a:buNone/>
            </a:pPr>
            <a:r>
              <a:rPr lang="x-none"/>
              <a:t>Belgian C++ User Group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develop a high quality, easy-to-use C++ networking library</a:t>
            </a:r>
          </a:p>
          <a:p>
            <a:r>
              <a:rPr lang="en-US" dirty="0" smtClean="0"/>
              <a:t>To enable developers to extend the library</a:t>
            </a:r>
          </a:p>
          <a:p>
            <a:r>
              <a:rPr lang="en-US" dirty="0" smtClean="0"/>
              <a:t>To lower the barrier of entry for cross-platform, network-aware C++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4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34921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Introduction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/>
              <a:t>Network Programming in C++</a:t>
            </a:r>
            <a:br>
              <a:rPr lang="en-US" dirty="0" smtClean="0"/>
            </a:br>
            <a:r>
              <a:rPr lang="en-US" dirty="0">
                <a:solidFill>
                  <a:schemeClr val="accent4"/>
                </a:solidFill>
              </a:rPr>
              <a:t>C++ Network library (0.9.4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C++</a:t>
            </a:r>
            <a:r>
              <a:rPr lang="en-US" dirty="0">
                <a:solidFill>
                  <a:schemeClr val="accent4"/>
                </a:solidFill>
              </a:rPr>
              <a:t>1y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The Future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mtClean="0">
                <a:solidFill>
                  <a:schemeClr val="tx1"/>
                </a:solidFill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 libraries</a:t>
            </a:r>
            <a:r>
              <a:rPr lang="x-none" smtClean="0">
                <a:solidFill>
                  <a:schemeClr val="tx1"/>
                </a:solidFill>
              </a:rPr>
              <a:t> </a:t>
            </a:r>
            <a:r>
              <a:rPr lang="x-none">
                <a:solidFill>
                  <a:schemeClr val="tx1"/>
                </a:solidFill>
              </a:rPr>
              <a:t>in C++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4987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x-none" smtClean="0"/>
              <a:t>POCO</a:t>
            </a:r>
            <a:r>
              <a:rPr lang="en-US" dirty="0" smtClean="0"/>
              <a:t> </a:t>
            </a:r>
            <a:r>
              <a:rPr lang="en-GB" dirty="0">
                <a:hlinkClick r:id="rId3"/>
              </a:rPr>
              <a:t>http://pocoproject.org/</a:t>
            </a:r>
            <a:endParaRPr lang="x-none"/>
          </a:p>
          <a:p>
            <a:r>
              <a:rPr lang="x-none" smtClean="0"/>
              <a:t>Qt</a:t>
            </a:r>
            <a:r>
              <a:rPr lang="en-US" dirty="0" smtClean="0"/>
              <a:t> </a:t>
            </a:r>
            <a:r>
              <a:rPr lang="en-GB" dirty="0">
                <a:hlinkClick r:id="rId4"/>
              </a:rPr>
              <a:t>http://qt-project.org/</a:t>
            </a:r>
            <a:endParaRPr lang="x-none"/>
          </a:p>
          <a:p>
            <a:r>
              <a:rPr lang="en-GB" dirty="0" smtClean="0"/>
              <a:t>l</a:t>
            </a:r>
            <a:r>
              <a:rPr lang="x-none" smtClean="0"/>
              <a:t>ibcurl</a:t>
            </a:r>
            <a:r>
              <a:rPr lang="en-US" dirty="0" smtClean="0"/>
              <a:t> </a:t>
            </a:r>
            <a:r>
              <a:rPr lang="en-GB" dirty="0">
                <a:hlinkClick r:id="rId5"/>
              </a:rPr>
              <a:t>http://curl.haxx.se/libcurl/</a:t>
            </a:r>
            <a:endParaRPr lang="x-none"/>
          </a:p>
          <a:p>
            <a:r>
              <a:rPr lang="en-US" dirty="0" smtClean="0"/>
              <a:t>pion </a:t>
            </a:r>
            <a:r>
              <a:rPr lang="en-GB" dirty="0" smtClean="0">
                <a:hlinkClick r:id="rId6"/>
              </a:rPr>
              <a:t>http://github.com/cloudmeter/pion</a:t>
            </a:r>
            <a:endParaRPr lang="x-non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solidFill>
                  <a:schemeClr val="tx1"/>
                </a:solidFill>
              </a:rPr>
              <a:t>Boost.Asio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85894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Low level I/O programming</a:t>
            </a:r>
          </a:p>
          <a:p>
            <a:r>
              <a:rPr lang="en-US" dirty="0" smtClean="0"/>
              <a:t>Portable socket implements</a:t>
            </a:r>
          </a:p>
          <a:p>
            <a:r>
              <a:rPr lang="en-US" dirty="0" smtClean="0"/>
              <a:t>TCP, UDP, ICMP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olidFill>
                  <a:schemeClr val="tx1"/>
                </a:solidFill>
              </a:rPr>
              <a:t>Boost.Asio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Network Library is built on top of </a:t>
            </a:r>
            <a:r>
              <a:rPr lang="en-US" dirty="0" err="1" smtClean="0"/>
              <a:t>Boost.Asio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0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34921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Introduction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Network Programming in C++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/>
              <a:t>C++ Network library (0.9.4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C++1y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The Future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Twitter API Example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uri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"http://search.twitter.com/</a:t>
            </a:r>
            <a:r>
              <a:rPr lang="en-GB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search.json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::builder builder(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builder.query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"q"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encode(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indent="0">
              <a:buNone/>
            </a:pP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http::client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c;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http::client::request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http::client::response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res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client.get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Console output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twitter_search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10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b="2179"/>
          <a:stretch>
            <a:fillRect/>
          </a:stretch>
        </p:blipFill>
        <p:spPr>
          <a:xfrm>
            <a:off x="899592" y="612775"/>
            <a:ext cx="7416800" cy="4114800"/>
          </a:xfrm>
        </p:spPr>
      </p:pic>
    </p:spTree>
    <p:extLst>
      <p:ext uri="{BB962C8B-B14F-4D97-AF65-F5344CB8AC3E}">
        <p14:creationId xmlns:p14="http://schemas.microsoft.com/office/powerpoint/2010/main" val="620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RSS Feed Example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using namespace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boost::network;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::client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::client::request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request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&lt;&lt; header(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"Connection"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"close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::client::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response res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client.get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RSS Feed Example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rss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::channel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chan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(response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"Channel: 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chan.title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 ("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chan.description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rss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::item </a:t>
            </a:r>
            <a:r>
              <a:rPr lang="en-GB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&amp;item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chan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item.title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 ("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item.author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")"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34921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Network Programming in C++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C++ Network library (0.9.4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++</a:t>
            </a:r>
            <a:r>
              <a:rPr lang="en-US" dirty="0" smtClean="0">
                <a:solidFill>
                  <a:schemeClr val="accent4"/>
                </a:solidFill>
              </a:rPr>
              <a:t>1y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The Future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RSS Feed Example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using namespace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network;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channel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channel(http::client::response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&amp;res) {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::string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response_body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= body(response);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rapidxml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xml_document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&lt;&gt; doc;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doc.parse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&lt;0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n-GB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const_cast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*&gt;(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response_body.c_str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Console output of RSS Feed example</a:t>
            </a:r>
            <a:endParaRPr lang="en-GB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" b="2438"/>
          <a:stretch>
            <a:fillRect/>
          </a:stretch>
        </p:blipFill>
        <p:spPr>
          <a:xfrm>
            <a:off x="1331640" y="620713"/>
            <a:ext cx="6408738" cy="4114800"/>
          </a:xfrm>
        </p:spPr>
      </p:pic>
    </p:spTree>
    <p:extLst>
      <p:ext uri="{BB962C8B-B14F-4D97-AF65-F5344CB8AC3E}">
        <p14:creationId xmlns:p14="http://schemas.microsoft.com/office/powerpoint/2010/main" val="33567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Issues </a:t>
            </a:r>
            <a:r>
              <a:rPr lang="fr-BE" dirty="0" err="1" smtClean="0">
                <a:solidFill>
                  <a:schemeClr val="tx1"/>
                </a:solidFill>
              </a:rPr>
              <a:t>with</a:t>
            </a:r>
            <a:r>
              <a:rPr lang="fr-BE" dirty="0" smtClean="0">
                <a:solidFill>
                  <a:schemeClr val="tx1"/>
                </a:solidFill>
              </a:rPr>
              <a:t> 0.9.4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Configuration options are </a:t>
            </a:r>
            <a:r>
              <a:rPr lang="fr-BE" dirty="0" err="1" smtClean="0"/>
              <a:t>limited</a:t>
            </a:r>
            <a:r>
              <a:rPr lang="fr-BE" dirty="0" smtClean="0"/>
              <a:t> in HTTP client</a:t>
            </a:r>
          </a:p>
          <a:p>
            <a:r>
              <a:rPr lang="fr-BE" dirty="0" err="1" smtClean="0"/>
              <a:t>Lack</a:t>
            </a:r>
            <a:r>
              <a:rPr lang="fr-BE" dirty="0" smtClean="0"/>
              <a:t> of timeout support in HTTP client</a:t>
            </a:r>
          </a:p>
          <a:p>
            <a:r>
              <a:rPr lang="fr-BE" dirty="0" err="1" smtClean="0"/>
              <a:t>Lack</a:t>
            </a:r>
            <a:r>
              <a:rPr lang="fr-BE" dirty="0" smtClean="0"/>
              <a:t> of </a:t>
            </a:r>
            <a:r>
              <a:rPr lang="fr-BE" dirty="0" err="1" smtClean="0"/>
              <a:t>asynchronous</a:t>
            </a:r>
            <a:r>
              <a:rPr lang="fr-BE" dirty="0" smtClean="0"/>
              <a:t> API in HTTP client</a:t>
            </a:r>
          </a:p>
          <a:p>
            <a:r>
              <a:rPr lang="fr-BE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fr-BE" dirty="0" smtClean="0"/>
              <a:t> </a:t>
            </a:r>
            <a:r>
              <a:rPr lang="fr-BE" dirty="0" err="1" smtClean="0"/>
              <a:t>namespace</a:t>
            </a:r>
            <a:r>
              <a:rPr lang="fr-BE" dirty="0" smtClean="0"/>
              <a:t> (</a:t>
            </a:r>
            <a:r>
              <a:rPr lang="fr-BE" dirty="0" err="1" smtClean="0"/>
              <a:t>we’re</a:t>
            </a:r>
            <a:r>
              <a:rPr lang="fr-BE" dirty="0" smtClean="0"/>
              <a:t> not a part of </a:t>
            </a:r>
            <a:r>
              <a:rPr lang="fr-BE" dirty="0" err="1" smtClean="0"/>
              <a:t>boost</a:t>
            </a:r>
            <a:r>
              <a:rPr lang="fr-B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70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Issues with 0.9.4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Still</a:t>
            </a:r>
            <a:r>
              <a:rPr lang="fr-BE" dirty="0"/>
              <a:t> </a:t>
            </a:r>
            <a:r>
              <a:rPr lang="fr-BE" dirty="0" err="1"/>
              <a:t>too</a:t>
            </a:r>
            <a:r>
              <a:rPr lang="fr-BE" dirty="0"/>
              <a:t> </a:t>
            </a:r>
            <a:r>
              <a:rPr lang="fr-BE" dirty="0" smtClean="0"/>
              <a:t>large a </a:t>
            </a:r>
            <a:r>
              <a:rPr lang="fr-BE" dirty="0" err="1" smtClean="0"/>
              <a:t>burden</a:t>
            </a:r>
            <a:r>
              <a:rPr lang="fr-BE" dirty="0" smtClean="0"/>
              <a:t> </a:t>
            </a:r>
            <a:r>
              <a:rPr lang="fr-BE" dirty="0"/>
              <a:t>on </a:t>
            </a:r>
            <a:r>
              <a:rPr lang="fr-BE" dirty="0" err="1"/>
              <a:t>users</a:t>
            </a:r>
            <a:r>
              <a:rPr lang="fr-BE" dirty="0"/>
              <a:t> for HTTP server </a:t>
            </a:r>
            <a:r>
              <a:rPr lang="fr-BE" dirty="0" err="1"/>
              <a:t>implementation</a:t>
            </a:r>
            <a:endParaRPr lang="fr-BE" dirty="0"/>
          </a:p>
          <a:p>
            <a:r>
              <a:rPr lang="fr-BE" dirty="0" err="1"/>
              <a:t>Lack</a:t>
            </a:r>
            <a:r>
              <a:rPr lang="fr-BE" dirty="0"/>
              <a:t> of session support in HTTP server</a:t>
            </a:r>
          </a:p>
          <a:p>
            <a:r>
              <a:rPr lang="fr-BE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6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long review and post-review process</a:t>
            </a:r>
          </a:p>
          <a:p>
            <a:r>
              <a:rPr lang="en-US" dirty="0" smtClean="0"/>
              <a:t>SVN and integration process</a:t>
            </a:r>
          </a:p>
          <a:p>
            <a:r>
              <a:rPr lang="en-US" dirty="0" smtClean="0"/>
              <a:t>Missing support for useful auxiliary libraries (XML, JSON, crypto)</a:t>
            </a:r>
          </a:p>
          <a:p>
            <a:r>
              <a:rPr lang="en-US" dirty="0" smtClean="0"/>
              <a:t>Issues with licenses for auxiliary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C++11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err="1" smtClean="0"/>
              <a:t>Useful</a:t>
            </a:r>
            <a:r>
              <a:rPr lang="fr-BE" dirty="0" smtClean="0"/>
              <a:t> </a:t>
            </a:r>
            <a:r>
              <a:rPr lang="fr-BE" dirty="0" err="1" smtClean="0"/>
              <a:t>features</a:t>
            </a:r>
            <a:r>
              <a:rPr lang="fr-BE" dirty="0" smtClean="0"/>
              <a:t>: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Type </a:t>
            </a:r>
            <a:r>
              <a:rPr lang="fr-BE" dirty="0" err="1" smtClean="0"/>
              <a:t>inference</a:t>
            </a:r>
            <a:r>
              <a:rPr lang="fr-BE" dirty="0" smtClean="0"/>
              <a:t> (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auto</a:t>
            </a:r>
            <a:r>
              <a:rPr lang="fr-BE" dirty="0" smtClean="0"/>
              <a:t>)</a:t>
            </a:r>
            <a:endParaRPr lang="fr-BE" dirty="0"/>
          </a:p>
          <a:p>
            <a:r>
              <a:rPr lang="fr-BE" dirty="0" smtClean="0"/>
              <a:t>String </a:t>
            </a:r>
            <a:r>
              <a:rPr lang="fr-BE" dirty="0" err="1" smtClean="0"/>
              <a:t>literals</a:t>
            </a:r>
            <a:r>
              <a:rPr lang="fr-BE" dirty="0" smtClean="0"/>
              <a:t> and multi-byte strings</a:t>
            </a:r>
          </a:p>
          <a:p>
            <a:r>
              <a:rPr lang="fr-BE" dirty="0" smtClean="0"/>
              <a:t>Move </a:t>
            </a:r>
            <a:r>
              <a:rPr lang="fr-BE" dirty="0" err="1" smtClean="0"/>
              <a:t>semantics</a:t>
            </a:r>
            <a:endParaRPr lang="fr-BE" dirty="0" smtClean="0"/>
          </a:p>
          <a:p>
            <a:r>
              <a:rPr lang="fr-BE" dirty="0" smtClean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670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C++11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Useful</a:t>
            </a:r>
            <a:r>
              <a:rPr lang="fr-BE" dirty="0"/>
              <a:t> </a:t>
            </a:r>
            <a:r>
              <a:rPr lang="fr-BE" dirty="0" err="1"/>
              <a:t>features</a:t>
            </a:r>
            <a:r>
              <a:rPr lang="fr-BE" dirty="0"/>
              <a:t>: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Extended </a:t>
            </a:r>
            <a:r>
              <a:rPr lang="fr-BE" dirty="0" err="1" smtClean="0"/>
              <a:t>iterator</a:t>
            </a:r>
            <a:r>
              <a:rPr lang="fr-BE" dirty="0" smtClean="0"/>
              <a:t> support (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begin</a:t>
            </a:r>
            <a:r>
              <a:rPr lang="fr-BE" dirty="0" smtClean="0"/>
              <a:t>,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::end</a:t>
            </a:r>
            <a:r>
              <a:rPr lang="fr-BE" dirty="0" smtClean="0"/>
              <a:t>)</a:t>
            </a:r>
          </a:p>
          <a:p>
            <a:r>
              <a:rPr lang="fr-BE" dirty="0" err="1" smtClean="0"/>
              <a:t>Concurrency</a:t>
            </a:r>
            <a:r>
              <a:rPr lang="fr-BE" dirty="0" smtClean="0"/>
              <a:t> </a:t>
            </a:r>
            <a:r>
              <a:rPr lang="fr-BE" dirty="0" smtClean="0"/>
              <a:t>support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46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34921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Introduction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Network Programming in C++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C++ Network </a:t>
            </a:r>
            <a:r>
              <a:rPr lang="en-US" dirty="0" smtClean="0">
                <a:solidFill>
                  <a:schemeClr val="accent4"/>
                </a:solidFill>
              </a:rPr>
              <a:t>Library </a:t>
            </a:r>
            <a:r>
              <a:rPr lang="en-US" dirty="0">
                <a:solidFill>
                  <a:schemeClr val="accent4"/>
                </a:solidFill>
              </a:rPr>
              <a:t>(0.9.4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/>
              <a:t>C++1y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The Future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C++1y and SG4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for the next round of standardization is already under way</a:t>
            </a:r>
          </a:p>
          <a:p>
            <a:r>
              <a:rPr lang="en-US" dirty="0" smtClean="0"/>
              <a:t>A study group (SG4) was created with the goal to standardize a set of network libraries</a:t>
            </a:r>
          </a:p>
          <a:p>
            <a:r>
              <a:rPr lang="en-US" dirty="0" smtClean="0"/>
              <a:t>The target is </a:t>
            </a:r>
            <a:r>
              <a:rPr lang="en-US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SG4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standardization effort will initially focus on basic socket layer functionality: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IP v4 / IP v6 Addresses</a:t>
            </a:r>
          </a:p>
          <a:p>
            <a:r>
              <a:rPr lang="en-US" dirty="0" smtClean="0"/>
              <a:t>TCP/UDP sockets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SSL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8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About 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Glyn Matthews</a:t>
            </a:r>
          </a:p>
          <a:p>
            <a:r>
              <a:rPr lang="en-US" dirty="0" smtClean="0"/>
              <a:t>Software Engineer and </a:t>
            </a:r>
            <a:r>
              <a:rPr lang="en-US" dirty="0" err="1" smtClean="0"/>
              <a:t>ScrumMaster</a:t>
            </a:r>
            <a:r>
              <a:rPr lang="en-US" dirty="0" smtClean="0"/>
              <a:t> at </a:t>
            </a:r>
            <a:r>
              <a:rPr lang="en-US" dirty="0" err="1" smtClean="0"/>
              <a:t>SoftKinetic</a:t>
            </a:r>
            <a:r>
              <a:rPr lang="en-US" dirty="0" smtClean="0"/>
              <a:t>, Brussels</a:t>
            </a:r>
          </a:p>
          <a:p>
            <a:r>
              <a:rPr lang="en-US" dirty="0" smtClean="0"/>
              <a:t>Developer and Project Administrator C++ Network Library</a:t>
            </a:r>
            <a:endParaRPr lang="en-GB" dirty="0" smtClean="0"/>
          </a:p>
          <a:p>
            <a:r>
              <a:rPr lang="en-US" dirty="0" smtClean="0">
                <a:hlinkClick r:id="rId2"/>
              </a:rPr>
              <a:t>http://glynos.github.com/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glynos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C++1y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smtClean="0">
                <a:solidFill>
                  <a:schemeClr val="tx1"/>
                </a:solidFill>
              </a:rPr>
              <a:t>URI </a:t>
            </a:r>
            <a:r>
              <a:rPr lang="fr-BE" dirty="0" err="1" smtClean="0">
                <a:solidFill>
                  <a:schemeClr val="tx1"/>
                </a:solidFill>
              </a:rPr>
              <a:t>Proposal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The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network::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fr-BE" dirty="0" smtClean="0"/>
              <a:t> class </a:t>
            </a:r>
            <a:r>
              <a:rPr lang="fr-BE" dirty="0" err="1" smtClean="0"/>
              <a:t>forms</a:t>
            </a:r>
            <a:r>
              <a:rPr lang="fr-BE" dirty="0" smtClean="0"/>
              <a:t> the basis of a </a:t>
            </a:r>
            <a:r>
              <a:rPr lang="fr-BE" dirty="0" err="1" smtClean="0"/>
              <a:t>proposal</a:t>
            </a:r>
            <a:r>
              <a:rPr lang="fr-BE" dirty="0" smtClean="0"/>
              <a:t> to the C++ standard </a:t>
            </a:r>
            <a:r>
              <a:rPr lang="fr-BE" dirty="0" err="1" smtClean="0"/>
              <a:t>library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network::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fr-BE" dirty="0" smtClean="0"/>
              <a:t>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track</a:t>
            </a:r>
            <a:r>
              <a:rPr lang="fr-BE" dirty="0" smtClean="0"/>
              <a:t> the </a:t>
            </a:r>
            <a:r>
              <a:rPr lang="fr-BE" dirty="0" err="1" smtClean="0"/>
              <a:t>proposal</a:t>
            </a:r>
            <a:r>
              <a:rPr lang="fr-BE" dirty="0" smtClean="0"/>
              <a:t> as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evolves</a:t>
            </a:r>
            <a:r>
              <a:rPr lang="fr-BE" dirty="0" smtClean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161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solidFill>
                  <a:schemeClr val="tx1"/>
                </a:solidFill>
              </a:rPr>
              <a:t>C++ standard SG4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696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www.open-std.org/jtc1/sc22/wg21/docs/papers/2012/n3420.html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3659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URI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fr-BE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BE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&lt;network/</a:t>
            </a:r>
            <a:r>
              <a:rPr lang="fr-BE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uri</a:t>
            </a:r>
            <a:r>
              <a:rPr lang="fr-BE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fr-BE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::network::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fr-BE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::network::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BE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fr-BE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::network::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</a:t>
            </a:r>
            <a:endParaRPr lang="fr-BE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"http://www.becpp.org/blog/"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uri.scheme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endParaRPr lang="fr-BE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uri.host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endParaRPr lang="fr-BE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BE" sz="2400" dirty="0" err="1" smtClean="0">
                <a:latin typeface="Consolas" pitchFamily="49" charset="0"/>
                <a:cs typeface="Consolas" pitchFamily="49" charset="0"/>
              </a:rPr>
              <a:t>uri.path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BE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BE" sz="2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90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>
                <a:cs typeface="Consolas" pitchFamily="49" charset="0"/>
              </a:rPr>
              <a:t>Output</a:t>
            </a:r>
            <a:r>
              <a:rPr lang="fr-BE" dirty="0"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fr-BE" dirty="0">
                <a:latin typeface="Consolas" pitchFamily="49" charset="0"/>
                <a:cs typeface="Consolas" pitchFamily="49" charset="0"/>
              </a:rPr>
              <a:t>http</a:t>
            </a:r>
          </a:p>
          <a:p>
            <a:pPr marL="0" indent="0">
              <a:buNone/>
            </a:pPr>
            <a:r>
              <a:rPr lang="fr-BE" dirty="0">
                <a:latin typeface="Consolas" pitchFamily="49" charset="0"/>
                <a:cs typeface="Consolas" pitchFamily="49" charset="0"/>
              </a:rPr>
              <a:t>www.becpp.org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/blog/</a:t>
            </a: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3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URI Builder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::network::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::network::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::builder builder(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uilder.scheme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.host(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“www.becpp.org"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.path(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"/"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assert(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http://www.becpp.org/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34921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Introduction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Network Programming in C++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C++ Network L</a:t>
            </a:r>
            <a:r>
              <a:rPr lang="en-US" dirty="0" smtClean="0">
                <a:solidFill>
                  <a:schemeClr val="accent4"/>
                </a:solidFill>
              </a:rPr>
              <a:t>ibrary </a:t>
            </a:r>
            <a:r>
              <a:rPr lang="en-US" dirty="0">
                <a:solidFill>
                  <a:schemeClr val="accent4"/>
                </a:solidFill>
              </a:rPr>
              <a:t>(0.9.4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C++1y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/>
              <a:t>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7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Abandon submission to Boost</a:t>
            </a:r>
          </a:p>
          <a:p>
            <a:r>
              <a:rPr lang="en-US" dirty="0" smtClean="0"/>
              <a:t>Focus on C++1y</a:t>
            </a:r>
          </a:p>
          <a:p>
            <a:r>
              <a:rPr lang="en-US" dirty="0" smtClean="0"/>
              <a:t>Develop application-level protocols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tx1"/>
                </a:solidFill>
              </a:rPr>
              <a:t>New HTTP Client API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client {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class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method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{ GET, PUT, POST, DELETE, OPTIONS };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client(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client_options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fr-BE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HTTP Client 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client {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::future&lt;response&gt;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get(request,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request_options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GB" sz="2400" dirty="0" smtClean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::future&lt;response&gt; put(request,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request_options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::future&lt;response&gt;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post(request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request_options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::future&lt;response&gt;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delete_(request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request_options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fr-BE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83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20203"/>
            <a:ext cx="3463636" cy="2306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32" y="2330594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HTTP Server 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Handler,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SessionManager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Authenticator,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ConnectionManager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basic_server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latin typeface="Consolas" pitchFamily="49" charset="0"/>
                <a:cs typeface="Consolas" pitchFamily="49" charset="0"/>
              </a:rPr>
            </a:b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basic_server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&lt;&gt; server;</a:t>
            </a:r>
          </a:p>
        </p:txBody>
      </p:sp>
    </p:spTree>
    <p:extLst>
      <p:ext uri="{BB962C8B-B14F-4D97-AF65-F5344CB8AC3E}">
        <p14:creationId xmlns:p14="http://schemas.microsoft.com/office/powerpoint/2010/main" val="41187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solidFill>
                  <a:schemeClr val="tx1"/>
                </a:solidFill>
              </a:rPr>
              <a:t>Extending</a:t>
            </a:r>
            <a:r>
              <a:rPr lang="fr-BE" dirty="0" smtClean="0">
                <a:solidFill>
                  <a:schemeClr val="tx1"/>
                </a:solidFill>
              </a:rPr>
              <a:t> C++ Network Library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Logging</a:t>
            </a:r>
            <a:endParaRPr lang="fr-BE" dirty="0" smtClean="0"/>
          </a:p>
          <a:p>
            <a:r>
              <a:rPr lang="fr-BE" dirty="0" smtClean="0"/>
              <a:t>HTTP Web Services</a:t>
            </a:r>
          </a:p>
          <a:p>
            <a:r>
              <a:rPr lang="fr-BE" dirty="0" smtClean="0"/>
              <a:t>SNMP</a:t>
            </a:r>
          </a:p>
          <a:p>
            <a:r>
              <a:rPr lang="fr-BE" dirty="0" smtClean="0"/>
              <a:t>(E)SMTP</a:t>
            </a:r>
          </a:p>
          <a:p>
            <a:r>
              <a:rPr lang="fr-BE" dirty="0" smtClean="0"/>
              <a:t>FTP</a:t>
            </a:r>
          </a:p>
          <a:p>
            <a:r>
              <a:rPr lang="fr-BE" dirty="0" smtClean="0"/>
              <a:t>XMPP</a:t>
            </a:r>
          </a:p>
        </p:txBody>
      </p:sp>
    </p:spTree>
    <p:extLst>
      <p:ext uri="{BB962C8B-B14F-4D97-AF65-F5344CB8AC3E}">
        <p14:creationId xmlns:p14="http://schemas.microsoft.com/office/powerpoint/2010/main" val="616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solidFill>
                  <a:schemeClr val="tx1"/>
                </a:solidFill>
              </a:rPr>
              <a:t>Request</a:t>
            </a:r>
            <a:r>
              <a:rPr lang="fr-BE" dirty="0" smtClean="0">
                <a:solidFill>
                  <a:schemeClr val="tx1"/>
                </a:solidFill>
              </a:rPr>
              <a:t> for </a:t>
            </a:r>
            <a:r>
              <a:rPr lang="fr-BE" dirty="0" err="1" smtClean="0">
                <a:solidFill>
                  <a:schemeClr val="tx1"/>
                </a:solidFill>
              </a:rPr>
              <a:t>Volunteers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need</a:t>
            </a:r>
            <a:r>
              <a:rPr lang="fr-BE" dirty="0" smtClean="0"/>
              <a:t>: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Protocol </a:t>
            </a:r>
            <a:r>
              <a:rPr lang="fr-BE" dirty="0" err="1" smtClean="0"/>
              <a:t>implementations</a:t>
            </a:r>
            <a:endParaRPr lang="fr-BE" dirty="0" smtClean="0"/>
          </a:p>
          <a:p>
            <a:r>
              <a:rPr lang="fr-BE" dirty="0" err="1" smtClean="0"/>
              <a:t>Users</a:t>
            </a:r>
            <a:endParaRPr lang="fr-BE" dirty="0" smtClean="0"/>
          </a:p>
          <a:p>
            <a:r>
              <a:rPr lang="fr-BE" dirty="0" smtClean="0"/>
              <a:t>Applications and </a:t>
            </a:r>
            <a:r>
              <a:rPr lang="fr-BE" dirty="0" err="1" smtClean="0"/>
              <a:t>examples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916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Request for Volunteers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: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err="1" smtClean="0"/>
              <a:t>Testers</a:t>
            </a:r>
            <a:endParaRPr lang="fr-BE" dirty="0"/>
          </a:p>
          <a:p>
            <a:r>
              <a:rPr lang="fr-BE" dirty="0"/>
              <a:t>Documentation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glyn.matthews@gmail.com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http://github.com/cpp-netlib/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1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00" y="2330594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solidFill>
                  <a:schemeClr val="tx1"/>
                </a:solidFill>
              </a:rPr>
              <a:t>What is the C++ Network Library?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417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A collection of libraries for HTTP and application-level protocols</a:t>
            </a:r>
          </a:p>
          <a:p>
            <a:r>
              <a:rPr lang="en-US" dirty="0" smtClean="0"/>
              <a:t>Network types (URI)</a:t>
            </a:r>
          </a:p>
          <a:p>
            <a:pPr lvl="0" rtl="0">
              <a:buNone/>
            </a:pPr>
            <a:endParaRPr lang="en-US" dirty="0"/>
          </a:p>
          <a:p>
            <a:pPr lvl="0" rtl="0">
              <a:buNone/>
            </a:pPr>
            <a:r>
              <a:rPr lang="x-none" smtClean="0"/>
              <a:t>Hosted </a:t>
            </a:r>
            <a:r>
              <a:rPr lang="x-none"/>
              <a:t>on Github:</a:t>
            </a:r>
          </a:p>
          <a:p>
            <a:pPr lvl="0" rtl="0">
              <a:buNone/>
            </a:pPr>
            <a:r>
              <a:rPr lang="x-none">
                <a:hlinkClick r:id="rId3"/>
              </a:rPr>
              <a:t>http://cpp-netlib.github.com</a:t>
            </a:r>
            <a:r>
              <a:rPr lang="x-none" smtClean="0">
                <a:hlinkClick r:id="rId3"/>
              </a:rPr>
              <a:t>/</a:t>
            </a:r>
            <a:endParaRPr lang="en-US" dirty="0"/>
          </a:p>
          <a:p>
            <a:pPr lvl="0" rtl="0">
              <a:buNone/>
            </a:pPr>
            <a:endParaRPr lang="x-non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Hello, world! (HTTP Client)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using namespace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boost::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network;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boost::network::http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client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request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http://127.0.0.1:8000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/"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header(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"Connection"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"close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client c;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client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::response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res =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c.get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::string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b = body(res);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Hello, world! (HTTP Server)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http = boost::network::http;</a:t>
            </a: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handler;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http::server&lt;handler&gt;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handler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operator()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::request </a:t>
            </a:r>
            <a:r>
              <a:rPr lang="en-GB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req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::response &amp;res)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  res =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::response::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stock_reply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::response::ok,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GB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"Hello, world!"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3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Hello, world! (HTTP Server)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[])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handler h;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s(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0.0.0.0"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"8000</a:t>
            </a:r>
            <a:r>
              <a:rPr lang="en-GB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, h);</a:t>
            </a:r>
          </a:p>
          <a:p>
            <a:pPr marL="0" indent="0"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s.run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solidFill>
                  <a:schemeClr val="tx1"/>
                </a:solidFill>
              </a:rPr>
              <a:t>History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/>
              <a:t>Started in </a:t>
            </a:r>
            <a:r>
              <a:rPr lang="x-none" smtClean="0"/>
              <a:t>2007</a:t>
            </a:r>
            <a:r>
              <a:rPr lang="en-US" dirty="0" smtClean="0"/>
              <a:t> by Dean Michael </a:t>
            </a:r>
            <a:r>
              <a:rPr lang="en-US" dirty="0" err="1" smtClean="0"/>
              <a:t>Berris</a:t>
            </a:r>
            <a:endParaRPr lang="en-US" dirty="0"/>
          </a:p>
          <a:p>
            <a:r>
              <a:rPr lang="en-US" dirty="0" smtClean="0"/>
              <a:t>Header-only HTTP Client</a:t>
            </a:r>
          </a:p>
          <a:p>
            <a:r>
              <a:rPr lang="en-US" dirty="0" smtClean="0"/>
              <a:t>Later developed a header-only HTTP Server</a:t>
            </a:r>
          </a:p>
          <a:p>
            <a:r>
              <a:rPr lang="en-US" dirty="0" smtClean="0"/>
              <a:t>Added a URI class</a:t>
            </a:r>
            <a:endParaRPr lang="en-US" dirty="0"/>
          </a:p>
          <a:p>
            <a:pPr lvl="0">
              <a:buNone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05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Words>1034</Words>
  <Application>Microsoft Office PowerPoint</Application>
  <PresentationFormat>On-screen Show (4:3)</PresentationFormat>
  <Paragraphs>214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An Introduction to the C++ Network Library</vt:lpstr>
      <vt:lpstr>Introduction Network Programming in C++ C++ Network library (0.9.4) C++1y The Future</vt:lpstr>
      <vt:lpstr>About me</vt:lpstr>
      <vt:lpstr>PowerPoint Presentation</vt:lpstr>
      <vt:lpstr>What is the C++ Network Library?</vt:lpstr>
      <vt:lpstr>Hello, world! (HTTP Client)</vt:lpstr>
      <vt:lpstr>Hello, world! (HTTP Server)</vt:lpstr>
      <vt:lpstr>Hello, world! (HTTP Server)</vt:lpstr>
      <vt:lpstr>History</vt:lpstr>
      <vt:lpstr>Objectives</vt:lpstr>
      <vt:lpstr>Introduction Network Programming in C++ C++ Network library (0.9.4) C++1y The Future</vt:lpstr>
      <vt:lpstr>Network libraries in C++</vt:lpstr>
      <vt:lpstr>Boost.Asio</vt:lpstr>
      <vt:lpstr>Boost.Asio</vt:lpstr>
      <vt:lpstr>Introduction Network Programming in C++ C++ Network library (0.9.4) C++1y The Future</vt:lpstr>
      <vt:lpstr>Twitter API Example</vt:lpstr>
      <vt:lpstr>Console output of twitter_search example</vt:lpstr>
      <vt:lpstr>RSS Feed Example</vt:lpstr>
      <vt:lpstr>RSS Feed Example</vt:lpstr>
      <vt:lpstr>RSS Feed Example</vt:lpstr>
      <vt:lpstr>Console output of RSS Feed example</vt:lpstr>
      <vt:lpstr>Issues with 0.9.4</vt:lpstr>
      <vt:lpstr>Issues with 0.9.4</vt:lpstr>
      <vt:lpstr>Boost</vt:lpstr>
      <vt:lpstr>C++11</vt:lpstr>
      <vt:lpstr>C++11</vt:lpstr>
      <vt:lpstr>Introduction Network Programming in C++ C++ Network Library (0.9.4) C++1y The Future</vt:lpstr>
      <vt:lpstr>C++1y and SG4</vt:lpstr>
      <vt:lpstr>SG4</vt:lpstr>
      <vt:lpstr>C++1y URI Proposal</vt:lpstr>
      <vt:lpstr>C++ standard SG4</vt:lpstr>
      <vt:lpstr>URI</vt:lpstr>
      <vt:lpstr>URI</vt:lpstr>
      <vt:lpstr>URI</vt:lpstr>
      <vt:lpstr>URI Builder</vt:lpstr>
      <vt:lpstr>Introduction Network Programming in C++ C++ Network Library (0.9.4) C++1y The Future</vt:lpstr>
      <vt:lpstr>Vision</vt:lpstr>
      <vt:lpstr>New HTTP Client API</vt:lpstr>
      <vt:lpstr>New HTTP Client API</vt:lpstr>
      <vt:lpstr>New HTTP Server API</vt:lpstr>
      <vt:lpstr>Extending C++ Network Library</vt:lpstr>
      <vt:lpstr>Request for Volunteers</vt:lpstr>
      <vt:lpstr>Request for Volunteers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C++ Network Library</dc:title>
  <dc:creator>glyn</dc:creator>
  <cp:lastModifiedBy>glyn</cp:lastModifiedBy>
  <cp:revision>163</cp:revision>
  <dcterms:modified xsi:type="dcterms:W3CDTF">2012-10-15T21:29:03Z</dcterms:modified>
</cp:coreProperties>
</file>