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78" r:id="rId1"/>
  </p:sldMasterIdLst>
  <p:sldIdLst>
    <p:sldId id="256" r:id="rId2"/>
    <p:sldId id="257" r:id="rId3"/>
    <p:sldId id="278" r:id="rId4"/>
    <p:sldId id="277" r:id="rId5"/>
    <p:sldId id="282" r:id="rId6"/>
    <p:sldId id="280" r:id="rId7"/>
    <p:sldId id="281" r:id="rId8"/>
    <p:sldId id="283" r:id="rId9"/>
    <p:sldId id="284" r:id="rId10"/>
    <p:sldId id="260" r:id="rId11"/>
    <p:sldId id="285" r:id="rId12"/>
    <p:sldId id="286" r:id="rId13"/>
    <p:sldId id="287" r:id="rId14"/>
    <p:sldId id="288" r:id="rId15"/>
    <p:sldId id="289" r:id="rId16"/>
    <p:sldId id="267" r:id="rId17"/>
    <p:sldId id="290" r:id="rId18"/>
    <p:sldId id="291" r:id="rId19"/>
    <p:sldId id="294" r:id="rId20"/>
    <p:sldId id="292" r:id="rId21"/>
    <p:sldId id="272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86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81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51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84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2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4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5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2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1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5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30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9" r:id="rId1"/>
    <p:sldLayoutId id="2147483980" r:id="rId2"/>
    <p:sldLayoutId id="2147483981" r:id="rId3"/>
    <p:sldLayoutId id="2147483982" r:id="rId4"/>
    <p:sldLayoutId id="2147483983" r:id="rId5"/>
    <p:sldLayoutId id="2147483984" r:id="rId6"/>
    <p:sldLayoutId id="2147483985" r:id="rId7"/>
    <p:sldLayoutId id="2147483986" r:id="rId8"/>
    <p:sldLayoutId id="2147483987" r:id="rId9"/>
    <p:sldLayoutId id="2147483988" r:id="rId10"/>
    <p:sldLayoutId id="2147483989" r:id="rId11"/>
    <p:sldLayoutId id="2147483990" r:id="rId12"/>
    <p:sldLayoutId id="2147483991" r:id="rId13"/>
    <p:sldLayoutId id="214748399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001" y="1915984"/>
            <a:ext cx="6593238" cy="2302055"/>
          </a:xfrm>
        </p:spPr>
        <p:txBody>
          <a:bodyPr anchor="ctr"/>
          <a:lstStyle/>
          <a:p>
            <a:pPr algn="ctr"/>
            <a:r>
              <a:rPr lang="en-US" sz="3600" dirty="0"/>
              <a:t>CRM Lead &amp; Opportunity  Conversion Analysis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9362" y="5299587"/>
            <a:ext cx="3962399" cy="1376515"/>
          </a:xfrm>
        </p:spPr>
        <p:txBody>
          <a:bodyPr>
            <a:normAutofit fontScale="25000" lnSpcReduction="20000"/>
          </a:bodyPr>
          <a:lstStyle/>
          <a:p>
            <a:endParaRPr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sz="8000" dirty="0"/>
              <a:t>Presented by: </a:t>
            </a:r>
            <a:r>
              <a:rPr lang="en-US" sz="8000" dirty="0"/>
              <a:t>Glyny George</a:t>
            </a:r>
            <a:endParaRPr sz="8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90526-136A-D5DA-A8C5-4ACADAFF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5" y="81281"/>
            <a:ext cx="8893606" cy="1668862"/>
          </a:xfrm>
          <a:prstGeom prst="rect">
            <a:avLst/>
          </a:prstGeom>
          <a:ln w="38100">
            <a:solidFill>
              <a:schemeClr val="bg2">
                <a:lumMod val="50000"/>
              </a:schemeClr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CB065-2143-C4E4-B2C2-74EC73704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480" y="2654710"/>
            <a:ext cx="2255519" cy="15633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KPIs for Opportunity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46" y="2172929"/>
            <a:ext cx="8736616" cy="4975123"/>
          </a:xfrm>
        </p:spPr>
        <p:txBody>
          <a:bodyPr>
            <a:normAutofit fontScale="55000" lnSpcReduction="20000"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Amount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Active Opportunities-Total count of open opportunities.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Conversion Rate-Conversion Rate (%)=(Win Opportunities/Total Created Opportunities​)×100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Win Rate-Win Rate (%)=(Won Opportunities/(Win +Lost)Total Opportunities​)×100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Loss Rate-Loss Rate (%)=(Closed Lost Opportunities/Total Opportunities​)×100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Trend Analysis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Expected Vs Forecast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Running total comparison of expected revenue and forecast over time.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Active Vs Total Opportunities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Cumulative active vs. total opportunities trend.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Closed Won Vs Total Opportunities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Track closed-won deals against total opportunities.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Closed Won Vs Total Closed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Analyze closed-won deals compared to all closed deals.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Expected Amount by Opportunity Type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Opportunities by Industry</a:t>
            </a:r>
          </a:p>
          <a:p>
            <a:pPr>
              <a:buFont typeface="Wingdings" panose="05000000000000000000" pitchFamily="2" charset="2"/>
              <a:buChar char="q"/>
            </a:pPr>
            <a:endParaRPr dirty="0"/>
          </a:p>
          <a:p>
            <a:pPr>
              <a:buFont typeface="Wingdings" panose="05000000000000000000" pitchFamily="2" charset="2"/>
              <a:buChar char="q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568B4A-5F06-F2B3-F329-E8C2A16E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578" y="273957"/>
            <a:ext cx="1366683" cy="12711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1A81-E5CD-52FE-F158-0517FEF9E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Overall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Opportunities: 4646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Amount: $184.14M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Conversion Rate: 31.06%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means nearly one-third of leads are successfully converting into opportunities.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9A806E-2DDF-506B-8E73-E86A3D9E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447675"/>
            <a:ext cx="7524750" cy="969963"/>
          </a:xfrm>
        </p:spPr>
        <p:txBody>
          <a:bodyPr/>
          <a:lstStyle/>
          <a:p>
            <a:r>
              <a:rPr lang="en-IN" dirty="0"/>
              <a:t>Key Insights of CRM </a:t>
            </a:r>
            <a:r>
              <a:rPr dirty="0"/>
              <a:t>Opportunity </a:t>
            </a:r>
            <a:r>
              <a:rPr lang="en-IN" dirty="0"/>
              <a:t>Analysis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926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6B77-7B56-CA9B-DD00-E2465F159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of CRM Opportunity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06D6E-F7A9-315D-2140-4691C4698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Conversion Analysis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04391-05DA-4043-D565-81E33951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614" y="2751137"/>
            <a:ext cx="4005774" cy="31099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Converted Opportunities:3374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Win Rate:42.77%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Loss Rate: 57.23%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 of converted deals, wins are lower than losses , suggesting room for improving closure strategies.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2E7C5-1E96-A66C-0A8E-31AF167FD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Opportunity Status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DB2AB3-B227-087B-78D9-E61893B33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80719" y="2751137"/>
            <a:ext cx="4564957" cy="25681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Active opportunities:1272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Inactive opportunities: 3374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large portion of opportunities have become inactive (72.6%), which may indicate delays in follow-up or lack of engagement.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16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A9EE-B993-B975-B780-C3FC1604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by Industry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01E54-B484-3905-E6C4-44490024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industries by expected revenue: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Military:$47.05M(highest contributor,~25.5% of total)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Biopharma/Pharma:21.98M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Communications:$17.37M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Federal:$16.38M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Military sector dominates expected revenue, so focusing on it could maximize ROI.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079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510E7-F117-6B9F-AA14-58D1C931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Amount by Opportunity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9D5D-3F5F-7705-9CA6-D8194034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Others:$179.39M(dominant category – but very broad, needs segmentation)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Safety &amp; Security:$4.21M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Business: $0.50M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Existing Business:$0.50M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majority of pipeline is lumped into “Others”, which hides insights. Clear classification of opportunity types could help in better tracking.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89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12E9-577F-104F-611F-3964E98E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 Won vs. Closed Lost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49285-D2A6-F17E-1722-C924E1A70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Closed Won Opportunities:1272(~27% of total)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Closed Lost Opportunities:1443(~31% of total)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deals are being lost than won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signals a competitive or process challenge.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551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Takeways from Opportunity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109687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Conversion Health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While the conversion rate is fair, the win rate is lower than loss rate. Improving closure strategies is essential.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Inactive Opportunities Issue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High inactive opportunities show a need for better follow-up, nurturing, or reactivation strategies.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Industry Focus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Military and Biopharma/Pharma industries are most lucrative. Efforts should be prioritized here.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Clarity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The “Others” category dominates opportunity type – refining this classification can help uncover trends and make decisions more actionable.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Revenue Growth Potential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By targeting active opportunities (1272) and re-engaging inactive ones, revenue could increase significantly.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6D8FA4-DC13-A67D-D912-501D5E10D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34" y="146479"/>
            <a:ext cx="1366683" cy="12711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4734-B622-B556-DCF6-0E030D38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Lead 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4FEA32-6AE2-DB45-307F-47B0E2EC43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5" y="2222500"/>
            <a:ext cx="8868696" cy="4453603"/>
          </a:xfrm>
        </p:spPr>
      </p:pic>
    </p:spTree>
    <p:extLst>
      <p:ext uri="{BB962C8B-B14F-4D97-AF65-F5344CB8AC3E}">
        <p14:creationId xmlns:p14="http://schemas.microsoft.com/office/powerpoint/2010/main" val="18816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E9F-7A71-8F48-C569-AD3AFD37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Opportunity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D1A7DC-8FF1-4EB4-B74C-2F8E03A0E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90" y="2222500"/>
            <a:ext cx="8386916" cy="4394610"/>
          </a:xfrm>
        </p:spPr>
      </p:pic>
    </p:spTree>
    <p:extLst>
      <p:ext uri="{BB962C8B-B14F-4D97-AF65-F5344CB8AC3E}">
        <p14:creationId xmlns:p14="http://schemas.microsoft.com/office/powerpoint/2010/main" val="226175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8EB1-C2E9-F367-7C3E-50C378D8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Full Funnel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AB881-A8B1-2CAB-F73D-A67DEEC84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Funnel Stage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FC139-F9A8-BD99-0E3E-F744C52B7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9996" y="2751138"/>
            <a:ext cx="3687391" cy="2233818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Leads Generated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Leads Converted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Converted to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Total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Opportunities Won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7F914-C01D-9A98-BB5C-BE974D8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Volume(Conversion%)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4E8AE-213A-46A4-4DEA-4FA2C2713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2233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10000(100%)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1033(10.33%)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411(3.9%)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4646(46% of leads)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1272(27% of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opps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– 12.7% of leads)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13803-38E8-D0F6-B5A4-4E1ED37D3879}"/>
              </a:ext>
            </a:extLst>
          </p:cNvPr>
          <p:cNvSpPr txBox="1"/>
          <p:nvPr/>
        </p:nvSpPr>
        <p:spPr>
          <a:xfrm>
            <a:off x="809996" y="4984956"/>
            <a:ext cx="7272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Insight: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Out of 10000 leads, only 1272 reach Closed Won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biggest leakage is between Nurturing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Qualification at the lead stage, and Opportunity Lost at the deal stage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51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CRM Analytics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2674374"/>
            <a:ext cx="8194040" cy="372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CRM Analytics is the process of collecting, analyzing, and interpreting customer and sales related data from a CRM system to improve decision-making, optimize sales processes, enhance customer relationships and increase revenue.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short: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CRM Analytics = Turning customer and sales data into actionable insights to grow business.</a:t>
            </a:r>
          </a:p>
          <a:p>
            <a:pPr marL="0" indent="0" algn="r">
              <a:buNone/>
            </a:pPr>
            <a:endParaRPr lang="en-IN" dirty="0"/>
          </a:p>
          <a:p>
            <a:pPr marL="0" indent="0" algn="r">
              <a:buNone/>
            </a:pPr>
            <a:endParaRPr lang="en-I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2E832-A053-9719-A1B3-DB457AF3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182" y="146479"/>
            <a:ext cx="1366683" cy="127115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8776-519A-6FD3-9D7C-3DFB2998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AA51-F6AD-DCBC-F865-03BCCB04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997" y="2222286"/>
            <a:ext cx="7524003" cy="44833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Improve Lead Qualification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Automate lead scoring (MQL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SQL) to reduce nurturing bottle neck.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Diversity Industry Focus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Too dependent on Safety &amp; Security + Life Sciences at lead stage, and Military at opportunity stage. Expand into underperforming industries.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Win Rate Improvement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Analyze reasons for losses (pricing,competition,timing) and implement targeted win-back strategies.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Opportunity Classification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Refine “Others” category to better understand deal types and revenue streams.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Channel Optimization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Inside Sales and Websites are strong – invest more in digital funnels, but track ROI from trade shows and webinars too.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51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1E60-5354-C5E9-6126-82CA840D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SQL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A4A27-1423-E3BE-8B65-D8E6EE034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" y="2068916"/>
            <a:ext cx="8996516" cy="4705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CF611-899E-E719-339E-5186FED0F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76" y="296833"/>
            <a:ext cx="1366683" cy="12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348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54E9F-8667-167F-3CDD-20DC19622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0698-795B-D979-03A6-03E8BEC3C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SQL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85105-A135-DCD8-5371-955A4A14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2039628"/>
            <a:ext cx="8976851" cy="4734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276C5E-7EFF-0F59-D897-6DD5B307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853" y="372982"/>
            <a:ext cx="1366683" cy="12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3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4297-8D36-7A49-CE12-6734C44D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A08F1-F0AC-A071-5D7B-64DE6B0E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26" y="78658"/>
            <a:ext cx="8996516" cy="6695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795C84-23B1-5007-2FD6-E7492C6C77E8}"/>
              </a:ext>
            </a:extLst>
          </p:cNvPr>
          <p:cNvSpPr txBox="1"/>
          <p:nvPr/>
        </p:nvSpPr>
        <p:spPr>
          <a:xfrm>
            <a:off x="1238863" y="2734635"/>
            <a:ext cx="64892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n w="66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Lato Black" panose="020F0A02020204030203" pitchFamily="34" charset="0"/>
              </a:rPr>
              <a:t>Thank you</a:t>
            </a:r>
            <a:endParaRPr lang="en-IN" sz="9600" b="1" dirty="0">
              <a:ln w="66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Lato Black" panose="020F0A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4F1A-DF8D-D102-53A2-2703496D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B5BF-5155-D714-3250-57AE1584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Lead Funnel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10K total leads, but only 10.33% convert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highlighting a need to improve nurturing and qualification.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Revenue Potential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Leads could generate $39.15M, while the opportunity pipeline shows a much larger $184.14M.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Opportunities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:1.3K active out of 4.6K total with a42.77% win rate, showing strong sales performance but also a 41.56% loss rate.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Industry Insights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: Safety &amp; Security, Life Sciences, and Biopharma/Pharma dominate the pipeline and should be prioritized for growth.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52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91F4-01A7-F2B4-B215-F46F8733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Lead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A787-2293-3A46-6A22-8A199195D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5" y="2222287"/>
            <a:ext cx="7793226" cy="3636510"/>
          </a:xfrm>
        </p:spPr>
        <p:txBody>
          <a:bodyPr>
            <a:noAutofit/>
          </a:bodyPr>
          <a:lstStyle/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Total Lead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Expected Amount from Converted Leads 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Conversion Rate-Conversion Rate (%)=(Leads Converted to Customers/Total Lead​)×100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Converted Accounts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Converted Opportunities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Lead By Source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Lead By industry</a:t>
            </a:r>
          </a:p>
          <a:p>
            <a:pPr marL="171450" indent="-17145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Lead by Stage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9966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5B119-8BA6-FFC2-27E0-1E2968E3E3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Conversion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converted Leads:1033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Converted Accounts:1016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Converted Opportunities:411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only ~40% of converted leads actually become opportunities.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5B238A-6A02-D02A-3F17-493631EAB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625" y="2222500"/>
            <a:ext cx="3671888" cy="363855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Overall Lead Funnel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Leads:10,000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Expected Amount:$39.15M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Conversion Rate:10.33%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about 1 in 10 leads are converting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indicates a wide top funnel but low efficiency in lead nurturing.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DA6D50-999F-FA20-927B-586A6369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265471"/>
            <a:ext cx="7524750" cy="1152167"/>
          </a:xfrm>
        </p:spPr>
        <p:txBody>
          <a:bodyPr/>
          <a:lstStyle/>
          <a:p>
            <a:r>
              <a:rPr lang="en-US" dirty="0"/>
              <a:t>Key Insights from CRM lead Conversion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060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7137-20E0-AFE1-CF68-8DF86F75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Leads by Industry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99977-8188-A837-02E0-A0F1316A9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Safety &amp; Security:5357(dominant, ~53.6% of all leads)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Life Sciences:4120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industries are below 1% each, showing heavy dependency on just two sectors.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Risk: If these industries slow down, pipeline may shrink significantly.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270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E94D-BA70-FEF3-CF02-022233CE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Leads by Stage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91F8-7EFC-2A0F-BD7C-0685B11A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Nurturing:5303(53% stuck here- potential bottleneck)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Prospect:2154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Converted:907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SQL:351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few reach Qualified (3) stage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Slaes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Qualification process seems weak.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Huge nurturing pool  indicates leads aren’t progressing effectively.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94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3D258-F001-3080-FDE1-C9FBE7D1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by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86653-222B-17F2-05BF-B8C0D35A7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Inside Sales: 2786 (top contributor)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Website:2195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Trade Show:1610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Webinar:1091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Sources(Website + Webinar + Eblasts) together contribute nearly 35%, highlighting the importance of inbound marketing.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556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B338-5A2C-6D16-9426-045196E90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from Lead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CC8F-6148-61F0-8EDF-BF645EC2A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74" y="2289884"/>
            <a:ext cx="7524003" cy="36365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 Conversion Rate: Only 10.33% conversion, showing inefficiency in moving leads through funnel.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Bottleneck in Nurturing Stage : Over 50% of leads stuck in nurturing – clear need for better engagement and qualification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Industry Dependence: Two industries (Safety &amp; Security + life Sciences) = 95% of total leads, creating a risk of overreliance.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Strongest Sources : Inside sales and website drive the majority of leads; investing more here could yield higher ROI.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Opportunity Gap : Only 40% of converted leads become opportunities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need stronger qualifications and handoff to sales.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967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925</TotalTime>
  <Words>1222</Words>
  <Application>Microsoft Office PowerPoint</Application>
  <PresentationFormat>On-screen Show (4:3)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Lato Black</vt:lpstr>
      <vt:lpstr>Wingdings</vt:lpstr>
      <vt:lpstr>Wingdings 2</vt:lpstr>
      <vt:lpstr>Quotable</vt:lpstr>
      <vt:lpstr>CRM Lead &amp; Opportunity  Conversion Analysis</vt:lpstr>
      <vt:lpstr>CRM Analytics</vt:lpstr>
      <vt:lpstr>Project Summary</vt:lpstr>
      <vt:lpstr>KEY Lead KPIs</vt:lpstr>
      <vt:lpstr>Key Insights from CRM lead Conversion Analysis</vt:lpstr>
      <vt:lpstr>Leads by Industry</vt:lpstr>
      <vt:lpstr>Leads by Stage</vt:lpstr>
      <vt:lpstr>Lead by Source</vt:lpstr>
      <vt:lpstr>Key Takeaways from Lead</vt:lpstr>
      <vt:lpstr>Key KPIs for Opportunity</vt:lpstr>
      <vt:lpstr>Key Insights of CRM Opportunity Analysis</vt:lpstr>
      <vt:lpstr>Key Insights of CRM Opportunity</vt:lpstr>
      <vt:lpstr>Opportunities by Industry</vt:lpstr>
      <vt:lpstr>Expected Amount by Opportunity Type</vt:lpstr>
      <vt:lpstr>Closed Won vs. Closed Lost</vt:lpstr>
      <vt:lpstr>Key Takeways from Opportunity Analysis</vt:lpstr>
      <vt:lpstr>Lead Dashboard</vt:lpstr>
      <vt:lpstr>Opportunity Dashboard</vt:lpstr>
      <vt:lpstr>Full Funnel View</vt:lpstr>
      <vt:lpstr>Strategic Recommendations</vt:lpstr>
      <vt:lpstr>My SQL</vt:lpstr>
      <vt:lpstr>My SQL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Glyny George</cp:lastModifiedBy>
  <cp:revision>6</cp:revision>
  <dcterms:created xsi:type="dcterms:W3CDTF">2013-01-27T09:14:16Z</dcterms:created>
  <dcterms:modified xsi:type="dcterms:W3CDTF">2025-08-26T10:20:05Z</dcterms:modified>
  <cp:category/>
</cp:coreProperties>
</file>