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81" r:id="rId4"/>
    <p:sldId id="282" r:id="rId5"/>
    <p:sldId id="283" r:id="rId6"/>
    <p:sldId id="297" r:id="rId7"/>
    <p:sldId id="285" r:id="rId8"/>
    <p:sldId id="258" r:id="rId9"/>
    <p:sldId id="259" r:id="rId10"/>
    <p:sldId id="290" r:id="rId11"/>
    <p:sldId id="291" r:id="rId12"/>
    <p:sldId id="288" r:id="rId13"/>
    <p:sldId id="289" r:id="rId14"/>
    <p:sldId id="26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B8982C-A1EB-4645-A99C-1D2E93C9D3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7BD908-B57C-4878-8B34-21FAAD397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982C-A1EB-4645-A99C-1D2E93C9D3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D908-B57C-4878-8B34-21FAAD397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982C-A1EB-4645-A99C-1D2E93C9D3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D908-B57C-4878-8B34-21FAAD397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982C-A1EB-4645-A99C-1D2E93C9D3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D908-B57C-4878-8B34-21FAAD397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982C-A1EB-4645-A99C-1D2E93C9D3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D908-B57C-4878-8B34-21FAAD397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982C-A1EB-4645-A99C-1D2E93C9D3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D908-B57C-4878-8B34-21FAAD397D1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982C-A1EB-4645-A99C-1D2E93C9D3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D908-B57C-4878-8B34-21FAAD397D1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982C-A1EB-4645-A99C-1D2E93C9D3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D908-B57C-4878-8B34-21FAAD397D1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982C-A1EB-4645-A99C-1D2E93C9D3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D908-B57C-4878-8B34-21FAAD397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1B8982C-A1EB-4645-A99C-1D2E93C9D3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D908-B57C-4878-8B34-21FAAD397D1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B8982C-A1EB-4645-A99C-1D2E93C9D3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7BD908-B57C-4878-8B34-21FAAD397D1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B8982C-A1EB-4645-A99C-1D2E93C9D3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7BD908-B57C-4878-8B34-21FAAD397D1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Times New Roman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0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620688"/>
                <a:ext cx="8229600" cy="51845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Let’s consider the system of equations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33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To solve the linear system </a:t>
                </a:r>
                <a:r>
                  <a:rPr lang="en-US" dirty="0" smtClean="0"/>
                  <a:t>we apply </a:t>
                </a:r>
                <a:r>
                  <a:rPr lang="en-US" dirty="0"/>
                  <a:t>the </a:t>
                </a:r>
                <a:r>
                  <a:rPr lang="en-US" b="1" i="1" dirty="0"/>
                  <a:t>elementary row operations (EROs)</a:t>
                </a:r>
                <a:r>
                  <a:rPr lang="en-US" dirty="0"/>
                  <a:t> below to the system to reduce it to one in which the “A” part is </a:t>
                </a:r>
                <a:r>
                  <a:rPr lang="en-US" b="1" i="1" dirty="0"/>
                  <a:t>upper triangular </a:t>
                </a:r>
                <a:r>
                  <a:rPr lang="en-US" dirty="0"/>
                  <a:t>(all the entries below the diagonal are zero). We then use </a:t>
                </a:r>
                <a:r>
                  <a:rPr lang="en-US" b="1" i="1" dirty="0"/>
                  <a:t>back–substitution</a:t>
                </a:r>
                <a:r>
                  <a:rPr lang="en-US" dirty="0"/>
                  <a:t> to solve the new system of equations, starting with the bottom equation and working upwards.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620688"/>
                <a:ext cx="8229600" cy="5184576"/>
              </a:xfrm>
              <a:blipFill rotWithShape="0">
                <a:blip r:embed="rId2"/>
                <a:stretch>
                  <a:fillRect t="-1529" r="-444" b="-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1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20688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/>
                  <a:t>Definition:</a:t>
                </a:r>
                <a:r>
                  <a:rPr lang="en-US" dirty="0"/>
                  <a:t> The three types of EROs are:</a:t>
                </a:r>
              </a:p>
              <a:p>
                <a:r>
                  <a:rPr lang="en-US" b="1" i="1" dirty="0" smtClean="0"/>
                  <a:t> </a:t>
                </a:r>
                <a:r>
                  <a:rPr lang="en-US" b="1" i="1" dirty="0"/>
                  <a:t>1:</a:t>
                </a:r>
                <a:r>
                  <a:rPr lang="en-US" dirty="0"/>
                  <a:t> interchange two rows;</a:t>
                </a:r>
              </a:p>
              <a:p>
                <a:r>
                  <a:rPr lang="en-US" b="1" i="1" dirty="0" smtClean="0"/>
                  <a:t> </a:t>
                </a:r>
                <a:r>
                  <a:rPr lang="en-US" b="1" i="1" dirty="0"/>
                  <a:t>2:</a:t>
                </a:r>
                <a:r>
                  <a:rPr lang="en-US" dirty="0"/>
                  <a:t> multiply a row by a non-zero number;</a:t>
                </a:r>
              </a:p>
              <a:p>
                <a:r>
                  <a:rPr lang="en-US" b="1" i="1" dirty="0" smtClean="0"/>
                  <a:t> </a:t>
                </a:r>
                <a:r>
                  <a:rPr lang="en-US" b="1" i="1" dirty="0"/>
                  <a:t>3:</a:t>
                </a:r>
                <a:r>
                  <a:rPr lang="en-US" dirty="0"/>
                  <a:t> add a multiple of one row to another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b="1" i="1" dirty="0"/>
                  <a:t>Example </a:t>
                </a:r>
                <a:r>
                  <a:rPr lang="en-US" b="1" i="1" dirty="0" smtClean="0"/>
                  <a:t>2.</a:t>
                </a:r>
                <a:r>
                  <a:rPr lang="en-US" dirty="0" smtClean="0"/>
                  <a:t> </a:t>
                </a:r>
                <a:r>
                  <a:rPr lang="en-US" dirty="0"/>
                  <a:t>Solve the system of equations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=6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=4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+5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−10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=13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20688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2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54868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/>
                  <a:t>Example </a:t>
                </a:r>
                <a:r>
                  <a:rPr lang="en-US" b="1" i="1" dirty="0" smtClean="0"/>
                  <a:t>3.</a:t>
                </a:r>
                <a:r>
                  <a:rPr lang="en-US" dirty="0" smtClean="0"/>
                  <a:t> </a:t>
                </a:r>
                <a:r>
                  <a:rPr lang="en-US" dirty="0"/>
                  <a:t>Use elementary row operations to </a:t>
                </a:r>
                <a:r>
                  <a:rPr lang="en-US" dirty="0" smtClean="0"/>
                  <a:t>solve </a:t>
                </a:r>
                <a:r>
                  <a:rPr lang="en-US" dirty="0"/>
                  <a:t>the system of equations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+5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=4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=5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548680"/>
                <a:ext cx="8229600" cy="4525963"/>
              </a:xfrm>
              <a:blipFill rotWithShape="0">
                <a:blip r:embed="rId2"/>
                <a:stretch>
                  <a:fillRect t="-1348" r="-1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5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548680"/>
                <a:ext cx="8229600" cy="532859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endParaRPr lang="en-US" dirty="0" smtClean="0"/>
              </a:p>
              <a:p>
                <a:r>
                  <a:rPr lang="en-US" b="1" i="1" dirty="0"/>
                  <a:t>Systems with </a:t>
                </a:r>
                <a:r>
                  <a:rPr lang="en-US" b="1" i="1" dirty="0" err="1"/>
                  <a:t>nonunique</a:t>
                </a:r>
                <a:r>
                  <a:rPr lang="en-US" b="1" i="1" dirty="0"/>
                  <a:t> solutions</a:t>
                </a:r>
              </a:p>
              <a:p>
                <a:r>
                  <a:rPr lang="en-US" dirty="0"/>
                  <a:t>It is also possible for a system of linear equations to have an infinite number of solutions or no solution at all.</a:t>
                </a:r>
              </a:p>
              <a:p>
                <a:endParaRPr lang="en-US" dirty="0"/>
              </a:p>
              <a:p>
                <a:r>
                  <a:rPr lang="en-US" b="1" i="1" dirty="0"/>
                  <a:t>Example </a:t>
                </a:r>
                <a:r>
                  <a:rPr lang="en-US" b="1" i="1" dirty="0" smtClean="0"/>
                  <a:t>4.</a:t>
                </a:r>
                <a:r>
                  <a:rPr lang="en-US" b="1" i="1" dirty="0" smtClean="0"/>
                  <a:t> </a:t>
                </a:r>
                <a:r>
                  <a:rPr lang="en-US" dirty="0"/>
                  <a:t>Solve the system of equations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=20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=−5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6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−4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=30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548680"/>
                <a:ext cx="8229600" cy="532859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8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54868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i="1" dirty="0"/>
                  <a:t>Example </a:t>
                </a:r>
                <a:r>
                  <a:rPr lang="en-US" b="1" i="1" dirty="0"/>
                  <a:t>5</a:t>
                </a:r>
                <a:r>
                  <a:rPr lang="en-US" b="1" i="1" dirty="0" smtClean="0"/>
                  <a:t>.</a:t>
                </a:r>
                <a:r>
                  <a:rPr lang="en-US" dirty="0" smtClean="0"/>
                  <a:t> </a:t>
                </a:r>
                <a:r>
                  <a:rPr lang="en-US" dirty="0"/>
                  <a:t>Use elementary row operations to attempt to solve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=−1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=7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−4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i="1" dirty="0" smtClean="0"/>
                  <a:t>Example 6.</a:t>
                </a:r>
                <a:r>
                  <a:rPr lang="en-US" dirty="0" smtClean="0"/>
                  <a:t> </a:t>
                </a:r>
                <a:r>
                  <a:rPr lang="en-US" dirty="0"/>
                  <a:t>Solve the equations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=3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=4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548680"/>
                <a:ext cx="8229600" cy="4525963"/>
              </a:xfrm>
              <a:blipFill rotWithShape="0">
                <a:blip r:embed="rId2"/>
                <a:stretch>
                  <a:fillRect t="-2022" r="-1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2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968552"/>
          </a:xfrm>
        </p:spPr>
        <p:txBody>
          <a:bodyPr>
            <a:normAutofit/>
          </a:bodyPr>
          <a:lstStyle/>
          <a:p>
            <a:r>
              <a:rPr lang="en-US" dirty="0"/>
              <a:t>The course of </a:t>
            </a:r>
            <a:r>
              <a:rPr lang="en-US" b="1" dirty="0" smtClean="0"/>
              <a:t>“Linear Algebra”</a:t>
            </a:r>
            <a:r>
              <a:rPr lang="en-US" dirty="0" smtClean="0"/>
              <a:t> </a:t>
            </a:r>
            <a:r>
              <a:rPr lang="en-US" dirty="0"/>
              <a:t>includes the following topics</a:t>
            </a:r>
            <a:r>
              <a:rPr lang="en-US" dirty="0" smtClean="0"/>
              <a:t>:</a:t>
            </a:r>
          </a:p>
          <a:p>
            <a:r>
              <a:rPr lang="en-US" dirty="0"/>
              <a:t>Systems of linear equations. Elementary row operations. Gaussian Elimination method of solving the system of </a:t>
            </a:r>
            <a:r>
              <a:rPr lang="en-US" dirty="0" smtClean="0"/>
              <a:t>equations</a:t>
            </a:r>
          </a:p>
          <a:p>
            <a:r>
              <a:rPr lang="en-US" dirty="0"/>
              <a:t>Matrices, types of matrices, transpose of a matrix. Operations on matrices: addition, subtraction and multiplication of a matrix by a </a:t>
            </a:r>
            <a:r>
              <a:rPr lang="en-US" dirty="0" smtClean="0"/>
              <a:t>scalar, multiplication </a:t>
            </a:r>
            <a:r>
              <a:rPr lang="en-US" dirty="0"/>
              <a:t>of matrices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Matrix representation of a system of equations. Echelon form of a matrix, rank of a matrix. Distinguishing between consistent and inconsistent system of equations based on rank of </a:t>
            </a:r>
            <a:r>
              <a:rPr lang="en-US" dirty="0" smtClean="0"/>
              <a:t>matrices</a:t>
            </a:r>
          </a:p>
          <a:p>
            <a:r>
              <a:rPr lang="en-US" dirty="0"/>
              <a:t>Determinant of a matrix, its properties.  Calculating of determinants by expansion in the row or the column using the minors and cofactors</a:t>
            </a:r>
            <a:r>
              <a:rPr lang="en-US" dirty="0" smtClean="0"/>
              <a:t>.</a:t>
            </a:r>
          </a:p>
          <a:p>
            <a:r>
              <a:rPr lang="en-US" dirty="0"/>
              <a:t>Solving the system of equations by using Cramer’s rule. Inverse of a matrix. Solving the system of equations by using inverse matrix.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3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to systems of linear equations. Solving real-life and engineering problems by using the system of equations</a:t>
            </a:r>
            <a:r>
              <a:rPr lang="en-US" dirty="0" smtClean="0"/>
              <a:t>.</a:t>
            </a:r>
          </a:p>
          <a:p>
            <a:r>
              <a:rPr lang="en-US" dirty="0"/>
              <a:t>Vector spaces. Definitions and examples. Subspaces and spanning sets. Linear combinations, linear dependence and independence. Dot product, vector product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Basis and dimension. </a:t>
            </a:r>
            <a:r>
              <a:rPr lang="en-US" dirty="0" smtClean="0"/>
              <a:t>Change of basis. Orthonormal vectors. Gram-Schmidt </a:t>
            </a:r>
            <a:r>
              <a:rPr lang="en-US" dirty="0" err="1" smtClean="0"/>
              <a:t>Orthogonalization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4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Linear transformations. Matrix representations of linear transformations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Algebra </a:t>
            </a:r>
            <a:r>
              <a:rPr lang="en-US" dirty="0"/>
              <a:t>of linear operators. Matrix representations of linear operator. </a:t>
            </a:r>
            <a:endParaRPr lang="en-US" dirty="0" smtClean="0"/>
          </a:p>
          <a:p>
            <a:r>
              <a:rPr lang="en-US" dirty="0"/>
              <a:t>Eigenvalues and eigenvectors. Characteristic polynomial</a:t>
            </a:r>
            <a:r>
              <a:rPr lang="en-US" dirty="0" smtClean="0"/>
              <a:t>.</a:t>
            </a:r>
          </a:p>
          <a:p>
            <a:r>
              <a:rPr lang="en-US" dirty="0" err="1"/>
              <a:t>Diagonalization</a:t>
            </a:r>
            <a:r>
              <a:rPr lang="en-US" dirty="0"/>
              <a:t> of a matrix.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013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 of linear </a:t>
            </a:r>
            <a:r>
              <a:rPr lang="en-US" b="1" dirty="0" smtClean="0"/>
              <a:t>equations </a:t>
            </a:r>
            <a:r>
              <a:rPr lang="en-US" dirty="0" smtClean="0"/>
              <a:t>is a set of two or more linear equations. </a:t>
            </a:r>
            <a:r>
              <a:rPr lang="en-US" b="1" dirty="0" smtClean="0"/>
              <a:t>A solution </a:t>
            </a:r>
            <a:r>
              <a:rPr lang="en-US" dirty="0" smtClean="0"/>
              <a:t>to a system of equations is an ordered pair that satisfy all the equations in the system.</a:t>
            </a:r>
          </a:p>
          <a:p>
            <a:r>
              <a:rPr lang="en-US" dirty="0" smtClean="0"/>
              <a:t>A system of linear equations can have:</a:t>
            </a:r>
          </a:p>
          <a:p>
            <a:r>
              <a:rPr lang="en-US" dirty="0" smtClean="0"/>
              <a:t>Exactly one solution</a:t>
            </a:r>
          </a:p>
          <a:p>
            <a:r>
              <a:rPr lang="en-US" dirty="0" smtClean="0"/>
              <a:t>No solutions</a:t>
            </a:r>
          </a:p>
          <a:p>
            <a:r>
              <a:rPr lang="en-US" dirty="0" smtClean="0"/>
              <a:t>Infinitely many solutions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linear equations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10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/>
          <a:lstStyle/>
          <a:p>
            <a:r>
              <a:rPr lang="en-US" dirty="0" smtClean="0"/>
              <a:t>Systems of linear equations can be solved by different ways: graphically, by substitution or by elimination.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6965900" cy="47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524432"/>
            <a:ext cx="7493396" cy="52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4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Example 1.</a:t>
                </a:r>
                <a:r>
                  <a:rPr lang="en-US" dirty="0" smtClean="0"/>
                  <a:t> </a:t>
                </a:r>
                <a:r>
                  <a:rPr lang="en-US" dirty="0"/>
                  <a:t>Solve the </a:t>
                </a:r>
                <a:r>
                  <a:rPr lang="en-US" dirty="0" smtClean="0"/>
                  <a:t>system of equations: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=5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=3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+20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=25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−7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=−26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4"/>
                <a:ext cx="8229600" cy="4525963"/>
              </a:xfrm>
              <a:blipFill rotWithShape="0">
                <a:blip r:embed="rId2"/>
                <a:stretch>
                  <a:fillRect t="-1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1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567</TotalTime>
  <Words>350</Words>
  <Application>Microsoft Office PowerPoint</Application>
  <PresentationFormat>Экран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Cambria Math</vt:lpstr>
      <vt:lpstr>Lucida Sans Unicode</vt:lpstr>
      <vt:lpstr>Times New Roman</vt:lpstr>
      <vt:lpstr>Verdana</vt:lpstr>
      <vt:lpstr>Wingdings 2</vt:lpstr>
      <vt:lpstr>Wingdings 3</vt:lpstr>
      <vt:lpstr>Открытая</vt:lpstr>
      <vt:lpstr>Linear Algebra</vt:lpstr>
      <vt:lpstr>Презентация PowerPoint</vt:lpstr>
      <vt:lpstr>Презентация PowerPoint</vt:lpstr>
      <vt:lpstr>Презентация PowerPoint</vt:lpstr>
      <vt:lpstr>Презентация PowerPoint</vt:lpstr>
      <vt:lpstr>System of linear equations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- 1</dc:title>
  <dc:creator>home</dc:creator>
  <cp:lastModifiedBy>Hp</cp:lastModifiedBy>
  <cp:revision>87</cp:revision>
  <dcterms:created xsi:type="dcterms:W3CDTF">2014-09-15T16:24:46Z</dcterms:created>
  <dcterms:modified xsi:type="dcterms:W3CDTF">2021-02-15T04:23:29Z</dcterms:modified>
</cp:coreProperties>
</file>