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8" r:id="rId3"/>
    <p:sldId id="259" r:id="rId4"/>
    <p:sldId id="260" r:id="rId5"/>
    <p:sldId id="261" r:id="rId6"/>
    <p:sldId id="268" r:id="rId7"/>
    <p:sldId id="269" r:id="rId8"/>
    <p:sldId id="270"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1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5A11FE7C-9BCA-4A10-B516-05D5063508E7}" type="datetimeFigureOut">
              <a:rPr lang="ru-RU" smtClean="0"/>
              <a:t>18.03.2021</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20F81EAE-3D4A-4C20-8FDD-2E30DC099FE3}"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A11FE7C-9BCA-4A10-B516-05D5063508E7}" type="datetimeFigureOut">
              <a:rPr lang="ru-RU" smtClean="0"/>
              <a:t>18.03.2021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20F81EAE-3D4A-4C20-8FDD-2E30DC099FE3}"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A11FE7C-9BCA-4A10-B516-05D5063508E7}" type="datetimeFigureOut">
              <a:rPr lang="ru-RU" smtClean="0"/>
              <a:t>18.03.2021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20F81EAE-3D4A-4C20-8FDD-2E30DC099FE3}"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A11FE7C-9BCA-4A10-B516-05D5063508E7}" type="datetimeFigureOut">
              <a:rPr lang="ru-RU" smtClean="0"/>
              <a:t>18.03.2021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20F81EAE-3D4A-4C20-8FDD-2E30DC099FE3}" type="slidenum">
              <a:rPr lang="ru-RU" smtClean="0"/>
              <a:t>‹#›</a:t>
            </a:fld>
            <a:endParaRPr lang="ru-RU"/>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5A11FE7C-9BCA-4A10-B516-05D5063508E7}" type="datetimeFigureOut">
              <a:rPr lang="ru-RU" smtClean="0"/>
              <a:t>18.03.2021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20F81EAE-3D4A-4C20-8FDD-2E30DC099FE3}" type="slidenum">
              <a:rPr lang="ru-RU" smtClean="0"/>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Объект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A11FE7C-9BCA-4A10-B516-05D5063508E7}" type="datetimeFigureOut">
              <a:rPr lang="ru-RU" smtClean="0"/>
              <a:t>18.03.2021</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20F81EAE-3D4A-4C20-8FDD-2E30DC099FE3}" type="slidenum">
              <a:rPr lang="ru-RU" smtClean="0"/>
              <a:t>‹#›</a:t>
            </a:fld>
            <a:endParaRPr lang="ru-RU"/>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5A11FE7C-9BCA-4A10-B516-05D5063508E7}" type="datetimeFigureOut">
              <a:rPr lang="ru-RU" smtClean="0"/>
              <a:t>18.03.2021</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20F81EAE-3D4A-4C20-8FDD-2E30DC099FE3}"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5A11FE7C-9BCA-4A10-B516-05D5063508E7}" type="datetimeFigureOut">
              <a:rPr lang="ru-RU" smtClean="0"/>
              <a:t>18.03.2021</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20F81EAE-3D4A-4C20-8FDD-2E30DC099FE3}" type="slidenum">
              <a:rPr lang="ru-RU" smtClean="0"/>
              <a:t>‹#›</a:t>
            </a:fld>
            <a:endParaRPr lang="ru-RU"/>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5A11FE7C-9BCA-4A10-B516-05D5063508E7}" type="datetimeFigureOut">
              <a:rPr lang="ru-RU" smtClean="0"/>
              <a:t>18.03.2021</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20F81EAE-3D4A-4C20-8FDD-2E30DC099FE3}"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5A11FE7C-9BCA-4A10-B516-05D5063508E7}" type="datetimeFigureOut">
              <a:rPr lang="ru-RU" smtClean="0"/>
              <a:t>18.03.2021</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20F81EAE-3D4A-4C20-8FDD-2E30DC099FE3}"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5A11FE7C-9BCA-4A10-B516-05D5063508E7}" type="datetimeFigureOut">
              <a:rPr lang="ru-RU" smtClean="0"/>
              <a:t>18.03.2021</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20F81EAE-3D4A-4C20-8FDD-2E30DC099FE3}" type="slidenum">
              <a:rPr lang="ru-RU" smtClean="0"/>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A11FE7C-9BCA-4A10-B516-05D5063508E7}" type="datetimeFigureOut">
              <a:rPr lang="ru-RU" smtClean="0"/>
              <a:t>18.03.2021</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0F81EAE-3D4A-4C20-8FDD-2E30DC099FE3}"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effectLst/>
                <a:latin typeface="Times New Roman"/>
              </a:rPr>
              <a:t>Linear Algebra</a:t>
            </a:r>
            <a:endParaRPr lang="ru-RU" dirty="0"/>
          </a:p>
        </p:txBody>
      </p:sp>
    </p:spTree>
    <p:extLst>
      <p:ext uri="{BB962C8B-B14F-4D97-AF65-F5344CB8AC3E}">
        <p14:creationId xmlns:p14="http://schemas.microsoft.com/office/powerpoint/2010/main" val="3261011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en-US" sz="2800" dirty="0" smtClean="0"/>
                  <a:t>Let’s consider the system of equations</a:t>
                </a:r>
              </a:p>
              <a:p>
                <a14:m>
                  <m:oMath xmlns:m="http://schemas.openxmlformats.org/officeDocument/2006/math">
                    <m:d>
                      <m:dPr>
                        <m:begChr m:val="{"/>
                        <m:endChr m:val=""/>
                        <m:ctrlPr>
                          <a:rPr lang="ru-RU" sz="2800" i="1" smtClean="0">
                            <a:latin typeface="Cambria Math" panose="02040503050406030204" pitchFamily="18" charset="0"/>
                          </a:rPr>
                        </m:ctrlPr>
                      </m:dPr>
                      <m:e>
                        <m:eqArr>
                          <m:eqArrPr>
                            <m:ctrlPr>
                              <a:rPr lang="ru-RU" sz="2800" i="1" smtClean="0">
                                <a:latin typeface="Cambria Math" panose="02040503050406030204" pitchFamily="18" charset="0"/>
                              </a:rPr>
                            </m:ctrlPr>
                          </m:eqArrPr>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11</m:t>
                                </m:r>
                              </m:sub>
                            </m:sSub>
                            <m:r>
                              <a:rPr lang="en-US" sz="2800" b="0" i="1" smtClean="0">
                                <a:latin typeface="Cambria Math"/>
                              </a:rPr>
                              <m:t>𝑥</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12</m:t>
                                </m:r>
                              </m:sub>
                            </m:sSub>
                            <m:r>
                              <a:rPr lang="en-US" sz="2800" b="0" i="1" smtClean="0">
                                <a:latin typeface="Cambria Math"/>
                              </a:rPr>
                              <m:t>𝑦</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13</m:t>
                                </m:r>
                              </m:sub>
                            </m:sSub>
                            <m:r>
                              <a:rPr lang="en-US" sz="2800" b="0" i="1" smtClean="0">
                                <a:latin typeface="Cambria Math"/>
                              </a:rPr>
                              <m:t>𝑧</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1</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21</m:t>
                                </m:r>
                              </m:sub>
                            </m:sSub>
                            <m:r>
                              <a:rPr lang="en-US" sz="2800" b="0" i="1" smtClean="0">
                                <a:latin typeface="Cambria Math"/>
                              </a:rPr>
                              <m:t>𝑥</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22</m:t>
                                </m:r>
                              </m:sub>
                            </m:sSub>
                            <m:r>
                              <a:rPr lang="en-US" sz="2800" b="0" i="1" smtClean="0">
                                <a:latin typeface="Cambria Math"/>
                              </a:rPr>
                              <m:t>𝑦</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23</m:t>
                                </m:r>
                              </m:sub>
                            </m:sSub>
                            <m:r>
                              <a:rPr lang="en-US" sz="2800" b="0" i="1" smtClean="0">
                                <a:latin typeface="Cambria Math"/>
                              </a:rPr>
                              <m:t>𝑧</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2</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31</m:t>
                                </m:r>
                              </m:sub>
                            </m:sSub>
                            <m:r>
                              <a:rPr lang="en-US" sz="2800" b="0" i="1" smtClean="0">
                                <a:latin typeface="Cambria Math"/>
                              </a:rPr>
                              <m:t>𝑥</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32</m:t>
                                </m:r>
                              </m:sub>
                            </m:sSub>
                            <m:r>
                              <a:rPr lang="en-US" sz="2800" b="0" i="1" smtClean="0">
                                <a:latin typeface="Cambria Math"/>
                              </a:rPr>
                              <m:t>𝑦</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33</m:t>
                                </m:r>
                              </m:sub>
                            </m:sSub>
                            <m:r>
                              <a:rPr lang="en-US" sz="2800" b="0" i="1" smtClean="0">
                                <a:latin typeface="Cambria Math"/>
                              </a:rPr>
                              <m:t>𝑧</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3</m:t>
                                </m:r>
                              </m:sub>
                            </m:sSub>
                          </m:e>
                        </m:eqArr>
                      </m:e>
                    </m:d>
                  </m:oMath>
                </a14:m>
                <a:endParaRPr lang="en-US" sz="2800" dirty="0" smtClean="0"/>
              </a:p>
              <a:p>
                <a:r>
                  <a:rPr lang="en-US" sz="2800" dirty="0" smtClean="0"/>
                  <a:t>This system can be written in matrix form :</a:t>
                </a:r>
              </a:p>
              <a:p>
                <a14:m>
                  <m:oMath xmlns:m="http://schemas.openxmlformats.org/officeDocument/2006/math">
                    <m:d>
                      <m:dPr>
                        <m:ctrlPr>
                          <a:rPr lang="ru-RU" sz="2800" i="1" smtClean="0">
                            <a:latin typeface="Cambria Math" panose="02040503050406030204" pitchFamily="18" charset="0"/>
                          </a:rPr>
                        </m:ctrlPr>
                      </m:dPr>
                      <m:e>
                        <m:m>
                          <m:mPr>
                            <m:mcs>
                              <m:mc>
                                <m:mcPr>
                                  <m:count m:val="3"/>
                                  <m:mcJc m:val="center"/>
                                </m:mcPr>
                              </m:mc>
                            </m:mcs>
                            <m:ctrlPr>
                              <a:rPr lang="ru-RU" sz="2800" i="1" smtClean="0">
                                <a:latin typeface="Cambria Math" panose="02040503050406030204" pitchFamily="18" charset="0"/>
                              </a:rPr>
                            </m:ctrlPr>
                          </m:mPr>
                          <m:mr>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11</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12</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13</m:t>
                                  </m:r>
                                </m:sub>
                              </m:sSub>
                            </m:e>
                          </m:mr>
                          <m:mr>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21</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22</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23</m:t>
                                  </m:r>
                                </m:sub>
                              </m:sSub>
                            </m:e>
                          </m:mr>
                          <m:mr>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31</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32</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33</m:t>
                                  </m:r>
                                </m:sub>
                              </m:sSub>
                            </m:e>
                          </m:mr>
                        </m:m>
                      </m:e>
                    </m:d>
                    <m:d>
                      <m:dPr>
                        <m:ctrlPr>
                          <a:rPr lang="ru-RU" sz="2800" i="1" smtClean="0">
                            <a:latin typeface="Cambria Math" panose="02040503050406030204" pitchFamily="18" charset="0"/>
                          </a:rPr>
                        </m:ctrlPr>
                      </m:dPr>
                      <m:e>
                        <m:m>
                          <m:mPr>
                            <m:mcs>
                              <m:mc>
                                <m:mcPr>
                                  <m:count m:val="1"/>
                                  <m:mcJc m:val="center"/>
                                </m:mcPr>
                              </m:mc>
                            </m:mcs>
                            <m:ctrlPr>
                              <a:rPr lang="ru-RU" sz="2800" b="0" i="1" smtClean="0">
                                <a:latin typeface="Cambria Math" panose="02040503050406030204" pitchFamily="18" charset="0"/>
                              </a:rPr>
                            </m:ctrlPr>
                          </m:mPr>
                          <m:mr>
                            <m:e>
                              <m:r>
                                <m:rPr>
                                  <m:brk m:alnAt="7"/>
                                </m:rPr>
                                <a:rPr lang="en-US" sz="2800" b="0" i="1" smtClean="0">
                                  <a:latin typeface="Cambria Math"/>
                                </a:rPr>
                                <m:t>𝑥</m:t>
                              </m:r>
                            </m:e>
                          </m:mr>
                          <m:mr>
                            <m:e>
                              <m:r>
                                <a:rPr lang="en-US" sz="2800" b="0" i="1" smtClean="0">
                                  <a:latin typeface="Cambria Math"/>
                                </a:rPr>
                                <m:t>𝑦</m:t>
                              </m:r>
                            </m:e>
                          </m:mr>
                          <m:mr>
                            <m:e>
                              <m:r>
                                <a:rPr lang="en-US" sz="2800" b="0" i="1" smtClean="0">
                                  <a:latin typeface="Cambria Math"/>
                                </a:rPr>
                                <m:t>𝑧</m:t>
                              </m:r>
                            </m:e>
                          </m:mr>
                        </m:m>
                      </m:e>
                    </m:d>
                    <m:r>
                      <a:rPr lang="en-US" sz="2800" b="0" i="0" smtClean="0">
                        <a:latin typeface="Cambria Math"/>
                      </a:rPr>
                      <m:t>=</m:t>
                    </m:r>
                    <m:d>
                      <m:dPr>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1</m:t>
                                  </m:r>
                                </m:sub>
                              </m:sSub>
                            </m:e>
                          </m:mr>
                          <m:mr>
                            <m:e>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2</m:t>
                                  </m:r>
                                </m:sub>
                              </m:sSub>
                            </m:e>
                          </m:mr>
                          <m:mr>
                            <m:e>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3</m:t>
                                  </m:r>
                                </m:sub>
                              </m:sSub>
                            </m:e>
                          </m:mr>
                        </m:m>
                      </m:e>
                    </m:d>
                  </m:oMath>
                </a14:m>
                <a:r>
                  <a:rPr lang="en-US" sz="2800" dirty="0" smtClean="0"/>
                  <a:t> , or </a:t>
                </a:r>
                <a14:m>
                  <m:oMath xmlns:m="http://schemas.openxmlformats.org/officeDocument/2006/math">
                    <m:r>
                      <a:rPr lang="en-US" sz="2800" b="0" i="1" smtClean="0">
                        <a:latin typeface="Cambria Math"/>
                      </a:rPr>
                      <m:t>𝐴</m:t>
                    </m:r>
                    <m:bar>
                      <m:barPr>
                        <m:pos m:val="top"/>
                        <m:ctrlPr>
                          <a:rPr lang="en-US" sz="2800" b="0" i="1" smtClean="0">
                            <a:latin typeface="Cambria Math" panose="02040503050406030204" pitchFamily="18" charset="0"/>
                          </a:rPr>
                        </m:ctrlPr>
                      </m:barPr>
                      <m:e>
                        <m:r>
                          <a:rPr lang="en-US" sz="2800" b="0" i="1" smtClean="0">
                            <a:latin typeface="Cambria Math"/>
                          </a:rPr>
                          <m:t>𝑎</m:t>
                        </m:r>
                      </m:e>
                    </m:bar>
                    <m:r>
                      <a:rPr lang="en-US" sz="2800" b="0" i="1" smtClean="0">
                        <a:latin typeface="Cambria Math"/>
                      </a:rPr>
                      <m:t>=</m:t>
                    </m:r>
                    <m:bar>
                      <m:barPr>
                        <m:pos m:val="top"/>
                        <m:ctrlPr>
                          <a:rPr lang="en-US" sz="2800" b="0" i="1" smtClean="0">
                            <a:latin typeface="Cambria Math" panose="02040503050406030204" pitchFamily="18" charset="0"/>
                          </a:rPr>
                        </m:ctrlPr>
                      </m:barPr>
                      <m:e>
                        <m:r>
                          <a:rPr lang="en-US" sz="2800" b="0" i="1" smtClean="0">
                            <a:latin typeface="Cambria Math"/>
                          </a:rPr>
                          <m:t>𝑏</m:t>
                        </m:r>
                      </m:e>
                    </m:bar>
                  </m:oMath>
                </a14:m>
                <a:r>
                  <a:rPr lang="en-US" sz="2800" dirty="0" smtClean="0"/>
                  <a:t>  .</a:t>
                </a:r>
                <a:endParaRPr lang="ru-RU" sz="28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t="-1348"/>
                </a:stretch>
              </a:blipFill>
            </p:spPr>
            <p:txBody>
              <a:bodyPr/>
              <a:lstStyle/>
              <a:p>
                <a:r>
                  <a:rPr lang="ru-RU">
                    <a:noFill/>
                  </a:rPr>
                  <a:t> </a:t>
                </a:r>
              </a:p>
            </p:txBody>
          </p:sp>
        </mc:Fallback>
      </mc:AlternateContent>
      <p:sp>
        <p:nvSpPr>
          <p:cNvPr id="2" name="Заголовок 1"/>
          <p:cNvSpPr>
            <a:spLocks noGrp="1"/>
          </p:cNvSpPr>
          <p:nvPr>
            <p:ph type="title"/>
          </p:nvPr>
        </p:nvSpPr>
        <p:spPr/>
        <p:txBody>
          <a:bodyPr>
            <a:normAutofit fontScale="90000"/>
          </a:bodyPr>
          <a:lstStyle/>
          <a:p>
            <a:r>
              <a:rPr lang="en-US" dirty="0"/>
              <a:t>Linear Systems of Equations — Applications</a:t>
            </a:r>
            <a:endParaRPr lang="ru-RU" dirty="0"/>
          </a:p>
        </p:txBody>
      </p:sp>
    </p:spTree>
    <p:extLst>
      <p:ext uri="{BB962C8B-B14F-4D97-AF65-F5344CB8AC3E}">
        <p14:creationId xmlns:p14="http://schemas.microsoft.com/office/powerpoint/2010/main" val="3745708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467544" y="620688"/>
                <a:ext cx="8229600" cy="4525963"/>
              </a:xfrm>
            </p:spPr>
            <p:txBody>
              <a:bodyPr/>
              <a:lstStyle/>
              <a:p>
                <a:r>
                  <a:rPr lang="en-US" b="1" i="1" dirty="0" smtClean="0"/>
                  <a:t>Example 1.</a:t>
                </a:r>
                <a:r>
                  <a:rPr lang="en-US" dirty="0" smtClean="0"/>
                  <a:t> </a:t>
                </a:r>
                <a:r>
                  <a:rPr lang="en-US" dirty="0"/>
                  <a:t>In one week, a math store sold </a:t>
                </a:r>
                <a14:m>
                  <m:oMath xmlns:m="http://schemas.openxmlformats.org/officeDocument/2006/math">
                    <m:r>
                      <a:rPr lang="en-US" b="0" i="1" smtClean="0">
                        <a:latin typeface="Cambria Math"/>
                      </a:rPr>
                      <m:t>14</m:t>
                    </m:r>
                  </m:oMath>
                </a14:m>
                <a:r>
                  <a:rPr lang="en-US" dirty="0" smtClean="0"/>
                  <a:t> </a:t>
                </a:r>
                <a:r>
                  <a:rPr lang="en-US" dirty="0"/>
                  <a:t>calculators for a total of </a:t>
                </a:r>
                <a14:m>
                  <m:oMath xmlns:m="http://schemas.openxmlformats.org/officeDocument/2006/math">
                    <m:r>
                      <a:rPr lang="en-US" b="0" i="1" smtClean="0">
                        <a:latin typeface="Cambria Math"/>
                      </a:rPr>
                      <m:t>$1140</m:t>
                    </m:r>
                  </m:oMath>
                </a14:m>
                <a:r>
                  <a:rPr lang="en-US" dirty="0" smtClean="0"/>
                  <a:t>. </a:t>
                </a:r>
                <a:r>
                  <a:rPr lang="en-US" dirty="0"/>
                  <a:t>Blue </a:t>
                </a:r>
                <a:r>
                  <a:rPr lang="en-US" dirty="0" smtClean="0"/>
                  <a:t>calculators cost </a:t>
                </a:r>
                <a14:m>
                  <m:oMath xmlns:m="http://schemas.openxmlformats.org/officeDocument/2006/math">
                    <m:r>
                      <a:rPr lang="en-US" b="0" i="1" smtClean="0">
                        <a:latin typeface="Cambria Math"/>
                      </a:rPr>
                      <m:t>$75</m:t>
                    </m:r>
                  </m:oMath>
                </a14:m>
                <a:r>
                  <a:rPr lang="en-US" dirty="0" smtClean="0"/>
                  <a:t> </a:t>
                </a:r>
                <a:r>
                  <a:rPr lang="en-US" dirty="0"/>
                  <a:t>each and silver calculators cost </a:t>
                </a:r>
                <a14:m>
                  <m:oMath xmlns:m="http://schemas.openxmlformats.org/officeDocument/2006/math">
                    <m:r>
                      <a:rPr lang="en-US" b="0" i="1" smtClean="0">
                        <a:latin typeface="Cambria Math"/>
                      </a:rPr>
                      <m:t>$85</m:t>
                    </m:r>
                  </m:oMath>
                </a14:m>
                <a:r>
                  <a:rPr lang="en-US" dirty="0" smtClean="0"/>
                  <a:t> </a:t>
                </a:r>
                <a:r>
                  <a:rPr lang="en-US" dirty="0"/>
                  <a:t>each. How many of each type </a:t>
                </a:r>
                <a:r>
                  <a:rPr lang="en-US" dirty="0" smtClean="0"/>
                  <a:t>of </a:t>
                </a:r>
                <a:r>
                  <a:rPr lang="en-US" dirty="0"/>
                  <a:t>calculator were sold</a:t>
                </a:r>
                <a:r>
                  <a:rPr lang="en-US" dirty="0" smtClean="0"/>
                  <a:t>?</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67544" y="620688"/>
                <a:ext cx="8229600" cy="4525963"/>
              </a:xfrm>
              <a:blipFill rotWithShape="1">
                <a:blip r:embed="rId2"/>
                <a:stretch>
                  <a:fillRect t="-943"/>
                </a:stretch>
              </a:blipFill>
            </p:spPr>
            <p:txBody>
              <a:bodyPr/>
              <a:lstStyle/>
              <a:p>
                <a:r>
                  <a:rPr lang="ru-RU">
                    <a:noFill/>
                  </a:rPr>
                  <a:t> </a:t>
                </a:r>
              </a:p>
            </p:txBody>
          </p:sp>
        </mc:Fallback>
      </mc:AlternateContent>
    </p:spTree>
    <p:extLst>
      <p:ext uri="{BB962C8B-B14F-4D97-AF65-F5344CB8AC3E}">
        <p14:creationId xmlns:p14="http://schemas.microsoft.com/office/powerpoint/2010/main" val="148479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539552" y="332656"/>
                <a:ext cx="8229600" cy="4525963"/>
              </a:xfrm>
            </p:spPr>
            <p:txBody>
              <a:bodyPr>
                <a:normAutofit/>
              </a:bodyPr>
              <a:lstStyle/>
              <a:p>
                <a:r>
                  <a:rPr lang="en-US" b="1" i="1" dirty="0" smtClean="0"/>
                  <a:t>Example 2. </a:t>
                </a:r>
                <a:r>
                  <a:rPr lang="en-US" dirty="0"/>
                  <a:t>You are making gift baskets. Each basket will contain </a:t>
                </a:r>
                <a:r>
                  <a:rPr lang="en-US" dirty="0" smtClean="0"/>
                  <a:t>three different </a:t>
                </a:r>
                <a:r>
                  <a:rPr lang="en-US" dirty="0"/>
                  <a:t>types of candles: tapers, pillars and jar candles.</a:t>
                </a:r>
              </a:p>
              <a:p>
                <a:r>
                  <a:rPr lang="en-US" dirty="0"/>
                  <a:t>Tapers cost </a:t>
                </a:r>
                <a14:m>
                  <m:oMath xmlns:m="http://schemas.openxmlformats.org/officeDocument/2006/math">
                    <m:r>
                      <a:rPr lang="en-US" b="0" i="1" smtClean="0">
                        <a:latin typeface="Cambria Math"/>
                      </a:rPr>
                      <m:t>$1</m:t>
                    </m:r>
                  </m:oMath>
                </a14:m>
                <a:r>
                  <a:rPr lang="en-US" dirty="0" smtClean="0"/>
                  <a:t> </a:t>
                </a:r>
                <a:r>
                  <a:rPr lang="en-US" dirty="0"/>
                  <a:t>each, pillars cost </a:t>
                </a:r>
                <a14:m>
                  <m:oMath xmlns:m="http://schemas.openxmlformats.org/officeDocument/2006/math">
                    <m:r>
                      <a:rPr lang="en-US" b="0" i="1" smtClean="0">
                        <a:latin typeface="Cambria Math"/>
                      </a:rPr>
                      <m:t>$4</m:t>
                    </m:r>
                  </m:oMath>
                </a14:m>
                <a:r>
                  <a:rPr lang="en-US" dirty="0" smtClean="0"/>
                  <a:t> </a:t>
                </a:r>
                <a:r>
                  <a:rPr lang="en-US" dirty="0"/>
                  <a:t>each, and jar candles cost </a:t>
                </a:r>
                <a14:m>
                  <m:oMath xmlns:m="http://schemas.openxmlformats.org/officeDocument/2006/math">
                    <m:r>
                      <a:rPr lang="en-US" b="0" i="1" smtClean="0">
                        <a:latin typeface="Cambria Math"/>
                      </a:rPr>
                      <m:t>$6</m:t>
                    </m:r>
                  </m:oMath>
                </a14:m>
                <a:r>
                  <a:rPr lang="en-US" dirty="0" smtClean="0"/>
                  <a:t> each. You </a:t>
                </a:r>
                <a:r>
                  <a:rPr lang="en-US" dirty="0"/>
                  <a:t>put </a:t>
                </a:r>
                <a14:m>
                  <m:oMath xmlns:m="http://schemas.openxmlformats.org/officeDocument/2006/math">
                    <m:r>
                      <a:rPr lang="en-US" b="0" i="1" smtClean="0">
                        <a:latin typeface="Cambria Math"/>
                      </a:rPr>
                      <m:t>8</m:t>
                    </m:r>
                  </m:oMath>
                </a14:m>
                <a:r>
                  <a:rPr lang="en-US" dirty="0" smtClean="0"/>
                  <a:t> </a:t>
                </a:r>
                <a:r>
                  <a:rPr lang="en-US" dirty="0"/>
                  <a:t>candles costing a total of </a:t>
                </a:r>
                <a14:m>
                  <m:oMath xmlns:m="http://schemas.openxmlformats.org/officeDocument/2006/math">
                    <m:r>
                      <a:rPr lang="en-US" b="0" i="1" smtClean="0">
                        <a:latin typeface="Cambria Math"/>
                      </a:rPr>
                      <m:t>$24</m:t>
                    </m:r>
                  </m:oMath>
                </a14:m>
                <a:r>
                  <a:rPr lang="en-US" dirty="0" smtClean="0"/>
                  <a:t> </a:t>
                </a:r>
                <a:r>
                  <a:rPr lang="en-US" dirty="0"/>
                  <a:t>in each </a:t>
                </a:r>
                <a:r>
                  <a:rPr lang="en-US" dirty="0" smtClean="0"/>
                  <a:t>basket, and </a:t>
                </a:r>
                <a:r>
                  <a:rPr lang="en-US" dirty="0"/>
                  <a:t>you include as many tapers as pillars and jar candles combined</a:t>
                </a:r>
                <a:r>
                  <a:rPr lang="en-US" dirty="0" smtClean="0"/>
                  <a:t>. Find the number of each type of candle.</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39552" y="332656"/>
                <a:ext cx="8229600" cy="4525963"/>
              </a:xfrm>
              <a:blipFill rotWithShape="1">
                <a:blip r:embed="rId2"/>
                <a:stretch>
                  <a:fillRect t="-1213" r="-1704"/>
                </a:stretch>
              </a:blipFill>
            </p:spPr>
            <p:txBody>
              <a:bodyPr/>
              <a:lstStyle/>
              <a:p>
                <a:r>
                  <a:rPr lang="ru-RU">
                    <a:noFill/>
                  </a:rPr>
                  <a:t> </a:t>
                </a:r>
              </a:p>
            </p:txBody>
          </p:sp>
        </mc:Fallback>
      </mc:AlternateContent>
    </p:spTree>
    <p:extLst>
      <p:ext uri="{BB962C8B-B14F-4D97-AF65-F5344CB8AC3E}">
        <p14:creationId xmlns:p14="http://schemas.microsoft.com/office/powerpoint/2010/main" val="1793855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467544" y="332656"/>
                <a:ext cx="8229600" cy="5832648"/>
              </a:xfrm>
            </p:spPr>
            <p:txBody>
              <a:bodyPr>
                <a:normAutofit/>
              </a:bodyPr>
              <a:lstStyle/>
              <a:p>
                <a:r>
                  <a:rPr lang="en-US" sz="2400" b="1" i="1" dirty="0" smtClean="0"/>
                  <a:t>Example 3.</a:t>
                </a:r>
                <a:r>
                  <a:rPr lang="en-US" sz="2400" dirty="0" smtClean="0"/>
                  <a:t>The company makes three types of metal storage sheds. The company has three departments: stamping , painting , and packaging. The following table gives the number of hours each division requires for each shed.</a:t>
                </a:r>
              </a:p>
              <a:p>
                <a:endParaRPr lang="en-US" sz="2800" dirty="0"/>
              </a:p>
              <a:p>
                <a:endParaRPr lang="en-US" sz="2800" dirty="0" smtClean="0"/>
              </a:p>
              <a:p>
                <a:endParaRPr lang="en-US" sz="2800" dirty="0"/>
              </a:p>
              <a:p>
                <a:endParaRPr lang="en-US" sz="2800" dirty="0" smtClean="0"/>
              </a:p>
              <a:p>
                <a:endParaRPr lang="en-US" sz="2400" dirty="0" smtClean="0"/>
              </a:p>
              <a:p>
                <a:r>
                  <a:rPr lang="en-US" sz="2400" dirty="0" smtClean="0"/>
                  <a:t>Determine how many of each type of shed can be produced if the stamping department has </a:t>
                </a:r>
                <a14:m>
                  <m:oMath xmlns:m="http://schemas.openxmlformats.org/officeDocument/2006/math">
                    <m:r>
                      <a:rPr lang="en-US" sz="2400" b="0" i="1" smtClean="0">
                        <a:latin typeface="Cambria Math"/>
                      </a:rPr>
                      <m:t>3200</m:t>
                    </m:r>
                  </m:oMath>
                </a14:m>
                <a:r>
                  <a:rPr lang="en-US" sz="2400" dirty="0" smtClean="0"/>
                  <a:t> hours available, the painting department has </a:t>
                </a:r>
                <a14:m>
                  <m:oMath xmlns:m="http://schemas.openxmlformats.org/officeDocument/2006/math">
                    <m:r>
                      <a:rPr lang="en-US" sz="2400" b="0" i="1" smtClean="0">
                        <a:latin typeface="Cambria Math"/>
                      </a:rPr>
                      <m:t>1700</m:t>
                    </m:r>
                  </m:oMath>
                </a14:m>
                <a:r>
                  <a:rPr lang="en-US" sz="2400" dirty="0" smtClean="0"/>
                  <a:t> hours</a:t>
                </a:r>
                <a:r>
                  <a:rPr lang="en-US" sz="2400" b="1" i="1" dirty="0" smtClean="0"/>
                  <a:t> </a:t>
                </a:r>
                <a:r>
                  <a:rPr lang="en-US" sz="2400" dirty="0" smtClean="0"/>
                  <a:t>, and packaging department has </a:t>
                </a:r>
                <a14:m>
                  <m:oMath xmlns:m="http://schemas.openxmlformats.org/officeDocument/2006/math">
                    <m:r>
                      <a:rPr lang="en-US" sz="2400" b="0" i="1" smtClean="0">
                        <a:latin typeface="Cambria Math"/>
                      </a:rPr>
                      <m:t>1300</m:t>
                    </m:r>
                  </m:oMath>
                </a14:m>
                <a:r>
                  <a:rPr lang="en-US" sz="2400" b="1" i="1" dirty="0" smtClean="0"/>
                  <a:t> </a:t>
                </a:r>
                <a:r>
                  <a:rPr lang="en-US" sz="2400" dirty="0" smtClean="0"/>
                  <a:t>hours.</a:t>
                </a:r>
                <a:endParaRPr lang="ru-RU"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67544" y="332656"/>
                <a:ext cx="8229600" cy="5832648"/>
              </a:xfrm>
              <a:blipFill rotWithShape="1">
                <a:blip r:embed="rId2"/>
                <a:stretch>
                  <a:fillRect t="-837" r="-1778" b="-1360"/>
                </a:stretch>
              </a:blipFill>
            </p:spPr>
            <p:txBody>
              <a:bodyPr/>
              <a:lstStyle/>
              <a:p>
                <a:r>
                  <a:rPr lang="ru-RU">
                    <a:noFill/>
                  </a:rPr>
                  <a:t> </a:t>
                </a:r>
              </a:p>
            </p:txBody>
          </p:sp>
        </mc:Fallback>
      </mc:AlternateContent>
      <p:graphicFrame>
        <p:nvGraphicFramePr>
          <p:cNvPr id="5" name="Таблица 4"/>
          <p:cNvGraphicFramePr>
            <a:graphicFrameLocks noGrp="1"/>
          </p:cNvGraphicFramePr>
          <p:nvPr>
            <p:extLst>
              <p:ext uri="{D42A27DB-BD31-4B8C-83A1-F6EECF244321}">
                <p14:modId xmlns:p14="http://schemas.microsoft.com/office/powerpoint/2010/main" val="2811571288"/>
              </p:ext>
            </p:extLst>
          </p:nvPr>
        </p:nvGraphicFramePr>
        <p:xfrm>
          <a:off x="1475656" y="2276872"/>
          <a:ext cx="5832648" cy="2038298"/>
        </p:xfrm>
        <a:graphic>
          <a:graphicData uri="http://schemas.openxmlformats.org/drawingml/2006/table">
            <a:tbl>
              <a:tblPr firstRow="1" bandRow="1">
                <a:tableStyleId>{5940675A-B579-460E-94D1-54222C63F5DA}</a:tableStyleId>
              </a:tblPr>
              <a:tblGrid>
                <a:gridCol w="1656184"/>
                <a:gridCol w="1260140"/>
                <a:gridCol w="1458162"/>
                <a:gridCol w="1458162"/>
              </a:tblGrid>
              <a:tr h="360241">
                <a:tc>
                  <a:txBody>
                    <a:bodyPr/>
                    <a:lstStyle/>
                    <a:p>
                      <a:endParaRPr lang="ru-RU" dirty="0"/>
                    </a:p>
                  </a:txBody>
                  <a:tcPr/>
                </a:tc>
                <a:tc gridSpan="3">
                  <a:txBody>
                    <a:bodyPr/>
                    <a:lstStyle/>
                    <a:p>
                      <a:pPr algn="ctr"/>
                      <a:r>
                        <a:rPr lang="en-US" b="1" i="1" dirty="0" smtClean="0"/>
                        <a:t>Shed</a:t>
                      </a:r>
                      <a:endParaRPr lang="ru-RU" b="1" i="1" dirty="0"/>
                    </a:p>
                  </a:txBody>
                  <a:tcPr/>
                </a:tc>
                <a:tc hMerge="1">
                  <a:txBody>
                    <a:bodyPr/>
                    <a:lstStyle/>
                    <a:p>
                      <a:endParaRPr lang="ru-RU" b="1" i="1" dirty="0"/>
                    </a:p>
                  </a:txBody>
                  <a:tcPr/>
                </a:tc>
                <a:tc hMerge="1">
                  <a:txBody>
                    <a:bodyPr/>
                    <a:lstStyle/>
                    <a:p>
                      <a:endParaRPr lang="ru-RU" dirty="0"/>
                    </a:p>
                  </a:txBody>
                  <a:tcPr/>
                </a:tc>
              </a:tr>
              <a:tr h="575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dirty="0" smtClean="0"/>
                        <a:t>Departments</a:t>
                      </a:r>
                      <a:endParaRPr lang="ru-RU" b="1" i="1" dirty="0" smtClean="0"/>
                    </a:p>
                  </a:txBody>
                  <a:tcPr/>
                </a:tc>
                <a:tc>
                  <a:txBody>
                    <a:bodyPr/>
                    <a:lstStyle/>
                    <a:p>
                      <a:pPr algn="ctr"/>
                      <a:r>
                        <a:rPr lang="en-US" b="1" i="1" dirty="0" smtClean="0"/>
                        <a:t>Type 1</a:t>
                      </a:r>
                      <a:endParaRPr lang="ru-RU" b="1" i="1" dirty="0"/>
                    </a:p>
                  </a:txBody>
                  <a:tcPr/>
                </a:tc>
                <a:tc>
                  <a:txBody>
                    <a:bodyPr/>
                    <a:lstStyle/>
                    <a:p>
                      <a:pPr algn="ctr"/>
                      <a:r>
                        <a:rPr lang="en-US" b="1" i="1" dirty="0" smtClean="0"/>
                        <a:t>Type 2</a:t>
                      </a:r>
                      <a:endParaRPr lang="ru-RU" b="1" i="1" dirty="0"/>
                    </a:p>
                  </a:txBody>
                  <a:tcPr/>
                </a:tc>
                <a:tc>
                  <a:txBody>
                    <a:bodyPr/>
                    <a:lstStyle/>
                    <a:p>
                      <a:pPr algn="ctr"/>
                      <a:r>
                        <a:rPr lang="en-US" b="1" i="1" dirty="0" smtClean="0"/>
                        <a:t>Type 3</a:t>
                      </a:r>
                      <a:endParaRPr lang="ru-RU" b="1" i="1" dirty="0"/>
                    </a:p>
                  </a:txBody>
                  <a:tcPr/>
                </a:tc>
              </a:tr>
              <a:tr h="360241">
                <a:tc>
                  <a:txBody>
                    <a:bodyPr/>
                    <a:lstStyle/>
                    <a:p>
                      <a:r>
                        <a:rPr lang="en-US" dirty="0" smtClean="0"/>
                        <a:t>Stamping</a:t>
                      </a:r>
                      <a:endParaRPr lang="ru-RU" dirty="0"/>
                    </a:p>
                  </a:txBody>
                  <a:tcPr/>
                </a:tc>
                <a:tc>
                  <a:txBody>
                    <a:bodyPr/>
                    <a:lstStyle/>
                    <a:p>
                      <a:pPr algn="ctr"/>
                      <a:r>
                        <a:rPr lang="en-US" dirty="0" smtClean="0"/>
                        <a:t>2</a:t>
                      </a:r>
                      <a:endParaRPr lang="ru-RU" dirty="0"/>
                    </a:p>
                  </a:txBody>
                  <a:tcPr/>
                </a:tc>
                <a:tc>
                  <a:txBody>
                    <a:bodyPr/>
                    <a:lstStyle/>
                    <a:p>
                      <a:pPr algn="ctr"/>
                      <a:r>
                        <a:rPr lang="en-US" dirty="0" smtClean="0"/>
                        <a:t>3</a:t>
                      </a:r>
                      <a:endParaRPr lang="ru-RU" dirty="0"/>
                    </a:p>
                  </a:txBody>
                  <a:tcPr/>
                </a:tc>
                <a:tc>
                  <a:txBody>
                    <a:bodyPr/>
                    <a:lstStyle/>
                    <a:p>
                      <a:pPr algn="ctr"/>
                      <a:r>
                        <a:rPr lang="en-US" dirty="0" smtClean="0"/>
                        <a:t>4</a:t>
                      </a:r>
                      <a:endParaRPr lang="ru-RU" dirty="0"/>
                    </a:p>
                  </a:txBody>
                  <a:tcPr/>
                </a:tc>
              </a:tr>
              <a:tr h="360241">
                <a:tc>
                  <a:txBody>
                    <a:bodyPr/>
                    <a:lstStyle/>
                    <a:p>
                      <a:r>
                        <a:rPr lang="en-US" sz="1800" dirty="0" smtClean="0"/>
                        <a:t>Painting</a:t>
                      </a:r>
                      <a:endParaRPr lang="ru-RU" dirty="0"/>
                    </a:p>
                  </a:txBody>
                  <a:tcPr/>
                </a:tc>
                <a:tc>
                  <a:txBody>
                    <a:bodyPr/>
                    <a:lstStyle/>
                    <a:p>
                      <a:pPr algn="ctr"/>
                      <a:r>
                        <a:rPr lang="en-US" dirty="0" smtClean="0"/>
                        <a:t>1</a:t>
                      </a:r>
                      <a:endParaRPr lang="ru-RU" dirty="0"/>
                    </a:p>
                  </a:txBody>
                  <a:tcPr/>
                </a:tc>
                <a:tc>
                  <a:txBody>
                    <a:bodyPr/>
                    <a:lstStyle/>
                    <a:p>
                      <a:pPr algn="ctr"/>
                      <a:r>
                        <a:rPr lang="en-US" dirty="0" smtClean="0"/>
                        <a:t>2</a:t>
                      </a:r>
                      <a:endParaRPr lang="ru-RU" dirty="0"/>
                    </a:p>
                  </a:txBody>
                  <a:tcPr/>
                </a:tc>
                <a:tc>
                  <a:txBody>
                    <a:bodyPr/>
                    <a:lstStyle/>
                    <a:p>
                      <a:pPr algn="ctr"/>
                      <a:r>
                        <a:rPr lang="en-US" dirty="0" smtClean="0"/>
                        <a:t>1</a:t>
                      </a:r>
                      <a:endParaRPr lang="ru-RU" dirty="0"/>
                    </a:p>
                  </a:txBody>
                  <a:tcPr/>
                </a:tc>
              </a:tr>
              <a:tr h="360241">
                <a:tc>
                  <a:txBody>
                    <a:bodyPr/>
                    <a:lstStyle/>
                    <a:p>
                      <a:r>
                        <a:rPr lang="en-US" sz="1800" dirty="0" smtClean="0"/>
                        <a:t>Packaging</a:t>
                      </a:r>
                      <a:endParaRPr lang="ru-RU" dirty="0"/>
                    </a:p>
                  </a:txBody>
                  <a:tcPr/>
                </a:tc>
                <a:tc>
                  <a:txBody>
                    <a:bodyPr/>
                    <a:lstStyle/>
                    <a:p>
                      <a:pPr algn="ctr"/>
                      <a:r>
                        <a:rPr lang="en-US" dirty="0" smtClean="0"/>
                        <a:t>1</a:t>
                      </a:r>
                      <a:endParaRPr lang="ru-RU" dirty="0"/>
                    </a:p>
                  </a:txBody>
                  <a:tcPr/>
                </a:tc>
                <a:tc>
                  <a:txBody>
                    <a:bodyPr/>
                    <a:lstStyle/>
                    <a:p>
                      <a:pPr algn="ctr"/>
                      <a:r>
                        <a:rPr lang="en-US" dirty="0" smtClean="0"/>
                        <a:t>1</a:t>
                      </a:r>
                      <a:endParaRPr lang="ru-RU" dirty="0"/>
                    </a:p>
                  </a:txBody>
                  <a:tcPr/>
                </a:tc>
                <a:tc>
                  <a:txBody>
                    <a:bodyPr/>
                    <a:lstStyle/>
                    <a:p>
                      <a:pPr algn="ctr"/>
                      <a:r>
                        <a:rPr lang="en-US" dirty="0" smtClean="0"/>
                        <a:t>2</a:t>
                      </a:r>
                      <a:endParaRPr lang="ru-RU" dirty="0"/>
                    </a:p>
                  </a:txBody>
                  <a:tcPr/>
                </a:tc>
              </a:tr>
            </a:tbl>
          </a:graphicData>
        </a:graphic>
      </p:graphicFrame>
    </p:spTree>
    <p:extLst>
      <p:ext uri="{BB962C8B-B14F-4D97-AF65-F5344CB8AC3E}">
        <p14:creationId xmlns:p14="http://schemas.microsoft.com/office/powerpoint/2010/main" val="2548147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95536" y="692696"/>
            <a:ext cx="8229600" cy="4525963"/>
          </a:xfrm>
        </p:spPr>
        <p:txBody>
          <a:bodyPr>
            <a:normAutofit fontScale="92500"/>
          </a:bodyPr>
          <a:lstStyle/>
          <a:p>
            <a:r>
              <a:rPr lang="en-US" b="1" i="1" dirty="0" smtClean="0"/>
              <a:t>Example 4.</a:t>
            </a:r>
            <a:r>
              <a:rPr lang="en-US" dirty="0" smtClean="0"/>
              <a:t> </a:t>
            </a:r>
            <a:r>
              <a:rPr lang="en-US" dirty="0"/>
              <a:t>A concert audience of  400  people consists of adults,  students,  and children.  The ticket prices are  $40  for adults,  $20  for students,  and  $10  for children.  The total amount of money taken in is  $10600.  The number of children tickets sold is in  200  less than the number of adult and student tickets in total.  How many adults,  students,  and children are in attendance?</a:t>
            </a:r>
            <a:r>
              <a:rPr lang="en-US" dirty="0"/>
              <a:t/>
            </a:r>
            <a:br>
              <a:rPr lang="en-US" dirty="0"/>
            </a:br>
            <a:endParaRPr lang="ru-RU" dirty="0"/>
          </a:p>
        </p:txBody>
      </p:sp>
    </p:spTree>
    <p:extLst>
      <p:ext uri="{BB962C8B-B14F-4D97-AF65-F5344CB8AC3E}">
        <p14:creationId xmlns:p14="http://schemas.microsoft.com/office/powerpoint/2010/main" val="247232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692696"/>
            <a:ext cx="8229600" cy="4525963"/>
          </a:xfrm>
        </p:spPr>
        <p:txBody>
          <a:bodyPr>
            <a:normAutofit/>
          </a:bodyPr>
          <a:lstStyle/>
          <a:p>
            <a:r>
              <a:rPr lang="en-US" b="1" i="1" dirty="0" smtClean="0"/>
              <a:t>Example 5.</a:t>
            </a:r>
            <a:r>
              <a:rPr lang="en-US" dirty="0" smtClean="0"/>
              <a:t> </a:t>
            </a:r>
            <a:r>
              <a:rPr lang="en-US" dirty="0"/>
              <a:t>There were 240 persons in a picnic. There were 20 more men than women and 20 more adults than children.</a:t>
            </a:r>
            <a:r>
              <a:rPr lang="en-US" dirty="0"/>
              <a:t/>
            </a:r>
            <a:br>
              <a:rPr lang="en-US" dirty="0"/>
            </a:br>
            <a:r>
              <a:rPr lang="en-US" dirty="0"/>
              <a:t>How many men were there in the picnic </a:t>
            </a:r>
            <a:r>
              <a:rPr lang="en-US" dirty="0" smtClean="0"/>
              <a:t>?</a:t>
            </a:r>
          </a:p>
          <a:p>
            <a:endParaRPr lang="en-US" dirty="0"/>
          </a:p>
        </p:txBody>
      </p:sp>
    </p:spTree>
    <p:extLst>
      <p:ext uri="{BB962C8B-B14F-4D97-AF65-F5344CB8AC3E}">
        <p14:creationId xmlns:p14="http://schemas.microsoft.com/office/powerpoint/2010/main" val="131428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620688"/>
            <a:ext cx="8229600" cy="4525963"/>
          </a:xfrm>
        </p:spPr>
        <p:txBody>
          <a:bodyPr/>
          <a:lstStyle/>
          <a:p>
            <a:r>
              <a:rPr lang="en-US" b="1" i="1" dirty="0"/>
              <a:t>Example 6.</a:t>
            </a:r>
            <a:r>
              <a:rPr lang="en-US" dirty="0"/>
              <a:t> A furniture company makes loungers, chairs, and footstools out of wood, fabric, and stuffing. The number of units of each of these materials needed for each of the products is given in the table below. How many of each product can be made if there are 1110 units of wood, 880 units of fabric, and 660 units of stuffing available? Just set up the problem.</a:t>
            </a:r>
            <a:endParaRPr lang="ru-RU" dirty="0"/>
          </a:p>
        </p:txBody>
      </p:sp>
      <p:pic>
        <p:nvPicPr>
          <p:cNvPr id="4" name="Рисунок 3"/>
          <p:cNvPicPr>
            <a:picLocks noChangeAspect="1"/>
          </p:cNvPicPr>
          <p:nvPr/>
        </p:nvPicPr>
        <p:blipFill>
          <a:blip r:embed="rId2"/>
          <a:stretch>
            <a:fillRect/>
          </a:stretch>
        </p:blipFill>
        <p:spPr>
          <a:xfrm>
            <a:off x="3563887" y="4365104"/>
            <a:ext cx="4692521" cy="1656184"/>
          </a:xfrm>
          <a:prstGeom prst="rect">
            <a:avLst/>
          </a:prstGeom>
        </p:spPr>
      </p:pic>
    </p:spTree>
    <p:extLst>
      <p:ext uri="{BB962C8B-B14F-4D97-AF65-F5344CB8AC3E}">
        <p14:creationId xmlns:p14="http://schemas.microsoft.com/office/powerpoint/2010/main" val="1928524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109</TotalTime>
  <Words>343</Words>
  <Application>Microsoft Office PowerPoint</Application>
  <PresentationFormat>Экран (4:3)</PresentationFormat>
  <Paragraphs>36</Paragraphs>
  <Slides>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8</vt:i4>
      </vt:variant>
    </vt:vector>
  </HeadingPairs>
  <TitlesOfParts>
    <vt:vector size="15" baseType="lpstr">
      <vt:lpstr>Cambria Math</vt:lpstr>
      <vt:lpstr>Lucida Sans Unicode</vt:lpstr>
      <vt:lpstr>Times New Roman</vt:lpstr>
      <vt:lpstr>Verdana</vt:lpstr>
      <vt:lpstr>Wingdings 2</vt:lpstr>
      <vt:lpstr>Wingdings 3</vt:lpstr>
      <vt:lpstr>Открытая</vt:lpstr>
      <vt:lpstr>Linear Algebra</vt:lpstr>
      <vt:lpstr>Linear Systems of Equations — Applications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Maths for Engineers         and Scientists 2</dc:title>
  <dc:creator>home</dc:creator>
  <cp:lastModifiedBy>Hp</cp:lastModifiedBy>
  <cp:revision>31</cp:revision>
  <dcterms:created xsi:type="dcterms:W3CDTF">2014-03-14T01:21:41Z</dcterms:created>
  <dcterms:modified xsi:type="dcterms:W3CDTF">2021-03-17T21:55:23Z</dcterms:modified>
</cp:coreProperties>
</file>