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92696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4.</a:t>
                </a:r>
                <a:r>
                  <a:rPr lang="en-US" dirty="0" smtClean="0"/>
                  <a:t> Given the vectors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Find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for which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: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) parallel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) perpendicular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92696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0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478539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</a:t>
                </a:r>
                <a:r>
                  <a:rPr lang="en-US" sz="2800" b="1" i="1" dirty="0"/>
                  <a:t>vector product </a:t>
                </a:r>
                <a:r>
                  <a:rPr lang="en-US" sz="2800" dirty="0"/>
                  <a:t>(or </a:t>
                </a:r>
                <a:r>
                  <a:rPr lang="en-US" sz="2800" b="1" i="1" dirty="0"/>
                  <a:t>cross product</a:t>
                </a:r>
                <a:r>
                  <a:rPr lang="en-US" sz="2800" dirty="0"/>
                  <a:t>) of vectors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is </a:t>
                </a:r>
                <a:r>
                  <a:rPr lang="en-US" sz="2800" dirty="0" smtClean="0"/>
                  <a:t>written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As the name suggests the vector product produces a vector. Geometrically the </a:t>
                </a:r>
                <a:r>
                  <a:rPr lang="en-US" sz="2800" dirty="0" smtClean="0"/>
                  <a:t>vector product </a:t>
                </a:r>
                <a:r>
                  <a:rPr lang="en-US" sz="2800" dirty="0"/>
                  <a:t>is a vector with a magnitude given by the area of a parallelogram and </a:t>
                </a:r>
                <a:r>
                  <a:rPr lang="en-US" sz="2800" dirty="0" smtClean="0"/>
                  <a:t>direction perpendicular </a:t>
                </a:r>
                <a:r>
                  <a:rPr lang="en-US" sz="2800" dirty="0"/>
                  <a:t>to the two vectors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see </a:t>
                </a:r>
                <a:r>
                  <a:rPr lang="en-US" sz="2800" dirty="0" smtClean="0"/>
                  <a:t>Figure: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4785395"/>
              </a:xfrm>
              <a:blipFill rotWithShape="1">
                <a:blip r:embed="rId2"/>
                <a:stretch>
                  <a:fillRect t="-1274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product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92" y="4437112"/>
            <a:ext cx="2894238" cy="224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52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 smtClean="0"/>
                  <a:t>vector product </a:t>
                </a:r>
                <a:r>
                  <a:rPr lang="en-US" dirty="0" smtClean="0"/>
                  <a:t>(or </a:t>
                </a:r>
                <a:r>
                  <a:rPr lang="en-US" b="1" i="1" dirty="0" smtClean="0"/>
                  <a:t>cross product</a:t>
                </a:r>
                <a:r>
                  <a:rPr lang="en-US" dirty="0" smtClean="0"/>
                  <a:t>) is defined by </a:t>
                </a:r>
              </a:p>
              <a:p>
                <a:r>
                  <a:rPr lang="en-US" b="1" dirty="0" smtClean="0"/>
                  <a:t>        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ba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ba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</m:ba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bar>
                      </m:e>
                    </m:d>
                  </m:oMath>
                </a14:m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func>
                    <m:bar>
                      <m:bar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bar>
                  </m:oMath>
                </a14:m>
                <a:r>
                  <a:rPr lang="en-US" b="1" i="1" dirty="0" smtClean="0"/>
                  <a:t>  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 where as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is the angle between the positive directions of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,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unit vector perpendicular to the plane of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, with direction determined by the </a:t>
                </a:r>
                <a:r>
                  <a:rPr lang="en-US" b="1" i="1" dirty="0" smtClean="0"/>
                  <a:t>right-hand-rule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  <a:blipFill rotWithShape="1">
                <a:blip r:embed="rId2"/>
                <a:stretch>
                  <a:fillRect t="-1213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"Right Hand Rule"</a:t>
            </a:r>
          </a:p>
          <a:p>
            <a:r>
              <a:rPr lang="en-US" sz="2800" dirty="0" smtClean="0"/>
              <a:t>With your right-hand, point your index finger (forefinger) along vector </a:t>
            </a:r>
            <a:r>
              <a:rPr lang="en-US" sz="2800" b="1" dirty="0" smtClean="0"/>
              <a:t>a</a:t>
            </a:r>
            <a:r>
              <a:rPr lang="en-US" sz="2800" dirty="0" smtClean="0"/>
              <a:t>, and point your middle finger along vector </a:t>
            </a:r>
            <a:r>
              <a:rPr lang="en-US" sz="2800" b="1" dirty="0" smtClean="0"/>
              <a:t>b</a:t>
            </a:r>
            <a:r>
              <a:rPr lang="en-US" sz="2800" dirty="0" smtClean="0"/>
              <a:t>: the cross product goes in the direction of your thumb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244"/>
            <a:ext cx="3810000" cy="36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3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858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ba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ba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</m:ba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bar>
                      </m:e>
                    </m:d>
                  </m:oMath>
                </a14:m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func>
                    <m:bar>
                      <m:bar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bar>
                  </m:oMath>
                </a14:m>
                <a:r>
                  <a:rPr lang="en-US" b="1" i="1" dirty="0" smtClean="0"/>
                  <a:t>  </a:t>
                </a:r>
                <a:r>
                  <a:rPr lang="en-US" dirty="0" smtClean="0"/>
                  <a:t>,</a:t>
                </a:r>
              </a:p>
              <a:p>
                <a:r>
                  <a:rPr lang="en-US" sz="2800" dirty="0" smtClean="0"/>
                  <a:t>The cross product 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 i="1" smtClean="0">
                            <a:latin typeface="Cambria Math"/>
                          </a:rPr>
                          <m:t>𝒂</m:t>
                        </m:r>
                      </m:e>
                    </m:ba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ar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bar>
                  </m:oMath>
                </a14:m>
                <a:r>
                  <a:rPr lang="en-US" sz="2800" dirty="0" smtClean="0"/>
                  <a:t> is defined as a vector  that is perpendicular to both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sz="2800" dirty="0" smtClean="0"/>
                  <a:t>, with a direction given by the right-hand rule and a magnitude equal to the area of the parallelogram that the vectors span.</a:t>
                </a:r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858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52800"/>
            <a:ext cx="22479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646912"/>
            <a:ext cx="2894238" cy="224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/>
              <a:t>By pointing the forefinger toward </a:t>
            </a:r>
            <a:r>
              <a:rPr lang="en-US" b="1" dirty="0"/>
              <a:t>b</a:t>
            </a:r>
            <a:r>
              <a:rPr lang="en-US" dirty="0"/>
              <a:t> first, and then pointing the middle finger toward </a:t>
            </a:r>
            <a:r>
              <a:rPr lang="en-US" b="1" dirty="0"/>
              <a:t>a</a:t>
            </a:r>
            <a:r>
              <a:rPr lang="en-US" dirty="0"/>
              <a:t>, the thumb will be forced in the opposite direction, reversing the sign of the product </a:t>
            </a:r>
            <a:r>
              <a:rPr lang="en-US" dirty="0" smtClean="0"/>
              <a:t>vector. So </a:t>
            </a:r>
            <a:r>
              <a:rPr lang="en-US" dirty="0"/>
              <a:t>the cross-product is </a:t>
            </a:r>
            <a:r>
              <a:rPr lang="en-US" b="1" i="1" dirty="0" smtClean="0"/>
              <a:t>anti-commutative</a:t>
            </a:r>
            <a:r>
              <a:rPr lang="en-US" dirty="0"/>
              <a:t>, i.e</a:t>
            </a:r>
            <a:r>
              <a:rPr lang="en-US" dirty="0" smtClean="0"/>
              <a:t>., 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b="1" dirty="0"/>
              <a:t>a</a:t>
            </a:r>
            <a:r>
              <a:rPr lang="en-US" dirty="0"/>
              <a:t> = −(</a:t>
            </a:r>
            <a:r>
              <a:rPr lang="en-US" b="1" dirty="0"/>
              <a:t>a</a:t>
            </a:r>
            <a:r>
              <a:rPr lang="en-US" dirty="0"/>
              <a:t> × </a:t>
            </a:r>
            <a:r>
              <a:rPr lang="en-US" b="1" dirty="0"/>
              <a:t>b</a:t>
            </a:r>
            <a:r>
              <a:rPr lang="en-US" dirty="0"/>
              <a:t>). 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94212"/>
            <a:ext cx="3371800" cy="32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87690"/>
            <a:ext cx="2179712" cy="256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0466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Making use of Cartesian co-ordinates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notation, the vector product </a:t>
                </a:r>
                <a:r>
                  <a:rPr lang="en-US" dirty="0" smtClean="0"/>
                  <a:t>reads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vector product is given by a </a:t>
                </a:r>
                <a:endParaRPr lang="en-US" dirty="0" smtClean="0"/>
              </a:p>
              <a:p>
                <a:r>
                  <a:rPr lang="en-US" dirty="0" smtClean="0"/>
                  <a:t>3 </a:t>
                </a:r>
                <a:r>
                  <a:rPr lang="en-US" dirty="0"/>
                  <a:t>× 3 </a:t>
                </a:r>
                <a:r>
                  <a:rPr lang="en-US" dirty="0" smtClean="0"/>
                  <a:t>determinant.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229600" cy="4525963"/>
              </a:xfrm>
              <a:blipFill rotWithShape="1">
                <a:blip r:embed="rId2"/>
                <a:stretch>
                  <a:fillRect t="-1211" r="-2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22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</a:t>
                </a:r>
                <a:r>
                  <a:rPr lang="en-US" dirty="0" smtClean="0"/>
                  <a:t>. </a:t>
                </a:r>
                <a:r>
                  <a:rPr lang="en-US" dirty="0"/>
                  <a:t>Calculate the vector product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2, 1, 0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and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2, 3, 0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Hence find the angle between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/>
                  <a:t>Example </a:t>
                </a:r>
                <a:r>
                  <a:rPr lang="en-US" b="1" i="1" dirty="0" smtClean="0"/>
                  <a:t>2.</a:t>
                </a:r>
                <a:r>
                  <a:rPr lang="en-US" dirty="0" smtClean="0"/>
                  <a:t> </a:t>
                </a:r>
                <a:r>
                  <a:rPr lang="en-US" dirty="0"/>
                  <a:t>Find the area of the parallelogram with adjacent edges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−4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+3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  by computing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  <a:blipFill rotWithShape="0"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74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3.</a:t>
            </a:r>
            <a:endParaRPr lang="ru-RU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98" y="1217364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operations of addition and scalar multiplication are used in many diverse </a:t>
            </a:r>
            <a:r>
              <a:rPr lang="en-US" dirty="0" smtClean="0"/>
              <a:t>contexts in </a:t>
            </a:r>
            <a:r>
              <a:rPr lang="en-US" dirty="0"/>
              <a:t>mathematics.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general theory of mathematical systems involving</a:t>
            </a:r>
          </a:p>
          <a:p>
            <a:r>
              <a:rPr lang="en-US" dirty="0"/>
              <a:t>addition and scalar multiplication will be applicable to many areas in mathematics.</a:t>
            </a:r>
          </a:p>
          <a:p>
            <a:r>
              <a:rPr lang="en-US" dirty="0"/>
              <a:t>Mathematical systems of this form are called </a:t>
            </a:r>
            <a:r>
              <a:rPr lang="en-US" b="1" i="1" dirty="0"/>
              <a:t>vector spaces or linear spaces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Vector spaces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7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scalar</a:t>
            </a:r>
            <a:r>
              <a:rPr lang="en-US" dirty="0" smtClean="0"/>
              <a:t> is a quantity which has magnitude only, e.g., temperature, mass, pressure.</a:t>
            </a:r>
          </a:p>
          <a:p>
            <a:r>
              <a:rPr lang="en-US" dirty="0" smtClean="0"/>
              <a:t>Many other quantities are not sufficiently defined by their magnitude alone, e.g., displacement, velocity, magnetic field. These quantities involve both a magnitude and direction. Such quantities are called </a:t>
            </a:r>
            <a:r>
              <a:rPr lang="en-US" b="1" i="1" dirty="0" smtClean="0"/>
              <a:t>vectors.</a:t>
            </a:r>
          </a:p>
          <a:p>
            <a:r>
              <a:rPr lang="en-US" dirty="0" smtClean="0"/>
              <a:t>Vectors can be represented by a directed line segment.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Geometry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4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54868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Perhaps the most elementary vector spaces are the Euclidean vector spaces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</m:t>
                    </m:r>
                  </m:oMath>
                </a14:m>
                <a:r>
                  <a:rPr lang="en-US" dirty="0" smtClean="0"/>
                  <a:t>,  </a:t>
                </a:r>
                <a:r>
                  <a:rPr lang="en-US" dirty="0"/>
                  <a:t>For simplicity, let us consider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Nonzero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can </a:t>
                </a:r>
                <a:r>
                  <a:rPr lang="en-US" dirty="0"/>
                  <a:t>be represented</a:t>
                </a:r>
              </a:p>
              <a:p>
                <a:r>
                  <a:rPr lang="en-US" dirty="0"/>
                  <a:t>geometrically by directed line segments. This geometric representation will help</a:t>
                </a:r>
              </a:p>
              <a:p>
                <a:r>
                  <a:rPr lang="en-US" dirty="0"/>
                  <a:t>us to visualize how the operations of scalar multiplication and addition work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Given a nonzero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can associate it with the directed line </a:t>
                </a:r>
                <a:r>
                  <a:rPr lang="en-US" dirty="0" smtClean="0"/>
                  <a:t>segment in </a:t>
                </a:r>
                <a:r>
                  <a:rPr lang="en-US" dirty="0"/>
                  <a:t>the plane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dirty="0" smtClean="0"/>
                  <a:t> to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548680"/>
                <a:ext cx="8229600" cy="4525963"/>
              </a:xfrm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94" y="4379000"/>
            <a:ext cx="2811493" cy="16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If we equate line segments that</a:t>
                </a:r>
              </a:p>
              <a:p>
                <a:r>
                  <a:rPr lang="en-US" dirty="0"/>
                  <a:t>have the same length and </a:t>
                </a:r>
                <a:r>
                  <a:rPr lang="en-US" dirty="0" smtClean="0"/>
                  <a:t>direction,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/>
                  <a:t>can be represented by any </a:t>
                </a:r>
                <a:r>
                  <a:rPr lang="en-US" dirty="0" smtClean="0"/>
                  <a:t>line segment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548680"/>
                <a:ext cx="8229600" cy="4525963"/>
              </a:xfrm>
              <a:blipFill rotWithShape="0">
                <a:blip r:embed="rId2"/>
                <a:stretch>
                  <a:fillRect t="-1348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20888"/>
            <a:ext cx="491454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9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332656"/>
            <a:ext cx="5760640" cy="1906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48880"/>
            <a:ext cx="5743393" cy="17281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77072"/>
            <a:ext cx="8058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also view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 smtClean="0"/>
                  <a:t> matrices with real entries.</a:t>
                </a:r>
                <a:r>
                  <a:rPr lang="en-US" dirty="0"/>
                  <a:t> The addition and</a:t>
                </a:r>
              </a:p>
              <a:p>
                <a:r>
                  <a:rPr lang="en-US" dirty="0"/>
                  <a:t>scalar multiplication of vectors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just the usual addition and scalar multiplication</a:t>
                </a:r>
              </a:p>
              <a:p>
                <a:r>
                  <a:rPr lang="en-US" dirty="0"/>
                  <a:t>of matrices. More generally,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set of all</a:t>
                </a:r>
                <a:r>
                  <a:rPr lang="en-US" dirty="0" smtClean="0"/>
                  <a:t>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matrices with real</a:t>
                </a:r>
              </a:p>
              <a:p>
                <a:r>
                  <a:rPr lang="en-US" dirty="0"/>
                  <a:t>entries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the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defined to be </a:t>
                </a:r>
                <a:r>
                  <a:rPr lang="en-US" dirty="0"/>
                  <a:t>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26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Given a scalar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we can 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with entries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Thus, by defining operations on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</a:t>
                </a:r>
              </a:p>
              <a:p>
                <a:r>
                  <a:rPr lang="en-US" dirty="0"/>
                  <a:t>created a mathematical system. The operations of addition and scalar multiplication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obey </a:t>
                </a:r>
                <a:r>
                  <a:rPr lang="en-US" dirty="0"/>
                  <a:t>certain algebraic rules. These rules form the axioms that are used to </a:t>
                </a:r>
                <a:r>
                  <a:rPr lang="en-US" dirty="0" smtClean="0"/>
                  <a:t>define the </a:t>
                </a:r>
                <a:r>
                  <a:rPr lang="en-US" dirty="0"/>
                  <a:t>concept of a vector space.</a:t>
                </a:r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229600" cy="4525963"/>
              </a:xfrm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2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4" y="1268760"/>
            <a:ext cx="8217833" cy="460851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axioms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805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refer to the set </a:t>
            </a:r>
            <a:r>
              <a:rPr lang="en-US" i="1" dirty="0"/>
              <a:t>V </a:t>
            </a:r>
            <a:r>
              <a:rPr lang="en-US" dirty="0"/>
              <a:t>as the universal set for the vector space. Its elements are</a:t>
            </a:r>
          </a:p>
          <a:p>
            <a:r>
              <a:rPr lang="en-US" dirty="0"/>
              <a:t>called </a:t>
            </a:r>
            <a:r>
              <a:rPr lang="en-US" b="1" dirty="0"/>
              <a:t>vectors </a:t>
            </a:r>
            <a:r>
              <a:rPr lang="en-US" dirty="0"/>
              <a:t>and are usually denoted by boldface letters such as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r>
              <a:rPr lang="en-US" dirty="0"/>
              <a:t>The term </a:t>
            </a:r>
            <a:r>
              <a:rPr lang="en-US" i="1" dirty="0"/>
              <a:t>scalar </a:t>
            </a:r>
            <a:r>
              <a:rPr lang="en-US" dirty="0"/>
              <a:t>will generally refer to a real number, although in some cases it will be</a:t>
            </a:r>
          </a:p>
          <a:p>
            <a:r>
              <a:rPr lang="en-US" dirty="0"/>
              <a:t>used to refer to complex numbers</a:t>
            </a:r>
            <a:r>
              <a:rPr lang="en-US" dirty="0" smtClean="0"/>
              <a:t>.</a:t>
            </a:r>
            <a:r>
              <a:rPr lang="en-US" dirty="0"/>
              <a:t> An important component of the definition is the closure properties of the </a:t>
            </a:r>
            <a:r>
              <a:rPr lang="en-US" dirty="0" smtClean="0"/>
              <a:t>two operations</a:t>
            </a:r>
            <a:r>
              <a:rPr lang="en-US" dirty="0"/>
              <a:t>. These properties can be summarized as follows: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462574"/>
            <a:ext cx="6057517" cy="10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algn="ctr"/>
                <a:r>
                  <a:rPr lang="en-US" b="1" i="1" dirty="0" smtClean="0"/>
                  <a:t>Revision of Vector Operations</a:t>
                </a:r>
              </a:p>
              <a:p>
                <a:r>
                  <a:rPr lang="en-US" b="1" i="1" dirty="0"/>
                  <a:t>A vector </a:t>
                </a:r>
                <a:r>
                  <a:rPr lang="en-US" dirty="0"/>
                  <a:t>is a quantity that has two properties, </a:t>
                </a:r>
                <a:r>
                  <a:rPr lang="en-US" b="1" i="1" dirty="0"/>
                  <a:t>a </a:t>
                </a:r>
                <a:r>
                  <a:rPr lang="en-US" b="1" i="1" dirty="0" smtClean="0"/>
                  <a:t>magnitude </a:t>
                </a:r>
                <a:r>
                  <a:rPr lang="en-US" b="1" i="1" dirty="0"/>
                  <a:t>and a direction</a:t>
                </a:r>
                <a:r>
                  <a:rPr lang="en-US" b="1" i="1" dirty="0" smtClean="0"/>
                  <a:t>. </a:t>
                </a:r>
                <a:r>
                  <a:rPr lang="en-US" dirty="0"/>
                  <a:t>Vectors can be represented in a number of ways, such </a:t>
                </a:r>
                <a:r>
                  <a:rPr lang="en-US" dirty="0" smtClean="0"/>
                  <a:t>as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 or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The three numbers represent the Cartesian co-ordinates,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unit vectors</a:t>
                </a:r>
              </a:p>
              <a:p>
                <a:r>
                  <a:rPr lang="en-US" dirty="0"/>
                  <a:t>in the directions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coordinate </a:t>
                </a:r>
                <a:r>
                  <a:rPr lang="en-US" dirty="0"/>
                  <a:t>axis.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  <a:blipFill rotWithShape="0">
                <a:blip r:embed="rId2"/>
                <a:stretch>
                  <a:fillRect t="-2022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 smtClean="0"/>
                  <a:t>magnitude</a:t>
                </a:r>
                <a:r>
                  <a:rPr lang="en-US" dirty="0" smtClean="0"/>
                  <a:t>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is given </a:t>
                </a:r>
                <a:r>
                  <a:rPr lang="en-US" dirty="0" smtClean="0"/>
                  <a:t>by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i="1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 dirty="0" smtClean="0"/>
                  <a:t> 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the Cartesian </a:t>
                </a:r>
                <a:r>
                  <a:rPr lang="en-US" dirty="0" smtClean="0"/>
                  <a:t>coordinates </a:t>
                </a:r>
                <a:r>
                  <a:rPr lang="en-US" dirty="0"/>
                  <a:t>of the vector. So the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has magnitude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i="1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14</m:t>
                        </m:r>
                      </m:e>
                    </m:rad>
                  </m:oMath>
                </a14:m>
                <a:r>
                  <a:rPr lang="en-US" dirty="0" smtClean="0"/>
                  <a:t> 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4525963"/>
              </a:xfrm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2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20688"/>
                <a:ext cx="8229600" cy="49685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cs typeface="Times New Roman" pitchFamily="18" charset="0"/>
                  </a:rPr>
                  <a:t>A </a:t>
                </a:r>
                <a:r>
                  <a:rPr lang="en-US" b="1" i="1" dirty="0" smtClean="0">
                    <a:cs typeface="Times New Roman" pitchFamily="18" charset="0"/>
                  </a:rPr>
                  <a:t>unit vector </a:t>
                </a:r>
                <a:r>
                  <a:rPr lang="en-US" dirty="0" smtClean="0">
                    <a:cs typeface="Times New Roman" pitchFamily="18" charset="0"/>
                  </a:rPr>
                  <a:t>is a vector of  length 1 in a given direction. </a:t>
                </a:r>
                <a:r>
                  <a:rPr lang="en-US" dirty="0" smtClean="0"/>
                  <a:t>It is  </a:t>
                </a:r>
                <a:r>
                  <a:rPr lang="en-US" dirty="0"/>
                  <a:t>often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>
                    <a:cs typeface="Times New Roman" pitchFamily="18" charset="0"/>
                  </a:rPr>
                  <a:t> . </a:t>
                </a:r>
                <a:endParaRPr lang="ru-RU" dirty="0"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 A vector of  length 1 in the  direction of  </a:t>
                </a:r>
                <a:r>
                  <a:rPr lang="en-US" b="1" i="1" dirty="0">
                    <a:cs typeface="Times New Roman" pitchFamily="18" charset="0"/>
                  </a:rPr>
                  <a:t>a</a:t>
                </a:r>
                <a:r>
                  <a:rPr lang="en-US" dirty="0">
                    <a:cs typeface="Times New Roman" pitchFamily="18" charset="0"/>
                  </a:rPr>
                  <a:t> is found by using the </a:t>
                </a:r>
                <a:r>
                  <a:rPr lang="en-US" dirty="0" smtClean="0">
                    <a:cs typeface="Times New Roman" pitchFamily="18" charset="0"/>
                  </a:rPr>
                  <a:t>formula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cs typeface="Times New Roman" pitchFamily="18" charset="0"/>
                  </a:rPr>
                  <a:t>.</a:t>
                </a:r>
                <a:r>
                  <a:rPr lang="en-US" dirty="0" smtClean="0">
                    <a:cs typeface="Times New Roman" pitchFamily="18" charset="0"/>
                  </a:rPr>
                  <a:t> </a:t>
                </a:r>
              </a:p>
              <a:p>
                <a:r>
                  <a:rPr lang="en-US" dirty="0" smtClean="0">
                    <a:cs typeface="Times New Roman" pitchFamily="18" charset="0"/>
                  </a:rPr>
                  <a:t>A vector of  length </a:t>
                </a:r>
                <a:r>
                  <a:rPr lang="en-US" i="1" dirty="0">
                    <a:cs typeface="Times New Roman" pitchFamily="18" charset="0"/>
                  </a:rPr>
                  <a:t>k </a:t>
                </a:r>
                <a:r>
                  <a:rPr lang="en-US" dirty="0">
                    <a:cs typeface="Times New Roman" pitchFamily="18" charset="0"/>
                  </a:rPr>
                  <a:t>in the direction of </a:t>
                </a:r>
                <a:r>
                  <a:rPr lang="en-US" b="1" i="1" dirty="0">
                    <a:cs typeface="Times New Roman" pitchFamily="18" charset="0"/>
                  </a:rPr>
                  <a:t>a </a:t>
                </a:r>
                <a:r>
                  <a:rPr lang="en-US" dirty="0">
                    <a:cs typeface="Times New Roman" pitchFamily="18" charset="0"/>
                  </a:rPr>
                  <a:t>is found by using the formula   </a:t>
                </a:r>
                <a:r>
                  <a:rPr lang="en-US" b="1" i="1" dirty="0">
                    <a:cs typeface="Times New Roman" pitchFamily="18" charset="0"/>
                  </a:rPr>
                  <a:t> k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cs typeface="Times New Roman" pitchFamily="18" charset="0"/>
                  </a:rPr>
                  <a:t>.</a:t>
                </a:r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</a:t>
                </a:r>
                <a:r>
                  <a:rPr lang="en-US" dirty="0" smtClean="0"/>
                  <a:t>, </a:t>
                </a:r>
                <a:r>
                  <a:rPr lang="en-US" dirty="0"/>
                  <a:t>the following vector is a unit vector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14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8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20688"/>
                <a:ext cx="8229600" cy="4968552"/>
              </a:xfrm>
              <a:blipFill rotWithShape="1">
                <a:blip r:embed="rId2"/>
                <a:stretch>
                  <a:fillRect t="-1104" r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6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cs typeface="Times New Roman" pitchFamily="18" charset="0"/>
                  </a:rPr>
                  <a:t>Given two vectors in the plane,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cs typeface="Times New Roman" pitchFamily="18" charset="0"/>
                  </a:rPr>
                  <a:t>, and a real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:endParaRPr lang="en-US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cs typeface="Times New Roman" pitchFamily="18" charset="0"/>
                </a:endParaRPr>
              </a:p>
              <a:p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The </a:t>
                </a:r>
                <a:r>
                  <a:rPr lang="en-US" dirty="0">
                    <a:cs typeface="Times New Roman" pitchFamily="18" charset="0"/>
                  </a:rPr>
                  <a:t>sum of two vectors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is defined by </a:t>
                </a:r>
                <a:endParaRPr lang="en-US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cs typeface="Times New Roman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2132856"/>
            <a:ext cx="2236507" cy="2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4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Times New Roman" pitchFamily="18" charset="0"/>
                  </a:rPr>
                  <a:t>The product of a scalar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and a vector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is defined by </a:t>
                </a:r>
                <a:endParaRPr lang="ru-RU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cs typeface="Times New Roman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8999"/>
            <a:ext cx="2952328" cy="30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28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cs typeface="Times New Roman" pitchFamily="18" charset="0"/>
                  </a:rPr>
                  <a:t> </a:t>
                </a:r>
                <a:r>
                  <a:rPr lang="en-US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 charset="0"/>
                  </a:rPr>
                  <a:t> is called the </a:t>
                </a:r>
                <a:r>
                  <a:rPr lang="en-US" b="1" dirty="0">
                    <a:cs typeface="Times New Roman" pitchFamily="18" charset="0"/>
                  </a:rPr>
                  <a:t>scalar product</a:t>
                </a:r>
                <a:r>
                  <a:rPr lang="en-US" dirty="0">
                    <a:cs typeface="Times New Roman" pitchFamily="18" charset="0"/>
                  </a:rPr>
                  <a:t> of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>
                    <a:cs typeface="Times New Roman" pitchFamily="18" charset="0"/>
                  </a:rPr>
                  <a:t> </a:t>
                </a:r>
                <a:r>
                  <a:rPr lang="en-US" dirty="0"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>
                    <a:cs typeface="Times New Roman" pitchFamily="18" charset="0"/>
                  </a:rPr>
                  <a:t>.</a:t>
                </a:r>
              </a:p>
              <a:p>
                <a:endParaRPr lang="ru-RU" dirty="0"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The scalar product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>
                    <a:cs typeface="Times New Roman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is the angle between the vectors.</a:t>
                </a:r>
                <a:endParaRPr lang="ru-RU" dirty="0"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If </a:t>
                </a:r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then the vectors are </a:t>
                </a:r>
                <a:r>
                  <a:rPr lang="en-US" b="1" i="1" dirty="0">
                    <a:cs typeface="Times New Roman" pitchFamily="18" charset="0"/>
                  </a:rPr>
                  <a:t>perpendicular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smtClean="0">
                    <a:cs typeface="Times New Roman" pitchFamily="18" charset="0"/>
                  </a:rPr>
                  <a:t>or </a:t>
                </a:r>
                <a:r>
                  <a:rPr lang="en-US" b="1" i="1" dirty="0" smtClean="0"/>
                  <a:t>orthogonal</a:t>
                </a:r>
                <a:r>
                  <a:rPr lang="en-US" dirty="0" smtClean="0"/>
                  <a:t> </a:t>
                </a:r>
                <a:r>
                  <a:rPr lang="en-US" dirty="0" smtClean="0"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.</a:t>
                </a:r>
                <a:r>
                  <a:rPr lang="en-US" dirty="0" smtClean="0">
                    <a:cs typeface="Times New Roman" pitchFamily="18" charset="0"/>
                  </a:rPr>
                  <a:t> </a:t>
                </a:r>
                <a:r>
                  <a:rPr lang="en-US" dirty="0"/>
                  <a:t>Sometimes such vectors are described as being </a:t>
                </a:r>
                <a:r>
                  <a:rPr lang="en-US" b="1" i="1" dirty="0" smtClean="0"/>
                  <a:t>normal</a:t>
                </a:r>
                <a:r>
                  <a:rPr lang="en-US" dirty="0" smtClean="0"/>
                  <a:t> to </a:t>
                </a:r>
                <a:r>
                  <a:rPr lang="en-US" dirty="0"/>
                  <a:t>one another.</a:t>
                </a:r>
                <a:endParaRPr lang="ru-RU" dirty="0">
                  <a:cs typeface="Times New Roman" pitchFamily="18" charset="0"/>
                </a:endParaRPr>
              </a:p>
              <a:p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cs typeface="Times New Roman" pitchFamily="18" charset="0"/>
                  </a:rPr>
                  <a:t> </a:t>
                </a:r>
                <a:endParaRPr lang="ru-RU" dirty="0">
                  <a:cs typeface="Times New Roman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23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Example 1</a:t>
                </a:r>
                <a:r>
                  <a:rPr lang="en-US" dirty="0"/>
                  <a:t>. Find the angle </a:t>
                </a:r>
                <a:r>
                  <a:rPr lang="en-US" dirty="0" smtClean="0"/>
                  <a:t>between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 2</m:t>
                        </m:r>
                      </m:e>
                    </m:d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, −4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i="1" dirty="0" smtClean="0">
                    <a:cs typeface="Times New Roman" pitchFamily="18" charset="0"/>
                  </a:rPr>
                  <a:t>Example 2</a:t>
                </a:r>
                <a:r>
                  <a:rPr lang="en-US" i="1" dirty="0" smtClean="0">
                    <a:cs typeface="Times New Roman" pitchFamily="18" charset="0"/>
                  </a:rPr>
                  <a:t>.</a:t>
                </a:r>
                <a:r>
                  <a:rPr lang="en-US" dirty="0" smtClean="0">
                    <a:cs typeface="Times New Roman" pitchFamily="18" charset="0"/>
                  </a:rPr>
                  <a:t> </a:t>
                </a:r>
                <a:r>
                  <a:rPr lang="en-US" dirty="0">
                    <a:cs typeface="Times New Roman" pitchFamily="18" charset="0"/>
                  </a:rPr>
                  <a:t>Find the unit vector in the same direction as the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+12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cs typeface="Times New Roman" pitchFamily="18" charset="0"/>
                  </a:rPr>
                  <a:t>.</a:t>
                </a:r>
              </a:p>
              <a:p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b="1" i="1" dirty="0" smtClean="0">
                    <a:cs typeface="Times New Roman" pitchFamily="18" charset="0"/>
                  </a:rPr>
                  <a:t>Example 3</a:t>
                </a:r>
                <a:r>
                  <a:rPr lang="en-US" i="1" dirty="0" smtClean="0">
                    <a:cs typeface="Times New Roman" pitchFamily="18" charset="0"/>
                  </a:rPr>
                  <a:t>.</a:t>
                </a:r>
                <a:r>
                  <a:rPr lang="en-US" dirty="0" smtClean="0">
                    <a:cs typeface="Times New Roman" pitchFamily="18" charset="0"/>
                  </a:rPr>
                  <a:t> </a:t>
                </a:r>
                <a:r>
                  <a:rPr lang="en-US" dirty="0">
                    <a:cs typeface="Times New Roman" pitchFamily="18" charset="0"/>
                  </a:rPr>
                  <a:t>Find the vector of  length 10 in the same direction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cs typeface="Times New Roman" pitchFamily="18" charset="0"/>
                  </a:rPr>
                  <a:t>.</a:t>
                </a:r>
              </a:p>
              <a:p>
                <a:endParaRPr lang="ru-RU" dirty="0">
                  <a:cs typeface="Times New Roman" pitchFamily="18" charset="0"/>
                </a:endParaRPr>
              </a:p>
              <a:p>
                <a:endParaRPr lang="en-US" dirty="0" smtClean="0">
                  <a:cs typeface="Times New Roman" pitchFamily="18" charset="0"/>
                </a:endParaRPr>
              </a:p>
              <a:p>
                <a:endParaRPr lang="ru-RU" dirty="0">
                  <a:cs typeface="Times New Roman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  <a:blipFill rotWithShape="0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9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</TotalTime>
  <Words>523</Words>
  <Application>Microsoft Office PowerPoint</Application>
  <PresentationFormat>Экран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Geometry</vt:lpstr>
      <vt:lpstr>Презентация PowerPoint</vt:lpstr>
      <vt:lpstr>Презентация PowerPoint</vt:lpstr>
      <vt:lpstr>Презентация PowerPoint</vt:lpstr>
      <vt:lpstr>Vector addition</vt:lpstr>
      <vt:lpstr>Multiplication by a scalar</vt:lpstr>
      <vt:lpstr>Scalar product</vt:lpstr>
      <vt:lpstr>Презентация PowerPoint</vt:lpstr>
      <vt:lpstr>Презентация PowerPoint</vt:lpstr>
      <vt:lpstr>Vector product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Vector spaces</vt:lpstr>
      <vt:lpstr>Презентация PowerPoint</vt:lpstr>
      <vt:lpstr>Презентация PowerPoint</vt:lpstr>
      <vt:lpstr>Презентация PowerPoint</vt:lpstr>
      <vt:lpstr>Vector space R^(m×n)</vt:lpstr>
      <vt:lpstr>Презентация PowerPoint</vt:lpstr>
      <vt:lpstr>Vector space axioms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Engineers  and Scientists 4</dc:title>
  <dc:creator>home</dc:creator>
  <cp:lastModifiedBy>Hp</cp:lastModifiedBy>
  <cp:revision>55</cp:revision>
  <dcterms:created xsi:type="dcterms:W3CDTF">2015-01-10T20:54:16Z</dcterms:created>
  <dcterms:modified xsi:type="dcterms:W3CDTF">2021-04-05T06:55:53Z</dcterms:modified>
</cp:coreProperties>
</file>