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4" r:id="rId3"/>
    <p:sldId id="285" r:id="rId4"/>
    <p:sldId id="286" r:id="rId5"/>
    <p:sldId id="287" r:id="rId6"/>
    <p:sldId id="290" r:id="rId7"/>
    <p:sldId id="291" r:id="rId8"/>
    <p:sldId id="289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92" r:id="rId19"/>
    <p:sldId id="29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CBAA97-76E2-4D49-A355-AB4EDBFB8A1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CBAA97-76E2-4D49-A355-AB4EDBFB8A1E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463670-D584-407A-A711-E1C5D326474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/>
                <a:latin typeface="Times New Roman"/>
                <a:ea typeface="Calibri"/>
              </a:rPr>
              <a:t>Linear Algebra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8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620688"/>
            <a:ext cx="6565366" cy="24482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70" y="3356992"/>
            <a:ext cx="671961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73366"/>
            <a:ext cx="7210278" cy="2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5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404664"/>
            <a:ext cx="6627552" cy="3600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84" y="4149080"/>
            <a:ext cx="687009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3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620688"/>
            <a:ext cx="651658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6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404664"/>
            <a:ext cx="5976664" cy="38770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06" y="4581128"/>
            <a:ext cx="614865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2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3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20688"/>
            <a:ext cx="7128792" cy="50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9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620688"/>
            <a:ext cx="712879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476671"/>
            <a:ext cx="6408712" cy="52129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5733256"/>
            <a:ext cx="416617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1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620688"/>
                <a:ext cx="8229600" cy="4896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test for determining whether a given set of vectors is linearly independent: </a:t>
                </a:r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set of n vectors of length n is linearly independent if the matrix with these vectors as columns has a non-zero </a:t>
                </a:r>
                <a:r>
                  <a:rPr lang="en-US" dirty="0" smtClean="0"/>
                  <a:t>determinant.</a:t>
                </a:r>
              </a:p>
              <a:p>
                <a:endParaRPr lang="en-US" dirty="0" smtClean="0"/>
              </a:p>
              <a:p>
                <a:r>
                  <a:rPr lang="en-US" dirty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−5, 3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linearly independent since the </a:t>
                </a:r>
                <a:r>
                  <a:rPr lang="en-US" dirty="0" smtClean="0"/>
                  <a:t>matrix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a non-zero determinant.</a:t>
                </a:r>
              </a:p>
              <a:p>
                <a:r>
                  <a:rPr lang="en-US" dirty="0"/>
                  <a:t/>
                </a:r>
                <a:br>
                  <a:rPr lang="en-US" dirty="0"/>
                </a:br>
                <a:endParaRPr lang="ru-RU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620688"/>
                <a:ext cx="8229600" cy="4896544"/>
              </a:xfrm>
              <a:blipFill rotWithShape="0">
                <a:blip r:embed="rId2"/>
                <a:stretch>
                  <a:fillRect t="-1868" r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8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4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The vectors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−1, 1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−4, −2</m:t>
                        </m:r>
                      </m:e>
                    </m:d>
                  </m:oMath>
                </a14:m>
                <a:r>
                  <a:rPr lang="en-US" dirty="0" smtClean="0"/>
                  <a:t> and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 −10, −8</m:t>
                        </m:r>
                      </m:e>
                    </m:d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dependent since the determinant</a:t>
                </a:r>
                <a:endParaRPr lang="ru-RU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4"/>
                <a:ext cx="8229600" cy="4525963"/>
              </a:xfrm>
              <a:blipFill rotWithShape="0"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844824"/>
            <a:ext cx="291129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7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888" y="1556792"/>
            <a:ext cx="7720264" cy="259228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01" y="4293096"/>
            <a:ext cx="7358211" cy="12218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787240"/>
            <a:ext cx="5721052" cy="6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0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b="1" i="1" dirty="0" smtClean="0"/>
              <a:t>Example 1.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48680"/>
            <a:ext cx="6284749" cy="25202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573016"/>
            <a:ext cx="586455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5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2.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r>
              <a:rPr lang="en-US" b="1" i="1" dirty="0" smtClean="0"/>
              <a:t>Example 3.  </a:t>
            </a:r>
            <a:endParaRPr lang="ru-RU" b="1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53" y="1052736"/>
            <a:ext cx="7118381" cy="10801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96" y="2979121"/>
            <a:ext cx="7189599" cy="196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6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548680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4.</a:t>
                </a:r>
              </a:p>
              <a:p>
                <a:endParaRPr lang="en-US" b="1" i="1" dirty="0"/>
              </a:p>
              <a:p>
                <a:endParaRPr lang="en-US" b="1" i="1" dirty="0" smtClean="0"/>
              </a:p>
              <a:p>
                <a:endParaRPr lang="en-US" b="1" i="1" dirty="0"/>
              </a:p>
              <a:p>
                <a:endParaRPr lang="en-US" b="1" i="1" dirty="0" smtClean="0"/>
              </a:p>
              <a:p>
                <a:endParaRPr lang="en-US" b="1" i="1" dirty="0"/>
              </a:p>
              <a:p>
                <a:r>
                  <a:rPr lang="en-US" b="1" i="1" dirty="0" smtClean="0"/>
                  <a:t>Example 5. </a:t>
                </a:r>
                <a:r>
                  <a:rPr lang="en-US" dirty="0" smtClean="0"/>
                  <a:t>Express the vector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3, 9, 7</m:t>
                        </m:r>
                      </m:e>
                    </m:d>
                  </m:oMath>
                </a14:m>
                <a:r>
                  <a:rPr lang="en-US" dirty="0" smtClean="0"/>
                  <a:t>as linear combination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4, −7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−2, 0, 6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7, 1, 3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548680"/>
                <a:ext cx="8229600" cy="4525963"/>
              </a:xfrm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08720"/>
            <a:ext cx="6589233" cy="22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2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r>
              <a:rPr lang="en-US" b="1" i="1" dirty="0" smtClean="0"/>
              <a:t>Span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37" y="1009813"/>
            <a:ext cx="8157682" cy="18018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2" y="2818657"/>
            <a:ext cx="7739683" cy="16561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83" y="4510561"/>
            <a:ext cx="6686597" cy="11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6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4"/>
                <a:ext cx="8229600" cy="4525963"/>
              </a:xfrm>
            </p:spPr>
            <p:txBody>
              <a:bodyPr/>
              <a:lstStyle/>
              <a:p>
                <a:r>
                  <a:rPr lang="en-US" b="1" i="1" dirty="0" smtClean="0"/>
                  <a:t>Example 1.</a:t>
                </a:r>
                <a:r>
                  <a:rPr lang="en-US" dirty="0" smtClean="0"/>
                  <a:t> Let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−5−5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b="1" i="1" dirty="0" smtClean="0"/>
                  <a:t>Example 2.</a:t>
                </a:r>
                <a:r>
                  <a:rPr lang="en-US" dirty="0" smtClean="0"/>
                  <a:t> Consider the set of polynomials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2+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a spanning 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set of all polynomials of degree at </a:t>
                </a:r>
                <a:r>
                  <a:rPr lang="en-US" dirty="0" smtClean="0"/>
                  <a:t>most 2.</a:t>
                </a:r>
                <a:endParaRPr lang="ru-RU" dirty="0"/>
              </a:p>
            </p:txBody>
          </p:sp>
        </mc:Choice>
        <mc:Fallback xmlns="">
          <p:sp>
            <p:nvSpPr>
              <p:cNvPr id="2" name="Объек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4"/>
                <a:ext cx="8229600" cy="4525963"/>
              </a:xfrm>
              <a:blipFill rotWithShape="0">
                <a:blip r:embed="rId2"/>
                <a:stretch>
                  <a:fillRect t="-1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5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/>
          <a:lstStyle/>
          <a:p>
            <a:r>
              <a:rPr lang="en-US" b="1" i="1" dirty="0" smtClean="0"/>
              <a:t>Example </a:t>
            </a:r>
            <a:r>
              <a:rPr lang="en-US" b="1" i="1" dirty="0" smtClean="0"/>
              <a:t>3.</a:t>
            </a:r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 smtClean="0"/>
          </a:p>
          <a:p>
            <a:pPr marL="109728" indent="0">
              <a:buNone/>
            </a:pPr>
            <a:endParaRPr lang="en-US" b="1" i="1" dirty="0" smtClean="0"/>
          </a:p>
          <a:p>
            <a:pPr marL="109728" indent="0">
              <a:buNone/>
            </a:pPr>
            <a:endParaRPr lang="en-US" b="1" i="1" dirty="0" smtClean="0"/>
          </a:p>
          <a:p>
            <a:pPr marL="109728" indent="0">
              <a:buNone/>
            </a:pPr>
            <a:r>
              <a:rPr lang="en-US" b="1" i="1" smtClean="0"/>
              <a:t>Example </a:t>
            </a:r>
            <a:r>
              <a:rPr lang="en-US" b="1" i="1" smtClean="0"/>
              <a:t>4.</a:t>
            </a:r>
            <a:endParaRPr lang="en-US" b="1" i="1" dirty="0"/>
          </a:p>
          <a:p>
            <a:endParaRPr lang="ru-RU" b="1" i="1" dirty="0"/>
          </a:p>
          <a:p>
            <a:endParaRPr lang="ru-RU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052736"/>
            <a:ext cx="6412801" cy="24482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39" y="4077071"/>
            <a:ext cx="7128798" cy="12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7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332656"/>
            <a:ext cx="7305372" cy="31683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429000"/>
            <a:ext cx="6105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46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609</TotalTime>
  <Words>90</Words>
  <Application>Microsoft Office PowerPoint</Application>
  <PresentationFormat>Экран (4:3)</PresentationFormat>
  <Paragraphs>42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Открытая</vt:lpstr>
      <vt:lpstr>Linear Algebra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Engineers  and Scientists 4</dc:title>
  <dc:creator>home</dc:creator>
  <cp:lastModifiedBy>Hp</cp:lastModifiedBy>
  <cp:revision>110</cp:revision>
  <dcterms:created xsi:type="dcterms:W3CDTF">2015-01-10T20:54:16Z</dcterms:created>
  <dcterms:modified xsi:type="dcterms:W3CDTF">2021-04-20T05:23:50Z</dcterms:modified>
</cp:coreProperties>
</file>