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CDC66E-2DF1-48D7-A981-5FC4C274335F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7D80D8-9855-4A65-9370-55A206374FC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2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transpose of </a:t>
                </a:r>
                <a:r>
                  <a:rPr lang="en-US" dirty="0" smtClean="0"/>
                  <a:t>an  </a:t>
                </a:r>
                <a:r>
                  <a:rPr lang="en-US" dirty="0"/>
                  <a:t>m × 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n × m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become the corresponding 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.</a:t>
                </a:r>
              </a:p>
              <a:p>
                <a:r>
                  <a:rPr lang="en-US" b="1" i="1" dirty="0"/>
                  <a:t>Example 8</a:t>
                </a:r>
                <a:r>
                  <a:rPr lang="en-US" b="1" i="1" dirty="0" smtClean="0"/>
                  <a:t>. </a:t>
                </a:r>
                <a:r>
                  <a:rPr lang="en-US" dirty="0" smtClean="0"/>
                  <a:t>If                               then</a:t>
                </a:r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  <a:blipFill rotWithShape="1">
                <a:blip r:embed="rId2"/>
                <a:stretch>
                  <a:fillRect l="-1704" t="-809" r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Transpose of a Matrix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61929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2520280" cy="127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3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 b="1" i="1" dirty="0"/>
              <a:t>Example 9</a:t>
            </a:r>
            <a:r>
              <a:rPr lang="en-US" b="1" i="1" dirty="0" smtClean="0"/>
              <a:t>. </a:t>
            </a:r>
            <a:endParaRPr lang="ru-RU" b="1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85774"/>
            <a:ext cx="5040560" cy="38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51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54868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Note </a:t>
                </a:r>
                <a:r>
                  <a:rPr lang="en-US" dirty="0"/>
                  <a:t>that if we take the transpose of a transpose, we get back to the original matrix. That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10. </a:t>
                </a:r>
                <a:r>
                  <a:rPr lang="en-US" dirty="0" smtClean="0"/>
                  <a:t>Given that</a:t>
                </a:r>
                <a:endParaRPr lang="en-US" dirty="0"/>
              </a:p>
              <a:p>
                <a:endParaRPr lang="en-US" b="1" i="1" dirty="0" smtClean="0"/>
              </a:p>
              <a:p>
                <a:r>
                  <a:rPr lang="en-US" dirty="0" smtClean="0"/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548680"/>
                <a:ext cx="8229600" cy="4525963"/>
              </a:xfrm>
              <a:blipFill rotWithShape="1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657" y="1600200"/>
            <a:ext cx="29582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50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A</a:t>
                </a:r>
                <a:r>
                  <a:rPr lang="en-US" dirty="0" smtClean="0"/>
                  <a:t> is said to be </a:t>
                </a:r>
                <a:r>
                  <a:rPr lang="en-US" b="1" i="1" dirty="0" smtClean="0"/>
                  <a:t>symmetric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equivalently that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  element </a:t>
                </a:r>
                <a:r>
                  <a:rPr lang="en-US" dirty="0"/>
                  <a:t>of A is equal to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element of A. If A is symmetric then it must be a square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This is seen as follows</a:t>
                </a:r>
                <a:r>
                  <a:rPr lang="en-US" dirty="0" smtClean="0"/>
                  <a:t>: </a:t>
                </a:r>
                <a:r>
                  <a:rPr lang="en-US" dirty="0"/>
                  <a:t>Let A be m × n, then it 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n × m.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then m = n and A is square.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Matrix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5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4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11.                                   </a:t>
                </a:r>
                <a:r>
                  <a:rPr lang="en-US" dirty="0" smtClean="0"/>
                  <a:t> </a:t>
                </a:r>
                <a:r>
                  <a:rPr lang="en-US" dirty="0"/>
                  <a:t>and so this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matrix </a:t>
                </a:r>
                <a:r>
                  <a:rPr lang="en-US" dirty="0"/>
                  <a:t>is symmetric.</a:t>
                </a:r>
                <a:r>
                  <a:rPr lang="en-US" b="1" i="1" dirty="0" smtClean="0"/>
                  <a:t> </a:t>
                </a:r>
              </a:p>
              <a:p>
                <a:r>
                  <a:rPr lang="en-US" b="1" i="1" dirty="0" err="1"/>
                  <a:t>Antisymmetric</a:t>
                </a:r>
                <a:r>
                  <a:rPr lang="en-US" b="1" i="1" dirty="0"/>
                  <a:t> </a:t>
                </a:r>
                <a:r>
                  <a:rPr lang="en-US" b="1" i="1" dirty="0" smtClean="0"/>
                  <a:t>Matrix</a:t>
                </a:r>
              </a:p>
              <a:p>
                <a:r>
                  <a:rPr lang="en-US" dirty="0"/>
                  <a:t>A is said to be </a:t>
                </a:r>
                <a:r>
                  <a:rPr lang="en-US" b="1" i="1" dirty="0" err="1"/>
                  <a:t>antisymmetric</a:t>
                </a:r>
                <a:r>
                  <a:rPr lang="en-US" dirty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i="1" dirty="0" smtClean="0"/>
                  <a:t>. </a:t>
                </a:r>
                <a:r>
                  <a:rPr lang="en-US" dirty="0"/>
                  <a:t>Again, if A is </a:t>
                </a:r>
                <a:r>
                  <a:rPr lang="en-US" dirty="0" err="1"/>
                  <a:t>antisymmetric</a:t>
                </a:r>
                <a:r>
                  <a:rPr lang="en-US" dirty="0"/>
                  <a:t> then A is square.</a:t>
                </a:r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4"/>
                <a:ext cx="8229600" cy="4525963"/>
              </a:xfrm>
              <a:blipFill rotWithShape="1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309634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7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Diagonal elements</a:t>
                </a:r>
              </a:p>
              <a:p>
                <a:r>
                  <a:rPr lang="en-US" dirty="0"/>
                  <a:t>A </a:t>
                </a:r>
                <a:r>
                  <a:rPr lang="en-US" b="1" i="1" dirty="0"/>
                  <a:t>diagonal element </a:t>
                </a:r>
                <a:r>
                  <a:rPr lang="en-US" dirty="0"/>
                  <a:t>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an element for which the row and column </a:t>
                </a:r>
                <a:r>
                  <a:rPr lang="en-US" dirty="0" smtClean="0"/>
                  <a:t>indices are  the </a:t>
                </a:r>
                <a:r>
                  <a:rPr lang="en-US" dirty="0"/>
                  <a:t>same, i.e.,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The straight line through the diagonal elements of A is called the </a:t>
                </a:r>
                <a:r>
                  <a:rPr lang="en-US" b="1" i="1" dirty="0"/>
                  <a:t>diagonal </a:t>
                </a:r>
                <a:r>
                  <a:rPr lang="en-US" dirty="0"/>
                  <a:t>of A.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09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692696"/>
            <a:ext cx="8229600" cy="4525963"/>
          </a:xfrm>
        </p:spPr>
        <p:txBody>
          <a:bodyPr/>
          <a:lstStyle/>
          <a:p>
            <a:r>
              <a:rPr lang="en-US" b="1" i="1" dirty="0"/>
              <a:t>Diagonal Matrix</a:t>
            </a:r>
          </a:p>
          <a:p>
            <a:r>
              <a:rPr lang="en-US" b="1" i="1" dirty="0"/>
              <a:t>A diagonal matrix </a:t>
            </a:r>
            <a:r>
              <a:rPr lang="en-US" dirty="0"/>
              <a:t>is a square matrix with all its non-diagonal elements zero. Diagonal </a:t>
            </a:r>
            <a:r>
              <a:rPr lang="en-US" dirty="0" smtClean="0"/>
              <a:t>element </a:t>
            </a:r>
            <a:r>
              <a:rPr lang="en-US" dirty="0"/>
              <a:t>may or may not be zero</a:t>
            </a:r>
            <a:r>
              <a:rPr lang="en-US" dirty="0" smtClean="0"/>
              <a:t>. </a:t>
            </a:r>
          </a:p>
          <a:p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4248472" cy="172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41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en-US" b="1" i="1" dirty="0"/>
              <a:t>Identity Matrix</a:t>
            </a:r>
          </a:p>
          <a:p>
            <a:r>
              <a:rPr lang="en-US" b="1" i="1" dirty="0"/>
              <a:t>An identity matrix </a:t>
            </a:r>
            <a:r>
              <a:rPr lang="en-US" dirty="0"/>
              <a:t>(or unit matrix) is a diagonal matrix with all its diagonal elements equal </a:t>
            </a:r>
            <a:r>
              <a:rPr lang="en-US" dirty="0" smtClean="0"/>
              <a:t>to one </a:t>
            </a:r>
            <a:r>
              <a:rPr lang="en-US" dirty="0"/>
              <a:t>(and all the rest 0</a:t>
            </a:r>
            <a:r>
              <a:rPr lang="en-US" dirty="0" smtClean="0"/>
              <a:t>).</a:t>
            </a:r>
          </a:p>
          <a:p>
            <a:r>
              <a:rPr lang="en-US" b="1" i="1" dirty="0" smtClean="0"/>
              <a:t>Example 12</a:t>
            </a:r>
            <a:r>
              <a:rPr lang="en-US" dirty="0" smtClean="0"/>
              <a:t>.  Identity matrices of order 4,2 and 1.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410445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2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4525963"/>
          </a:xfrm>
        </p:spPr>
        <p:txBody>
          <a:bodyPr>
            <a:normAutofit/>
          </a:bodyPr>
          <a:lstStyle/>
          <a:p>
            <a:r>
              <a:rPr lang="en-US" b="1" i="1" dirty="0"/>
              <a:t>Triangular </a:t>
            </a:r>
            <a:r>
              <a:rPr lang="en-US" b="1" i="1" dirty="0" smtClean="0"/>
              <a:t>matrices .</a:t>
            </a:r>
          </a:p>
          <a:p>
            <a:r>
              <a:rPr lang="en-US" b="1" i="1" dirty="0"/>
              <a:t>An upper-triangular matrix </a:t>
            </a:r>
            <a:r>
              <a:rPr lang="en-US" dirty="0"/>
              <a:t>is a square matrix with only zero elements below its diagonal.</a:t>
            </a:r>
          </a:p>
          <a:p>
            <a:r>
              <a:rPr lang="en-US" dirty="0"/>
              <a:t>Elements on or above the diagonal may of may not be zero.</a:t>
            </a:r>
          </a:p>
          <a:p>
            <a:r>
              <a:rPr lang="en-US" b="1" i="1" dirty="0"/>
              <a:t>A lower-triangular matrix </a:t>
            </a:r>
            <a:r>
              <a:rPr lang="en-US" dirty="0"/>
              <a:t>is a square matrix with only zero elements above its diagonal.</a:t>
            </a:r>
          </a:p>
          <a:p>
            <a:r>
              <a:rPr lang="en-US" dirty="0"/>
              <a:t>Elements on or below the diagonal may of may not be zero.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34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20688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13.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is </a:t>
            </a:r>
            <a:r>
              <a:rPr lang="en-US" dirty="0"/>
              <a:t>upper-triangular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is </a:t>
            </a:r>
            <a:r>
              <a:rPr lang="en-US" dirty="0"/>
              <a:t>lower-triangular.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1" y="990600"/>
            <a:ext cx="2503909" cy="29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9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A matrix </a:t>
                </a:r>
                <a:r>
                  <a:rPr lang="en-US" dirty="0"/>
                  <a:t>is a rectangular array of numbers. These numbers are called the </a:t>
                </a:r>
                <a:r>
                  <a:rPr lang="en-US" b="1" i="1" dirty="0"/>
                  <a:t>elements</a:t>
                </a:r>
                <a:r>
                  <a:rPr lang="en-US" dirty="0"/>
                  <a:t> of</a:t>
                </a:r>
              </a:p>
              <a:p>
                <a:r>
                  <a:rPr lang="en-US" dirty="0"/>
                  <a:t>the matrix. If the matrix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columns, it is said to be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or to </a:t>
                </a:r>
                <a:r>
                  <a:rPr lang="en-US" dirty="0" smtClean="0"/>
                  <a:t>have </a:t>
                </a:r>
                <a:r>
                  <a:rPr lang="en-US" dirty="0"/>
                  <a:t>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1.                      </a:t>
                </a:r>
                <a:r>
                  <a:rPr lang="en-US" dirty="0" smtClean="0"/>
                  <a:t>  is </a:t>
                </a:r>
                <a:r>
                  <a:rPr lang="en-US" dirty="0"/>
                  <a:t>a 3 × 4 matrix.</a:t>
                </a:r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194499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2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76672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A square matrix </a:t>
                </a:r>
                <a:r>
                  <a:rPr lang="en-US" dirty="0"/>
                  <a:t>is a matrix with the same number of rows and columns. Thus a square </a:t>
                </a:r>
                <a:r>
                  <a:rPr lang="en-US" dirty="0" smtClean="0"/>
                  <a:t>matrix 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2.</a:t>
                </a:r>
                <a:r>
                  <a:rPr lang="en-US" dirty="0"/>
                  <a:t> </a:t>
                </a:r>
                <a:r>
                  <a:rPr lang="en-US" dirty="0" smtClean="0"/>
                  <a:t>                is </a:t>
                </a:r>
                <a:r>
                  <a:rPr lang="en-US" dirty="0"/>
                  <a:t>a square 3 × 3 matrix.</a:t>
                </a:r>
              </a:p>
              <a:p>
                <a:endParaRPr lang="en-US" b="1" i="1" dirty="0" smtClean="0"/>
              </a:p>
              <a:p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76672"/>
                <a:ext cx="8229600" cy="4525963"/>
              </a:xfrm>
              <a:blipFill rotWithShape="1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92" y="2286000"/>
            <a:ext cx="1411324" cy="105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7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A row matrix </a:t>
                </a:r>
                <a:r>
                  <a:rPr lang="en-US" dirty="0"/>
                  <a:t>is a matrix with only one row. </a:t>
                </a:r>
                <a:r>
                  <a:rPr lang="en-US" b="1" i="1" dirty="0"/>
                  <a:t>Note</a:t>
                </a:r>
                <a:r>
                  <a:rPr lang="en-US" dirty="0"/>
                  <a:t>: A row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is sometimes</a:t>
                </a:r>
              </a:p>
              <a:p>
                <a:r>
                  <a:rPr lang="en-US" dirty="0"/>
                  <a:t>written </a:t>
                </a:r>
                <a:r>
                  <a:rPr lang="en-US" dirty="0" smtClean="0"/>
                  <a:t>as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i="1" dirty="0"/>
                  <a:t>A column matrix </a:t>
                </a:r>
                <a:r>
                  <a:rPr lang="en-US" dirty="0"/>
                  <a:t>is a matrix with only one column and is more often called </a:t>
                </a:r>
                <a:r>
                  <a:rPr lang="en-US" b="1" i="1" dirty="0"/>
                  <a:t>a vector</a:t>
                </a:r>
                <a:r>
                  <a:rPr lang="en-US" b="1" i="1" dirty="0" smtClean="0"/>
                  <a:t>.</a:t>
                </a:r>
              </a:p>
              <a:p>
                <a:r>
                  <a:rPr lang="en-US" dirty="0"/>
                  <a:t>Any row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matrix is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row matrix, and any column is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column matrix.</a:t>
                </a:r>
                <a:endParaRPr lang="ru-RU" b="1" i="1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  <a:blipFill rotWithShape="1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i="1" dirty="0" smtClean="0"/>
                  <a:t>Example 3</a:t>
                </a:r>
                <a:r>
                  <a:rPr lang="en-US" b="1" i="1" dirty="0"/>
                  <a:t>.</a:t>
                </a:r>
                <a:r>
                  <a:rPr lang="en-US" dirty="0"/>
                  <a:t> Row and column matrices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×4</m:t>
                    </m:r>
                  </m:oMath>
                </a14:m>
                <a:r>
                  <a:rPr lang="en-US" dirty="0" smtClean="0"/>
                  <a:t> row matrix,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   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column matrix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4</a:t>
                </a:r>
                <a:r>
                  <a:rPr lang="en-US" b="1" i="1" dirty="0"/>
                  <a:t>.</a:t>
                </a:r>
                <a:r>
                  <a:rPr lang="en-US" dirty="0"/>
                  <a:t> The 2nd row of the 3 × 4 </a:t>
                </a:r>
                <a:r>
                  <a:rPr lang="en-US" dirty="0" smtClean="0"/>
                  <a:t>matrix</a:t>
                </a:r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1 × 4 row </a:t>
                </a:r>
                <a:r>
                  <a:rPr lang="en-US" dirty="0" smtClean="0"/>
                  <a:t>matrix</a:t>
                </a:r>
              </a:p>
              <a:p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  <a:blipFill rotWithShape="1"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56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/>
              <a:t>Each element of a matrix has its own particular location which can be defined by a system </a:t>
            </a:r>
            <a:r>
              <a:rPr lang="en-US" dirty="0" smtClean="0"/>
              <a:t>of </a:t>
            </a:r>
            <a:r>
              <a:rPr lang="en-US" dirty="0"/>
              <a:t>double </a:t>
            </a:r>
            <a:r>
              <a:rPr lang="en-US" dirty="0" smtClean="0"/>
              <a:t>indices, </a:t>
            </a:r>
            <a:r>
              <a:rPr lang="en-US" dirty="0"/>
              <a:t>the first indicating the row, the second the column</a:t>
            </a:r>
            <a:r>
              <a:rPr lang="en-US" dirty="0" smtClean="0"/>
              <a:t>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284984"/>
            <a:ext cx="401324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61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5.</a:t>
            </a:r>
          </a:p>
          <a:p>
            <a:endParaRPr lang="en-US" b="1" i="1" dirty="0"/>
          </a:p>
          <a:p>
            <a:endParaRPr lang="en-US" dirty="0" smtClean="0"/>
          </a:p>
          <a:p>
            <a:r>
              <a:rPr lang="en-US" dirty="0" smtClean="0"/>
              <a:t>Matrix </a:t>
            </a:r>
            <a:r>
              <a:rPr lang="en-US" dirty="0"/>
              <a:t>can be denoted by a single general element in</a:t>
            </a:r>
            <a:r>
              <a:rPr lang="en-US" b="1" i="1" dirty="0" smtClean="0"/>
              <a:t> </a:t>
            </a:r>
            <a:r>
              <a:rPr lang="en-US" dirty="0"/>
              <a:t>brackets, or by a single capital letter</a:t>
            </a:r>
            <a:r>
              <a:rPr lang="en-US" dirty="0" smtClean="0"/>
              <a:t>. </a:t>
            </a:r>
            <a:endParaRPr lang="ru-RU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656"/>
            <a:ext cx="201622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447814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31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r>
              <a:rPr lang="en-US" b="1" i="1" dirty="0"/>
              <a:t>Equal </a:t>
            </a:r>
            <a:r>
              <a:rPr lang="en-US" b="1" i="1" dirty="0" smtClean="0"/>
              <a:t>matrices. </a:t>
            </a:r>
            <a:r>
              <a:rPr lang="en-US" dirty="0"/>
              <a:t>Two matrices are </a:t>
            </a:r>
            <a:r>
              <a:rPr lang="en-US" b="1" i="1" dirty="0"/>
              <a:t>equal</a:t>
            </a:r>
            <a:r>
              <a:rPr lang="en-US" dirty="0"/>
              <a:t> if all the corresponding elements are equal. Thus, the two matrices </a:t>
            </a:r>
            <a:r>
              <a:rPr lang="en-US" dirty="0" smtClean="0"/>
              <a:t>must also </a:t>
            </a:r>
            <a:r>
              <a:rPr lang="en-US" dirty="0"/>
              <a:t>be of the same order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Example 6. </a:t>
            </a:r>
          </a:p>
          <a:p>
            <a:endParaRPr lang="ru-RU" b="1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19772"/>
            <a:ext cx="4250214" cy="106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149080"/>
            <a:ext cx="46228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17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 b="1" i="1" dirty="0"/>
              <a:t>Zero matrices</a:t>
            </a:r>
          </a:p>
          <a:p>
            <a:r>
              <a:rPr lang="en-US" dirty="0"/>
              <a:t>A </a:t>
            </a:r>
            <a:r>
              <a:rPr lang="en-US" b="1" i="1" dirty="0"/>
              <a:t>zero matrix </a:t>
            </a:r>
            <a:r>
              <a:rPr lang="en-US" dirty="0"/>
              <a:t>(or null matrix) is a matrix with every element zero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Example 7</a:t>
            </a:r>
            <a:r>
              <a:rPr lang="en-US" dirty="0" smtClean="0"/>
              <a:t>.              </a:t>
            </a:r>
            <a:r>
              <a:rPr lang="en-US" dirty="0"/>
              <a:t>is the 2 × 3 zero matrix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1×1 zero matrix is just the number 0.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2602"/>
            <a:ext cx="1376908" cy="80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7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464</Words>
  <Application>Microsoft Office PowerPoint</Application>
  <PresentationFormat>Экран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Linear Algebra</vt:lpstr>
      <vt:lpstr>Matrices</vt:lpstr>
      <vt:lpstr>Презентация PowerPoint</vt:lpstr>
      <vt:lpstr>Презентация PowerPoint</vt:lpstr>
      <vt:lpstr>Презентация PowerPoint</vt:lpstr>
      <vt:lpstr>Matrix Notation</vt:lpstr>
      <vt:lpstr>Презентация PowerPoint</vt:lpstr>
      <vt:lpstr>Презентация PowerPoint</vt:lpstr>
      <vt:lpstr>Презентация PowerPoint</vt:lpstr>
      <vt:lpstr>Transpose of a Matrix </vt:lpstr>
      <vt:lpstr>Презентация PowerPoint</vt:lpstr>
      <vt:lpstr>Презентация PowerPoint</vt:lpstr>
      <vt:lpstr>Symmetric Matrix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User</dc:creator>
  <cp:lastModifiedBy>Hp</cp:lastModifiedBy>
  <cp:revision>16</cp:revision>
  <dcterms:created xsi:type="dcterms:W3CDTF">2014-10-20T06:11:05Z</dcterms:created>
  <dcterms:modified xsi:type="dcterms:W3CDTF">2021-02-16T02:43:31Z</dcterms:modified>
</cp:coreProperties>
</file>