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58" r:id="rId6"/>
    <p:sldId id="259" r:id="rId7"/>
    <p:sldId id="260" r:id="rId8"/>
    <p:sldId id="262" r:id="rId9"/>
    <p:sldId id="263" r:id="rId10"/>
    <p:sldId id="268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7620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/>
                  <a:t>Example 3.</a:t>
                </a:r>
                <a:r>
                  <a:rPr lang="en-US" dirty="0"/>
                  <a:t> Are the following vectors form a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No, they are not linearly independent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b="1" i="1" dirty="0"/>
                  <a:t>Example 4.</a:t>
                </a:r>
                <a:r>
                  <a:rPr lang="en-US" dirty="0"/>
                  <a:t> </a:t>
                </a:r>
                <a:r>
                  <a:rPr lang="en-US" dirty="0"/>
                  <a:t>Are the following vectors form a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Yes</a:t>
                </a:r>
                <a:endParaRPr lang="ru-RU" dirty="0">
                  <a:solidFill>
                    <a:srgbClr val="FF0000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7620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4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5.</a:t>
                </a:r>
                <a:r>
                  <a:rPr lang="en-US" dirty="0" smtClean="0"/>
                  <a:t> Find a basis and  dimension for the subspace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b="1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The basis for a vector space</a:t>
                </a:r>
              </a:p>
              <a:p>
                <a:endParaRPr lang="en-US" b="1" i="1" dirty="0" smtClean="0"/>
              </a:p>
              <a:p>
                <a:r>
                  <a:rPr lang="en-US" dirty="0" smtClean="0"/>
                  <a:t>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said to form a basis for a vector space if:</a:t>
                </a:r>
              </a:p>
              <a:p>
                <a:r>
                  <a:rPr lang="en-US" dirty="0" smtClean="0"/>
                  <a:t>1)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span the vector space</a:t>
                </a:r>
              </a:p>
              <a:p>
                <a:r>
                  <a:rPr lang="en-US" dirty="0" smtClean="0"/>
                  <a:t>2)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are linearly independent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  <a:blipFill rotWithShape="0">
                <a:blip r:embed="rId2"/>
                <a:stretch>
                  <a:fillRect t="-1348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42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For example, the vectors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form a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Do the vectors 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also form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Step 1.</a:t>
                </a:r>
                <a:r>
                  <a:rPr lang="en-US" dirty="0" smtClean="0"/>
                  <a:t> Determine whether the vectors are linearly independent or not.</a:t>
                </a:r>
              </a:p>
              <a:p>
                <a:r>
                  <a:rPr lang="en-US" b="1" i="1" dirty="0" smtClean="0"/>
                  <a:t>Step 2.</a:t>
                </a:r>
                <a:r>
                  <a:rPr lang="en-US" dirty="0" smtClean="0"/>
                  <a:t> Show that any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can be presented as linear combination of vectors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  <a:blipFill rotWithShape="0">
                <a:blip r:embed="rId2"/>
                <a:stretch>
                  <a:fillRect t="-1348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4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algn="ctr"/>
                <a:r>
                  <a:rPr lang="en-US" b="1" i="1" dirty="0" smtClean="0"/>
                  <a:t>Procedure to find a basis for the span of a set of vectors </a:t>
                </a:r>
              </a:p>
              <a:p>
                <a:r>
                  <a:rPr lang="en-US" dirty="0" smtClean="0"/>
                  <a:t>If you have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to find a basis for the span of the given vectors, do the following:</a:t>
                </a:r>
              </a:p>
              <a:p>
                <a:r>
                  <a:rPr lang="en-US" dirty="0" smtClean="0"/>
                  <a:t>1) Form the linear combination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real number.</a:t>
                </a:r>
              </a:p>
              <a:p>
                <a:r>
                  <a:rPr lang="en-US" dirty="0" smtClean="0"/>
                  <a:t>2) Construct the corresponding augmented matrix.</a:t>
                </a:r>
              </a:p>
              <a:p>
                <a:r>
                  <a:rPr lang="en-US" dirty="0" smtClean="0"/>
                  <a:t>3) Transform the matrix to reduced row echelon form.</a:t>
                </a:r>
              </a:p>
              <a:p>
                <a:r>
                  <a:rPr lang="en-US" dirty="0" smtClean="0"/>
                  <a:t>4) Identify the vectors in the original matrix corresponding to columns in the reduced matrix that contain leading 1’s ( the first nonzero element in the row is a 1).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ru-RU" b="1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8229600" cy="5029200"/>
              </a:xfrm>
              <a:blipFill rotWithShape="0">
                <a:blip r:embed="rId2"/>
                <a:stretch>
                  <a:fillRect t="-2182" r="-1037" b="-1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96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692696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For example, let’s find a basis for 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 smtClean="0"/>
                  <a:t>Notice the vectors are not linearly independent because we have more vectors than rows.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692696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9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endParaRPr lang="en-US" sz="2800" i="1" dirty="0" smtClean="0">
              <a:latin typeface="Cambria Math" panose="02040503050406030204" pitchFamily="18" charset="0"/>
            </a:endParaRPr>
          </a:p>
          <a:p>
            <a:endParaRPr lang="en-US" sz="2800" i="1" dirty="0" smtClean="0">
              <a:latin typeface="Cambria Math" panose="02040503050406030204" pitchFamily="18" charset="0"/>
            </a:endParaRPr>
          </a:p>
          <a:p>
            <a:endParaRPr lang="en-US" sz="2800" i="1" dirty="0">
              <a:latin typeface="Cambria Math" panose="02040503050406030204" pitchFamily="18" charset="0"/>
            </a:endParaRPr>
          </a:p>
          <a:p>
            <a:endParaRPr lang="en-US" sz="2800" i="1" dirty="0" smtClean="0">
              <a:latin typeface="Cambria Math" panose="02040503050406030204" pitchFamily="18" charset="0"/>
            </a:endParaRPr>
          </a:p>
          <a:p>
            <a:endParaRPr lang="en-US" sz="2800" i="1" dirty="0" smtClean="0">
              <a:latin typeface="Cambria Math" panose="02040503050406030204" pitchFamily="18" charset="0"/>
            </a:endParaRPr>
          </a:p>
          <a:p>
            <a:r>
              <a:rPr lang="en-US" sz="2800" i="1" dirty="0">
                <a:latin typeface="Cambria Math" panose="02040503050406030204" pitchFamily="18" charset="0"/>
              </a:rPr>
              <a:t> </a:t>
            </a:r>
            <a:r>
              <a:rPr lang="en-US" sz="2800" i="1" dirty="0" smtClean="0">
                <a:latin typeface="Cambria Math" panose="02040503050406030204" pitchFamily="18" charset="0"/>
              </a:rPr>
              <a:t>            </a:t>
            </a:r>
            <a:r>
              <a:rPr lang="en-US" sz="2800" dirty="0" smtClean="0"/>
              <a:t>  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97" y="744486"/>
            <a:ext cx="5225143" cy="1676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3" y="2555772"/>
            <a:ext cx="5205541" cy="17756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367058"/>
            <a:ext cx="2019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54868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 smtClean="0"/>
                  <a:t>Example 1. </a:t>
                </a:r>
                <a:r>
                  <a:rPr lang="en-US" dirty="0" smtClean="0"/>
                  <a:t>Find the dimension of the vector space spanned by 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−2, 0, −1</m:t>
                        </m:r>
                      </m:e>
                    </m:d>
                  </m:oMath>
                </a14:m>
                <a:r>
                  <a:rPr lang="en-US" b="1" i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0, −4, 1</m:t>
                        </m:r>
                      </m:e>
                    </m:d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3, −3,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0, −2, 0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find a basis for that space.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Example 2.</a:t>
                </a:r>
                <a:r>
                  <a:rPr lang="en-US" dirty="0" smtClean="0"/>
                  <a:t> Show that matrices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form a basis in</a:t>
                </a:r>
              </a:p>
              <a:p>
                <a:endParaRPr lang="en-US" dirty="0"/>
              </a:p>
              <a:p>
                <a:r>
                  <a:rPr lang="en-US" dirty="0" smtClean="0"/>
                  <a:t>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548680"/>
                <a:ext cx="8229600" cy="4525963"/>
              </a:xfrm>
              <a:blipFill rotWithShape="0">
                <a:blip r:embed="rId2"/>
                <a:stretch>
                  <a:fillRect t="-2022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09936" y="2986391"/>
            <a:ext cx="6906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5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692696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3.</a:t>
                </a:r>
                <a:r>
                  <a:rPr lang="en-US" dirty="0" smtClean="0"/>
                  <a:t> Are the following vectors form a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3, 2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Example 4.</a:t>
                </a:r>
                <a:r>
                  <a:rPr lang="en-US" dirty="0" smtClean="0"/>
                  <a:t> </a:t>
                </a:r>
                <a:r>
                  <a:rPr lang="en-US" dirty="0"/>
                  <a:t>Are the following vectors form a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−2, 1, 0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0, −1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692696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6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111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23</cp:revision>
  <dcterms:created xsi:type="dcterms:W3CDTF">2014-10-20T06:25:29Z</dcterms:created>
  <dcterms:modified xsi:type="dcterms:W3CDTF">2021-04-25T21:11:01Z</dcterms:modified>
</cp:coreProperties>
</file>