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59" r:id="rId11"/>
    <p:sldId id="260" r:id="rId12"/>
    <p:sldId id="261" r:id="rId13"/>
    <p:sldId id="262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3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1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324615-F57E-4A5D-94DE-CD990C3BF7E5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86B8C13-1118-4716-BF91-D7A0B77849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8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324615-F57E-4A5D-94DE-CD990C3BF7E5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0324615-F57E-4A5D-94DE-CD990C3BF7E5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3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ffectLst/>
                <a:latin typeface="Times New Roman"/>
                <a:ea typeface="Calibri"/>
              </a:rPr>
              <a:t>Linear Algebra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81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692696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1.</a:t>
                </a:r>
                <a:r>
                  <a:rPr lang="en-US" dirty="0" smtClean="0"/>
                  <a:t> </a:t>
                </a:r>
                <a:r>
                  <a:rPr lang="en-US" dirty="0"/>
                  <a:t>Find the coordinate vector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relative </a:t>
                </a:r>
                <a:r>
                  <a:rPr lang="en-US" dirty="0"/>
                  <a:t>to the basis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if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−4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3, 8</m:t>
                        </m:r>
                      </m:e>
                    </m:d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1, 1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b="1" i="1" dirty="0"/>
                  <a:t>Example 2.</a:t>
                </a:r>
                <a:r>
                  <a:rPr lang="en-US" dirty="0"/>
                  <a:t> Find the coordinate vector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relative </a:t>
                </a:r>
                <a:r>
                  <a:rPr lang="en-US" dirty="0"/>
                  <a:t>to the basis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if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2,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0, 0</m:t>
                        </m:r>
                      </m:e>
                    </m:d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3, 3, 3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692696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9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/>
          <a:lstStyle/>
          <a:p>
            <a:r>
              <a:rPr lang="en-US" sz="2800" b="1" i="1" dirty="0" smtClean="0"/>
              <a:t>Example 3.</a:t>
            </a:r>
            <a:endParaRPr lang="ru-RU" sz="2800" b="1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7478379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55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3200" b="1" i="1" dirty="0" smtClean="0"/>
                  <a:t>Linear transformations</a:t>
                </a:r>
              </a:p>
              <a:p>
                <a:pPr algn="ctr"/>
                <a:endParaRPr lang="en-US" sz="3200" b="1" i="1" dirty="0" smtClean="0"/>
              </a:p>
              <a:p>
                <a:r>
                  <a:rPr lang="en-US" sz="2800" dirty="0"/>
                  <a:t>Consider the matrix </a:t>
                </a:r>
                <a:r>
                  <a:rPr lang="en-US" sz="2800" dirty="0" smtClean="0"/>
                  <a:t>equation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b="1" i="1" dirty="0" smtClean="0"/>
                  <a:t>.</a:t>
                </a:r>
              </a:p>
              <a:p>
                <a:r>
                  <a:rPr lang="en-US" sz="2800" dirty="0" smtClean="0"/>
                  <a:t>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 smtClean="0"/>
                  <a:t> can be considered as </a:t>
                </a:r>
                <a:r>
                  <a:rPr lang="en-US" sz="2800" dirty="0"/>
                  <a:t>an "operator" or a "function</a:t>
                </a:r>
                <a:r>
                  <a:rPr lang="en-US" sz="2800" dirty="0" smtClean="0"/>
                  <a:t>".</a:t>
                </a:r>
                <a:r>
                  <a:rPr lang="en-US" sz="2800" i="1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i="1" dirty="0" smtClean="0"/>
                  <a:t> </a:t>
                </a:r>
                <a:r>
                  <a:rPr lang="en-US" sz="2800" dirty="0"/>
                  <a:t>operates </a:t>
                </a:r>
                <a:r>
                  <a:rPr lang="en-US" sz="2800" dirty="0" smtClean="0"/>
                  <a:t>on</a:t>
                </a:r>
                <a:r>
                  <a:rPr lang="en-US" sz="2800" dirty="0"/>
                  <a:t/>
                </a:r>
                <a:br>
                  <a:rPr lang="en-US" sz="2800" dirty="0"/>
                </a:br>
                <a:r>
                  <a:rPr lang="en-US" sz="2800" dirty="0"/>
                  <a:t>the vector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i="1" dirty="0" smtClean="0"/>
                  <a:t> </a:t>
                </a:r>
                <a:r>
                  <a:rPr lang="en-US" sz="2800" dirty="0"/>
                  <a:t>producing a new vector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/>
                  <a:t>Thus </a:t>
                </a:r>
                <a:r>
                  <a:rPr lang="en-US" sz="2800" dirty="0" smtClean="0"/>
                  <a:t>solving </a:t>
                </a:r>
                <a:r>
                  <a:rPr lang="en-US" sz="2800" dirty="0"/>
                  <a:t>the equation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amounts to finding all vectors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that </a:t>
                </a:r>
                <a:r>
                  <a:rPr lang="en-US" sz="2800" dirty="0"/>
                  <a:t>are transformed into the vector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 smtClean="0"/>
                  <a:t> under </a:t>
                </a:r>
                <a:r>
                  <a:rPr lang="en-US" sz="2800" dirty="0"/>
                  <a:t>the multiplication by </a:t>
                </a:r>
                <a:r>
                  <a:rPr lang="en-US" sz="2800" dirty="0" smtClean="0"/>
                  <a:t>matrix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.</a:t>
                </a:r>
                <a:endParaRPr lang="ru-RU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4953000"/>
              </a:xfrm>
              <a:blipFill rotWithShape="0">
                <a:blip r:embed="rId2"/>
                <a:stretch>
                  <a:fillRect t="-1599" r="-1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39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54868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A transformation (function/mapping)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from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to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assigns to each </a:t>
                </a:r>
                <a:r>
                  <a:rPr lang="en-US" dirty="0" smtClean="0"/>
                  <a:t>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As with functions involving sets of real numbers, the </a:t>
                </a: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is called the domain of T,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is called the codomain (or range)of T.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548680"/>
                <a:ext cx="8229600" cy="4525963"/>
              </a:xfrm>
              <a:blipFill rotWithShape="0">
                <a:blip r:embed="rId2"/>
                <a:stretch>
                  <a:fillRect t="-1078" r="-2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354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02703"/>
            <a:ext cx="8229600" cy="43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86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14400"/>
            <a:ext cx="8229600" cy="37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4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b="1" i="1" dirty="0"/>
              <a:t>Transformations with Matrices</a:t>
            </a:r>
            <a:endParaRPr lang="ru-RU" b="1" i="1" dirty="0"/>
          </a:p>
          <a:p>
            <a:endParaRPr lang="en-US" b="1" i="1" dirty="0" smtClean="0"/>
          </a:p>
          <a:p>
            <a:r>
              <a:rPr lang="en-US" b="1" i="1" dirty="0" smtClean="0"/>
              <a:t>Reflections</a:t>
            </a:r>
          </a:p>
          <a:p>
            <a:endParaRPr lang="en-US" b="1" i="1" dirty="0" smtClean="0"/>
          </a:p>
          <a:p>
            <a:r>
              <a:rPr lang="en-US" dirty="0" smtClean="0"/>
              <a:t>A </a:t>
            </a:r>
            <a:r>
              <a:rPr lang="en-US" b="1" dirty="0">
                <a:solidFill>
                  <a:srgbClr val="FF0000"/>
                </a:solidFill>
              </a:rPr>
              <a:t>reflection</a:t>
            </a:r>
            <a:r>
              <a:rPr lang="en-US" dirty="0"/>
              <a:t>, or flip, is a transformation that creates symmetry.  </a:t>
            </a:r>
          </a:p>
          <a:p>
            <a:r>
              <a:rPr lang="en-US" dirty="0"/>
              <a:t>You can use matrix multiplication to graph reflections in the coordinate plane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There are </a:t>
            </a:r>
            <a:r>
              <a:rPr lang="en-US" b="1" dirty="0"/>
              <a:t>four reflection</a:t>
            </a:r>
            <a:r>
              <a:rPr lang="en-US" dirty="0"/>
              <a:t> matrices you are responsible for knowing.</a:t>
            </a:r>
          </a:p>
        </p:txBody>
      </p:sp>
    </p:spTree>
    <p:extLst>
      <p:ext uri="{BB962C8B-B14F-4D97-AF65-F5344CB8AC3E}">
        <p14:creationId xmlns:p14="http://schemas.microsoft.com/office/powerpoint/2010/main" val="26840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/>
              <a:t>Reflections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/>
            <a:r>
              <a:rPr lang="en-US" sz="2800"/>
              <a:t>Reflection in the </a:t>
            </a:r>
            <a:r>
              <a:rPr lang="en-US" sz="2800" i="1"/>
              <a:t>y-</a:t>
            </a:r>
            <a:r>
              <a:rPr lang="en-US" sz="2800"/>
              <a:t>axis		Reflection in the </a:t>
            </a:r>
            <a:r>
              <a:rPr lang="en-US" sz="2800" i="1"/>
              <a:t>x-</a:t>
            </a:r>
            <a:r>
              <a:rPr lang="en-US" sz="2800"/>
              <a:t>axis</a:t>
            </a:r>
          </a:p>
          <a:p>
            <a:pPr marL="0" indent="0"/>
            <a:endParaRPr lang="en-US" sz="2800"/>
          </a:p>
          <a:p>
            <a:pPr marL="0" indent="0"/>
            <a:endParaRPr lang="en-US" sz="2800"/>
          </a:p>
        </p:txBody>
      </p:sp>
      <p:graphicFrame>
        <p:nvGraphicFramePr>
          <p:cNvPr id="410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47800" y="2286000"/>
          <a:ext cx="12954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545760" imgH="457200" progId="Equation.3">
                  <p:embed/>
                </p:oleObj>
              </mc:Choice>
              <mc:Fallback>
                <p:oleObj name="Equation" r:id="rId3" imgW="545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1295400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72200" y="2362200"/>
          <a:ext cx="12954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545760" imgH="457200" progId="Equation.3">
                  <p:embed/>
                </p:oleObj>
              </mc:Choice>
              <mc:Fallback>
                <p:oleObj name="Equation" r:id="rId5" imgW="545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362200"/>
                        <a:ext cx="1295400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29432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109" name="Picture 13" descr="triangleABC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581400"/>
            <a:ext cx="1647825" cy="3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4460875" y="5641975"/>
            <a:ext cx="220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>
                <a:latin typeface="Georgia" pitchFamily="18" charset="0"/>
              </a:rPr>
              <a:t> </a:t>
            </a:r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2082800" y="3886200"/>
            <a:ext cx="0" cy="2209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 flipH="1">
            <a:off x="5943600" y="4965700"/>
            <a:ext cx="1790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7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/>
              <a:t>Reflections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/>
            <a:r>
              <a:rPr lang="en-US" sz="2600"/>
              <a:t>Reflection in the line </a:t>
            </a:r>
            <a:r>
              <a:rPr lang="en-US" sz="2600" i="1"/>
              <a:t>y</a:t>
            </a:r>
            <a:r>
              <a:rPr lang="en-US" sz="2600"/>
              <a:t> = </a:t>
            </a:r>
            <a:r>
              <a:rPr lang="en-US" sz="2600" i="1"/>
              <a:t>x</a:t>
            </a:r>
            <a:r>
              <a:rPr lang="en-US" sz="2600"/>
              <a:t>		Reflection in the line </a:t>
            </a:r>
            <a:r>
              <a:rPr lang="en-US" sz="2600" i="1"/>
              <a:t>y</a:t>
            </a:r>
            <a:r>
              <a:rPr lang="en-US" sz="2600"/>
              <a:t> = -</a:t>
            </a:r>
            <a:r>
              <a:rPr lang="en-US" sz="2600" i="1"/>
              <a:t>x</a:t>
            </a:r>
            <a:endParaRPr lang="en-US" sz="2600"/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14488" y="2286000"/>
          <a:ext cx="11144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469800" imgH="457200" progId="Equation.3">
                  <p:embed/>
                </p:oleObj>
              </mc:Choice>
              <mc:Fallback>
                <p:oleObj name="Equation" r:id="rId3" imgW="469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2286000"/>
                        <a:ext cx="1114425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460875" y="5641975"/>
            <a:ext cx="220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>
                <a:latin typeface="Georgia" pitchFamily="18" charset="0"/>
              </a:rPr>
              <a:t> </a:t>
            </a:r>
            <a:endParaRPr lang="en-US"/>
          </a:p>
        </p:txBody>
      </p:sp>
      <p:graphicFrame>
        <p:nvGraphicFramePr>
          <p:cNvPr id="8203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400800" y="2286000"/>
          <a:ext cx="13716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634680" imgH="457200" progId="Equation.3">
                  <p:embed/>
                </p:oleObj>
              </mc:Choice>
              <mc:Fallback>
                <p:oleObj name="Equation" r:id="rId5" imgW="634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86000"/>
                        <a:ext cx="13716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1" name="Group 149"/>
          <p:cNvGraphicFramePr>
            <a:graphicFrameLocks noGrp="1"/>
          </p:cNvGraphicFramePr>
          <p:nvPr/>
        </p:nvGraphicFramePr>
        <p:xfrm>
          <a:off x="685800" y="3352800"/>
          <a:ext cx="3276600" cy="3048000"/>
        </p:xfrm>
        <a:graphic>
          <a:graphicData uri="http://schemas.openxmlformats.org/drawingml/2006/table">
            <a:tbl>
              <a:tblPr/>
              <a:tblGrid>
                <a:gridCol w="327025"/>
                <a:gridCol w="328613"/>
                <a:gridCol w="327025"/>
                <a:gridCol w="328612"/>
                <a:gridCol w="327025"/>
                <a:gridCol w="327025"/>
                <a:gridCol w="328613"/>
                <a:gridCol w="327025"/>
                <a:gridCol w="328612"/>
                <a:gridCol w="327025"/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28" name="Line 136"/>
          <p:cNvSpPr>
            <a:spLocks noChangeShapeType="1"/>
          </p:cNvSpPr>
          <p:nvPr/>
        </p:nvSpPr>
        <p:spPr bwMode="auto">
          <a:xfrm>
            <a:off x="2324100" y="3240088"/>
            <a:ext cx="1588" cy="3376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329" name="Line 137"/>
          <p:cNvSpPr>
            <a:spLocks noChangeShapeType="1"/>
          </p:cNvSpPr>
          <p:nvPr/>
        </p:nvSpPr>
        <p:spPr bwMode="auto">
          <a:xfrm flipH="1" flipV="1">
            <a:off x="406400" y="4860925"/>
            <a:ext cx="37211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8342" name="Group 150"/>
          <p:cNvGrpSpPr>
            <a:grpSpLocks/>
          </p:cNvGrpSpPr>
          <p:nvPr/>
        </p:nvGrpSpPr>
        <p:grpSpPr bwMode="auto">
          <a:xfrm>
            <a:off x="1066800" y="3276600"/>
            <a:ext cx="1333500" cy="1460500"/>
            <a:chOff x="624" y="1872"/>
            <a:chExt cx="840" cy="920"/>
          </a:xfrm>
        </p:grpSpPr>
        <p:sp>
          <p:nvSpPr>
            <p:cNvPr id="8334" name="Line 142"/>
            <p:cNvSpPr>
              <a:spLocks noChangeShapeType="1"/>
            </p:cNvSpPr>
            <p:nvPr/>
          </p:nvSpPr>
          <p:spPr bwMode="auto">
            <a:xfrm flipV="1">
              <a:off x="624" y="1872"/>
              <a:ext cx="432" cy="9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335" name="Line 143"/>
            <p:cNvSpPr>
              <a:spLocks noChangeShapeType="1"/>
            </p:cNvSpPr>
            <p:nvPr/>
          </p:nvSpPr>
          <p:spPr bwMode="auto">
            <a:xfrm flipV="1">
              <a:off x="624" y="2576"/>
              <a:ext cx="832" cy="2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336" name="Line 144"/>
            <p:cNvSpPr>
              <a:spLocks noChangeShapeType="1"/>
            </p:cNvSpPr>
            <p:nvPr/>
          </p:nvSpPr>
          <p:spPr bwMode="auto">
            <a:xfrm flipH="1" flipV="1">
              <a:off x="1072" y="1896"/>
              <a:ext cx="392" cy="6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8343" name="Group 151"/>
          <p:cNvGrpSpPr>
            <a:grpSpLocks/>
          </p:cNvGrpSpPr>
          <p:nvPr/>
        </p:nvGrpSpPr>
        <p:grpSpPr bwMode="auto">
          <a:xfrm rot="15800447">
            <a:off x="2169319" y="4460081"/>
            <a:ext cx="1511300" cy="1887538"/>
            <a:chOff x="674" y="3010"/>
            <a:chExt cx="952" cy="1189"/>
          </a:xfrm>
        </p:grpSpPr>
        <p:sp>
          <p:nvSpPr>
            <p:cNvPr id="8337" name="Line 145"/>
            <p:cNvSpPr>
              <a:spLocks noChangeShapeType="1"/>
            </p:cNvSpPr>
            <p:nvPr/>
          </p:nvSpPr>
          <p:spPr bwMode="auto">
            <a:xfrm rot="8171903" flipH="1">
              <a:off x="860" y="3713"/>
              <a:ext cx="766" cy="2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338" name="Line 146"/>
            <p:cNvSpPr>
              <a:spLocks noChangeShapeType="1"/>
            </p:cNvSpPr>
            <p:nvPr/>
          </p:nvSpPr>
          <p:spPr bwMode="auto">
            <a:xfrm rot="8171903" flipH="1">
              <a:off x="674" y="3224"/>
              <a:ext cx="356" cy="97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339" name="Line 147"/>
            <p:cNvSpPr>
              <a:spLocks noChangeShapeType="1"/>
            </p:cNvSpPr>
            <p:nvPr/>
          </p:nvSpPr>
          <p:spPr bwMode="auto">
            <a:xfrm rot="8171903" flipH="1" flipV="1">
              <a:off x="843" y="3010"/>
              <a:ext cx="443" cy="7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8344" name="Line 152"/>
          <p:cNvSpPr>
            <a:spLocks noChangeShapeType="1"/>
          </p:cNvSpPr>
          <p:nvPr/>
        </p:nvSpPr>
        <p:spPr bwMode="auto">
          <a:xfrm flipV="1">
            <a:off x="685800" y="3262313"/>
            <a:ext cx="3346450" cy="3138487"/>
          </a:xfrm>
          <a:prstGeom prst="line">
            <a:avLst/>
          </a:prstGeom>
          <a:noFill/>
          <a:ln w="34925">
            <a:solidFill>
              <a:srgbClr val="99336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8349" name="Group 157"/>
          <p:cNvGraphicFramePr>
            <a:graphicFrameLocks noGrp="1"/>
          </p:cNvGraphicFramePr>
          <p:nvPr/>
        </p:nvGraphicFramePr>
        <p:xfrm>
          <a:off x="5105400" y="3352800"/>
          <a:ext cx="3276600" cy="3048000"/>
        </p:xfrm>
        <a:graphic>
          <a:graphicData uri="http://schemas.openxmlformats.org/drawingml/2006/table">
            <a:tbl>
              <a:tblPr/>
              <a:tblGrid>
                <a:gridCol w="327025"/>
                <a:gridCol w="328613"/>
                <a:gridCol w="327025"/>
                <a:gridCol w="328612"/>
                <a:gridCol w="327025"/>
                <a:gridCol w="327025"/>
                <a:gridCol w="328613"/>
                <a:gridCol w="327025"/>
                <a:gridCol w="328612"/>
                <a:gridCol w="327025"/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72" name="Line 280"/>
          <p:cNvSpPr>
            <a:spLocks noChangeShapeType="1"/>
          </p:cNvSpPr>
          <p:nvPr/>
        </p:nvSpPr>
        <p:spPr bwMode="auto">
          <a:xfrm>
            <a:off x="6743700" y="3240088"/>
            <a:ext cx="1588" cy="3376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473" name="Line 281"/>
          <p:cNvSpPr>
            <a:spLocks noChangeShapeType="1"/>
          </p:cNvSpPr>
          <p:nvPr/>
        </p:nvSpPr>
        <p:spPr bwMode="auto">
          <a:xfrm flipH="1" flipV="1">
            <a:off x="4826000" y="4860925"/>
            <a:ext cx="37211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8474" name="Group 282"/>
          <p:cNvGrpSpPr>
            <a:grpSpLocks/>
          </p:cNvGrpSpPr>
          <p:nvPr/>
        </p:nvGrpSpPr>
        <p:grpSpPr bwMode="auto">
          <a:xfrm>
            <a:off x="6781800" y="3200400"/>
            <a:ext cx="1333500" cy="1460500"/>
            <a:chOff x="624" y="1872"/>
            <a:chExt cx="840" cy="920"/>
          </a:xfrm>
        </p:grpSpPr>
        <p:sp>
          <p:nvSpPr>
            <p:cNvPr id="8475" name="Line 283"/>
            <p:cNvSpPr>
              <a:spLocks noChangeShapeType="1"/>
            </p:cNvSpPr>
            <p:nvPr/>
          </p:nvSpPr>
          <p:spPr bwMode="auto">
            <a:xfrm flipV="1">
              <a:off x="624" y="1872"/>
              <a:ext cx="432" cy="9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476" name="Line 284"/>
            <p:cNvSpPr>
              <a:spLocks noChangeShapeType="1"/>
            </p:cNvSpPr>
            <p:nvPr/>
          </p:nvSpPr>
          <p:spPr bwMode="auto">
            <a:xfrm flipV="1">
              <a:off x="624" y="2576"/>
              <a:ext cx="832" cy="2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477" name="Line 285"/>
            <p:cNvSpPr>
              <a:spLocks noChangeShapeType="1"/>
            </p:cNvSpPr>
            <p:nvPr/>
          </p:nvSpPr>
          <p:spPr bwMode="auto">
            <a:xfrm flipH="1" flipV="1">
              <a:off x="1072" y="1896"/>
              <a:ext cx="392" cy="6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8478" name="Group 286"/>
          <p:cNvGrpSpPr>
            <a:grpSpLocks/>
          </p:cNvGrpSpPr>
          <p:nvPr/>
        </p:nvGrpSpPr>
        <p:grpSpPr bwMode="auto">
          <a:xfrm rot="5400000">
            <a:off x="5255419" y="4796631"/>
            <a:ext cx="1511300" cy="1887538"/>
            <a:chOff x="674" y="3010"/>
            <a:chExt cx="952" cy="1189"/>
          </a:xfrm>
        </p:grpSpPr>
        <p:sp>
          <p:nvSpPr>
            <p:cNvPr id="8479" name="Line 287"/>
            <p:cNvSpPr>
              <a:spLocks noChangeShapeType="1"/>
            </p:cNvSpPr>
            <p:nvPr/>
          </p:nvSpPr>
          <p:spPr bwMode="auto">
            <a:xfrm rot="8171903" flipH="1">
              <a:off x="860" y="3713"/>
              <a:ext cx="766" cy="2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480" name="Line 288"/>
            <p:cNvSpPr>
              <a:spLocks noChangeShapeType="1"/>
            </p:cNvSpPr>
            <p:nvPr/>
          </p:nvSpPr>
          <p:spPr bwMode="auto">
            <a:xfrm rot="8171903" flipH="1">
              <a:off x="674" y="3224"/>
              <a:ext cx="356" cy="97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481" name="Line 289"/>
            <p:cNvSpPr>
              <a:spLocks noChangeShapeType="1"/>
            </p:cNvSpPr>
            <p:nvPr/>
          </p:nvSpPr>
          <p:spPr bwMode="auto">
            <a:xfrm rot="8171903" flipH="1" flipV="1">
              <a:off x="843" y="3010"/>
              <a:ext cx="443" cy="7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8482" name="Line 290"/>
          <p:cNvSpPr>
            <a:spLocks noChangeShapeType="1"/>
          </p:cNvSpPr>
          <p:nvPr/>
        </p:nvSpPr>
        <p:spPr bwMode="auto">
          <a:xfrm flipH="1" flipV="1">
            <a:off x="5008563" y="3252788"/>
            <a:ext cx="3481387" cy="3227387"/>
          </a:xfrm>
          <a:prstGeom prst="line">
            <a:avLst/>
          </a:prstGeom>
          <a:noFill/>
          <a:ln w="34925">
            <a:solidFill>
              <a:srgbClr val="99336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58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Example 1</a:t>
            </a:r>
            <a:r>
              <a:rPr lang="en-US"/>
              <a:t>:  Given triangle </a:t>
            </a:r>
            <a:r>
              <a:rPr lang="en-US" i="1"/>
              <a:t>ABC </a:t>
            </a:r>
            <a:r>
              <a:rPr lang="en-US"/>
              <a:t>with</a:t>
            </a:r>
            <a:r>
              <a:rPr lang="en-US" i="1"/>
              <a:t> A</a:t>
            </a:r>
            <a:r>
              <a:rPr lang="en-US"/>
              <a:t> (–4, 1), </a:t>
            </a:r>
            <a:r>
              <a:rPr lang="en-US" i="1"/>
              <a:t>B</a:t>
            </a:r>
            <a:r>
              <a:rPr lang="en-US"/>
              <a:t> (– 2, 5) and </a:t>
            </a:r>
            <a:r>
              <a:rPr lang="en-US" i="1"/>
              <a:t>C</a:t>
            </a:r>
            <a:r>
              <a:rPr lang="en-US"/>
              <a:t> (0, 2), reflect the triangle across the </a:t>
            </a:r>
            <a:r>
              <a:rPr lang="en-US" i="1"/>
              <a:t>y</a:t>
            </a:r>
            <a:r>
              <a:rPr lang="en-US"/>
              <a:t>-axis. Then, sketch the image.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/>
              <a:t>Reflections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4" r="34947"/>
          <a:stretch>
            <a:fillRect/>
          </a:stretch>
        </p:blipFill>
        <p:spPr bwMode="auto">
          <a:xfrm>
            <a:off x="3548063" y="3733800"/>
            <a:ext cx="2105025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657600" y="32766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accent2"/>
                </a:solidFill>
                <a:latin typeface="Comic Sans MS" pitchFamily="66" charset="0"/>
              </a:rPr>
              <a:t>  A        B       C</a:t>
            </a:r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59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65918"/>
            <a:ext cx="8229600" cy="4525963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Change of basis</a:t>
            </a:r>
            <a:endParaRPr lang="ru-RU" b="1" i="1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92" y="762000"/>
            <a:ext cx="6673823" cy="3124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657600"/>
            <a:ext cx="4116098" cy="301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68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Example 1</a:t>
            </a:r>
            <a:r>
              <a:rPr lang="en-US"/>
              <a:t>:  Given triangle </a:t>
            </a:r>
            <a:r>
              <a:rPr lang="en-US" i="1"/>
              <a:t>ABC </a:t>
            </a:r>
            <a:r>
              <a:rPr lang="en-US"/>
              <a:t>with</a:t>
            </a:r>
            <a:r>
              <a:rPr lang="en-US" i="1"/>
              <a:t> A</a:t>
            </a:r>
            <a:r>
              <a:rPr lang="en-US"/>
              <a:t> (–4, 1), </a:t>
            </a:r>
            <a:r>
              <a:rPr lang="en-US" i="1"/>
              <a:t>B</a:t>
            </a:r>
            <a:r>
              <a:rPr lang="en-US"/>
              <a:t> (– 2, 5) and </a:t>
            </a:r>
            <a:r>
              <a:rPr lang="en-US" i="1"/>
              <a:t>C</a:t>
            </a:r>
            <a:r>
              <a:rPr lang="en-US"/>
              <a:t> (0, 2), reflect the triangle across the </a:t>
            </a:r>
            <a:r>
              <a:rPr lang="en-US" i="1"/>
              <a:t>y</a:t>
            </a:r>
            <a:r>
              <a:rPr lang="en-US"/>
              <a:t>-axis. Then, sketch the image.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Reflections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71"/>
          <a:stretch>
            <a:fillRect/>
          </a:stretch>
        </p:blipFill>
        <p:spPr bwMode="auto">
          <a:xfrm>
            <a:off x="2133600" y="3733800"/>
            <a:ext cx="3502025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1524000" y="4800600"/>
            <a:ext cx="7620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600200" y="53340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  <a:latin typeface="Comic Sans MS" pitchFamily="66" charset="0"/>
              </a:rPr>
              <a:t>y-</a:t>
            </a: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axis reflection matrix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657600" y="32766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accent2"/>
                </a:solidFill>
                <a:latin typeface="Comic Sans MS" pitchFamily="66" charset="0"/>
              </a:rPr>
              <a:t>  A        B       C</a:t>
            </a:r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6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Example 1</a:t>
            </a:r>
            <a:r>
              <a:rPr lang="en-US"/>
              <a:t>:  Given triangle </a:t>
            </a:r>
            <a:r>
              <a:rPr lang="en-US" i="1"/>
              <a:t>ABC </a:t>
            </a:r>
            <a:r>
              <a:rPr lang="en-US"/>
              <a:t>with</a:t>
            </a:r>
            <a:r>
              <a:rPr lang="en-US" i="1"/>
              <a:t> A</a:t>
            </a:r>
            <a:r>
              <a:rPr lang="en-US"/>
              <a:t> (–4, 1), </a:t>
            </a:r>
            <a:r>
              <a:rPr lang="en-US" i="1"/>
              <a:t>B</a:t>
            </a:r>
            <a:r>
              <a:rPr lang="en-US"/>
              <a:t> (– 2, 5) and </a:t>
            </a:r>
            <a:r>
              <a:rPr lang="en-US" i="1"/>
              <a:t>C</a:t>
            </a:r>
            <a:r>
              <a:rPr lang="en-US"/>
              <a:t> (0, 2), reflect the triangle across the </a:t>
            </a:r>
            <a:r>
              <a:rPr lang="en-US" i="1"/>
              <a:t>y</a:t>
            </a:r>
            <a:r>
              <a:rPr lang="en-US"/>
              <a:t>-axis. Then, sketch the image. 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/>
              <a:t>Reflections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5410200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Line 7"/>
          <p:cNvSpPr>
            <a:spLocks noChangeShapeType="1"/>
          </p:cNvSpPr>
          <p:nvPr/>
        </p:nvSpPr>
        <p:spPr bwMode="auto">
          <a:xfrm flipV="1">
            <a:off x="1524000" y="4800600"/>
            <a:ext cx="7620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600200" y="53340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  <a:latin typeface="Comic Sans MS" pitchFamily="66" charset="0"/>
              </a:rPr>
              <a:t>y-</a:t>
            </a: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axis reflection matrix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657600" y="32766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accent2"/>
                </a:solidFill>
                <a:latin typeface="Comic Sans MS" pitchFamily="66" charset="0"/>
              </a:rPr>
              <a:t>  A        B       C</a:t>
            </a:r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6096000" y="32766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  <a:latin typeface="Comic Sans MS" pitchFamily="66" charset="0"/>
              </a:rPr>
              <a:t>A’    B’    C’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0"/>
            <a:ext cx="4876800" cy="464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/>
              <a:t>Reflections</a:t>
            </a:r>
          </a:p>
        </p:txBody>
      </p:sp>
    </p:spTree>
    <p:extLst>
      <p:ext uri="{BB962C8B-B14F-4D97-AF65-F5344CB8AC3E}">
        <p14:creationId xmlns:p14="http://schemas.microsoft.com/office/powerpoint/2010/main" val="14385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961" y="2330083"/>
            <a:ext cx="7772400" cy="96193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84379"/>
            <a:ext cx="8119314" cy="16695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53" y="3266074"/>
            <a:ext cx="7611815" cy="10954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390726"/>
            <a:ext cx="7685933" cy="163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457199"/>
            <a:ext cx="5562600" cy="23327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200400"/>
            <a:ext cx="4800600" cy="26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7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304800"/>
            <a:ext cx="5181600" cy="28024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358509"/>
            <a:ext cx="4724400" cy="3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3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762000"/>
            <a:ext cx="5809364" cy="23622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505200"/>
            <a:ext cx="65246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1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4800"/>
            <a:ext cx="5943600" cy="40444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349203"/>
            <a:ext cx="5791200" cy="199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8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609600"/>
            <a:ext cx="804652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609600"/>
            <a:ext cx="859926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8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33400"/>
            <a:ext cx="64008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25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133</TotalTime>
  <Words>136</Words>
  <Application>Microsoft Office PowerPoint</Application>
  <PresentationFormat>Экран (4:3)</PresentationFormat>
  <Paragraphs>43</Paragraphs>
  <Slides>23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5" baseType="lpstr">
      <vt:lpstr>Arial</vt:lpstr>
      <vt:lpstr>Calibri</vt:lpstr>
      <vt:lpstr>Cambria Math</vt:lpstr>
      <vt:lpstr>Comic Sans MS</vt:lpstr>
      <vt:lpstr>Georgia</vt:lpstr>
      <vt:lpstr>Lucida Sans Unicode</vt:lpstr>
      <vt:lpstr>Times New Roman</vt:lpstr>
      <vt:lpstr>Verdana</vt:lpstr>
      <vt:lpstr>Wingdings 2</vt:lpstr>
      <vt:lpstr>Wingdings 3</vt:lpstr>
      <vt:lpstr>Concourse</vt:lpstr>
      <vt:lpstr>Equation</vt:lpstr>
      <vt:lpstr>Linear Algebra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Reflections</vt:lpstr>
      <vt:lpstr>  Reflections</vt:lpstr>
      <vt:lpstr>  Reflections</vt:lpstr>
      <vt:lpstr> Reflections</vt:lpstr>
      <vt:lpstr>  Reflections</vt:lpstr>
      <vt:lpstr>  Reflections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- 1</dc:title>
  <dc:creator>User</dc:creator>
  <cp:lastModifiedBy>Hp</cp:lastModifiedBy>
  <cp:revision>20</cp:revision>
  <dcterms:created xsi:type="dcterms:W3CDTF">2014-10-20T06:25:29Z</dcterms:created>
  <dcterms:modified xsi:type="dcterms:W3CDTF">2021-04-28T21:04:11Z</dcterms:modified>
</cp:coreProperties>
</file>