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1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324615-F57E-4A5D-94DE-CD990C3BF7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324615-F57E-4A5D-94DE-CD990C3BF7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324615-F57E-4A5D-94DE-CD990C3BF7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324615-F57E-4A5D-94DE-CD990C3BF7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C267E50-06F9-4E5C-ADE1-24A1D903C8C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/>
                <a:latin typeface="Times New Roman"/>
                <a:ea typeface="Calibri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81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836712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Diagonalisation</a:t>
                </a:r>
                <a:r>
                  <a:rPr lang="en-US" dirty="0"/>
                  <a:t> can be used to obtain large powers of a given matrix. Note </a:t>
                </a:r>
                <a:r>
                  <a:rPr lang="en-US" dirty="0" smtClean="0"/>
                  <a:t>that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𝑋𝐷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𝑋𝐷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09728" indent="0">
                  <a:buNone/>
                </a:pPr>
                <a:endParaRPr lang="en-US" dirty="0" smtClean="0"/>
              </a:p>
              <a:p>
                <a:r>
                  <a:rPr lang="en-US" dirty="0"/>
                  <a:t>and it is straightforward to take the n-</a:t>
                </a:r>
                <a:r>
                  <a:rPr lang="en-US" dirty="0" err="1"/>
                  <a:t>th</a:t>
                </a:r>
                <a:r>
                  <a:rPr lang="en-US" dirty="0"/>
                  <a:t> power of a diagonal matrix just by taking the</a:t>
                </a:r>
              </a:p>
              <a:p>
                <a:r>
                  <a:rPr lang="en-US" dirty="0"/>
                  <a:t>n-</a:t>
                </a:r>
                <a:r>
                  <a:rPr lang="en-US" dirty="0" err="1"/>
                  <a:t>th</a:t>
                </a:r>
                <a:r>
                  <a:rPr lang="en-US" dirty="0"/>
                  <a:t> power of each diagonal </a:t>
                </a:r>
                <a:r>
                  <a:rPr lang="en-US" dirty="0" smtClean="0"/>
                  <a:t>entry.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836712"/>
                <a:ext cx="8229600" cy="4525963"/>
              </a:xfrm>
              <a:blipFill rotWithShape="0">
                <a:blip r:embed="rId2"/>
                <a:stretch>
                  <a:fillRect t="-1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1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620688"/>
                <a:ext cx="8229600" cy="50181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square matrix A is said to be diagonalizable if </a:t>
                </a:r>
                <a14:m>
                  <m:oMath xmlns:m="http://schemas.openxmlformats.org/officeDocument/2006/math">
                    <m:r>
                      <a:rPr lang="az-Cyrl-AZ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similar to a diagonal matrix, i.e. </a:t>
                </a:r>
                <a:r>
                  <a:rPr lang="en-US" dirty="0" smtClean="0"/>
                  <a:t>if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az-Cyrl-AZ">
                        <a:latin typeface="Cambria Math" panose="02040503050406030204" pitchFamily="18" charset="0"/>
                      </a:rPr>
                      <m:t>A</m:t>
                    </m:r>
                    <m:r>
                      <a:rPr lang="az-Cyrl-AZ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az-Cyrl-AZ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z-Cyrl-AZ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az-Cyrl-AZ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invertible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/>
                  <a:t> is a diagonal matrix</a:t>
                </a:r>
                <a:r>
                  <a:rPr lang="en-US" dirty="0" smtClean="0"/>
                  <a:t>.</a:t>
                </a:r>
                <a:endParaRPr lang="en-US" i="1" dirty="0"/>
              </a:p>
              <a:p>
                <a:endParaRPr lang="en-US" b="1" i="1" dirty="0" smtClean="0"/>
              </a:p>
              <a:p>
                <a:r>
                  <a:rPr lang="en-US" b="1" i="1" dirty="0" smtClean="0"/>
                  <a:t>Example </a:t>
                </a:r>
                <a:r>
                  <a:rPr lang="az-Cyrl-AZ" b="1" i="1" dirty="0"/>
                  <a:t>3</a:t>
                </a:r>
                <a:r>
                  <a:rPr lang="en-US" b="1" i="1" dirty="0" smtClean="0"/>
                  <a:t>. </a:t>
                </a:r>
                <a:r>
                  <a:rPr lang="en-US" dirty="0" err="1" smtClean="0"/>
                  <a:t>Diagonalise</a:t>
                </a:r>
                <a:r>
                  <a:rPr lang="en-US" dirty="0" smtClean="0"/>
                  <a:t> </a:t>
                </a:r>
                <a:r>
                  <a:rPr lang="en-US" dirty="0"/>
                  <a:t>the following matrix, if possible</a:t>
                </a:r>
                <a:r>
                  <a:rPr lang="en-US" dirty="0" smtClean="0"/>
                  <a:t>. </a:t>
                </a:r>
              </a:p>
              <a:p>
                <a:r>
                  <a:rPr lang="en-US" b="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 smtClean="0"/>
              </a:p>
              <a:p>
                <a:endParaRPr lang="en-US" i="1" dirty="0"/>
              </a:p>
              <a:p>
                <a:r>
                  <a:rPr lang="en-US" b="1" i="1" dirty="0" smtClean="0"/>
                  <a:t>Theorem</a:t>
                </a:r>
                <a:r>
                  <a:rPr lang="en-US" i="1" dirty="0" smtClean="0"/>
                  <a:t>.</a:t>
                </a:r>
                <a:r>
                  <a:rPr lang="en-US" dirty="0"/>
                  <a:t> </a:t>
                </a:r>
                <a:r>
                  <a:rPr lang="en-US" dirty="0" smtClean="0"/>
                  <a:t>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matrix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distinct eigenvalues is </a:t>
                </a:r>
                <a:r>
                  <a:rPr lang="en-US" dirty="0" err="1" smtClean="0"/>
                  <a:t>diagonalisable</a:t>
                </a:r>
                <a:r>
                  <a:rPr lang="en-US" dirty="0" smtClean="0"/>
                  <a:t>.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620688"/>
                <a:ext cx="8229600" cy="5018112"/>
              </a:xfrm>
              <a:blipFill rotWithShape="0">
                <a:blip r:embed="rId2"/>
                <a:stretch>
                  <a:fillRect t="-1823" r="-2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692696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We can use </a:t>
                </a:r>
                <a:r>
                  <a:rPr lang="en-US" dirty="0" err="1" smtClean="0"/>
                  <a:t>diagonalisation</a:t>
                </a:r>
                <a:r>
                  <a:rPr lang="en-US" dirty="0" smtClean="0"/>
                  <a:t> in finding the powers of matrices: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.</a:t>
                </a:r>
              </a:p>
              <a:p>
                <a:r>
                  <a:rPr lang="en-US" b="1" i="1" dirty="0" smtClean="0"/>
                  <a:t>Example </a:t>
                </a:r>
                <a:r>
                  <a:rPr lang="az-Cyrl-AZ" b="1" i="1" dirty="0" smtClean="0"/>
                  <a:t>7</a:t>
                </a:r>
                <a:r>
                  <a:rPr lang="en-US" b="1" i="1" dirty="0" smtClean="0"/>
                  <a:t>. </a:t>
                </a: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b="1" i="1" dirty="0" smtClean="0"/>
                  <a:t>Example </a:t>
                </a:r>
                <a:r>
                  <a:rPr lang="az-Cyrl-AZ" b="1" i="1" smtClean="0"/>
                  <a:t>8</a:t>
                </a:r>
                <a:r>
                  <a:rPr lang="en-US" b="1" i="1" smtClean="0"/>
                  <a:t>.</a:t>
                </a:r>
                <a:r>
                  <a:rPr lang="en-US" smtClean="0"/>
                  <a:t> </a:t>
                </a: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50</m:t>
                        </m:r>
                      </m:sup>
                    </m:sSup>
                  </m:oMath>
                </a14:m>
                <a:r>
                  <a:rPr lang="en-US" dirty="0" smtClean="0"/>
                  <a:t> for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692696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5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8200"/>
                <a:ext cx="8229600" cy="4525963"/>
              </a:xfrm>
            </p:spPr>
            <p:txBody>
              <a:bodyPr/>
              <a:lstStyle/>
              <a:p>
                <a:r>
                  <a:rPr lang="en-US" b="1" dirty="0" smtClean="0"/>
                  <a:t>Eigenvalues and eigenvectors</a:t>
                </a:r>
              </a:p>
              <a:p>
                <a:endParaRPr lang="en-US" b="1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matrix. A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λ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is called an eigenvalue of 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if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for a nonzero column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called an eigenvector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corresponding to the eigenvalue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λ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82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21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144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Eigenvalues and eigenvectors</a:t>
                </a:r>
              </a:p>
              <a:p>
                <a:endParaRPr lang="en-US" b="1" dirty="0" smtClean="0"/>
              </a:p>
              <a:p>
                <a:r>
                  <a:rPr lang="en-US" dirty="0" smtClean="0"/>
                  <a:t>The problem of finding the eigenvalues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matrix A is equivalent to finding</a:t>
                </a:r>
              </a:p>
              <a:p>
                <a:r>
                  <a:rPr lang="en-US" dirty="0"/>
                  <a:t>for what values of λ the equation Ax = </a:t>
                </a:r>
                <a:r>
                  <a:rPr lang="en-US" dirty="0" err="1"/>
                  <a:t>λx</a:t>
                </a:r>
                <a:r>
                  <a:rPr lang="en-US" dirty="0"/>
                  <a:t> has a non-trivial solution. This system of</a:t>
                </a:r>
              </a:p>
              <a:p>
                <a:r>
                  <a:rPr lang="en-US" dirty="0"/>
                  <a:t>equations can be rewritten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λ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 identity </a:t>
                </a:r>
                <a:r>
                  <a:rPr lang="en-US" dirty="0"/>
                  <a:t>matrix. For this homogeneous system to have a non-trivial</a:t>
                </a:r>
              </a:p>
              <a:p>
                <a:r>
                  <a:rPr lang="en-US" dirty="0"/>
                  <a:t>solution gives a condition on the values of λ.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14400"/>
                <a:ext cx="8229600" cy="4525963"/>
              </a:xfrm>
              <a:blipFill rotWithShape="0">
                <a:blip r:embed="rId2"/>
                <a:stretch>
                  <a:fillRect t="-1348" r="-2074" b="-20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3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144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more straightforward way to compute eigenvalues is by using determinants. </a:t>
                </a:r>
                <a:r>
                  <a:rPr lang="en-US" dirty="0"/>
                  <a:t>λ is an eigenvalue of matrix A if and only </a:t>
                </a:r>
                <a:r>
                  <a:rPr lang="en-US" dirty="0" smtClean="0"/>
                  <a:t>if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  <a:ea typeface="Cambria Math"/>
                              </a:rPr>
                              <m:t>λ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The </a:t>
                </a:r>
                <a:r>
                  <a:rPr lang="en-US" dirty="0" smtClean="0"/>
                  <a:t>expression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  <a:ea typeface="Cambria Math"/>
                              </a:rPr>
                              <m:t>λ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a polynomial of degree n called the </a:t>
                </a:r>
                <a:r>
                  <a:rPr lang="en-US" b="1" i="1" dirty="0" smtClean="0"/>
                  <a:t>characteristic polynomial </a:t>
                </a:r>
                <a:r>
                  <a:rPr lang="en-US" dirty="0"/>
                  <a:t>of A. </a:t>
                </a:r>
                <a:endParaRPr lang="en-US" dirty="0" smtClean="0"/>
              </a:p>
              <a:p>
                <a:r>
                  <a:rPr lang="en-US" dirty="0"/>
                  <a:t>Equation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λ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I</m:t>
                            </m:r>
                          </m:e>
                        </m:d>
                      </m:e>
                    </m:func>
                    <m:r>
                      <a:rPr lang="en-US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b="1" i="1" dirty="0"/>
                  <a:t>characteristic equation </a:t>
                </a:r>
                <a:r>
                  <a:rPr lang="en-US" dirty="0"/>
                  <a:t>of A. Thus the</a:t>
                </a:r>
              </a:p>
              <a:p>
                <a:r>
                  <a:rPr lang="en-US" dirty="0"/>
                  <a:t>eigenvalues of A coincide with the roots of its characteristic polynomial.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14400"/>
                <a:ext cx="8229600" cy="4525963"/>
              </a:xfrm>
              <a:blipFill rotWithShape="0">
                <a:blip r:embed="rId2"/>
                <a:stretch>
                  <a:fillRect t="-1348" r="-1704" b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05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6858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i="1" dirty="0" smtClean="0"/>
                  <a:t>To find the eigenvalues and the corresponding eigenvectors </a:t>
                </a:r>
                <a:r>
                  <a:rPr lang="en-US" dirty="0" smtClean="0"/>
                  <a:t>of an n × n matrix A we proceed </a:t>
                </a:r>
                <a:r>
                  <a:rPr lang="en-US" dirty="0"/>
                  <a:t>as follows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1. </a:t>
                </a:r>
                <a:r>
                  <a:rPr lang="en-US" dirty="0"/>
                  <a:t>Find the characteristic </a:t>
                </a:r>
                <a:r>
                  <a:rPr lang="en-US" dirty="0" smtClean="0"/>
                  <a:t>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det</m:t>
                        </m:r>
                      </m:fName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  <a:ea typeface="Cambria Math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2. </a:t>
                </a:r>
                <a:r>
                  <a:rPr lang="en-US" dirty="0"/>
                  <a:t>Find the distinct </a:t>
                </a:r>
                <a:r>
                  <a:rPr lang="en-US" dirty="0" smtClean="0"/>
                  <a:t>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the characteristic </a:t>
                </a:r>
                <a:r>
                  <a:rPr lang="en-US" dirty="0" smtClean="0"/>
                  <a:t>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These are the eigenvalues of A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3. </a:t>
                </a:r>
                <a:r>
                  <a:rPr lang="en-US" dirty="0"/>
                  <a:t>For each root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=1,2,…,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solve the homogeneous </a:t>
                </a:r>
                <a:r>
                  <a:rPr lang="en-US" dirty="0" smtClean="0"/>
                  <a:t>equation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  <a:ea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The solutions are the corresponding eigenvectors.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685800"/>
                <a:ext cx="8229600" cy="5105400"/>
              </a:xfrm>
              <a:blipFill rotWithShape="0">
                <a:blip r:embed="rId2"/>
                <a:stretch>
                  <a:fillRect t="-17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62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6680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1.</a:t>
                </a:r>
                <a:r>
                  <a:rPr lang="en-US" dirty="0" smtClean="0"/>
                  <a:t> </a:t>
                </a:r>
                <a:r>
                  <a:rPr lang="en-US" dirty="0"/>
                  <a:t>Find the eigenvalues and eigenvectors </a:t>
                </a:r>
                <a:r>
                  <a:rPr lang="en-US" dirty="0" smtClean="0"/>
                  <a:t>of </a:t>
                </a:r>
              </a:p>
              <a:p>
                <a:r>
                  <a:rPr lang="en-US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6680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82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said to be </a:t>
                </a:r>
                <a:r>
                  <a:rPr lang="en-US" b="1" i="1" dirty="0"/>
                  <a:t>similar</a:t>
                </a:r>
                <a:r>
                  <a:rPr lang="en-US" dirty="0"/>
                  <a:t> </a:t>
                </a:r>
                <a:r>
                  <a:rPr lang="en-US" dirty="0" smtClean="0"/>
                  <a:t> to </a:t>
                </a:r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if  </a:t>
                </a:r>
                <a:r>
                  <a:rPr lang="en-US" dirty="0"/>
                  <a:t>there is some (non-singular)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 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𝐴𝑋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This transformation, which gives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is  called </a:t>
                </a:r>
                <a:r>
                  <a:rPr lang="en-US" dirty="0"/>
                  <a:t>a </a:t>
                </a:r>
                <a:r>
                  <a:rPr lang="en-US" b="1" i="1" dirty="0"/>
                  <a:t>similarity transformation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Similar matrices have the same eigenvalues.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78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Diagonalisation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1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692696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We form the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as the matrix whose columns are the eigenvectors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.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𝐴𝑋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𝑋𝐷</m:t>
                    </m:r>
                    <m:r>
                      <a:rPr lang="en-US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the diagonal matrix, whose diagonal elements are the eigenvalues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We have: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𝐴𝑋</m:t>
                    </m:r>
                  </m:oMath>
                </a14:m>
                <a:r>
                  <a:rPr lang="en-US" dirty="0" smtClean="0"/>
                  <a:t>  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𝑋𝐷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. </a:t>
                </a:r>
              </a:p>
              <a:p>
                <a:r>
                  <a:rPr lang="en-US" dirty="0" smtClean="0"/>
                  <a:t>This is the </a:t>
                </a:r>
                <a:r>
                  <a:rPr lang="en-US" dirty="0" err="1" smtClean="0"/>
                  <a:t>diagonalisation</a:t>
                </a:r>
                <a:r>
                  <a:rPr lang="en-US" dirty="0" smtClean="0"/>
                  <a:t> transformation-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are similar matrices.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692696"/>
                <a:ext cx="8229600" cy="4525963"/>
              </a:xfrm>
              <a:blipFill rotWithShape="0">
                <a:blip r:embed="rId2"/>
                <a:stretch>
                  <a:fillRect t="-1078" r="-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i="1" dirty="0" smtClean="0"/>
                  <a:t>Diagonalisation transformation.</a:t>
                </a:r>
              </a:p>
              <a:p>
                <a:r>
                  <a:rPr lang="en-US" dirty="0" smtClean="0"/>
                  <a:t>If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matrix A has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linearly independent eigenvectors,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 if we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(1)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 smtClean="0"/>
                          <m:t>,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</a:t>
                </a:r>
                <a:r>
                  <a:rPr lang="en-US" i="1" dirty="0"/>
                  <a:t>i.e. </a:t>
                </a:r>
                <a:r>
                  <a:rPr lang="en-US" dirty="0"/>
                  <a:t>the matrix whose columns are the </a:t>
                </a:r>
                <a:r>
                  <a:rPr lang="en-US" dirty="0" smtClean="0"/>
                  <a:t>eigenvectors of </a:t>
                </a:r>
                <a:r>
                  <a:rPr lang="en-US" dirty="0"/>
                  <a:t>A), we </a:t>
                </a:r>
                <a:r>
                  <a:rPr lang="en-US" dirty="0" smtClean="0"/>
                  <a:t>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  <a:p>
                <a:r>
                  <a:rPr lang="en-US" dirty="0"/>
                  <a:t>where D is the n × n </a:t>
                </a:r>
                <a:r>
                  <a:rPr lang="en-US" dirty="0" smtClean="0"/>
                  <a:t>diagonal matrix</a:t>
                </a:r>
                <a:r>
                  <a:rPr lang="en-US" i="1" dirty="0"/>
                  <a:t>i.e. </a:t>
                </a:r>
                <a:r>
                  <a:rPr lang="en-US" dirty="0"/>
                  <a:t>the matrix whose diagonal entries are the eigenvalues of the matrix A and whose all</a:t>
                </a:r>
              </a:p>
              <a:p>
                <a:r>
                  <a:rPr lang="en-US" dirty="0"/>
                  <a:t>other entries are zero. Note that we have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𝑋𝐷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"/>
                <a:ext cx="8229600" cy="4525963"/>
              </a:xfrm>
              <a:blipFill rotWithShape="0">
                <a:blip r:embed="rId2"/>
                <a:stretch>
                  <a:fillRect t="-2022" b="-2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654044"/>
            <a:ext cx="3320347" cy="140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1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</TotalTime>
  <Words>263</Words>
  <Application>Microsoft Office PowerPoint</Application>
  <PresentationFormat>Экран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Linear Algebra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Diagonalisation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- 1</dc:title>
  <dc:creator>User</dc:creator>
  <cp:lastModifiedBy>Hp</cp:lastModifiedBy>
  <cp:revision>10</cp:revision>
  <dcterms:created xsi:type="dcterms:W3CDTF">2014-10-20T06:25:29Z</dcterms:created>
  <dcterms:modified xsi:type="dcterms:W3CDTF">2023-04-03T18:49:12Z</dcterms:modified>
</cp:coreProperties>
</file>